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 id="2147483863" r:id="rId2"/>
  </p:sldMasterIdLst>
  <p:notesMasterIdLst>
    <p:notesMasterId r:id="rId33"/>
  </p:notesMasterIdLst>
  <p:handoutMasterIdLst>
    <p:handoutMasterId r:id="rId34"/>
  </p:handoutMasterIdLst>
  <p:sldIdLst>
    <p:sldId id="1690" r:id="rId3"/>
    <p:sldId id="1887" r:id="rId4"/>
    <p:sldId id="1886" r:id="rId5"/>
    <p:sldId id="1776" r:id="rId6"/>
    <p:sldId id="1860" r:id="rId7"/>
    <p:sldId id="1787" r:id="rId8"/>
    <p:sldId id="1882" r:id="rId9"/>
    <p:sldId id="1883" r:id="rId10"/>
    <p:sldId id="1884" r:id="rId11"/>
    <p:sldId id="1885" r:id="rId12"/>
    <p:sldId id="1855" r:id="rId13"/>
    <p:sldId id="1853" r:id="rId14"/>
    <p:sldId id="1881" r:id="rId15"/>
    <p:sldId id="1892" r:id="rId16"/>
    <p:sldId id="1880" r:id="rId17"/>
    <p:sldId id="1870" r:id="rId18"/>
    <p:sldId id="1877" r:id="rId19"/>
    <p:sldId id="1893" r:id="rId20"/>
    <p:sldId id="1874" r:id="rId21"/>
    <p:sldId id="1875" r:id="rId22"/>
    <p:sldId id="1890" r:id="rId23"/>
    <p:sldId id="1891" r:id="rId24"/>
    <p:sldId id="1889" r:id="rId25"/>
    <p:sldId id="1866" r:id="rId26"/>
    <p:sldId id="1863" r:id="rId27"/>
    <p:sldId id="1894" r:id="rId28"/>
    <p:sldId id="1878" r:id="rId29"/>
    <p:sldId id="1864" r:id="rId30"/>
    <p:sldId id="1879" r:id="rId31"/>
    <p:sldId id="184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D6A009D9-1637-4674-B100-2174223C8B8A}">
          <p14:sldIdLst>
            <p14:sldId id="1690"/>
            <p14:sldId id="1887"/>
            <p14:sldId id="1886"/>
            <p14:sldId id="1776"/>
            <p14:sldId id="1860"/>
            <p14:sldId id="1787"/>
            <p14:sldId id="1882"/>
            <p14:sldId id="1883"/>
            <p14:sldId id="1884"/>
            <p14:sldId id="1885"/>
            <p14:sldId id="1855"/>
            <p14:sldId id="1853"/>
            <p14:sldId id="1881"/>
            <p14:sldId id="1892"/>
            <p14:sldId id="1880"/>
            <p14:sldId id="1870"/>
            <p14:sldId id="1877"/>
            <p14:sldId id="1893"/>
            <p14:sldId id="1874"/>
            <p14:sldId id="1875"/>
            <p14:sldId id="1890"/>
            <p14:sldId id="1891"/>
            <p14:sldId id="1889"/>
            <p14:sldId id="1866"/>
            <p14:sldId id="1863"/>
            <p14:sldId id="1894"/>
            <p14:sldId id="1878"/>
            <p14:sldId id="1864"/>
            <p14:sldId id="1879"/>
            <p14:sldId id="184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CC00CC"/>
    <a:srgbClr val="0070C0"/>
    <a:srgbClr val="4169E1"/>
    <a:srgbClr val="1F26F1"/>
    <a:srgbClr val="9133EE"/>
    <a:srgbClr val="3B2413"/>
    <a:srgbClr val="F5B183"/>
    <a:srgbClr val="DAE3F3"/>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70" autoAdjust="0"/>
    <p:restoredTop sz="70732" autoAdjust="0"/>
  </p:normalViewPr>
  <p:slideViewPr>
    <p:cSldViewPr>
      <p:cViewPr varScale="1">
        <p:scale>
          <a:sx n="72" d="100"/>
          <a:sy n="72" d="100"/>
        </p:scale>
        <p:origin x="1077" y="39"/>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C07D6-46B3-4DD2-ACBF-CB3FB2438EEA}" type="datetimeFigureOut">
              <a:rPr lang="en-US" smtClean="0"/>
              <a:pPr/>
              <a:t>8/19/2025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404481-59B6-4DDE-AA34-384744033C22}" type="slidenum">
              <a:rPr lang="en-US" smtClean="0"/>
              <a:pPr/>
              <a:t>‹#›</a:t>
            </a:fld>
            <a:endParaRPr lang="en-US"/>
          </a:p>
        </p:txBody>
      </p:sp>
    </p:spTree>
    <p:extLst>
      <p:ext uri="{BB962C8B-B14F-4D97-AF65-F5344CB8AC3E}">
        <p14:creationId xmlns:p14="http://schemas.microsoft.com/office/powerpoint/2010/main" val="3907285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752728-8949-4FB0-A2CF-22B26A2BEF3E}" type="datetimeFigureOut">
              <a:rPr lang="en-US" smtClean="0"/>
              <a:pPr/>
              <a:t>8/19/2025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9E2FF9-4A46-4110-9BD0-ECD7A5C229EC}" type="slidenum">
              <a:rPr lang="en-US" smtClean="0"/>
              <a:pPr/>
              <a:t>‹#›</a:t>
            </a:fld>
            <a:endParaRPr lang="en-US"/>
          </a:p>
        </p:txBody>
      </p:sp>
    </p:spTree>
    <p:extLst>
      <p:ext uri="{BB962C8B-B14F-4D97-AF65-F5344CB8AC3E}">
        <p14:creationId xmlns:p14="http://schemas.microsoft.com/office/powerpoint/2010/main" val="1596654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7D0AB2-6E98-493F-BA49-16FE67CDE06E}" type="slidenum">
              <a:rPr lang="en-US"/>
              <a:pPr/>
              <a:t>1</a:t>
            </a:fld>
            <a:endParaRPr lang="en-US" dirty="0"/>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Hello everyone, I’m Hanjun, and today I’m presenting our recent work that achieves Succinct Boolean garbling, from HSS techniques. It’s a joint work with Yuval and Rachel.</a:t>
            </a:r>
          </a:p>
          <a:p>
            <a:endParaRPr lang="en-CA" dirty="0"/>
          </a:p>
          <a:p>
            <a:r>
              <a:rPr lang="en-CA" dirty="0"/>
              <a:t>To clarify, here by succinctness we mean the garbling size should be strictly smaller than the circuit description size, C log-C. In particular, we achieve an amortized size of 1-bit per gate or less. </a:t>
            </a:r>
          </a:p>
          <a:p>
            <a:endParaRPr lang="en-CA" dirty="0"/>
          </a:p>
        </p:txBody>
      </p:sp>
    </p:spTree>
    <p:extLst>
      <p:ext uri="{BB962C8B-B14F-4D97-AF65-F5344CB8AC3E}">
        <p14:creationId xmlns:p14="http://schemas.microsoft.com/office/powerpoint/2010/main" val="3400883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76233-7277-ED0C-7359-DBB9B7ED009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A4A3463-DC13-43BA-3B05-4A69594240C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896A9D6-2415-125B-04F4-58276819A6A8}"/>
              </a:ext>
            </a:extLst>
          </p:cNvPr>
          <p:cNvSpPr>
            <a:spLocks noGrp="1"/>
          </p:cNvSpPr>
          <p:nvPr>
            <p:ph type="body" idx="1"/>
          </p:nvPr>
        </p:nvSpPr>
        <p:spPr/>
        <p:txBody>
          <a:bodyPr/>
          <a:lstStyle/>
          <a:p>
            <a:r>
              <a:rPr lang="en-US" dirty="0"/>
              <a:t>Using a HSS-friendly local PRG, this computation becomes a constant number of exponentiations in the </a:t>
            </a:r>
            <a:r>
              <a:rPr lang="en-US" dirty="0" err="1"/>
              <a:t>Paillier</a:t>
            </a:r>
            <a:r>
              <a:rPr lang="en-US" dirty="0"/>
              <a:t> group.</a:t>
            </a:r>
          </a:p>
        </p:txBody>
      </p:sp>
      <p:sp>
        <p:nvSpPr>
          <p:cNvPr id="4" name="灯片编号占位符 3">
            <a:extLst>
              <a:ext uri="{FF2B5EF4-FFF2-40B4-BE49-F238E27FC236}">
                <a16:creationId xmlns:a16="http://schemas.microsoft.com/office/drawing/2014/main" id="{4CDDBB96-7C02-F473-AD0B-257ED82174C5}"/>
              </a:ext>
            </a:extLst>
          </p:cNvPr>
          <p:cNvSpPr>
            <a:spLocks noGrp="1"/>
          </p:cNvSpPr>
          <p:nvPr>
            <p:ph type="sldNum" sz="quarter" idx="5"/>
          </p:nvPr>
        </p:nvSpPr>
        <p:spPr/>
        <p:txBody>
          <a:bodyPr/>
          <a:lstStyle/>
          <a:p>
            <a:fld id="{DE9E2FF9-4A46-4110-9BD0-ECD7A5C229EC}" type="slidenum">
              <a:rPr lang="en-US" smtClean="0"/>
              <a:pPr/>
              <a:t>10</a:t>
            </a:fld>
            <a:endParaRPr lang="en-US"/>
          </a:p>
        </p:txBody>
      </p:sp>
    </p:spTree>
    <p:extLst>
      <p:ext uri="{BB962C8B-B14F-4D97-AF65-F5344CB8AC3E}">
        <p14:creationId xmlns:p14="http://schemas.microsoft.com/office/powerpoint/2010/main" val="2412593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8CD51-81A6-ACEC-C525-40B6494BA67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5BEFEBE-CC33-F778-605C-5AFA41A9E10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9079665-9E1E-D1A2-64C5-B8220CA432C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Alternatively, optimizing for computational efficiency, we also have an instantiation based on lattice assumption. It takes constant number of ring-element multiplications, which are much faster than exponentiation. The garbling size is larger, costing 71 megabytes plus 1 bit per gate. </a:t>
            </a:r>
          </a:p>
        </p:txBody>
      </p:sp>
      <p:sp>
        <p:nvSpPr>
          <p:cNvPr id="4" name="灯片编号占位符 3">
            <a:extLst>
              <a:ext uri="{FF2B5EF4-FFF2-40B4-BE49-F238E27FC236}">
                <a16:creationId xmlns:a16="http://schemas.microsoft.com/office/drawing/2014/main" id="{AB28CD6D-5A29-A0E1-36DB-255486FFF94D}"/>
              </a:ext>
            </a:extLst>
          </p:cNvPr>
          <p:cNvSpPr>
            <a:spLocks noGrp="1"/>
          </p:cNvSpPr>
          <p:nvPr>
            <p:ph type="sldNum" sz="quarter" idx="5"/>
          </p:nvPr>
        </p:nvSpPr>
        <p:spPr/>
        <p:txBody>
          <a:bodyPr/>
          <a:lstStyle/>
          <a:p>
            <a:fld id="{DE9E2FF9-4A46-4110-9BD0-ECD7A5C229EC}" type="slidenum">
              <a:rPr lang="en-US" smtClean="0"/>
              <a:pPr/>
              <a:t>11</a:t>
            </a:fld>
            <a:endParaRPr lang="en-US"/>
          </a:p>
        </p:txBody>
      </p:sp>
    </p:spTree>
    <p:extLst>
      <p:ext uri="{BB962C8B-B14F-4D97-AF65-F5344CB8AC3E}">
        <p14:creationId xmlns:p14="http://schemas.microsoft.com/office/powerpoint/2010/main" val="936739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remainder of the talk, I will first introduce two technical tools, HSS and an algebraic homomorphic MAC scheme developed in our earlier work. This tool is also based on HSS techniques, hence can be instantiated from groups or lattices similarly to existing HSS schemes. </a:t>
            </a:r>
          </a:p>
          <a:p>
            <a:endParaRPr lang="en-US" dirty="0"/>
          </a:p>
          <a:p>
            <a:r>
              <a:rPr lang="en-US" dirty="0"/>
              <a:t>Then, I will show how to combine them to obtain the claimed 1-bit per gate garbling result.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EC0DC6-DBDD-40A7-B5F8-A0D4AAA97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0218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C23D5-62AF-DCD6-82B1-03E3BB1DCB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CDACFF-EFD9-78B0-7ECD-4A4E83C9C5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C093DF-7DA2-FB9F-0BFF-32DF450E5955}"/>
              </a:ext>
            </a:extLst>
          </p:cNvPr>
          <p:cNvSpPr>
            <a:spLocks noGrp="1"/>
          </p:cNvSpPr>
          <p:nvPr>
            <p:ph type="body" idx="1"/>
          </p:nvPr>
        </p:nvSpPr>
        <p:spPr/>
        <p:txBody>
          <a:bodyPr/>
          <a:lstStyle/>
          <a:p>
            <a:r>
              <a:rPr lang="en-US" dirty="0"/>
              <a:t>As background, let me first recall the classical Yao’s garbling, but viewing it as a 2PC protocol between a garbler and an evaluator.</a:t>
            </a:r>
          </a:p>
          <a:p>
            <a:endParaRPr lang="en-US" dirty="0"/>
          </a:p>
          <a:p>
            <a:r>
              <a:rPr lang="en-US" dirty="0"/>
              <a:t>In the setup phase, the garbler samples a pair of random labels for each input wire, and the evaluator should have the labels corresponding to some input x. </a:t>
            </a:r>
          </a:p>
          <a:p>
            <a:endParaRPr lang="en-US" dirty="0"/>
          </a:p>
          <a:p>
            <a:r>
              <a:rPr lang="en-US" dirty="0"/>
              <a:t>Then, during the evaluation phase, the Garb algorithm derives a garbled circuit C-hat, which consists of encrypted truth-tables, and send it to the evaluator. On the other side, the Eval algorithm derives a label for the final output wire. </a:t>
            </a:r>
          </a:p>
          <a:p>
            <a:endParaRPr lang="en-US" dirty="0"/>
          </a:p>
          <a:p>
            <a:r>
              <a:rPr lang="en-US" dirty="0"/>
              <a:t>For the evaluator to learn the output y, it suffices for the garbler to reveal both labels on the output wire.</a:t>
            </a:r>
          </a:p>
        </p:txBody>
      </p:sp>
      <p:sp>
        <p:nvSpPr>
          <p:cNvPr id="4" name="Slide Number Placeholder 3">
            <a:extLst>
              <a:ext uri="{FF2B5EF4-FFF2-40B4-BE49-F238E27FC236}">
                <a16:creationId xmlns:a16="http://schemas.microsoft.com/office/drawing/2014/main" id="{76931E7D-A68B-DC4C-1E87-2629255D5C2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EC0DC6-DBDD-40A7-B5F8-A0D4AAA97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800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1C3B8-6B4F-5FCB-F2FA-2ED1707E2E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507E0D-0604-720A-B473-C76E7F1268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ADD20E-BA55-CD52-A975-FA77C515737F}"/>
              </a:ext>
            </a:extLst>
          </p:cNvPr>
          <p:cNvSpPr>
            <a:spLocks noGrp="1"/>
          </p:cNvSpPr>
          <p:nvPr>
            <p:ph type="body" idx="1"/>
          </p:nvPr>
        </p:nvSpPr>
        <p:spPr/>
        <p:txBody>
          <a:bodyPr/>
          <a:lstStyle/>
          <a:p>
            <a:r>
              <a:rPr lang="en-US" dirty="0"/>
              <a:t>We note two things : first, there is only one-way communication from the garbler to the evaluator; second, the garbler’s computation is independent of the input x. In fact any such 2PC satisfying these two properties can be re-written as a garbling scheme. </a:t>
            </a:r>
          </a:p>
        </p:txBody>
      </p:sp>
      <p:sp>
        <p:nvSpPr>
          <p:cNvPr id="4" name="Slide Number Placeholder 3">
            <a:extLst>
              <a:ext uri="{FF2B5EF4-FFF2-40B4-BE49-F238E27FC236}">
                <a16:creationId xmlns:a16="http://schemas.microsoft.com/office/drawing/2014/main" id="{0F03DF70-A571-4372-CD1C-EE102237597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EC0DC6-DBDD-40A7-B5F8-A0D4AAA97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319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87FEC-3B3E-14C7-3A4F-A4CAC3EB4C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F14EC5-00A8-FE8E-7A31-F420BF1F9C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AD79A1-FE0F-F1B2-F135-C24D9164A28A}"/>
              </a:ext>
            </a:extLst>
          </p:cNvPr>
          <p:cNvSpPr>
            <a:spLocks noGrp="1"/>
          </p:cNvSpPr>
          <p:nvPr>
            <p:ph type="body" idx="1"/>
          </p:nvPr>
        </p:nvSpPr>
        <p:spPr/>
        <p:txBody>
          <a:bodyPr/>
          <a:lstStyle/>
          <a:p>
            <a:r>
              <a:rPr lang="en-US" dirty="0"/>
              <a:t>This picture looks slightly different when we incorporate the free-</a:t>
            </a:r>
            <a:r>
              <a:rPr lang="en-US" dirty="0" err="1"/>
              <a:t>xor</a:t>
            </a:r>
            <a:r>
              <a:rPr lang="en-US" dirty="0"/>
              <a:t> style labels. Basically, the format requires a global secret offset S between every pair of labels on each wire. </a:t>
            </a:r>
          </a:p>
          <a:p>
            <a:endParaRPr lang="en-US" dirty="0"/>
          </a:p>
          <a:p>
            <a:r>
              <a:rPr lang="en-US" dirty="0"/>
              <a:t>So in this picture, the garbler only needs to prepare 1 random label k on each input wire, and the evaluator gets either k itself, or S plus K, depending on the input x. That is, the garbler and evaluator holds an additive secret sharing of the values s times x. And after evaluation, the they derive additive share of s times y. </a:t>
            </a:r>
          </a:p>
        </p:txBody>
      </p:sp>
      <p:sp>
        <p:nvSpPr>
          <p:cNvPr id="4" name="Slide Number Placeholder 3">
            <a:extLst>
              <a:ext uri="{FF2B5EF4-FFF2-40B4-BE49-F238E27FC236}">
                <a16:creationId xmlns:a16="http://schemas.microsoft.com/office/drawing/2014/main" id="{673EDEF8-076B-741A-185B-D715AD33B37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EC0DC6-DBDD-40A7-B5F8-A0D4AAA97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556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this view, we can now explain what common HSS schemes achieve, by comparing it against a garbling scheme. </a:t>
            </a:r>
          </a:p>
          <a:p>
            <a:endParaRPr lang="en-US" dirty="0"/>
          </a:p>
          <a:p>
            <a:r>
              <a:rPr lang="en-US" dirty="0"/>
              <a:t>So in the setting of HSS, two parties Alice and Bob initially hold an additive share of values s time the input x, plus, they both hold an encryption of the input x. In the end the two parties derive an additive share of s times y. This is pretty similar to the setting of garbling, and better, there is no communication required in the HSS evaluations. </a:t>
            </a:r>
          </a:p>
          <a:p>
            <a:endParaRPr lang="en-US" dirty="0"/>
          </a:p>
          <a:p>
            <a:r>
              <a:rPr lang="en-US" dirty="0"/>
              <a:t>But a crucial difference is that in HSS both parties’ computation depends on the input x, through the ciphertext of x. This violates the garbling requirement. And in garbling we know how to evaluate circuits, while current HSS techniques are limited to low depth computation such as branching programs.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EC0DC6-DBDD-40A7-B5F8-A0D4AAA97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8137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00417-868A-1600-1D7F-358BCDE90D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556086-85EA-9C54-F6E7-F1AA1CB898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B7E149-709D-CB60-4DC8-064D716974C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 have the new primitive introduced in our earlier work, named algebraic homomorphic MAC. It’s inspired by HSS techniques, but with the tweak that we avoid giving encryptions of x to both parties. Instead, they are given some public data independent of x, and additionally Bob knows x in the clear.  </a:t>
            </a:r>
          </a:p>
          <a:p>
            <a:endParaRPr lang="en-US" dirty="0"/>
          </a:p>
          <a:p>
            <a:r>
              <a:rPr lang="en-US" dirty="0"/>
              <a:t>Still there is no communication during evaluation, and now Alice’s computation is independent of x, as required by the garbling setting. But on the other hand, since Bob knows the input x in the clear, there is no privacy for x. So </a:t>
            </a:r>
            <a:r>
              <a:rPr lang="en-US" dirty="0" err="1"/>
              <a:t>aHMAC</a:t>
            </a:r>
            <a:r>
              <a:rPr lang="en-US" dirty="0"/>
              <a:t> directly implies a privacy-free variant of garbling. And in ILL25b, we construct </a:t>
            </a:r>
            <a:r>
              <a:rPr lang="en-US" dirty="0" err="1"/>
              <a:t>aHMAC</a:t>
            </a:r>
            <a:r>
              <a:rPr lang="en-US" dirty="0"/>
              <a:t> for circuits from circular variants of DDH, DCR or RLWE assumptions. </a:t>
            </a:r>
          </a:p>
        </p:txBody>
      </p:sp>
      <p:sp>
        <p:nvSpPr>
          <p:cNvPr id="4" name="Slide Number Placeholder 3">
            <a:extLst>
              <a:ext uri="{FF2B5EF4-FFF2-40B4-BE49-F238E27FC236}">
                <a16:creationId xmlns:a16="http://schemas.microsoft.com/office/drawing/2014/main" id="{44DBCC25-25B4-F1AE-91A0-B98986BC15A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EC0DC6-DBDD-40A7-B5F8-A0D4AAA97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4920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DBAF4-4162-6063-C1C1-C8FF7B8645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9F886B-2153-0018-1D0F-0DEF33710D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B10D83-BCCF-D904-D3B0-9FB42335FCAE}"/>
              </a:ext>
            </a:extLst>
          </p:cNvPr>
          <p:cNvSpPr>
            <a:spLocks noGrp="1"/>
          </p:cNvSpPr>
          <p:nvPr>
            <p:ph type="body" idx="1"/>
          </p:nvPr>
        </p:nvSpPr>
        <p:spPr/>
        <p:txBody>
          <a:bodyPr/>
          <a:lstStyle/>
          <a:p>
            <a:r>
              <a:rPr lang="en-US" dirty="0"/>
              <a:t>Next, I’ll explain how we combine the two primitives.</a:t>
            </a:r>
          </a:p>
        </p:txBody>
      </p:sp>
      <p:sp>
        <p:nvSpPr>
          <p:cNvPr id="4" name="Slide Number Placeholder 3">
            <a:extLst>
              <a:ext uri="{FF2B5EF4-FFF2-40B4-BE49-F238E27FC236}">
                <a16:creationId xmlns:a16="http://schemas.microsoft.com/office/drawing/2014/main" id="{1C41EFB7-ACB3-4C89-6FA3-32C120F40C4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EC0DC6-DBDD-40A7-B5F8-A0D4AAA97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2416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9E2FF9-4A46-4110-9BD0-ECD7A5C229EC}" type="slidenum">
              <a:rPr lang="en-US" smtClean="0"/>
              <a:pPr/>
              <a:t>19</a:t>
            </a:fld>
            <a:endParaRPr lang="en-US"/>
          </a:p>
        </p:txBody>
      </p:sp>
    </p:spTree>
    <p:extLst>
      <p:ext uri="{BB962C8B-B14F-4D97-AF65-F5344CB8AC3E}">
        <p14:creationId xmlns:p14="http://schemas.microsoft.com/office/powerpoint/2010/main" val="2021120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7FB5F-02F7-94EE-C96B-F6FAA860E0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A156F4-E5F4-0E1F-F8C9-1183DB2233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3099C7-4070-2CCD-5E49-A899EBD01AC8}"/>
              </a:ext>
            </a:extLst>
          </p:cNvPr>
          <p:cNvSpPr>
            <a:spLocks noGrp="1"/>
          </p:cNvSpPr>
          <p:nvPr>
            <p:ph type="body" idx="1"/>
          </p:nvPr>
        </p:nvSpPr>
        <p:spPr/>
        <p:txBody>
          <a:bodyPr/>
          <a:lstStyle/>
          <a:p>
            <a:r>
              <a:rPr lang="en-US" dirty="0"/>
              <a:t>First, let me briefly recall the notion of garbled circuits, which consists of a pair of algorithms, garble and Eval. The Garble algorithm takes a Boolean circuit C, and outputs a garbled circuit C-hat, together with n pairs of input labels, </a:t>
            </a:r>
            <a:r>
              <a:rPr lang="en-US" dirty="0" err="1"/>
              <a:t>l_i_zero</a:t>
            </a:r>
            <a:r>
              <a:rPr lang="en-US" dirty="0"/>
              <a:t> and </a:t>
            </a:r>
            <a:r>
              <a:rPr lang="en-US" dirty="0" err="1"/>
              <a:t>l_i_one</a:t>
            </a:r>
            <a:r>
              <a:rPr lang="en-US" dirty="0"/>
              <a:t>, each corresponding to an input wire. </a:t>
            </a:r>
          </a:p>
          <a:p>
            <a:endParaRPr lang="en-US" dirty="0"/>
          </a:p>
          <a:p>
            <a:r>
              <a:rPr lang="en-US" dirty="0"/>
              <a:t>The Eval algorithm takes the circuit C, the garbled circuit C-hat, and one label selected from each pair, according to the bits of input x, and then Eval should output the correct evaluation result C(x). An additional requirement is that the label should be short. </a:t>
            </a:r>
          </a:p>
        </p:txBody>
      </p:sp>
      <p:sp>
        <p:nvSpPr>
          <p:cNvPr id="4" name="Slide Number Placeholder 3">
            <a:extLst>
              <a:ext uri="{FF2B5EF4-FFF2-40B4-BE49-F238E27FC236}">
                <a16:creationId xmlns:a16="http://schemas.microsoft.com/office/drawing/2014/main" id="{470A8B1A-27D6-9627-ED09-482769802B87}"/>
              </a:ext>
            </a:extLst>
          </p:cNvPr>
          <p:cNvSpPr>
            <a:spLocks noGrp="1"/>
          </p:cNvSpPr>
          <p:nvPr>
            <p:ph type="sldNum" sz="quarter" idx="5"/>
          </p:nvPr>
        </p:nvSpPr>
        <p:spPr/>
        <p:txBody>
          <a:bodyPr/>
          <a:lstStyle/>
          <a:p>
            <a:fld id="{B80EE8BB-A0F4-453E-A7E1-58578D5EAD14}" type="slidenum">
              <a:rPr lang="en-US" smtClean="0"/>
              <a:t>2</a:t>
            </a:fld>
            <a:endParaRPr lang="en-US"/>
          </a:p>
        </p:txBody>
      </p:sp>
    </p:spTree>
    <p:extLst>
      <p:ext uri="{BB962C8B-B14F-4D97-AF65-F5344CB8AC3E}">
        <p14:creationId xmlns:p14="http://schemas.microsoft.com/office/powerpoint/2010/main" val="1019745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to recap what I said about </a:t>
            </a:r>
            <a:r>
              <a:rPr lang="en-US" dirty="0" err="1"/>
              <a:t>aHMAC</a:t>
            </a:r>
            <a:r>
              <a:rPr lang="en-US" dirty="0"/>
              <a:t>, we can directly obtain a privacy-free variant of garbling as illustrated in this picture. Here the box represents </a:t>
            </a:r>
            <a:r>
              <a:rPr lang="en-US" dirty="0" err="1"/>
              <a:t>aHMAC</a:t>
            </a:r>
            <a:r>
              <a:rPr lang="en-US" dirty="0"/>
              <a:t> evaluation.</a:t>
            </a:r>
          </a:p>
          <a:p>
            <a:endParaRPr lang="en-US" dirty="0"/>
          </a:p>
          <a:p>
            <a:r>
              <a:rPr lang="en-US" dirty="0"/>
              <a:t>And the entire garbling size is just public data in </a:t>
            </a:r>
            <a:r>
              <a:rPr lang="en-US" dirty="0" err="1"/>
              <a:t>aHMAC</a:t>
            </a:r>
            <a:r>
              <a:rPr lang="en-US" dirty="0"/>
              <a:t>, which has fixed poly-lambda size, doesn’t depend on the circuit size of </a:t>
            </a:r>
            <a:r>
              <a:rPr lang="en-US" dirty="0" err="1"/>
              <a:t>C_pub</a:t>
            </a:r>
            <a:r>
              <a:rPr lang="en-US" dirty="0"/>
              <a:t>. </a:t>
            </a:r>
          </a:p>
        </p:txBody>
      </p:sp>
      <p:sp>
        <p:nvSpPr>
          <p:cNvPr id="4" name="Slide Number Placeholder 3"/>
          <p:cNvSpPr>
            <a:spLocks noGrp="1"/>
          </p:cNvSpPr>
          <p:nvPr>
            <p:ph type="sldNum" sz="quarter" idx="5"/>
          </p:nvPr>
        </p:nvSpPr>
        <p:spPr/>
        <p:txBody>
          <a:bodyPr/>
          <a:lstStyle/>
          <a:p>
            <a:fld id="{DE9E2FF9-4A46-4110-9BD0-ECD7A5C229EC}" type="slidenum">
              <a:rPr lang="en-US" smtClean="0"/>
              <a:pPr/>
              <a:t>20</a:t>
            </a:fld>
            <a:endParaRPr lang="en-US"/>
          </a:p>
        </p:txBody>
      </p:sp>
    </p:spTree>
    <p:extLst>
      <p:ext uri="{BB962C8B-B14F-4D97-AF65-F5344CB8AC3E}">
        <p14:creationId xmlns:p14="http://schemas.microsoft.com/office/powerpoint/2010/main" val="2622346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082FD-F26D-715C-7181-4646DD46D0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B1024A-939A-7629-3D5D-826180A9C5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7A3EE3-81F7-9504-9639-BA1D1DF70CEE}"/>
              </a:ext>
            </a:extLst>
          </p:cNvPr>
          <p:cNvSpPr>
            <a:spLocks noGrp="1"/>
          </p:cNvSpPr>
          <p:nvPr>
            <p:ph type="body" idx="1"/>
          </p:nvPr>
        </p:nvSpPr>
        <p:spPr/>
        <p:txBody>
          <a:bodyPr/>
          <a:lstStyle/>
          <a:p>
            <a:r>
              <a:rPr lang="en-US" dirty="0"/>
              <a:t>As a next step, we can also obtain fully succinct partial garbling, which considers circuits with a privacy-free subcircuit, </a:t>
            </a:r>
            <a:r>
              <a:rPr lang="en-US" dirty="0" err="1"/>
              <a:t>C_pub</a:t>
            </a:r>
            <a:r>
              <a:rPr lang="en-US" dirty="0"/>
              <a:t>, but requires privacy for the rest of the wires in the circuit. </a:t>
            </a:r>
          </a:p>
          <a:p>
            <a:endParaRPr lang="en-US" dirty="0"/>
          </a:p>
          <a:p>
            <a:r>
              <a:rPr lang="en-US" dirty="0"/>
              <a:t>As before, we will use </a:t>
            </a:r>
            <a:r>
              <a:rPr lang="en-US" dirty="0" err="1"/>
              <a:t>aHMAC</a:t>
            </a:r>
            <a:r>
              <a:rPr lang="en-US" dirty="0"/>
              <a:t> to garble the privacy-free subcircuit </a:t>
            </a:r>
            <a:r>
              <a:rPr lang="en-US" dirty="0" err="1"/>
              <a:t>C_pub</a:t>
            </a:r>
            <a:r>
              <a:rPr lang="en-US" dirty="0"/>
              <a:t>, and then connect its output shares to a standard garbling scheme to handle the remaining private computation.  </a:t>
            </a:r>
          </a:p>
        </p:txBody>
      </p:sp>
      <p:sp>
        <p:nvSpPr>
          <p:cNvPr id="4" name="Slide Number Placeholder 3">
            <a:extLst>
              <a:ext uri="{FF2B5EF4-FFF2-40B4-BE49-F238E27FC236}">
                <a16:creationId xmlns:a16="http://schemas.microsoft.com/office/drawing/2014/main" id="{479308D9-AE10-439B-0434-22F5EF990043}"/>
              </a:ext>
            </a:extLst>
          </p:cNvPr>
          <p:cNvSpPr>
            <a:spLocks noGrp="1"/>
          </p:cNvSpPr>
          <p:nvPr>
            <p:ph type="sldNum" sz="quarter" idx="5"/>
          </p:nvPr>
        </p:nvSpPr>
        <p:spPr/>
        <p:txBody>
          <a:bodyPr/>
          <a:lstStyle/>
          <a:p>
            <a:fld id="{DE9E2FF9-4A46-4110-9BD0-ECD7A5C229EC}" type="slidenum">
              <a:rPr lang="en-US" smtClean="0"/>
              <a:pPr/>
              <a:t>21</a:t>
            </a:fld>
            <a:endParaRPr lang="en-US"/>
          </a:p>
        </p:txBody>
      </p:sp>
    </p:spTree>
    <p:extLst>
      <p:ext uri="{BB962C8B-B14F-4D97-AF65-F5344CB8AC3E}">
        <p14:creationId xmlns:p14="http://schemas.microsoft.com/office/powerpoint/2010/main" val="2513478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1F9F2-36FE-D814-6B77-2AFE375168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670650-79B9-6CFA-6F00-280F8E03C1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A32CFF-B273-BC0B-D540-2CFEF86B43C6}"/>
              </a:ext>
            </a:extLst>
          </p:cNvPr>
          <p:cNvSpPr>
            <a:spLocks noGrp="1"/>
          </p:cNvSpPr>
          <p:nvPr>
            <p:ph type="body" idx="1"/>
          </p:nvPr>
        </p:nvSpPr>
        <p:spPr/>
        <p:txBody>
          <a:bodyPr/>
          <a:lstStyle/>
          <a:p>
            <a:r>
              <a:rPr lang="en-US" dirty="0"/>
              <a:t>In more detail, the evaluator’s share of s time </a:t>
            </a:r>
            <a:r>
              <a:rPr lang="en-US" dirty="0" err="1"/>
              <a:t>C_pub</a:t>
            </a:r>
            <a:r>
              <a:rPr lang="en-US" dirty="0"/>
              <a:t> x act as input labels to a Yao’s garbling. This requires Yao’s garbling also with free-XOR style format. </a:t>
            </a:r>
          </a:p>
          <a:p>
            <a:endParaRPr lang="en-US" dirty="0"/>
          </a:p>
          <a:p>
            <a:r>
              <a:rPr lang="en-US" dirty="0"/>
              <a:t>So in this construction, the garbling of the privacy-free part doesn’t cost any communication. The overall garbling size is only Yao’s garbling of the private computation. </a:t>
            </a:r>
          </a:p>
        </p:txBody>
      </p:sp>
      <p:sp>
        <p:nvSpPr>
          <p:cNvPr id="4" name="Slide Number Placeholder 3">
            <a:extLst>
              <a:ext uri="{FF2B5EF4-FFF2-40B4-BE49-F238E27FC236}">
                <a16:creationId xmlns:a16="http://schemas.microsoft.com/office/drawing/2014/main" id="{DF9F0655-5260-BED5-AD7C-6A460C1BB241}"/>
              </a:ext>
            </a:extLst>
          </p:cNvPr>
          <p:cNvSpPr>
            <a:spLocks noGrp="1"/>
          </p:cNvSpPr>
          <p:nvPr>
            <p:ph type="sldNum" sz="quarter" idx="5"/>
          </p:nvPr>
        </p:nvSpPr>
        <p:spPr/>
        <p:txBody>
          <a:bodyPr/>
          <a:lstStyle/>
          <a:p>
            <a:fld id="{DE9E2FF9-4A46-4110-9BD0-ECD7A5C229EC}" type="slidenum">
              <a:rPr lang="en-US" smtClean="0"/>
              <a:pPr/>
              <a:t>22</a:t>
            </a:fld>
            <a:endParaRPr lang="en-US"/>
          </a:p>
        </p:txBody>
      </p:sp>
    </p:spTree>
    <p:extLst>
      <p:ext uri="{BB962C8B-B14F-4D97-AF65-F5344CB8AC3E}">
        <p14:creationId xmlns:p14="http://schemas.microsoft.com/office/powerpoint/2010/main" val="23113939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0B226-018C-D42B-84C1-2D8D09078A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D8B377-D079-FF37-DC0F-0EC3B074BF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818B60-769F-8EA2-279A-1D856F5E4D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A6D51E-B3B9-4282-E075-5230085574DC}"/>
              </a:ext>
            </a:extLst>
          </p:cNvPr>
          <p:cNvSpPr>
            <a:spLocks noGrp="1"/>
          </p:cNvSpPr>
          <p:nvPr>
            <p:ph type="sldNum" sz="quarter" idx="5"/>
          </p:nvPr>
        </p:nvSpPr>
        <p:spPr/>
        <p:txBody>
          <a:bodyPr/>
          <a:lstStyle/>
          <a:p>
            <a:fld id="{DE9E2FF9-4A46-4110-9BD0-ECD7A5C229EC}" type="slidenum">
              <a:rPr lang="en-US" smtClean="0"/>
              <a:pPr/>
              <a:t>23</a:t>
            </a:fld>
            <a:endParaRPr lang="en-US"/>
          </a:p>
        </p:txBody>
      </p:sp>
    </p:spTree>
    <p:extLst>
      <p:ext uri="{BB962C8B-B14F-4D97-AF65-F5344CB8AC3E}">
        <p14:creationId xmlns:p14="http://schemas.microsoft.com/office/powerpoint/2010/main" val="2338414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D90D0-6E9C-B6EE-CF40-6843A5278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31E4AF-61D5-CD63-6972-101B27BB2F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E51BB6-DC85-DABC-8BF0-C85147ABC659}"/>
              </a:ext>
            </a:extLst>
          </p:cNvPr>
          <p:cNvSpPr>
            <a:spLocks noGrp="1"/>
          </p:cNvSpPr>
          <p:nvPr>
            <p:ph type="body" idx="1"/>
          </p:nvPr>
        </p:nvSpPr>
        <p:spPr/>
        <p:txBody>
          <a:bodyPr/>
          <a:lstStyle/>
          <a:p>
            <a:r>
              <a:rPr lang="en-US" dirty="0"/>
              <a:t>Finally, to go from garbling without privacy to full privacy, our starting point is the common idea of encrypting the input with a homomorphic encryption, and homomorphically evaluate over them inside our </a:t>
            </a:r>
            <a:r>
              <a:rPr lang="en-US" dirty="0" err="1"/>
              <a:t>aHMAC</a:t>
            </a:r>
            <a:r>
              <a:rPr lang="en-US" dirty="0"/>
              <a:t> scheme. </a:t>
            </a:r>
          </a:p>
          <a:p>
            <a:endParaRPr lang="en-US" dirty="0"/>
          </a:p>
          <a:p>
            <a:r>
              <a:rPr lang="en-US" dirty="0"/>
              <a:t>If we use FHE, then we do get a succinct standard garbling, but it would be too computationally heavy. So the natural thought is to use a less powerful homomorphic encryption to only evaluated a low depth chunk of the circuit, and then re-fresh the evaluated ciphertext inside a private Yao’s garbling. </a:t>
            </a:r>
          </a:p>
          <a:p>
            <a:endParaRPr lang="en-US" dirty="0"/>
          </a:p>
          <a:p>
            <a:r>
              <a:rPr lang="en-US" dirty="0"/>
              <a:t>But this thought again runs into trouble, because this re-encryption circuit via Yao’s garbling takes too much communication. So our final idea is to instead use HSS to implement this private garbling of re-encryption. And since there is no communication in HSS, even if these homomorphically evaluated ciphertext have are not compact, this would only mean more computation, but not communication. </a:t>
            </a:r>
          </a:p>
        </p:txBody>
      </p:sp>
      <p:sp>
        <p:nvSpPr>
          <p:cNvPr id="4" name="Slide Number Placeholder 3">
            <a:extLst>
              <a:ext uri="{FF2B5EF4-FFF2-40B4-BE49-F238E27FC236}">
                <a16:creationId xmlns:a16="http://schemas.microsoft.com/office/drawing/2014/main" id="{0FA092B3-73D5-9977-423E-7D21DEAE85E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EC0DC6-DBDD-40A7-B5F8-A0D4AAA97EE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615579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D7492-A1F8-961D-E646-8A9136F17A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A736F5-500F-1C5C-5AA2-4DAF7E72AB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CB7961-B703-1F37-591B-74EC5EC46692}"/>
              </a:ext>
            </a:extLst>
          </p:cNvPr>
          <p:cNvSpPr>
            <a:spLocks noGrp="1"/>
          </p:cNvSpPr>
          <p:nvPr>
            <p:ph type="body" idx="1"/>
          </p:nvPr>
        </p:nvSpPr>
        <p:spPr/>
        <p:txBody>
          <a:bodyPr/>
          <a:lstStyle/>
          <a:p>
            <a:r>
              <a:rPr lang="en-US" dirty="0"/>
              <a:t>To apply HSS, we recall the main computation of HSS requires both parties to have a ciphertext of the input. So it can only handle computation that doesn’t depend on any wire values. In our use case, these input would be the secret key for re-encryption. </a:t>
            </a:r>
          </a:p>
        </p:txBody>
      </p:sp>
      <p:sp>
        <p:nvSpPr>
          <p:cNvPr id="4" name="Slide Number Placeholder 3">
            <a:extLst>
              <a:ext uri="{FF2B5EF4-FFF2-40B4-BE49-F238E27FC236}">
                <a16:creationId xmlns:a16="http://schemas.microsoft.com/office/drawing/2014/main" id="{7EB623E7-F821-14DA-4F50-5BF0CB3668A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EC0DC6-DBDD-40A7-B5F8-A0D4AAA97EE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07812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E842F-E76E-9F79-EB2B-57186E2939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76291C-538A-3B29-6370-D92C0D4FD9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1B454C-9BA3-5BA6-6C40-B25B618A5CA8}"/>
              </a:ext>
            </a:extLst>
          </p:cNvPr>
          <p:cNvSpPr>
            <a:spLocks noGrp="1"/>
          </p:cNvSpPr>
          <p:nvPr>
            <p:ph type="body" idx="1"/>
          </p:nvPr>
        </p:nvSpPr>
        <p:spPr/>
        <p:txBody>
          <a:bodyPr/>
          <a:lstStyle/>
          <a:p>
            <a:r>
              <a:rPr lang="en-US" dirty="0"/>
              <a:t>Additionally common HSS schemes can actually be slightly extended to handle one more input a, that doesn’t have associated ciphertexts. This would be our homomorphic ciphertext waiting for re-encryption. With the extended interface, we can evaluate any branching program on the secret key, but then only a simple inner product with the additional input. </a:t>
            </a:r>
          </a:p>
          <a:p>
            <a:endParaRPr lang="en-US" dirty="0"/>
          </a:p>
          <a:p>
            <a:r>
              <a:rPr lang="en-US" dirty="0"/>
              <a:t>So for our paradigm to work, we need a very simple Re-encryption circuit that fits this interface. </a:t>
            </a:r>
          </a:p>
        </p:txBody>
      </p:sp>
      <p:sp>
        <p:nvSpPr>
          <p:cNvPr id="4" name="Slide Number Placeholder 3">
            <a:extLst>
              <a:ext uri="{FF2B5EF4-FFF2-40B4-BE49-F238E27FC236}">
                <a16:creationId xmlns:a16="http://schemas.microsoft.com/office/drawing/2014/main" id="{E0E2D379-AE7C-9FA0-F935-3C26AA37CC9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EC0DC6-DBDD-40A7-B5F8-A0D4AAA97EE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083910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CCCBB-80B9-6581-F6DA-AB6329C372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8ADCD8-493B-EFBD-CA31-FCCDB39D6B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9C3261-4AAF-ED73-BC9F-53773BFF16AA}"/>
              </a:ext>
            </a:extLst>
          </p:cNvPr>
          <p:cNvSpPr>
            <a:spLocks noGrp="1"/>
          </p:cNvSpPr>
          <p:nvPr>
            <p:ph type="body" idx="1"/>
          </p:nvPr>
        </p:nvSpPr>
        <p:spPr/>
        <p:txBody>
          <a:bodyPr/>
          <a:lstStyle/>
          <a:p>
            <a:r>
              <a:rPr lang="en-US" dirty="0"/>
              <a:t>In summary, our paradigm with HSS looks like the following, where HSS handles private garbling for a simple re-encryption. </a:t>
            </a:r>
          </a:p>
          <a:p>
            <a:endParaRPr lang="en-US" dirty="0"/>
          </a:p>
          <a:p>
            <a:r>
              <a:rPr lang="en-US" dirty="0"/>
              <a:t>Note that to continue with </a:t>
            </a:r>
            <a:r>
              <a:rPr lang="en-US" dirty="0" err="1"/>
              <a:t>aHMAC</a:t>
            </a:r>
            <a:r>
              <a:rPr lang="en-US" dirty="0"/>
              <a:t> evaluation for the next layer, we need to also reveal the refreshed ciphertext to the evaluator. This can be done by some 1-way communication, which would be then only communication in our scheme. </a:t>
            </a:r>
          </a:p>
        </p:txBody>
      </p:sp>
      <p:sp>
        <p:nvSpPr>
          <p:cNvPr id="4" name="Slide Number Placeholder 3">
            <a:extLst>
              <a:ext uri="{FF2B5EF4-FFF2-40B4-BE49-F238E27FC236}">
                <a16:creationId xmlns:a16="http://schemas.microsoft.com/office/drawing/2014/main" id="{E20D0869-88E2-C7ED-68A1-AD5260AB48A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EC0DC6-DBDD-40A7-B5F8-A0D4AAA97EE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652268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9C2CF-8DFC-1C25-FAF6-78EB10C17E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704DD5-130E-199C-E125-44FFE3933F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16D846-B067-FD91-6002-9A37DD7A67E9}"/>
              </a:ext>
            </a:extLst>
          </p:cNvPr>
          <p:cNvSpPr>
            <a:spLocks noGrp="1"/>
          </p:cNvSpPr>
          <p:nvPr>
            <p:ph type="body" idx="1"/>
          </p:nvPr>
        </p:nvSpPr>
        <p:spPr/>
        <p:txBody>
          <a:bodyPr/>
          <a:lstStyle/>
          <a:p>
            <a:r>
              <a:rPr lang="en-US" dirty="0"/>
              <a:t>It remains the specify what’s the homomorphic encryption we use that satisfy simple re-encryption. And we realize simple one-time pad is enough. The quote unquote homomorphic evaluation is just keeping both </a:t>
            </a:r>
            <a:r>
              <a:rPr lang="en-US" dirty="0" err="1"/>
              <a:t>ct</a:t>
            </a:r>
            <a:r>
              <a:rPr lang="en-US" dirty="0"/>
              <a:t>-x and </a:t>
            </a:r>
            <a:r>
              <a:rPr lang="en-US" dirty="0" err="1"/>
              <a:t>ct</a:t>
            </a:r>
            <a:r>
              <a:rPr lang="en-US" dirty="0"/>
              <a:t>-y, and additionally compute </a:t>
            </a:r>
            <a:r>
              <a:rPr lang="en-US" dirty="0" err="1"/>
              <a:t>ct</a:t>
            </a:r>
            <a:r>
              <a:rPr lang="en-US" dirty="0"/>
              <a:t>-x times </a:t>
            </a:r>
            <a:r>
              <a:rPr lang="en-US" dirty="0" err="1"/>
              <a:t>ct</a:t>
            </a:r>
            <a:r>
              <a:rPr lang="en-US" dirty="0"/>
              <a:t>-y. </a:t>
            </a:r>
          </a:p>
          <a:p>
            <a:endParaRPr lang="en-US" dirty="0"/>
          </a:p>
          <a:p>
            <a:r>
              <a:rPr lang="en-US" dirty="0"/>
              <a:t>Re-encryption indeed satisfy our requirement, which I will skip the equations here. </a:t>
            </a:r>
          </a:p>
        </p:txBody>
      </p:sp>
      <p:sp>
        <p:nvSpPr>
          <p:cNvPr id="4" name="Slide Number Placeholder 3">
            <a:extLst>
              <a:ext uri="{FF2B5EF4-FFF2-40B4-BE49-F238E27FC236}">
                <a16:creationId xmlns:a16="http://schemas.microsoft.com/office/drawing/2014/main" id="{3B2CCF7F-EB5B-7794-5FBC-57146200432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EC0DC6-DBDD-40A7-B5F8-A0D4AAA97EE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100823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45ADF-EC40-BFE3-F313-44C3BFE61D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776E8E-CC07-0B62-1861-D6EC8D798A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B9E0CB-60D4-D5C7-F9C9-517F3812AE28}"/>
              </a:ext>
            </a:extLst>
          </p:cNvPr>
          <p:cNvSpPr>
            <a:spLocks noGrp="1"/>
          </p:cNvSpPr>
          <p:nvPr>
            <p:ph type="body" idx="1"/>
          </p:nvPr>
        </p:nvSpPr>
        <p:spPr/>
        <p:txBody>
          <a:bodyPr/>
          <a:lstStyle/>
          <a:p>
            <a:r>
              <a:rPr lang="en-US" dirty="0"/>
              <a:t>So back to our picture, what we do is we apply re-encryption for every gate, and </a:t>
            </a:r>
            <a:r>
              <a:rPr lang="en-US" dirty="0" err="1"/>
              <a:t>everytime</a:t>
            </a:r>
            <a:r>
              <a:rPr lang="en-US" dirty="0"/>
              <a:t> we re-encrypt we pay 1-bit of communication to reveal the new one-time-padded wire values. </a:t>
            </a:r>
          </a:p>
          <a:p>
            <a:endParaRPr lang="en-US" dirty="0"/>
          </a:p>
          <a:p>
            <a:r>
              <a:rPr lang="en-US" dirty="0"/>
              <a:t>This technique is extended slightly in our paper to obtain layered Boolean garbling scheme, with 1/loglog lambda bits per gate, and also to obtain constant rate arithmetic garbling for any modulus.  </a:t>
            </a:r>
          </a:p>
        </p:txBody>
      </p:sp>
      <p:sp>
        <p:nvSpPr>
          <p:cNvPr id="4" name="Slide Number Placeholder 3">
            <a:extLst>
              <a:ext uri="{FF2B5EF4-FFF2-40B4-BE49-F238E27FC236}">
                <a16:creationId xmlns:a16="http://schemas.microsoft.com/office/drawing/2014/main" id="{9DAD465F-05A0-FECF-0E80-AE6105AE9BF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EC0DC6-DBDD-40A7-B5F8-A0D4AAA97EE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44464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E2F09-9C01-D1AF-DE92-47263259E6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88CF62-894A-4F44-57C2-0CE0602B85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D89C88-05ED-8255-7267-13B8C7FE4276}"/>
              </a:ext>
            </a:extLst>
          </p:cNvPr>
          <p:cNvSpPr>
            <a:spLocks noGrp="1"/>
          </p:cNvSpPr>
          <p:nvPr>
            <p:ph type="body" idx="1"/>
          </p:nvPr>
        </p:nvSpPr>
        <p:spPr/>
        <p:txBody>
          <a:bodyPr/>
          <a:lstStyle/>
          <a:p>
            <a:r>
              <a:rPr lang="en-US" dirty="0"/>
              <a:t>Security of the scheme requires that the garbled circuit C-hat, and the input encoding x-hat, which are the selected set of labels, should be </a:t>
            </a:r>
            <a:r>
              <a:rPr lang="en-US" dirty="0" err="1"/>
              <a:t>simulatable</a:t>
            </a:r>
            <a:r>
              <a:rPr lang="en-US" dirty="0"/>
              <a:t> given only the evaluation result, and the circuit C itself. Intuitively, this means that the garbling material C-hat and x-hat doesn’t leak any information beyond the correct evaluation result. </a:t>
            </a:r>
          </a:p>
          <a:p>
            <a:endParaRPr lang="en-US" dirty="0"/>
          </a:p>
          <a:p>
            <a:r>
              <a:rPr lang="en-US" dirty="0"/>
              <a:t>Here we don’t try to hide the circuit C, and explicitly provide it to the evaluator. Otherwise, the garbled circuit would be at least the description size of C, hence cannot be succinct. </a:t>
            </a:r>
          </a:p>
        </p:txBody>
      </p:sp>
      <p:sp>
        <p:nvSpPr>
          <p:cNvPr id="4" name="Slide Number Placeholder 3">
            <a:extLst>
              <a:ext uri="{FF2B5EF4-FFF2-40B4-BE49-F238E27FC236}">
                <a16:creationId xmlns:a16="http://schemas.microsoft.com/office/drawing/2014/main" id="{5E4A5B55-C525-0433-F787-FB4F6687596C}"/>
              </a:ext>
            </a:extLst>
          </p:cNvPr>
          <p:cNvSpPr>
            <a:spLocks noGrp="1"/>
          </p:cNvSpPr>
          <p:nvPr>
            <p:ph type="sldNum" sz="quarter" idx="5"/>
          </p:nvPr>
        </p:nvSpPr>
        <p:spPr/>
        <p:txBody>
          <a:bodyPr/>
          <a:lstStyle/>
          <a:p>
            <a:fld id="{B80EE8BB-A0F4-453E-A7E1-58578D5EAD14}" type="slidenum">
              <a:rPr lang="en-US" smtClean="0"/>
              <a:t>3</a:t>
            </a:fld>
            <a:endParaRPr lang="en-US"/>
          </a:p>
        </p:txBody>
      </p:sp>
    </p:spTree>
    <p:extLst>
      <p:ext uri="{BB962C8B-B14F-4D97-AF65-F5344CB8AC3E}">
        <p14:creationId xmlns:p14="http://schemas.microsoft.com/office/powerpoint/2010/main" val="1049701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Since its introduction, garbling schemes, have found applications to many topics in cryptography, such as verifiable computation, attribute based encryption, functional encryption, and many more. It has also been used in practical multiparty computation systems. </a:t>
            </a:r>
          </a:p>
        </p:txBody>
      </p:sp>
      <p:sp>
        <p:nvSpPr>
          <p:cNvPr id="4" name="灯片编号占位符 3"/>
          <p:cNvSpPr>
            <a:spLocks noGrp="1"/>
          </p:cNvSpPr>
          <p:nvPr>
            <p:ph type="sldNum" sz="quarter" idx="5"/>
          </p:nvPr>
        </p:nvSpPr>
        <p:spPr/>
        <p:txBody>
          <a:bodyPr/>
          <a:lstStyle/>
          <a:p>
            <a:fld id="{DE9E2FF9-4A46-4110-9BD0-ECD7A5C229EC}" type="slidenum">
              <a:rPr lang="en-US" smtClean="0"/>
              <a:pPr/>
              <a:t>4</a:t>
            </a:fld>
            <a:endParaRPr lang="en-US"/>
          </a:p>
        </p:txBody>
      </p:sp>
    </p:spTree>
    <p:extLst>
      <p:ext uri="{BB962C8B-B14F-4D97-AF65-F5344CB8AC3E}">
        <p14:creationId xmlns:p14="http://schemas.microsoft.com/office/powerpoint/2010/main" val="3979105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important objective in designing garbling schemes is to minimize the size of the garbling materials. </a:t>
            </a:r>
          </a:p>
          <a:p>
            <a:endParaRPr lang="en-US" dirty="0"/>
          </a:p>
          <a:p>
            <a:r>
              <a:rPr lang="en-US" dirty="0"/>
              <a:t>For example, in an interactive protocol, minimizing the communication size means reducing latency.</a:t>
            </a:r>
          </a:p>
          <a:p>
            <a:endParaRPr lang="en-US" dirty="0"/>
          </a:p>
          <a:p>
            <a:r>
              <a:rPr lang="en-US" dirty="0"/>
              <a:t>The sizes matter even more in non-interactive settings. For example, a garbler could publish a C-hat on a blockchain, and later reveal a set of input labels to many recipients. Here the savings in size is amplified by the number of recipients. </a:t>
            </a:r>
          </a:p>
        </p:txBody>
      </p:sp>
      <p:sp>
        <p:nvSpPr>
          <p:cNvPr id="4" name="Slide Number Placeholder 3"/>
          <p:cNvSpPr>
            <a:spLocks noGrp="1"/>
          </p:cNvSpPr>
          <p:nvPr>
            <p:ph type="sldNum" sz="quarter" idx="5"/>
          </p:nvPr>
        </p:nvSpPr>
        <p:spPr/>
        <p:txBody>
          <a:bodyPr/>
          <a:lstStyle/>
          <a:p>
            <a:fld id="{DE9E2FF9-4A46-4110-9BD0-ECD7A5C229EC}" type="slidenum">
              <a:rPr lang="en-US" smtClean="0"/>
              <a:pPr/>
              <a:t>5</a:t>
            </a:fld>
            <a:endParaRPr lang="en-US"/>
          </a:p>
        </p:txBody>
      </p:sp>
    </p:spTree>
    <p:extLst>
      <p:ext uri="{BB962C8B-B14F-4D97-AF65-F5344CB8AC3E}">
        <p14:creationId xmlns:p14="http://schemas.microsoft.com/office/powerpoint/2010/main" val="4019738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Focusing on the metric of garbling sizes, existing works fall in two extremes. </a:t>
            </a:r>
          </a:p>
          <a:p>
            <a:endParaRPr lang="en-US" dirty="0"/>
          </a:p>
          <a:p>
            <a:r>
              <a:rPr lang="en-US" dirty="0"/>
              <a:t>On the left, the original Yao’s GC and many following optimizations achieve garbling sizes roughly lambda-bit per AND gate. These schemes use only symmetric key crypto, and is very fast. </a:t>
            </a:r>
          </a:p>
          <a:p>
            <a:endParaRPr lang="en-US" dirty="0"/>
          </a:p>
          <a:p>
            <a:r>
              <a:rPr lang="en-US" dirty="0"/>
              <a:t>On the right, theoretically optimal garbling size can be achieved, which is independent of the circuit size being garbled. These schemes rely on the heavy tools of attribute based encryption, and fully homomorphic encryption or </a:t>
            </a:r>
            <a:r>
              <a:rPr lang="en-US" dirty="0" err="1"/>
              <a:t>iO</a:t>
            </a:r>
            <a:r>
              <a:rPr lang="en-US" dirty="0"/>
              <a:t>, and is computationally very slow.</a:t>
            </a:r>
          </a:p>
          <a:p>
            <a:endParaRPr lang="en-US" dirty="0"/>
          </a:p>
          <a:p>
            <a:r>
              <a:rPr lang="en-US" dirty="0"/>
              <a:t>The moon shot would be achieving the best of both world, i.e. succinct garbling size and practical computational efficiency. </a:t>
            </a:r>
          </a:p>
        </p:txBody>
      </p:sp>
      <p:sp>
        <p:nvSpPr>
          <p:cNvPr id="4" name="灯片编号占位符 3"/>
          <p:cNvSpPr>
            <a:spLocks noGrp="1"/>
          </p:cNvSpPr>
          <p:nvPr>
            <p:ph type="sldNum" sz="quarter" idx="5"/>
          </p:nvPr>
        </p:nvSpPr>
        <p:spPr/>
        <p:txBody>
          <a:bodyPr/>
          <a:lstStyle/>
          <a:p>
            <a:fld id="{DE9E2FF9-4A46-4110-9BD0-ECD7A5C229EC}" type="slidenum">
              <a:rPr lang="en-US" smtClean="0"/>
              <a:pPr/>
              <a:t>6</a:t>
            </a:fld>
            <a:endParaRPr lang="en-US"/>
          </a:p>
        </p:txBody>
      </p:sp>
    </p:spTree>
    <p:extLst>
      <p:ext uri="{BB962C8B-B14F-4D97-AF65-F5344CB8AC3E}">
        <p14:creationId xmlns:p14="http://schemas.microsoft.com/office/powerpoint/2010/main" val="1018846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91343-2079-1D88-7CF9-4AB22DAE006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99390C0-9B72-6CFF-F639-8C48D9378CB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4025ED7-4A7B-F0DA-69D7-5EA7484B8A78}"/>
              </a:ext>
            </a:extLst>
          </p:cNvPr>
          <p:cNvSpPr>
            <a:spLocks noGrp="1"/>
          </p:cNvSpPr>
          <p:nvPr>
            <p:ph type="body" idx="1"/>
          </p:nvPr>
        </p:nvSpPr>
        <p:spPr/>
        <p:txBody>
          <a:bodyPr/>
          <a:lstStyle/>
          <a:p>
            <a:r>
              <a:rPr lang="en-US" dirty="0"/>
              <a:t>In this talk, I’ll present a scheme lies in-between the two extremes, with a garbling size of one-bit per gate plus an additive term, and relying on relatively lighter-weight tools of homomorphic secret sharing (HSS) instead of the combination of ABE and FHE. </a:t>
            </a:r>
          </a:p>
          <a:p>
            <a:endParaRPr lang="en-US" dirty="0"/>
          </a:p>
          <a:p>
            <a:r>
              <a:rPr lang="en-US" dirty="0"/>
              <a:t>In addition to being lighter-weight, HSS techniques can be based on diverse algebraic assumptions in groups or lattices. In contrast, ABE and FHE are only known from lattice assumptions. </a:t>
            </a:r>
          </a:p>
        </p:txBody>
      </p:sp>
      <p:sp>
        <p:nvSpPr>
          <p:cNvPr id="4" name="灯片编号占位符 3">
            <a:extLst>
              <a:ext uri="{FF2B5EF4-FFF2-40B4-BE49-F238E27FC236}">
                <a16:creationId xmlns:a16="http://schemas.microsoft.com/office/drawing/2014/main" id="{56342691-7531-2C8E-C1A5-547141C07354}"/>
              </a:ext>
            </a:extLst>
          </p:cNvPr>
          <p:cNvSpPr>
            <a:spLocks noGrp="1"/>
          </p:cNvSpPr>
          <p:nvPr>
            <p:ph type="sldNum" sz="quarter" idx="5"/>
          </p:nvPr>
        </p:nvSpPr>
        <p:spPr/>
        <p:txBody>
          <a:bodyPr/>
          <a:lstStyle/>
          <a:p>
            <a:fld id="{DE9E2FF9-4A46-4110-9BD0-ECD7A5C229EC}" type="slidenum">
              <a:rPr lang="en-US" smtClean="0"/>
              <a:pPr/>
              <a:t>7</a:t>
            </a:fld>
            <a:endParaRPr lang="en-US"/>
          </a:p>
        </p:txBody>
      </p:sp>
    </p:spTree>
    <p:extLst>
      <p:ext uri="{BB962C8B-B14F-4D97-AF65-F5344CB8AC3E}">
        <p14:creationId xmlns:p14="http://schemas.microsoft.com/office/powerpoint/2010/main" val="1780219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73B38-407A-5746-3198-B7B17783CBF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DE7BCB9-3E1B-FEB6-95A4-22F19D0EF86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C387703-2766-2EB8-4B22-A57A7EEC91C4}"/>
              </a:ext>
            </a:extLst>
          </p:cNvPr>
          <p:cNvSpPr>
            <a:spLocks noGrp="1"/>
          </p:cNvSpPr>
          <p:nvPr>
            <p:ph type="body" idx="1"/>
          </p:nvPr>
        </p:nvSpPr>
        <p:spPr/>
        <p:txBody>
          <a:bodyPr/>
          <a:lstStyle/>
          <a:p>
            <a:r>
              <a:rPr lang="en-US" dirty="0"/>
              <a:t>I should note that in a recent work by Liu-Wang-Yang and Yu, the authors also achieves amortized 1-bit per gate garbling, based on FHE, in particular avoiding the heavy combination of ABE + FHE. In comparison, our framework based on HSS can be potentially faster, and also has group instantiations. </a:t>
            </a:r>
          </a:p>
          <a:p>
            <a:endParaRPr lang="en-US" dirty="0"/>
          </a:p>
          <a:p>
            <a:r>
              <a:rPr lang="en-US" dirty="0"/>
              <a:t>In a concurrent work by Meyer-Orlandi-Roy and Scholl, also here at crypto, the authors achieve similar results as ours based on a circular variant of DCR assumption. </a:t>
            </a:r>
          </a:p>
          <a:p>
            <a:endParaRPr lang="en-US" dirty="0"/>
          </a:p>
          <a:p>
            <a:r>
              <a:rPr lang="en-US" dirty="0"/>
              <a:t>And in the concurrent works by </a:t>
            </a:r>
            <a:r>
              <a:rPr lang="en-US" dirty="0" err="1"/>
              <a:t>Couteu</a:t>
            </a:r>
            <a:r>
              <a:rPr lang="en-US" dirty="0"/>
              <a:t>-Hazay-Hedge and Kumar, they assume the generic group model to achieve lambda over square-root log lambda bits per gate.</a:t>
            </a:r>
          </a:p>
        </p:txBody>
      </p:sp>
      <p:sp>
        <p:nvSpPr>
          <p:cNvPr id="4" name="灯片编号占位符 3">
            <a:extLst>
              <a:ext uri="{FF2B5EF4-FFF2-40B4-BE49-F238E27FC236}">
                <a16:creationId xmlns:a16="http://schemas.microsoft.com/office/drawing/2014/main" id="{AFF24095-A50F-B612-D14C-C86339FDDC87}"/>
              </a:ext>
            </a:extLst>
          </p:cNvPr>
          <p:cNvSpPr>
            <a:spLocks noGrp="1"/>
          </p:cNvSpPr>
          <p:nvPr>
            <p:ph type="sldNum" sz="quarter" idx="5"/>
          </p:nvPr>
        </p:nvSpPr>
        <p:spPr/>
        <p:txBody>
          <a:bodyPr/>
          <a:lstStyle/>
          <a:p>
            <a:fld id="{DE9E2FF9-4A46-4110-9BD0-ECD7A5C229EC}" type="slidenum">
              <a:rPr lang="en-US" smtClean="0"/>
              <a:pPr/>
              <a:t>8</a:t>
            </a:fld>
            <a:endParaRPr lang="en-US"/>
          </a:p>
        </p:txBody>
      </p:sp>
    </p:spTree>
    <p:extLst>
      <p:ext uri="{BB962C8B-B14F-4D97-AF65-F5344CB8AC3E}">
        <p14:creationId xmlns:p14="http://schemas.microsoft.com/office/powerpoint/2010/main" val="1093361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03035-2ACD-B437-4401-0F607E1B9D7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AAD2990-8C39-478B-7C1F-E7F55AD8937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542FDBC-9B8D-70BE-4E92-AEB6736E6843}"/>
              </a:ext>
            </a:extLst>
          </p:cNvPr>
          <p:cNvSpPr>
            <a:spLocks noGrp="1"/>
          </p:cNvSpPr>
          <p:nvPr>
            <p:ph type="body" idx="1"/>
          </p:nvPr>
        </p:nvSpPr>
        <p:spPr/>
        <p:txBody>
          <a:bodyPr/>
          <a:lstStyle/>
          <a:p>
            <a:r>
              <a:rPr lang="en-US" dirty="0"/>
              <a:t>Concretely, our instantiation based on </a:t>
            </a:r>
            <a:r>
              <a:rPr lang="en-US" dirty="0" err="1"/>
              <a:t>Paillier</a:t>
            </a:r>
            <a:r>
              <a:rPr lang="en-US" dirty="0"/>
              <a:t> groups has 400 kilo bytes plus 1-bit per gate. And the per gate computation consists mainly of a few number of PRF evaluations inside of HSS. </a:t>
            </a:r>
          </a:p>
        </p:txBody>
      </p:sp>
      <p:sp>
        <p:nvSpPr>
          <p:cNvPr id="4" name="灯片编号占位符 3">
            <a:extLst>
              <a:ext uri="{FF2B5EF4-FFF2-40B4-BE49-F238E27FC236}">
                <a16:creationId xmlns:a16="http://schemas.microsoft.com/office/drawing/2014/main" id="{37E8BFF6-F7B9-2302-51CE-54CA686A6DB9}"/>
              </a:ext>
            </a:extLst>
          </p:cNvPr>
          <p:cNvSpPr>
            <a:spLocks noGrp="1"/>
          </p:cNvSpPr>
          <p:nvPr>
            <p:ph type="sldNum" sz="quarter" idx="5"/>
          </p:nvPr>
        </p:nvSpPr>
        <p:spPr/>
        <p:txBody>
          <a:bodyPr/>
          <a:lstStyle/>
          <a:p>
            <a:fld id="{DE9E2FF9-4A46-4110-9BD0-ECD7A5C229EC}" type="slidenum">
              <a:rPr lang="en-US" smtClean="0"/>
              <a:pPr/>
              <a:t>9</a:t>
            </a:fld>
            <a:endParaRPr lang="en-US"/>
          </a:p>
        </p:txBody>
      </p:sp>
    </p:spTree>
    <p:extLst>
      <p:ext uri="{BB962C8B-B14F-4D97-AF65-F5344CB8AC3E}">
        <p14:creationId xmlns:p14="http://schemas.microsoft.com/office/powerpoint/2010/main" val="415411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3D32D4F-3C68-364A-B150-44B9C0D7700C}"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E0C68-9A7B-2A49-B303-F26B0C25E669}" type="slidenum">
              <a:rPr lang="en-US" smtClean="0"/>
              <a:t>‹#›</a:t>
            </a:fld>
            <a:endParaRPr lang="en-US"/>
          </a:p>
        </p:txBody>
      </p:sp>
    </p:spTree>
    <p:extLst>
      <p:ext uri="{BB962C8B-B14F-4D97-AF65-F5344CB8AC3E}">
        <p14:creationId xmlns:p14="http://schemas.microsoft.com/office/powerpoint/2010/main" val="830576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32D4F-3C68-364A-B150-44B9C0D7700C}"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E0C68-9A7B-2A49-B303-F26B0C25E669}" type="slidenum">
              <a:rPr lang="en-US" smtClean="0"/>
              <a:t>‹#›</a:t>
            </a:fld>
            <a:endParaRPr lang="en-US"/>
          </a:p>
        </p:txBody>
      </p:sp>
    </p:spTree>
    <p:extLst>
      <p:ext uri="{BB962C8B-B14F-4D97-AF65-F5344CB8AC3E}">
        <p14:creationId xmlns:p14="http://schemas.microsoft.com/office/powerpoint/2010/main" val="1215616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32D4F-3C68-364A-B150-44B9C0D7700C}"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E0C68-9A7B-2A49-B303-F26B0C25E669}" type="slidenum">
              <a:rPr lang="en-US" smtClean="0"/>
              <a:t>‹#›</a:t>
            </a:fld>
            <a:endParaRPr lang="en-US"/>
          </a:p>
        </p:txBody>
      </p:sp>
    </p:spTree>
    <p:extLst>
      <p:ext uri="{BB962C8B-B14F-4D97-AF65-F5344CB8AC3E}">
        <p14:creationId xmlns:p14="http://schemas.microsoft.com/office/powerpoint/2010/main" val="1848615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alpha val="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856861" y="122240"/>
            <a:ext cx="10515600" cy="1325563"/>
          </a:xfrm>
        </p:spPr>
        <p:txBody>
          <a:bodyPr/>
          <a:lstStyle>
            <a:lvl1pPr>
              <a:defRPr>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26689851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D32D4F-3C68-364A-B150-44B9C0D7700C}"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E0C68-9A7B-2A49-B303-F26B0C25E669}" type="slidenum">
              <a:rPr lang="en-US" smtClean="0"/>
              <a:t>‹#›</a:t>
            </a:fld>
            <a:endParaRPr lang="en-US"/>
          </a:p>
        </p:txBody>
      </p:sp>
    </p:spTree>
    <p:extLst>
      <p:ext uri="{BB962C8B-B14F-4D97-AF65-F5344CB8AC3E}">
        <p14:creationId xmlns:p14="http://schemas.microsoft.com/office/powerpoint/2010/main" val="3582088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D32D4F-3C68-364A-B150-44B9C0D7700C}"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E0C68-9A7B-2A49-B303-F26B0C25E669}" type="slidenum">
              <a:rPr lang="en-US" smtClean="0"/>
              <a:t>‹#›</a:t>
            </a:fld>
            <a:endParaRPr lang="en-US"/>
          </a:p>
        </p:txBody>
      </p:sp>
    </p:spTree>
    <p:extLst>
      <p:ext uri="{BB962C8B-B14F-4D97-AF65-F5344CB8AC3E}">
        <p14:creationId xmlns:p14="http://schemas.microsoft.com/office/powerpoint/2010/main" val="1973622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D32D4F-3C68-364A-B150-44B9C0D7700C}"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E0C68-9A7B-2A49-B303-F26B0C25E669}" type="slidenum">
              <a:rPr lang="en-US" smtClean="0"/>
              <a:t>‹#›</a:t>
            </a:fld>
            <a:endParaRPr lang="en-US"/>
          </a:p>
        </p:txBody>
      </p:sp>
    </p:spTree>
    <p:extLst>
      <p:ext uri="{BB962C8B-B14F-4D97-AF65-F5344CB8AC3E}">
        <p14:creationId xmlns:p14="http://schemas.microsoft.com/office/powerpoint/2010/main" val="3580871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D32D4F-3C68-364A-B150-44B9C0D7700C}"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E0C68-9A7B-2A49-B303-F26B0C25E669}" type="slidenum">
              <a:rPr lang="en-US" smtClean="0"/>
              <a:t>‹#›</a:t>
            </a:fld>
            <a:endParaRPr lang="en-US"/>
          </a:p>
        </p:txBody>
      </p:sp>
    </p:spTree>
    <p:extLst>
      <p:ext uri="{BB962C8B-B14F-4D97-AF65-F5344CB8AC3E}">
        <p14:creationId xmlns:p14="http://schemas.microsoft.com/office/powerpoint/2010/main" val="1585178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D32D4F-3C68-364A-B150-44B9C0D7700C}" type="datetimeFigureOut">
              <a:rPr lang="en-US" smtClean="0"/>
              <a:t>8/19/2025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0E0C68-9A7B-2A49-B303-F26B0C25E669}" type="slidenum">
              <a:rPr lang="en-US" smtClean="0"/>
              <a:t>‹#›</a:t>
            </a:fld>
            <a:endParaRPr lang="en-US"/>
          </a:p>
        </p:txBody>
      </p:sp>
    </p:spTree>
    <p:extLst>
      <p:ext uri="{BB962C8B-B14F-4D97-AF65-F5344CB8AC3E}">
        <p14:creationId xmlns:p14="http://schemas.microsoft.com/office/powerpoint/2010/main" val="3650334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D32D4F-3C68-364A-B150-44B9C0D7700C}" type="datetimeFigureOut">
              <a:rPr lang="en-US" smtClean="0"/>
              <a:t>8/19/2025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0E0C68-9A7B-2A49-B303-F26B0C25E669}" type="slidenum">
              <a:rPr lang="en-US" smtClean="0"/>
              <a:t>‹#›</a:t>
            </a:fld>
            <a:endParaRPr lang="en-US"/>
          </a:p>
        </p:txBody>
      </p:sp>
    </p:spTree>
    <p:extLst>
      <p:ext uri="{BB962C8B-B14F-4D97-AF65-F5344CB8AC3E}">
        <p14:creationId xmlns:p14="http://schemas.microsoft.com/office/powerpoint/2010/main" val="42648739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32D4F-3C68-364A-B150-44B9C0D7700C}" type="datetimeFigureOut">
              <a:rPr lang="en-US" smtClean="0"/>
              <a:t>8/19/2025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0E0C68-9A7B-2A49-B303-F26B0C25E669}" type="slidenum">
              <a:rPr lang="en-US" smtClean="0"/>
              <a:t>‹#›</a:t>
            </a:fld>
            <a:endParaRPr lang="en-US"/>
          </a:p>
        </p:txBody>
      </p:sp>
    </p:spTree>
    <p:extLst>
      <p:ext uri="{BB962C8B-B14F-4D97-AF65-F5344CB8AC3E}">
        <p14:creationId xmlns:p14="http://schemas.microsoft.com/office/powerpoint/2010/main" val="229477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32D4F-3C68-364A-B150-44B9C0D7700C}"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E0C68-9A7B-2A49-B303-F26B0C25E669}" type="slidenum">
              <a:rPr lang="en-US" smtClean="0"/>
              <a:t>‹#›</a:t>
            </a:fld>
            <a:endParaRPr lang="en-US"/>
          </a:p>
        </p:txBody>
      </p:sp>
    </p:spTree>
    <p:extLst>
      <p:ext uri="{BB962C8B-B14F-4D97-AF65-F5344CB8AC3E}">
        <p14:creationId xmlns:p14="http://schemas.microsoft.com/office/powerpoint/2010/main" val="8568745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32D4F-3C68-364A-B150-44B9C0D7700C}"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E0C68-9A7B-2A49-B303-F26B0C25E669}" type="slidenum">
              <a:rPr lang="en-US" smtClean="0"/>
              <a:t>‹#›</a:t>
            </a:fld>
            <a:endParaRPr lang="en-US"/>
          </a:p>
        </p:txBody>
      </p:sp>
    </p:spTree>
    <p:extLst>
      <p:ext uri="{BB962C8B-B14F-4D97-AF65-F5344CB8AC3E}">
        <p14:creationId xmlns:p14="http://schemas.microsoft.com/office/powerpoint/2010/main" val="635551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32D4F-3C68-364A-B150-44B9C0D7700C}"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E0C68-9A7B-2A49-B303-F26B0C25E669}" type="slidenum">
              <a:rPr lang="en-US" smtClean="0"/>
              <a:t>‹#›</a:t>
            </a:fld>
            <a:endParaRPr lang="en-US"/>
          </a:p>
        </p:txBody>
      </p:sp>
    </p:spTree>
    <p:extLst>
      <p:ext uri="{BB962C8B-B14F-4D97-AF65-F5344CB8AC3E}">
        <p14:creationId xmlns:p14="http://schemas.microsoft.com/office/powerpoint/2010/main" val="14725134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D32D4F-3C68-364A-B150-44B9C0D7700C}"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E0C68-9A7B-2A49-B303-F26B0C25E669}" type="slidenum">
              <a:rPr lang="en-US" smtClean="0"/>
              <a:t>‹#›</a:t>
            </a:fld>
            <a:endParaRPr lang="en-US"/>
          </a:p>
        </p:txBody>
      </p:sp>
    </p:spTree>
    <p:extLst>
      <p:ext uri="{BB962C8B-B14F-4D97-AF65-F5344CB8AC3E}">
        <p14:creationId xmlns:p14="http://schemas.microsoft.com/office/powerpoint/2010/main" val="35720208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D32D4F-3C68-364A-B150-44B9C0D7700C}"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E0C68-9A7B-2A49-B303-F26B0C25E669}" type="slidenum">
              <a:rPr lang="en-US" smtClean="0"/>
              <a:t>‹#›</a:t>
            </a:fld>
            <a:endParaRPr lang="en-US"/>
          </a:p>
        </p:txBody>
      </p:sp>
    </p:spTree>
    <p:extLst>
      <p:ext uri="{BB962C8B-B14F-4D97-AF65-F5344CB8AC3E}">
        <p14:creationId xmlns:p14="http://schemas.microsoft.com/office/powerpoint/2010/main" val="1239670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D32D4F-3C68-364A-B150-44B9C0D7700C}"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E0C68-9A7B-2A49-B303-F26B0C25E669}" type="slidenum">
              <a:rPr lang="en-US" smtClean="0"/>
              <a:t>‹#›</a:t>
            </a:fld>
            <a:endParaRPr lang="en-US"/>
          </a:p>
        </p:txBody>
      </p:sp>
    </p:spTree>
    <p:extLst>
      <p:ext uri="{BB962C8B-B14F-4D97-AF65-F5344CB8AC3E}">
        <p14:creationId xmlns:p14="http://schemas.microsoft.com/office/powerpoint/2010/main" val="465393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D32D4F-3C68-364A-B150-44B9C0D7700C}"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E0C68-9A7B-2A49-B303-F26B0C25E669}" type="slidenum">
              <a:rPr lang="en-US" smtClean="0"/>
              <a:t>‹#›</a:t>
            </a:fld>
            <a:endParaRPr lang="en-US"/>
          </a:p>
        </p:txBody>
      </p:sp>
    </p:spTree>
    <p:extLst>
      <p:ext uri="{BB962C8B-B14F-4D97-AF65-F5344CB8AC3E}">
        <p14:creationId xmlns:p14="http://schemas.microsoft.com/office/powerpoint/2010/main" val="727027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D32D4F-3C68-364A-B150-44B9C0D7700C}" type="datetimeFigureOut">
              <a:rPr lang="en-US" smtClean="0"/>
              <a:t>8/19/2025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0E0C68-9A7B-2A49-B303-F26B0C25E669}" type="slidenum">
              <a:rPr lang="en-US" smtClean="0"/>
              <a:t>‹#›</a:t>
            </a:fld>
            <a:endParaRPr lang="en-US"/>
          </a:p>
        </p:txBody>
      </p:sp>
    </p:spTree>
    <p:extLst>
      <p:ext uri="{BB962C8B-B14F-4D97-AF65-F5344CB8AC3E}">
        <p14:creationId xmlns:p14="http://schemas.microsoft.com/office/powerpoint/2010/main" val="2124993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D32D4F-3C68-364A-B150-44B9C0D7700C}" type="datetimeFigureOut">
              <a:rPr lang="en-US" smtClean="0"/>
              <a:t>8/19/2025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0E0C68-9A7B-2A49-B303-F26B0C25E669}" type="slidenum">
              <a:rPr lang="en-US" smtClean="0"/>
              <a:t>‹#›</a:t>
            </a:fld>
            <a:endParaRPr lang="en-US"/>
          </a:p>
        </p:txBody>
      </p:sp>
    </p:spTree>
    <p:extLst>
      <p:ext uri="{BB962C8B-B14F-4D97-AF65-F5344CB8AC3E}">
        <p14:creationId xmlns:p14="http://schemas.microsoft.com/office/powerpoint/2010/main" val="2117091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32D4F-3C68-364A-B150-44B9C0D7700C}" type="datetimeFigureOut">
              <a:rPr lang="en-US" smtClean="0"/>
              <a:t>8/19/2025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0E0C68-9A7B-2A49-B303-F26B0C25E669}" type="slidenum">
              <a:rPr lang="en-US" smtClean="0"/>
              <a:t>‹#›</a:t>
            </a:fld>
            <a:endParaRPr lang="en-US"/>
          </a:p>
        </p:txBody>
      </p:sp>
    </p:spTree>
    <p:extLst>
      <p:ext uri="{BB962C8B-B14F-4D97-AF65-F5344CB8AC3E}">
        <p14:creationId xmlns:p14="http://schemas.microsoft.com/office/powerpoint/2010/main" val="300579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3D32D4F-3C68-364A-B150-44B9C0D7700C}"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E0C68-9A7B-2A49-B303-F26B0C25E669}" type="slidenum">
              <a:rPr lang="en-US" smtClean="0"/>
              <a:t>‹#›</a:t>
            </a:fld>
            <a:endParaRPr lang="en-US"/>
          </a:p>
        </p:txBody>
      </p:sp>
    </p:spTree>
    <p:extLst>
      <p:ext uri="{BB962C8B-B14F-4D97-AF65-F5344CB8AC3E}">
        <p14:creationId xmlns:p14="http://schemas.microsoft.com/office/powerpoint/2010/main" val="950992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3D32D4F-3C68-364A-B150-44B9C0D7700C}"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E0C68-9A7B-2A49-B303-F26B0C25E669}" type="slidenum">
              <a:rPr lang="en-US" smtClean="0"/>
              <a:t>‹#›</a:t>
            </a:fld>
            <a:endParaRPr lang="en-US"/>
          </a:p>
        </p:txBody>
      </p:sp>
    </p:spTree>
    <p:extLst>
      <p:ext uri="{BB962C8B-B14F-4D97-AF65-F5344CB8AC3E}">
        <p14:creationId xmlns:p14="http://schemas.microsoft.com/office/powerpoint/2010/main" val="1759125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3D32D4F-3C68-364A-B150-44B9C0D7700C}" type="datetimeFigureOut">
              <a:rPr lang="en-US" smtClean="0"/>
              <a:t>8/19/2025</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00E0C68-9A7B-2A49-B303-F26B0C25E669}" type="slidenum">
              <a:rPr lang="en-US" smtClean="0"/>
              <a:t>‹#›</a:t>
            </a:fld>
            <a:endParaRPr lang="en-US"/>
          </a:p>
        </p:txBody>
      </p:sp>
    </p:spTree>
    <p:extLst>
      <p:ext uri="{BB962C8B-B14F-4D97-AF65-F5344CB8AC3E}">
        <p14:creationId xmlns:p14="http://schemas.microsoft.com/office/powerpoint/2010/main" val="1079477148"/>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1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32D4F-3C68-364A-B150-44B9C0D7700C}" type="datetimeFigureOut">
              <a:rPr lang="en-US" smtClean="0"/>
              <a:t>8/19/2025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0E0C68-9A7B-2A49-B303-F26B0C25E669}" type="slidenum">
              <a:rPr lang="en-US" smtClean="0"/>
              <a:t>‹#›</a:t>
            </a:fld>
            <a:endParaRPr lang="en-US"/>
          </a:p>
        </p:txBody>
      </p:sp>
    </p:spTree>
    <p:extLst>
      <p:ext uri="{BB962C8B-B14F-4D97-AF65-F5344CB8AC3E}">
        <p14:creationId xmlns:p14="http://schemas.microsoft.com/office/powerpoint/2010/main" val="346911745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image" Target="../media/image200.png"/><Relationship Id="rId7" Type="http://schemas.openxmlformats.org/officeDocument/2006/relationships/image" Target="../media/image280.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30.png"/><Relationship Id="rId11" Type="http://schemas.openxmlformats.org/officeDocument/2006/relationships/image" Target="../media/image30.png"/><Relationship Id="rId10" Type="http://schemas.openxmlformats.org/officeDocument/2006/relationships/image" Target="../media/image320.png"/><Relationship Id="rId4" Type="http://schemas.openxmlformats.org/officeDocument/2006/relationships/image" Target="../media/image210.png"/><Relationship Id="rId9" Type="http://schemas.openxmlformats.org/officeDocument/2006/relationships/image" Target="../media/image290.png"/></Relationships>
</file>

<file path=ppt/slides/_rels/slide11.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280.png"/><Relationship Id="rId7"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30.png"/><Relationship Id="rId11" Type="http://schemas.openxmlformats.org/officeDocument/2006/relationships/image" Target="../media/image30.png"/><Relationship Id="rId10" Type="http://schemas.openxmlformats.org/officeDocument/2006/relationships/image" Target="../media/image330.png"/><Relationship Id="rId4" Type="http://schemas.openxmlformats.org/officeDocument/2006/relationships/image" Target="../media/image250.png"/><Relationship Id="rId9" Type="http://schemas.openxmlformats.org/officeDocument/2006/relationships/image" Target="../media/image210.png"/></Relationships>
</file>

<file path=ppt/slides/_rels/slide12.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36.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0.png"/><Relationship Id="rId9" Type="http://schemas.openxmlformats.org/officeDocument/2006/relationships/image" Target="../media/image47.png"/></Relationships>
</file>

<file path=ppt/slides/_rels/slide14.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9.png"/><Relationship Id="rId3" Type="http://schemas.openxmlformats.org/officeDocument/2006/relationships/image" Target="../media/image37.png"/><Relationship Id="rId7" Type="http://schemas.openxmlformats.org/officeDocument/2006/relationships/image" Target="../media/image42.png"/><Relationship Id="rId12"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41.png"/><Relationship Id="rId11" Type="http://schemas.openxmlformats.org/officeDocument/2006/relationships/image" Target="../media/image56.png"/><Relationship Id="rId5" Type="http://schemas.openxmlformats.org/officeDocument/2006/relationships/image" Target="../media/image39.png"/><Relationship Id="rId10" Type="http://schemas.openxmlformats.org/officeDocument/2006/relationships/image" Target="../media/image55.png"/><Relationship Id="rId4" Type="http://schemas.openxmlformats.org/officeDocument/2006/relationships/image" Target="../media/image38.png"/><Relationship Id="rId9" Type="http://schemas.openxmlformats.org/officeDocument/2006/relationships/image" Target="../media/image54.png"/></Relationships>
</file>

<file path=ppt/slides/_rels/slide15.xml.rels><?xml version="1.0" encoding="UTF-8" standalone="yes"?>
<Relationships xmlns="http://schemas.openxmlformats.org/package/2006/relationships"><Relationship Id="rId8" Type="http://schemas.openxmlformats.org/officeDocument/2006/relationships/image" Target="../media/image560.png"/><Relationship Id="rId13" Type="http://schemas.openxmlformats.org/officeDocument/2006/relationships/image" Target="../media/image61.png"/><Relationship Id="rId3" Type="http://schemas.openxmlformats.org/officeDocument/2006/relationships/image" Target="../media/image530.png"/><Relationship Id="rId7" Type="http://schemas.openxmlformats.org/officeDocument/2006/relationships/image" Target="../media/image550.png"/><Relationship Id="rId12" Type="http://schemas.openxmlformats.org/officeDocument/2006/relationships/image" Target="../media/image60.png"/><Relationship Id="rId17" Type="http://schemas.openxmlformats.org/officeDocument/2006/relationships/image" Target="../media/image380.png"/><Relationship Id="rId2" Type="http://schemas.openxmlformats.org/officeDocument/2006/relationships/notesSlide" Target="../notesSlides/notesSlide15.xml"/><Relationship Id="rId16" Type="http://schemas.openxmlformats.org/officeDocument/2006/relationships/image" Target="../media/image370.png"/><Relationship Id="rId1" Type="http://schemas.openxmlformats.org/officeDocument/2006/relationships/slideLayout" Target="../slideLayouts/slideLayout14.xml"/><Relationship Id="rId6" Type="http://schemas.openxmlformats.org/officeDocument/2006/relationships/image" Target="../media/image44.png"/><Relationship Id="rId11" Type="http://schemas.openxmlformats.org/officeDocument/2006/relationships/image" Target="../media/image590.png"/><Relationship Id="rId5" Type="http://schemas.openxmlformats.org/officeDocument/2006/relationships/image" Target="../media/image540.png"/><Relationship Id="rId15" Type="http://schemas.openxmlformats.org/officeDocument/2006/relationships/image" Target="../media/image63.png"/><Relationship Id="rId10" Type="http://schemas.openxmlformats.org/officeDocument/2006/relationships/image" Target="../media/image48.png"/><Relationship Id="rId4" Type="http://schemas.openxmlformats.org/officeDocument/2006/relationships/image" Target="../media/image40.png"/><Relationship Id="rId9" Type="http://schemas.openxmlformats.org/officeDocument/2006/relationships/image" Target="../media/image570.png"/><Relationship Id="rId14" Type="http://schemas.openxmlformats.org/officeDocument/2006/relationships/image" Target="../media/image62.png"/></Relationships>
</file>

<file path=ppt/slides/_rels/slide16.xml.rels><?xml version="1.0" encoding="UTF-8" standalone="yes"?>
<Relationships xmlns="http://schemas.openxmlformats.org/package/2006/relationships"><Relationship Id="rId8" Type="http://schemas.openxmlformats.org/officeDocument/2006/relationships/image" Target="../media/image560.png"/><Relationship Id="rId13" Type="http://schemas.openxmlformats.org/officeDocument/2006/relationships/image" Target="../media/image65.png"/><Relationship Id="rId18" Type="http://schemas.openxmlformats.org/officeDocument/2006/relationships/image" Target="../media/image380.png"/><Relationship Id="rId3" Type="http://schemas.openxmlformats.org/officeDocument/2006/relationships/image" Target="../media/image391.png"/><Relationship Id="rId7" Type="http://schemas.openxmlformats.org/officeDocument/2006/relationships/image" Target="../media/image550.png"/><Relationship Id="rId12" Type="http://schemas.openxmlformats.org/officeDocument/2006/relationships/image" Target="../media/image64.png"/><Relationship Id="rId17" Type="http://schemas.openxmlformats.org/officeDocument/2006/relationships/image" Target="../media/image370.png"/><Relationship Id="rId2" Type="http://schemas.openxmlformats.org/officeDocument/2006/relationships/notesSlide" Target="../notesSlides/notesSlide16.xml"/><Relationship Id="rId16" Type="http://schemas.openxmlformats.org/officeDocument/2006/relationships/image" Target="../media/image68.png"/><Relationship Id="rId1" Type="http://schemas.openxmlformats.org/officeDocument/2006/relationships/slideLayout" Target="../slideLayouts/slideLayout14.xml"/><Relationship Id="rId6" Type="http://schemas.openxmlformats.org/officeDocument/2006/relationships/image" Target="../media/image44.png"/><Relationship Id="rId11" Type="http://schemas.openxmlformats.org/officeDocument/2006/relationships/image" Target="../media/image620.png"/><Relationship Id="rId5" Type="http://schemas.openxmlformats.org/officeDocument/2006/relationships/image" Target="../media/image540.png"/><Relationship Id="rId15" Type="http://schemas.openxmlformats.org/officeDocument/2006/relationships/image" Target="../media/image67.png"/><Relationship Id="rId4" Type="http://schemas.openxmlformats.org/officeDocument/2006/relationships/image" Target="../media/image40.png"/><Relationship Id="rId9" Type="http://schemas.openxmlformats.org/officeDocument/2006/relationships/image" Target="../media/image410.png"/><Relationship Id="rId14" Type="http://schemas.openxmlformats.org/officeDocument/2006/relationships/image" Target="../media/image66.png"/></Relationships>
</file>

<file path=ppt/slides/_rels/slide17.xml.rels><?xml version="1.0" encoding="UTF-8" standalone="yes"?>
<Relationships xmlns="http://schemas.openxmlformats.org/package/2006/relationships"><Relationship Id="rId8" Type="http://schemas.openxmlformats.org/officeDocument/2006/relationships/image" Target="../media/image560.png"/><Relationship Id="rId13" Type="http://schemas.openxmlformats.org/officeDocument/2006/relationships/image" Target="../media/image65.png"/><Relationship Id="rId18" Type="http://schemas.openxmlformats.org/officeDocument/2006/relationships/image" Target="../media/image380.png"/><Relationship Id="rId3" Type="http://schemas.openxmlformats.org/officeDocument/2006/relationships/image" Target="../media/image391.png"/><Relationship Id="rId21" Type="http://schemas.openxmlformats.org/officeDocument/2006/relationships/image" Target="../media/image380.png"/><Relationship Id="rId7" Type="http://schemas.openxmlformats.org/officeDocument/2006/relationships/image" Target="../media/image550.png"/><Relationship Id="rId12" Type="http://schemas.openxmlformats.org/officeDocument/2006/relationships/image" Target="../media/image77.png"/><Relationship Id="rId17" Type="http://schemas.openxmlformats.org/officeDocument/2006/relationships/image" Target="../media/image370.png"/><Relationship Id="rId2" Type="http://schemas.openxmlformats.org/officeDocument/2006/relationships/notesSlide" Target="../notesSlides/notesSlide17.xml"/><Relationship Id="rId16" Type="http://schemas.openxmlformats.org/officeDocument/2006/relationships/image" Target="../media/image79.png"/><Relationship Id="rId20" Type="http://schemas.openxmlformats.org/officeDocument/2006/relationships/image" Target="../media/image370.png"/><Relationship Id="rId1" Type="http://schemas.openxmlformats.org/officeDocument/2006/relationships/slideLayout" Target="../slideLayouts/slideLayout14.xml"/><Relationship Id="rId6" Type="http://schemas.openxmlformats.org/officeDocument/2006/relationships/image" Target="../media/image44.png"/><Relationship Id="rId11" Type="http://schemas.openxmlformats.org/officeDocument/2006/relationships/image" Target="../media/image76.png"/><Relationship Id="rId5" Type="http://schemas.openxmlformats.org/officeDocument/2006/relationships/image" Target="../media/image540.png"/><Relationship Id="rId15" Type="http://schemas.openxmlformats.org/officeDocument/2006/relationships/image" Target="../media/image78.png"/><Relationship Id="rId19" Type="http://schemas.openxmlformats.org/officeDocument/2006/relationships/image" Target="../media/image69.png"/><Relationship Id="rId4" Type="http://schemas.openxmlformats.org/officeDocument/2006/relationships/image" Target="../media/image40.png"/><Relationship Id="rId9" Type="http://schemas.openxmlformats.org/officeDocument/2006/relationships/image" Target="../media/image410.png"/><Relationship Id="rId14" Type="http://schemas.openxmlformats.org/officeDocument/2006/relationships/image" Target="../media/image66.png"/></Relationships>
</file>

<file path=ppt/slides/_rels/slide1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71.png"/></Relationships>
</file>

<file path=ppt/slides/_rels/slide19.xml.rels><?xml version="1.0" encoding="UTF-8" standalone="yes"?>
<Relationships xmlns="http://schemas.openxmlformats.org/package/2006/relationships"><Relationship Id="rId8" Type="http://schemas.openxmlformats.org/officeDocument/2006/relationships/image" Target="../media/image612.png"/><Relationship Id="rId26" Type="http://schemas.openxmlformats.org/officeDocument/2006/relationships/image" Target="../media/image390.png"/><Relationship Id="rId3" Type="http://schemas.openxmlformats.org/officeDocument/2006/relationships/image" Target="../media/image690.png"/><Relationship Id="rId34" Type="http://schemas.openxmlformats.org/officeDocument/2006/relationships/image" Target="../media/image130.png"/><Relationship Id="rId7" Type="http://schemas.openxmlformats.org/officeDocument/2006/relationships/image" Target="../media/image511.png"/><Relationship Id="rId33" Type="http://schemas.openxmlformats.org/officeDocument/2006/relationships/image" Target="../media/image129.png"/><Relationship Id="rId2" Type="http://schemas.openxmlformats.org/officeDocument/2006/relationships/notesSlide" Target="../notesSlides/notesSlide19.xml"/><Relationship Id="rId29" Type="http://schemas.openxmlformats.org/officeDocument/2006/relationships/image" Target="../media/image811.png"/><Relationship Id="rId16" Type="http://schemas.openxmlformats.org/officeDocument/2006/relationships/image" Target="../media/image693.png"/><Relationship Id="rId1" Type="http://schemas.openxmlformats.org/officeDocument/2006/relationships/slideLayout" Target="../slideLayouts/slideLayout14.xml"/><Relationship Id="rId6" Type="http://schemas.openxmlformats.org/officeDocument/2006/relationships/image" Target="../media/image412.png"/><Relationship Id="rId32" Type="http://schemas.openxmlformats.org/officeDocument/2006/relationships/image" Target="../media/image128.png"/><Relationship Id="rId5" Type="http://schemas.openxmlformats.org/officeDocument/2006/relationships/image" Target="../media/image314.png"/><Relationship Id="rId28" Type="http://schemas.openxmlformats.org/officeDocument/2006/relationships/image" Target="../media/image712.png"/><Relationship Id="rId31" Type="http://schemas.openxmlformats.org/officeDocument/2006/relationships/image" Target="../media/image1011.png"/><Relationship Id="rId4" Type="http://schemas.openxmlformats.org/officeDocument/2006/relationships/image" Target="../media/image700.png"/><Relationship Id="rId27" Type="http://schemas.openxmlformats.org/officeDocument/2006/relationships/image" Target="../media/image413.png"/><Relationship Id="rId30" Type="http://schemas.openxmlformats.org/officeDocument/2006/relationships/image" Target="../media/image911.png"/><Relationship Id="rId35" Type="http://schemas.openxmlformats.org/officeDocument/2006/relationships/image" Target="../media/image131.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36.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2.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20.xml.rels><?xml version="1.0" encoding="UTF-8" standalone="yes"?>
<Relationships xmlns="http://schemas.openxmlformats.org/package/2006/relationships"><Relationship Id="rId13" Type="http://schemas.openxmlformats.org/officeDocument/2006/relationships/image" Target="../media/image710.png"/><Relationship Id="rId12" Type="http://schemas.openxmlformats.org/officeDocument/2006/relationships/image" Target="../media/image91.png"/><Relationship Id="rId2" Type="http://schemas.openxmlformats.org/officeDocument/2006/relationships/notesSlide" Target="../notesSlides/notesSlide20.xml"/><Relationship Id="rId1" Type="http://schemas.openxmlformats.org/officeDocument/2006/relationships/slideLayout" Target="../slideLayouts/slideLayout14.xml"/><Relationship Id="rId11" Type="http://schemas.openxmlformats.org/officeDocument/2006/relationships/image" Target="../media/image90.png"/><Relationship Id="rId15" Type="http://schemas.openxmlformats.org/officeDocument/2006/relationships/image" Target="../media/image73.png"/><Relationship Id="rId10" Type="http://schemas.openxmlformats.org/officeDocument/2006/relationships/image" Target="../media/image89.png"/><Relationship Id="rId14" Type="http://schemas.openxmlformats.org/officeDocument/2006/relationships/image" Target="../media/image72.png"/></Relationships>
</file>

<file path=ppt/slides/_rels/slide21.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5.png"/><Relationship Id="rId7" Type="http://schemas.openxmlformats.org/officeDocument/2006/relationships/image" Target="../media/image83.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 Id="rId9" Type="http://schemas.openxmlformats.org/officeDocument/2006/relationships/image" Target="../media/image85.png"/></Relationships>
</file>

<file path=ppt/slides/_rels/slide22.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74.png"/><Relationship Id="rId3" Type="http://schemas.openxmlformats.org/officeDocument/2006/relationships/image" Target="../media/image86.png"/><Relationship Id="rId7" Type="http://schemas.openxmlformats.org/officeDocument/2006/relationships/image" Target="../media/image83.png"/><Relationship Id="rId12" Type="http://schemas.openxmlformats.org/officeDocument/2006/relationships/image" Target="../media/image96.pn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82.png"/><Relationship Id="rId11" Type="http://schemas.openxmlformats.org/officeDocument/2006/relationships/image" Target="../media/image95.png"/><Relationship Id="rId5" Type="http://schemas.openxmlformats.org/officeDocument/2006/relationships/image" Target="../media/image88.png"/><Relationship Id="rId10" Type="http://schemas.openxmlformats.org/officeDocument/2006/relationships/image" Target="../media/image94.png"/><Relationship Id="rId4" Type="http://schemas.openxmlformats.org/officeDocument/2006/relationships/image" Target="../media/image87.png"/><Relationship Id="rId9" Type="http://schemas.openxmlformats.org/officeDocument/2006/relationships/image" Target="../media/image93.png"/></Relationships>
</file>

<file path=ppt/slides/_rels/slide23.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3" Type="http://schemas.openxmlformats.org/officeDocument/2006/relationships/image" Target="../media/image98.png"/><Relationship Id="rId7" Type="http://schemas.openxmlformats.org/officeDocument/2006/relationships/image" Target="../media/image102.png"/><Relationship Id="rId12" Type="http://schemas.openxmlformats.org/officeDocument/2006/relationships/image" Target="../media/image107.pn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101.png"/><Relationship Id="rId11" Type="http://schemas.openxmlformats.org/officeDocument/2006/relationships/image" Target="../media/image106.png"/><Relationship Id="rId5" Type="http://schemas.openxmlformats.org/officeDocument/2006/relationships/image" Target="../media/image100.png"/><Relationship Id="rId10" Type="http://schemas.openxmlformats.org/officeDocument/2006/relationships/image" Target="../media/image105.png"/><Relationship Id="rId4" Type="http://schemas.openxmlformats.org/officeDocument/2006/relationships/image" Target="../media/image99.png"/><Relationship Id="rId9" Type="http://schemas.openxmlformats.org/officeDocument/2006/relationships/image" Target="../media/image104.png"/></Relationships>
</file>

<file path=ppt/slides/_rels/slide24.xml.rels><?xml version="1.0" encoding="UTF-8" standalone="yes"?>
<Relationships xmlns="http://schemas.openxmlformats.org/package/2006/relationships"><Relationship Id="rId8" Type="http://schemas.openxmlformats.org/officeDocument/2006/relationships/image" Target="../media/image930.png"/><Relationship Id="rId13" Type="http://schemas.openxmlformats.org/officeDocument/2006/relationships/image" Target="../media/image980.png"/><Relationship Id="rId3" Type="http://schemas.openxmlformats.org/officeDocument/2006/relationships/image" Target="../media/image177.png"/><Relationship Id="rId7" Type="http://schemas.openxmlformats.org/officeDocument/2006/relationships/image" Target="../media/image513.png"/><Relationship Id="rId12" Type="http://schemas.openxmlformats.org/officeDocument/2006/relationships/image" Target="../media/image970.png"/><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414.png"/><Relationship Id="rId11" Type="http://schemas.openxmlformats.org/officeDocument/2006/relationships/image" Target="../media/image960.png"/><Relationship Id="rId5" Type="http://schemas.openxmlformats.org/officeDocument/2006/relationships/image" Target="../media/image157.png"/><Relationship Id="rId10" Type="http://schemas.openxmlformats.org/officeDocument/2006/relationships/image" Target="../media/image950.png"/><Relationship Id="rId4" Type="http://schemas.openxmlformats.org/officeDocument/2006/relationships/image" Target="../media/image155.png"/><Relationship Id="rId9" Type="http://schemas.openxmlformats.org/officeDocument/2006/relationships/image" Target="../media/image940.png"/></Relationships>
</file>

<file path=ppt/slides/_rels/slide25.xml.rels><?xml version="1.0" encoding="UTF-8" standalone="yes"?>
<Relationships xmlns="http://schemas.openxmlformats.org/package/2006/relationships"><Relationship Id="rId3" Type="http://schemas.openxmlformats.org/officeDocument/2006/relationships/image" Target="../media/image164.png"/><Relationship Id="rId21" Type="http://schemas.openxmlformats.org/officeDocument/2006/relationships/image" Target="../media/image1430.png"/><Relationship Id="rId2" Type="http://schemas.openxmlformats.org/officeDocument/2006/relationships/notesSlide" Target="../notesSlides/notesSlide25.xml"/><Relationship Id="rId20" Type="http://schemas.openxmlformats.org/officeDocument/2006/relationships/image" Target="../media/image1420.png"/><Relationship Id="rId1" Type="http://schemas.openxmlformats.org/officeDocument/2006/relationships/slideLayout" Target="../slideLayouts/slideLayout14.xml"/><Relationship Id="rId6" Type="http://schemas.openxmlformats.org/officeDocument/2006/relationships/image" Target="../media/image109.png"/><Relationship Id="rId5" Type="http://schemas.openxmlformats.org/officeDocument/2006/relationships/image" Target="../media/image97.png"/><Relationship Id="rId4" Type="http://schemas.openxmlformats.org/officeDocument/2006/relationships/image" Target="../media/image165.png"/><Relationship Id="rId22" Type="http://schemas.openxmlformats.org/officeDocument/2006/relationships/image" Target="../media/image110.png"/></Relationships>
</file>

<file path=ppt/slides/_rels/slide26.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19.png"/><Relationship Id="rId18" Type="http://schemas.openxmlformats.org/officeDocument/2006/relationships/image" Target="../media/image124.png"/><Relationship Id="rId3" Type="http://schemas.openxmlformats.org/officeDocument/2006/relationships/image" Target="../media/image1102.png"/><Relationship Id="rId21" Type="http://schemas.openxmlformats.org/officeDocument/2006/relationships/image" Target="../media/image134.png"/><Relationship Id="rId7" Type="http://schemas.openxmlformats.org/officeDocument/2006/relationships/image" Target="../media/image113.png"/><Relationship Id="rId12" Type="http://schemas.openxmlformats.org/officeDocument/2006/relationships/image" Target="../media/image118.png"/><Relationship Id="rId17" Type="http://schemas.openxmlformats.org/officeDocument/2006/relationships/image" Target="../media/image123.png"/><Relationship Id="rId2" Type="http://schemas.openxmlformats.org/officeDocument/2006/relationships/notesSlide" Target="../notesSlides/notesSlide26.xml"/><Relationship Id="rId16" Type="http://schemas.openxmlformats.org/officeDocument/2006/relationships/image" Target="../media/image122.png"/><Relationship Id="rId20" Type="http://schemas.openxmlformats.org/officeDocument/2006/relationships/image" Target="../media/image127.png"/><Relationship Id="rId1" Type="http://schemas.openxmlformats.org/officeDocument/2006/relationships/slideLayout" Target="../slideLayouts/slideLayout14.xml"/><Relationship Id="rId6" Type="http://schemas.openxmlformats.org/officeDocument/2006/relationships/image" Target="../media/image112.png"/><Relationship Id="rId11" Type="http://schemas.openxmlformats.org/officeDocument/2006/relationships/image" Target="../media/image117.png"/><Relationship Id="rId5" Type="http://schemas.openxmlformats.org/officeDocument/2006/relationships/image" Target="../media/image97.png"/><Relationship Id="rId15" Type="http://schemas.openxmlformats.org/officeDocument/2006/relationships/image" Target="../media/image121.png"/><Relationship Id="rId10" Type="http://schemas.openxmlformats.org/officeDocument/2006/relationships/image" Target="../media/image116.png"/><Relationship Id="rId4" Type="http://schemas.openxmlformats.org/officeDocument/2006/relationships/image" Target="../media/image111.png"/><Relationship Id="rId9" Type="http://schemas.openxmlformats.org/officeDocument/2006/relationships/image" Target="../media/image115.png"/><Relationship Id="rId14" Type="http://schemas.openxmlformats.org/officeDocument/2006/relationships/image" Target="../media/image120.png"/></Relationships>
</file>

<file path=ppt/slides/_rels/slide27.xml.rels><?xml version="1.0" encoding="UTF-8" standalone="yes"?>
<Relationships xmlns="http://schemas.openxmlformats.org/package/2006/relationships"><Relationship Id="rId8" Type="http://schemas.openxmlformats.org/officeDocument/2006/relationships/image" Target="../media/image930.png"/><Relationship Id="rId13" Type="http://schemas.openxmlformats.org/officeDocument/2006/relationships/image" Target="../media/image1060.png"/><Relationship Id="rId3" Type="http://schemas.openxmlformats.org/officeDocument/2006/relationships/image" Target="../media/image990.png"/><Relationship Id="rId7" Type="http://schemas.openxmlformats.org/officeDocument/2006/relationships/image" Target="../media/image1030.png"/><Relationship Id="rId12" Type="http://schemas.openxmlformats.org/officeDocument/2006/relationships/image" Target="../media/image1050.png"/><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image" Target="../media/image1020.png"/><Relationship Id="rId11" Type="http://schemas.openxmlformats.org/officeDocument/2006/relationships/image" Target="../media/image960.png"/><Relationship Id="rId5" Type="http://schemas.openxmlformats.org/officeDocument/2006/relationships/image" Target="../media/image1013.png"/><Relationship Id="rId10" Type="http://schemas.openxmlformats.org/officeDocument/2006/relationships/image" Target="../media/image1040.png"/><Relationship Id="rId4" Type="http://schemas.openxmlformats.org/officeDocument/2006/relationships/image" Target="../media/image1000.png"/><Relationship Id="rId9" Type="http://schemas.openxmlformats.org/officeDocument/2006/relationships/image" Target="../media/image940.png"/><Relationship Id="rId14" Type="http://schemas.openxmlformats.org/officeDocument/2006/relationships/image" Target="../media/image135.png"/></Relationships>
</file>

<file path=ppt/slides/_rels/slide28.xml.rels><?xml version="1.0" encoding="UTF-8" standalone="yes"?>
<Relationships xmlns="http://schemas.openxmlformats.org/package/2006/relationships"><Relationship Id="rId13" Type="http://schemas.openxmlformats.org/officeDocument/2006/relationships/image" Target="../media/image1113.png"/><Relationship Id="rId3" Type="http://schemas.openxmlformats.org/officeDocument/2006/relationships/image" Target="../media/image1080.png"/><Relationship Id="rId12" Type="http://schemas.openxmlformats.org/officeDocument/2006/relationships/image" Target="../media/image1101.png"/><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image" Target="../media/image1550.png"/><Relationship Id="rId11" Type="http://schemas.openxmlformats.org/officeDocument/2006/relationships/image" Target="../media/image373.png"/><Relationship Id="rId5" Type="http://schemas.openxmlformats.org/officeDocument/2006/relationships/image" Target="../media/image1091.png"/><Relationship Id="rId10" Type="http://schemas.openxmlformats.org/officeDocument/2006/relationships/image" Target="../media/image1570.png"/><Relationship Id="rId4" Type="http://schemas.openxmlformats.org/officeDocument/2006/relationships/image" Target="../media/image182.png"/><Relationship Id="rId9" Type="http://schemas.openxmlformats.org/officeDocument/2006/relationships/image" Target="../media/image363.png"/><Relationship Id="rId14" Type="http://schemas.openxmlformats.org/officeDocument/2006/relationships/image" Target="../media/image1121.png"/></Relationships>
</file>

<file path=ppt/slides/_rels/slide29.xml.rels><?xml version="1.0" encoding="UTF-8" standalone="yes"?>
<Relationships xmlns="http://schemas.openxmlformats.org/package/2006/relationships"><Relationship Id="rId8" Type="http://schemas.openxmlformats.org/officeDocument/2006/relationships/image" Target="../media/image1060.png"/><Relationship Id="rId13" Type="http://schemas.openxmlformats.org/officeDocument/2006/relationships/image" Target="../media/image1180.png"/><Relationship Id="rId18" Type="http://schemas.openxmlformats.org/officeDocument/2006/relationships/image" Target="../media/image1230.png"/><Relationship Id="rId3" Type="http://schemas.openxmlformats.org/officeDocument/2006/relationships/image" Target="../media/image1090.png"/><Relationship Id="rId21" Type="http://schemas.openxmlformats.org/officeDocument/2006/relationships/image" Target="../media/image125.png"/><Relationship Id="rId7" Type="http://schemas.openxmlformats.org/officeDocument/2006/relationships/image" Target="../media/image1130.png"/><Relationship Id="rId12" Type="http://schemas.openxmlformats.org/officeDocument/2006/relationships/image" Target="../media/image1170.png"/><Relationship Id="rId17" Type="http://schemas.openxmlformats.org/officeDocument/2006/relationships/image" Target="../media/image1220.png"/><Relationship Id="rId2" Type="http://schemas.openxmlformats.org/officeDocument/2006/relationships/notesSlide" Target="../notesSlides/notesSlide29.xml"/><Relationship Id="rId16" Type="http://schemas.openxmlformats.org/officeDocument/2006/relationships/image" Target="../media/image1211.png"/><Relationship Id="rId20" Type="http://schemas.openxmlformats.org/officeDocument/2006/relationships/image" Target="../media/image1250.png"/><Relationship Id="rId1" Type="http://schemas.openxmlformats.org/officeDocument/2006/relationships/slideLayout" Target="../slideLayouts/slideLayout14.xml"/><Relationship Id="rId6" Type="http://schemas.openxmlformats.org/officeDocument/2006/relationships/image" Target="../media/image1120.png"/><Relationship Id="rId11" Type="http://schemas.openxmlformats.org/officeDocument/2006/relationships/image" Target="../media/image1160.png"/><Relationship Id="rId5" Type="http://schemas.openxmlformats.org/officeDocument/2006/relationships/image" Target="../media/image1112.png"/><Relationship Id="rId15" Type="http://schemas.openxmlformats.org/officeDocument/2006/relationships/image" Target="../media/image1200.png"/><Relationship Id="rId10" Type="http://schemas.openxmlformats.org/officeDocument/2006/relationships/image" Target="../media/image1150.png"/><Relationship Id="rId19" Type="http://schemas.openxmlformats.org/officeDocument/2006/relationships/image" Target="../media/image1240.png"/><Relationship Id="rId4" Type="http://schemas.openxmlformats.org/officeDocument/2006/relationships/image" Target="../media/image1100.png"/><Relationship Id="rId9" Type="http://schemas.openxmlformats.org/officeDocument/2006/relationships/image" Target="../media/image1140.png"/><Relationship Id="rId14" Type="http://schemas.openxmlformats.org/officeDocument/2006/relationships/image" Target="../media/image1190.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image" Target="../media/image14.png"/><Relationship Id="rId26" Type="http://schemas.openxmlformats.org/officeDocument/2006/relationships/image" Target="../media/image22.png"/><Relationship Id="rId3" Type="http://schemas.openxmlformats.org/officeDocument/2006/relationships/image" Target="../media/image136.png"/><Relationship Id="rId21" Type="http://schemas.openxmlformats.org/officeDocument/2006/relationships/image" Target="../media/image17.png"/><Relationship Id="rId7" Type="http://schemas.openxmlformats.org/officeDocument/2006/relationships/image" Target="../media/image3.png"/><Relationship Id="rId12" Type="http://schemas.openxmlformats.org/officeDocument/2006/relationships/image" Target="../media/image8.png"/><Relationship Id="rId17" Type="http://schemas.openxmlformats.org/officeDocument/2006/relationships/image" Target="../media/image13.png"/><Relationship Id="rId25" Type="http://schemas.openxmlformats.org/officeDocument/2006/relationships/image" Target="../media/image21.png"/><Relationship Id="rId2" Type="http://schemas.openxmlformats.org/officeDocument/2006/relationships/notesSlide" Target="../notesSlides/notesSlide3.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image" Target="../media/image2.png"/><Relationship Id="rId11" Type="http://schemas.openxmlformats.org/officeDocument/2006/relationships/image" Target="../media/image7.png"/><Relationship Id="rId24" Type="http://schemas.openxmlformats.org/officeDocument/2006/relationships/image" Target="../media/image20.png"/><Relationship Id="rId5" Type="http://schemas.openxmlformats.org/officeDocument/2006/relationships/image" Target="../media/image25.png"/><Relationship Id="rId15" Type="http://schemas.openxmlformats.org/officeDocument/2006/relationships/image" Target="../media/image11.png"/><Relationship Id="rId23" Type="http://schemas.openxmlformats.org/officeDocument/2006/relationships/image" Target="../media/image19.png"/><Relationship Id="rId10" Type="http://schemas.openxmlformats.org/officeDocument/2006/relationships/image" Target="../media/image6.png"/><Relationship Id="rId19" Type="http://schemas.openxmlformats.org/officeDocument/2006/relationships/image" Target="../media/image15.png"/><Relationship Id="rId4" Type="http://schemas.openxmlformats.org/officeDocument/2006/relationships/image" Target="../media/image24.png"/><Relationship Id="rId9" Type="http://schemas.openxmlformats.org/officeDocument/2006/relationships/image" Target="../media/image5.png"/><Relationship Id="rId14" Type="http://schemas.openxmlformats.org/officeDocument/2006/relationships/image" Target="../media/image10.png"/><Relationship Id="rId22" Type="http://schemas.openxmlformats.org/officeDocument/2006/relationships/image" Target="../media/image18.png"/><Relationship Id="rId27" Type="http://schemas.openxmlformats.org/officeDocument/2006/relationships/image" Target="../media/image2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hyperlink" Target="https://juku.it/flash-trash-and-data-driven-infrastructures/all-purpose-swiss-army-knife/"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33.png"/><Relationship Id="rId13" Type="http://schemas.openxmlformats.org/officeDocument/2006/relationships/image" Target="../media/image713.png"/><Relationship Id="rId18" Type="http://schemas.openxmlformats.org/officeDocument/2006/relationships/image" Target="../media/image126.png"/><Relationship Id="rId3" Type="http://schemas.openxmlformats.org/officeDocument/2006/relationships/image" Target="../media/image810.png"/><Relationship Id="rId21" Type="http://schemas.openxmlformats.org/officeDocument/2006/relationships/image" Target="../media/image27.png"/><Relationship Id="rId7" Type="http://schemas.openxmlformats.org/officeDocument/2006/relationships/image" Target="../media/image1210.png"/><Relationship Id="rId12" Type="http://schemas.openxmlformats.org/officeDocument/2006/relationships/image" Target="../media/image614.png"/><Relationship Id="rId17" Type="http://schemas.openxmlformats.org/officeDocument/2006/relationships/image" Target="../media/image1110.png"/><Relationship Id="rId2" Type="http://schemas.openxmlformats.org/officeDocument/2006/relationships/notesSlide" Target="../notesSlides/notesSlide5.xml"/><Relationship Id="rId16" Type="http://schemas.openxmlformats.org/officeDocument/2006/relationships/image" Target="../media/image1010.png"/><Relationship Id="rId20" Type="http://schemas.openxmlformats.org/officeDocument/2006/relationships/image" Target="../media/image140.png"/><Relationship Id="rId1" Type="http://schemas.openxmlformats.org/officeDocument/2006/relationships/slideLayout" Target="../slideLayouts/slideLayout14.xml"/><Relationship Id="rId6" Type="http://schemas.openxmlformats.org/officeDocument/2006/relationships/image" Target="../media/image1111.png"/><Relationship Id="rId11" Type="http://schemas.openxmlformats.org/officeDocument/2006/relationships/image" Target="../media/image52.png"/><Relationship Id="rId5" Type="http://schemas.openxmlformats.org/officeDocument/2006/relationships/image" Target="../media/image1012.png"/><Relationship Id="rId15" Type="http://schemas.openxmlformats.org/officeDocument/2006/relationships/image" Target="../media/image912.png"/><Relationship Id="rId10" Type="http://schemas.openxmlformats.org/officeDocument/2006/relationships/image" Target="../media/image150.png"/><Relationship Id="rId19" Type="http://schemas.openxmlformats.org/officeDocument/2006/relationships/image" Target="../media/image132.png"/><Relationship Id="rId4" Type="http://schemas.openxmlformats.org/officeDocument/2006/relationships/image" Target="../media/image910.png"/><Relationship Id="rId9" Type="http://schemas.openxmlformats.org/officeDocument/2006/relationships/image" Target="../media/image141.png"/><Relationship Id="rId14" Type="http://schemas.openxmlformats.org/officeDocument/2006/relationships/image" Target="../media/image813.png"/><Relationship Id="rId22"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hyperlink" Target="https://www.flickr.com/photos/usfwsmtnprairie/47103637964/" TargetMode="External"/><Relationship Id="rId3" Type="http://schemas.openxmlformats.org/officeDocument/2006/relationships/image" Target="../media/image812.png"/><Relationship Id="rId7"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image" Target="../media/image200.png"/><Relationship Id="rId7" Type="http://schemas.openxmlformats.org/officeDocument/2006/relationships/image" Target="../media/image240.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230.png"/><Relationship Id="rId4" Type="http://schemas.openxmlformats.org/officeDocument/2006/relationships/image" Target="../media/image210.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image" Target="../media/image200.png"/><Relationship Id="rId7" Type="http://schemas.openxmlformats.org/officeDocument/2006/relationships/image" Target="../media/image240.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30.png"/><Relationship Id="rId11" Type="http://schemas.openxmlformats.org/officeDocument/2006/relationships/image" Target="../media/image32.png"/><Relationship Id="rId10" Type="http://schemas.openxmlformats.org/officeDocument/2006/relationships/image" Target="../media/image26.png"/><Relationship Id="rId4" Type="http://schemas.openxmlformats.org/officeDocument/2006/relationships/image" Target="../media/image210.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00.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230.png"/><Relationship Id="rId10" Type="http://schemas.openxmlformats.org/officeDocument/2006/relationships/image" Target="../media/image300.png"/><Relationship Id="rId4" Type="http://schemas.openxmlformats.org/officeDocument/2006/relationships/image" Target="../media/image210.png"/><Relationship Id="rId9" Type="http://schemas.openxmlformats.org/officeDocument/2006/relationships/image" Target="../media/image29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7620000" y="3867427"/>
            <a:ext cx="3200400" cy="1066800"/>
          </a:xfrm>
        </p:spPr>
        <p:txBody>
          <a:bodyPr>
            <a:normAutofit/>
          </a:bodyPr>
          <a:lstStyle/>
          <a:p>
            <a:r>
              <a:rPr lang="en-US" sz="3000" b="1" dirty="0">
                <a:solidFill>
                  <a:srgbClr val="0070C0"/>
                </a:solidFill>
                <a:latin typeface="+mj-lt"/>
              </a:rPr>
              <a:t>Huijia (Rachel) Lin </a:t>
            </a:r>
          </a:p>
          <a:p>
            <a:r>
              <a:rPr lang="en-US" sz="3000" b="1" dirty="0">
                <a:solidFill>
                  <a:srgbClr val="0070C0"/>
                </a:solidFill>
                <a:latin typeface="+mj-lt"/>
                <a:sym typeface="Wingdings"/>
              </a:rPr>
              <a:t>UW</a:t>
            </a:r>
          </a:p>
        </p:txBody>
      </p:sp>
      <p:sp>
        <p:nvSpPr>
          <p:cNvPr id="3" name="Rectangle 3">
            <a:extLst>
              <a:ext uri="{FF2B5EF4-FFF2-40B4-BE49-F238E27FC236}">
                <a16:creationId xmlns:a16="http://schemas.microsoft.com/office/drawing/2014/main" id="{62CC1B5D-647C-E601-0E21-69C2010A209D}"/>
              </a:ext>
            </a:extLst>
          </p:cNvPr>
          <p:cNvSpPr txBox="1">
            <a:spLocks noChangeArrowheads="1"/>
          </p:cNvSpPr>
          <p:nvPr/>
        </p:nvSpPr>
        <p:spPr>
          <a:xfrm>
            <a:off x="4776107" y="3871845"/>
            <a:ext cx="2133600" cy="1143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000" b="1" dirty="0">
                <a:solidFill>
                  <a:srgbClr val="0070C0"/>
                </a:solidFill>
                <a:latin typeface="+mj-lt"/>
              </a:rPr>
              <a:t>Hanjun Li </a:t>
            </a:r>
          </a:p>
          <a:p>
            <a:r>
              <a:rPr lang="en-US" sz="3000" b="1" dirty="0">
                <a:solidFill>
                  <a:srgbClr val="0070C0"/>
                </a:solidFill>
                <a:latin typeface="+mj-lt"/>
                <a:sym typeface="Wingdings"/>
              </a:rPr>
              <a:t>UW</a:t>
            </a:r>
          </a:p>
        </p:txBody>
      </p:sp>
      <p:sp>
        <p:nvSpPr>
          <p:cNvPr id="7" name="Rectangle 2">
            <a:extLst>
              <a:ext uri="{FF2B5EF4-FFF2-40B4-BE49-F238E27FC236}">
                <a16:creationId xmlns:a16="http://schemas.microsoft.com/office/drawing/2014/main" id="{215644E0-9225-14F5-A76B-E5FF2F9D90E0}"/>
              </a:ext>
            </a:extLst>
          </p:cNvPr>
          <p:cNvSpPr txBox="1">
            <a:spLocks noChangeArrowheads="1"/>
          </p:cNvSpPr>
          <p:nvPr/>
        </p:nvSpPr>
        <p:spPr>
          <a:xfrm>
            <a:off x="800100" y="76200"/>
            <a:ext cx="10896600" cy="2895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t>A Unified Framework for </a:t>
            </a:r>
            <a:r>
              <a:rPr lang="en-US" sz="4800" b="1" dirty="0">
                <a:solidFill>
                  <a:srgbClr val="FF0000"/>
                </a:solidFill>
              </a:rPr>
              <a:t>Succinct</a:t>
            </a:r>
            <a:r>
              <a:rPr lang="en-US" sz="4800" b="1" dirty="0"/>
              <a:t> Garbling from Homomorphic Secret Sharing</a:t>
            </a:r>
          </a:p>
        </p:txBody>
      </p:sp>
      <p:sp>
        <p:nvSpPr>
          <p:cNvPr id="9" name="Rectangle 3">
            <a:extLst>
              <a:ext uri="{FF2B5EF4-FFF2-40B4-BE49-F238E27FC236}">
                <a16:creationId xmlns:a16="http://schemas.microsoft.com/office/drawing/2014/main" id="{E385D7E9-B3CA-FF50-238F-7F241D202039}"/>
              </a:ext>
            </a:extLst>
          </p:cNvPr>
          <p:cNvSpPr txBox="1">
            <a:spLocks noChangeArrowheads="1"/>
          </p:cNvSpPr>
          <p:nvPr/>
        </p:nvSpPr>
        <p:spPr>
          <a:xfrm>
            <a:off x="2057400" y="3868531"/>
            <a:ext cx="2133600" cy="1143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000" b="1" dirty="0">
                <a:solidFill>
                  <a:srgbClr val="0070C0"/>
                </a:solidFill>
                <a:latin typeface="+mj-lt"/>
                <a:sym typeface="Wingdings"/>
              </a:rPr>
              <a:t>Yuval </a:t>
            </a:r>
            <a:r>
              <a:rPr lang="en-US" sz="3000" b="1" dirty="0" err="1">
                <a:solidFill>
                  <a:srgbClr val="0070C0"/>
                </a:solidFill>
                <a:latin typeface="+mj-lt"/>
                <a:sym typeface="Wingdings"/>
              </a:rPr>
              <a:t>Ishai</a:t>
            </a:r>
            <a:endParaRPr lang="en-US" sz="3000" b="1" dirty="0">
              <a:solidFill>
                <a:srgbClr val="0070C0"/>
              </a:solidFill>
              <a:latin typeface="+mj-lt"/>
              <a:sym typeface="Wingdings"/>
            </a:endParaRPr>
          </a:p>
          <a:p>
            <a:r>
              <a:rPr lang="en-US" sz="3000" b="1" dirty="0">
                <a:solidFill>
                  <a:srgbClr val="0070C0"/>
                </a:solidFill>
                <a:latin typeface="+mj-lt"/>
                <a:sym typeface="Wingdings"/>
              </a:rPr>
              <a:t>Technion</a:t>
            </a:r>
          </a:p>
        </p:txBody>
      </p:sp>
      <p:sp>
        <p:nvSpPr>
          <p:cNvPr id="2" name="Rectangle 3">
            <a:extLst>
              <a:ext uri="{FF2B5EF4-FFF2-40B4-BE49-F238E27FC236}">
                <a16:creationId xmlns:a16="http://schemas.microsoft.com/office/drawing/2014/main" id="{C8899F88-0EB6-B34E-EFCD-D679363B7BB7}"/>
              </a:ext>
            </a:extLst>
          </p:cNvPr>
          <p:cNvSpPr txBox="1">
            <a:spLocks noChangeArrowheads="1"/>
          </p:cNvSpPr>
          <p:nvPr/>
        </p:nvSpPr>
        <p:spPr>
          <a:xfrm>
            <a:off x="5676900" y="6172200"/>
            <a:ext cx="6515100" cy="6096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latin typeface="+mj-lt"/>
              </a:rPr>
              <a:t>Slides made together with Rachel Lin.</a:t>
            </a:r>
          </a:p>
        </p:txBody>
      </p:sp>
      <mc:AlternateContent xmlns:mc="http://schemas.openxmlformats.org/markup-compatibility/2006">
        <mc:Choice xmlns:a14="http://schemas.microsoft.com/office/drawing/2010/main" Requires="a14">
          <p:sp>
            <p:nvSpPr>
              <p:cNvPr id="5" name="Oval Callout 57">
                <a:extLst>
                  <a:ext uri="{FF2B5EF4-FFF2-40B4-BE49-F238E27FC236}">
                    <a16:creationId xmlns:a16="http://schemas.microsoft.com/office/drawing/2014/main" id="{28CDEEEF-5413-0F69-521F-39EA51D06466}"/>
                  </a:ext>
                </a:extLst>
              </p:cNvPr>
              <p:cNvSpPr/>
              <p:nvPr/>
            </p:nvSpPr>
            <p:spPr>
              <a:xfrm>
                <a:off x="8001000" y="533400"/>
                <a:ext cx="2402383" cy="1065095"/>
              </a:xfrm>
              <a:prstGeom prst="wedgeEllipseCallout">
                <a:avLst>
                  <a:gd name="adj1" fmla="val -25410"/>
                  <a:gd name="adj2" fmla="val 59307"/>
                </a:avLst>
              </a:prstGeom>
              <a:solidFill>
                <a:schemeClr val="accent5">
                  <a:lumMod val="20000"/>
                  <a:lumOff val="80000"/>
                </a:schemeClr>
              </a:solidFill>
              <a:ln>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lvl="0" algn="ctr">
                  <a:defRPr/>
                </a:pPr>
                <a14:m>
                  <m:oMathPara xmlns:m="http://schemas.openxmlformats.org/officeDocument/2006/math">
                    <m:oMathParaPr>
                      <m:jc m:val="centerGroup"/>
                    </m:oMathParaPr>
                    <m:oMath xmlns:m="http://schemas.openxmlformats.org/officeDocument/2006/math">
                      <m:r>
                        <a:rPr lang="en-US" sz="2800" b="1" i="0" smtClean="0">
                          <a:solidFill>
                            <a:prstClr val="black"/>
                          </a:solidFill>
                          <a:latin typeface="Cambria Math" panose="02040503050406030204" pitchFamily="18" charset="0"/>
                        </a:rPr>
                        <m:t>&lt;</m:t>
                      </m:r>
                      <m:d>
                        <m:dPr>
                          <m:begChr m:val="|"/>
                          <m:endChr m:val="|"/>
                          <m:ctrlPr>
                            <a:rPr lang="en-US" sz="2800" b="1" i="1" smtClean="0">
                              <a:solidFill>
                                <a:prstClr val="black"/>
                              </a:solidFill>
                              <a:latin typeface="Cambria Math" panose="02040503050406030204" pitchFamily="18" charset="0"/>
                            </a:rPr>
                          </m:ctrlPr>
                        </m:dPr>
                        <m:e>
                          <m:r>
                            <a:rPr lang="en-US" sz="2800" b="1" i="1" smtClean="0">
                              <a:solidFill>
                                <a:prstClr val="black"/>
                              </a:solidFill>
                              <a:latin typeface="Cambria Math" panose="02040503050406030204" pitchFamily="18" charset="0"/>
                            </a:rPr>
                            <m:t>𝑪</m:t>
                          </m:r>
                        </m:e>
                      </m:d>
                      <m:r>
                        <m:rPr>
                          <m:sty m:val="p"/>
                        </m:rPr>
                        <a:rPr lang="en-US" sz="2800" b="1" i="1" smtClean="0">
                          <a:solidFill>
                            <a:prstClr val="black"/>
                          </a:solidFill>
                          <a:latin typeface="Cambria Math" panose="02040503050406030204" pitchFamily="18" charset="0"/>
                        </a:rPr>
                        <m:t>log</m:t>
                      </m:r>
                      <m:r>
                        <a:rPr lang="en-US" sz="2800" b="1" i="1" smtClean="0">
                          <a:solidFill>
                            <a:prstClr val="black"/>
                          </a:solidFill>
                          <a:latin typeface="Cambria Math" panose="02040503050406030204" pitchFamily="18" charset="0"/>
                        </a:rPr>
                        <m:t>|</m:t>
                      </m:r>
                      <m:r>
                        <a:rPr lang="en-US" sz="2800" b="1" i="1" smtClean="0">
                          <a:solidFill>
                            <a:prstClr val="black"/>
                          </a:solidFill>
                          <a:latin typeface="Cambria Math" panose="02040503050406030204" pitchFamily="18" charset="0"/>
                        </a:rPr>
                        <m:t>𝑪</m:t>
                      </m:r>
                      <m:r>
                        <a:rPr lang="en-US" sz="2800" b="1" i="1" smtClean="0">
                          <a:solidFill>
                            <a:prstClr val="black"/>
                          </a:solidFill>
                          <a:latin typeface="Cambria Math" panose="02040503050406030204" pitchFamily="18" charset="0"/>
                        </a:rPr>
                        <m:t>|</m:t>
                      </m:r>
                    </m:oMath>
                  </m:oMathPara>
                </a14:m>
                <a:endParaRPr lang="en-US" sz="2800" b="1" dirty="0">
                  <a:solidFill>
                    <a:prstClr val="black"/>
                  </a:solidFill>
                  <a:latin typeface="Calibri Light" panose="020F0302020204030204"/>
                </a:endParaRPr>
              </a:p>
            </p:txBody>
          </p:sp>
        </mc:Choice>
        <mc:Fallback>
          <p:sp>
            <p:nvSpPr>
              <p:cNvPr id="5" name="Oval Callout 57">
                <a:extLst>
                  <a:ext uri="{FF2B5EF4-FFF2-40B4-BE49-F238E27FC236}">
                    <a16:creationId xmlns:a16="http://schemas.microsoft.com/office/drawing/2014/main" id="{28CDEEEF-5413-0F69-521F-39EA51D06466}"/>
                  </a:ext>
                </a:extLst>
              </p:cNvPr>
              <p:cNvSpPr>
                <a:spLocks noRot="1" noChangeAspect="1" noMove="1" noResize="1" noEditPoints="1" noAdjustHandles="1" noChangeArrowheads="1" noChangeShapeType="1" noTextEdit="1"/>
              </p:cNvSpPr>
              <p:nvPr/>
            </p:nvSpPr>
            <p:spPr>
              <a:xfrm>
                <a:off x="8001000" y="533400"/>
                <a:ext cx="2402383" cy="1065095"/>
              </a:xfrm>
              <a:prstGeom prst="wedgeEllipseCallout">
                <a:avLst>
                  <a:gd name="adj1" fmla="val -25410"/>
                  <a:gd name="adj2" fmla="val 59307"/>
                </a:avLst>
              </a:prstGeom>
              <a:blipFill>
                <a:blip r:embed="rId3"/>
                <a:stretch>
                  <a:fillRect/>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036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FDC62-0B7B-D0A8-C244-8A98876AFED1}"/>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A9D1939A-7C57-9181-5CD8-44DD4B29BE63}"/>
              </a:ext>
            </a:extLst>
          </p:cNvPr>
          <p:cNvSpPr/>
          <p:nvPr/>
        </p:nvSpPr>
        <p:spPr>
          <a:xfrm>
            <a:off x="304801" y="1462169"/>
            <a:ext cx="3429000" cy="3352800"/>
          </a:xfrm>
          <a:prstGeom prst="ellipse">
            <a:avLst/>
          </a:prstGeom>
          <a:solidFill>
            <a:schemeClr val="accent6">
              <a:lumMod val="60000"/>
              <a:lumOff val="40000"/>
            </a:schemeClr>
          </a:solid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5" name="Rectangle 4">
            <a:extLst>
              <a:ext uri="{FF2B5EF4-FFF2-40B4-BE49-F238E27FC236}">
                <a16:creationId xmlns:a16="http://schemas.microsoft.com/office/drawing/2014/main" id="{847BCC8F-902B-708C-353A-2C10FDA879BF}"/>
              </a:ext>
            </a:extLst>
          </p:cNvPr>
          <p:cNvSpPr/>
          <p:nvPr/>
        </p:nvSpPr>
        <p:spPr>
          <a:xfrm>
            <a:off x="1108665" y="1985629"/>
            <a:ext cx="1600645" cy="584775"/>
          </a:xfrm>
          <a:prstGeom prst="rect">
            <a:avLst/>
          </a:prstGeom>
        </p:spPr>
        <p:txBody>
          <a:bodyPr wrap="square">
            <a:spAutoFit/>
          </a:bodyPr>
          <a:lstStyle/>
          <a:p>
            <a:pPr algn="ctr"/>
            <a:r>
              <a:rPr lang="en-US" sz="3200" dirty="0">
                <a:latin typeface="Marker Felt Thin" panose="02000400000000000000" pitchFamily="2" charset="77"/>
              </a:rPr>
              <a:t>Yao’s GC</a:t>
            </a:r>
          </a:p>
        </p:txBody>
      </p:sp>
      <p:sp>
        <p:nvSpPr>
          <p:cNvPr id="6" name="Oval 5">
            <a:extLst>
              <a:ext uri="{FF2B5EF4-FFF2-40B4-BE49-F238E27FC236}">
                <a16:creationId xmlns:a16="http://schemas.microsoft.com/office/drawing/2014/main" id="{D394C0BC-B6E7-460B-26B6-7A30929F7210}"/>
              </a:ext>
            </a:extLst>
          </p:cNvPr>
          <p:cNvSpPr/>
          <p:nvPr/>
        </p:nvSpPr>
        <p:spPr>
          <a:xfrm>
            <a:off x="9460010" y="2381733"/>
            <a:ext cx="1536657" cy="1509631"/>
          </a:xfrm>
          <a:prstGeom prst="ellipse">
            <a:avLst/>
          </a:prstGeom>
          <a:solidFill>
            <a:schemeClr val="accent6">
              <a:lumMod val="60000"/>
              <a:lumOff val="40000"/>
            </a:schemeClr>
          </a:solid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7" name="Rectangle 6">
            <a:extLst>
              <a:ext uri="{FF2B5EF4-FFF2-40B4-BE49-F238E27FC236}">
                <a16:creationId xmlns:a16="http://schemas.microsoft.com/office/drawing/2014/main" id="{ED9C10FA-384D-D1FE-70E2-C4BB82F586E6}"/>
              </a:ext>
            </a:extLst>
          </p:cNvPr>
          <p:cNvSpPr/>
          <p:nvPr/>
        </p:nvSpPr>
        <p:spPr>
          <a:xfrm>
            <a:off x="8964126" y="1992866"/>
            <a:ext cx="2637004" cy="1077218"/>
          </a:xfrm>
          <a:prstGeom prst="rect">
            <a:avLst/>
          </a:prstGeom>
        </p:spPr>
        <p:txBody>
          <a:bodyPr wrap="none">
            <a:spAutoFit/>
          </a:bodyPr>
          <a:lstStyle/>
          <a:p>
            <a:pPr algn="ctr"/>
            <a:r>
              <a:rPr lang="en-US" sz="3200" dirty="0">
                <a:latin typeface="Marker Felt Thin" panose="02000400000000000000" pitchFamily="2" charset="77"/>
              </a:rPr>
              <a:t>Fully Succinct </a:t>
            </a:r>
          </a:p>
          <a:p>
            <a:pPr algn="ctr"/>
            <a:r>
              <a:rPr lang="en-US" sz="3200" dirty="0">
                <a:latin typeface="Marker Felt Thin" panose="02000400000000000000" pitchFamily="2" charset="77"/>
              </a:rPr>
              <a:t>Garbling </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5657AC6E-3672-CD4F-F55B-DBEE9713EF69}"/>
                  </a:ext>
                </a:extLst>
              </p:cNvPr>
              <p:cNvSpPr/>
              <p:nvPr/>
            </p:nvSpPr>
            <p:spPr>
              <a:xfrm>
                <a:off x="1376400" y="2794621"/>
                <a:ext cx="1285800" cy="523220"/>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sz="2800" b="0" i="0" dirty="0" smtClean="0">
                          <a:solidFill>
                            <a:schemeClr val="tx1"/>
                          </a:solidFill>
                          <a:latin typeface="Cambria Math" panose="02040503050406030204" pitchFamily="18" charset="0"/>
                        </a:rPr>
                        <m:t>&gt;</m:t>
                      </m:r>
                      <m:r>
                        <a:rPr lang="en-US" sz="2800" i="1" dirty="0" smtClean="0">
                          <a:solidFill>
                            <a:schemeClr val="tx1"/>
                          </a:solidFill>
                          <a:latin typeface="Cambria Math" panose="02040503050406030204" pitchFamily="18" charset="0"/>
                        </a:rPr>
                        <m:t>|</m:t>
                      </m:r>
                      <m:r>
                        <a:rPr lang="en-US" sz="2800" i="1" dirty="0" smtClean="0">
                          <a:solidFill>
                            <a:schemeClr val="tx1"/>
                          </a:solidFill>
                          <a:latin typeface="Cambria Math" panose="02040503050406030204" pitchFamily="18" charset="0"/>
                        </a:rPr>
                        <m:t>𝐶</m:t>
                      </m:r>
                      <m:r>
                        <a:rPr lang="en-US" sz="2800" i="1" dirty="0" smtClean="0">
                          <a:solidFill>
                            <a:schemeClr val="tx1"/>
                          </a:solidFill>
                          <a:latin typeface="Cambria Math" panose="02040503050406030204" pitchFamily="18" charset="0"/>
                        </a:rPr>
                        <m:t>|</m:t>
                      </m:r>
                      <m:r>
                        <a:rPr lang="en-US" sz="2800" i="1" dirty="0" smtClean="0">
                          <a:solidFill>
                            <a:schemeClr val="tx1"/>
                          </a:solidFill>
                          <a:latin typeface="Cambria Math" panose="02040503050406030204" pitchFamily="18" charset="0"/>
                        </a:rPr>
                        <m:t>𝜆</m:t>
                      </m:r>
                    </m:oMath>
                  </m:oMathPara>
                </a14:m>
                <a:endParaRPr lang="en-US" sz="2800" dirty="0">
                  <a:solidFill>
                    <a:schemeClr val="tx1"/>
                  </a:solidFill>
                  <a:latin typeface="+mj-lt"/>
                </a:endParaRPr>
              </a:p>
            </p:txBody>
          </p:sp>
        </mc:Choice>
        <mc:Fallback xmlns="">
          <p:sp>
            <p:nvSpPr>
              <p:cNvPr id="8" name="Rectangle 7">
                <a:extLst>
                  <a:ext uri="{FF2B5EF4-FFF2-40B4-BE49-F238E27FC236}">
                    <a16:creationId xmlns:a16="http://schemas.microsoft.com/office/drawing/2014/main" id="{5657AC6E-3672-CD4F-F55B-DBEE9713EF69}"/>
                  </a:ext>
                </a:extLst>
              </p:cNvPr>
              <p:cNvSpPr>
                <a:spLocks noRot="1" noChangeAspect="1" noMove="1" noResize="1" noEditPoints="1" noAdjustHandles="1" noChangeArrowheads="1" noChangeShapeType="1" noTextEdit="1"/>
              </p:cNvSpPr>
              <p:nvPr/>
            </p:nvSpPr>
            <p:spPr>
              <a:xfrm>
                <a:off x="1376400" y="2794621"/>
                <a:ext cx="1285800"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19883EA3-C9B6-FF3C-FFE6-C1506E116807}"/>
                  </a:ext>
                </a:extLst>
              </p:cNvPr>
              <p:cNvSpPr/>
              <p:nvPr/>
            </p:nvSpPr>
            <p:spPr>
              <a:xfrm>
                <a:off x="9067800" y="2959689"/>
                <a:ext cx="2664447" cy="523220"/>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d>
                        <m:dPr>
                          <m:ctrlPr>
                            <a:rPr lang="en-US" sz="2800" b="0" i="1" dirty="0" smtClean="0">
                              <a:solidFill>
                                <a:schemeClr val="tx1"/>
                              </a:solidFill>
                              <a:latin typeface="Cambria Math" panose="02040503050406030204" pitchFamily="18" charset="0"/>
                            </a:rPr>
                          </m:ctrlPr>
                        </m:dPr>
                        <m:e>
                          <m:r>
                            <a:rPr lang="en-US" sz="2800" b="0" i="1" dirty="0" smtClean="0">
                              <a:solidFill>
                                <a:schemeClr val="tx1"/>
                              </a:solidFill>
                              <a:latin typeface="Cambria Math" panose="02040503050406030204" pitchFamily="18" charset="0"/>
                            </a:rPr>
                            <m:t>𝑛</m:t>
                          </m:r>
                          <m:r>
                            <a:rPr lang="en-US" sz="2800" b="0" i="1" dirty="0" smtClean="0">
                              <a:solidFill>
                                <a:schemeClr val="tx1"/>
                              </a:solidFill>
                              <a:latin typeface="Cambria Math" panose="02040503050406030204" pitchFamily="18" charset="0"/>
                            </a:rPr>
                            <m:t>+</m:t>
                          </m:r>
                          <m:r>
                            <a:rPr lang="en-US" sz="2800" b="0" i="1" dirty="0" smtClean="0">
                              <a:solidFill>
                                <a:schemeClr val="tx1"/>
                              </a:solidFill>
                              <a:latin typeface="Cambria Math" panose="02040503050406030204" pitchFamily="18" charset="0"/>
                            </a:rPr>
                            <m:t>𝑚</m:t>
                          </m:r>
                        </m:e>
                      </m:d>
                      <m:r>
                        <m:rPr>
                          <m:sty m:val="p"/>
                        </m:rPr>
                        <a:rPr lang="en-US" sz="2800" b="0" i="0" dirty="0" smtClean="0">
                          <a:solidFill>
                            <a:schemeClr val="tx1"/>
                          </a:solidFill>
                          <a:latin typeface="Cambria Math" panose="02040503050406030204" pitchFamily="18" charset="0"/>
                        </a:rPr>
                        <m:t>poly</m:t>
                      </m:r>
                      <m:r>
                        <a:rPr lang="en-US" sz="2800" b="0" i="1" dirty="0" smtClean="0">
                          <a:solidFill>
                            <a:schemeClr val="tx1"/>
                          </a:solidFill>
                          <a:latin typeface="Cambria Math" panose="02040503050406030204" pitchFamily="18" charset="0"/>
                        </a:rPr>
                        <m:t>(</m:t>
                      </m:r>
                      <m:r>
                        <a:rPr lang="en-US" sz="2800" i="1" dirty="0" smtClean="0">
                          <a:solidFill>
                            <a:schemeClr val="tx1"/>
                          </a:solidFill>
                          <a:latin typeface="Cambria Math" panose="02040503050406030204" pitchFamily="18" charset="0"/>
                        </a:rPr>
                        <m:t>𝜆</m:t>
                      </m:r>
                      <m:r>
                        <a:rPr lang="en-US" sz="2800" b="0" i="1" dirty="0" smtClean="0">
                          <a:solidFill>
                            <a:schemeClr val="tx1"/>
                          </a:solidFill>
                          <a:latin typeface="Cambria Math" panose="02040503050406030204" pitchFamily="18" charset="0"/>
                        </a:rPr>
                        <m:t>)</m:t>
                      </m:r>
                    </m:oMath>
                  </m:oMathPara>
                </a14:m>
                <a:endParaRPr lang="en-US" sz="2400" dirty="0">
                  <a:solidFill>
                    <a:schemeClr val="tx1"/>
                  </a:solidFill>
                  <a:latin typeface="+mj-lt"/>
                </a:endParaRPr>
              </a:p>
            </p:txBody>
          </p:sp>
        </mc:Choice>
        <mc:Fallback xmlns="">
          <p:sp>
            <p:nvSpPr>
              <p:cNvPr id="10" name="Rectangle 9">
                <a:extLst>
                  <a:ext uri="{FF2B5EF4-FFF2-40B4-BE49-F238E27FC236}">
                    <a16:creationId xmlns:a16="http://schemas.microsoft.com/office/drawing/2014/main" id="{19883EA3-C9B6-FF3C-FFE6-C1506E116807}"/>
                  </a:ext>
                </a:extLst>
              </p:cNvPr>
              <p:cNvSpPr>
                <a:spLocks noRot="1" noChangeAspect="1" noMove="1" noResize="1" noEditPoints="1" noAdjustHandles="1" noChangeArrowheads="1" noChangeShapeType="1" noTextEdit="1"/>
              </p:cNvSpPr>
              <p:nvPr/>
            </p:nvSpPr>
            <p:spPr>
              <a:xfrm>
                <a:off x="9067800" y="2959689"/>
                <a:ext cx="2664447" cy="523220"/>
              </a:xfrm>
              <a:prstGeom prst="rect">
                <a:avLst/>
              </a:prstGeom>
              <a:blipFill>
                <a:blip r:embed="rId4"/>
                <a:stretch>
                  <a:fillRect/>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279C7545-9524-FA09-302C-82B23604E95C}"/>
              </a:ext>
            </a:extLst>
          </p:cNvPr>
          <p:cNvSpPr txBox="1"/>
          <p:nvPr/>
        </p:nvSpPr>
        <p:spPr>
          <a:xfrm>
            <a:off x="533400" y="3431898"/>
            <a:ext cx="2971800" cy="707886"/>
          </a:xfrm>
          <a:prstGeom prst="rect">
            <a:avLst/>
          </a:prstGeom>
          <a:noFill/>
        </p:spPr>
        <p:txBody>
          <a:bodyPr wrap="square">
            <a:spAutoFit/>
          </a:bodyPr>
          <a:lstStyle/>
          <a:p>
            <a:pPr algn="ctr"/>
            <a:r>
              <a:rPr lang="en-US" sz="2000" dirty="0">
                <a:latin typeface="+mj-lt"/>
              </a:rPr>
              <a:t>[Yao86] + many optimizations</a:t>
            </a:r>
            <a:endParaRPr lang="en-US" sz="2000" dirty="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54B2C6F-024F-2F03-3D93-859D6DAF5347}"/>
                  </a:ext>
                </a:extLst>
              </p:cNvPr>
              <p:cNvSpPr txBox="1"/>
              <p:nvPr/>
            </p:nvSpPr>
            <p:spPr>
              <a:xfrm>
                <a:off x="8086165" y="6027884"/>
                <a:ext cx="4073679" cy="461665"/>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m:rPr>
                          <m:sty m:val="p"/>
                        </m:rPr>
                        <a:rPr lang="en-US" sz="2400" b="0" i="0" dirty="0" smtClean="0">
                          <a:latin typeface="Cambria Math" panose="02040503050406030204" pitchFamily="18" charset="0"/>
                        </a:rPr>
                        <m:t>ABE</m:t>
                      </m:r>
                      <m:r>
                        <a:rPr lang="en-US" sz="2400" b="0" i="0" dirty="0" smtClean="0">
                          <a:latin typeface="Cambria Math" panose="02040503050406030204" pitchFamily="18" charset="0"/>
                        </a:rPr>
                        <m:t>.</m:t>
                      </m:r>
                      <m:r>
                        <m:rPr>
                          <m:sty m:val="p"/>
                        </m:rPr>
                        <a:rPr lang="en-US" sz="2400" b="0" i="0" dirty="0" smtClean="0">
                          <a:latin typeface="Cambria Math" panose="02040503050406030204" pitchFamily="18" charset="0"/>
                        </a:rPr>
                        <m:t>Eval</m:t>
                      </m:r>
                      <m:r>
                        <a:rPr lang="en-US" sz="2400" b="0" i="0" dirty="0" smtClean="0">
                          <a:latin typeface="Cambria Math" panose="02040503050406030204" pitchFamily="18" charset="0"/>
                        </a:rPr>
                        <m:t>(</m:t>
                      </m:r>
                      <m:r>
                        <m:rPr>
                          <m:sty m:val="p"/>
                        </m:rPr>
                        <a:rPr lang="en-US" sz="2400" b="0" i="0" dirty="0" smtClean="0">
                          <a:latin typeface="Cambria Math" panose="02040503050406030204" pitchFamily="18" charset="0"/>
                        </a:rPr>
                        <m:t>FHE</m:t>
                      </m:r>
                      <m:r>
                        <a:rPr lang="en-US" sz="2400" b="0" i="0" dirty="0" smtClean="0">
                          <a:latin typeface="Cambria Math" panose="02040503050406030204" pitchFamily="18" charset="0"/>
                        </a:rPr>
                        <m:t>.</m:t>
                      </m:r>
                      <m:r>
                        <m:rPr>
                          <m:sty m:val="p"/>
                        </m:rPr>
                        <a:rPr lang="en-US" sz="2400" b="0" i="0" dirty="0" smtClean="0">
                          <a:latin typeface="Cambria Math" panose="02040503050406030204" pitchFamily="18" charset="0"/>
                        </a:rPr>
                        <m:t>H</m:t>
                      </m:r>
                      <m:r>
                        <m:rPr>
                          <m:sty m:val="p"/>
                        </m:rPr>
                        <a:rPr lang="en-US" sz="2400" b="0" i="1" dirty="0" smtClean="0">
                          <a:latin typeface="Cambria Math" panose="02040503050406030204" pitchFamily="18" charset="0"/>
                        </a:rPr>
                        <m:t>m</m:t>
                      </m:r>
                      <m:r>
                        <m:rPr>
                          <m:sty m:val="p"/>
                        </m:rPr>
                        <a:rPr lang="en-US" sz="2400" b="0" i="0" dirty="0" smtClean="0">
                          <a:latin typeface="Cambria Math" panose="02040503050406030204" pitchFamily="18" charset="0"/>
                        </a:rPr>
                        <m:t>ult</m:t>
                      </m:r>
                      <m:r>
                        <a:rPr lang="en-US" sz="2400" b="0" i="0" dirty="0" smtClean="0">
                          <a:latin typeface="Cambria Math" panose="02040503050406030204" pitchFamily="18" charset="0"/>
                        </a:rPr>
                        <m:t>, </m:t>
                      </m:r>
                      <m:sSub>
                        <m:sSubPr>
                          <m:ctrlPr>
                            <a:rPr lang="en-US" sz="2400" b="0" i="1" dirty="0" smtClean="0">
                              <a:latin typeface="Cambria Math" panose="02040503050406030204" pitchFamily="18" charset="0"/>
                            </a:rPr>
                          </m:ctrlPr>
                        </m:sSubPr>
                        <m:e>
                          <m:r>
                            <m:rPr>
                              <m:sty m:val="p"/>
                            </m:rPr>
                            <a:rPr lang="en-US" sz="2400" i="0" dirty="0">
                              <a:latin typeface="Cambria Math" panose="02040503050406030204" pitchFamily="18" charset="0"/>
                            </a:rPr>
                            <m:t>c</m:t>
                          </m:r>
                          <m:r>
                            <m:rPr>
                              <m:sty m:val="p"/>
                            </m:rPr>
                            <a:rPr lang="en-US" sz="2400" b="0" i="0" dirty="0" smtClean="0">
                              <a:latin typeface="Cambria Math" panose="02040503050406030204" pitchFamily="18" charset="0"/>
                            </a:rPr>
                            <m:t>t</m:t>
                          </m:r>
                        </m:e>
                        <m:sub>
                          <m:r>
                            <a:rPr lang="en-US" sz="2400" b="0" i="0" dirty="0" smtClean="0">
                              <a:latin typeface="Cambria Math" panose="02040503050406030204" pitchFamily="18" charset="0"/>
                            </a:rPr>
                            <m:t>1</m:t>
                          </m:r>
                        </m:sub>
                      </m:sSub>
                      <m:r>
                        <a:rPr lang="en-US" sz="2400" b="0" i="0"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m:rPr>
                              <m:sty m:val="p"/>
                            </m:rPr>
                            <a:rPr lang="en-US" sz="2400" b="0" i="0" dirty="0" smtClean="0">
                              <a:latin typeface="Cambria Math" panose="02040503050406030204" pitchFamily="18" charset="0"/>
                            </a:rPr>
                            <m:t>ct</m:t>
                          </m:r>
                        </m:e>
                        <m:sub>
                          <m:r>
                            <a:rPr lang="en-US" sz="2400" b="0" i="0" dirty="0" smtClean="0">
                              <a:latin typeface="Cambria Math" panose="02040503050406030204" pitchFamily="18" charset="0"/>
                            </a:rPr>
                            <m:t>2</m:t>
                          </m:r>
                        </m:sub>
                      </m:sSub>
                      <m:r>
                        <a:rPr lang="en-US" sz="2400" b="0" i="0" dirty="0" smtClean="0">
                          <a:latin typeface="Cambria Math" panose="02040503050406030204" pitchFamily="18" charset="0"/>
                        </a:rPr>
                        <m:t>)</m:t>
                      </m:r>
                    </m:oMath>
                  </m:oMathPara>
                </a14:m>
                <a:endParaRPr lang="en-US" sz="3200" dirty="0">
                  <a:latin typeface="+mj-lt"/>
                </a:endParaRPr>
              </a:p>
            </p:txBody>
          </p:sp>
        </mc:Choice>
        <mc:Fallback xmlns="">
          <p:sp>
            <p:nvSpPr>
              <p:cNvPr id="16" name="TextBox 15">
                <a:extLst>
                  <a:ext uri="{FF2B5EF4-FFF2-40B4-BE49-F238E27FC236}">
                    <a16:creationId xmlns:a16="http://schemas.microsoft.com/office/drawing/2014/main" id="{F54B2C6F-024F-2F03-3D93-859D6DAF5347}"/>
                  </a:ext>
                </a:extLst>
              </p:cNvPr>
              <p:cNvSpPr txBox="1">
                <a:spLocks noRot="1" noChangeAspect="1" noMove="1" noResize="1" noEditPoints="1" noAdjustHandles="1" noChangeArrowheads="1" noChangeShapeType="1" noTextEdit="1"/>
              </p:cNvSpPr>
              <p:nvPr/>
            </p:nvSpPr>
            <p:spPr>
              <a:xfrm>
                <a:off x="8086165" y="6027884"/>
                <a:ext cx="4073679" cy="461665"/>
              </a:xfrm>
              <a:prstGeom prst="rect">
                <a:avLst/>
              </a:prstGeom>
              <a:blipFill>
                <a:blip r:embed="rId6"/>
                <a:stretch>
                  <a:fillRect l="-1943" r="-1196" b="-17105"/>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3E7763D3-CA6A-65CE-5F14-867B0C7A3CB1}"/>
              </a:ext>
            </a:extLst>
          </p:cNvPr>
          <p:cNvSpPr txBox="1"/>
          <p:nvPr/>
        </p:nvSpPr>
        <p:spPr>
          <a:xfrm>
            <a:off x="8305800" y="4768381"/>
            <a:ext cx="3845079" cy="523220"/>
          </a:xfrm>
          <a:prstGeom prst="rect">
            <a:avLst/>
          </a:prstGeom>
          <a:noFill/>
        </p:spPr>
        <p:txBody>
          <a:bodyPr wrap="square">
            <a:spAutoFit/>
          </a:bodyPr>
          <a:lstStyle/>
          <a:p>
            <a:pPr algn="ctr"/>
            <a:r>
              <a:rPr lang="en-US" sz="2800" dirty="0">
                <a:latin typeface="+mj-lt"/>
              </a:rPr>
              <a:t>ABE + FHE / </a:t>
            </a:r>
            <a:r>
              <a:rPr lang="en-US" sz="2800" dirty="0" err="1">
                <a:latin typeface="+mj-lt"/>
              </a:rPr>
              <a:t>iO</a:t>
            </a:r>
            <a:endParaRPr lang="en-US" sz="2800" dirty="0">
              <a:latin typeface="+mj-lt"/>
            </a:endParaRPr>
          </a:p>
        </p:txBody>
      </p:sp>
      <p:sp>
        <p:nvSpPr>
          <p:cNvPr id="18" name="TextBox 17">
            <a:extLst>
              <a:ext uri="{FF2B5EF4-FFF2-40B4-BE49-F238E27FC236}">
                <a16:creationId xmlns:a16="http://schemas.microsoft.com/office/drawing/2014/main" id="{F2C6668E-4089-0933-2935-8F84042DAF09}"/>
              </a:ext>
            </a:extLst>
          </p:cNvPr>
          <p:cNvSpPr txBox="1"/>
          <p:nvPr/>
        </p:nvSpPr>
        <p:spPr>
          <a:xfrm>
            <a:off x="96761" y="4768381"/>
            <a:ext cx="3845079" cy="523220"/>
          </a:xfrm>
          <a:prstGeom prst="rect">
            <a:avLst/>
          </a:prstGeom>
          <a:noFill/>
        </p:spPr>
        <p:txBody>
          <a:bodyPr wrap="square">
            <a:spAutoFit/>
          </a:bodyPr>
          <a:lstStyle/>
          <a:p>
            <a:pPr algn="ctr"/>
            <a:r>
              <a:rPr lang="en-US" sz="2800" dirty="0">
                <a:latin typeface="+mj-lt"/>
              </a:rPr>
              <a:t>Symmetric Key Crypto</a:t>
            </a:r>
          </a:p>
        </p:txBody>
      </p:sp>
      <p:sp>
        <p:nvSpPr>
          <p:cNvPr id="19" name="TextBox 18">
            <a:extLst>
              <a:ext uri="{FF2B5EF4-FFF2-40B4-BE49-F238E27FC236}">
                <a16:creationId xmlns:a16="http://schemas.microsoft.com/office/drawing/2014/main" id="{EA9CD6C4-2E42-620C-F397-5DBE54381E20}"/>
              </a:ext>
            </a:extLst>
          </p:cNvPr>
          <p:cNvSpPr txBox="1"/>
          <p:nvPr/>
        </p:nvSpPr>
        <p:spPr>
          <a:xfrm>
            <a:off x="4097261" y="4760301"/>
            <a:ext cx="3845079" cy="523220"/>
          </a:xfrm>
          <a:prstGeom prst="rect">
            <a:avLst/>
          </a:prstGeom>
          <a:noFill/>
        </p:spPr>
        <p:txBody>
          <a:bodyPr wrap="square">
            <a:spAutoFit/>
          </a:bodyPr>
          <a:lstStyle/>
          <a:p>
            <a:pPr algn="ctr"/>
            <a:r>
              <a:rPr lang="en-US" sz="2800" dirty="0">
                <a:latin typeface="+mj-lt"/>
              </a:rPr>
              <a:t>HSS</a:t>
            </a:r>
          </a:p>
        </p:txBody>
      </p:sp>
      <p:sp>
        <p:nvSpPr>
          <p:cNvPr id="20" name="TextBox 19">
            <a:extLst>
              <a:ext uri="{FF2B5EF4-FFF2-40B4-BE49-F238E27FC236}">
                <a16:creationId xmlns:a16="http://schemas.microsoft.com/office/drawing/2014/main" id="{B233537D-F0C3-08DB-1FB7-27724562FD97}"/>
              </a:ext>
            </a:extLst>
          </p:cNvPr>
          <p:cNvSpPr txBox="1"/>
          <p:nvPr/>
        </p:nvSpPr>
        <p:spPr>
          <a:xfrm>
            <a:off x="50088" y="5966329"/>
            <a:ext cx="2113965" cy="523220"/>
          </a:xfrm>
          <a:prstGeom prst="rect">
            <a:avLst/>
          </a:prstGeom>
          <a:noFill/>
        </p:spPr>
        <p:txBody>
          <a:bodyPr wrap="square">
            <a:spAutoFit/>
          </a:bodyPr>
          <a:lstStyle/>
          <a:p>
            <a:pPr algn="ctr"/>
            <a:r>
              <a:rPr lang="en-US" sz="2800" dirty="0">
                <a:latin typeface="+mj-lt"/>
              </a:rPr>
              <a:t>Comp/gate : </a:t>
            </a:r>
          </a:p>
        </p:txBody>
      </p:sp>
      <p:grpSp>
        <p:nvGrpSpPr>
          <p:cNvPr id="32" name="Group 31">
            <a:extLst>
              <a:ext uri="{FF2B5EF4-FFF2-40B4-BE49-F238E27FC236}">
                <a16:creationId xmlns:a16="http://schemas.microsoft.com/office/drawing/2014/main" id="{950F19EB-9554-9582-06BC-5F1728BB54D2}"/>
              </a:ext>
            </a:extLst>
          </p:cNvPr>
          <p:cNvGrpSpPr/>
          <p:nvPr/>
        </p:nvGrpSpPr>
        <p:grpSpPr>
          <a:xfrm>
            <a:off x="4610612" y="1880085"/>
            <a:ext cx="2910349" cy="2927564"/>
            <a:chOff x="4610612" y="1880085"/>
            <a:chExt cx="2910349" cy="2927564"/>
          </a:xfrm>
        </p:grpSpPr>
        <p:grpSp>
          <p:nvGrpSpPr>
            <p:cNvPr id="31" name="Group 30">
              <a:extLst>
                <a:ext uri="{FF2B5EF4-FFF2-40B4-BE49-F238E27FC236}">
                  <a16:creationId xmlns:a16="http://schemas.microsoft.com/office/drawing/2014/main" id="{5C982C02-5B36-702E-5D20-614B0100B815}"/>
                </a:ext>
              </a:extLst>
            </p:cNvPr>
            <p:cNvGrpSpPr/>
            <p:nvPr/>
          </p:nvGrpSpPr>
          <p:grpSpPr>
            <a:xfrm>
              <a:off x="4610612" y="1880085"/>
              <a:ext cx="2910349" cy="2317871"/>
              <a:chOff x="4610612" y="1880085"/>
              <a:chExt cx="2910349" cy="2317871"/>
            </a:xfrm>
          </p:grpSpPr>
          <p:grpSp>
            <p:nvGrpSpPr>
              <p:cNvPr id="11" name="Group 10">
                <a:extLst>
                  <a:ext uri="{FF2B5EF4-FFF2-40B4-BE49-F238E27FC236}">
                    <a16:creationId xmlns:a16="http://schemas.microsoft.com/office/drawing/2014/main" id="{1B735637-A7AB-4FFB-58D1-A5583AD331D7}"/>
                  </a:ext>
                </a:extLst>
              </p:cNvPr>
              <p:cNvGrpSpPr/>
              <p:nvPr/>
            </p:nvGrpSpPr>
            <p:grpSpPr>
              <a:xfrm>
                <a:off x="4933951" y="1988156"/>
                <a:ext cx="2324100" cy="2209800"/>
                <a:chOff x="4933951" y="1988156"/>
                <a:chExt cx="2324100" cy="2209800"/>
              </a:xfrm>
            </p:grpSpPr>
            <p:sp>
              <p:nvSpPr>
                <p:cNvPr id="9" name="Oval 8">
                  <a:extLst>
                    <a:ext uri="{FF2B5EF4-FFF2-40B4-BE49-F238E27FC236}">
                      <a16:creationId xmlns:a16="http://schemas.microsoft.com/office/drawing/2014/main" id="{07935F71-92B3-E08A-F41E-D820CC41CFBC}"/>
                    </a:ext>
                  </a:extLst>
                </p:cNvPr>
                <p:cNvSpPr/>
                <p:nvPr/>
              </p:nvSpPr>
              <p:spPr>
                <a:xfrm>
                  <a:off x="4933951" y="1988156"/>
                  <a:ext cx="2324100" cy="2209800"/>
                </a:xfrm>
                <a:prstGeom prst="ellipse">
                  <a:avLst/>
                </a:prstGeom>
                <a:solidFill>
                  <a:schemeClr val="accent6">
                    <a:lumMod val="60000"/>
                    <a:lumOff val="40000"/>
                  </a:schemeClr>
                </a:solid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75000"/>
                      </a:schemeClr>
                    </a:solidFill>
                  </a:endParaRPr>
                </a:p>
              </p:txBody>
            </p: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55272DB6-195C-C0AE-B5FC-5324A0C1E360}"/>
                        </a:ext>
                      </a:extLst>
                    </p:cNvPr>
                    <p:cNvSpPr/>
                    <p:nvPr/>
                  </p:nvSpPr>
                  <p:spPr>
                    <a:xfrm>
                      <a:off x="5251317" y="2852137"/>
                      <a:ext cx="1792412" cy="523220"/>
                    </a:xfrm>
                    <a:prstGeom prst="rect">
                      <a:avLst/>
                    </a:prstGeom>
                  </p:spPr>
                  <p:txBody>
                    <a:bodyPr wrap="square">
                      <a:spAutoFit/>
                    </a:bodyPr>
                    <a:lstStyle/>
                    <a:p>
                      <a:pPr algn="ctr"/>
                      <a14:m>
                        <m:oMathPara xmlns:m="http://schemas.openxmlformats.org/officeDocument/2006/math">
                          <m:oMathParaPr>
                            <m:jc m:val="center"/>
                          </m:oMathParaPr>
                          <m:oMath xmlns:m="http://schemas.openxmlformats.org/officeDocument/2006/math">
                            <m:d>
                              <m:dPr>
                                <m:begChr m:val="|"/>
                                <m:endChr m:val="|"/>
                                <m:ctrlPr>
                                  <a:rPr lang="en-US" sz="2800" i="1" dirty="0" smtClean="0">
                                    <a:solidFill>
                                      <a:srgbClr val="0432FF"/>
                                    </a:solidFill>
                                    <a:latin typeface="Cambria Math" panose="02040503050406030204" pitchFamily="18" charset="0"/>
                                  </a:rPr>
                                </m:ctrlPr>
                              </m:dPr>
                              <m:e>
                                <m:r>
                                  <a:rPr lang="en-US" sz="2800" i="1" dirty="0" smtClean="0">
                                    <a:solidFill>
                                      <a:srgbClr val="0432FF"/>
                                    </a:solidFill>
                                    <a:latin typeface="Cambria Math" panose="02040503050406030204" pitchFamily="18" charset="0"/>
                                  </a:rPr>
                                  <m:t>𝐶</m:t>
                                </m:r>
                              </m:e>
                            </m:d>
                          </m:oMath>
                        </m:oMathPara>
                      </a14:m>
                      <a:endParaRPr lang="en-US" sz="2800" dirty="0">
                        <a:solidFill>
                          <a:srgbClr val="0432FF"/>
                        </a:solidFill>
                        <a:latin typeface="+mj-lt"/>
                      </a:endParaRPr>
                    </a:p>
                  </p:txBody>
                </p:sp>
              </mc:Choice>
              <mc:Fallback xmlns="">
                <p:sp>
                  <p:nvSpPr>
                    <p:cNvPr id="25" name="Rectangle 24">
                      <a:extLst>
                        <a:ext uri="{FF2B5EF4-FFF2-40B4-BE49-F238E27FC236}">
                          <a16:creationId xmlns:a16="http://schemas.microsoft.com/office/drawing/2014/main" id="{55272DB6-195C-C0AE-B5FC-5324A0C1E360}"/>
                        </a:ext>
                      </a:extLst>
                    </p:cNvPr>
                    <p:cNvSpPr>
                      <a:spLocks noRot="1" noChangeAspect="1" noMove="1" noResize="1" noEditPoints="1" noAdjustHandles="1" noChangeArrowheads="1" noChangeShapeType="1" noTextEdit="1"/>
                    </p:cNvSpPr>
                    <p:nvPr/>
                  </p:nvSpPr>
                  <p:spPr>
                    <a:xfrm>
                      <a:off x="5251317" y="2852137"/>
                      <a:ext cx="1792412" cy="523220"/>
                    </a:xfrm>
                    <a:prstGeom prst="rect">
                      <a:avLst/>
                    </a:prstGeom>
                    <a:blipFill>
                      <a:blip r:embed="rId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C1D4986C-6D28-9949-8699-A533E758E5EF}"/>
                      </a:ext>
                    </a:extLst>
                  </p:cNvPr>
                  <p:cNvSpPr/>
                  <p:nvPr/>
                </p:nvSpPr>
                <p:spPr>
                  <a:xfrm>
                    <a:off x="4610612" y="1880085"/>
                    <a:ext cx="2910349" cy="1077218"/>
                  </a:xfrm>
                  <a:prstGeom prst="rect">
                    <a:avLst/>
                  </a:prstGeom>
                </p:spPr>
                <p:txBody>
                  <a:bodyPr wrap="none">
                    <a:spAutoFit/>
                  </a:bodyPr>
                  <a:lstStyle/>
                  <a:p>
                    <a:pPr algn="ctr"/>
                    <a:r>
                      <a:rPr lang="en-US" sz="3200" b="1" dirty="0">
                        <a:solidFill>
                          <a:schemeClr val="tx1"/>
                        </a:solidFill>
                        <a:latin typeface="+mj-lt"/>
                      </a:rPr>
                      <a:t>Partially </a:t>
                    </a:r>
                    <a:r>
                      <a:rPr lang="en-US" sz="3200" b="1" dirty="0">
                        <a:latin typeface="+mj-lt"/>
                      </a:rPr>
                      <a:t>Succinct</a:t>
                    </a:r>
                  </a:p>
                  <a:p>
                    <a:pPr algn="ctr"/>
                    <a14:m>
                      <m:oMathPara xmlns:m="http://schemas.openxmlformats.org/officeDocument/2006/math">
                        <m:oMathParaPr>
                          <m:jc m:val="centerGroup"/>
                        </m:oMathParaPr>
                        <m:oMath xmlns:m="http://schemas.openxmlformats.org/officeDocument/2006/math">
                          <m:d>
                            <m:dPr>
                              <m:ctrlPr>
                                <a:rPr lang="en-US" sz="3200" b="0" i="1" dirty="0" smtClean="0">
                                  <a:solidFill>
                                    <a:schemeClr val="tx1"/>
                                  </a:solidFill>
                                  <a:latin typeface="Cambria Math" panose="02040503050406030204" pitchFamily="18" charset="0"/>
                                </a:rPr>
                              </m:ctrlPr>
                            </m:dPr>
                            <m:e>
                              <m:r>
                                <a:rPr lang="en-US" sz="3200" i="1" dirty="0">
                                  <a:solidFill>
                                    <a:schemeClr val="tx1"/>
                                  </a:solidFill>
                                  <a:latin typeface="Cambria Math" panose="02040503050406030204" pitchFamily="18" charset="0"/>
                                </a:rPr>
                                <m:t>&lt;</m:t>
                              </m:r>
                              <m:d>
                                <m:dPr>
                                  <m:begChr m:val="|"/>
                                  <m:endChr m:val="|"/>
                                  <m:ctrlPr>
                                    <a:rPr lang="en-US" sz="3200" i="1" dirty="0">
                                      <a:solidFill>
                                        <a:schemeClr val="tx1"/>
                                      </a:solidFill>
                                      <a:latin typeface="Cambria Math" panose="02040503050406030204" pitchFamily="18" charset="0"/>
                                    </a:rPr>
                                  </m:ctrlPr>
                                </m:dPr>
                                <m:e>
                                  <m:r>
                                    <a:rPr lang="en-US" sz="3200" i="1" dirty="0">
                                      <a:solidFill>
                                        <a:schemeClr val="tx1"/>
                                      </a:solidFill>
                                      <a:latin typeface="Cambria Math" panose="02040503050406030204" pitchFamily="18" charset="0"/>
                                    </a:rPr>
                                    <m:t>𝐶</m:t>
                                  </m:r>
                                </m:e>
                              </m:d>
                              <m:r>
                                <m:rPr>
                                  <m:sty m:val="p"/>
                                </m:rPr>
                                <a:rPr lang="en-US" sz="3200" i="1" dirty="0">
                                  <a:solidFill>
                                    <a:schemeClr val="tx1"/>
                                  </a:solidFill>
                                  <a:latin typeface="Cambria Math" panose="02040503050406030204" pitchFamily="18" charset="0"/>
                                </a:rPr>
                                <m:t>log</m:t>
                              </m:r>
                              <m:d>
                                <m:dPr>
                                  <m:begChr m:val="|"/>
                                  <m:endChr m:val="|"/>
                                  <m:ctrlPr>
                                    <a:rPr lang="en-US" sz="3200" i="1" dirty="0">
                                      <a:solidFill>
                                        <a:schemeClr val="tx1"/>
                                      </a:solidFill>
                                      <a:latin typeface="Cambria Math" panose="02040503050406030204" pitchFamily="18" charset="0"/>
                                    </a:rPr>
                                  </m:ctrlPr>
                                </m:dPr>
                                <m:e>
                                  <m:r>
                                    <a:rPr lang="en-US" sz="3200" i="1" dirty="0">
                                      <a:solidFill>
                                        <a:schemeClr val="tx1"/>
                                      </a:solidFill>
                                      <a:latin typeface="Cambria Math" panose="02040503050406030204" pitchFamily="18" charset="0"/>
                                    </a:rPr>
                                    <m:t>𝐶</m:t>
                                  </m:r>
                                </m:e>
                              </m:d>
                            </m:e>
                          </m:d>
                        </m:oMath>
                      </m:oMathPara>
                    </a14:m>
                    <a:endParaRPr lang="en-US" sz="3200" dirty="0">
                      <a:solidFill>
                        <a:srgbClr val="1F26F1"/>
                      </a:solidFill>
                    </a:endParaRPr>
                  </a:p>
                </p:txBody>
              </p:sp>
            </mc:Choice>
            <mc:Fallback xmlns="">
              <p:sp>
                <p:nvSpPr>
                  <p:cNvPr id="21" name="Rectangle 20">
                    <a:extLst>
                      <a:ext uri="{FF2B5EF4-FFF2-40B4-BE49-F238E27FC236}">
                        <a16:creationId xmlns:a16="http://schemas.microsoft.com/office/drawing/2014/main" id="{C1D4986C-6D28-9949-8699-A533E758E5EF}"/>
                      </a:ext>
                    </a:extLst>
                  </p:cNvPr>
                  <p:cNvSpPr>
                    <a:spLocks noRot="1" noChangeAspect="1" noMove="1" noResize="1" noEditPoints="1" noAdjustHandles="1" noChangeArrowheads="1" noChangeShapeType="1" noTextEdit="1"/>
                  </p:cNvSpPr>
                  <p:nvPr/>
                </p:nvSpPr>
                <p:spPr>
                  <a:xfrm>
                    <a:off x="4610612" y="1880085"/>
                    <a:ext cx="2910349" cy="1077218"/>
                  </a:xfrm>
                  <a:prstGeom prst="rect">
                    <a:avLst/>
                  </a:prstGeom>
                  <a:blipFill>
                    <a:blip r:embed="rId8"/>
                    <a:stretch>
                      <a:fillRect l="-5230" t="-7345" r="-5021"/>
                    </a:stretch>
                  </a:blipFill>
                </p:spPr>
                <p:txBody>
                  <a:bodyPr/>
                  <a:lstStyle/>
                  <a:p>
                    <a:r>
                      <a:rPr lang="en-US">
                        <a:noFill/>
                      </a:rPr>
                      <a:t> </a:t>
                    </a:r>
                  </a:p>
                </p:txBody>
              </p:sp>
            </mc:Fallback>
          </mc:AlternateContent>
        </p:grpSp>
        <p:sp>
          <p:nvSpPr>
            <p:cNvPr id="22" name="Rectangle 21">
              <a:extLst>
                <a:ext uri="{FF2B5EF4-FFF2-40B4-BE49-F238E27FC236}">
                  <a16:creationId xmlns:a16="http://schemas.microsoft.com/office/drawing/2014/main" id="{601E3273-77FF-5551-262A-2A3C2CA11FD3}"/>
                </a:ext>
              </a:extLst>
            </p:cNvPr>
            <p:cNvSpPr/>
            <p:nvPr/>
          </p:nvSpPr>
          <p:spPr>
            <a:xfrm>
              <a:off x="4844214" y="4284429"/>
              <a:ext cx="2442335" cy="523220"/>
            </a:xfrm>
            <a:prstGeom prst="rect">
              <a:avLst/>
            </a:prstGeom>
          </p:spPr>
          <p:txBody>
            <a:bodyPr wrap="none">
              <a:spAutoFit/>
            </a:bodyPr>
            <a:lstStyle/>
            <a:p>
              <a:pPr algn="ctr"/>
              <a:r>
                <a:rPr lang="en-US" sz="2800" b="1" dirty="0">
                  <a:solidFill>
                    <a:srgbClr val="0432FF"/>
                  </a:solidFill>
                  <a:latin typeface="+mj-lt"/>
                </a:rPr>
                <a:t>Light(er)-weight</a:t>
              </a:r>
              <a:endParaRPr lang="en-US" sz="2400" b="1" dirty="0">
                <a:solidFill>
                  <a:srgbClr val="0432FF"/>
                </a:solidFill>
                <a:latin typeface="+mj-lt"/>
              </a:endParaRPr>
            </a:p>
          </p:txBody>
        </p:sp>
      </p:grpSp>
      <p:sp>
        <p:nvSpPr>
          <p:cNvPr id="29" name="TextBox 28">
            <a:extLst>
              <a:ext uri="{FF2B5EF4-FFF2-40B4-BE49-F238E27FC236}">
                <a16:creationId xmlns:a16="http://schemas.microsoft.com/office/drawing/2014/main" id="{0E417CD0-20D0-EF68-2069-3B043B7467A4}"/>
              </a:ext>
            </a:extLst>
          </p:cNvPr>
          <p:cNvSpPr txBox="1"/>
          <p:nvPr/>
        </p:nvSpPr>
        <p:spPr>
          <a:xfrm>
            <a:off x="1049342" y="5494819"/>
            <a:ext cx="1863727" cy="523220"/>
          </a:xfrm>
          <a:prstGeom prst="rect">
            <a:avLst/>
          </a:prstGeom>
          <a:noFill/>
        </p:spPr>
        <p:txBody>
          <a:bodyPr wrap="square">
            <a:spAutoFit/>
          </a:bodyPr>
          <a:lstStyle/>
          <a:p>
            <a:pPr algn="ctr"/>
            <a:r>
              <a:rPr lang="en-US" sz="2800" dirty="0">
                <a:solidFill>
                  <a:srgbClr val="0432FF"/>
                </a:solidFill>
                <a:latin typeface="Marker Felt Thin" panose="02000400000000000000" pitchFamily="2" charset="77"/>
              </a:rPr>
              <a:t>Fast</a:t>
            </a:r>
          </a:p>
        </p:txBody>
      </p:sp>
      <p:sp>
        <p:nvSpPr>
          <p:cNvPr id="30" name="TextBox 29">
            <a:extLst>
              <a:ext uri="{FF2B5EF4-FFF2-40B4-BE49-F238E27FC236}">
                <a16:creationId xmlns:a16="http://schemas.microsoft.com/office/drawing/2014/main" id="{0BED3A74-17CD-E9A5-722C-DC4E61F773AB}"/>
              </a:ext>
            </a:extLst>
          </p:cNvPr>
          <p:cNvSpPr txBox="1"/>
          <p:nvPr/>
        </p:nvSpPr>
        <p:spPr>
          <a:xfrm>
            <a:off x="9315756" y="5461488"/>
            <a:ext cx="1863727" cy="523220"/>
          </a:xfrm>
          <a:prstGeom prst="rect">
            <a:avLst/>
          </a:prstGeom>
          <a:noFill/>
        </p:spPr>
        <p:txBody>
          <a:bodyPr wrap="square">
            <a:spAutoFit/>
          </a:bodyPr>
          <a:lstStyle/>
          <a:p>
            <a:pPr algn="ctr"/>
            <a:r>
              <a:rPr lang="en-US" sz="2800" dirty="0">
                <a:solidFill>
                  <a:srgbClr val="C00000"/>
                </a:solidFill>
                <a:latin typeface="Marker Felt Thin" panose="02000400000000000000" pitchFamily="2" charset="77"/>
              </a:rPr>
              <a:t>Slow</a:t>
            </a:r>
          </a:p>
        </p:txBody>
      </p:sp>
      <mc:AlternateContent xmlns:mc="http://schemas.openxmlformats.org/markup-compatibility/2006" xmlns:a14="http://schemas.microsoft.com/office/drawing/2010/main">
        <mc:Choice Requires="a14">
          <p:sp>
            <p:nvSpPr>
              <p:cNvPr id="27" name="TextBox 12">
                <a:extLst>
                  <a:ext uri="{FF2B5EF4-FFF2-40B4-BE49-F238E27FC236}">
                    <a16:creationId xmlns:a16="http://schemas.microsoft.com/office/drawing/2014/main" id="{3B2338C6-682E-252B-F882-BDAFF17F61BB}"/>
                  </a:ext>
                </a:extLst>
              </p:cNvPr>
              <p:cNvSpPr txBox="1"/>
              <p:nvPr/>
            </p:nvSpPr>
            <p:spPr>
              <a:xfrm>
                <a:off x="5288658" y="3319356"/>
                <a:ext cx="1717730" cy="526298"/>
              </a:xfrm>
              <a:prstGeom prst="rect">
                <a:avLst/>
              </a:prstGeom>
              <a:noFill/>
            </p:spPr>
            <p:txBody>
              <a:bodyPr wrap="square">
                <a:spAutoFit/>
              </a:bodyPr>
              <a:lstStyle/>
              <a:p>
                <a14:m>
                  <m:oMath xmlns:m="http://schemas.openxmlformats.org/officeDocument/2006/math">
                    <m:r>
                      <a:rPr lang="en-US" sz="2800" b="0" i="1" smtClean="0">
                        <a:solidFill>
                          <a:srgbClr val="C00000"/>
                        </a:solidFill>
                        <a:latin typeface="Cambria Math" panose="02040503050406030204" pitchFamily="18" charset="0"/>
                      </a:rPr>
                      <m:t>+400</m:t>
                    </m:r>
                  </m:oMath>
                </a14:m>
                <a:r>
                  <a:rPr lang="en-US" sz="2800" b="1" dirty="0">
                    <a:solidFill>
                      <a:srgbClr val="C00000"/>
                    </a:solidFill>
                    <a:latin typeface="+mj-lt"/>
                  </a:rPr>
                  <a:t>KB</a:t>
                </a:r>
              </a:p>
            </p:txBody>
          </p:sp>
        </mc:Choice>
        <mc:Fallback xmlns="">
          <p:sp>
            <p:nvSpPr>
              <p:cNvPr id="27" name="TextBox 12">
                <a:extLst>
                  <a:ext uri="{FF2B5EF4-FFF2-40B4-BE49-F238E27FC236}">
                    <a16:creationId xmlns:a16="http://schemas.microsoft.com/office/drawing/2014/main" id="{3B2338C6-682E-252B-F882-BDAFF17F61BB}"/>
                  </a:ext>
                </a:extLst>
              </p:cNvPr>
              <p:cNvSpPr txBox="1">
                <a:spLocks noRot="1" noChangeAspect="1" noMove="1" noResize="1" noEditPoints="1" noAdjustHandles="1" noChangeArrowheads="1" noChangeShapeType="1" noTextEdit="1"/>
              </p:cNvSpPr>
              <p:nvPr/>
            </p:nvSpPr>
            <p:spPr>
              <a:xfrm>
                <a:off x="5288658" y="3319356"/>
                <a:ext cx="1717730" cy="526298"/>
              </a:xfrm>
              <a:prstGeom prst="rect">
                <a:avLst/>
              </a:prstGeom>
              <a:blipFill>
                <a:blip r:embed="rId9"/>
                <a:stretch>
                  <a:fillRect t="-11628" b="-32558"/>
                </a:stretch>
              </a:blipFill>
            </p:spPr>
            <p:txBody>
              <a:bodyPr/>
              <a:lstStyle/>
              <a:p>
                <a:r>
                  <a:rPr lang="en-US">
                    <a:noFill/>
                  </a:rPr>
                  <a:t> </a:t>
                </a:r>
              </a:p>
            </p:txBody>
          </p:sp>
        </mc:Fallback>
      </mc:AlternateContent>
      <p:sp>
        <p:nvSpPr>
          <p:cNvPr id="28" name="文本框 2">
            <a:extLst>
              <a:ext uri="{FF2B5EF4-FFF2-40B4-BE49-F238E27FC236}">
                <a16:creationId xmlns:a16="http://schemas.microsoft.com/office/drawing/2014/main" id="{DE98A201-753C-1A9E-4A3A-7E0D2483731D}"/>
              </a:ext>
            </a:extLst>
          </p:cNvPr>
          <p:cNvSpPr txBox="1"/>
          <p:nvPr/>
        </p:nvSpPr>
        <p:spPr>
          <a:xfrm>
            <a:off x="4780927" y="5111554"/>
            <a:ext cx="2477123" cy="523220"/>
          </a:xfrm>
          <a:prstGeom prst="rect">
            <a:avLst/>
          </a:prstGeom>
          <a:noFill/>
        </p:spPr>
        <p:txBody>
          <a:bodyPr wrap="square">
            <a:spAutoFit/>
          </a:bodyPr>
          <a:lstStyle/>
          <a:p>
            <a:r>
              <a:rPr lang="en-US" sz="2800" dirty="0">
                <a:latin typeface="+mj-lt"/>
              </a:rPr>
              <a:t>(</a:t>
            </a:r>
            <a:r>
              <a:rPr lang="en-US" sz="2800" dirty="0" err="1">
                <a:latin typeface="+mj-lt"/>
              </a:rPr>
              <a:t>Paillier</a:t>
            </a:r>
            <a:r>
              <a:rPr lang="en-US" sz="2800" dirty="0">
                <a:latin typeface="+mj-lt"/>
              </a:rPr>
              <a:t> Groups) </a:t>
            </a:r>
            <a:endParaRPr lang="en-US" sz="2800" dirty="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AF5606D-FF9D-AC39-36AE-086076CA1542}"/>
                  </a:ext>
                </a:extLst>
              </p:cNvPr>
              <p:cNvSpPr txBox="1"/>
              <p:nvPr/>
            </p:nvSpPr>
            <p:spPr>
              <a:xfrm>
                <a:off x="4682860" y="5986027"/>
                <a:ext cx="3259480" cy="553485"/>
              </a:xfrm>
              <a:prstGeom prst="rect">
                <a:avLst/>
              </a:prstGeom>
              <a:noFill/>
            </p:spPr>
            <p:txBody>
              <a:bodyPr wrap="square">
                <a:spAutoFit/>
              </a:bodyPr>
              <a:lstStyle/>
              <a:p>
                <a14:m>
                  <m:oMath xmlns:m="http://schemas.openxmlformats.org/officeDocument/2006/math">
                    <m:r>
                      <m:rPr>
                        <m:sty m:val="p"/>
                      </m:rPr>
                      <a:rPr lang="en-US" sz="2800" dirty="0" smtClean="0">
                        <a:solidFill>
                          <a:srgbClr val="C00000"/>
                        </a:solidFill>
                        <a:latin typeface="Cambria Math" panose="02040503050406030204" pitchFamily="18" charset="0"/>
                      </a:rPr>
                      <m:t>O</m:t>
                    </m:r>
                    <m:d>
                      <m:dPr>
                        <m:ctrlPr>
                          <a:rPr lang="en-US" sz="2800" i="1" dirty="0">
                            <a:solidFill>
                              <a:srgbClr val="C00000"/>
                            </a:solidFill>
                            <a:latin typeface="Cambria Math" panose="02040503050406030204" pitchFamily="18" charset="0"/>
                          </a:rPr>
                        </m:ctrlPr>
                      </m:dPr>
                      <m:e>
                        <m:r>
                          <a:rPr lang="en-US" sz="2800" i="1" dirty="0">
                            <a:solidFill>
                              <a:srgbClr val="C00000"/>
                            </a:solidFill>
                            <a:latin typeface="Cambria Math" panose="02040503050406030204" pitchFamily="18" charset="0"/>
                          </a:rPr>
                          <m:t>1</m:t>
                        </m:r>
                      </m:e>
                    </m:d>
                  </m:oMath>
                </a14:m>
                <a:r>
                  <a:rPr lang="en-US" sz="2800" dirty="0">
                    <a:solidFill>
                      <a:srgbClr val="C00000"/>
                    </a:solidFill>
                  </a:rPr>
                  <a:t> exp. over </a:t>
                </a:r>
                <a14:m>
                  <m:oMath xmlns:m="http://schemas.openxmlformats.org/officeDocument/2006/math">
                    <m:sSubSup>
                      <m:sSubSupPr>
                        <m:ctrlPr>
                          <a:rPr lang="en-US" sz="2800" b="0" i="1" smtClean="0">
                            <a:solidFill>
                              <a:srgbClr val="C00000"/>
                            </a:solidFill>
                            <a:latin typeface="Cambria Math" panose="02040503050406030204" pitchFamily="18" charset="0"/>
                          </a:rPr>
                        </m:ctrlPr>
                      </m:sSubSupPr>
                      <m:e>
                        <m:r>
                          <a:rPr lang="en-US" sz="2800" b="0" i="1" smtClean="0">
                            <a:solidFill>
                              <a:srgbClr val="C00000"/>
                            </a:solidFill>
                            <a:latin typeface="Cambria Math" panose="02040503050406030204" pitchFamily="18" charset="0"/>
                          </a:rPr>
                          <m:t>𝑍</m:t>
                        </m:r>
                      </m:e>
                      <m:sub>
                        <m:sSup>
                          <m:sSupPr>
                            <m:ctrlPr>
                              <a:rPr lang="en-US" sz="2800" b="0" i="1" smtClean="0">
                                <a:solidFill>
                                  <a:srgbClr val="C00000"/>
                                </a:solidFill>
                                <a:latin typeface="Cambria Math" panose="02040503050406030204" pitchFamily="18" charset="0"/>
                              </a:rPr>
                            </m:ctrlPr>
                          </m:sSupPr>
                          <m:e>
                            <m:r>
                              <a:rPr lang="en-US" sz="2800" b="0" i="1" smtClean="0">
                                <a:solidFill>
                                  <a:srgbClr val="C00000"/>
                                </a:solidFill>
                                <a:latin typeface="Cambria Math" panose="02040503050406030204" pitchFamily="18" charset="0"/>
                              </a:rPr>
                              <m:t>𝑁</m:t>
                            </m:r>
                          </m:e>
                          <m:sup>
                            <m:r>
                              <a:rPr lang="en-US" sz="2800" b="0" i="1" smtClean="0">
                                <a:solidFill>
                                  <a:srgbClr val="C00000"/>
                                </a:solidFill>
                                <a:latin typeface="Cambria Math" panose="02040503050406030204" pitchFamily="18" charset="0"/>
                              </a:rPr>
                              <m:t>2</m:t>
                            </m:r>
                          </m:sup>
                        </m:sSup>
                      </m:sub>
                      <m:sup>
                        <m:r>
                          <a:rPr lang="en-US" sz="2800" b="0" i="1" smtClean="0">
                            <a:solidFill>
                              <a:srgbClr val="C00000"/>
                            </a:solidFill>
                            <a:latin typeface="Cambria Math" panose="02040503050406030204" pitchFamily="18" charset="0"/>
                          </a:rPr>
                          <m:t>∗</m:t>
                        </m:r>
                      </m:sup>
                    </m:sSubSup>
                  </m:oMath>
                </a14:m>
                <a:endParaRPr lang="en-US" sz="2800" dirty="0">
                  <a:solidFill>
                    <a:srgbClr val="C00000"/>
                  </a:solidFill>
                </a:endParaRPr>
              </a:p>
            </p:txBody>
          </p:sp>
        </mc:Choice>
        <mc:Fallback xmlns="">
          <p:sp>
            <p:nvSpPr>
              <p:cNvPr id="13" name="TextBox 12">
                <a:extLst>
                  <a:ext uri="{FF2B5EF4-FFF2-40B4-BE49-F238E27FC236}">
                    <a16:creationId xmlns:a16="http://schemas.microsoft.com/office/drawing/2014/main" id="{AAF5606D-FF9D-AC39-36AE-086076CA1542}"/>
                  </a:ext>
                </a:extLst>
              </p:cNvPr>
              <p:cNvSpPr txBox="1">
                <a:spLocks noRot="1" noChangeAspect="1" noMove="1" noResize="1" noEditPoints="1" noAdjustHandles="1" noChangeArrowheads="1" noChangeShapeType="1" noTextEdit="1"/>
              </p:cNvSpPr>
              <p:nvPr/>
            </p:nvSpPr>
            <p:spPr>
              <a:xfrm>
                <a:off x="4682860" y="5986027"/>
                <a:ext cx="3259480" cy="553485"/>
              </a:xfrm>
              <a:prstGeom prst="rect">
                <a:avLst/>
              </a:prstGeom>
              <a:blipFill>
                <a:blip r:embed="rId10"/>
                <a:stretch>
                  <a:fillRect t="-10989" b="-25275"/>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81AC6C07-1ED9-D507-5DBE-50150F8DA0A7}"/>
              </a:ext>
            </a:extLst>
          </p:cNvPr>
          <p:cNvSpPr txBox="1"/>
          <p:nvPr/>
        </p:nvSpPr>
        <p:spPr>
          <a:xfrm>
            <a:off x="8721111" y="3558009"/>
            <a:ext cx="3438733" cy="707886"/>
          </a:xfrm>
          <a:prstGeom prst="rect">
            <a:avLst/>
          </a:prstGeom>
          <a:noFill/>
        </p:spPr>
        <p:txBody>
          <a:bodyPr wrap="square">
            <a:spAutoFit/>
          </a:bodyPr>
          <a:lstStyle/>
          <a:p>
            <a:pPr algn="ctr"/>
            <a:r>
              <a:rPr lang="en-US" sz="2000" dirty="0">
                <a:latin typeface="+mj-lt"/>
              </a:rPr>
              <a:t>[GKPVZ13,BGG+24,CHJV15,</a:t>
            </a:r>
          </a:p>
          <a:p>
            <a:pPr algn="ctr"/>
            <a:r>
              <a:rPr lang="en-US" sz="2000" dirty="0">
                <a:latin typeface="+mj-lt"/>
              </a:rPr>
              <a:t>BGL+15,KLW15,QWW18,HLL23] </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722BCBF-9F98-3E78-7691-50D244416C82}"/>
                  </a:ext>
                </a:extLst>
              </p:cNvPr>
              <p:cNvSpPr txBox="1"/>
              <p:nvPr/>
            </p:nvSpPr>
            <p:spPr>
              <a:xfrm>
                <a:off x="2317575" y="6027884"/>
                <a:ext cx="1066215" cy="461665"/>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m:rPr>
                          <m:sty m:val="p"/>
                        </m:rPr>
                        <a:rPr lang="en-US" sz="2400" b="0" i="0" dirty="0" smtClean="0">
                          <a:latin typeface="Cambria Math" panose="02040503050406030204" pitchFamily="18" charset="0"/>
                        </a:rPr>
                        <m:t>O</m:t>
                      </m:r>
                      <m:d>
                        <m:dPr>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1</m:t>
                          </m:r>
                        </m:e>
                      </m:d>
                      <m:r>
                        <a:rPr lang="en-US" sz="2400" b="0" i="1" dirty="0" smtClean="0">
                          <a:latin typeface="Cambria Math" panose="02040503050406030204" pitchFamily="18" charset="0"/>
                        </a:rPr>
                        <m:t> </m:t>
                      </m:r>
                      <m:r>
                        <m:rPr>
                          <m:sty m:val="p"/>
                        </m:rPr>
                        <a:rPr lang="en-US" sz="2400" b="0" i="0" dirty="0" smtClean="0">
                          <a:latin typeface="Cambria Math" panose="02040503050406030204" pitchFamily="18" charset="0"/>
                        </a:rPr>
                        <m:t>PRG</m:t>
                      </m:r>
                    </m:oMath>
                  </m:oMathPara>
                </a14:m>
                <a:endParaRPr lang="en-US" sz="2400" dirty="0">
                  <a:latin typeface="+mj-lt"/>
                </a:endParaRPr>
              </a:p>
            </p:txBody>
          </p:sp>
        </mc:Choice>
        <mc:Fallback xmlns="">
          <p:sp>
            <p:nvSpPr>
              <p:cNvPr id="14" name="TextBox 13">
                <a:extLst>
                  <a:ext uri="{FF2B5EF4-FFF2-40B4-BE49-F238E27FC236}">
                    <a16:creationId xmlns:a16="http://schemas.microsoft.com/office/drawing/2014/main" id="{5722BCBF-9F98-3E78-7691-50D244416C82}"/>
                  </a:ext>
                </a:extLst>
              </p:cNvPr>
              <p:cNvSpPr txBox="1">
                <a:spLocks noRot="1" noChangeAspect="1" noMove="1" noResize="1" noEditPoints="1" noAdjustHandles="1" noChangeArrowheads="1" noChangeShapeType="1" noTextEdit="1"/>
              </p:cNvSpPr>
              <p:nvPr/>
            </p:nvSpPr>
            <p:spPr>
              <a:xfrm>
                <a:off x="2317575" y="6027884"/>
                <a:ext cx="1066215" cy="461665"/>
              </a:xfrm>
              <a:prstGeom prst="rect">
                <a:avLst/>
              </a:prstGeom>
              <a:blipFill>
                <a:blip r:embed="rId11"/>
                <a:stretch>
                  <a:fillRect l="-21143" r="-14857"/>
                </a:stretch>
              </a:blipFill>
            </p:spPr>
            <p:txBody>
              <a:bodyPr/>
              <a:lstStyle/>
              <a:p>
                <a:r>
                  <a:rPr lang="en-US">
                    <a:noFill/>
                  </a:rPr>
                  <a:t> </a:t>
                </a:r>
              </a:p>
            </p:txBody>
          </p:sp>
        </mc:Fallback>
      </mc:AlternateContent>
      <p:sp>
        <p:nvSpPr>
          <p:cNvPr id="23" name="Title 1">
            <a:extLst>
              <a:ext uri="{FF2B5EF4-FFF2-40B4-BE49-F238E27FC236}">
                <a16:creationId xmlns:a16="http://schemas.microsoft.com/office/drawing/2014/main" id="{F486EAFA-8C3C-1B95-8462-A98384B7B273}"/>
              </a:ext>
            </a:extLst>
          </p:cNvPr>
          <p:cNvSpPr txBox="1">
            <a:spLocks/>
          </p:cNvSpPr>
          <p:nvPr/>
        </p:nvSpPr>
        <p:spPr>
          <a:xfrm>
            <a:off x="152400" y="23021"/>
            <a:ext cx="11201400" cy="11183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This Work: Concrete Efficiency</a:t>
            </a:r>
          </a:p>
        </p:txBody>
      </p:sp>
      <p:sp>
        <p:nvSpPr>
          <p:cNvPr id="15" name="Oval Callout 57">
            <a:extLst>
              <a:ext uri="{FF2B5EF4-FFF2-40B4-BE49-F238E27FC236}">
                <a16:creationId xmlns:a16="http://schemas.microsoft.com/office/drawing/2014/main" id="{A695E910-D665-7E96-6896-16A1165AA262}"/>
              </a:ext>
            </a:extLst>
          </p:cNvPr>
          <p:cNvSpPr/>
          <p:nvPr/>
        </p:nvSpPr>
        <p:spPr>
          <a:xfrm>
            <a:off x="6956680" y="4279130"/>
            <a:ext cx="2823566" cy="1446095"/>
          </a:xfrm>
          <a:prstGeom prst="wedgeEllipseCallout">
            <a:avLst>
              <a:gd name="adj1" fmla="val -43062"/>
              <a:gd name="adj2" fmla="val 53085"/>
            </a:avLst>
          </a:prstGeom>
          <a:solidFill>
            <a:schemeClr val="accent5">
              <a:lumMod val="20000"/>
              <a:lumOff val="80000"/>
            </a:schemeClr>
          </a:solidFill>
          <a:ln>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lvl="0" algn="ctr">
              <a:defRPr/>
            </a:pPr>
            <a:r>
              <a:rPr lang="en-US" sz="2800" b="1" dirty="0">
                <a:solidFill>
                  <a:prstClr val="black"/>
                </a:solidFill>
                <a:latin typeface="Calibri Light" panose="020F0302020204030204"/>
              </a:rPr>
              <a:t>HSS-friendly local PRG</a:t>
            </a:r>
          </a:p>
        </p:txBody>
      </p:sp>
    </p:spTree>
    <p:extLst>
      <p:ext uri="{BB962C8B-B14F-4D97-AF65-F5344CB8AC3E}">
        <p14:creationId xmlns:p14="http://schemas.microsoft.com/office/powerpoint/2010/main" val="2521650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07012-71CB-8A68-EDF0-828FFDE68762}"/>
            </a:ext>
          </a:extLst>
        </p:cNvPr>
        <p:cNvGrpSpPr/>
        <p:nvPr/>
      </p:nvGrpSpPr>
      <p:grpSpPr>
        <a:xfrm>
          <a:off x="0" y="0"/>
          <a:ext cx="0" cy="0"/>
          <a:chOff x="0" y="0"/>
          <a:chExt cx="0" cy="0"/>
        </a:xfrm>
      </p:grpSpPr>
      <p:grpSp>
        <p:nvGrpSpPr>
          <p:cNvPr id="54" name="Group 53">
            <a:extLst>
              <a:ext uri="{FF2B5EF4-FFF2-40B4-BE49-F238E27FC236}">
                <a16:creationId xmlns:a16="http://schemas.microsoft.com/office/drawing/2014/main" id="{CE692DF9-268D-5D3A-03C4-A9A3DB469ECD}"/>
              </a:ext>
            </a:extLst>
          </p:cNvPr>
          <p:cNvGrpSpPr/>
          <p:nvPr/>
        </p:nvGrpSpPr>
        <p:grpSpPr>
          <a:xfrm>
            <a:off x="4610612" y="1880085"/>
            <a:ext cx="2910349" cy="2927564"/>
            <a:chOff x="4610612" y="1880085"/>
            <a:chExt cx="2910349" cy="2927564"/>
          </a:xfrm>
        </p:grpSpPr>
        <p:grpSp>
          <p:nvGrpSpPr>
            <p:cNvPr id="55" name="Group 54">
              <a:extLst>
                <a:ext uri="{FF2B5EF4-FFF2-40B4-BE49-F238E27FC236}">
                  <a16:creationId xmlns:a16="http://schemas.microsoft.com/office/drawing/2014/main" id="{9F2C3543-E384-AEDB-45B1-A056F413AAF8}"/>
                </a:ext>
              </a:extLst>
            </p:cNvPr>
            <p:cNvGrpSpPr/>
            <p:nvPr/>
          </p:nvGrpSpPr>
          <p:grpSpPr>
            <a:xfrm>
              <a:off x="4610612" y="1880085"/>
              <a:ext cx="2910349" cy="2317871"/>
              <a:chOff x="4610612" y="1880085"/>
              <a:chExt cx="2910349" cy="2317871"/>
            </a:xfrm>
          </p:grpSpPr>
          <p:grpSp>
            <p:nvGrpSpPr>
              <p:cNvPr id="57" name="Group 56">
                <a:extLst>
                  <a:ext uri="{FF2B5EF4-FFF2-40B4-BE49-F238E27FC236}">
                    <a16:creationId xmlns:a16="http://schemas.microsoft.com/office/drawing/2014/main" id="{BDAE5DB2-4B00-DD17-3E0E-148066BCDA08}"/>
                  </a:ext>
                </a:extLst>
              </p:cNvPr>
              <p:cNvGrpSpPr/>
              <p:nvPr/>
            </p:nvGrpSpPr>
            <p:grpSpPr>
              <a:xfrm>
                <a:off x="4933951" y="1988156"/>
                <a:ext cx="2324100" cy="2209800"/>
                <a:chOff x="4933951" y="1988156"/>
                <a:chExt cx="2324100" cy="2209800"/>
              </a:xfrm>
            </p:grpSpPr>
            <p:sp>
              <p:nvSpPr>
                <p:cNvPr id="59" name="Oval 58">
                  <a:extLst>
                    <a:ext uri="{FF2B5EF4-FFF2-40B4-BE49-F238E27FC236}">
                      <a16:creationId xmlns:a16="http://schemas.microsoft.com/office/drawing/2014/main" id="{845CFAD2-FFB9-2C54-EBCA-EA52DD266CE3}"/>
                    </a:ext>
                  </a:extLst>
                </p:cNvPr>
                <p:cNvSpPr/>
                <p:nvPr/>
              </p:nvSpPr>
              <p:spPr>
                <a:xfrm>
                  <a:off x="4933951" y="1988156"/>
                  <a:ext cx="2324100" cy="2209800"/>
                </a:xfrm>
                <a:prstGeom prst="ellipse">
                  <a:avLst/>
                </a:prstGeom>
                <a:solidFill>
                  <a:schemeClr val="accent6">
                    <a:lumMod val="60000"/>
                    <a:lumOff val="40000"/>
                  </a:schemeClr>
                </a:solid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75000"/>
                      </a:schemeClr>
                    </a:solidFill>
                  </a:endParaRPr>
                </a:p>
              </p:txBody>
            </p:sp>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2A2D4890-B219-56CE-B6BD-5C60ED1910AC}"/>
                        </a:ext>
                      </a:extLst>
                    </p:cNvPr>
                    <p:cNvSpPr/>
                    <p:nvPr/>
                  </p:nvSpPr>
                  <p:spPr>
                    <a:xfrm>
                      <a:off x="5251317" y="2852137"/>
                      <a:ext cx="1792412" cy="523220"/>
                    </a:xfrm>
                    <a:prstGeom prst="rect">
                      <a:avLst/>
                    </a:prstGeom>
                  </p:spPr>
                  <p:txBody>
                    <a:bodyPr wrap="square">
                      <a:spAutoFit/>
                    </a:bodyPr>
                    <a:lstStyle/>
                    <a:p>
                      <a:pPr algn="ctr"/>
                      <a14:m>
                        <m:oMathPara xmlns:m="http://schemas.openxmlformats.org/officeDocument/2006/math">
                          <m:oMathParaPr>
                            <m:jc m:val="center"/>
                          </m:oMathParaPr>
                          <m:oMath xmlns:m="http://schemas.openxmlformats.org/officeDocument/2006/math">
                            <m:d>
                              <m:dPr>
                                <m:begChr m:val="|"/>
                                <m:endChr m:val="|"/>
                                <m:ctrlPr>
                                  <a:rPr lang="en-US" sz="2800" i="1" dirty="0" smtClean="0">
                                    <a:solidFill>
                                      <a:srgbClr val="0432FF"/>
                                    </a:solidFill>
                                    <a:latin typeface="Cambria Math" panose="02040503050406030204" pitchFamily="18" charset="0"/>
                                  </a:rPr>
                                </m:ctrlPr>
                              </m:dPr>
                              <m:e>
                                <m:r>
                                  <a:rPr lang="en-US" sz="2800" i="1" dirty="0" smtClean="0">
                                    <a:solidFill>
                                      <a:srgbClr val="0432FF"/>
                                    </a:solidFill>
                                    <a:latin typeface="Cambria Math" panose="02040503050406030204" pitchFamily="18" charset="0"/>
                                  </a:rPr>
                                  <m:t>𝐶</m:t>
                                </m:r>
                              </m:e>
                            </m:d>
                          </m:oMath>
                        </m:oMathPara>
                      </a14:m>
                      <a:endParaRPr lang="en-US" sz="2800" dirty="0">
                        <a:solidFill>
                          <a:srgbClr val="0432FF"/>
                        </a:solidFill>
                        <a:latin typeface="+mj-lt"/>
                      </a:endParaRPr>
                    </a:p>
                  </p:txBody>
                </p:sp>
              </mc:Choice>
              <mc:Fallback xmlns="">
                <p:sp>
                  <p:nvSpPr>
                    <p:cNvPr id="60" name="Rectangle 59">
                      <a:extLst>
                        <a:ext uri="{FF2B5EF4-FFF2-40B4-BE49-F238E27FC236}">
                          <a16:creationId xmlns:a16="http://schemas.microsoft.com/office/drawing/2014/main" id="{2A2D4890-B219-56CE-B6BD-5C60ED1910AC}"/>
                        </a:ext>
                      </a:extLst>
                    </p:cNvPr>
                    <p:cNvSpPr>
                      <a:spLocks noRot="1" noChangeAspect="1" noMove="1" noResize="1" noEditPoints="1" noAdjustHandles="1" noChangeArrowheads="1" noChangeShapeType="1" noTextEdit="1"/>
                    </p:cNvSpPr>
                    <p:nvPr/>
                  </p:nvSpPr>
                  <p:spPr>
                    <a:xfrm>
                      <a:off x="5251317" y="2852137"/>
                      <a:ext cx="1792412" cy="523220"/>
                    </a:xfrm>
                    <a:prstGeom prst="rect">
                      <a:avLst/>
                    </a:prstGeom>
                    <a:blipFill>
                      <a:blip r:embed="rId3"/>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43C3CAD2-092E-514C-AA68-54CAAEFB7A27}"/>
                      </a:ext>
                    </a:extLst>
                  </p:cNvPr>
                  <p:cNvSpPr/>
                  <p:nvPr/>
                </p:nvSpPr>
                <p:spPr>
                  <a:xfrm>
                    <a:off x="4610612" y="1880085"/>
                    <a:ext cx="2910349" cy="1077218"/>
                  </a:xfrm>
                  <a:prstGeom prst="rect">
                    <a:avLst/>
                  </a:prstGeom>
                </p:spPr>
                <p:txBody>
                  <a:bodyPr wrap="none">
                    <a:spAutoFit/>
                  </a:bodyPr>
                  <a:lstStyle/>
                  <a:p>
                    <a:pPr algn="ctr"/>
                    <a:r>
                      <a:rPr lang="en-US" sz="3200" b="1" dirty="0">
                        <a:solidFill>
                          <a:schemeClr val="tx1"/>
                        </a:solidFill>
                        <a:latin typeface="+mj-lt"/>
                      </a:rPr>
                      <a:t>Partially </a:t>
                    </a:r>
                    <a:r>
                      <a:rPr lang="en-US" sz="3200" b="1" dirty="0">
                        <a:latin typeface="+mj-lt"/>
                      </a:rPr>
                      <a:t>Succinct</a:t>
                    </a:r>
                  </a:p>
                  <a:p>
                    <a:pPr algn="ctr"/>
                    <a14:m>
                      <m:oMathPara xmlns:m="http://schemas.openxmlformats.org/officeDocument/2006/math">
                        <m:oMathParaPr>
                          <m:jc m:val="centerGroup"/>
                        </m:oMathParaPr>
                        <m:oMath xmlns:m="http://schemas.openxmlformats.org/officeDocument/2006/math">
                          <m:d>
                            <m:dPr>
                              <m:ctrlPr>
                                <a:rPr lang="en-US" sz="3200" b="0" i="1" dirty="0" smtClean="0">
                                  <a:solidFill>
                                    <a:schemeClr val="tx1"/>
                                  </a:solidFill>
                                  <a:latin typeface="Cambria Math" panose="02040503050406030204" pitchFamily="18" charset="0"/>
                                </a:rPr>
                              </m:ctrlPr>
                            </m:dPr>
                            <m:e>
                              <m:r>
                                <a:rPr lang="en-US" sz="3200" i="1" dirty="0">
                                  <a:solidFill>
                                    <a:schemeClr val="tx1"/>
                                  </a:solidFill>
                                  <a:latin typeface="Cambria Math" panose="02040503050406030204" pitchFamily="18" charset="0"/>
                                </a:rPr>
                                <m:t>&lt;</m:t>
                              </m:r>
                              <m:d>
                                <m:dPr>
                                  <m:begChr m:val="|"/>
                                  <m:endChr m:val="|"/>
                                  <m:ctrlPr>
                                    <a:rPr lang="en-US" sz="3200" i="1" dirty="0">
                                      <a:solidFill>
                                        <a:schemeClr val="tx1"/>
                                      </a:solidFill>
                                      <a:latin typeface="Cambria Math" panose="02040503050406030204" pitchFamily="18" charset="0"/>
                                    </a:rPr>
                                  </m:ctrlPr>
                                </m:dPr>
                                <m:e>
                                  <m:r>
                                    <a:rPr lang="en-US" sz="3200" i="1" dirty="0">
                                      <a:solidFill>
                                        <a:schemeClr val="tx1"/>
                                      </a:solidFill>
                                      <a:latin typeface="Cambria Math" panose="02040503050406030204" pitchFamily="18" charset="0"/>
                                    </a:rPr>
                                    <m:t>𝐶</m:t>
                                  </m:r>
                                </m:e>
                              </m:d>
                              <m:r>
                                <m:rPr>
                                  <m:sty m:val="p"/>
                                </m:rPr>
                                <a:rPr lang="en-US" sz="3200" i="1" dirty="0">
                                  <a:solidFill>
                                    <a:schemeClr val="tx1"/>
                                  </a:solidFill>
                                  <a:latin typeface="Cambria Math" panose="02040503050406030204" pitchFamily="18" charset="0"/>
                                </a:rPr>
                                <m:t>log</m:t>
                              </m:r>
                              <m:d>
                                <m:dPr>
                                  <m:begChr m:val="|"/>
                                  <m:endChr m:val="|"/>
                                  <m:ctrlPr>
                                    <a:rPr lang="en-US" sz="3200" i="1" dirty="0">
                                      <a:solidFill>
                                        <a:schemeClr val="tx1"/>
                                      </a:solidFill>
                                      <a:latin typeface="Cambria Math" panose="02040503050406030204" pitchFamily="18" charset="0"/>
                                    </a:rPr>
                                  </m:ctrlPr>
                                </m:dPr>
                                <m:e>
                                  <m:r>
                                    <a:rPr lang="en-US" sz="3200" i="1" dirty="0">
                                      <a:solidFill>
                                        <a:schemeClr val="tx1"/>
                                      </a:solidFill>
                                      <a:latin typeface="Cambria Math" panose="02040503050406030204" pitchFamily="18" charset="0"/>
                                    </a:rPr>
                                    <m:t>𝐶</m:t>
                                  </m:r>
                                </m:e>
                              </m:d>
                            </m:e>
                          </m:d>
                        </m:oMath>
                      </m:oMathPara>
                    </a14:m>
                    <a:endParaRPr lang="en-US" sz="3200" dirty="0">
                      <a:solidFill>
                        <a:srgbClr val="1F26F1"/>
                      </a:solidFill>
                    </a:endParaRPr>
                  </a:p>
                </p:txBody>
              </p:sp>
            </mc:Choice>
            <mc:Fallback xmlns="">
              <p:sp>
                <p:nvSpPr>
                  <p:cNvPr id="58" name="Rectangle 57">
                    <a:extLst>
                      <a:ext uri="{FF2B5EF4-FFF2-40B4-BE49-F238E27FC236}">
                        <a16:creationId xmlns:a16="http://schemas.microsoft.com/office/drawing/2014/main" id="{43C3CAD2-092E-514C-AA68-54CAAEFB7A27}"/>
                      </a:ext>
                    </a:extLst>
                  </p:cNvPr>
                  <p:cNvSpPr>
                    <a:spLocks noRot="1" noChangeAspect="1" noMove="1" noResize="1" noEditPoints="1" noAdjustHandles="1" noChangeArrowheads="1" noChangeShapeType="1" noTextEdit="1"/>
                  </p:cNvSpPr>
                  <p:nvPr/>
                </p:nvSpPr>
                <p:spPr>
                  <a:xfrm>
                    <a:off x="4610612" y="1880085"/>
                    <a:ext cx="2910349" cy="1077218"/>
                  </a:xfrm>
                  <a:prstGeom prst="rect">
                    <a:avLst/>
                  </a:prstGeom>
                  <a:blipFill>
                    <a:blip r:embed="rId4"/>
                    <a:stretch>
                      <a:fillRect l="-5230" t="-7345" r="-5021"/>
                    </a:stretch>
                  </a:blipFill>
                </p:spPr>
                <p:txBody>
                  <a:bodyPr/>
                  <a:lstStyle/>
                  <a:p>
                    <a:r>
                      <a:rPr lang="en-US">
                        <a:noFill/>
                      </a:rPr>
                      <a:t> </a:t>
                    </a:r>
                  </a:p>
                </p:txBody>
              </p:sp>
            </mc:Fallback>
          </mc:AlternateContent>
        </p:grpSp>
        <p:sp>
          <p:nvSpPr>
            <p:cNvPr id="56" name="Rectangle 55">
              <a:extLst>
                <a:ext uri="{FF2B5EF4-FFF2-40B4-BE49-F238E27FC236}">
                  <a16:creationId xmlns:a16="http://schemas.microsoft.com/office/drawing/2014/main" id="{51247931-BC3E-F9E2-1ECD-9E42B5FC5EBD}"/>
                </a:ext>
              </a:extLst>
            </p:cNvPr>
            <p:cNvSpPr/>
            <p:nvPr/>
          </p:nvSpPr>
          <p:spPr>
            <a:xfrm>
              <a:off x="4844214" y="4284429"/>
              <a:ext cx="2442335" cy="523220"/>
            </a:xfrm>
            <a:prstGeom prst="rect">
              <a:avLst/>
            </a:prstGeom>
          </p:spPr>
          <p:txBody>
            <a:bodyPr wrap="none">
              <a:spAutoFit/>
            </a:bodyPr>
            <a:lstStyle/>
            <a:p>
              <a:pPr algn="ctr"/>
              <a:r>
                <a:rPr lang="en-US" sz="2800" b="1" dirty="0">
                  <a:solidFill>
                    <a:srgbClr val="0432FF"/>
                  </a:solidFill>
                  <a:latin typeface="+mj-lt"/>
                </a:rPr>
                <a:t>Light(er)-weight</a:t>
              </a:r>
              <a:endParaRPr lang="en-US" sz="2400" b="1" dirty="0">
                <a:solidFill>
                  <a:srgbClr val="0432FF"/>
                </a:solidFill>
                <a:latin typeface="+mj-lt"/>
              </a:endParaRPr>
            </a:p>
          </p:txBody>
        </p:sp>
      </p:grpSp>
      <p:sp>
        <p:nvSpPr>
          <p:cNvPr id="4" name="Oval 3">
            <a:extLst>
              <a:ext uri="{FF2B5EF4-FFF2-40B4-BE49-F238E27FC236}">
                <a16:creationId xmlns:a16="http://schemas.microsoft.com/office/drawing/2014/main" id="{90311D59-8EE9-7909-0793-AF9F8C0774C8}"/>
              </a:ext>
            </a:extLst>
          </p:cNvPr>
          <p:cNvSpPr/>
          <p:nvPr/>
        </p:nvSpPr>
        <p:spPr>
          <a:xfrm>
            <a:off x="304801" y="1462169"/>
            <a:ext cx="3429000" cy="3352800"/>
          </a:xfrm>
          <a:prstGeom prst="ellipse">
            <a:avLst/>
          </a:prstGeom>
          <a:solidFill>
            <a:schemeClr val="accent6">
              <a:lumMod val="60000"/>
              <a:lumOff val="40000"/>
            </a:schemeClr>
          </a:solid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6" name="Oval 5">
            <a:extLst>
              <a:ext uri="{FF2B5EF4-FFF2-40B4-BE49-F238E27FC236}">
                <a16:creationId xmlns:a16="http://schemas.microsoft.com/office/drawing/2014/main" id="{9EB21BBA-5444-541C-2A1F-CDCD32B3C033}"/>
              </a:ext>
            </a:extLst>
          </p:cNvPr>
          <p:cNvSpPr/>
          <p:nvPr/>
        </p:nvSpPr>
        <p:spPr>
          <a:xfrm>
            <a:off x="9460010" y="2381733"/>
            <a:ext cx="1536657" cy="1509631"/>
          </a:xfrm>
          <a:prstGeom prst="ellipse">
            <a:avLst/>
          </a:prstGeom>
          <a:solidFill>
            <a:schemeClr val="accent6">
              <a:lumMod val="60000"/>
              <a:lumOff val="40000"/>
            </a:schemeClr>
          </a:solid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12" name="TextBox 11">
            <a:extLst>
              <a:ext uri="{FF2B5EF4-FFF2-40B4-BE49-F238E27FC236}">
                <a16:creationId xmlns:a16="http://schemas.microsoft.com/office/drawing/2014/main" id="{3D804388-7098-4B6D-6089-CFDCBAD97FB5}"/>
              </a:ext>
            </a:extLst>
          </p:cNvPr>
          <p:cNvSpPr txBox="1"/>
          <p:nvPr/>
        </p:nvSpPr>
        <p:spPr>
          <a:xfrm>
            <a:off x="533401" y="3430536"/>
            <a:ext cx="2971800" cy="707886"/>
          </a:xfrm>
          <a:prstGeom prst="rect">
            <a:avLst/>
          </a:prstGeom>
          <a:noFill/>
        </p:spPr>
        <p:txBody>
          <a:bodyPr wrap="square">
            <a:spAutoFit/>
          </a:bodyPr>
          <a:lstStyle/>
          <a:p>
            <a:pPr algn="ctr"/>
            <a:r>
              <a:rPr lang="en-US" sz="2000" dirty="0">
                <a:latin typeface="+mj-lt"/>
              </a:rPr>
              <a:t>[Yao86] + many optimizations</a:t>
            </a:r>
            <a:endParaRPr lang="en-US" sz="2000" dirty="0"/>
          </a:p>
        </p:txBody>
      </p:sp>
      <p:sp>
        <p:nvSpPr>
          <p:cNvPr id="17" name="TextBox 16">
            <a:extLst>
              <a:ext uri="{FF2B5EF4-FFF2-40B4-BE49-F238E27FC236}">
                <a16:creationId xmlns:a16="http://schemas.microsoft.com/office/drawing/2014/main" id="{C04CB02A-1E72-400C-F652-015CA989B2D6}"/>
              </a:ext>
            </a:extLst>
          </p:cNvPr>
          <p:cNvSpPr txBox="1"/>
          <p:nvPr/>
        </p:nvSpPr>
        <p:spPr>
          <a:xfrm>
            <a:off x="8305800" y="4768381"/>
            <a:ext cx="3845079" cy="523220"/>
          </a:xfrm>
          <a:prstGeom prst="rect">
            <a:avLst/>
          </a:prstGeom>
          <a:noFill/>
        </p:spPr>
        <p:txBody>
          <a:bodyPr wrap="square">
            <a:spAutoFit/>
          </a:bodyPr>
          <a:lstStyle/>
          <a:p>
            <a:pPr algn="ctr"/>
            <a:r>
              <a:rPr lang="en-US" sz="2800" dirty="0">
                <a:latin typeface="+mj-lt"/>
              </a:rPr>
              <a:t>ABE + FHE / </a:t>
            </a:r>
            <a:r>
              <a:rPr lang="en-US" sz="2800" dirty="0" err="1">
                <a:latin typeface="+mj-lt"/>
              </a:rPr>
              <a:t>iO</a:t>
            </a:r>
            <a:endParaRPr lang="en-US" sz="2800" dirty="0">
              <a:latin typeface="+mj-lt"/>
            </a:endParaRPr>
          </a:p>
        </p:txBody>
      </p:sp>
      <p:sp>
        <p:nvSpPr>
          <p:cNvPr id="18" name="TextBox 17">
            <a:extLst>
              <a:ext uri="{FF2B5EF4-FFF2-40B4-BE49-F238E27FC236}">
                <a16:creationId xmlns:a16="http://schemas.microsoft.com/office/drawing/2014/main" id="{C45685A6-31D3-0C26-987E-BB28120EC8C4}"/>
              </a:ext>
            </a:extLst>
          </p:cNvPr>
          <p:cNvSpPr txBox="1"/>
          <p:nvPr/>
        </p:nvSpPr>
        <p:spPr>
          <a:xfrm>
            <a:off x="96761" y="4768381"/>
            <a:ext cx="3845079" cy="523220"/>
          </a:xfrm>
          <a:prstGeom prst="rect">
            <a:avLst/>
          </a:prstGeom>
          <a:noFill/>
        </p:spPr>
        <p:txBody>
          <a:bodyPr wrap="square">
            <a:spAutoFit/>
          </a:bodyPr>
          <a:lstStyle/>
          <a:p>
            <a:pPr algn="ctr"/>
            <a:r>
              <a:rPr lang="en-US" sz="2800" dirty="0">
                <a:latin typeface="+mj-lt"/>
              </a:rPr>
              <a:t>Symmetric Key Crypto</a:t>
            </a:r>
          </a:p>
        </p:txBody>
      </p:sp>
      <p:sp>
        <p:nvSpPr>
          <p:cNvPr id="19" name="TextBox 18">
            <a:extLst>
              <a:ext uri="{FF2B5EF4-FFF2-40B4-BE49-F238E27FC236}">
                <a16:creationId xmlns:a16="http://schemas.microsoft.com/office/drawing/2014/main" id="{CFF79CB1-5165-E0E1-BDA2-D1510A152D08}"/>
              </a:ext>
            </a:extLst>
          </p:cNvPr>
          <p:cNvSpPr txBox="1"/>
          <p:nvPr/>
        </p:nvSpPr>
        <p:spPr>
          <a:xfrm>
            <a:off x="4097261" y="4760301"/>
            <a:ext cx="3845079" cy="523220"/>
          </a:xfrm>
          <a:prstGeom prst="rect">
            <a:avLst/>
          </a:prstGeom>
          <a:noFill/>
        </p:spPr>
        <p:txBody>
          <a:bodyPr wrap="square">
            <a:spAutoFit/>
          </a:bodyPr>
          <a:lstStyle/>
          <a:p>
            <a:pPr algn="ctr"/>
            <a:r>
              <a:rPr lang="en-US" sz="2800" dirty="0">
                <a:latin typeface="+mj-lt"/>
              </a:rPr>
              <a:t>HSS</a:t>
            </a:r>
          </a:p>
        </p:txBody>
      </p:sp>
      <p:sp>
        <p:nvSpPr>
          <p:cNvPr id="20" name="TextBox 19">
            <a:extLst>
              <a:ext uri="{FF2B5EF4-FFF2-40B4-BE49-F238E27FC236}">
                <a16:creationId xmlns:a16="http://schemas.microsoft.com/office/drawing/2014/main" id="{F0F622DC-01B0-630C-44D2-E94551FD25B0}"/>
              </a:ext>
            </a:extLst>
          </p:cNvPr>
          <p:cNvSpPr txBox="1"/>
          <p:nvPr/>
        </p:nvSpPr>
        <p:spPr>
          <a:xfrm>
            <a:off x="50088" y="5966329"/>
            <a:ext cx="2113965" cy="523220"/>
          </a:xfrm>
          <a:prstGeom prst="rect">
            <a:avLst/>
          </a:prstGeom>
          <a:noFill/>
        </p:spPr>
        <p:txBody>
          <a:bodyPr wrap="square">
            <a:spAutoFit/>
          </a:bodyPr>
          <a:lstStyle/>
          <a:p>
            <a:pPr algn="ctr"/>
            <a:r>
              <a:rPr lang="en-US" sz="2800" dirty="0">
                <a:latin typeface="+mj-lt"/>
              </a:rPr>
              <a:t>Comp/gate : </a:t>
            </a:r>
          </a:p>
        </p:txBody>
      </p:sp>
      <p:sp>
        <p:nvSpPr>
          <p:cNvPr id="29" name="TextBox 28">
            <a:extLst>
              <a:ext uri="{FF2B5EF4-FFF2-40B4-BE49-F238E27FC236}">
                <a16:creationId xmlns:a16="http://schemas.microsoft.com/office/drawing/2014/main" id="{89AD06B9-31FD-8706-403C-4232654AC3FB}"/>
              </a:ext>
            </a:extLst>
          </p:cNvPr>
          <p:cNvSpPr txBox="1"/>
          <p:nvPr/>
        </p:nvSpPr>
        <p:spPr>
          <a:xfrm>
            <a:off x="1049342" y="5494819"/>
            <a:ext cx="1863727" cy="523220"/>
          </a:xfrm>
          <a:prstGeom prst="rect">
            <a:avLst/>
          </a:prstGeom>
          <a:noFill/>
        </p:spPr>
        <p:txBody>
          <a:bodyPr wrap="square">
            <a:spAutoFit/>
          </a:bodyPr>
          <a:lstStyle/>
          <a:p>
            <a:pPr algn="ctr"/>
            <a:r>
              <a:rPr lang="en-US" sz="2800" dirty="0">
                <a:solidFill>
                  <a:srgbClr val="0070C0"/>
                </a:solidFill>
                <a:latin typeface="Marker Felt Thin" panose="02000400000000000000" pitchFamily="2" charset="77"/>
              </a:rPr>
              <a:t>Fast</a:t>
            </a:r>
          </a:p>
        </p:txBody>
      </p:sp>
      <p:sp>
        <p:nvSpPr>
          <p:cNvPr id="30" name="TextBox 29">
            <a:extLst>
              <a:ext uri="{FF2B5EF4-FFF2-40B4-BE49-F238E27FC236}">
                <a16:creationId xmlns:a16="http://schemas.microsoft.com/office/drawing/2014/main" id="{7E382B36-69D0-86E0-1699-9F6DBE53E119}"/>
              </a:ext>
            </a:extLst>
          </p:cNvPr>
          <p:cNvSpPr txBox="1"/>
          <p:nvPr/>
        </p:nvSpPr>
        <p:spPr>
          <a:xfrm>
            <a:off x="9315756" y="5461488"/>
            <a:ext cx="1863727" cy="523220"/>
          </a:xfrm>
          <a:prstGeom prst="rect">
            <a:avLst/>
          </a:prstGeom>
          <a:noFill/>
        </p:spPr>
        <p:txBody>
          <a:bodyPr wrap="square">
            <a:spAutoFit/>
          </a:bodyPr>
          <a:lstStyle/>
          <a:p>
            <a:pPr algn="ctr"/>
            <a:r>
              <a:rPr lang="en-US" sz="2800" dirty="0">
                <a:solidFill>
                  <a:srgbClr val="C00000"/>
                </a:solidFill>
                <a:latin typeface="Marker Felt Thin" panose="02000400000000000000" pitchFamily="2" charset="77"/>
              </a:rPr>
              <a:t>Slow</a:t>
            </a:r>
          </a:p>
        </p:txBody>
      </p:sp>
      <mc:AlternateContent xmlns:mc="http://schemas.openxmlformats.org/markup-compatibility/2006" xmlns:a14="http://schemas.microsoft.com/office/drawing/2010/main">
        <mc:Choice Requires="a14">
          <p:sp>
            <p:nvSpPr>
              <p:cNvPr id="33" name="TextBox 15">
                <a:extLst>
                  <a:ext uri="{FF2B5EF4-FFF2-40B4-BE49-F238E27FC236}">
                    <a16:creationId xmlns:a16="http://schemas.microsoft.com/office/drawing/2014/main" id="{78C6612E-FF66-EB29-C3CF-88075312DAF5}"/>
                  </a:ext>
                </a:extLst>
              </p:cNvPr>
              <p:cNvSpPr txBox="1"/>
              <p:nvPr/>
            </p:nvSpPr>
            <p:spPr>
              <a:xfrm>
                <a:off x="8086165" y="6027884"/>
                <a:ext cx="4073679" cy="461665"/>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m:rPr>
                          <m:sty m:val="p"/>
                        </m:rPr>
                        <a:rPr lang="en-US" sz="2400" b="0" i="0" dirty="0" smtClean="0">
                          <a:latin typeface="Cambria Math" panose="02040503050406030204" pitchFamily="18" charset="0"/>
                        </a:rPr>
                        <m:t>ABE</m:t>
                      </m:r>
                      <m:r>
                        <a:rPr lang="en-US" sz="2400" b="0" i="0" dirty="0" smtClean="0">
                          <a:latin typeface="Cambria Math" panose="02040503050406030204" pitchFamily="18" charset="0"/>
                        </a:rPr>
                        <m:t>.</m:t>
                      </m:r>
                      <m:r>
                        <m:rPr>
                          <m:sty m:val="p"/>
                        </m:rPr>
                        <a:rPr lang="en-US" sz="2400" b="0" i="0" dirty="0" smtClean="0">
                          <a:latin typeface="Cambria Math" panose="02040503050406030204" pitchFamily="18" charset="0"/>
                        </a:rPr>
                        <m:t>Eval</m:t>
                      </m:r>
                      <m:r>
                        <a:rPr lang="en-US" sz="2400" b="0" i="0" dirty="0" smtClean="0">
                          <a:latin typeface="Cambria Math" panose="02040503050406030204" pitchFamily="18" charset="0"/>
                        </a:rPr>
                        <m:t>(</m:t>
                      </m:r>
                      <m:r>
                        <m:rPr>
                          <m:sty m:val="p"/>
                        </m:rPr>
                        <a:rPr lang="en-US" sz="2400" b="0" i="0" dirty="0" smtClean="0">
                          <a:latin typeface="Cambria Math" panose="02040503050406030204" pitchFamily="18" charset="0"/>
                        </a:rPr>
                        <m:t>FHE</m:t>
                      </m:r>
                      <m:r>
                        <a:rPr lang="en-US" sz="2400" b="0" i="0" dirty="0" smtClean="0">
                          <a:latin typeface="Cambria Math" panose="02040503050406030204" pitchFamily="18" charset="0"/>
                        </a:rPr>
                        <m:t>.</m:t>
                      </m:r>
                      <m:r>
                        <m:rPr>
                          <m:sty m:val="p"/>
                        </m:rPr>
                        <a:rPr lang="en-US" sz="2400" b="0" i="0" dirty="0" smtClean="0">
                          <a:latin typeface="Cambria Math" panose="02040503050406030204" pitchFamily="18" charset="0"/>
                        </a:rPr>
                        <m:t>H</m:t>
                      </m:r>
                      <m:r>
                        <m:rPr>
                          <m:sty m:val="p"/>
                        </m:rPr>
                        <a:rPr lang="en-US" sz="2400" b="0" i="1" dirty="0" smtClean="0">
                          <a:latin typeface="Cambria Math" panose="02040503050406030204" pitchFamily="18" charset="0"/>
                        </a:rPr>
                        <m:t>m</m:t>
                      </m:r>
                      <m:r>
                        <m:rPr>
                          <m:sty m:val="p"/>
                        </m:rPr>
                        <a:rPr lang="en-US" sz="2400" b="0" i="0" dirty="0" smtClean="0">
                          <a:latin typeface="Cambria Math" panose="02040503050406030204" pitchFamily="18" charset="0"/>
                        </a:rPr>
                        <m:t>ult</m:t>
                      </m:r>
                      <m:r>
                        <a:rPr lang="en-US" sz="2400" b="0" i="0" dirty="0" smtClean="0">
                          <a:latin typeface="Cambria Math" panose="02040503050406030204" pitchFamily="18" charset="0"/>
                        </a:rPr>
                        <m:t>, </m:t>
                      </m:r>
                      <m:r>
                        <m:rPr>
                          <m:sty m:val="p"/>
                        </m:rPr>
                        <a:rPr lang="en-US" sz="2400" b="0" i="0" dirty="0" smtClean="0">
                          <a:latin typeface="Cambria Math" panose="02040503050406030204" pitchFamily="18" charset="0"/>
                        </a:rPr>
                        <m:t>c</m:t>
                      </m:r>
                      <m:sSub>
                        <m:sSubPr>
                          <m:ctrlPr>
                            <a:rPr lang="en-US" sz="2400" b="0" i="1" dirty="0" smtClean="0">
                              <a:latin typeface="Cambria Math" panose="02040503050406030204" pitchFamily="18" charset="0"/>
                            </a:rPr>
                          </m:ctrlPr>
                        </m:sSubPr>
                        <m:e>
                          <m:r>
                            <m:rPr>
                              <m:sty m:val="p"/>
                            </m:rPr>
                            <a:rPr lang="en-US" sz="2400" b="0" i="0" dirty="0" smtClean="0">
                              <a:latin typeface="Cambria Math" panose="02040503050406030204" pitchFamily="18" charset="0"/>
                            </a:rPr>
                            <m:t>t</m:t>
                          </m:r>
                        </m:e>
                        <m:sub>
                          <m:r>
                            <a:rPr lang="en-US" sz="2400" b="0" i="0" dirty="0" smtClean="0">
                              <a:latin typeface="Cambria Math" panose="02040503050406030204" pitchFamily="18" charset="0"/>
                            </a:rPr>
                            <m:t>1</m:t>
                          </m:r>
                        </m:sub>
                      </m:sSub>
                      <m:r>
                        <a:rPr lang="en-US" sz="2400" b="0" i="0"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m:rPr>
                              <m:sty m:val="p"/>
                            </m:rPr>
                            <a:rPr lang="en-US" sz="2400" b="0" i="0" dirty="0" smtClean="0">
                              <a:latin typeface="Cambria Math" panose="02040503050406030204" pitchFamily="18" charset="0"/>
                            </a:rPr>
                            <m:t>ct</m:t>
                          </m:r>
                        </m:e>
                        <m:sub>
                          <m:r>
                            <a:rPr lang="en-US" sz="2400" b="0" i="0" dirty="0" smtClean="0">
                              <a:latin typeface="Cambria Math" panose="02040503050406030204" pitchFamily="18" charset="0"/>
                            </a:rPr>
                            <m:t>2</m:t>
                          </m:r>
                        </m:sub>
                      </m:sSub>
                      <m:r>
                        <a:rPr lang="en-US" sz="2400" b="0" i="0" dirty="0" smtClean="0">
                          <a:latin typeface="Cambria Math" panose="02040503050406030204" pitchFamily="18" charset="0"/>
                        </a:rPr>
                        <m:t>)</m:t>
                      </m:r>
                    </m:oMath>
                  </m:oMathPara>
                </a14:m>
                <a:endParaRPr lang="en-US" sz="3200" dirty="0">
                  <a:latin typeface="+mj-lt"/>
                </a:endParaRPr>
              </a:p>
            </p:txBody>
          </p:sp>
        </mc:Choice>
        <mc:Fallback xmlns="">
          <p:sp>
            <p:nvSpPr>
              <p:cNvPr id="33" name="TextBox 15">
                <a:extLst>
                  <a:ext uri="{FF2B5EF4-FFF2-40B4-BE49-F238E27FC236}">
                    <a16:creationId xmlns:a16="http://schemas.microsoft.com/office/drawing/2014/main" id="{78C6612E-FF66-EB29-C3CF-88075312DAF5}"/>
                  </a:ext>
                </a:extLst>
              </p:cNvPr>
              <p:cNvSpPr txBox="1">
                <a:spLocks noRot="1" noChangeAspect="1" noMove="1" noResize="1" noEditPoints="1" noAdjustHandles="1" noChangeArrowheads="1" noChangeShapeType="1" noTextEdit="1"/>
              </p:cNvSpPr>
              <p:nvPr/>
            </p:nvSpPr>
            <p:spPr>
              <a:xfrm>
                <a:off x="8086165" y="6027884"/>
                <a:ext cx="4073679" cy="461665"/>
              </a:xfrm>
              <a:prstGeom prst="rect">
                <a:avLst/>
              </a:prstGeom>
              <a:blipFill>
                <a:blip r:embed="rId6"/>
                <a:stretch>
                  <a:fillRect l="-1943" r="-1196" b="-17105"/>
                </a:stretch>
              </a:blipFill>
            </p:spPr>
            <p:txBody>
              <a:bodyPr/>
              <a:lstStyle/>
              <a:p>
                <a:r>
                  <a:rPr lang="en-US">
                    <a:noFill/>
                  </a:rPr>
                  <a:t> </a:t>
                </a:r>
              </a:p>
            </p:txBody>
          </p:sp>
        </mc:Fallback>
      </mc:AlternateContent>
      <p:sp>
        <p:nvSpPr>
          <p:cNvPr id="3" name="文本框 2">
            <a:extLst>
              <a:ext uri="{FF2B5EF4-FFF2-40B4-BE49-F238E27FC236}">
                <a16:creationId xmlns:a16="http://schemas.microsoft.com/office/drawing/2014/main" id="{67893E22-5F16-B718-2D22-80001763F729}"/>
              </a:ext>
            </a:extLst>
          </p:cNvPr>
          <p:cNvSpPr txBox="1"/>
          <p:nvPr/>
        </p:nvSpPr>
        <p:spPr>
          <a:xfrm>
            <a:off x="4780927" y="5111554"/>
            <a:ext cx="2477123" cy="523220"/>
          </a:xfrm>
          <a:prstGeom prst="rect">
            <a:avLst/>
          </a:prstGeom>
          <a:noFill/>
        </p:spPr>
        <p:txBody>
          <a:bodyPr wrap="square">
            <a:spAutoFit/>
          </a:bodyPr>
          <a:lstStyle/>
          <a:p>
            <a:pPr algn="ctr"/>
            <a:r>
              <a:rPr lang="en-US" sz="2800" dirty="0">
                <a:latin typeface="+mj-lt"/>
              </a:rPr>
              <a:t>(Lattice) </a:t>
            </a:r>
            <a:endParaRPr lang="en-US" sz="2800" dirty="0"/>
          </a:p>
        </p:txBody>
      </p:sp>
      <mc:AlternateContent xmlns:mc="http://schemas.openxmlformats.org/markup-compatibility/2006" xmlns:a14="http://schemas.microsoft.com/office/drawing/2010/main">
        <mc:Choice Requires="a14">
          <p:sp>
            <p:nvSpPr>
              <p:cNvPr id="16" name="TextBox 12">
                <a:extLst>
                  <a:ext uri="{FF2B5EF4-FFF2-40B4-BE49-F238E27FC236}">
                    <a16:creationId xmlns:a16="http://schemas.microsoft.com/office/drawing/2014/main" id="{264C65C6-EA92-476C-79BC-6A36B6AFDBE4}"/>
                  </a:ext>
                </a:extLst>
              </p:cNvPr>
              <p:cNvSpPr txBox="1"/>
              <p:nvPr/>
            </p:nvSpPr>
            <p:spPr>
              <a:xfrm>
                <a:off x="4682860" y="5986027"/>
                <a:ext cx="3259480" cy="556434"/>
              </a:xfrm>
              <a:prstGeom prst="rect">
                <a:avLst/>
              </a:prstGeom>
              <a:noFill/>
            </p:spPr>
            <p:txBody>
              <a:bodyPr wrap="square">
                <a:spAutoFit/>
              </a:bodyPr>
              <a:lstStyle/>
              <a:p>
                <a14:m>
                  <m:oMath xmlns:m="http://schemas.openxmlformats.org/officeDocument/2006/math">
                    <m:r>
                      <m:rPr>
                        <m:sty m:val="p"/>
                      </m:rPr>
                      <a:rPr lang="en-US" sz="2800" dirty="0" smtClean="0">
                        <a:solidFill>
                          <a:srgbClr val="C00000"/>
                        </a:solidFill>
                        <a:latin typeface="Cambria Math" panose="02040503050406030204" pitchFamily="18" charset="0"/>
                      </a:rPr>
                      <m:t>O</m:t>
                    </m:r>
                    <m:d>
                      <m:dPr>
                        <m:ctrlPr>
                          <a:rPr lang="en-US" sz="2800" i="1" dirty="0">
                            <a:solidFill>
                              <a:srgbClr val="C00000"/>
                            </a:solidFill>
                            <a:latin typeface="Cambria Math" panose="02040503050406030204" pitchFamily="18" charset="0"/>
                          </a:rPr>
                        </m:ctrlPr>
                      </m:dPr>
                      <m:e>
                        <m:r>
                          <a:rPr lang="en-US" sz="2800" i="1" dirty="0">
                            <a:solidFill>
                              <a:srgbClr val="C00000"/>
                            </a:solidFill>
                            <a:latin typeface="Cambria Math" panose="02040503050406030204" pitchFamily="18" charset="0"/>
                          </a:rPr>
                          <m:t>1</m:t>
                        </m:r>
                      </m:e>
                    </m:d>
                  </m:oMath>
                </a14:m>
                <a:r>
                  <a:rPr lang="en-US" sz="2800" dirty="0">
                    <a:solidFill>
                      <a:srgbClr val="C00000"/>
                    </a:solidFill>
                  </a:rPr>
                  <a:t> </a:t>
                </a:r>
                <a:r>
                  <a:rPr lang="en-US" sz="2800" dirty="0" err="1">
                    <a:solidFill>
                      <a:srgbClr val="C00000"/>
                    </a:solidFill>
                  </a:rPr>
                  <a:t>mult</a:t>
                </a:r>
                <a:r>
                  <a:rPr lang="en-US" sz="2800" dirty="0">
                    <a:solidFill>
                      <a:srgbClr val="C00000"/>
                    </a:solidFill>
                  </a:rPr>
                  <a:t>. over </a:t>
                </a:r>
                <a14:m>
                  <m:oMath xmlns:m="http://schemas.openxmlformats.org/officeDocument/2006/math">
                    <m:sSub>
                      <m:sSubPr>
                        <m:ctrlPr>
                          <a:rPr lang="en-US" sz="2800" b="0" i="1" smtClean="0">
                            <a:solidFill>
                              <a:srgbClr val="C00000"/>
                            </a:solidFill>
                            <a:latin typeface="Cambria Math" panose="02040503050406030204" pitchFamily="18" charset="0"/>
                          </a:rPr>
                        </m:ctrlPr>
                      </m:sSubPr>
                      <m:e>
                        <m:r>
                          <a:rPr lang="en-US" sz="2800" b="0" i="1" smtClean="0">
                            <a:solidFill>
                              <a:srgbClr val="C00000"/>
                            </a:solidFill>
                            <a:latin typeface="Cambria Math" panose="02040503050406030204" pitchFamily="18" charset="0"/>
                          </a:rPr>
                          <m:t>𝑅</m:t>
                        </m:r>
                      </m:e>
                      <m:sub>
                        <m:r>
                          <a:rPr lang="en-US" sz="2800" b="0" i="1" smtClean="0">
                            <a:solidFill>
                              <a:srgbClr val="C00000"/>
                            </a:solidFill>
                            <a:latin typeface="Cambria Math" panose="02040503050406030204" pitchFamily="18" charset="0"/>
                          </a:rPr>
                          <m:t>𝑞</m:t>
                        </m:r>
                      </m:sub>
                    </m:sSub>
                  </m:oMath>
                </a14:m>
                <a:endParaRPr lang="en-US" sz="2800" dirty="0">
                  <a:solidFill>
                    <a:srgbClr val="C00000"/>
                  </a:solidFill>
                </a:endParaRPr>
              </a:p>
            </p:txBody>
          </p:sp>
        </mc:Choice>
        <mc:Fallback xmlns="">
          <p:sp>
            <p:nvSpPr>
              <p:cNvPr id="16" name="TextBox 12">
                <a:extLst>
                  <a:ext uri="{FF2B5EF4-FFF2-40B4-BE49-F238E27FC236}">
                    <a16:creationId xmlns:a16="http://schemas.microsoft.com/office/drawing/2014/main" id="{264C65C6-EA92-476C-79BC-6A36B6AFDBE4}"/>
                  </a:ext>
                </a:extLst>
              </p:cNvPr>
              <p:cNvSpPr txBox="1">
                <a:spLocks noRot="1" noChangeAspect="1" noMove="1" noResize="1" noEditPoints="1" noAdjustHandles="1" noChangeArrowheads="1" noChangeShapeType="1" noTextEdit="1"/>
              </p:cNvSpPr>
              <p:nvPr/>
            </p:nvSpPr>
            <p:spPr>
              <a:xfrm>
                <a:off x="4682860" y="5986027"/>
                <a:ext cx="3259480" cy="556434"/>
              </a:xfrm>
              <a:prstGeom prst="rect">
                <a:avLst/>
              </a:prstGeom>
              <a:blipFill>
                <a:blip r:embed="rId7"/>
                <a:stretch>
                  <a:fillRect l="-775" t="-8889" b="-24444"/>
                </a:stretch>
              </a:blipFill>
            </p:spPr>
            <p:txBody>
              <a:bodyPr/>
              <a:lstStyle/>
              <a:p>
                <a:r>
                  <a:rPr lang="en-US">
                    <a:noFill/>
                  </a:rPr>
                  <a:t> </a:t>
                </a:r>
              </a:p>
            </p:txBody>
          </p:sp>
        </mc:Fallback>
      </mc:AlternateContent>
      <p:sp>
        <p:nvSpPr>
          <p:cNvPr id="50" name="Rectangle 49">
            <a:extLst>
              <a:ext uri="{FF2B5EF4-FFF2-40B4-BE49-F238E27FC236}">
                <a16:creationId xmlns:a16="http://schemas.microsoft.com/office/drawing/2014/main" id="{D1800108-B358-4366-0B33-BE9AE905CDA0}"/>
              </a:ext>
            </a:extLst>
          </p:cNvPr>
          <p:cNvSpPr/>
          <p:nvPr/>
        </p:nvSpPr>
        <p:spPr>
          <a:xfrm>
            <a:off x="1108665" y="1985629"/>
            <a:ext cx="1600645" cy="584775"/>
          </a:xfrm>
          <a:prstGeom prst="rect">
            <a:avLst/>
          </a:prstGeom>
        </p:spPr>
        <p:txBody>
          <a:bodyPr wrap="square">
            <a:spAutoFit/>
          </a:bodyPr>
          <a:lstStyle/>
          <a:p>
            <a:pPr algn="ctr"/>
            <a:r>
              <a:rPr lang="en-US" sz="3200" dirty="0">
                <a:latin typeface="Marker Felt Thin" panose="02000400000000000000" pitchFamily="2" charset="77"/>
              </a:rPr>
              <a:t>Yao’s GC</a:t>
            </a:r>
          </a:p>
        </p:txBody>
      </p:sp>
      <p:sp>
        <p:nvSpPr>
          <p:cNvPr id="51" name="Rectangle 50">
            <a:extLst>
              <a:ext uri="{FF2B5EF4-FFF2-40B4-BE49-F238E27FC236}">
                <a16:creationId xmlns:a16="http://schemas.microsoft.com/office/drawing/2014/main" id="{95FE6806-9271-7F8A-52D6-2BEFA4A2E958}"/>
              </a:ext>
            </a:extLst>
          </p:cNvPr>
          <p:cNvSpPr/>
          <p:nvPr/>
        </p:nvSpPr>
        <p:spPr>
          <a:xfrm>
            <a:off x="8964126" y="1992866"/>
            <a:ext cx="2637004" cy="1077218"/>
          </a:xfrm>
          <a:prstGeom prst="rect">
            <a:avLst/>
          </a:prstGeom>
        </p:spPr>
        <p:txBody>
          <a:bodyPr wrap="none">
            <a:spAutoFit/>
          </a:bodyPr>
          <a:lstStyle/>
          <a:p>
            <a:pPr algn="ctr"/>
            <a:r>
              <a:rPr lang="en-US" sz="3200" dirty="0">
                <a:latin typeface="Marker Felt Thin" panose="02000400000000000000" pitchFamily="2" charset="77"/>
              </a:rPr>
              <a:t>Fully Succinct </a:t>
            </a:r>
          </a:p>
          <a:p>
            <a:pPr algn="ctr"/>
            <a:r>
              <a:rPr lang="en-US" sz="3200" dirty="0">
                <a:latin typeface="Marker Felt Thin" panose="02000400000000000000" pitchFamily="2" charset="77"/>
              </a:rPr>
              <a:t>Garbling </a:t>
            </a:r>
          </a:p>
        </p:txBody>
      </p:sp>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83D30112-A847-878B-188C-EC5D4086D400}"/>
                  </a:ext>
                </a:extLst>
              </p:cNvPr>
              <p:cNvSpPr/>
              <p:nvPr/>
            </p:nvSpPr>
            <p:spPr>
              <a:xfrm>
                <a:off x="1376400" y="2794621"/>
                <a:ext cx="1285800" cy="523220"/>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sz="2800" b="0" i="0" dirty="0" smtClean="0">
                          <a:solidFill>
                            <a:schemeClr val="tx1"/>
                          </a:solidFill>
                          <a:latin typeface="Cambria Math" panose="02040503050406030204" pitchFamily="18" charset="0"/>
                        </a:rPr>
                        <m:t>&gt;</m:t>
                      </m:r>
                      <m:r>
                        <a:rPr lang="en-US" sz="2800" i="1" dirty="0" smtClean="0">
                          <a:solidFill>
                            <a:schemeClr val="tx1"/>
                          </a:solidFill>
                          <a:latin typeface="Cambria Math" panose="02040503050406030204" pitchFamily="18" charset="0"/>
                        </a:rPr>
                        <m:t>|</m:t>
                      </m:r>
                      <m:r>
                        <a:rPr lang="en-US" sz="2800" i="1" dirty="0" smtClean="0">
                          <a:solidFill>
                            <a:schemeClr val="tx1"/>
                          </a:solidFill>
                          <a:latin typeface="Cambria Math" panose="02040503050406030204" pitchFamily="18" charset="0"/>
                        </a:rPr>
                        <m:t>𝐶</m:t>
                      </m:r>
                      <m:r>
                        <a:rPr lang="en-US" sz="2800" i="1" dirty="0" smtClean="0">
                          <a:solidFill>
                            <a:schemeClr val="tx1"/>
                          </a:solidFill>
                          <a:latin typeface="Cambria Math" panose="02040503050406030204" pitchFamily="18" charset="0"/>
                        </a:rPr>
                        <m:t>|</m:t>
                      </m:r>
                      <m:r>
                        <a:rPr lang="en-US" sz="2800" i="1" dirty="0" smtClean="0">
                          <a:solidFill>
                            <a:schemeClr val="tx1"/>
                          </a:solidFill>
                          <a:latin typeface="Cambria Math" panose="02040503050406030204" pitchFamily="18" charset="0"/>
                        </a:rPr>
                        <m:t>𝜆</m:t>
                      </m:r>
                    </m:oMath>
                  </m:oMathPara>
                </a14:m>
                <a:endParaRPr lang="en-US" sz="2800" dirty="0">
                  <a:solidFill>
                    <a:schemeClr val="tx1"/>
                  </a:solidFill>
                  <a:latin typeface="+mj-lt"/>
                </a:endParaRPr>
              </a:p>
            </p:txBody>
          </p:sp>
        </mc:Choice>
        <mc:Fallback xmlns="">
          <p:sp>
            <p:nvSpPr>
              <p:cNvPr id="52" name="Rectangle 51">
                <a:extLst>
                  <a:ext uri="{FF2B5EF4-FFF2-40B4-BE49-F238E27FC236}">
                    <a16:creationId xmlns:a16="http://schemas.microsoft.com/office/drawing/2014/main" id="{83D30112-A847-878B-188C-EC5D4086D400}"/>
                  </a:ext>
                </a:extLst>
              </p:cNvPr>
              <p:cNvSpPr>
                <a:spLocks noRot="1" noChangeAspect="1" noMove="1" noResize="1" noEditPoints="1" noAdjustHandles="1" noChangeArrowheads="1" noChangeShapeType="1" noTextEdit="1"/>
              </p:cNvSpPr>
              <p:nvPr/>
            </p:nvSpPr>
            <p:spPr>
              <a:xfrm>
                <a:off x="1376400" y="2794621"/>
                <a:ext cx="1285800"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54E6DA08-5518-0825-C18C-8B7C20A418AA}"/>
                  </a:ext>
                </a:extLst>
              </p:cNvPr>
              <p:cNvSpPr/>
              <p:nvPr/>
            </p:nvSpPr>
            <p:spPr>
              <a:xfrm>
                <a:off x="9067800" y="2959689"/>
                <a:ext cx="2664447" cy="523220"/>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d>
                        <m:dPr>
                          <m:ctrlPr>
                            <a:rPr lang="en-US" sz="2800" b="0" i="1" dirty="0" smtClean="0">
                              <a:solidFill>
                                <a:schemeClr val="tx1"/>
                              </a:solidFill>
                              <a:latin typeface="Cambria Math" panose="02040503050406030204" pitchFamily="18" charset="0"/>
                            </a:rPr>
                          </m:ctrlPr>
                        </m:dPr>
                        <m:e>
                          <m:r>
                            <a:rPr lang="en-US" sz="2800" b="0" i="1" dirty="0" smtClean="0">
                              <a:solidFill>
                                <a:schemeClr val="tx1"/>
                              </a:solidFill>
                              <a:latin typeface="Cambria Math" panose="02040503050406030204" pitchFamily="18" charset="0"/>
                            </a:rPr>
                            <m:t>𝑛</m:t>
                          </m:r>
                          <m:r>
                            <a:rPr lang="en-US" sz="2800" b="0" i="1" dirty="0" smtClean="0">
                              <a:solidFill>
                                <a:schemeClr val="tx1"/>
                              </a:solidFill>
                              <a:latin typeface="Cambria Math" panose="02040503050406030204" pitchFamily="18" charset="0"/>
                            </a:rPr>
                            <m:t>+</m:t>
                          </m:r>
                          <m:r>
                            <a:rPr lang="en-US" sz="2800" b="0" i="1" dirty="0" smtClean="0">
                              <a:solidFill>
                                <a:schemeClr val="tx1"/>
                              </a:solidFill>
                              <a:latin typeface="Cambria Math" panose="02040503050406030204" pitchFamily="18" charset="0"/>
                            </a:rPr>
                            <m:t>𝑚</m:t>
                          </m:r>
                        </m:e>
                      </m:d>
                      <m:r>
                        <m:rPr>
                          <m:sty m:val="p"/>
                        </m:rPr>
                        <a:rPr lang="en-US" sz="2800" b="0" i="0" dirty="0" smtClean="0">
                          <a:solidFill>
                            <a:schemeClr val="tx1"/>
                          </a:solidFill>
                          <a:latin typeface="Cambria Math" panose="02040503050406030204" pitchFamily="18" charset="0"/>
                        </a:rPr>
                        <m:t>poly</m:t>
                      </m:r>
                      <m:r>
                        <a:rPr lang="en-US" sz="2800" b="0" i="1" dirty="0" smtClean="0">
                          <a:solidFill>
                            <a:schemeClr val="tx1"/>
                          </a:solidFill>
                          <a:latin typeface="Cambria Math" panose="02040503050406030204" pitchFamily="18" charset="0"/>
                        </a:rPr>
                        <m:t>(</m:t>
                      </m:r>
                      <m:r>
                        <a:rPr lang="en-US" sz="2800" i="1" dirty="0" smtClean="0">
                          <a:solidFill>
                            <a:schemeClr val="tx1"/>
                          </a:solidFill>
                          <a:latin typeface="Cambria Math" panose="02040503050406030204" pitchFamily="18" charset="0"/>
                        </a:rPr>
                        <m:t>𝜆</m:t>
                      </m:r>
                      <m:r>
                        <a:rPr lang="en-US" sz="2800" b="0" i="1" dirty="0" smtClean="0">
                          <a:solidFill>
                            <a:schemeClr val="tx1"/>
                          </a:solidFill>
                          <a:latin typeface="Cambria Math" panose="02040503050406030204" pitchFamily="18" charset="0"/>
                        </a:rPr>
                        <m:t>)</m:t>
                      </m:r>
                    </m:oMath>
                  </m:oMathPara>
                </a14:m>
                <a:endParaRPr lang="en-US" sz="2400" dirty="0">
                  <a:solidFill>
                    <a:schemeClr val="tx1"/>
                  </a:solidFill>
                  <a:latin typeface="+mj-lt"/>
                </a:endParaRPr>
              </a:p>
            </p:txBody>
          </p:sp>
        </mc:Choice>
        <mc:Fallback xmlns="">
          <p:sp>
            <p:nvSpPr>
              <p:cNvPr id="53" name="Rectangle 52">
                <a:extLst>
                  <a:ext uri="{FF2B5EF4-FFF2-40B4-BE49-F238E27FC236}">
                    <a16:creationId xmlns:a16="http://schemas.microsoft.com/office/drawing/2014/main" id="{54E6DA08-5518-0825-C18C-8B7C20A418AA}"/>
                  </a:ext>
                </a:extLst>
              </p:cNvPr>
              <p:cNvSpPr>
                <a:spLocks noRot="1" noChangeAspect="1" noMove="1" noResize="1" noEditPoints="1" noAdjustHandles="1" noChangeArrowheads="1" noChangeShapeType="1" noTextEdit="1"/>
              </p:cNvSpPr>
              <p:nvPr/>
            </p:nvSpPr>
            <p:spPr>
              <a:xfrm>
                <a:off x="9067800" y="2959689"/>
                <a:ext cx="2664447"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12">
                <a:extLst>
                  <a:ext uri="{FF2B5EF4-FFF2-40B4-BE49-F238E27FC236}">
                    <a16:creationId xmlns:a16="http://schemas.microsoft.com/office/drawing/2014/main" id="{386FFF67-FAA7-6509-38A7-29840E56CF44}"/>
                  </a:ext>
                </a:extLst>
              </p:cNvPr>
              <p:cNvSpPr txBox="1"/>
              <p:nvPr/>
            </p:nvSpPr>
            <p:spPr>
              <a:xfrm>
                <a:off x="5288658" y="3319356"/>
                <a:ext cx="1717730" cy="526298"/>
              </a:xfrm>
              <a:prstGeom prst="rect">
                <a:avLst/>
              </a:prstGeom>
              <a:noFill/>
            </p:spPr>
            <p:txBody>
              <a:bodyPr wrap="square">
                <a:spAutoFit/>
              </a:bodyPr>
              <a:lstStyle/>
              <a:p>
                <a14:m>
                  <m:oMath xmlns:m="http://schemas.openxmlformats.org/officeDocument/2006/math">
                    <m:r>
                      <a:rPr lang="en-US" sz="2800" i="1">
                        <a:solidFill>
                          <a:srgbClr val="C00000"/>
                        </a:solidFill>
                        <a:latin typeface="Cambria Math" panose="02040503050406030204" pitchFamily="18" charset="0"/>
                      </a:rPr>
                      <m:t>+71</m:t>
                    </m:r>
                  </m:oMath>
                </a14:m>
                <a:r>
                  <a:rPr lang="en-US" sz="2800" dirty="0">
                    <a:solidFill>
                      <a:srgbClr val="C00000"/>
                    </a:solidFill>
                  </a:rPr>
                  <a:t>MB</a:t>
                </a:r>
              </a:p>
            </p:txBody>
          </p:sp>
        </mc:Choice>
        <mc:Fallback xmlns="">
          <p:sp>
            <p:nvSpPr>
              <p:cNvPr id="61" name="TextBox 12">
                <a:extLst>
                  <a:ext uri="{FF2B5EF4-FFF2-40B4-BE49-F238E27FC236}">
                    <a16:creationId xmlns:a16="http://schemas.microsoft.com/office/drawing/2014/main" id="{386FFF67-FAA7-6509-38A7-29840E56CF44}"/>
                  </a:ext>
                </a:extLst>
              </p:cNvPr>
              <p:cNvSpPr txBox="1">
                <a:spLocks noRot="1" noChangeAspect="1" noMove="1" noResize="1" noEditPoints="1" noAdjustHandles="1" noChangeArrowheads="1" noChangeShapeType="1" noTextEdit="1"/>
              </p:cNvSpPr>
              <p:nvPr/>
            </p:nvSpPr>
            <p:spPr>
              <a:xfrm>
                <a:off x="5288658" y="3319356"/>
                <a:ext cx="1717730" cy="526298"/>
              </a:xfrm>
              <a:prstGeom prst="rect">
                <a:avLst/>
              </a:prstGeom>
              <a:blipFill>
                <a:blip r:embed="rId10"/>
                <a:stretch>
                  <a:fillRect t="-11628" b="-32558"/>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3E588F1A-5894-AC71-DE78-873409592D20}"/>
              </a:ext>
            </a:extLst>
          </p:cNvPr>
          <p:cNvSpPr txBox="1"/>
          <p:nvPr/>
        </p:nvSpPr>
        <p:spPr>
          <a:xfrm>
            <a:off x="8721111" y="3558009"/>
            <a:ext cx="3438733" cy="707886"/>
          </a:xfrm>
          <a:prstGeom prst="rect">
            <a:avLst/>
          </a:prstGeom>
          <a:noFill/>
        </p:spPr>
        <p:txBody>
          <a:bodyPr wrap="square">
            <a:spAutoFit/>
          </a:bodyPr>
          <a:lstStyle/>
          <a:p>
            <a:pPr algn="ctr"/>
            <a:r>
              <a:rPr lang="en-US" sz="2000" dirty="0">
                <a:latin typeface="+mj-lt"/>
              </a:rPr>
              <a:t>[GKPVZ13,BGG+24,CHJV15,</a:t>
            </a:r>
          </a:p>
          <a:p>
            <a:pPr algn="ctr"/>
            <a:r>
              <a:rPr lang="en-US" sz="2000" dirty="0">
                <a:latin typeface="+mj-lt"/>
              </a:rPr>
              <a:t>BGL+15,KLW15,QWW18,HLL23] </a:t>
            </a:r>
          </a:p>
        </p:txBody>
      </p:sp>
      <p:sp>
        <p:nvSpPr>
          <p:cNvPr id="9" name="Oval Callout 57">
            <a:extLst>
              <a:ext uri="{FF2B5EF4-FFF2-40B4-BE49-F238E27FC236}">
                <a16:creationId xmlns:a16="http://schemas.microsoft.com/office/drawing/2014/main" id="{E06A04EB-668B-08E0-F70F-1A658DAB6F43}"/>
              </a:ext>
            </a:extLst>
          </p:cNvPr>
          <p:cNvSpPr/>
          <p:nvPr/>
        </p:nvSpPr>
        <p:spPr>
          <a:xfrm>
            <a:off x="6956680" y="4279130"/>
            <a:ext cx="2823566" cy="1446095"/>
          </a:xfrm>
          <a:prstGeom prst="wedgeEllipseCallout">
            <a:avLst>
              <a:gd name="adj1" fmla="val -43062"/>
              <a:gd name="adj2" fmla="val 53085"/>
            </a:avLst>
          </a:prstGeom>
          <a:solidFill>
            <a:schemeClr val="accent5">
              <a:lumMod val="20000"/>
              <a:lumOff val="80000"/>
            </a:schemeClr>
          </a:solidFill>
          <a:ln>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lvl="0" algn="ctr">
              <a:defRPr/>
            </a:pPr>
            <a:r>
              <a:rPr lang="en-US" sz="2800" b="1" dirty="0">
                <a:solidFill>
                  <a:prstClr val="black"/>
                </a:solidFill>
                <a:latin typeface="Calibri Light" panose="020F0302020204030204"/>
              </a:rPr>
              <a:t>HSS-friendly local PRG</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C0E5C3B-6D1A-1820-E5D5-EE5BBC9371F7}"/>
                  </a:ext>
                </a:extLst>
              </p:cNvPr>
              <p:cNvSpPr txBox="1"/>
              <p:nvPr/>
            </p:nvSpPr>
            <p:spPr>
              <a:xfrm>
                <a:off x="2317575" y="6027884"/>
                <a:ext cx="1066215" cy="461665"/>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m:rPr>
                          <m:sty m:val="p"/>
                        </m:rPr>
                        <a:rPr lang="en-US" sz="2400" b="0" i="0" dirty="0" smtClean="0">
                          <a:latin typeface="Cambria Math" panose="02040503050406030204" pitchFamily="18" charset="0"/>
                        </a:rPr>
                        <m:t>O</m:t>
                      </m:r>
                      <m:d>
                        <m:dPr>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1</m:t>
                          </m:r>
                        </m:e>
                      </m:d>
                      <m:r>
                        <a:rPr lang="en-US" sz="2400" b="0" i="1" dirty="0" smtClean="0">
                          <a:latin typeface="Cambria Math" panose="02040503050406030204" pitchFamily="18" charset="0"/>
                        </a:rPr>
                        <m:t> </m:t>
                      </m:r>
                      <m:r>
                        <m:rPr>
                          <m:sty m:val="p"/>
                        </m:rPr>
                        <a:rPr lang="en-US" sz="2400" b="0" i="0" dirty="0" smtClean="0">
                          <a:latin typeface="Cambria Math" panose="02040503050406030204" pitchFamily="18" charset="0"/>
                        </a:rPr>
                        <m:t>PRG</m:t>
                      </m:r>
                    </m:oMath>
                  </m:oMathPara>
                </a14:m>
                <a:endParaRPr lang="en-US" sz="2400" dirty="0">
                  <a:latin typeface="+mj-lt"/>
                </a:endParaRPr>
              </a:p>
            </p:txBody>
          </p:sp>
        </mc:Choice>
        <mc:Fallback xmlns="">
          <p:sp>
            <p:nvSpPr>
              <p:cNvPr id="5" name="TextBox 4">
                <a:extLst>
                  <a:ext uri="{FF2B5EF4-FFF2-40B4-BE49-F238E27FC236}">
                    <a16:creationId xmlns:a16="http://schemas.microsoft.com/office/drawing/2014/main" id="{4C0E5C3B-6D1A-1820-E5D5-EE5BBC9371F7}"/>
                  </a:ext>
                </a:extLst>
              </p:cNvPr>
              <p:cNvSpPr txBox="1">
                <a:spLocks noRot="1" noChangeAspect="1" noMove="1" noResize="1" noEditPoints="1" noAdjustHandles="1" noChangeArrowheads="1" noChangeShapeType="1" noTextEdit="1"/>
              </p:cNvSpPr>
              <p:nvPr/>
            </p:nvSpPr>
            <p:spPr>
              <a:xfrm>
                <a:off x="2317575" y="6027884"/>
                <a:ext cx="1066215" cy="461665"/>
              </a:xfrm>
              <a:prstGeom prst="rect">
                <a:avLst/>
              </a:prstGeom>
              <a:blipFill>
                <a:blip r:embed="rId11"/>
                <a:stretch>
                  <a:fillRect l="-21143" r="-14857"/>
                </a:stretch>
              </a:blipFill>
            </p:spPr>
            <p:txBody>
              <a:bodyPr/>
              <a:lstStyle/>
              <a:p>
                <a:r>
                  <a:rPr lang="en-US">
                    <a:noFill/>
                  </a:rPr>
                  <a:t> </a:t>
                </a:r>
              </a:p>
            </p:txBody>
          </p:sp>
        </mc:Fallback>
      </mc:AlternateContent>
      <p:sp>
        <p:nvSpPr>
          <p:cNvPr id="8" name="Title 1">
            <a:extLst>
              <a:ext uri="{FF2B5EF4-FFF2-40B4-BE49-F238E27FC236}">
                <a16:creationId xmlns:a16="http://schemas.microsoft.com/office/drawing/2014/main" id="{4C619011-B0D4-411E-CEDF-327ECE9A6E5C}"/>
              </a:ext>
            </a:extLst>
          </p:cNvPr>
          <p:cNvSpPr txBox="1">
            <a:spLocks/>
          </p:cNvSpPr>
          <p:nvPr/>
        </p:nvSpPr>
        <p:spPr>
          <a:xfrm>
            <a:off x="152400" y="23021"/>
            <a:ext cx="11201400" cy="11183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This Work: Concrete Efficiency</a:t>
            </a:r>
          </a:p>
        </p:txBody>
      </p:sp>
    </p:spTree>
    <p:extLst>
      <p:ext uri="{BB962C8B-B14F-4D97-AF65-F5344CB8AC3E}">
        <p14:creationId xmlns:p14="http://schemas.microsoft.com/office/powerpoint/2010/main" val="3597877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822D63-CE7D-C3B5-0FA8-A0B9C48325DE}"/>
              </a:ext>
            </a:extLst>
          </p:cNvPr>
          <p:cNvSpPr/>
          <p:nvPr/>
        </p:nvSpPr>
        <p:spPr>
          <a:xfrm>
            <a:off x="1018020" y="2281238"/>
            <a:ext cx="2819400" cy="1905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Homomorphic Secret Sharing</a:t>
            </a:r>
          </a:p>
          <a:p>
            <a:pPr algn="ctr"/>
            <a:r>
              <a:rPr lang="en-US" sz="3200" dirty="0">
                <a:solidFill>
                  <a:schemeClr val="tx1"/>
                </a:solidFill>
              </a:rPr>
              <a:t>(HSS)</a:t>
            </a:r>
          </a:p>
        </p:txBody>
      </p:sp>
      <p:sp>
        <p:nvSpPr>
          <p:cNvPr id="9" name="Rectangle 8">
            <a:extLst>
              <a:ext uri="{FF2B5EF4-FFF2-40B4-BE49-F238E27FC236}">
                <a16:creationId xmlns:a16="http://schemas.microsoft.com/office/drawing/2014/main" id="{1005CB94-7163-F0B3-7734-40C632EF10BE}"/>
              </a:ext>
            </a:extLst>
          </p:cNvPr>
          <p:cNvSpPr/>
          <p:nvPr/>
        </p:nvSpPr>
        <p:spPr>
          <a:xfrm>
            <a:off x="4599420" y="2281238"/>
            <a:ext cx="3581400" cy="1905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Algebraic Homomorphic MAC</a:t>
            </a:r>
          </a:p>
          <a:p>
            <a:pPr algn="ctr"/>
            <a:r>
              <a:rPr lang="en-US" sz="3200" dirty="0">
                <a:solidFill>
                  <a:schemeClr val="tx1"/>
                </a:solidFill>
              </a:rPr>
              <a:t>(</a:t>
            </a:r>
            <a:r>
              <a:rPr lang="en-US" sz="3200" dirty="0" err="1">
                <a:solidFill>
                  <a:schemeClr val="tx1"/>
                </a:solidFill>
              </a:rPr>
              <a:t>aHMAC</a:t>
            </a:r>
            <a:r>
              <a:rPr lang="en-US" sz="3200" dirty="0">
                <a:solidFill>
                  <a:schemeClr val="tx1"/>
                </a:solidFill>
              </a:rPr>
              <a:t>)</a:t>
            </a:r>
          </a:p>
        </p:txBody>
      </p:sp>
      <p:grpSp>
        <p:nvGrpSpPr>
          <p:cNvPr id="2" name="Group 1">
            <a:extLst>
              <a:ext uri="{FF2B5EF4-FFF2-40B4-BE49-F238E27FC236}">
                <a16:creationId xmlns:a16="http://schemas.microsoft.com/office/drawing/2014/main" id="{B78F339D-FDD1-51EA-7EDD-8CD86F250F3E}"/>
              </a:ext>
            </a:extLst>
          </p:cNvPr>
          <p:cNvGrpSpPr/>
          <p:nvPr/>
        </p:nvGrpSpPr>
        <p:grpSpPr>
          <a:xfrm>
            <a:off x="3998575" y="2286000"/>
            <a:ext cx="7050425" cy="1905000"/>
            <a:chOff x="3998575" y="2286000"/>
            <a:chExt cx="7050425" cy="1905000"/>
          </a:xfrm>
        </p:grpSpPr>
        <p:sp>
          <p:nvSpPr>
            <p:cNvPr id="11" name="Rectangle 10">
              <a:extLst>
                <a:ext uri="{FF2B5EF4-FFF2-40B4-BE49-F238E27FC236}">
                  <a16:creationId xmlns:a16="http://schemas.microsoft.com/office/drawing/2014/main" id="{AEFFA9D4-AD71-759B-DCF3-93A9DC370F61}"/>
                </a:ext>
              </a:extLst>
            </p:cNvPr>
            <p:cNvSpPr/>
            <p:nvPr/>
          </p:nvSpPr>
          <p:spPr>
            <a:xfrm>
              <a:off x="8839200" y="2286000"/>
              <a:ext cx="2209800" cy="1905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1-bit / gate Garbling</a:t>
              </a: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930455D-CAA6-37D1-040F-707BF1C6C6D0}"/>
                    </a:ext>
                  </a:extLst>
                </p:cNvPr>
                <p:cNvSpPr/>
                <p:nvPr/>
              </p:nvSpPr>
              <p:spPr>
                <a:xfrm>
                  <a:off x="3998575" y="3043238"/>
                  <a:ext cx="448445"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32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m:t>
                        </m:r>
                      </m:oMath>
                    </m:oMathPara>
                  </a14:m>
                  <a:endParaRPr kumimoji="0" lang="en-US" sz="32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13" name="Rectangle 12">
                  <a:extLst>
                    <a:ext uri="{FF2B5EF4-FFF2-40B4-BE49-F238E27FC236}">
                      <a16:creationId xmlns:a16="http://schemas.microsoft.com/office/drawing/2014/main" id="{7930455D-CAA6-37D1-040F-707BF1C6C6D0}"/>
                    </a:ext>
                  </a:extLst>
                </p:cNvPr>
                <p:cNvSpPr>
                  <a:spLocks noRot="1" noChangeAspect="1" noMove="1" noResize="1" noEditPoints="1" noAdjustHandles="1" noChangeArrowheads="1" noChangeShapeType="1" noTextEdit="1"/>
                </p:cNvSpPr>
                <p:nvPr/>
              </p:nvSpPr>
              <p:spPr>
                <a:xfrm>
                  <a:off x="3998575" y="3043238"/>
                  <a:ext cx="448445"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B4089B7B-839D-1D70-0834-678181B339E0}"/>
                    </a:ext>
                  </a:extLst>
                </p:cNvPr>
                <p:cNvSpPr/>
                <p:nvPr/>
              </p:nvSpPr>
              <p:spPr>
                <a:xfrm>
                  <a:off x="8318932" y="2976890"/>
                  <a:ext cx="448445"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32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oMath>
                    </m:oMathPara>
                  </a14:m>
                  <a:endParaRPr kumimoji="0" lang="en-US" sz="32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14" name="Rectangle 13">
                  <a:extLst>
                    <a:ext uri="{FF2B5EF4-FFF2-40B4-BE49-F238E27FC236}">
                      <a16:creationId xmlns:a16="http://schemas.microsoft.com/office/drawing/2014/main" id="{B4089B7B-839D-1D70-0834-678181B339E0}"/>
                    </a:ext>
                  </a:extLst>
                </p:cNvPr>
                <p:cNvSpPr>
                  <a:spLocks noRot="1" noChangeAspect="1" noMove="1" noResize="1" noEditPoints="1" noAdjustHandles="1" noChangeArrowheads="1" noChangeShapeType="1" noTextEdit="1"/>
                </p:cNvSpPr>
                <p:nvPr/>
              </p:nvSpPr>
              <p:spPr>
                <a:xfrm>
                  <a:off x="8318932" y="2976890"/>
                  <a:ext cx="448445" cy="584775"/>
                </a:xfrm>
                <a:prstGeom prst="rect">
                  <a:avLst/>
                </a:prstGeom>
                <a:blipFill>
                  <a:blip r:embed="rId4"/>
                  <a:stretch>
                    <a:fillRect/>
                  </a:stretch>
                </a:blipFill>
              </p:spPr>
              <p:txBody>
                <a:bodyPr/>
                <a:lstStyle/>
                <a:p>
                  <a:r>
                    <a:rPr lang="en-US">
                      <a:noFill/>
                    </a:rPr>
                    <a:t> </a:t>
                  </a:r>
                </a:p>
              </p:txBody>
            </p:sp>
          </mc:Fallback>
        </mc:AlternateContent>
      </p:grpSp>
      <p:sp>
        <p:nvSpPr>
          <p:cNvPr id="15" name="Oval Callout 57">
            <a:extLst>
              <a:ext uri="{FF2B5EF4-FFF2-40B4-BE49-F238E27FC236}">
                <a16:creationId xmlns:a16="http://schemas.microsoft.com/office/drawing/2014/main" id="{28716F39-8D83-DA83-A534-2FB69576B063}"/>
              </a:ext>
            </a:extLst>
          </p:cNvPr>
          <p:cNvSpPr/>
          <p:nvPr/>
        </p:nvSpPr>
        <p:spPr>
          <a:xfrm>
            <a:off x="5981700" y="4724400"/>
            <a:ext cx="5181600" cy="1479981"/>
          </a:xfrm>
          <a:prstGeom prst="wedgeEllipseCallout">
            <a:avLst>
              <a:gd name="adj1" fmla="val -14758"/>
              <a:gd name="adj2" fmla="val -80351"/>
            </a:avLst>
          </a:prstGeom>
          <a:solidFill>
            <a:schemeClr val="accent5">
              <a:lumMod val="20000"/>
              <a:lumOff val="80000"/>
            </a:schemeClr>
          </a:solidFill>
          <a:ln>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Calibri Light" panose="020F0302020204030204"/>
              </a:rPr>
              <a:t>HSS Inspired techniques,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Calibri Light" panose="020F0302020204030204"/>
              </a:rPr>
              <a:t>from groups or lattices</a:t>
            </a:r>
            <a:endParaRPr kumimoji="0" lang="en-US" sz="28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7" name="TextBox 16">
            <a:extLst>
              <a:ext uri="{FF2B5EF4-FFF2-40B4-BE49-F238E27FC236}">
                <a16:creationId xmlns:a16="http://schemas.microsoft.com/office/drawing/2014/main" id="{B5E8257C-E2AE-68BA-1CA7-8EF2E6B8A446}"/>
              </a:ext>
            </a:extLst>
          </p:cNvPr>
          <p:cNvSpPr txBox="1"/>
          <p:nvPr/>
        </p:nvSpPr>
        <p:spPr>
          <a:xfrm>
            <a:off x="838200" y="4300812"/>
            <a:ext cx="3124200" cy="892552"/>
          </a:xfrm>
          <a:prstGeom prst="rect">
            <a:avLst/>
          </a:prstGeom>
          <a:noFill/>
        </p:spPr>
        <p:txBody>
          <a:bodyPr wrap="square">
            <a:spAutoFit/>
          </a:bodyPr>
          <a:lstStyle/>
          <a:p>
            <a:pPr algn="ctr"/>
            <a:r>
              <a:rPr lang="en-US" sz="2600" dirty="0">
                <a:solidFill>
                  <a:schemeClr val="tx1"/>
                </a:solidFill>
              </a:rPr>
              <a:t>[</a:t>
            </a:r>
            <a:r>
              <a:rPr lang="en-US" sz="2600" dirty="0">
                <a:solidFill>
                  <a:schemeClr val="tx1"/>
                </a:solidFill>
                <a:latin typeface="Calibri Light" panose="020F0302020204030204"/>
              </a:rPr>
              <a:t>BGI16,BKS19,</a:t>
            </a:r>
          </a:p>
          <a:p>
            <a:pPr algn="ctr"/>
            <a:r>
              <a:rPr lang="en-US" sz="2600" dirty="0">
                <a:solidFill>
                  <a:schemeClr val="tx1"/>
                </a:solidFill>
                <a:latin typeface="Calibri Light" panose="020F0302020204030204"/>
              </a:rPr>
              <a:t>OSY21,RS21,ADOS22</a:t>
            </a:r>
            <a:r>
              <a:rPr lang="en-US" sz="2600" dirty="0">
                <a:solidFill>
                  <a:schemeClr val="tx1"/>
                </a:solidFill>
              </a:rPr>
              <a:t>]</a:t>
            </a:r>
          </a:p>
        </p:txBody>
      </p:sp>
      <p:sp>
        <p:nvSpPr>
          <p:cNvPr id="18" name="TextBox 17">
            <a:extLst>
              <a:ext uri="{FF2B5EF4-FFF2-40B4-BE49-F238E27FC236}">
                <a16:creationId xmlns:a16="http://schemas.microsoft.com/office/drawing/2014/main" id="{5913E5F4-8733-7281-FE99-69A70DD19803}"/>
              </a:ext>
            </a:extLst>
          </p:cNvPr>
          <p:cNvSpPr txBox="1"/>
          <p:nvPr/>
        </p:nvSpPr>
        <p:spPr>
          <a:xfrm>
            <a:off x="5257800" y="4300812"/>
            <a:ext cx="2286000" cy="492443"/>
          </a:xfrm>
          <a:prstGeom prst="rect">
            <a:avLst/>
          </a:prstGeom>
          <a:noFill/>
        </p:spPr>
        <p:txBody>
          <a:bodyPr wrap="square">
            <a:spAutoFit/>
          </a:bodyPr>
          <a:lstStyle/>
          <a:p>
            <a:pPr algn="ctr"/>
            <a:r>
              <a:rPr lang="en-US" sz="2600" dirty="0">
                <a:solidFill>
                  <a:schemeClr val="tx1"/>
                </a:solidFill>
              </a:rPr>
              <a:t>[</a:t>
            </a:r>
            <a:r>
              <a:rPr lang="en-US" sz="2600" dirty="0">
                <a:solidFill>
                  <a:schemeClr val="tx1"/>
                </a:solidFill>
                <a:latin typeface="Calibri Light" panose="020F0302020204030204"/>
              </a:rPr>
              <a:t>ILL25b</a:t>
            </a:r>
            <a:r>
              <a:rPr lang="en-US" sz="2600" dirty="0">
                <a:solidFill>
                  <a:schemeClr val="tx1"/>
                </a:solidFill>
              </a:rPr>
              <a:t>]</a:t>
            </a:r>
          </a:p>
        </p:txBody>
      </p:sp>
      <p:sp>
        <p:nvSpPr>
          <p:cNvPr id="3" name="Title 1">
            <a:extLst>
              <a:ext uri="{FF2B5EF4-FFF2-40B4-BE49-F238E27FC236}">
                <a16:creationId xmlns:a16="http://schemas.microsoft.com/office/drawing/2014/main" id="{138FAC4B-537A-5C6B-5AA9-488B3A879FC1}"/>
              </a:ext>
            </a:extLst>
          </p:cNvPr>
          <p:cNvSpPr txBox="1">
            <a:spLocks/>
          </p:cNvSpPr>
          <p:nvPr/>
        </p:nvSpPr>
        <p:spPr>
          <a:xfrm>
            <a:off x="152400" y="23021"/>
            <a:ext cx="11201400" cy="11183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Overview</a:t>
            </a:r>
          </a:p>
        </p:txBody>
      </p:sp>
    </p:spTree>
    <p:extLst>
      <p:ext uri="{BB962C8B-B14F-4D97-AF65-F5344CB8AC3E}">
        <p14:creationId xmlns:p14="http://schemas.microsoft.com/office/powerpoint/2010/main" val="342179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97236-427C-5B61-2E07-8B482118D3F5}"/>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62AF73B9-50FF-EBD0-E690-1BDCB68745DD}"/>
                  </a:ext>
                </a:extLst>
              </p:cNvPr>
              <p:cNvSpPr/>
              <p:nvPr/>
            </p:nvSpPr>
            <p:spPr>
              <a:xfrm>
                <a:off x="885120" y="2438400"/>
                <a:ext cx="1076739" cy="542136"/>
              </a:xfrm>
              <a:prstGeom prst="rect">
                <a:avLst/>
              </a:prstGeom>
            </p:spPr>
            <p:txBody>
              <a:bodyPr wrap="square">
                <a:spAutoFit/>
              </a:bodyPr>
              <a:lstStyle/>
              <a:p>
                <a:pPr lvl="0" algn="ctr">
                  <a:defRPr/>
                </a:pPr>
                <a14:m>
                  <m:oMathPara xmlns:m="http://schemas.openxmlformats.org/officeDocument/2006/math">
                    <m:oMathParaPr>
                      <m:jc m:val="center"/>
                    </m:oMathParaPr>
                    <m:oMath xmlns:m="http://schemas.openxmlformats.org/officeDocument/2006/math">
                      <m:r>
                        <a:rPr lang="en-US" sz="2800" b="0" i="1" dirty="0" smtClean="0">
                          <a:latin typeface="Cambria Math" panose="02040503050406030204" pitchFamily="18" charset="0"/>
                        </a:rPr>
                        <m:t>{</m:t>
                      </m:r>
                      <m:sSub>
                        <m:sSubPr>
                          <m:ctrlPr>
                            <a:rPr lang="en-US" sz="2800" i="1" dirty="0" smtClean="0">
                              <a:latin typeface="Cambria Math" panose="02040503050406030204" pitchFamily="18" charset="0"/>
                            </a:rPr>
                          </m:ctrlPr>
                        </m:sSubPr>
                        <m:e>
                          <m:r>
                            <a:rPr lang="en-US" sz="2800" b="0" i="1" dirty="0" smtClean="0">
                              <a:latin typeface="Cambria Math" panose="02040503050406030204" pitchFamily="18" charset="0"/>
                            </a:rPr>
                            <m:t>ℓ</m:t>
                          </m:r>
                        </m:e>
                        <m:sub>
                          <m:r>
                            <a:rPr lang="en-US" sz="2800" b="0" i="1" dirty="0" smtClean="0">
                              <a:latin typeface="Cambria Math" panose="02040503050406030204" pitchFamily="18" charset="0"/>
                            </a:rPr>
                            <m:t>𝑖</m:t>
                          </m:r>
                          <m:r>
                            <a:rPr lang="en-US" sz="2800" b="0" i="1" dirty="0" smtClean="0">
                              <a:latin typeface="Cambria Math" panose="02040503050406030204" pitchFamily="18" charset="0"/>
                            </a:rPr>
                            <m:t>,0</m:t>
                          </m:r>
                        </m:sub>
                      </m:sSub>
                      <m:r>
                        <a:rPr lang="en-US" sz="2800" b="0" i="1" dirty="0" smtClean="0">
                          <a:solidFill>
                            <a:schemeClr val="tx1"/>
                          </a:solidFill>
                          <a:latin typeface="Cambria Math" panose="02040503050406030204" pitchFamily="18" charset="0"/>
                        </a:rPr>
                        <m:t>,</m:t>
                      </m:r>
                      <m:sSub>
                        <m:sSubPr>
                          <m:ctrlPr>
                            <a:rPr lang="en-US" sz="2800" i="1" dirty="0">
                              <a:latin typeface="Cambria Math" panose="02040503050406030204" pitchFamily="18" charset="0"/>
                            </a:rPr>
                          </m:ctrlPr>
                        </m:sSubPr>
                        <m:e>
                          <m:r>
                            <a:rPr lang="en-US" sz="2800" b="0" i="1" dirty="0" smtClean="0">
                              <a:latin typeface="Cambria Math" panose="02040503050406030204" pitchFamily="18" charset="0"/>
                            </a:rPr>
                            <m:t>ℓ</m:t>
                          </m:r>
                        </m:e>
                        <m:sub>
                          <m:r>
                            <a:rPr lang="en-US" sz="2800" b="0" i="1" dirty="0" smtClean="0">
                              <a:latin typeface="Cambria Math" panose="02040503050406030204" pitchFamily="18" charset="0"/>
                            </a:rPr>
                            <m:t>𝑖</m:t>
                          </m:r>
                          <m:r>
                            <a:rPr lang="en-US" sz="2800" b="0" i="1" dirty="0" smtClean="0">
                              <a:latin typeface="Cambria Math" panose="02040503050406030204" pitchFamily="18" charset="0"/>
                            </a:rPr>
                            <m:t>,1</m:t>
                          </m:r>
                        </m:sub>
                      </m:sSub>
                      <m:r>
                        <a:rPr lang="en-US" sz="2800" b="0" i="1" dirty="0" smtClean="0">
                          <a:latin typeface="Cambria Math" panose="02040503050406030204" pitchFamily="18" charset="0"/>
                        </a:rPr>
                        <m:t>}</m:t>
                      </m:r>
                    </m:oMath>
                  </m:oMathPara>
                </a14:m>
                <a:endParaRPr kumimoji="0" lang="en-US" sz="2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72" name="Rectangle 71">
                <a:extLst>
                  <a:ext uri="{FF2B5EF4-FFF2-40B4-BE49-F238E27FC236}">
                    <a16:creationId xmlns:a16="http://schemas.microsoft.com/office/drawing/2014/main" id="{62AF73B9-50FF-EBD0-E690-1BDCB68745DD}"/>
                  </a:ext>
                </a:extLst>
              </p:cNvPr>
              <p:cNvSpPr>
                <a:spLocks noRot="1" noChangeAspect="1" noMove="1" noResize="1" noEditPoints="1" noAdjustHandles="1" noChangeArrowheads="1" noChangeShapeType="1" noTextEdit="1"/>
              </p:cNvSpPr>
              <p:nvPr/>
            </p:nvSpPr>
            <p:spPr>
              <a:xfrm>
                <a:off x="885120" y="2438400"/>
                <a:ext cx="1076739" cy="542136"/>
              </a:xfrm>
              <a:prstGeom prst="rect">
                <a:avLst/>
              </a:prstGeom>
              <a:blipFill>
                <a:blip r:embed="rId3"/>
                <a:stretch>
                  <a:fillRect l="-18079" r="-10169"/>
                </a:stretch>
              </a:blipFill>
            </p:spPr>
            <p:txBody>
              <a:bodyPr/>
              <a:lstStyle/>
              <a:p>
                <a:r>
                  <a:rPr lang="en-US">
                    <a:noFill/>
                  </a:rPr>
                  <a:t> </a:t>
                </a:r>
              </a:p>
            </p:txBody>
          </p:sp>
        </mc:Fallback>
      </mc:AlternateContent>
      <p:grpSp>
        <p:nvGrpSpPr>
          <p:cNvPr id="50" name="Group 49">
            <a:extLst>
              <a:ext uri="{FF2B5EF4-FFF2-40B4-BE49-F238E27FC236}">
                <a16:creationId xmlns:a16="http://schemas.microsoft.com/office/drawing/2014/main" id="{D1E2E2C7-B70B-1306-4CCA-89204B198A1E}"/>
              </a:ext>
            </a:extLst>
          </p:cNvPr>
          <p:cNvGrpSpPr/>
          <p:nvPr/>
        </p:nvGrpSpPr>
        <p:grpSpPr>
          <a:xfrm>
            <a:off x="683048" y="2996740"/>
            <a:ext cx="1480882" cy="2423496"/>
            <a:chOff x="683048" y="2996740"/>
            <a:chExt cx="1480882" cy="2423496"/>
          </a:xfrm>
        </p:grpSpPr>
        <p:sp>
          <p:nvSpPr>
            <p:cNvPr id="68" name="Trapezoid 67">
              <a:extLst>
                <a:ext uri="{FF2B5EF4-FFF2-40B4-BE49-F238E27FC236}">
                  <a16:creationId xmlns:a16="http://schemas.microsoft.com/office/drawing/2014/main" id="{B768CBF0-575A-565C-C41F-DDA2CA8AB00C}"/>
                </a:ext>
              </a:extLst>
            </p:cNvPr>
            <p:cNvSpPr/>
            <p:nvPr/>
          </p:nvSpPr>
          <p:spPr>
            <a:xfrm>
              <a:off x="683048" y="3581400"/>
              <a:ext cx="1480882" cy="695836"/>
            </a:xfrm>
            <a:prstGeom prst="trapezoid">
              <a:avLst>
                <a:gd name="adj" fmla="val 0"/>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AlternateContent xmlns:mc="http://schemas.openxmlformats.org/markup-compatibility/2006" xmlns:a14="http://schemas.microsoft.com/office/drawing/2010/main">
          <mc:Choice Requires="a14">
            <p:sp>
              <p:nvSpPr>
                <p:cNvPr id="69" name="Rectangle 68">
                  <a:extLst>
                    <a:ext uri="{FF2B5EF4-FFF2-40B4-BE49-F238E27FC236}">
                      <a16:creationId xmlns:a16="http://schemas.microsoft.com/office/drawing/2014/main" id="{2BFB4D62-9093-2444-908B-E3ADD71B0E71}"/>
                    </a:ext>
                  </a:extLst>
                </p:cNvPr>
                <p:cNvSpPr/>
                <p:nvPr/>
              </p:nvSpPr>
              <p:spPr>
                <a:xfrm>
                  <a:off x="685943" y="3647285"/>
                  <a:ext cx="1465431"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sz="28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ctrlPr>
                          </m:sSubPr>
                          <m:e>
                            <m:r>
                              <m:rPr>
                                <m:sty m:val="p"/>
                              </m:rPr>
                              <a:rPr kumimoji="0" lang="en-US" sz="2800" b="0" i="0"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Garb</m:t>
                            </m:r>
                          </m:e>
                          <m:sub>
                            <m:r>
                              <a:rPr kumimoji="0" lang="en-US" sz="28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𝐶</m:t>
                            </m:r>
                          </m:sub>
                        </m:sSub>
                      </m:oMath>
                    </m:oMathPara>
                  </a14:m>
                  <a:endParaRPr kumimoji="0" lang="en-US" sz="2800" b="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69" name="Rectangle 68">
                  <a:extLst>
                    <a:ext uri="{FF2B5EF4-FFF2-40B4-BE49-F238E27FC236}">
                      <a16:creationId xmlns:a16="http://schemas.microsoft.com/office/drawing/2014/main" id="{2BFB4D62-9093-2444-908B-E3ADD71B0E71}"/>
                    </a:ext>
                  </a:extLst>
                </p:cNvPr>
                <p:cNvSpPr>
                  <a:spLocks noRot="1" noChangeAspect="1" noMove="1" noResize="1" noEditPoints="1" noAdjustHandles="1" noChangeArrowheads="1" noChangeShapeType="1" noTextEdit="1"/>
                </p:cNvSpPr>
                <p:nvPr/>
              </p:nvSpPr>
              <p:spPr>
                <a:xfrm>
                  <a:off x="685943" y="3647285"/>
                  <a:ext cx="1465431" cy="523220"/>
                </a:xfrm>
                <a:prstGeom prst="rect">
                  <a:avLst/>
                </a:prstGeom>
                <a:blipFill>
                  <a:blip r:embed="rId4"/>
                  <a:stretch>
                    <a:fillRect/>
                  </a:stretch>
                </a:blipFill>
              </p:spPr>
              <p:txBody>
                <a:bodyPr/>
                <a:lstStyle/>
                <a:p>
                  <a:r>
                    <a:rPr lang="en-US">
                      <a:noFill/>
                    </a:rPr>
                    <a:t> </a:t>
                  </a:r>
                </a:p>
              </p:txBody>
            </p:sp>
          </mc:Fallback>
        </mc:AlternateContent>
        <p:cxnSp>
          <p:nvCxnSpPr>
            <p:cNvPr id="70" name="Straight Arrow Connector 69">
              <a:extLst>
                <a:ext uri="{FF2B5EF4-FFF2-40B4-BE49-F238E27FC236}">
                  <a16:creationId xmlns:a16="http://schemas.microsoft.com/office/drawing/2014/main" id="{5520ED86-553C-3804-64B1-0A7A1AF05212}"/>
                </a:ext>
              </a:extLst>
            </p:cNvPr>
            <p:cNvCxnSpPr>
              <a:cxnSpLocks/>
              <a:endCxn id="68" idx="0"/>
            </p:cNvCxnSpPr>
            <p:nvPr/>
          </p:nvCxnSpPr>
          <p:spPr>
            <a:xfrm>
              <a:off x="1423489" y="2996740"/>
              <a:ext cx="0" cy="584660"/>
            </a:xfrm>
            <a:prstGeom prst="straightConnector1">
              <a:avLst/>
            </a:prstGeom>
            <a:ln w="25400">
              <a:solidFill>
                <a:schemeClr val="tx1">
                  <a:lumMod val="50000"/>
                  <a:lumOff val="50000"/>
                </a:schemeClr>
              </a:solidFill>
              <a:headEnd type="none"/>
              <a:tailEnd type="triangle" w="lg" len="lg"/>
            </a:ln>
          </p:spPr>
          <p:style>
            <a:lnRef idx="3">
              <a:schemeClr val="accent5"/>
            </a:lnRef>
            <a:fillRef idx="0">
              <a:schemeClr val="accent5"/>
            </a:fillRef>
            <a:effectRef idx="2">
              <a:schemeClr val="accent5"/>
            </a:effectRef>
            <a:fontRef idx="minor">
              <a:schemeClr val="tx1"/>
            </a:fontRef>
          </p:style>
        </p:cxnSp>
        <p:cxnSp>
          <p:nvCxnSpPr>
            <p:cNvPr id="71" name="Straight Arrow Connector 70">
              <a:extLst>
                <a:ext uri="{FF2B5EF4-FFF2-40B4-BE49-F238E27FC236}">
                  <a16:creationId xmlns:a16="http://schemas.microsoft.com/office/drawing/2014/main" id="{C5DB42EF-D12F-60BB-0BD5-91C711F79975}"/>
                </a:ext>
              </a:extLst>
            </p:cNvPr>
            <p:cNvCxnSpPr>
              <a:cxnSpLocks/>
            </p:cNvCxnSpPr>
            <p:nvPr/>
          </p:nvCxnSpPr>
          <p:spPr>
            <a:xfrm>
              <a:off x="1423489" y="4336630"/>
              <a:ext cx="0" cy="543709"/>
            </a:xfrm>
            <a:prstGeom prst="straightConnector1">
              <a:avLst/>
            </a:prstGeom>
            <a:ln w="25400">
              <a:solidFill>
                <a:schemeClr val="tx1">
                  <a:lumMod val="50000"/>
                  <a:lumOff val="50000"/>
                </a:schemeClr>
              </a:solidFill>
              <a:headEnd type="none"/>
              <a:tailEnd type="triangle" w="lg" len="lg"/>
            </a:ln>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xmlns:a14="http://schemas.microsoft.com/office/drawing/2010/main">
          <mc:Choice Requires="a14">
            <p:sp>
              <p:nvSpPr>
                <p:cNvPr id="73" name="Rectangle 72">
                  <a:extLst>
                    <a:ext uri="{FF2B5EF4-FFF2-40B4-BE49-F238E27FC236}">
                      <a16:creationId xmlns:a16="http://schemas.microsoft.com/office/drawing/2014/main" id="{4F34D768-131E-4B3A-5BD0-DE1C3C560A18}"/>
                    </a:ext>
                  </a:extLst>
                </p:cNvPr>
                <p:cNvSpPr/>
                <p:nvPr/>
              </p:nvSpPr>
              <p:spPr>
                <a:xfrm>
                  <a:off x="735645" y="4878100"/>
                  <a:ext cx="1362643" cy="54213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ℓ</m:t>
                            </m:r>
                          </m:e>
                          <m:sub>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𝐶</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,0</m:t>
                            </m:r>
                          </m:sub>
                        </m:sSub>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sSub>
                          <m:sSubPr>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ℓ</m:t>
                            </m:r>
                          </m:e>
                          <m:sub>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𝐶</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,1</m:t>
                            </m:r>
                          </m:sub>
                        </m:sSub>
                      </m:oMath>
                    </m:oMathPara>
                  </a14:m>
                  <a:endParaRPr kumimoji="0" lang="en-US" sz="2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73" name="Rectangle 72">
                  <a:extLst>
                    <a:ext uri="{FF2B5EF4-FFF2-40B4-BE49-F238E27FC236}">
                      <a16:creationId xmlns:a16="http://schemas.microsoft.com/office/drawing/2014/main" id="{4F34D768-131E-4B3A-5BD0-DE1C3C560A18}"/>
                    </a:ext>
                  </a:extLst>
                </p:cNvPr>
                <p:cNvSpPr>
                  <a:spLocks noRot="1" noChangeAspect="1" noMove="1" noResize="1" noEditPoints="1" noAdjustHandles="1" noChangeArrowheads="1" noChangeShapeType="1" noTextEdit="1"/>
                </p:cNvSpPr>
                <p:nvPr/>
              </p:nvSpPr>
              <p:spPr>
                <a:xfrm>
                  <a:off x="735645" y="4878100"/>
                  <a:ext cx="1362643" cy="542136"/>
                </a:xfrm>
                <a:prstGeom prst="rect">
                  <a:avLst/>
                </a:prstGeom>
                <a:blipFill>
                  <a:blip r:embed="rId5"/>
                  <a:stretch>
                    <a:fillRect/>
                  </a:stretch>
                </a:blipFill>
              </p:spPr>
              <p:txBody>
                <a:bodyPr/>
                <a:lstStyle/>
                <a:p>
                  <a:r>
                    <a:rPr lang="en-US">
                      <a:noFill/>
                    </a:rPr>
                    <a:t> </a:t>
                  </a:r>
                </a:p>
              </p:txBody>
            </p:sp>
          </mc:Fallback>
        </mc:AlternateContent>
      </p:grpSp>
      <p:grpSp>
        <p:nvGrpSpPr>
          <p:cNvPr id="80" name="Group 79">
            <a:extLst>
              <a:ext uri="{FF2B5EF4-FFF2-40B4-BE49-F238E27FC236}">
                <a16:creationId xmlns:a16="http://schemas.microsoft.com/office/drawing/2014/main" id="{61B8B796-5E12-7BA1-7467-988788ADDDBA}"/>
              </a:ext>
            </a:extLst>
          </p:cNvPr>
          <p:cNvGrpSpPr/>
          <p:nvPr/>
        </p:nvGrpSpPr>
        <p:grpSpPr>
          <a:xfrm>
            <a:off x="3668355" y="2431849"/>
            <a:ext cx="3418245" cy="2995566"/>
            <a:chOff x="763044" y="2003767"/>
            <a:chExt cx="3418245" cy="2995566"/>
          </a:xfrm>
        </p:grpSpPr>
        <p:sp>
          <p:nvSpPr>
            <p:cNvPr id="81" name="Trapezoid 80">
              <a:extLst>
                <a:ext uri="{FF2B5EF4-FFF2-40B4-BE49-F238E27FC236}">
                  <a16:creationId xmlns:a16="http://schemas.microsoft.com/office/drawing/2014/main" id="{47482836-F568-06AB-91AB-9AA518C3CE89}"/>
                </a:ext>
              </a:extLst>
            </p:cNvPr>
            <p:cNvSpPr/>
            <p:nvPr/>
          </p:nvSpPr>
          <p:spPr>
            <a:xfrm>
              <a:off x="1757023" y="3163972"/>
              <a:ext cx="1480882" cy="695836"/>
            </a:xfrm>
            <a:prstGeom prst="trapezoid">
              <a:avLst>
                <a:gd name="adj" fmla="val 0"/>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AlternateContent xmlns:mc="http://schemas.openxmlformats.org/markup-compatibility/2006" xmlns:a14="http://schemas.microsoft.com/office/drawing/2010/main">
          <mc:Choice Requires="a14">
            <p:sp>
              <p:nvSpPr>
                <p:cNvPr id="82" name="Rectangle 81">
                  <a:extLst>
                    <a:ext uri="{FF2B5EF4-FFF2-40B4-BE49-F238E27FC236}">
                      <a16:creationId xmlns:a16="http://schemas.microsoft.com/office/drawing/2014/main" id="{DFA83F3E-158D-CFBF-9A10-D577B1B5EE39}"/>
                    </a:ext>
                  </a:extLst>
                </p:cNvPr>
                <p:cNvSpPr/>
                <p:nvPr/>
              </p:nvSpPr>
              <p:spPr>
                <a:xfrm>
                  <a:off x="1753643" y="3229857"/>
                  <a:ext cx="1480875"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ctrlPr>
                          </m:sSubPr>
                          <m:e>
                            <m:r>
                              <m:rPr>
                                <m:sty m:val="p"/>
                              </m:rPr>
                              <a:rPr kumimoji="0" lang="en-US" sz="2800" b="0" i="0"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Eval</m:t>
                            </m:r>
                          </m:e>
                          <m:sub>
                            <m:r>
                              <a:rPr kumimoji="0" lang="en-US" sz="28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𝐶</m:t>
                            </m:r>
                          </m:sub>
                        </m:sSub>
                      </m:oMath>
                    </m:oMathPara>
                  </a14:m>
                  <a:endParaRPr kumimoji="0" lang="en-US" sz="2800" b="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82" name="Rectangle 81">
                  <a:extLst>
                    <a:ext uri="{FF2B5EF4-FFF2-40B4-BE49-F238E27FC236}">
                      <a16:creationId xmlns:a16="http://schemas.microsoft.com/office/drawing/2014/main" id="{DFA83F3E-158D-CFBF-9A10-D577B1B5EE39}"/>
                    </a:ext>
                  </a:extLst>
                </p:cNvPr>
                <p:cNvSpPr>
                  <a:spLocks noRot="1" noChangeAspect="1" noMove="1" noResize="1" noEditPoints="1" noAdjustHandles="1" noChangeArrowheads="1" noChangeShapeType="1" noTextEdit="1"/>
                </p:cNvSpPr>
                <p:nvPr/>
              </p:nvSpPr>
              <p:spPr>
                <a:xfrm>
                  <a:off x="1753643" y="3229857"/>
                  <a:ext cx="1480875" cy="523220"/>
                </a:xfrm>
                <a:prstGeom prst="rect">
                  <a:avLst/>
                </a:prstGeom>
                <a:blipFill>
                  <a:blip r:embed="rId6"/>
                  <a:stretch>
                    <a:fillRect/>
                  </a:stretch>
                </a:blipFill>
              </p:spPr>
              <p:txBody>
                <a:bodyPr/>
                <a:lstStyle/>
                <a:p>
                  <a:r>
                    <a:rPr lang="en-US">
                      <a:noFill/>
                    </a:rPr>
                    <a:t> </a:t>
                  </a:r>
                </a:p>
              </p:txBody>
            </p:sp>
          </mc:Fallback>
        </mc:AlternateContent>
        <p:cxnSp>
          <p:nvCxnSpPr>
            <p:cNvPr id="83" name="Straight Arrow Connector 82">
              <a:extLst>
                <a:ext uri="{FF2B5EF4-FFF2-40B4-BE49-F238E27FC236}">
                  <a16:creationId xmlns:a16="http://schemas.microsoft.com/office/drawing/2014/main" id="{5A0D9C34-35FD-B8C9-835A-B7C02753F9FC}"/>
                </a:ext>
              </a:extLst>
            </p:cNvPr>
            <p:cNvCxnSpPr>
              <a:cxnSpLocks/>
            </p:cNvCxnSpPr>
            <p:nvPr/>
          </p:nvCxnSpPr>
          <p:spPr>
            <a:xfrm>
              <a:off x="2497464" y="2579312"/>
              <a:ext cx="0" cy="584660"/>
            </a:xfrm>
            <a:prstGeom prst="straightConnector1">
              <a:avLst/>
            </a:prstGeom>
            <a:ln w="25400">
              <a:solidFill>
                <a:schemeClr val="tx1">
                  <a:lumMod val="50000"/>
                  <a:lumOff val="50000"/>
                </a:schemeClr>
              </a:solidFill>
              <a:headEnd type="none"/>
              <a:tailEnd type="triangle" w="lg" len="lg"/>
            </a:ln>
          </p:spPr>
          <p:style>
            <a:lnRef idx="3">
              <a:schemeClr val="accent5"/>
            </a:lnRef>
            <a:fillRef idx="0">
              <a:schemeClr val="accent5"/>
            </a:fillRef>
            <a:effectRef idx="2">
              <a:schemeClr val="accent5"/>
            </a:effectRef>
            <a:fontRef idx="minor">
              <a:schemeClr val="tx1"/>
            </a:fontRef>
          </p:style>
        </p:cxnSp>
        <p:cxnSp>
          <p:nvCxnSpPr>
            <p:cNvPr id="84" name="Straight Arrow Connector 83">
              <a:extLst>
                <a:ext uri="{FF2B5EF4-FFF2-40B4-BE49-F238E27FC236}">
                  <a16:creationId xmlns:a16="http://schemas.microsoft.com/office/drawing/2014/main" id="{5C1EB7B7-0AF9-B9AE-CCFD-67CD749D38F2}"/>
                </a:ext>
              </a:extLst>
            </p:cNvPr>
            <p:cNvCxnSpPr>
              <a:cxnSpLocks/>
            </p:cNvCxnSpPr>
            <p:nvPr/>
          </p:nvCxnSpPr>
          <p:spPr>
            <a:xfrm>
              <a:off x="2497464" y="3859808"/>
              <a:ext cx="0" cy="543709"/>
            </a:xfrm>
            <a:prstGeom prst="straightConnector1">
              <a:avLst/>
            </a:prstGeom>
            <a:ln w="25400">
              <a:solidFill>
                <a:schemeClr val="tx1">
                  <a:lumMod val="50000"/>
                  <a:lumOff val="50000"/>
                </a:schemeClr>
              </a:solidFill>
              <a:headEnd type="none"/>
              <a:tailEnd type="triangle" w="lg" len="lg"/>
            </a:ln>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xmlns:a14="http://schemas.microsoft.com/office/drawing/2010/main">
          <mc:Choice Requires="a14">
            <p:sp>
              <p:nvSpPr>
                <p:cNvPr id="85" name="Rectangle 84">
                  <a:extLst>
                    <a:ext uri="{FF2B5EF4-FFF2-40B4-BE49-F238E27FC236}">
                      <a16:creationId xmlns:a16="http://schemas.microsoft.com/office/drawing/2014/main" id="{CBE8269B-B5A6-AEB9-971D-0426D095592D}"/>
                    </a:ext>
                  </a:extLst>
                </p:cNvPr>
                <p:cNvSpPr/>
                <p:nvPr/>
              </p:nvSpPr>
              <p:spPr>
                <a:xfrm>
                  <a:off x="763044" y="2003767"/>
                  <a:ext cx="3418245" cy="565283"/>
                </a:xfrm>
                <a:prstGeom prst="rect">
                  <a:avLst/>
                </a:prstGeom>
              </p:spPr>
              <p:txBody>
                <a:bodyPr wrap="square">
                  <a:spAutoFit/>
                </a:bodyPr>
                <a:lstStyle/>
                <a:p>
                  <a:pPr algn="ctr">
                    <a:defRPr/>
                  </a:pPr>
                  <a14:m>
                    <m:oMathPara xmlns:m="http://schemas.openxmlformats.org/officeDocument/2006/math">
                      <m:oMathParaPr>
                        <m:jc m:val="center"/>
                      </m:oMathParaPr>
                      <m:oMath xmlns:m="http://schemas.openxmlformats.org/officeDocument/2006/math">
                        <m:sSub>
                          <m:sSubPr>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{ℓ</m:t>
                            </m:r>
                          </m:e>
                          <m:sub>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𝑖</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sSub>
                              <m:sSubPr>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𝑥</m:t>
                                </m:r>
                              </m:e>
                              <m:sub>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𝑖</m:t>
                                </m:r>
                              </m:sub>
                            </m:sSub>
                          </m:sub>
                        </m:sSub>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oMath>
                    </m:oMathPara>
                  </a14:m>
                  <a:endParaRPr kumimoji="0" lang="en-US" sz="2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85" name="Rectangle 84">
                  <a:extLst>
                    <a:ext uri="{FF2B5EF4-FFF2-40B4-BE49-F238E27FC236}">
                      <a16:creationId xmlns:a16="http://schemas.microsoft.com/office/drawing/2014/main" id="{CBE8269B-B5A6-AEB9-971D-0426D095592D}"/>
                    </a:ext>
                  </a:extLst>
                </p:cNvPr>
                <p:cNvSpPr>
                  <a:spLocks noRot="1" noChangeAspect="1" noMove="1" noResize="1" noEditPoints="1" noAdjustHandles="1" noChangeArrowheads="1" noChangeShapeType="1" noTextEdit="1"/>
                </p:cNvSpPr>
                <p:nvPr/>
              </p:nvSpPr>
              <p:spPr>
                <a:xfrm>
                  <a:off x="763044" y="2003767"/>
                  <a:ext cx="3418245" cy="56528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178B4B4B-96E4-92D3-D11F-B0C6CA65ED21}"/>
                    </a:ext>
                  </a:extLst>
                </p:cNvPr>
                <p:cNvSpPr/>
                <p:nvPr/>
              </p:nvSpPr>
              <p:spPr>
                <a:xfrm>
                  <a:off x="2096408" y="4442129"/>
                  <a:ext cx="795343" cy="55720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ℓ</m:t>
                            </m:r>
                          </m:e>
                          <m:sub>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𝐶</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𝑦</m:t>
                            </m:r>
                          </m:sub>
                        </m:sSub>
                      </m:oMath>
                    </m:oMathPara>
                  </a14:m>
                  <a:endParaRPr kumimoji="0" lang="en-US" sz="2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86" name="Rectangle 85">
                  <a:extLst>
                    <a:ext uri="{FF2B5EF4-FFF2-40B4-BE49-F238E27FC236}">
                      <a16:creationId xmlns:a16="http://schemas.microsoft.com/office/drawing/2014/main" id="{178B4B4B-96E4-92D3-D11F-B0C6CA65ED21}"/>
                    </a:ext>
                  </a:extLst>
                </p:cNvPr>
                <p:cNvSpPr>
                  <a:spLocks noRot="1" noChangeAspect="1" noMove="1" noResize="1" noEditPoints="1" noAdjustHandles="1" noChangeArrowheads="1" noChangeShapeType="1" noTextEdit="1"/>
                </p:cNvSpPr>
                <p:nvPr/>
              </p:nvSpPr>
              <p:spPr>
                <a:xfrm>
                  <a:off x="2096408" y="4442129"/>
                  <a:ext cx="795343" cy="557204"/>
                </a:xfrm>
                <a:prstGeom prst="rect">
                  <a:avLst/>
                </a:prstGeom>
                <a:blipFill>
                  <a:blip r:embed="rId8"/>
                  <a:stretch>
                    <a:fillRect/>
                  </a:stretch>
                </a:blipFill>
              </p:spPr>
              <p:txBody>
                <a:bodyPr/>
                <a:lstStyle/>
                <a:p>
                  <a:r>
                    <a:rPr lang="en-US">
                      <a:noFill/>
                    </a:rPr>
                    <a:t> </a:t>
                  </a:r>
                </a:p>
              </p:txBody>
            </p:sp>
          </mc:Fallback>
        </mc:AlternateContent>
      </p:grpSp>
      <p:sp>
        <p:nvSpPr>
          <p:cNvPr id="90" name="Rectangle 89">
            <a:extLst>
              <a:ext uri="{FF2B5EF4-FFF2-40B4-BE49-F238E27FC236}">
                <a16:creationId xmlns:a16="http://schemas.microsoft.com/office/drawing/2014/main" id="{E5AA3403-CB58-CF1E-28BC-5D66FC414BDB}"/>
              </a:ext>
            </a:extLst>
          </p:cNvPr>
          <p:cNvSpPr/>
          <p:nvPr/>
        </p:nvSpPr>
        <p:spPr>
          <a:xfrm>
            <a:off x="4599794" y="1676400"/>
            <a:ext cx="1648605" cy="52322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arker Felt Thin" panose="02000400000000000000" pitchFamily="2" charset="77"/>
                <a:ea typeface="+mn-ea"/>
                <a:cs typeface="+mn-cs"/>
              </a:rPr>
              <a:t>Evaluator</a:t>
            </a:r>
          </a:p>
        </p:txBody>
      </p:sp>
      <p:sp>
        <p:nvSpPr>
          <p:cNvPr id="94" name="Rectangle 93">
            <a:extLst>
              <a:ext uri="{FF2B5EF4-FFF2-40B4-BE49-F238E27FC236}">
                <a16:creationId xmlns:a16="http://schemas.microsoft.com/office/drawing/2014/main" id="{07A14D2A-28B5-9224-6AE7-40524AD5E8F5}"/>
              </a:ext>
            </a:extLst>
          </p:cNvPr>
          <p:cNvSpPr/>
          <p:nvPr/>
        </p:nvSpPr>
        <p:spPr>
          <a:xfrm>
            <a:off x="777127" y="1676400"/>
            <a:ext cx="1374247" cy="52322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arker Felt Thin" panose="02000400000000000000" pitchFamily="2" charset="77"/>
                <a:ea typeface="+mn-ea"/>
                <a:cs typeface="+mn-cs"/>
              </a:rPr>
              <a:t>Garbler</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9ECFF8B-9167-8826-A125-5FD20BA1016C}"/>
                  </a:ext>
                </a:extLst>
              </p:cNvPr>
              <p:cNvSpPr txBox="1"/>
              <p:nvPr/>
            </p:nvSpPr>
            <p:spPr>
              <a:xfrm>
                <a:off x="1981200" y="2502072"/>
                <a:ext cx="84869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dirty="0" smtClean="0">
                          <a:ln>
                            <a:noFill/>
                          </a:ln>
                          <a:solidFill>
                            <a:schemeClr val="accent6">
                              <a:lumMod val="75000"/>
                            </a:schemeClr>
                          </a:solidFill>
                          <a:effectLst/>
                          <a:uLnTx/>
                          <a:uFillTx/>
                          <a:latin typeface="Cambria Math" panose="02040503050406030204" pitchFamily="18" charset="0"/>
                          <a:ea typeface="+mn-ea"/>
                          <a:cs typeface="+mn-cs"/>
                        </a:rPr>
                        <m:t>←$</m:t>
                      </m:r>
                    </m:oMath>
                  </m:oMathPara>
                </a14:m>
                <a:endParaRPr kumimoji="0" lang="en-US" sz="2800" b="0" i="0" u="none" strike="noStrike" kern="1200" cap="none" spc="0" normalizeH="0" baseline="0" noProof="0" dirty="0">
                  <a:ln>
                    <a:noFill/>
                  </a:ln>
                  <a:solidFill>
                    <a:schemeClr val="accent6">
                      <a:lumMod val="75000"/>
                    </a:schemeClr>
                  </a:solidFill>
                  <a:effectLst/>
                  <a:uLnTx/>
                  <a:uFillTx/>
                  <a:latin typeface="Calibri Light" panose="020F0302020204030204"/>
                  <a:ea typeface="+mn-ea"/>
                  <a:cs typeface="+mn-cs"/>
                </a:endParaRPr>
              </a:p>
            </p:txBody>
          </p:sp>
        </mc:Choice>
        <mc:Fallback xmlns="">
          <p:sp>
            <p:nvSpPr>
              <p:cNvPr id="4" name="TextBox 3">
                <a:extLst>
                  <a:ext uri="{FF2B5EF4-FFF2-40B4-BE49-F238E27FC236}">
                    <a16:creationId xmlns:a16="http://schemas.microsoft.com/office/drawing/2014/main" id="{D9ECFF8B-9167-8826-A125-5FD20BA1016C}"/>
                  </a:ext>
                </a:extLst>
              </p:cNvPr>
              <p:cNvSpPr txBox="1">
                <a:spLocks noRot="1" noChangeAspect="1" noMove="1" noResize="1" noEditPoints="1" noAdjustHandles="1" noChangeArrowheads="1" noChangeShapeType="1" noTextEdit="1"/>
              </p:cNvSpPr>
              <p:nvPr/>
            </p:nvSpPr>
            <p:spPr>
              <a:xfrm>
                <a:off x="1981200" y="2502072"/>
                <a:ext cx="848694"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82B094DA-9DE3-FB13-3F52-EF21398BC47D}"/>
                  </a:ext>
                </a:extLst>
              </p:cNvPr>
              <p:cNvSpPr/>
              <p:nvPr/>
            </p:nvSpPr>
            <p:spPr>
              <a:xfrm>
                <a:off x="3195351" y="3464528"/>
                <a:ext cx="1201690" cy="53777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acc>
                        <m:accPr>
                          <m:chr m:val="̂"/>
                          <m:ctrlPr>
                            <a:rPr kumimoji="0" lang="en-US" sz="28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𝐶</m:t>
                          </m:r>
                        </m:e>
                      </m:acc>
                    </m:oMath>
                  </m:oMathPara>
                </a14:m>
                <a:endParaRPr kumimoji="0" lang="en-US" sz="2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8" name="Rectangle 7">
                <a:extLst>
                  <a:ext uri="{FF2B5EF4-FFF2-40B4-BE49-F238E27FC236}">
                    <a16:creationId xmlns:a16="http://schemas.microsoft.com/office/drawing/2014/main" id="{82B094DA-9DE3-FB13-3F52-EF21398BC47D}"/>
                  </a:ext>
                </a:extLst>
              </p:cNvPr>
              <p:cNvSpPr>
                <a:spLocks noRot="1" noChangeAspect="1" noMove="1" noResize="1" noEditPoints="1" noAdjustHandles="1" noChangeArrowheads="1" noChangeShapeType="1" noTextEdit="1"/>
              </p:cNvSpPr>
              <p:nvPr/>
            </p:nvSpPr>
            <p:spPr>
              <a:xfrm>
                <a:off x="3195351" y="3464528"/>
                <a:ext cx="1201690" cy="537776"/>
              </a:xfrm>
              <a:prstGeom prst="rect">
                <a:avLst/>
              </a:prstGeom>
              <a:blipFill>
                <a:blip r:embed="rId10"/>
                <a:stretch>
                  <a:fillRect/>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410C03ED-5A1B-FEE1-5A57-463F34979314}"/>
              </a:ext>
            </a:extLst>
          </p:cNvPr>
          <p:cNvCxnSpPr>
            <a:cxnSpLocks/>
          </p:cNvCxnSpPr>
          <p:nvPr/>
        </p:nvCxnSpPr>
        <p:spPr>
          <a:xfrm>
            <a:off x="2244720" y="3996655"/>
            <a:ext cx="2414235" cy="0"/>
          </a:xfrm>
          <a:prstGeom prst="straightConnector1">
            <a:avLst/>
          </a:prstGeom>
          <a:ln w="25400">
            <a:solidFill>
              <a:schemeClr val="tx1">
                <a:lumMod val="50000"/>
                <a:lumOff val="50000"/>
              </a:schemeClr>
            </a:solidFill>
            <a:headEnd type="none"/>
            <a:tailEnd type="triangle" w="lg" len="lg"/>
          </a:ln>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BE888EF2-6BD4-2CFC-B822-5CA149C1B436}"/>
                  </a:ext>
                </a:extLst>
              </p:cNvPr>
              <p:cNvSpPr/>
              <p:nvPr/>
            </p:nvSpPr>
            <p:spPr>
              <a:xfrm>
                <a:off x="2819400" y="5552264"/>
                <a:ext cx="1201690" cy="537776"/>
              </a:xfrm>
              <a:prstGeom prst="rect">
                <a:avLst/>
              </a:prstGeom>
            </p:spPr>
            <p:txBody>
              <a:bodyPr wrap="square">
                <a:spAutoFit/>
              </a:bodyPr>
              <a:lstStyle/>
              <a:p>
                <a:pPr lvl="0" algn="ctr">
                  <a:defRPr/>
                </a:pPr>
                <a14:m>
                  <m:oMathPara xmlns:m="http://schemas.openxmlformats.org/officeDocument/2006/math">
                    <m:oMathParaPr>
                      <m:jc m:val="left"/>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ℓ</m:t>
                          </m:r>
                        </m:e>
                        <m:sub>
                          <m:r>
                            <a:rPr lang="en-US" sz="2800" i="1">
                              <a:latin typeface="Cambria Math" panose="02040503050406030204" pitchFamily="18" charset="0"/>
                            </a:rPr>
                            <m:t>𝐶</m:t>
                          </m:r>
                          <m:r>
                            <a:rPr lang="en-US" sz="2800" i="1">
                              <a:latin typeface="Cambria Math" panose="02040503050406030204" pitchFamily="18" charset="0"/>
                            </a:rPr>
                            <m:t>,0</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ℓ</m:t>
                          </m:r>
                        </m:e>
                        <m:sub>
                          <m:r>
                            <a:rPr lang="en-US" sz="2800" i="1">
                              <a:latin typeface="Cambria Math" panose="02040503050406030204" pitchFamily="18" charset="0"/>
                            </a:rPr>
                            <m:t>𝐶</m:t>
                          </m:r>
                          <m:r>
                            <a:rPr lang="en-US" sz="2800" i="1">
                              <a:latin typeface="Cambria Math" panose="02040503050406030204" pitchFamily="18" charset="0"/>
                            </a:rPr>
                            <m:t>,1</m:t>
                          </m:r>
                        </m:sub>
                      </m:sSub>
                    </m:oMath>
                  </m:oMathPara>
                </a14:m>
                <a:endParaRPr lang="en-US" sz="2800" dirty="0">
                  <a:latin typeface="Calibri Light" panose="020F0302020204030204"/>
                </a:endParaRPr>
              </a:p>
            </p:txBody>
          </p:sp>
        </mc:Choice>
        <mc:Fallback xmlns="">
          <p:sp>
            <p:nvSpPr>
              <p:cNvPr id="47" name="Rectangle 46">
                <a:extLst>
                  <a:ext uri="{FF2B5EF4-FFF2-40B4-BE49-F238E27FC236}">
                    <a16:creationId xmlns:a16="http://schemas.microsoft.com/office/drawing/2014/main" id="{BE888EF2-6BD4-2CFC-B822-5CA149C1B436}"/>
                  </a:ext>
                </a:extLst>
              </p:cNvPr>
              <p:cNvSpPr>
                <a:spLocks noRot="1" noChangeAspect="1" noMove="1" noResize="1" noEditPoints="1" noAdjustHandles="1" noChangeArrowheads="1" noChangeShapeType="1" noTextEdit="1"/>
              </p:cNvSpPr>
              <p:nvPr/>
            </p:nvSpPr>
            <p:spPr>
              <a:xfrm>
                <a:off x="2819400" y="5552264"/>
                <a:ext cx="1201690" cy="537776"/>
              </a:xfrm>
              <a:prstGeom prst="rect">
                <a:avLst/>
              </a:prstGeom>
              <a:blipFill>
                <a:blip r:embed="rId11"/>
                <a:stretch>
                  <a:fillRect r="-11168"/>
                </a:stretch>
              </a:blipFill>
            </p:spPr>
            <p:txBody>
              <a:bodyPr/>
              <a:lstStyle/>
              <a:p>
                <a:r>
                  <a:rPr lang="en-US">
                    <a:noFill/>
                  </a:rPr>
                  <a:t> </a:t>
                </a:r>
              </a:p>
            </p:txBody>
          </p:sp>
        </mc:Fallback>
      </mc:AlternateContent>
      <p:cxnSp>
        <p:nvCxnSpPr>
          <p:cNvPr id="48" name="Straight Arrow Connector 47">
            <a:extLst>
              <a:ext uri="{FF2B5EF4-FFF2-40B4-BE49-F238E27FC236}">
                <a16:creationId xmlns:a16="http://schemas.microsoft.com/office/drawing/2014/main" id="{4A71190B-DB0F-3CFE-E609-4C66977E033C}"/>
              </a:ext>
            </a:extLst>
          </p:cNvPr>
          <p:cNvCxnSpPr>
            <a:cxnSpLocks/>
          </p:cNvCxnSpPr>
          <p:nvPr/>
        </p:nvCxnSpPr>
        <p:spPr>
          <a:xfrm>
            <a:off x="2242775" y="6084391"/>
            <a:ext cx="2414235" cy="0"/>
          </a:xfrm>
          <a:prstGeom prst="straightConnector1">
            <a:avLst/>
          </a:prstGeom>
          <a:ln w="25400">
            <a:solidFill>
              <a:schemeClr val="tx1">
                <a:lumMod val="50000"/>
                <a:lumOff val="50000"/>
              </a:schemeClr>
            </a:solidFill>
            <a:headEnd type="none"/>
            <a:tailEnd type="triangle" w="lg" len="lg"/>
          </a:ln>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FED5D43F-FFA4-0B53-6EF1-5B07857D07BD}"/>
                  </a:ext>
                </a:extLst>
              </p:cNvPr>
              <p:cNvSpPr/>
              <p:nvPr/>
            </p:nvSpPr>
            <p:spPr>
              <a:xfrm>
                <a:off x="5345727" y="5607337"/>
                <a:ext cx="3950673" cy="973023"/>
              </a:xfrm>
              <a:custGeom>
                <a:avLst/>
                <a:gdLst>
                  <a:gd name="connsiteX0" fmla="*/ 0 w 3950673"/>
                  <a:gd name="connsiteY0" fmla="*/ 0 h 973023"/>
                  <a:gd name="connsiteX1" fmla="*/ 539925 w 3950673"/>
                  <a:gd name="connsiteY1" fmla="*/ 0 h 973023"/>
                  <a:gd name="connsiteX2" fmla="*/ 1158864 w 3950673"/>
                  <a:gd name="connsiteY2" fmla="*/ 0 h 973023"/>
                  <a:gd name="connsiteX3" fmla="*/ 1817310 w 3950673"/>
                  <a:gd name="connsiteY3" fmla="*/ 0 h 973023"/>
                  <a:gd name="connsiteX4" fmla="*/ 2554769 w 3950673"/>
                  <a:gd name="connsiteY4" fmla="*/ 0 h 973023"/>
                  <a:gd name="connsiteX5" fmla="*/ 3134201 w 3950673"/>
                  <a:gd name="connsiteY5" fmla="*/ 0 h 973023"/>
                  <a:gd name="connsiteX6" fmla="*/ 3950673 w 3950673"/>
                  <a:gd name="connsiteY6" fmla="*/ 0 h 973023"/>
                  <a:gd name="connsiteX7" fmla="*/ 3950673 w 3950673"/>
                  <a:gd name="connsiteY7" fmla="*/ 476781 h 973023"/>
                  <a:gd name="connsiteX8" fmla="*/ 3950673 w 3950673"/>
                  <a:gd name="connsiteY8" fmla="*/ 973023 h 973023"/>
                  <a:gd name="connsiteX9" fmla="*/ 3410748 w 3950673"/>
                  <a:gd name="connsiteY9" fmla="*/ 973023 h 973023"/>
                  <a:gd name="connsiteX10" fmla="*/ 2752302 w 3950673"/>
                  <a:gd name="connsiteY10" fmla="*/ 973023 h 973023"/>
                  <a:gd name="connsiteX11" fmla="*/ 2054350 w 3950673"/>
                  <a:gd name="connsiteY11" fmla="*/ 973023 h 973023"/>
                  <a:gd name="connsiteX12" fmla="*/ 1356398 w 3950673"/>
                  <a:gd name="connsiteY12" fmla="*/ 973023 h 973023"/>
                  <a:gd name="connsiteX13" fmla="*/ 737459 w 3950673"/>
                  <a:gd name="connsiteY13" fmla="*/ 973023 h 973023"/>
                  <a:gd name="connsiteX14" fmla="*/ 0 w 3950673"/>
                  <a:gd name="connsiteY14" fmla="*/ 973023 h 973023"/>
                  <a:gd name="connsiteX15" fmla="*/ 0 w 3950673"/>
                  <a:gd name="connsiteY15" fmla="*/ 486512 h 973023"/>
                  <a:gd name="connsiteX16" fmla="*/ 0 w 3950673"/>
                  <a:gd name="connsiteY16" fmla="*/ 0 h 973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50673" h="973023" fill="none" extrusionOk="0">
                    <a:moveTo>
                      <a:pt x="0" y="0"/>
                    </a:moveTo>
                    <a:cubicBezTo>
                      <a:pt x="162322" y="15219"/>
                      <a:pt x="334952" y="8434"/>
                      <a:pt x="539925" y="0"/>
                    </a:cubicBezTo>
                    <a:cubicBezTo>
                      <a:pt x="744898" y="-8434"/>
                      <a:pt x="923282" y="-15422"/>
                      <a:pt x="1158864" y="0"/>
                    </a:cubicBezTo>
                    <a:cubicBezTo>
                      <a:pt x="1394446" y="15422"/>
                      <a:pt x="1562485" y="-24581"/>
                      <a:pt x="1817310" y="0"/>
                    </a:cubicBezTo>
                    <a:cubicBezTo>
                      <a:pt x="2072135" y="24581"/>
                      <a:pt x="2345049" y="-19711"/>
                      <a:pt x="2554769" y="0"/>
                    </a:cubicBezTo>
                    <a:cubicBezTo>
                      <a:pt x="2764489" y="19711"/>
                      <a:pt x="2845123" y="-4888"/>
                      <a:pt x="3134201" y="0"/>
                    </a:cubicBezTo>
                    <a:cubicBezTo>
                      <a:pt x="3423279" y="4888"/>
                      <a:pt x="3622320" y="-29754"/>
                      <a:pt x="3950673" y="0"/>
                    </a:cubicBezTo>
                    <a:cubicBezTo>
                      <a:pt x="3937283" y="147292"/>
                      <a:pt x="3972559" y="380548"/>
                      <a:pt x="3950673" y="476781"/>
                    </a:cubicBezTo>
                    <a:cubicBezTo>
                      <a:pt x="3928787" y="573014"/>
                      <a:pt x="3926330" y="805145"/>
                      <a:pt x="3950673" y="973023"/>
                    </a:cubicBezTo>
                    <a:cubicBezTo>
                      <a:pt x="3815796" y="959288"/>
                      <a:pt x="3564020" y="953816"/>
                      <a:pt x="3410748" y="973023"/>
                    </a:cubicBezTo>
                    <a:cubicBezTo>
                      <a:pt x="3257477" y="992230"/>
                      <a:pt x="2899995" y="970434"/>
                      <a:pt x="2752302" y="973023"/>
                    </a:cubicBezTo>
                    <a:cubicBezTo>
                      <a:pt x="2604609" y="975612"/>
                      <a:pt x="2222459" y="953163"/>
                      <a:pt x="2054350" y="973023"/>
                    </a:cubicBezTo>
                    <a:cubicBezTo>
                      <a:pt x="1886241" y="992883"/>
                      <a:pt x="1651900" y="950548"/>
                      <a:pt x="1356398" y="973023"/>
                    </a:cubicBezTo>
                    <a:cubicBezTo>
                      <a:pt x="1060896" y="995498"/>
                      <a:pt x="898901" y="1003796"/>
                      <a:pt x="737459" y="973023"/>
                    </a:cubicBezTo>
                    <a:cubicBezTo>
                      <a:pt x="576017" y="942250"/>
                      <a:pt x="308579" y="962217"/>
                      <a:pt x="0" y="973023"/>
                    </a:cubicBezTo>
                    <a:cubicBezTo>
                      <a:pt x="-11431" y="874380"/>
                      <a:pt x="22881" y="647321"/>
                      <a:pt x="0" y="486512"/>
                    </a:cubicBezTo>
                    <a:cubicBezTo>
                      <a:pt x="-22881" y="325703"/>
                      <a:pt x="-21050" y="175810"/>
                      <a:pt x="0" y="0"/>
                    </a:cubicBezTo>
                    <a:close/>
                  </a:path>
                  <a:path w="3950673" h="973023" stroke="0" extrusionOk="0">
                    <a:moveTo>
                      <a:pt x="0" y="0"/>
                    </a:moveTo>
                    <a:cubicBezTo>
                      <a:pt x="225839" y="-640"/>
                      <a:pt x="380825" y="-8116"/>
                      <a:pt x="539925" y="0"/>
                    </a:cubicBezTo>
                    <a:cubicBezTo>
                      <a:pt x="699026" y="8116"/>
                      <a:pt x="954826" y="29480"/>
                      <a:pt x="1237878" y="0"/>
                    </a:cubicBezTo>
                    <a:cubicBezTo>
                      <a:pt x="1520930" y="-29480"/>
                      <a:pt x="1731216" y="-19676"/>
                      <a:pt x="1856816" y="0"/>
                    </a:cubicBezTo>
                    <a:cubicBezTo>
                      <a:pt x="1982416" y="19676"/>
                      <a:pt x="2184197" y="-19370"/>
                      <a:pt x="2396742" y="0"/>
                    </a:cubicBezTo>
                    <a:cubicBezTo>
                      <a:pt x="2609287" y="19370"/>
                      <a:pt x="2847093" y="-19104"/>
                      <a:pt x="3015680" y="0"/>
                    </a:cubicBezTo>
                    <a:cubicBezTo>
                      <a:pt x="3184267" y="19104"/>
                      <a:pt x="3551242" y="15879"/>
                      <a:pt x="3950673" y="0"/>
                    </a:cubicBezTo>
                    <a:cubicBezTo>
                      <a:pt x="3962092" y="116661"/>
                      <a:pt x="3947312" y="240089"/>
                      <a:pt x="3950673" y="476781"/>
                    </a:cubicBezTo>
                    <a:cubicBezTo>
                      <a:pt x="3954034" y="713473"/>
                      <a:pt x="3968005" y="742029"/>
                      <a:pt x="3950673" y="973023"/>
                    </a:cubicBezTo>
                    <a:cubicBezTo>
                      <a:pt x="3716199" y="938877"/>
                      <a:pt x="3592554" y="960489"/>
                      <a:pt x="3252721" y="973023"/>
                    </a:cubicBezTo>
                    <a:cubicBezTo>
                      <a:pt x="2912888" y="985557"/>
                      <a:pt x="2744862" y="961315"/>
                      <a:pt x="2515262" y="973023"/>
                    </a:cubicBezTo>
                    <a:cubicBezTo>
                      <a:pt x="2285662" y="984731"/>
                      <a:pt x="2113882" y="988729"/>
                      <a:pt x="1975337" y="973023"/>
                    </a:cubicBezTo>
                    <a:cubicBezTo>
                      <a:pt x="1836793" y="957317"/>
                      <a:pt x="1419849" y="963474"/>
                      <a:pt x="1237878" y="973023"/>
                    </a:cubicBezTo>
                    <a:cubicBezTo>
                      <a:pt x="1055907" y="982572"/>
                      <a:pt x="466666" y="1005335"/>
                      <a:pt x="0" y="973023"/>
                    </a:cubicBezTo>
                    <a:cubicBezTo>
                      <a:pt x="-12126" y="811037"/>
                      <a:pt x="7339" y="700200"/>
                      <a:pt x="0" y="476781"/>
                    </a:cubicBezTo>
                    <a:cubicBezTo>
                      <a:pt x="-7339" y="253362"/>
                      <a:pt x="-23182" y="188233"/>
                      <a:pt x="0" y="0"/>
                    </a:cubicBezTo>
                    <a:close/>
                  </a:path>
                </a:pathLst>
              </a:custGeom>
              <a:solidFill>
                <a:schemeClr val="accent4">
                  <a:lumMod val="20000"/>
                  <a:lumOff val="80000"/>
                </a:schemeClr>
              </a:solidFill>
              <a:ln>
                <a:extLst>
                  <a:ext uri="{C807C97D-BFC1-408E-A445-0C87EB9F89A2}">
                    <ask:lineSketchStyleProps xmlns:ask="http://schemas.microsoft.com/office/drawing/2018/sketchyshapes" sd="2433484646">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kumimoji="0" lang="en-US" sz="2800" b="0" i="0" u="none" strike="noStrike" kern="1200" cap="none" spc="0" normalizeH="0" baseline="0" noProof="0" dirty="0">
                    <a:ln>
                      <a:noFill/>
                    </a:ln>
                    <a:solidFill>
                      <a:srgbClr val="0432FF"/>
                    </a:solidFill>
                    <a:effectLst/>
                    <a:uLnTx/>
                    <a:uFillTx/>
                    <a:latin typeface="Calibri Light" panose="020F0302020204030204"/>
                  </a:rPr>
                  <a:t>Recover </a:t>
                </a:r>
                <a14:m>
                  <m:oMath xmlns:m="http://schemas.openxmlformats.org/officeDocument/2006/math">
                    <m: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t>𝑦</m:t>
                    </m:r>
                  </m:oMath>
                </a14:m>
                <a:r>
                  <a:rPr kumimoji="0" lang="en-US" sz="2800" b="0" i="0" u="none" strike="noStrike" kern="1200" cap="none" spc="0" normalizeH="0" baseline="0" noProof="0" dirty="0">
                    <a:ln>
                      <a:noFill/>
                    </a:ln>
                    <a:solidFill>
                      <a:srgbClr val="0432FF"/>
                    </a:solidFill>
                    <a:effectLst/>
                    <a:uLnTx/>
                    <a:uFillTx/>
                    <a:latin typeface="Calibri Light" panose="020F0302020204030204"/>
                  </a:rPr>
                  <a:t> by comparing w/  </a:t>
                </a:r>
                <a14:m>
                  <m:oMath xmlns:m="http://schemas.openxmlformats.org/officeDocument/2006/math">
                    <m:sSub>
                      <m:sSubPr>
                        <m:ctrlPr>
                          <a:rPr lang="en-US" sz="2800" i="1">
                            <a:solidFill>
                              <a:srgbClr val="0432FF"/>
                            </a:solidFill>
                            <a:latin typeface="Cambria Math" panose="02040503050406030204" pitchFamily="18" charset="0"/>
                          </a:rPr>
                        </m:ctrlPr>
                      </m:sSubPr>
                      <m:e>
                        <m:r>
                          <a:rPr lang="en-US" sz="2800" i="1">
                            <a:solidFill>
                              <a:srgbClr val="0432FF"/>
                            </a:solidFill>
                            <a:latin typeface="Cambria Math" panose="02040503050406030204" pitchFamily="18" charset="0"/>
                          </a:rPr>
                          <m:t>ℓ</m:t>
                        </m:r>
                      </m:e>
                      <m:sub>
                        <m:r>
                          <a:rPr lang="en-US" sz="2800" i="1">
                            <a:solidFill>
                              <a:srgbClr val="0432FF"/>
                            </a:solidFill>
                            <a:latin typeface="Cambria Math" panose="02040503050406030204" pitchFamily="18" charset="0"/>
                          </a:rPr>
                          <m:t>𝐶</m:t>
                        </m:r>
                        <m:r>
                          <a:rPr lang="en-US" sz="2800" i="1">
                            <a:solidFill>
                              <a:srgbClr val="0432FF"/>
                            </a:solidFill>
                            <a:latin typeface="Cambria Math" panose="02040503050406030204" pitchFamily="18" charset="0"/>
                          </a:rPr>
                          <m:t>,0</m:t>
                        </m:r>
                      </m:sub>
                    </m:sSub>
                    <m:r>
                      <a:rPr lang="en-US" sz="2800" i="1">
                        <a:solidFill>
                          <a:srgbClr val="0432FF"/>
                        </a:solidFill>
                        <a:latin typeface="Cambria Math" panose="02040503050406030204" pitchFamily="18" charset="0"/>
                      </a:rPr>
                      <m:t>,</m:t>
                    </m:r>
                    <m:sSub>
                      <m:sSubPr>
                        <m:ctrlPr>
                          <a:rPr lang="en-US" sz="2800" i="1">
                            <a:solidFill>
                              <a:srgbClr val="0432FF"/>
                            </a:solidFill>
                            <a:latin typeface="Cambria Math" panose="02040503050406030204" pitchFamily="18" charset="0"/>
                          </a:rPr>
                        </m:ctrlPr>
                      </m:sSubPr>
                      <m:e>
                        <m:r>
                          <a:rPr lang="en-US" sz="2800" i="1">
                            <a:solidFill>
                              <a:srgbClr val="0432FF"/>
                            </a:solidFill>
                            <a:latin typeface="Cambria Math" panose="02040503050406030204" pitchFamily="18" charset="0"/>
                          </a:rPr>
                          <m:t>ℓ</m:t>
                        </m:r>
                      </m:e>
                      <m:sub>
                        <m:r>
                          <a:rPr lang="en-US" sz="2800" i="1">
                            <a:solidFill>
                              <a:srgbClr val="0432FF"/>
                            </a:solidFill>
                            <a:latin typeface="Cambria Math" panose="02040503050406030204" pitchFamily="18" charset="0"/>
                          </a:rPr>
                          <m:t>𝐶</m:t>
                        </m:r>
                        <m:r>
                          <a:rPr lang="en-US" sz="2800" i="1">
                            <a:solidFill>
                              <a:srgbClr val="0432FF"/>
                            </a:solidFill>
                            <a:latin typeface="Cambria Math" panose="02040503050406030204" pitchFamily="18" charset="0"/>
                          </a:rPr>
                          <m:t>,1</m:t>
                        </m:r>
                      </m:sub>
                    </m:sSub>
                  </m:oMath>
                </a14:m>
                <a:endParaRPr kumimoji="0" lang="en-US" sz="2800" b="0" i="0" u="none" strike="noStrike" kern="1200" cap="none" spc="0" normalizeH="0" baseline="0" noProof="0" dirty="0">
                  <a:ln>
                    <a:noFill/>
                  </a:ln>
                  <a:solidFill>
                    <a:srgbClr val="0432FF"/>
                  </a:solidFill>
                  <a:effectLst/>
                  <a:uLnTx/>
                  <a:uFillTx/>
                  <a:latin typeface="Calibri Light" panose="020F0302020204030204"/>
                </a:endParaRPr>
              </a:p>
            </p:txBody>
          </p:sp>
        </mc:Choice>
        <mc:Fallback xmlns="">
          <p:sp>
            <p:nvSpPr>
              <p:cNvPr id="49" name="Rectangle 48">
                <a:extLst>
                  <a:ext uri="{FF2B5EF4-FFF2-40B4-BE49-F238E27FC236}">
                    <a16:creationId xmlns:a16="http://schemas.microsoft.com/office/drawing/2014/main" id="{FED5D43F-FFA4-0B53-6EF1-5B07857D07BD}"/>
                  </a:ext>
                </a:extLst>
              </p:cNvPr>
              <p:cNvSpPr>
                <a:spLocks noRot="1" noChangeAspect="1" noMove="1" noResize="1" noEditPoints="1" noAdjustHandles="1" noChangeArrowheads="1" noChangeShapeType="1" noTextEdit="1"/>
              </p:cNvSpPr>
              <p:nvPr/>
            </p:nvSpPr>
            <p:spPr>
              <a:xfrm>
                <a:off x="5345727" y="5607337"/>
                <a:ext cx="3950673" cy="973023"/>
              </a:xfrm>
              <a:prstGeom prst="rect">
                <a:avLst/>
              </a:prstGeom>
              <a:blipFill>
                <a:blip r:embed="rId12"/>
                <a:stretch>
                  <a:fillRect t="-3571" r="-763" b="-11905"/>
                </a:stretch>
              </a:blipFill>
              <a:ln>
                <a:extLst>
                  <a:ext uri="{C807C97D-BFC1-408E-A445-0C87EB9F89A2}">
                    <ask:lineSketchStyleProps xmlns:ask="http://schemas.microsoft.com/office/drawing/2018/sketchyshapes" sd="2433484646">
                      <a:custGeom>
                        <a:avLst/>
                        <a:gdLst>
                          <a:gd name="connsiteX0" fmla="*/ 0 w 3950673"/>
                          <a:gd name="connsiteY0" fmla="*/ 0 h 973023"/>
                          <a:gd name="connsiteX1" fmla="*/ 539925 w 3950673"/>
                          <a:gd name="connsiteY1" fmla="*/ 0 h 973023"/>
                          <a:gd name="connsiteX2" fmla="*/ 1158864 w 3950673"/>
                          <a:gd name="connsiteY2" fmla="*/ 0 h 973023"/>
                          <a:gd name="connsiteX3" fmla="*/ 1817310 w 3950673"/>
                          <a:gd name="connsiteY3" fmla="*/ 0 h 973023"/>
                          <a:gd name="connsiteX4" fmla="*/ 2554769 w 3950673"/>
                          <a:gd name="connsiteY4" fmla="*/ 0 h 973023"/>
                          <a:gd name="connsiteX5" fmla="*/ 3134201 w 3950673"/>
                          <a:gd name="connsiteY5" fmla="*/ 0 h 973023"/>
                          <a:gd name="connsiteX6" fmla="*/ 3950673 w 3950673"/>
                          <a:gd name="connsiteY6" fmla="*/ 0 h 973023"/>
                          <a:gd name="connsiteX7" fmla="*/ 3950673 w 3950673"/>
                          <a:gd name="connsiteY7" fmla="*/ 476781 h 973023"/>
                          <a:gd name="connsiteX8" fmla="*/ 3950673 w 3950673"/>
                          <a:gd name="connsiteY8" fmla="*/ 973023 h 973023"/>
                          <a:gd name="connsiteX9" fmla="*/ 3410748 w 3950673"/>
                          <a:gd name="connsiteY9" fmla="*/ 973023 h 973023"/>
                          <a:gd name="connsiteX10" fmla="*/ 2752302 w 3950673"/>
                          <a:gd name="connsiteY10" fmla="*/ 973023 h 973023"/>
                          <a:gd name="connsiteX11" fmla="*/ 2054350 w 3950673"/>
                          <a:gd name="connsiteY11" fmla="*/ 973023 h 973023"/>
                          <a:gd name="connsiteX12" fmla="*/ 1356398 w 3950673"/>
                          <a:gd name="connsiteY12" fmla="*/ 973023 h 973023"/>
                          <a:gd name="connsiteX13" fmla="*/ 737459 w 3950673"/>
                          <a:gd name="connsiteY13" fmla="*/ 973023 h 973023"/>
                          <a:gd name="connsiteX14" fmla="*/ 0 w 3950673"/>
                          <a:gd name="connsiteY14" fmla="*/ 973023 h 973023"/>
                          <a:gd name="connsiteX15" fmla="*/ 0 w 3950673"/>
                          <a:gd name="connsiteY15" fmla="*/ 486512 h 973023"/>
                          <a:gd name="connsiteX16" fmla="*/ 0 w 3950673"/>
                          <a:gd name="connsiteY16" fmla="*/ 0 h 973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50673" h="973023" fill="none" extrusionOk="0">
                            <a:moveTo>
                              <a:pt x="0" y="0"/>
                            </a:moveTo>
                            <a:cubicBezTo>
                              <a:pt x="162322" y="15219"/>
                              <a:pt x="334952" y="8434"/>
                              <a:pt x="539925" y="0"/>
                            </a:cubicBezTo>
                            <a:cubicBezTo>
                              <a:pt x="744898" y="-8434"/>
                              <a:pt x="923282" y="-15422"/>
                              <a:pt x="1158864" y="0"/>
                            </a:cubicBezTo>
                            <a:cubicBezTo>
                              <a:pt x="1394446" y="15422"/>
                              <a:pt x="1562485" y="-24581"/>
                              <a:pt x="1817310" y="0"/>
                            </a:cubicBezTo>
                            <a:cubicBezTo>
                              <a:pt x="2072135" y="24581"/>
                              <a:pt x="2345049" y="-19711"/>
                              <a:pt x="2554769" y="0"/>
                            </a:cubicBezTo>
                            <a:cubicBezTo>
                              <a:pt x="2764489" y="19711"/>
                              <a:pt x="2845123" y="-4888"/>
                              <a:pt x="3134201" y="0"/>
                            </a:cubicBezTo>
                            <a:cubicBezTo>
                              <a:pt x="3423279" y="4888"/>
                              <a:pt x="3622320" y="-29754"/>
                              <a:pt x="3950673" y="0"/>
                            </a:cubicBezTo>
                            <a:cubicBezTo>
                              <a:pt x="3937283" y="147292"/>
                              <a:pt x="3972559" y="380548"/>
                              <a:pt x="3950673" y="476781"/>
                            </a:cubicBezTo>
                            <a:cubicBezTo>
                              <a:pt x="3928787" y="573014"/>
                              <a:pt x="3926330" y="805145"/>
                              <a:pt x="3950673" y="973023"/>
                            </a:cubicBezTo>
                            <a:cubicBezTo>
                              <a:pt x="3815796" y="959288"/>
                              <a:pt x="3564020" y="953816"/>
                              <a:pt x="3410748" y="973023"/>
                            </a:cubicBezTo>
                            <a:cubicBezTo>
                              <a:pt x="3257477" y="992230"/>
                              <a:pt x="2899995" y="970434"/>
                              <a:pt x="2752302" y="973023"/>
                            </a:cubicBezTo>
                            <a:cubicBezTo>
                              <a:pt x="2604609" y="975612"/>
                              <a:pt x="2222459" y="953163"/>
                              <a:pt x="2054350" y="973023"/>
                            </a:cubicBezTo>
                            <a:cubicBezTo>
                              <a:pt x="1886241" y="992883"/>
                              <a:pt x="1651900" y="950548"/>
                              <a:pt x="1356398" y="973023"/>
                            </a:cubicBezTo>
                            <a:cubicBezTo>
                              <a:pt x="1060896" y="995498"/>
                              <a:pt x="898901" y="1003796"/>
                              <a:pt x="737459" y="973023"/>
                            </a:cubicBezTo>
                            <a:cubicBezTo>
                              <a:pt x="576017" y="942250"/>
                              <a:pt x="308579" y="962217"/>
                              <a:pt x="0" y="973023"/>
                            </a:cubicBezTo>
                            <a:cubicBezTo>
                              <a:pt x="-11431" y="874380"/>
                              <a:pt x="22881" y="647321"/>
                              <a:pt x="0" y="486512"/>
                            </a:cubicBezTo>
                            <a:cubicBezTo>
                              <a:pt x="-22881" y="325703"/>
                              <a:pt x="-21050" y="175810"/>
                              <a:pt x="0" y="0"/>
                            </a:cubicBezTo>
                            <a:close/>
                          </a:path>
                          <a:path w="3950673" h="973023" stroke="0" extrusionOk="0">
                            <a:moveTo>
                              <a:pt x="0" y="0"/>
                            </a:moveTo>
                            <a:cubicBezTo>
                              <a:pt x="225839" y="-640"/>
                              <a:pt x="380825" y="-8116"/>
                              <a:pt x="539925" y="0"/>
                            </a:cubicBezTo>
                            <a:cubicBezTo>
                              <a:pt x="699026" y="8116"/>
                              <a:pt x="954826" y="29480"/>
                              <a:pt x="1237878" y="0"/>
                            </a:cubicBezTo>
                            <a:cubicBezTo>
                              <a:pt x="1520930" y="-29480"/>
                              <a:pt x="1731216" y="-19676"/>
                              <a:pt x="1856816" y="0"/>
                            </a:cubicBezTo>
                            <a:cubicBezTo>
                              <a:pt x="1982416" y="19676"/>
                              <a:pt x="2184197" y="-19370"/>
                              <a:pt x="2396742" y="0"/>
                            </a:cubicBezTo>
                            <a:cubicBezTo>
                              <a:pt x="2609287" y="19370"/>
                              <a:pt x="2847093" y="-19104"/>
                              <a:pt x="3015680" y="0"/>
                            </a:cubicBezTo>
                            <a:cubicBezTo>
                              <a:pt x="3184267" y="19104"/>
                              <a:pt x="3551242" y="15879"/>
                              <a:pt x="3950673" y="0"/>
                            </a:cubicBezTo>
                            <a:cubicBezTo>
                              <a:pt x="3962092" y="116661"/>
                              <a:pt x="3947312" y="240089"/>
                              <a:pt x="3950673" y="476781"/>
                            </a:cubicBezTo>
                            <a:cubicBezTo>
                              <a:pt x="3954034" y="713473"/>
                              <a:pt x="3968005" y="742029"/>
                              <a:pt x="3950673" y="973023"/>
                            </a:cubicBezTo>
                            <a:cubicBezTo>
                              <a:pt x="3716199" y="938877"/>
                              <a:pt x="3592554" y="960489"/>
                              <a:pt x="3252721" y="973023"/>
                            </a:cubicBezTo>
                            <a:cubicBezTo>
                              <a:pt x="2912888" y="985557"/>
                              <a:pt x="2744862" y="961315"/>
                              <a:pt x="2515262" y="973023"/>
                            </a:cubicBezTo>
                            <a:cubicBezTo>
                              <a:pt x="2285662" y="984731"/>
                              <a:pt x="2113882" y="988729"/>
                              <a:pt x="1975337" y="973023"/>
                            </a:cubicBezTo>
                            <a:cubicBezTo>
                              <a:pt x="1836793" y="957317"/>
                              <a:pt x="1419849" y="963474"/>
                              <a:pt x="1237878" y="973023"/>
                            </a:cubicBezTo>
                            <a:cubicBezTo>
                              <a:pt x="1055907" y="982572"/>
                              <a:pt x="466666" y="1005335"/>
                              <a:pt x="0" y="973023"/>
                            </a:cubicBezTo>
                            <a:cubicBezTo>
                              <a:pt x="-12126" y="811037"/>
                              <a:pt x="7339" y="700200"/>
                              <a:pt x="0" y="476781"/>
                            </a:cubicBezTo>
                            <a:cubicBezTo>
                              <a:pt x="-7339" y="253362"/>
                              <a:pt x="-23182" y="188233"/>
                              <a:pt x="0" y="0"/>
                            </a:cubicBezTo>
                            <a:close/>
                          </a:path>
                        </a:pathLst>
                      </a:custGeom>
                      <ask:type>
                        <ask:lineSketchFreehand/>
                      </ask:type>
                    </ask:lineSketchStyleProps>
                  </a:ext>
                </a:extLst>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4494ADE-96EF-DAFC-FFDB-9A75867759D5}"/>
                  </a:ext>
                </a:extLst>
              </p:cNvPr>
              <p:cNvSpPr/>
              <p:nvPr/>
            </p:nvSpPr>
            <p:spPr>
              <a:xfrm>
                <a:off x="6553893" y="2077672"/>
                <a:ext cx="4952307" cy="1027012"/>
              </a:xfrm>
              <a:custGeom>
                <a:avLst/>
                <a:gdLst>
                  <a:gd name="connsiteX0" fmla="*/ 0 w 4952307"/>
                  <a:gd name="connsiteY0" fmla="*/ 0 h 1027012"/>
                  <a:gd name="connsiteX1" fmla="*/ 668561 w 4952307"/>
                  <a:gd name="connsiteY1" fmla="*/ 0 h 1027012"/>
                  <a:gd name="connsiteX2" fmla="*/ 1238077 w 4952307"/>
                  <a:gd name="connsiteY2" fmla="*/ 0 h 1027012"/>
                  <a:gd name="connsiteX3" fmla="*/ 1807592 w 4952307"/>
                  <a:gd name="connsiteY3" fmla="*/ 0 h 1027012"/>
                  <a:gd name="connsiteX4" fmla="*/ 2426630 w 4952307"/>
                  <a:gd name="connsiteY4" fmla="*/ 0 h 1027012"/>
                  <a:gd name="connsiteX5" fmla="*/ 2946623 w 4952307"/>
                  <a:gd name="connsiteY5" fmla="*/ 0 h 1027012"/>
                  <a:gd name="connsiteX6" fmla="*/ 3516138 w 4952307"/>
                  <a:gd name="connsiteY6" fmla="*/ 0 h 1027012"/>
                  <a:gd name="connsiteX7" fmla="*/ 4085653 w 4952307"/>
                  <a:gd name="connsiteY7" fmla="*/ 0 h 1027012"/>
                  <a:gd name="connsiteX8" fmla="*/ 4952307 w 4952307"/>
                  <a:gd name="connsiteY8" fmla="*/ 0 h 1027012"/>
                  <a:gd name="connsiteX9" fmla="*/ 4952307 w 4952307"/>
                  <a:gd name="connsiteY9" fmla="*/ 503236 h 1027012"/>
                  <a:gd name="connsiteX10" fmla="*/ 4952307 w 4952307"/>
                  <a:gd name="connsiteY10" fmla="*/ 1027012 h 1027012"/>
                  <a:gd name="connsiteX11" fmla="*/ 4333269 w 4952307"/>
                  <a:gd name="connsiteY11" fmla="*/ 1027012 h 1027012"/>
                  <a:gd name="connsiteX12" fmla="*/ 3862799 w 4952307"/>
                  <a:gd name="connsiteY12" fmla="*/ 1027012 h 1027012"/>
                  <a:gd name="connsiteX13" fmla="*/ 3392330 w 4952307"/>
                  <a:gd name="connsiteY13" fmla="*/ 1027012 h 1027012"/>
                  <a:gd name="connsiteX14" fmla="*/ 2773292 w 4952307"/>
                  <a:gd name="connsiteY14" fmla="*/ 1027012 h 1027012"/>
                  <a:gd name="connsiteX15" fmla="*/ 2203777 w 4952307"/>
                  <a:gd name="connsiteY15" fmla="*/ 1027012 h 1027012"/>
                  <a:gd name="connsiteX16" fmla="*/ 1535215 w 4952307"/>
                  <a:gd name="connsiteY16" fmla="*/ 1027012 h 1027012"/>
                  <a:gd name="connsiteX17" fmla="*/ 965700 w 4952307"/>
                  <a:gd name="connsiteY17" fmla="*/ 1027012 h 1027012"/>
                  <a:gd name="connsiteX18" fmla="*/ 0 w 4952307"/>
                  <a:gd name="connsiteY18" fmla="*/ 1027012 h 1027012"/>
                  <a:gd name="connsiteX19" fmla="*/ 0 w 4952307"/>
                  <a:gd name="connsiteY19" fmla="*/ 534046 h 1027012"/>
                  <a:gd name="connsiteX20" fmla="*/ 0 w 4952307"/>
                  <a:gd name="connsiteY20" fmla="*/ 0 h 102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52307" h="1027012" fill="none" extrusionOk="0">
                    <a:moveTo>
                      <a:pt x="0" y="0"/>
                    </a:moveTo>
                    <a:cubicBezTo>
                      <a:pt x="267125" y="-6779"/>
                      <a:pt x="455504" y="22252"/>
                      <a:pt x="668561" y="0"/>
                    </a:cubicBezTo>
                    <a:cubicBezTo>
                      <a:pt x="881618" y="-22252"/>
                      <a:pt x="1109904" y="-20522"/>
                      <a:pt x="1238077" y="0"/>
                    </a:cubicBezTo>
                    <a:cubicBezTo>
                      <a:pt x="1366250" y="20522"/>
                      <a:pt x="1593615" y="-4357"/>
                      <a:pt x="1807592" y="0"/>
                    </a:cubicBezTo>
                    <a:cubicBezTo>
                      <a:pt x="2021570" y="4357"/>
                      <a:pt x="2141677" y="13720"/>
                      <a:pt x="2426630" y="0"/>
                    </a:cubicBezTo>
                    <a:cubicBezTo>
                      <a:pt x="2711583" y="-13720"/>
                      <a:pt x="2797815" y="-12252"/>
                      <a:pt x="2946623" y="0"/>
                    </a:cubicBezTo>
                    <a:cubicBezTo>
                      <a:pt x="3095431" y="12252"/>
                      <a:pt x="3309326" y="-14372"/>
                      <a:pt x="3516138" y="0"/>
                    </a:cubicBezTo>
                    <a:cubicBezTo>
                      <a:pt x="3722950" y="14372"/>
                      <a:pt x="3910678" y="25697"/>
                      <a:pt x="4085653" y="0"/>
                    </a:cubicBezTo>
                    <a:cubicBezTo>
                      <a:pt x="4260628" y="-25697"/>
                      <a:pt x="4597555" y="21225"/>
                      <a:pt x="4952307" y="0"/>
                    </a:cubicBezTo>
                    <a:cubicBezTo>
                      <a:pt x="4937776" y="215048"/>
                      <a:pt x="4965764" y="369466"/>
                      <a:pt x="4952307" y="503236"/>
                    </a:cubicBezTo>
                    <a:cubicBezTo>
                      <a:pt x="4938850" y="637006"/>
                      <a:pt x="4960772" y="850049"/>
                      <a:pt x="4952307" y="1027012"/>
                    </a:cubicBezTo>
                    <a:cubicBezTo>
                      <a:pt x="4804449" y="1012380"/>
                      <a:pt x="4617403" y="1028584"/>
                      <a:pt x="4333269" y="1027012"/>
                    </a:cubicBezTo>
                    <a:cubicBezTo>
                      <a:pt x="4049135" y="1025440"/>
                      <a:pt x="3972001" y="1007862"/>
                      <a:pt x="3862799" y="1027012"/>
                    </a:cubicBezTo>
                    <a:cubicBezTo>
                      <a:pt x="3753597" y="1046163"/>
                      <a:pt x="3575628" y="1029657"/>
                      <a:pt x="3392330" y="1027012"/>
                    </a:cubicBezTo>
                    <a:cubicBezTo>
                      <a:pt x="3209032" y="1024367"/>
                      <a:pt x="2942063" y="1011418"/>
                      <a:pt x="2773292" y="1027012"/>
                    </a:cubicBezTo>
                    <a:cubicBezTo>
                      <a:pt x="2604521" y="1042606"/>
                      <a:pt x="2383395" y="1036213"/>
                      <a:pt x="2203777" y="1027012"/>
                    </a:cubicBezTo>
                    <a:cubicBezTo>
                      <a:pt x="2024160" y="1017811"/>
                      <a:pt x="1739821" y="1029417"/>
                      <a:pt x="1535215" y="1027012"/>
                    </a:cubicBezTo>
                    <a:cubicBezTo>
                      <a:pt x="1330609" y="1024607"/>
                      <a:pt x="1225224" y="1016059"/>
                      <a:pt x="965700" y="1027012"/>
                    </a:cubicBezTo>
                    <a:cubicBezTo>
                      <a:pt x="706177" y="1037965"/>
                      <a:pt x="385899" y="982298"/>
                      <a:pt x="0" y="1027012"/>
                    </a:cubicBezTo>
                    <a:cubicBezTo>
                      <a:pt x="-8593" y="915854"/>
                      <a:pt x="23448" y="780052"/>
                      <a:pt x="0" y="534046"/>
                    </a:cubicBezTo>
                    <a:cubicBezTo>
                      <a:pt x="-23448" y="288040"/>
                      <a:pt x="-8019" y="205660"/>
                      <a:pt x="0" y="0"/>
                    </a:cubicBezTo>
                    <a:close/>
                  </a:path>
                  <a:path w="4952307" h="1027012" stroke="0" extrusionOk="0">
                    <a:moveTo>
                      <a:pt x="0" y="0"/>
                    </a:moveTo>
                    <a:cubicBezTo>
                      <a:pt x="125195" y="19897"/>
                      <a:pt x="343086" y="18051"/>
                      <a:pt x="470469" y="0"/>
                    </a:cubicBezTo>
                    <a:cubicBezTo>
                      <a:pt x="597852" y="-18051"/>
                      <a:pt x="974214" y="-24537"/>
                      <a:pt x="1139031" y="0"/>
                    </a:cubicBezTo>
                    <a:cubicBezTo>
                      <a:pt x="1303848" y="24537"/>
                      <a:pt x="1501274" y="-22869"/>
                      <a:pt x="1708546" y="0"/>
                    </a:cubicBezTo>
                    <a:cubicBezTo>
                      <a:pt x="1915819" y="22869"/>
                      <a:pt x="2051076" y="8774"/>
                      <a:pt x="2179015" y="0"/>
                    </a:cubicBezTo>
                    <a:cubicBezTo>
                      <a:pt x="2306954" y="-8774"/>
                      <a:pt x="2513795" y="-17994"/>
                      <a:pt x="2748530" y="0"/>
                    </a:cubicBezTo>
                    <a:cubicBezTo>
                      <a:pt x="2983265" y="17994"/>
                      <a:pt x="3172915" y="23721"/>
                      <a:pt x="3367569" y="0"/>
                    </a:cubicBezTo>
                    <a:cubicBezTo>
                      <a:pt x="3562223" y="-23721"/>
                      <a:pt x="3807991" y="-24964"/>
                      <a:pt x="3937084" y="0"/>
                    </a:cubicBezTo>
                    <a:cubicBezTo>
                      <a:pt x="4066178" y="24964"/>
                      <a:pt x="4579953" y="-32310"/>
                      <a:pt x="4952307" y="0"/>
                    </a:cubicBezTo>
                    <a:cubicBezTo>
                      <a:pt x="4943830" y="236111"/>
                      <a:pt x="4955047" y="426014"/>
                      <a:pt x="4952307" y="534046"/>
                    </a:cubicBezTo>
                    <a:cubicBezTo>
                      <a:pt x="4949567" y="642078"/>
                      <a:pt x="4946950" y="871512"/>
                      <a:pt x="4952307" y="1027012"/>
                    </a:cubicBezTo>
                    <a:cubicBezTo>
                      <a:pt x="4659310" y="1043398"/>
                      <a:pt x="4619631" y="1023931"/>
                      <a:pt x="4333269" y="1027012"/>
                    </a:cubicBezTo>
                    <a:cubicBezTo>
                      <a:pt x="4046907" y="1030093"/>
                      <a:pt x="3861378" y="1040565"/>
                      <a:pt x="3615184" y="1027012"/>
                    </a:cubicBezTo>
                    <a:cubicBezTo>
                      <a:pt x="3368991" y="1013459"/>
                      <a:pt x="3255959" y="1027197"/>
                      <a:pt x="2897100" y="1027012"/>
                    </a:cubicBezTo>
                    <a:cubicBezTo>
                      <a:pt x="2538241" y="1026827"/>
                      <a:pt x="2467041" y="1029980"/>
                      <a:pt x="2228538" y="1027012"/>
                    </a:cubicBezTo>
                    <a:cubicBezTo>
                      <a:pt x="1990035" y="1024044"/>
                      <a:pt x="1822880" y="1022092"/>
                      <a:pt x="1510454" y="1027012"/>
                    </a:cubicBezTo>
                    <a:cubicBezTo>
                      <a:pt x="1198028" y="1031932"/>
                      <a:pt x="1144214" y="1026657"/>
                      <a:pt x="940938" y="1027012"/>
                    </a:cubicBezTo>
                    <a:cubicBezTo>
                      <a:pt x="737662" y="1027367"/>
                      <a:pt x="257746" y="1017091"/>
                      <a:pt x="0" y="1027012"/>
                    </a:cubicBezTo>
                    <a:cubicBezTo>
                      <a:pt x="20966" y="856352"/>
                      <a:pt x="-672" y="688520"/>
                      <a:pt x="0" y="513506"/>
                    </a:cubicBezTo>
                    <a:cubicBezTo>
                      <a:pt x="672" y="338492"/>
                      <a:pt x="-19352" y="175870"/>
                      <a:pt x="0" y="0"/>
                    </a:cubicBezTo>
                    <a:close/>
                  </a:path>
                </a:pathLst>
              </a:custGeom>
              <a:solidFill>
                <a:schemeClr val="accent4">
                  <a:lumMod val="20000"/>
                  <a:lumOff val="80000"/>
                </a:schemeClr>
              </a:solidFill>
              <a:ln>
                <a:extLst>
                  <a:ext uri="{C807C97D-BFC1-408E-A445-0C87EB9F89A2}">
                    <ask:lineSketchStyleProps xmlns:ask="http://schemas.microsoft.com/office/drawing/2018/sketchyshapes" sd="2433484646">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2800" dirty="0">
                    <a:solidFill>
                      <a:srgbClr val="0432FF"/>
                    </a:solidFill>
                    <a:latin typeface="Calibri Light" panose="020F0302020204030204"/>
                  </a:rPr>
                  <a:t>Labels selected by </a:t>
                </a:r>
                <a14:m>
                  <m:oMath xmlns:m="http://schemas.openxmlformats.org/officeDocument/2006/math">
                    <m:sSub>
                      <m:sSubPr>
                        <m:ctrlPr>
                          <a:rPr lang="en-US" sz="2800" b="0" i="1" smtClean="0">
                            <a:solidFill>
                              <a:srgbClr val="0432FF"/>
                            </a:solidFill>
                            <a:latin typeface="Cambria Math" panose="02040503050406030204" pitchFamily="18" charset="0"/>
                          </a:rPr>
                        </m:ctrlPr>
                      </m:sSubPr>
                      <m:e>
                        <m:r>
                          <a:rPr lang="en-US" sz="2800" b="0" i="1" smtClean="0">
                            <a:solidFill>
                              <a:srgbClr val="0432FF"/>
                            </a:solidFill>
                            <a:latin typeface="Cambria Math" panose="02040503050406030204" pitchFamily="18" charset="0"/>
                          </a:rPr>
                          <m:t>𝑥</m:t>
                        </m:r>
                      </m:e>
                      <m:sub>
                        <m:r>
                          <a:rPr lang="en-US" sz="2800" b="0" i="1" smtClean="0">
                            <a:solidFill>
                              <a:srgbClr val="0432FF"/>
                            </a:solidFill>
                            <a:latin typeface="Cambria Math" panose="02040503050406030204" pitchFamily="18" charset="0"/>
                          </a:rPr>
                          <m:t>𝑖</m:t>
                        </m:r>
                      </m:sub>
                    </m:sSub>
                  </m:oMath>
                </a14:m>
                <a:endParaRPr lang="en-US" sz="2800" i="1" dirty="0">
                  <a:solidFill>
                    <a:srgbClr val="1F26F1"/>
                  </a:solidFill>
                  <a:latin typeface="Cambria Math" panose="02040503050406030204" pitchFamily="18" charset="0"/>
                </a:endParaRPr>
              </a:p>
              <a:p>
                <a:pPr>
                  <a:defRPr/>
                </a:pPr>
                <a14:m>
                  <m:oMathPara xmlns:m="http://schemas.openxmlformats.org/officeDocument/2006/math">
                    <m:oMathParaPr>
                      <m:jc m:val="centerGroup"/>
                    </m:oMathParaPr>
                    <m:oMath xmlns:m="http://schemas.openxmlformats.org/officeDocument/2006/math">
                      <m:sSub>
                        <m:sSubPr>
                          <m:ctrlPr>
                            <a:rPr lang="en-US" sz="2800" i="1" smtClean="0">
                              <a:solidFill>
                                <a:srgbClr val="1F26F1"/>
                              </a:solidFill>
                              <a:latin typeface="Cambria Math" panose="02040503050406030204" pitchFamily="18" charset="0"/>
                            </a:rPr>
                          </m:ctrlPr>
                        </m:sSubPr>
                        <m:e>
                          <m:r>
                            <a:rPr lang="en-US" sz="2800" i="1">
                              <a:solidFill>
                                <a:srgbClr val="1F26F1"/>
                              </a:solidFill>
                              <a:latin typeface="Cambria Math" panose="02040503050406030204" pitchFamily="18" charset="0"/>
                            </a:rPr>
                            <m:t>ℓ</m:t>
                          </m:r>
                        </m:e>
                        <m:sub>
                          <m:r>
                            <a:rPr lang="en-US" sz="2800" i="1">
                              <a:solidFill>
                                <a:srgbClr val="1F26F1"/>
                              </a:solidFill>
                              <a:latin typeface="Cambria Math" panose="02040503050406030204" pitchFamily="18" charset="0"/>
                            </a:rPr>
                            <m:t>𝑖</m:t>
                          </m:r>
                          <m:r>
                            <a:rPr lang="en-US" sz="2800" i="1">
                              <a:solidFill>
                                <a:srgbClr val="1F26F1"/>
                              </a:solidFill>
                              <a:latin typeface="Cambria Math" panose="02040503050406030204" pitchFamily="18" charset="0"/>
                            </a:rPr>
                            <m:t>,</m:t>
                          </m:r>
                          <m:sSub>
                            <m:sSubPr>
                              <m:ctrlPr>
                                <a:rPr lang="en-US" sz="2800" i="1">
                                  <a:solidFill>
                                    <a:srgbClr val="1F26F1"/>
                                  </a:solidFill>
                                  <a:latin typeface="Cambria Math" panose="02040503050406030204" pitchFamily="18" charset="0"/>
                                </a:rPr>
                              </m:ctrlPr>
                            </m:sSubPr>
                            <m:e>
                              <m:r>
                                <a:rPr lang="en-US" sz="2800" i="1">
                                  <a:solidFill>
                                    <a:srgbClr val="1F26F1"/>
                                  </a:solidFill>
                                  <a:latin typeface="Cambria Math" panose="02040503050406030204" pitchFamily="18" charset="0"/>
                                </a:rPr>
                                <m:t>𝑥</m:t>
                              </m:r>
                            </m:e>
                            <m:sub>
                              <m:r>
                                <a:rPr lang="en-US" sz="2800" i="1">
                                  <a:solidFill>
                                    <a:srgbClr val="1F26F1"/>
                                  </a:solidFill>
                                  <a:latin typeface="Cambria Math" panose="02040503050406030204" pitchFamily="18" charset="0"/>
                                </a:rPr>
                                <m:t>𝑖</m:t>
                              </m:r>
                            </m:sub>
                          </m:sSub>
                        </m:sub>
                      </m:sSub>
                      <m:r>
                        <a:rPr lang="en-US" sz="2800" b="0" i="1" smtClean="0">
                          <a:solidFill>
                            <a:srgbClr val="1F26F1"/>
                          </a:solidFill>
                          <a:latin typeface="Cambria Math" panose="02040503050406030204" pitchFamily="18" charset="0"/>
                        </a:rPr>
                        <m:t>≔</m:t>
                      </m:r>
                      <m:d>
                        <m:dPr>
                          <m:ctrlPr>
                            <a:rPr lang="en-US" sz="2800" b="0" i="1" smtClean="0">
                              <a:solidFill>
                                <a:srgbClr val="1F26F1"/>
                              </a:solidFill>
                              <a:latin typeface="Cambria Math" panose="02040503050406030204" pitchFamily="18" charset="0"/>
                            </a:rPr>
                          </m:ctrlPr>
                        </m:dPr>
                        <m:e>
                          <m:sSub>
                            <m:sSubPr>
                              <m:ctrlPr>
                                <a:rPr lang="en-US" sz="2800" i="1">
                                  <a:solidFill>
                                    <a:srgbClr val="1F26F1"/>
                                  </a:solidFill>
                                  <a:latin typeface="Cambria Math" panose="02040503050406030204" pitchFamily="18" charset="0"/>
                                </a:rPr>
                              </m:ctrlPr>
                            </m:sSubPr>
                            <m:e>
                              <m:r>
                                <a:rPr lang="en-US" sz="2800" i="1">
                                  <a:solidFill>
                                    <a:srgbClr val="1F26F1"/>
                                  </a:solidFill>
                                  <a:latin typeface="Cambria Math" panose="02040503050406030204" pitchFamily="18" charset="0"/>
                                </a:rPr>
                                <m:t>ℓ</m:t>
                              </m:r>
                            </m:e>
                            <m:sub>
                              <m:r>
                                <a:rPr lang="en-US" sz="2800" i="1">
                                  <a:solidFill>
                                    <a:srgbClr val="1F26F1"/>
                                  </a:solidFill>
                                  <a:latin typeface="Cambria Math" panose="02040503050406030204" pitchFamily="18" charset="0"/>
                                </a:rPr>
                                <m:t>𝑖</m:t>
                              </m:r>
                              <m:r>
                                <a:rPr lang="en-US" sz="2800" i="1">
                                  <a:solidFill>
                                    <a:srgbClr val="1F26F1"/>
                                  </a:solidFill>
                                  <a:latin typeface="Cambria Math" panose="02040503050406030204" pitchFamily="18" charset="0"/>
                                </a:rPr>
                                <m:t>,1</m:t>
                              </m:r>
                            </m:sub>
                          </m:sSub>
                          <m:r>
                            <a:rPr lang="en-US" sz="2800" i="1">
                              <a:solidFill>
                                <a:srgbClr val="1F26F1"/>
                              </a:solidFill>
                              <a:latin typeface="Cambria Math" panose="02040503050406030204" pitchFamily="18" charset="0"/>
                            </a:rPr>
                            <m:t>−</m:t>
                          </m:r>
                          <m:sSub>
                            <m:sSubPr>
                              <m:ctrlPr>
                                <a:rPr lang="en-US" sz="2800" i="1">
                                  <a:solidFill>
                                    <a:srgbClr val="1F26F1"/>
                                  </a:solidFill>
                                  <a:latin typeface="Cambria Math" panose="02040503050406030204" pitchFamily="18" charset="0"/>
                                </a:rPr>
                              </m:ctrlPr>
                            </m:sSubPr>
                            <m:e>
                              <m:r>
                                <a:rPr lang="en-US" sz="2800" i="1">
                                  <a:solidFill>
                                    <a:srgbClr val="1F26F1"/>
                                  </a:solidFill>
                                  <a:latin typeface="Cambria Math" panose="02040503050406030204" pitchFamily="18" charset="0"/>
                                </a:rPr>
                                <m:t>ℓ</m:t>
                              </m:r>
                            </m:e>
                            <m:sub>
                              <m:r>
                                <a:rPr lang="en-US" sz="2800" i="1">
                                  <a:solidFill>
                                    <a:srgbClr val="1F26F1"/>
                                  </a:solidFill>
                                  <a:latin typeface="Cambria Math" panose="02040503050406030204" pitchFamily="18" charset="0"/>
                                </a:rPr>
                                <m:t>𝑖</m:t>
                              </m:r>
                              <m:r>
                                <a:rPr lang="en-US" sz="2800" i="1">
                                  <a:solidFill>
                                    <a:srgbClr val="1F26F1"/>
                                  </a:solidFill>
                                  <a:latin typeface="Cambria Math" panose="02040503050406030204" pitchFamily="18" charset="0"/>
                                </a:rPr>
                                <m:t>,0</m:t>
                              </m:r>
                            </m:sub>
                          </m:sSub>
                        </m:e>
                      </m:d>
                      <m:r>
                        <a:rPr lang="en-US" sz="2800" b="0" i="1" smtClean="0">
                          <a:solidFill>
                            <a:srgbClr val="1F26F1"/>
                          </a:solidFill>
                          <a:latin typeface="Cambria Math" panose="02040503050406030204" pitchFamily="18" charset="0"/>
                        </a:rPr>
                        <m:t>⋅</m:t>
                      </m:r>
                      <m:sSub>
                        <m:sSubPr>
                          <m:ctrlPr>
                            <a:rPr lang="en-US" sz="2800" b="0" i="1" smtClean="0">
                              <a:solidFill>
                                <a:srgbClr val="1F26F1"/>
                              </a:solidFill>
                              <a:latin typeface="Cambria Math" panose="02040503050406030204" pitchFamily="18" charset="0"/>
                            </a:rPr>
                          </m:ctrlPr>
                        </m:sSubPr>
                        <m:e>
                          <m:r>
                            <a:rPr lang="en-US" sz="2800" b="0" i="1" smtClean="0">
                              <a:solidFill>
                                <a:srgbClr val="1F26F1"/>
                              </a:solidFill>
                              <a:latin typeface="Cambria Math" panose="02040503050406030204" pitchFamily="18" charset="0"/>
                            </a:rPr>
                            <m:t>𝑥</m:t>
                          </m:r>
                        </m:e>
                        <m:sub>
                          <m:r>
                            <a:rPr lang="en-US" sz="2800" b="0" i="1" smtClean="0">
                              <a:solidFill>
                                <a:srgbClr val="1F26F1"/>
                              </a:solidFill>
                              <a:latin typeface="Cambria Math" panose="02040503050406030204" pitchFamily="18" charset="0"/>
                            </a:rPr>
                            <m:t>𝑖</m:t>
                          </m:r>
                        </m:sub>
                      </m:sSub>
                      <m:r>
                        <a:rPr lang="en-US" sz="2800" b="0" i="1" smtClean="0">
                          <a:solidFill>
                            <a:srgbClr val="1F26F1"/>
                          </a:solidFill>
                          <a:latin typeface="Cambria Math" panose="02040503050406030204" pitchFamily="18" charset="0"/>
                        </a:rPr>
                        <m:t>+</m:t>
                      </m:r>
                      <m:sSub>
                        <m:sSubPr>
                          <m:ctrlPr>
                            <a:rPr lang="en-US" sz="2800" b="0" i="1" smtClean="0">
                              <a:solidFill>
                                <a:srgbClr val="1F26F1"/>
                              </a:solidFill>
                              <a:latin typeface="Cambria Math" panose="02040503050406030204" pitchFamily="18" charset="0"/>
                            </a:rPr>
                          </m:ctrlPr>
                        </m:sSubPr>
                        <m:e>
                          <m:r>
                            <a:rPr lang="en-US" sz="2800" b="0" i="1" smtClean="0">
                              <a:solidFill>
                                <a:srgbClr val="1F26F1"/>
                              </a:solidFill>
                              <a:latin typeface="Cambria Math" panose="02040503050406030204" pitchFamily="18" charset="0"/>
                            </a:rPr>
                            <m:t>ℓ</m:t>
                          </m:r>
                        </m:e>
                        <m:sub>
                          <m:r>
                            <a:rPr lang="en-US" sz="2800" b="0" i="1" smtClean="0">
                              <a:solidFill>
                                <a:srgbClr val="1F26F1"/>
                              </a:solidFill>
                              <a:latin typeface="Cambria Math" panose="02040503050406030204" pitchFamily="18" charset="0"/>
                            </a:rPr>
                            <m:t>𝑖</m:t>
                          </m:r>
                          <m:r>
                            <a:rPr lang="en-US" sz="2800" b="0" i="1" smtClean="0">
                              <a:solidFill>
                                <a:srgbClr val="1F26F1"/>
                              </a:solidFill>
                              <a:latin typeface="Cambria Math" panose="02040503050406030204" pitchFamily="18" charset="0"/>
                            </a:rPr>
                            <m:t>,0</m:t>
                          </m:r>
                        </m:sub>
                      </m:sSub>
                    </m:oMath>
                  </m:oMathPara>
                </a14:m>
                <a:endParaRPr kumimoji="0" lang="en-US" sz="2800" b="0" i="0" u="none" strike="noStrike" kern="1200" cap="none" spc="0" normalizeH="0" baseline="0" noProof="0" dirty="0">
                  <a:ln>
                    <a:noFill/>
                  </a:ln>
                  <a:solidFill>
                    <a:srgbClr val="1F26F1"/>
                  </a:solidFill>
                  <a:effectLst/>
                  <a:uLnTx/>
                  <a:uFillTx/>
                  <a:latin typeface="Calibri Light" panose="020F0302020204030204"/>
                </a:endParaRPr>
              </a:p>
            </p:txBody>
          </p:sp>
        </mc:Choice>
        <mc:Fallback xmlns="">
          <p:sp>
            <p:nvSpPr>
              <p:cNvPr id="5" name="Rectangle 4">
                <a:extLst>
                  <a:ext uri="{FF2B5EF4-FFF2-40B4-BE49-F238E27FC236}">
                    <a16:creationId xmlns:a16="http://schemas.microsoft.com/office/drawing/2014/main" id="{24494ADE-96EF-DAFC-FFDB-9A75867759D5}"/>
                  </a:ext>
                </a:extLst>
              </p:cNvPr>
              <p:cNvSpPr>
                <a:spLocks noRot="1" noChangeAspect="1" noMove="1" noResize="1" noEditPoints="1" noAdjustHandles="1" noChangeArrowheads="1" noChangeShapeType="1" noTextEdit="1"/>
              </p:cNvSpPr>
              <p:nvPr/>
            </p:nvSpPr>
            <p:spPr>
              <a:xfrm>
                <a:off x="6553893" y="2077672"/>
                <a:ext cx="4952307" cy="1027012"/>
              </a:xfrm>
              <a:prstGeom prst="rect">
                <a:avLst/>
              </a:prstGeom>
              <a:blipFill>
                <a:blip r:embed="rId13"/>
                <a:stretch>
                  <a:fillRect l="-1954" t="-3429"/>
                </a:stretch>
              </a:blipFill>
              <a:ln>
                <a:extLst>
                  <a:ext uri="{C807C97D-BFC1-408E-A445-0C87EB9F89A2}">
                    <ask:lineSketchStyleProps xmlns:ask="http://schemas.microsoft.com/office/drawing/2018/sketchyshapes" sd="2433484646">
                      <a:custGeom>
                        <a:avLst/>
                        <a:gdLst>
                          <a:gd name="connsiteX0" fmla="*/ 0 w 4952307"/>
                          <a:gd name="connsiteY0" fmla="*/ 0 h 1027012"/>
                          <a:gd name="connsiteX1" fmla="*/ 668561 w 4952307"/>
                          <a:gd name="connsiteY1" fmla="*/ 0 h 1027012"/>
                          <a:gd name="connsiteX2" fmla="*/ 1238077 w 4952307"/>
                          <a:gd name="connsiteY2" fmla="*/ 0 h 1027012"/>
                          <a:gd name="connsiteX3" fmla="*/ 1807592 w 4952307"/>
                          <a:gd name="connsiteY3" fmla="*/ 0 h 1027012"/>
                          <a:gd name="connsiteX4" fmla="*/ 2426630 w 4952307"/>
                          <a:gd name="connsiteY4" fmla="*/ 0 h 1027012"/>
                          <a:gd name="connsiteX5" fmla="*/ 2946623 w 4952307"/>
                          <a:gd name="connsiteY5" fmla="*/ 0 h 1027012"/>
                          <a:gd name="connsiteX6" fmla="*/ 3516138 w 4952307"/>
                          <a:gd name="connsiteY6" fmla="*/ 0 h 1027012"/>
                          <a:gd name="connsiteX7" fmla="*/ 4085653 w 4952307"/>
                          <a:gd name="connsiteY7" fmla="*/ 0 h 1027012"/>
                          <a:gd name="connsiteX8" fmla="*/ 4952307 w 4952307"/>
                          <a:gd name="connsiteY8" fmla="*/ 0 h 1027012"/>
                          <a:gd name="connsiteX9" fmla="*/ 4952307 w 4952307"/>
                          <a:gd name="connsiteY9" fmla="*/ 503236 h 1027012"/>
                          <a:gd name="connsiteX10" fmla="*/ 4952307 w 4952307"/>
                          <a:gd name="connsiteY10" fmla="*/ 1027012 h 1027012"/>
                          <a:gd name="connsiteX11" fmla="*/ 4333269 w 4952307"/>
                          <a:gd name="connsiteY11" fmla="*/ 1027012 h 1027012"/>
                          <a:gd name="connsiteX12" fmla="*/ 3862799 w 4952307"/>
                          <a:gd name="connsiteY12" fmla="*/ 1027012 h 1027012"/>
                          <a:gd name="connsiteX13" fmla="*/ 3392330 w 4952307"/>
                          <a:gd name="connsiteY13" fmla="*/ 1027012 h 1027012"/>
                          <a:gd name="connsiteX14" fmla="*/ 2773292 w 4952307"/>
                          <a:gd name="connsiteY14" fmla="*/ 1027012 h 1027012"/>
                          <a:gd name="connsiteX15" fmla="*/ 2203777 w 4952307"/>
                          <a:gd name="connsiteY15" fmla="*/ 1027012 h 1027012"/>
                          <a:gd name="connsiteX16" fmla="*/ 1535215 w 4952307"/>
                          <a:gd name="connsiteY16" fmla="*/ 1027012 h 1027012"/>
                          <a:gd name="connsiteX17" fmla="*/ 965700 w 4952307"/>
                          <a:gd name="connsiteY17" fmla="*/ 1027012 h 1027012"/>
                          <a:gd name="connsiteX18" fmla="*/ 0 w 4952307"/>
                          <a:gd name="connsiteY18" fmla="*/ 1027012 h 1027012"/>
                          <a:gd name="connsiteX19" fmla="*/ 0 w 4952307"/>
                          <a:gd name="connsiteY19" fmla="*/ 534046 h 1027012"/>
                          <a:gd name="connsiteX20" fmla="*/ 0 w 4952307"/>
                          <a:gd name="connsiteY20" fmla="*/ 0 h 102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52307" h="1027012" fill="none" extrusionOk="0">
                            <a:moveTo>
                              <a:pt x="0" y="0"/>
                            </a:moveTo>
                            <a:cubicBezTo>
                              <a:pt x="267125" y="-6779"/>
                              <a:pt x="455504" y="22252"/>
                              <a:pt x="668561" y="0"/>
                            </a:cubicBezTo>
                            <a:cubicBezTo>
                              <a:pt x="881618" y="-22252"/>
                              <a:pt x="1109904" y="-20522"/>
                              <a:pt x="1238077" y="0"/>
                            </a:cubicBezTo>
                            <a:cubicBezTo>
                              <a:pt x="1366250" y="20522"/>
                              <a:pt x="1593615" y="-4357"/>
                              <a:pt x="1807592" y="0"/>
                            </a:cubicBezTo>
                            <a:cubicBezTo>
                              <a:pt x="2021570" y="4357"/>
                              <a:pt x="2141677" y="13720"/>
                              <a:pt x="2426630" y="0"/>
                            </a:cubicBezTo>
                            <a:cubicBezTo>
                              <a:pt x="2711583" y="-13720"/>
                              <a:pt x="2797815" y="-12252"/>
                              <a:pt x="2946623" y="0"/>
                            </a:cubicBezTo>
                            <a:cubicBezTo>
                              <a:pt x="3095431" y="12252"/>
                              <a:pt x="3309326" y="-14372"/>
                              <a:pt x="3516138" y="0"/>
                            </a:cubicBezTo>
                            <a:cubicBezTo>
                              <a:pt x="3722950" y="14372"/>
                              <a:pt x="3910678" y="25697"/>
                              <a:pt x="4085653" y="0"/>
                            </a:cubicBezTo>
                            <a:cubicBezTo>
                              <a:pt x="4260628" y="-25697"/>
                              <a:pt x="4597555" y="21225"/>
                              <a:pt x="4952307" y="0"/>
                            </a:cubicBezTo>
                            <a:cubicBezTo>
                              <a:pt x="4937776" y="215048"/>
                              <a:pt x="4965764" y="369466"/>
                              <a:pt x="4952307" y="503236"/>
                            </a:cubicBezTo>
                            <a:cubicBezTo>
                              <a:pt x="4938850" y="637006"/>
                              <a:pt x="4960772" y="850049"/>
                              <a:pt x="4952307" y="1027012"/>
                            </a:cubicBezTo>
                            <a:cubicBezTo>
                              <a:pt x="4804449" y="1012380"/>
                              <a:pt x="4617403" y="1028584"/>
                              <a:pt x="4333269" y="1027012"/>
                            </a:cubicBezTo>
                            <a:cubicBezTo>
                              <a:pt x="4049135" y="1025440"/>
                              <a:pt x="3972001" y="1007862"/>
                              <a:pt x="3862799" y="1027012"/>
                            </a:cubicBezTo>
                            <a:cubicBezTo>
                              <a:pt x="3753597" y="1046163"/>
                              <a:pt x="3575628" y="1029657"/>
                              <a:pt x="3392330" y="1027012"/>
                            </a:cubicBezTo>
                            <a:cubicBezTo>
                              <a:pt x="3209032" y="1024367"/>
                              <a:pt x="2942063" y="1011418"/>
                              <a:pt x="2773292" y="1027012"/>
                            </a:cubicBezTo>
                            <a:cubicBezTo>
                              <a:pt x="2604521" y="1042606"/>
                              <a:pt x="2383395" y="1036213"/>
                              <a:pt x="2203777" y="1027012"/>
                            </a:cubicBezTo>
                            <a:cubicBezTo>
                              <a:pt x="2024160" y="1017811"/>
                              <a:pt x="1739821" y="1029417"/>
                              <a:pt x="1535215" y="1027012"/>
                            </a:cubicBezTo>
                            <a:cubicBezTo>
                              <a:pt x="1330609" y="1024607"/>
                              <a:pt x="1225224" y="1016059"/>
                              <a:pt x="965700" y="1027012"/>
                            </a:cubicBezTo>
                            <a:cubicBezTo>
                              <a:pt x="706177" y="1037965"/>
                              <a:pt x="385899" y="982298"/>
                              <a:pt x="0" y="1027012"/>
                            </a:cubicBezTo>
                            <a:cubicBezTo>
                              <a:pt x="-8593" y="915854"/>
                              <a:pt x="23448" y="780052"/>
                              <a:pt x="0" y="534046"/>
                            </a:cubicBezTo>
                            <a:cubicBezTo>
                              <a:pt x="-23448" y="288040"/>
                              <a:pt x="-8019" y="205660"/>
                              <a:pt x="0" y="0"/>
                            </a:cubicBezTo>
                            <a:close/>
                          </a:path>
                          <a:path w="4952307" h="1027012" stroke="0" extrusionOk="0">
                            <a:moveTo>
                              <a:pt x="0" y="0"/>
                            </a:moveTo>
                            <a:cubicBezTo>
                              <a:pt x="125195" y="19897"/>
                              <a:pt x="343086" y="18051"/>
                              <a:pt x="470469" y="0"/>
                            </a:cubicBezTo>
                            <a:cubicBezTo>
                              <a:pt x="597852" y="-18051"/>
                              <a:pt x="974214" y="-24537"/>
                              <a:pt x="1139031" y="0"/>
                            </a:cubicBezTo>
                            <a:cubicBezTo>
                              <a:pt x="1303848" y="24537"/>
                              <a:pt x="1501274" y="-22869"/>
                              <a:pt x="1708546" y="0"/>
                            </a:cubicBezTo>
                            <a:cubicBezTo>
                              <a:pt x="1915819" y="22869"/>
                              <a:pt x="2051076" y="8774"/>
                              <a:pt x="2179015" y="0"/>
                            </a:cubicBezTo>
                            <a:cubicBezTo>
                              <a:pt x="2306954" y="-8774"/>
                              <a:pt x="2513795" y="-17994"/>
                              <a:pt x="2748530" y="0"/>
                            </a:cubicBezTo>
                            <a:cubicBezTo>
                              <a:pt x="2983265" y="17994"/>
                              <a:pt x="3172915" y="23721"/>
                              <a:pt x="3367569" y="0"/>
                            </a:cubicBezTo>
                            <a:cubicBezTo>
                              <a:pt x="3562223" y="-23721"/>
                              <a:pt x="3807991" y="-24964"/>
                              <a:pt x="3937084" y="0"/>
                            </a:cubicBezTo>
                            <a:cubicBezTo>
                              <a:pt x="4066178" y="24964"/>
                              <a:pt x="4579953" y="-32310"/>
                              <a:pt x="4952307" y="0"/>
                            </a:cubicBezTo>
                            <a:cubicBezTo>
                              <a:pt x="4943830" y="236111"/>
                              <a:pt x="4955047" y="426014"/>
                              <a:pt x="4952307" y="534046"/>
                            </a:cubicBezTo>
                            <a:cubicBezTo>
                              <a:pt x="4949567" y="642078"/>
                              <a:pt x="4946950" y="871512"/>
                              <a:pt x="4952307" y="1027012"/>
                            </a:cubicBezTo>
                            <a:cubicBezTo>
                              <a:pt x="4659310" y="1043398"/>
                              <a:pt x="4619631" y="1023931"/>
                              <a:pt x="4333269" y="1027012"/>
                            </a:cubicBezTo>
                            <a:cubicBezTo>
                              <a:pt x="4046907" y="1030093"/>
                              <a:pt x="3861378" y="1040565"/>
                              <a:pt x="3615184" y="1027012"/>
                            </a:cubicBezTo>
                            <a:cubicBezTo>
                              <a:pt x="3368991" y="1013459"/>
                              <a:pt x="3255959" y="1027197"/>
                              <a:pt x="2897100" y="1027012"/>
                            </a:cubicBezTo>
                            <a:cubicBezTo>
                              <a:pt x="2538241" y="1026827"/>
                              <a:pt x="2467041" y="1029980"/>
                              <a:pt x="2228538" y="1027012"/>
                            </a:cubicBezTo>
                            <a:cubicBezTo>
                              <a:pt x="1990035" y="1024044"/>
                              <a:pt x="1822880" y="1022092"/>
                              <a:pt x="1510454" y="1027012"/>
                            </a:cubicBezTo>
                            <a:cubicBezTo>
                              <a:pt x="1198028" y="1031932"/>
                              <a:pt x="1144214" y="1026657"/>
                              <a:pt x="940938" y="1027012"/>
                            </a:cubicBezTo>
                            <a:cubicBezTo>
                              <a:pt x="737662" y="1027367"/>
                              <a:pt x="257746" y="1017091"/>
                              <a:pt x="0" y="1027012"/>
                            </a:cubicBezTo>
                            <a:cubicBezTo>
                              <a:pt x="20966" y="856352"/>
                              <a:pt x="-672" y="688520"/>
                              <a:pt x="0" y="513506"/>
                            </a:cubicBezTo>
                            <a:cubicBezTo>
                              <a:pt x="672" y="338492"/>
                              <a:pt x="-19352" y="175870"/>
                              <a:pt x="0" y="0"/>
                            </a:cubicBezTo>
                            <a:close/>
                          </a:path>
                        </a:pathLst>
                      </a:custGeom>
                      <ask:type>
                        <ask:lineSketchFreehand/>
                      </ask:type>
                    </ask:lineSketchStyleProps>
                  </a:ext>
                </a:extLst>
              </a:ln>
            </p:spPr>
            <p:txBody>
              <a:bodyPr/>
              <a:lstStyle/>
              <a:p>
                <a:r>
                  <a:rPr lang="en-US">
                    <a:noFill/>
                  </a:rPr>
                  <a:t> </a:t>
                </a:r>
              </a:p>
            </p:txBody>
          </p:sp>
        </mc:Fallback>
      </mc:AlternateContent>
      <p:sp>
        <p:nvSpPr>
          <p:cNvPr id="2" name="Title 1">
            <a:extLst>
              <a:ext uri="{FF2B5EF4-FFF2-40B4-BE49-F238E27FC236}">
                <a16:creationId xmlns:a16="http://schemas.microsoft.com/office/drawing/2014/main" id="{BA279A8A-1085-AC87-9A60-655824120E86}"/>
              </a:ext>
            </a:extLst>
          </p:cNvPr>
          <p:cNvSpPr txBox="1">
            <a:spLocks/>
          </p:cNvSpPr>
          <p:nvPr/>
        </p:nvSpPr>
        <p:spPr>
          <a:xfrm>
            <a:off x="152400" y="23021"/>
            <a:ext cx="11201400" cy="11183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Garbling as 2PC w/ One-Way Communication</a:t>
            </a:r>
          </a:p>
        </p:txBody>
      </p:sp>
    </p:spTree>
    <p:extLst>
      <p:ext uri="{BB962C8B-B14F-4D97-AF65-F5344CB8AC3E}">
        <p14:creationId xmlns:p14="http://schemas.microsoft.com/office/powerpoint/2010/main" val="338707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3781D-1D8E-5CB0-D7DC-B63EFE62B5C9}"/>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3144E96E-9DC2-55E9-6980-64DB0D0ED212}"/>
                  </a:ext>
                </a:extLst>
              </p:cNvPr>
              <p:cNvSpPr/>
              <p:nvPr/>
            </p:nvSpPr>
            <p:spPr>
              <a:xfrm>
                <a:off x="885120" y="2438400"/>
                <a:ext cx="1076739" cy="542136"/>
              </a:xfrm>
              <a:prstGeom prst="rect">
                <a:avLst/>
              </a:prstGeom>
            </p:spPr>
            <p:txBody>
              <a:bodyPr wrap="square">
                <a:spAutoFit/>
              </a:bodyPr>
              <a:lstStyle/>
              <a:p>
                <a:pPr lvl="0" algn="ctr">
                  <a:defRPr/>
                </a:pPr>
                <a14:m>
                  <m:oMathPara xmlns:m="http://schemas.openxmlformats.org/officeDocument/2006/math">
                    <m:oMathParaPr>
                      <m:jc m:val="center"/>
                    </m:oMathParaPr>
                    <m:oMath xmlns:m="http://schemas.openxmlformats.org/officeDocument/2006/math">
                      <m:r>
                        <a:rPr lang="en-US" sz="2800" b="0" i="1" dirty="0" smtClean="0">
                          <a:latin typeface="Cambria Math" panose="02040503050406030204" pitchFamily="18" charset="0"/>
                        </a:rPr>
                        <m:t>{</m:t>
                      </m:r>
                      <m:sSub>
                        <m:sSubPr>
                          <m:ctrlPr>
                            <a:rPr lang="en-US" sz="2800" i="1" dirty="0" smtClean="0">
                              <a:latin typeface="Cambria Math" panose="02040503050406030204" pitchFamily="18" charset="0"/>
                            </a:rPr>
                          </m:ctrlPr>
                        </m:sSubPr>
                        <m:e>
                          <m:r>
                            <a:rPr lang="en-US" sz="2800" b="0" i="1" dirty="0" smtClean="0">
                              <a:latin typeface="Cambria Math" panose="02040503050406030204" pitchFamily="18" charset="0"/>
                            </a:rPr>
                            <m:t>ℓ</m:t>
                          </m:r>
                        </m:e>
                        <m:sub>
                          <m:r>
                            <a:rPr lang="en-US" sz="2800" b="0" i="1" dirty="0" smtClean="0">
                              <a:latin typeface="Cambria Math" panose="02040503050406030204" pitchFamily="18" charset="0"/>
                            </a:rPr>
                            <m:t>𝑖</m:t>
                          </m:r>
                          <m:r>
                            <a:rPr lang="en-US" sz="2800" b="0" i="1" dirty="0" smtClean="0">
                              <a:latin typeface="Cambria Math" panose="02040503050406030204" pitchFamily="18" charset="0"/>
                            </a:rPr>
                            <m:t>,0</m:t>
                          </m:r>
                        </m:sub>
                      </m:sSub>
                      <m:r>
                        <a:rPr lang="en-US" sz="2800" b="0" i="1" dirty="0" smtClean="0">
                          <a:solidFill>
                            <a:schemeClr val="tx1"/>
                          </a:solidFill>
                          <a:latin typeface="Cambria Math" panose="02040503050406030204" pitchFamily="18" charset="0"/>
                        </a:rPr>
                        <m:t>,</m:t>
                      </m:r>
                      <m:sSub>
                        <m:sSubPr>
                          <m:ctrlPr>
                            <a:rPr lang="en-US" sz="2800" i="1" dirty="0">
                              <a:latin typeface="Cambria Math" panose="02040503050406030204" pitchFamily="18" charset="0"/>
                            </a:rPr>
                          </m:ctrlPr>
                        </m:sSubPr>
                        <m:e>
                          <m:r>
                            <a:rPr lang="en-US" sz="2800" b="0" i="1" dirty="0" smtClean="0">
                              <a:latin typeface="Cambria Math" panose="02040503050406030204" pitchFamily="18" charset="0"/>
                            </a:rPr>
                            <m:t>ℓ</m:t>
                          </m:r>
                        </m:e>
                        <m:sub>
                          <m:r>
                            <a:rPr lang="en-US" sz="2800" b="0" i="1" dirty="0" smtClean="0">
                              <a:latin typeface="Cambria Math" panose="02040503050406030204" pitchFamily="18" charset="0"/>
                            </a:rPr>
                            <m:t>𝑖</m:t>
                          </m:r>
                          <m:r>
                            <a:rPr lang="en-US" sz="2800" b="0" i="1" dirty="0" smtClean="0">
                              <a:latin typeface="Cambria Math" panose="02040503050406030204" pitchFamily="18" charset="0"/>
                            </a:rPr>
                            <m:t>,1</m:t>
                          </m:r>
                        </m:sub>
                      </m:sSub>
                      <m:r>
                        <a:rPr lang="en-US" sz="2800" b="0" i="1" dirty="0" smtClean="0">
                          <a:latin typeface="Cambria Math" panose="02040503050406030204" pitchFamily="18" charset="0"/>
                        </a:rPr>
                        <m:t>}</m:t>
                      </m:r>
                    </m:oMath>
                  </m:oMathPara>
                </a14:m>
                <a:endParaRPr kumimoji="0" lang="en-US" sz="2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72" name="Rectangle 71">
                <a:extLst>
                  <a:ext uri="{FF2B5EF4-FFF2-40B4-BE49-F238E27FC236}">
                    <a16:creationId xmlns:a16="http://schemas.microsoft.com/office/drawing/2014/main" id="{3144E96E-9DC2-55E9-6980-64DB0D0ED212}"/>
                  </a:ext>
                </a:extLst>
              </p:cNvPr>
              <p:cNvSpPr>
                <a:spLocks noRot="1" noChangeAspect="1" noMove="1" noResize="1" noEditPoints="1" noAdjustHandles="1" noChangeArrowheads="1" noChangeShapeType="1" noTextEdit="1"/>
              </p:cNvSpPr>
              <p:nvPr/>
            </p:nvSpPr>
            <p:spPr>
              <a:xfrm>
                <a:off x="885120" y="2438400"/>
                <a:ext cx="1076739" cy="542136"/>
              </a:xfrm>
              <a:prstGeom prst="rect">
                <a:avLst/>
              </a:prstGeom>
              <a:blipFill>
                <a:blip r:embed="rId3"/>
                <a:stretch>
                  <a:fillRect l="-18079" r="-10169"/>
                </a:stretch>
              </a:blipFill>
            </p:spPr>
            <p:txBody>
              <a:bodyPr/>
              <a:lstStyle/>
              <a:p>
                <a:r>
                  <a:rPr lang="en-US">
                    <a:noFill/>
                  </a:rPr>
                  <a:t> </a:t>
                </a:r>
              </a:p>
            </p:txBody>
          </p:sp>
        </mc:Fallback>
      </mc:AlternateContent>
      <p:grpSp>
        <p:nvGrpSpPr>
          <p:cNvPr id="50" name="Group 49">
            <a:extLst>
              <a:ext uri="{FF2B5EF4-FFF2-40B4-BE49-F238E27FC236}">
                <a16:creationId xmlns:a16="http://schemas.microsoft.com/office/drawing/2014/main" id="{538D4C2E-B177-3359-72C4-DCDC374C8CAD}"/>
              </a:ext>
            </a:extLst>
          </p:cNvPr>
          <p:cNvGrpSpPr/>
          <p:nvPr/>
        </p:nvGrpSpPr>
        <p:grpSpPr>
          <a:xfrm>
            <a:off x="683048" y="2996740"/>
            <a:ext cx="1480882" cy="2423496"/>
            <a:chOff x="683048" y="2996740"/>
            <a:chExt cx="1480882" cy="2423496"/>
          </a:xfrm>
        </p:grpSpPr>
        <p:sp>
          <p:nvSpPr>
            <p:cNvPr id="68" name="Trapezoid 67">
              <a:extLst>
                <a:ext uri="{FF2B5EF4-FFF2-40B4-BE49-F238E27FC236}">
                  <a16:creationId xmlns:a16="http://schemas.microsoft.com/office/drawing/2014/main" id="{654F05E9-6310-EFA3-1B2A-5BAA5C81EAC6}"/>
                </a:ext>
              </a:extLst>
            </p:cNvPr>
            <p:cNvSpPr/>
            <p:nvPr/>
          </p:nvSpPr>
          <p:spPr>
            <a:xfrm>
              <a:off x="683048" y="3581400"/>
              <a:ext cx="1480882" cy="695836"/>
            </a:xfrm>
            <a:prstGeom prst="trapezoid">
              <a:avLst>
                <a:gd name="adj" fmla="val 0"/>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AlternateContent xmlns:mc="http://schemas.openxmlformats.org/markup-compatibility/2006" xmlns:a14="http://schemas.microsoft.com/office/drawing/2010/main">
          <mc:Choice Requires="a14">
            <p:sp>
              <p:nvSpPr>
                <p:cNvPr id="69" name="Rectangle 68">
                  <a:extLst>
                    <a:ext uri="{FF2B5EF4-FFF2-40B4-BE49-F238E27FC236}">
                      <a16:creationId xmlns:a16="http://schemas.microsoft.com/office/drawing/2014/main" id="{2E148B30-1E78-6D45-461C-C830012BDFAA}"/>
                    </a:ext>
                  </a:extLst>
                </p:cNvPr>
                <p:cNvSpPr/>
                <p:nvPr/>
              </p:nvSpPr>
              <p:spPr>
                <a:xfrm>
                  <a:off x="685943" y="3647285"/>
                  <a:ext cx="1465431"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sz="28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ctrlPr>
                          </m:sSubPr>
                          <m:e>
                            <m:r>
                              <m:rPr>
                                <m:sty m:val="p"/>
                              </m:rPr>
                              <a:rPr kumimoji="0" lang="en-US" sz="2800" b="0" i="0"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Garb</m:t>
                            </m:r>
                          </m:e>
                          <m:sub>
                            <m:r>
                              <a:rPr kumimoji="0" lang="en-US" sz="28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𝐶</m:t>
                            </m:r>
                          </m:sub>
                        </m:sSub>
                      </m:oMath>
                    </m:oMathPara>
                  </a14:m>
                  <a:endParaRPr kumimoji="0" lang="en-US" sz="2800" b="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69" name="Rectangle 68">
                  <a:extLst>
                    <a:ext uri="{FF2B5EF4-FFF2-40B4-BE49-F238E27FC236}">
                      <a16:creationId xmlns:a16="http://schemas.microsoft.com/office/drawing/2014/main" id="{2E148B30-1E78-6D45-461C-C830012BDFAA}"/>
                    </a:ext>
                  </a:extLst>
                </p:cNvPr>
                <p:cNvSpPr>
                  <a:spLocks noRot="1" noChangeAspect="1" noMove="1" noResize="1" noEditPoints="1" noAdjustHandles="1" noChangeArrowheads="1" noChangeShapeType="1" noTextEdit="1"/>
                </p:cNvSpPr>
                <p:nvPr/>
              </p:nvSpPr>
              <p:spPr>
                <a:xfrm>
                  <a:off x="685943" y="3647285"/>
                  <a:ext cx="1465431" cy="523220"/>
                </a:xfrm>
                <a:prstGeom prst="rect">
                  <a:avLst/>
                </a:prstGeom>
                <a:blipFill>
                  <a:blip r:embed="rId4"/>
                  <a:stretch>
                    <a:fillRect/>
                  </a:stretch>
                </a:blipFill>
              </p:spPr>
              <p:txBody>
                <a:bodyPr/>
                <a:lstStyle/>
                <a:p>
                  <a:r>
                    <a:rPr lang="en-US">
                      <a:noFill/>
                    </a:rPr>
                    <a:t> </a:t>
                  </a:r>
                </a:p>
              </p:txBody>
            </p:sp>
          </mc:Fallback>
        </mc:AlternateContent>
        <p:cxnSp>
          <p:nvCxnSpPr>
            <p:cNvPr id="70" name="Straight Arrow Connector 69">
              <a:extLst>
                <a:ext uri="{FF2B5EF4-FFF2-40B4-BE49-F238E27FC236}">
                  <a16:creationId xmlns:a16="http://schemas.microsoft.com/office/drawing/2014/main" id="{DA1CAAF6-5A9C-CAD2-8F1F-2EF5240F9C6B}"/>
                </a:ext>
              </a:extLst>
            </p:cNvPr>
            <p:cNvCxnSpPr>
              <a:cxnSpLocks/>
              <a:endCxn id="68" idx="0"/>
            </p:cNvCxnSpPr>
            <p:nvPr/>
          </p:nvCxnSpPr>
          <p:spPr>
            <a:xfrm>
              <a:off x="1423489" y="2996740"/>
              <a:ext cx="0" cy="584660"/>
            </a:xfrm>
            <a:prstGeom prst="straightConnector1">
              <a:avLst/>
            </a:prstGeom>
            <a:ln w="25400">
              <a:solidFill>
                <a:schemeClr val="tx1">
                  <a:lumMod val="50000"/>
                  <a:lumOff val="50000"/>
                </a:schemeClr>
              </a:solidFill>
              <a:headEnd type="none"/>
              <a:tailEnd type="triangle" w="lg" len="lg"/>
            </a:ln>
          </p:spPr>
          <p:style>
            <a:lnRef idx="3">
              <a:schemeClr val="accent5"/>
            </a:lnRef>
            <a:fillRef idx="0">
              <a:schemeClr val="accent5"/>
            </a:fillRef>
            <a:effectRef idx="2">
              <a:schemeClr val="accent5"/>
            </a:effectRef>
            <a:fontRef idx="minor">
              <a:schemeClr val="tx1"/>
            </a:fontRef>
          </p:style>
        </p:cxnSp>
        <p:cxnSp>
          <p:nvCxnSpPr>
            <p:cNvPr id="71" name="Straight Arrow Connector 70">
              <a:extLst>
                <a:ext uri="{FF2B5EF4-FFF2-40B4-BE49-F238E27FC236}">
                  <a16:creationId xmlns:a16="http://schemas.microsoft.com/office/drawing/2014/main" id="{1AB568AF-1ABF-4D0D-EBAA-DA68FB3DDA0C}"/>
                </a:ext>
              </a:extLst>
            </p:cNvPr>
            <p:cNvCxnSpPr>
              <a:cxnSpLocks/>
            </p:cNvCxnSpPr>
            <p:nvPr/>
          </p:nvCxnSpPr>
          <p:spPr>
            <a:xfrm>
              <a:off x="1423489" y="4336630"/>
              <a:ext cx="0" cy="543709"/>
            </a:xfrm>
            <a:prstGeom prst="straightConnector1">
              <a:avLst/>
            </a:prstGeom>
            <a:ln w="25400">
              <a:solidFill>
                <a:schemeClr val="tx1">
                  <a:lumMod val="50000"/>
                  <a:lumOff val="50000"/>
                </a:schemeClr>
              </a:solidFill>
              <a:headEnd type="none"/>
              <a:tailEnd type="triangle" w="lg" len="lg"/>
            </a:ln>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xmlns:a14="http://schemas.microsoft.com/office/drawing/2010/main">
          <mc:Choice Requires="a14">
            <p:sp>
              <p:nvSpPr>
                <p:cNvPr id="73" name="Rectangle 72">
                  <a:extLst>
                    <a:ext uri="{FF2B5EF4-FFF2-40B4-BE49-F238E27FC236}">
                      <a16:creationId xmlns:a16="http://schemas.microsoft.com/office/drawing/2014/main" id="{BB3E6421-22F2-81BC-D163-3F702240BA56}"/>
                    </a:ext>
                  </a:extLst>
                </p:cNvPr>
                <p:cNvSpPr/>
                <p:nvPr/>
              </p:nvSpPr>
              <p:spPr>
                <a:xfrm>
                  <a:off x="735645" y="4878100"/>
                  <a:ext cx="1362643" cy="54213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ℓ</m:t>
                            </m:r>
                          </m:e>
                          <m:sub>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𝐶</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,0</m:t>
                            </m:r>
                          </m:sub>
                        </m:sSub>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sSub>
                          <m:sSubPr>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ℓ</m:t>
                            </m:r>
                          </m:e>
                          <m:sub>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𝐶</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,1</m:t>
                            </m:r>
                          </m:sub>
                        </m:sSub>
                      </m:oMath>
                    </m:oMathPara>
                  </a14:m>
                  <a:endParaRPr kumimoji="0" lang="en-US" sz="2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73" name="Rectangle 72">
                  <a:extLst>
                    <a:ext uri="{FF2B5EF4-FFF2-40B4-BE49-F238E27FC236}">
                      <a16:creationId xmlns:a16="http://schemas.microsoft.com/office/drawing/2014/main" id="{BB3E6421-22F2-81BC-D163-3F702240BA56}"/>
                    </a:ext>
                  </a:extLst>
                </p:cNvPr>
                <p:cNvSpPr>
                  <a:spLocks noRot="1" noChangeAspect="1" noMove="1" noResize="1" noEditPoints="1" noAdjustHandles="1" noChangeArrowheads="1" noChangeShapeType="1" noTextEdit="1"/>
                </p:cNvSpPr>
                <p:nvPr/>
              </p:nvSpPr>
              <p:spPr>
                <a:xfrm>
                  <a:off x="735645" y="4878100"/>
                  <a:ext cx="1362643" cy="542136"/>
                </a:xfrm>
                <a:prstGeom prst="rect">
                  <a:avLst/>
                </a:prstGeom>
                <a:blipFill>
                  <a:blip r:embed="rId5"/>
                  <a:stretch>
                    <a:fillRect/>
                  </a:stretch>
                </a:blipFill>
              </p:spPr>
              <p:txBody>
                <a:bodyPr/>
                <a:lstStyle/>
                <a:p>
                  <a:r>
                    <a:rPr lang="en-US">
                      <a:noFill/>
                    </a:rPr>
                    <a:t> </a:t>
                  </a:r>
                </a:p>
              </p:txBody>
            </p:sp>
          </mc:Fallback>
        </mc:AlternateContent>
      </p:grpSp>
      <p:grpSp>
        <p:nvGrpSpPr>
          <p:cNvPr id="80" name="Group 79">
            <a:extLst>
              <a:ext uri="{FF2B5EF4-FFF2-40B4-BE49-F238E27FC236}">
                <a16:creationId xmlns:a16="http://schemas.microsoft.com/office/drawing/2014/main" id="{AAC77762-E8B8-D0FE-7E1A-90F151870D95}"/>
              </a:ext>
            </a:extLst>
          </p:cNvPr>
          <p:cNvGrpSpPr/>
          <p:nvPr/>
        </p:nvGrpSpPr>
        <p:grpSpPr>
          <a:xfrm>
            <a:off x="3668355" y="2431849"/>
            <a:ext cx="3418245" cy="2995566"/>
            <a:chOff x="763044" y="2003767"/>
            <a:chExt cx="3418245" cy="2995566"/>
          </a:xfrm>
        </p:grpSpPr>
        <p:sp>
          <p:nvSpPr>
            <p:cNvPr id="81" name="Trapezoid 80">
              <a:extLst>
                <a:ext uri="{FF2B5EF4-FFF2-40B4-BE49-F238E27FC236}">
                  <a16:creationId xmlns:a16="http://schemas.microsoft.com/office/drawing/2014/main" id="{7F9E176E-CC81-6761-7A06-328F8FB0C679}"/>
                </a:ext>
              </a:extLst>
            </p:cNvPr>
            <p:cNvSpPr/>
            <p:nvPr/>
          </p:nvSpPr>
          <p:spPr>
            <a:xfrm>
              <a:off x="1757023" y="3163972"/>
              <a:ext cx="1480882" cy="695836"/>
            </a:xfrm>
            <a:prstGeom prst="trapezoid">
              <a:avLst>
                <a:gd name="adj" fmla="val 0"/>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AlternateContent xmlns:mc="http://schemas.openxmlformats.org/markup-compatibility/2006" xmlns:a14="http://schemas.microsoft.com/office/drawing/2010/main">
          <mc:Choice Requires="a14">
            <p:sp>
              <p:nvSpPr>
                <p:cNvPr id="82" name="Rectangle 81">
                  <a:extLst>
                    <a:ext uri="{FF2B5EF4-FFF2-40B4-BE49-F238E27FC236}">
                      <a16:creationId xmlns:a16="http://schemas.microsoft.com/office/drawing/2014/main" id="{2FA5CCE2-735E-B342-FE4A-08FA5E96A139}"/>
                    </a:ext>
                  </a:extLst>
                </p:cNvPr>
                <p:cNvSpPr/>
                <p:nvPr/>
              </p:nvSpPr>
              <p:spPr>
                <a:xfrm>
                  <a:off x="1753643" y="3229857"/>
                  <a:ext cx="1480875"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ctrlPr>
                          </m:sSubPr>
                          <m:e>
                            <m:r>
                              <m:rPr>
                                <m:sty m:val="p"/>
                              </m:rPr>
                              <a:rPr kumimoji="0" lang="en-US" sz="2800" b="0" i="0"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Eval</m:t>
                            </m:r>
                          </m:e>
                          <m:sub>
                            <m:r>
                              <a:rPr kumimoji="0" lang="en-US" sz="28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𝐶</m:t>
                            </m:r>
                          </m:sub>
                        </m:sSub>
                      </m:oMath>
                    </m:oMathPara>
                  </a14:m>
                  <a:endParaRPr kumimoji="0" lang="en-US" sz="2800" b="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82" name="Rectangle 81">
                  <a:extLst>
                    <a:ext uri="{FF2B5EF4-FFF2-40B4-BE49-F238E27FC236}">
                      <a16:creationId xmlns:a16="http://schemas.microsoft.com/office/drawing/2014/main" id="{2FA5CCE2-735E-B342-FE4A-08FA5E96A139}"/>
                    </a:ext>
                  </a:extLst>
                </p:cNvPr>
                <p:cNvSpPr>
                  <a:spLocks noRot="1" noChangeAspect="1" noMove="1" noResize="1" noEditPoints="1" noAdjustHandles="1" noChangeArrowheads="1" noChangeShapeType="1" noTextEdit="1"/>
                </p:cNvSpPr>
                <p:nvPr/>
              </p:nvSpPr>
              <p:spPr>
                <a:xfrm>
                  <a:off x="1753643" y="3229857"/>
                  <a:ext cx="1480875" cy="523220"/>
                </a:xfrm>
                <a:prstGeom prst="rect">
                  <a:avLst/>
                </a:prstGeom>
                <a:blipFill>
                  <a:blip r:embed="rId6"/>
                  <a:stretch>
                    <a:fillRect/>
                  </a:stretch>
                </a:blipFill>
              </p:spPr>
              <p:txBody>
                <a:bodyPr/>
                <a:lstStyle/>
                <a:p>
                  <a:r>
                    <a:rPr lang="en-US">
                      <a:noFill/>
                    </a:rPr>
                    <a:t> </a:t>
                  </a:r>
                </a:p>
              </p:txBody>
            </p:sp>
          </mc:Fallback>
        </mc:AlternateContent>
        <p:cxnSp>
          <p:nvCxnSpPr>
            <p:cNvPr id="83" name="Straight Arrow Connector 82">
              <a:extLst>
                <a:ext uri="{FF2B5EF4-FFF2-40B4-BE49-F238E27FC236}">
                  <a16:creationId xmlns:a16="http://schemas.microsoft.com/office/drawing/2014/main" id="{4C42280A-D6E8-9F2D-F871-2DB0E68B7595}"/>
                </a:ext>
              </a:extLst>
            </p:cNvPr>
            <p:cNvCxnSpPr>
              <a:cxnSpLocks/>
            </p:cNvCxnSpPr>
            <p:nvPr/>
          </p:nvCxnSpPr>
          <p:spPr>
            <a:xfrm>
              <a:off x="2497464" y="2579312"/>
              <a:ext cx="0" cy="584660"/>
            </a:xfrm>
            <a:prstGeom prst="straightConnector1">
              <a:avLst/>
            </a:prstGeom>
            <a:ln w="25400">
              <a:solidFill>
                <a:schemeClr val="tx1">
                  <a:lumMod val="50000"/>
                  <a:lumOff val="50000"/>
                </a:schemeClr>
              </a:solidFill>
              <a:headEnd type="none"/>
              <a:tailEnd type="triangle" w="lg" len="lg"/>
            </a:ln>
          </p:spPr>
          <p:style>
            <a:lnRef idx="3">
              <a:schemeClr val="accent5"/>
            </a:lnRef>
            <a:fillRef idx="0">
              <a:schemeClr val="accent5"/>
            </a:fillRef>
            <a:effectRef idx="2">
              <a:schemeClr val="accent5"/>
            </a:effectRef>
            <a:fontRef idx="minor">
              <a:schemeClr val="tx1"/>
            </a:fontRef>
          </p:style>
        </p:cxnSp>
        <p:cxnSp>
          <p:nvCxnSpPr>
            <p:cNvPr id="84" name="Straight Arrow Connector 83">
              <a:extLst>
                <a:ext uri="{FF2B5EF4-FFF2-40B4-BE49-F238E27FC236}">
                  <a16:creationId xmlns:a16="http://schemas.microsoft.com/office/drawing/2014/main" id="{1F9278AC-C8E3-5542-67E6-53D536EE2DC9}"/>
                </a:ext>
              </a:extLst>
            </p:cNvPr>
            <p:cNvCxnSpPr>
              <a:cxnSpLocks/>
            </p:cNvCxnSpPr>
            <p:nvPr/>
          </p:nvCxnSpPr>
          <p:spPr>
            <a:xfrm>
              <a:off x="2497464" y="3859808"/>
              <a:ext cx="0" cy="543709"/>
            </a:xfrm>
            <a:prstGeom prst="straightConnector1">
              <a:avLst/>
            </a:prstGeom>
            <a:ln w="25400">
              <a:solidFill>
                <a:schemeClr val="tx1">
                  <a:lumMod val="50000"/>
                  <a:lumOff val="50000"/>
                </a:schemeClr>
              </a:solidFill>
              <a:headEnd type="none"/>
              <a:tailEnd type="triangle" w="lg" len="lg"/>
            </a:ln>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xmlns:a14="http://schemas.microsoft.com/office/drawing/2010/main">
          <mc:Choice Requires="a14">
            <p:sp>
              <p:nvSpPr>
                <p:cNvPr id="85" name="Rectangle 84">
                  <a:extLst>
                    <a:ext uri="{FF2B5EF4-FFF2-40B4-BE49-F238E27FC236}">
                      <a16:creationId xmlns:a16="http://schemas.microsoft.com/office/drawing/2014/main" id="{9ED2FD17-9553-C2C9-489D-BEF55089DD4A}"/>
                    </a:ext>
                  </a:extLst>
                </p:cNvPr>
                <p:cNvSpPr/>
                <p:nvPr/>
              </p:nvSpPr>
              <p:spPr>
                <a:xfrm>
                  <a:off x="763044" y="2003767"/>
                  <a:ext cx="3418245" cy="565283"/>
                </a:xfrm>
                <a:prstGeom prst="rect">
                  <a:avLst/>
                </a:prstGeom>
              </p:spPr>
              <p:txBody>
                <a:bodyPr wrap="square">
                  <a:spAutoFit/>
                </a:bodyPr>
                <a:lstStyle/>
                <a:p>
                  <a:pPr algn="ctr">
                    <a:defRPr/>
                  </a:pPr>
                  <a14:m>
                    <m:oMathPara xmlns:m="http://schemas.openxmlformats.org/officeDocument/2006/math">
                      <m:oMathParaPr>
                        <m:jc m:val="center"/>
                      </m:oMathParaPr>
                      <m:oMath xmlns:m="http://schemas.openxmlformats.org/officeDocument/2006/math">
                        <m:sSub>
                          <m:sSubPr>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{ℓ</m:t>
                            </m:r>
                          </m:e>
                          <m:sub>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𝑖</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sSub>
                              <m:sSubPr>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𝑥</m:t>
                                </m:r>
                              </m:e>
                              <m:sub>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𝑖</m:t>
                                </m:r>
                              </m:sub>
                            </m:sSub>
                          </m:sub>
                        </m:sSub>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oMath>
                    </m:oMathPara>
                  </a14:m>
                  <a:endParaRPr kumimoji="0" lang="en-US" sz="2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85" name="Rectangle 84">
                  <a:extLst>
                    <a:ext uri="{FF2B5EF4-FFF2-40B4-BE49-F238E27FC236}">
                      <a16:creationId xmlns:a16="http://schemas.microsoft.com/office/drawing/2014/main" id="{9ED2FD17-9553-C2C9-489D-BEF55089DD4A}"/>
                    </a:ext>
                  </a:extLst>
                </p:cNvPr>
                <p:cNvSpPr>
                  <a:spLocks noRot="1" noChangeAspect="1" noMove="1" noResize="1" noEditPoints="1" noAdjustHandles="1" noChangeArrowheads="1" noChangeShapeType="1" noTextEdit="1"/>
                </p:cNvSpPr>
                <p:nvPr/>
              </p:nvSpPr>
              <p:spPr>
                <a:xfrm>
                  <a:off x="763044" y="2003767"/>
                  <a:ext cx="3418245" cy="56528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7791856D-96A2-0859-7DFF-1EA168FE60B5}"/>
                    </a:ext>
                  </a:extLst>
                </p:cNvPr>
                <p:cNvSpPr/>
                <p:nvPr/>
              </p:nvSpPr>
              <p:spPr>
                <a:xfrm>
                  <a:off x="2096408" y="4442129"/>
                  <a:ext cx="795343" cy="55720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ℓ</m:t>
                            </m:r>
                          </m:e>
                          <m:sub>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𝐶</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𝑦</m:t>
                            </m:r>
                          </m:sub>
                        </m:sSub>
                      </m:oMath>
                    </m:oMathPara>
                  </a14:m>
                  <a:endParaRPr kumimoji="0" lang="en-US" sz="2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86" name="Rectangle 85">
                  <a:extLst>
                    <a:ext uri="{FF2B5EF4-FFF2-40B4-BE49-F238E27FC236}">
                      <a16:creationId xmlns:a16="http://schemas.microsoft.com/office/drawing/2014/main" id="{7791856D-96A2-0859-7DFF-1EA168FE60B5}"/>
                    </a:ext>
                  </a:extLst>
                </p:cNvPr>
                <p:cNvSpPr>
                  <a:spLocks noRot="1" noChangeAspect="1" noMove="1" noResize="1" noEditPoints="1" noAdjustHandles="1" noChangeArrowheads="1" noChangeShapeType="1" noTextEdit="1"/>
                </p:cNvSpPr>
                <p:nvPr/>
              </p:nvSpPr>
              <p:spPr>
                <a:xfrm>
                  <a:off x="2096408" y="4442129"/>
                  <a:ext cx="795343" cy="557204"/>
                </a:xfrm>
                <a:prstGeom prst="rect">
                  <a:avLst/>
                </a:prstGeom>
                <a:blipFill>
                  <a:blip r:embed="rId8"/>
                  <a:stretch>
                    <a:fillRect/>
                  </a:stretch>
                </a:blipFill>
              </p:spPr>
              <p:txBody>
                <a:bodyPr/>
                <a:lstStyle/>
                <a:p>
                  <a:r>
                    <a:rPr lang="en-US">
                      <a:noFill/>
                    </a:rPr>
                    <a:t> </a:t>
                  </a:r>
                </a:p>
              </p:txBody>
            </p:sp>
          </mc:Fallback>
        </mc:AlternateContent>
      </p:grpSp>
      <p:sp>
        <p:nvSpPr>
          <p:cNvPr id="90" name="Rectangle 89">
            <a:extLst>
              <a:ext uri="{FF2B5EF4-FFF2-40B4-BE49-F238E27FC236}">
                <a16:creationId xmlns:a16="http://schemas.microsoft.com/office/drawing/2014/main" id="{C75D524C-9354-3346-068B-0FDE70B58379}"/>
              </a:ext>
            </a:extLst>
          </p:cNvPr>
          <p:cNvSpPr/>
          <p:nvPr/>
        </p:nvSpPr>
        <p:spPr>
          <a:xfrm>
            <a:off x="4599794" y="1676400"/>
            <a:ext cx="1648605" cy="52322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arker Felt Thin" panose="02000400000000000000" pitchFamily="2" charset="77"/>
                <a:ea typeface="+mn-ea"/>
                <a:cs typeface="+mn-cs"/>
              </a:rPr>
              <a:t>Evaluator</a:t>
            </a:r>
          </a:p>
        </p:txBody>
      </p:sp>
      <p:sp>
        <p:nvSpPr>
          <p:cNvPr id="94" name="Rectangle 93">
            <a:extLst>
              <a:ext uri="{FF2B5EF4-FFF2-40B4-BE49-F238E27FC236}">
                <a16:creationId xmlns:a16="http://schemas.microsoft.com/office/drawing/2014/main" id="{83E1BB4F-576A-3951-E2B5-C8FEB68DC279}"/>
              </a:ext>
            </a:extLst>
          </p:cNvPr>
          <p:cNvSpPr/>
          <p:nvPr/>
        </p:nvSpPr>
        <p:spPr>
          <a:xfrm>
            <a:off x="777127" y="1676400"/>
            <a:ext cx="1374247" cy="52322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arker Felt Thin" panose="02000400000000000000" pitchFamily="2" charset="77"/>
                <a:ea typeface="+mn-ea"/>
                <a:cs typeface="+mn-cs"/>
              </a:rPr>
              <a:t>Garbler</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F72D71D-08BF-7AF1-5004-92321CA7BBD2}"/>
                  </a:ext>
                </a:extLst>
              </p:cNvPr>
              <p:cNvSpPr txBox="1"/>
              <p:nvPr/>
            </p:nvSpPr>
            <p:spPr>
              <a:xfrm>
                <a:off x="1981200" y="2502072"/>
                <a:ext cx="84869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dirty="0" smtClean="0">
                          <a:ln>
                            <a:noFill/>
                          </a:ln>
                          <a:solidFill>
                            <a:schemeClr val="accent6">
                              <a:lumMod val="75000"/>
                            </a:schemeClr>
                          </a:solidFill>
                          <a:effectLst/>
                          <a:uLnTx/>
                          <a:uFillTx/>
                          <a:latin typeface="Cambria Math" panose="02040503050406030204" pitchFamily="18" charset="0"/>
                          <a:ea typeface="+mn-ea"/>
                          <a:cs typeface="+mn-cs"/>
                        </a:rPr>
                        <m:t>←$</m:t>
                      </m:r>
                    </m:oMath>
                  </m:oMathPara>
                </a14:m>
                <a:endParaRPr kumimoji="0" lang="en-US" sz="2800" b="0" i="0" u="none" strike="noStrike" kern="1200" cap="none" spc="0" normalizeH="0" baseline="0" noProof="0" dirty="0">
                  <a:ln>
                    <a:noFill/>
                  </a:ln>
                  <a:solidFill>
                    <a:schemeClr val="accent6">
                      <a:lumMod val="75000"/>
                    </a:schemeClr>
                  </a:solidFill>
                  <a:effectLst/>
                  <a:uLnTx/>
                  <a:uFillTx/>
                  <a:latin typeface="Calibri Light" panose="020F0302020204030204"/>
                  <a:ea typeface="+mn-ea"/>
                  <a:cs typeface="+mn-cs"/>
                </a:endParaRPr>
              </a:p>
            </p:txBody>
          </p:sp>
        </mc:Choice>
        <mc:Fallback xmlns="">
          <p:sp>
            <p:nvSpPr>
              <p:cNvPr id="4" name="TextBox 3">
                <a:extLst>
                  <a:ext uri="{FF2B5EF4-FFF2-40B4-BE49-F238E27FC236}">
                    <a16:creationId xmlns:a16="http://schemas.microsoft.com/office/drawing/2014/main" id="{2F72D71D-08BF-7AF1-5004-92321CA7BBD2}"/>
                  </a:ext>
                </a:extLst>
              </p:cNvPr>
              <p:cNvSpPr txBox="1">
                <a:spLocks noRot="1" noChangeAspect="1" noMove="1" noResize="1" noEditPoints="1" noAdjustHandles="1" noChangeArrowheads="1" noChangeShapeType="1" noTextEdit="1"/>
              </p:cNvSpPr>
              <p:nvPr/>
            </p:nvSpPr>
            <p:spPr>
              <a:xfrm>
                <a:off x="1981200" y="2502072"/>
                <a:ext cx="848694"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C2863883-EEB7-F88F-2DCE-37948886E009}"/>
                  </a:ext>
                </a:extLst>
              </p:cNvPr>
              <p:cNvSpPr/>
              <p:nvPr/>
            </p:nvSpPr>
            <p:spPr>
              <a:xfrm>
                <a:off x="3195351" y="3464528"/>
                <a:ext cx="1201690" cy="53777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acc>
                        <m:accPr>
                          <m:chr m:val="̂"/>
                          <m:ctrlPr>
                            <a:rPr kumimoji="0" lang="en-US" sz="28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𝐶</m:t>
                          </m:r>
                        </m:e>
                      </m:acc>
                    </m:oMath>
                  </m:oMathPara>
                </a14:m>
                <a:endParaRPr kumimoji="0" lang="en-US" sz="2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8" name="Rectangle 7">
                <a:extLst>
                  <a:ext uri="{FF2B5EF4-FFF2-40B4-BE49-F238E27FC236}">
                    <a16:creationId xmlns:a16="http://schemas.microsoft.com/office/drawing/2014/main" id="{C2863883-EEB7-F88F-2DCE-37948886E009}"/>
                  </a:ext>
                </a:extLst>
              </p:cNvPr>
              <p:cNvSpPr>
                <a:spLocks noRot="1" noChangeAspect="1" noMove="1" noResize="1" noEditPoints="1" noAdjustHandles="1" noChangeArrowheads="1" noChangeShapeType="1" noTextEdit="1"/>
              </p:cNvSpPr>
              <p:nvPr/>
            </p:nvSpPr>
            <p:spPr>
              <a:xfrm>
                <a:off x="3195351" y="3464528"/>
                <a:ext cx="1201690" cy="537776"/>
              </a:xfrm>
              <a:prstGeom prst="rect">
                <a:avLst/>
              </a:prstGeom>
              <a:blipFill>
                <a:blip r:embed="rId10"/>
                <a:stretch>
                  <a:fillRect/>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B0F71291-1DB5-1AED-CC35-D265D2A408F3}"/>
              </a:ext>
            </a:extLst>
          </p:cNvPr>
          <p:cNvCxnSpPr>
            <a:cxnSpLocks/>
          </p:cNvCxnSpPr>
          <p:nvPr/>
        </p:nvCxnSpPr>
        <p:spPr>
          <a:xfrm>
            <a:off x="2244720" y="3996655"/>
            <a:ext cx="2414235" cy="0"/>
          </a:xfrm>
          <a:prstGeom prst="straightConnector1">
            <a:avLst/>
          </a:prstGeom>
          <a:ln w="25400">
            <a:solidFill>
              <a:schemeClr val="tx1">
                <a:lumMod val="50000"/>
                <a:lumOff val="50000"/>
              </a:schemeClr>
            </a:solidFill>
            <a:headEnd type="none"/>
            <a:tailEnd type="triangle" w="lg" len="lg"/>
          </a:ln>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4CB0E022-71A4-F3D2-A986-9A6B3AAA5DE7}"/>
                  </a:ext>
                </a:extLst>
              </p:cNvPr>
              <p:cNvSpPr/>
              <p:nvPr/>
            </p:nvSpPr>
            <p:spPr>
              <a:xfrm>
                <a:off x="2819400" y="5552264"/>
                <a:ext cx="1201690" cy="537776"/>
              </a:xfrm>
              <a:prstGeom prst="rect">
                <a:avLst/>
              </a:prstGeom>
            </p:spPr>
            <p:txBody>
              <a:bodyPr wrap="square">
                <a:spAutoFit/>
              </a:bodyPr>
              <a:lstStyle/>
              <a:p>
                <a:pPr lvl="0" algn="ctr">
                  <a:defRPr/>
                </a:pPr>
                <a14:m>
                  <m:oMathPara xmlns:m="http://schemas.openxmlformats.org/officeDocument/2006/math">
                    <m:oMathParaPr>
                      <m:jc m:val="left"/>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ℓ</m:t>
                          </m:r>
                        </m:e>
                        <m:sub>
                          <m:r>
                            <a:rPr lang="en-US" sz="2800" i="1">
                              <a:latin typeface="Cambria Math" panose="02040503050406030204" pitchFamily="18" charset="0"/>
                            </a:rPr>
                            <m:t>𝐶</m:t>
                          </m:r>
                          <m:r>
                            <a:rPr lang="en-US" sz="2800" i="1">
                              <a:latin typeface="Cambria Math" panose="02040503050406030204" pitchFamily="18" charset="0"/>
                            </a:rPr>
                            <m:t>,0</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ℓ</m:t>
                          </m:r>
                        </m:e>
                        <m:sub>
                          <m:r>
                            <a:rPr lang="en-US" sz="2800" i="1">
                              <a:latin typeface="Cambria Math" panose="02040503050406030204" pitchFamily="18" charset="0"/>
                            </a:rPr>
                            <m:t>𝐶</m:t>
                          </m:r>
                          <m:r>
                            <a:rPr lang="en-US" sz="2800" i="1">
                              <a:latin typeface="Cambria Math" panose="02040503050406030204" pitchFamily="18" charset="0"/>
                            </a:rPr>
                            <m:t>,1</m:t>
                          </m:r>
                        </m:sub>
                      </m:sSub>
                    </m:oMath>
                  </m:oMathPara>
                </a14:m>
                <a:endParaRPr lang="en-US" sz="2800" dirty="0">
                  <a:latin typeface="Calibri Light" panose="020F0302020204030204"/>
                </a:endParaRPr>
              </a:p>
            </p:txBody>
          </p:sp>
        </mc:Choice>
        <mc:Fallback xmlns="">
          <p:sp>
            <p:nvSpPr>
              <p:cNvPr id="47" name="Rectangle 46">
                <a:extLst>
                  <a:ext uri="{FF2B5EF4-FFF2-40B4-BE49-F238E27FC236}">
                    <a16:creationId xmlns:a16="http://schemas.microsoft.com/office/drawing/2014/main" id="{4CB0E022-71A4-F3D2-A986-9A6B3AAA5DE7}"/>
                  </a:ext>
                </a:extLst>
              </p:cNvPr>
              <p:cNvSpPr>
                <a:spLocks noRot="1" noChangeAspect="1" noMove="1" noResize="1" noEditPoints="1" noAdjustHandles="1" noChangeArrowheads="1" noChangeShapeType="1" noTextEdit="1"/>
              </p:cNvSpPr>
              <p:nvPr/>
            </p:nvSpPr>
            <p:spPr>
              <a:xfrm>
                <a:off x="2819400" y="5552264"/>
                <a:ext cx="1201690" cy="537776"/>
              </a:xfrm>
              <a:prstGeom prst="rect">
                <a:avLst/>
              </a:prstGeom>
              <a:blipFill>
                <a:blip r:embed="rId11"/>
                <a:stretch>
                  <a:fillRect r="-11168"/>
                </a:stretch>
              </a:blipFill>
            </p:spPr>
            <p:txBody>
              <a:bodyPr/>
              <a:lstStyle/>
              <a:p>
                <a:r>
                  <a:rPr lang="en-US">
                    <a:noFill/>
                  </a:rPr>
                  <a:t> </a:t>
                </a:r>
              </a:p>
            </p:txBody>
          </p:sp>
        </mc:Fallback>
      </mc:AlternateContent>
      <p:cxnSp>
        <p:nvCxnSpPr>
          <p:cNvPr id="48" name="Straight Arrow Connector 47">
            <a:extLst>
              <a:ext uri="{FF2B5EF4-FFF2-40B4-BE49-F238E27FC236}">
                <a16:creationId xmlns:a16="http://schemas.microsoft.com/office/drawing/2014/main" id="{2BE68AD2-24DB-1653-2D7C-F4417535D2D5}"/>
              </a:ext>
            </a:extLst>
          </p:cNvPr>
          <p:cNvCxnSpPr>
            <a:cxnSpLocks/>
          </p:cNvCxnSpPr>
          <p:nvPr/>
        </p:nvCxnSpPr>
        <p:spPr>
          <a:xfrm>
            <a:off x="2242775" y="6084391"/>
            <a:ext cx="2414235" cy="0"/>
          </a:xfrm>
          <a:prstGeom prst="straightConnector1">
            <a:avLst/>
          </a:prstGeom>
          <a:ln w="25400">
            <a:solidFill>
              <a:schemeClr val="tx1">
                <a:lumMod val="50000"/>
                <a:lumOff val="50000"/>
              </a:schemeClr>
            </a:solidFill>
            <a:headEnd type="none"/>
            <a:tailEnd type="triangle" w="lg" len="lg"/>
          </a:ln>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CC152D67-8D37-22FD-6537-B48F4E394E1A}"/>
                  </a:ext>
                </a:extLst>
              </p:cNvPr>
              <p:cNvSpPr/>
              <p:nvPr/>
            </p:nvSpPr>
            <p:spPr>
              <a:xfrm>
                <a:off x="5345727" y="5607337"/>
                <a:ext cx="3950673" cy="973023"/>
              </a:xfrm>
              <a:custGeom>
                <a:avLst/>
                <a:gdLst>
                  <a:gd name="connsiteX0" fmla="*/ 0 w 3950673"/>
                  <a:gd name="connsiteY0" fmla="*/ 0 h 973023"/>
                  <a:gd name="connsiteX1" fmla="*/ 539925 w 3950673"/>
                  <a:gd name="connsiteY1" fmla="*/ 0 h 973023"/>
                  <a:gd name="connsiteX2" fmla="*/ 1158864 w 3950673"/>
                  <a:gd name="connsiteY2" fmla="*/ 0 h 973023"/>
                  <a:gd name="connsiteX3" fmla="*/ 1817310 w 3950673"/>
                  <a:gd name="connsiteY3" fmla="*/ 0 h 973023"/>
                  <a:gd name="connsiteX4" fmla="*/ 2554769 w 3950673"/>
                  <a:gd name="connsiteY4" fmla="*/ 0 h 973023"/>
                  <a:gd name="connsiteX5" fmla="*/ 3134201 w 3950673"/>
                  <a:gd name="connsiteY5" fmla="*/ 0 h 973023"/>
                  <a:gd name="connsiteX6" fmla="*/ 3950673 w 3950673"/>
                  <a:gd name="connsiteY6" fmla="*/ 0 h 973023"/>
                  <a:gd name="connsiteX7" fmla="*/ 3950673 w 3950673"/>
                  <a:gd name="connsiteY7" fmla="*/ 476781 h 973023"/>
                  <a:gd name="connsiteX8" fmla="*/ 3950673 w 3950673"/>
                  <a:gd name="connsiteY8" fmla="*/ 973023 h 973023"/>
                  <a:gd name="connsiteX9" fmla="*/ 3410748 w 3950673"/>
                  <a:gd name="connsiteY9" fmla="*/ 973023 h 973023"/>
                  <a:gd name="connsiteX10" fmla="*/ 2752302 w 3950673"/>
                  <a:gd name="connsiteY10" fmla="*/ 973023 h 973023"/>
                  <a:gd name="connsiteX11" fmla="*/ 2054350 w 3950673"/>
                  <a:gd name="connsiteY11" fmla="*/ 973023 h 973023"/>
                  <a:gd name="connsiteX12" fmla="*/ 1356398 w 3950673"/>
                  <a:gd name="connsiteY12" fmla="*/ 973023 h 973023"/>
                  <a:gd name="connsiteX13" fmla="*/ 737459 w 3950673"/>
                  <a:gd name="connsiteY13" fmla="*/ 973023 h 973023"/>
                  <a:gd name="connsiteX14" fmla="*/ 0 w 3950673"/>
                  <a:gd name="connsiteY14" fmla="*/ 973023 h 973023"/>
                  <a:gd name="connsiteX15" fmla="*/ 0 w 3950673"/>
                  <a:gd name="connsiteY15" fmla="*/ 486512 h 973023"/>
                  <a:gd name="connsiteX16" fmla="*/ 0 w 3950673"/>
                  <a:gd name="connsiteY16" fmla="*/ 0 h 973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50673" h="973023" fill="none" extrusionOk="0">
                    <a:moveTo>
                      <a:pt x="0" y="0"/>
                    </a:moveTo>
                    <a:cubicBezTo>
                      <a:pt x="162322" y="15219"/>
                      <a:pt x="334952" y="8434"/>
                      <a:pt x="539925" y="0"/>
                    </a:cubicBezTo>
                    <a:cubicBezTo>
                      <a:pt x="744898" y="-8434"/>
                      <a:pt x="923282" y="-15422"/>
                      <a:pt x="1158864" y="0"/>
                    </a:cubicBezTo>
                    <a:cubicBezTo>
                      <a:pt x="1394446" y="15422"/>
                      <a:pt x="1562485" y="-24581"/>
                      <a:pt x="1817310" y="0"/>
                    </a:cubicBezTo>
                    <a:cubicBezTo>
                      <a:pt x="2072135" y="24581"/>
                      <a:pt x="2345049" y="-19711"/>
                      <a:pt x="2554769" y="0"/>
                    </a:cubicBezTo>
                    <a:cubicBezTo>
                      <a:pt x="2764489" y="19711"/>
                      <a:pt x="2845123" y="-4888"/>
                      <a:pt x="3134201" y="0"/>
                    </a:cubicBezTo>
                    <a:cubicBezTo>
                      <a:pt x="3423279" y="4888"/>
                      <a:pt x="3622320" y="-29754"/>
                      <a:pt x="3950673" y="0"/>
                    </a:cubicBezTo>
                    <a:cubicBezTo>
                      <a:pt x="3937283" y="147292"/>
                      <a:pt x="3972559" y="380548"/>
                      <a:pt x="3950673" y="476781"/>
                    </a:cubicBezTo>
                    <a:cubicBezTo>
                      <a:pt x="3928787" y="573014"/>
                      <a:pt x="3926330" y="805145"/>
                      <a:pt x="3950673" y="973023"/>
                    </a:cubicBezTo>
                    <a:cubicBezTo>
                      <a:pt x="3815796" y="959288"/>
                      <a:pt x="3564020" y="953816"/>
                      <a:pt x="3410748" y="973023"/>
                    </a:cubicBezTo>
                    <a:cubicBezTo>
                      <a:pt x="3257477" y="992230"/>
                      <a:pt x="2899995" y="970434"/>
                      <a:pt x="2752302" y="973023"/>
                    </a:cubicBezTo>
                    <a:cubicBezTo>
                      <a:pt x="2604609" y="975612"/>
                      <a:pt x="2222459" y="953163"/>
                      <a:pt x="2054350" y="973023"/>
                    </a:cubicBezTo>
                    <a:cubicBezTo>
                      <a:pt x="1886241" y="992883"/>
                      <a:pt x="1651900" y="950548"/>
                      <a:pt x="1356398" y="973023"/>
                    </a:cubicBezTo>
                    <a:cubicBezTo>
                      <a:pt x="1060896" y="995498"/>
                      <a:pt x="898901" y="1003796"/>
                      <a:pt x="737459" y="973023"/>
                    </a:cubicBezTo>
                    <a:cubicBezTo>
                      <a:pt x="576017" y="942250"/>
                      <a:pt x="308579" y="962217"/>
                      <a:pt x="0" y="973023"/>
                    </a:cubicBezTo>
                    <a:cubicBezTo>
                      <a:pt x="-11431" y="874380"/>
                      <a:pt x="22881" y="647321"/>
                      <a:pt x="0" y="486512"/>
                    </a:cubicBezTo>
                    <a:cubicBezTo>
                      <a:pt x="-22881" y="325703"/>
                      <a:pt x="-21050" y="175810"/>
                      <a:pt x="0" y="0"/>
                    </a:cubicBezTo>
                    <a:close/>
                  </a:path>
                  <a:path w="3950673" h="973023" stroke="0" extrusionOk="0">
                    <a:moveTo>
                      <a:pt x="0" y="0"/>
                    </a:moveTo>
                    <a:cubicBezTo>
                      <a:pt x="225839" y="-640"/>
                      <a:pt x="380825" y="-8116"/>
                      <a:pt x="539925" y="0"/>
                    </a:cubicBezTo>
                    <a:cubicBezTo>
                      <a:pt x="699026" y="8116"/>
                      <a:pt x="954826" y="29480"/>
                      <a:pt x="1237878" y="0"/>
                    </a:cubicBezTo>
                    <a:cubicBezTo>
                      <a:pt x="1520930" y="-29480"/>
                      <a:pt x="1731216" y="-19676"/>
                      <a:pt x="1856816" y="0"/>
                    </a:cubicBezTo>
                    <a:cubicBezTo>
                      <a:pt x="1982416" y="19676"/>
                      <a:pt x="2184197" y="-19370"/>
                      <a:pt x="2396742" y="0"/>
                    </a:cubicBezTo>
                    <a:cubicBezTo>
                      <a:pt x="2609287" y="19370"/>
                      <a:pt x="2847093" y="-19104"/>
                      <a:pt x="3015680" y="0"/>
                    </a:cubicBezTo>
                    <a:cubicBezTo>
                      <a:pt x="3184267" y="19104"/>
                      <a:pt x="3551242" y="15879"/>
                      <a:pt x="3950673" y="0"/>
                    </a:cubicBezTo>
                    <a:cubicBezTo>
                      <a:pt x="3962092" y="116661"/>
                      <a:pt x="3947312" y="240089"/>
                      <a:pt x="3950673" y="476781"/>
                    </a:cubicBezTo>
                    <a:cubicBezTo>
                      <a:pt x="3954034" y="713473"/>
                      <a:pt x="3968005" y="742029"/>
                      <a:pt x="3950673" y="973023"/>
                    </a:cubicBezTo>
                    <a:cubicBezTo>
                      <a:pt x="3716199" y="938877"/>
                      <a:pt x="3592554" y="960489"/>
                      <a:pt x="3252721" y="973023"/>
                    </a:cubicBezTo>
                    <a:cubicBezTo>
                      <a:pt x="2912888" y="985557"/>
                      <a:pt x="2744862" y="961315"/>
                      <a:pt x="2515262" y="973023"/>
                    </a:cubicBezTo>
                    <a:cubicBezTo>
                      <a:pt x="2285662" y="984731"/>
                      <a:pt x="2113882" y="988729"/>
                      <a:pt x="1975337" y="973023"/>
                    </a:cubicBezTo>
                    <a:cubicBezTo>
                      <a:pt x="1836793" y="957317"/>
                      <a:pt x="1419849" y="963474"/>
                      <a:pt x="1237878" y="973023"/>
                    </a:cubicBezTo>
                    <a:cubicBezTo>
                      <a:pt x="1055907" y="982572"/>
                      <a:pt x="466666" y="1005335"/>
                      <a:pt x="0" y="973023"/>
                    </a:cubicBezTo>
                    <a:cubicBezTo>
                      <a:pt x="-12126" y="811037"/>
                      <a:pt x="7339" y="700200"/>
                      <a:pt x="0" y="476781"/>
                    </a:cubicBezTo>
                    <a:cubicBezTo>
                      <a:pt x="-7339" y="253362"/>
                      <a:pt x="-23182" y="188233"/>
                      <a:pt x="0" y="0"/>
                    </a:cubicBezTo>
                    <a:close/>
                  </a:path>
                </a:pathLst>
              </a:custGeom>
              <a:solidFill>
                <a:schemeClr val="accent4">
                  <a:lumMod val="20000"/>
                  <a:lumOff val="80000"/>
                </a:schemeClr>
              </a:solidFill>
              <a:ln>
                <a:extLst>
                  <a:ext uri="{C807C97D-BFC1-408E-A445-0C87EB9F89A2}">
                    <ask:lineSketchStyleProps xmlns:ask="http://schemas.microsoft.com/office/drawing/2018/sketchyshapes" sd="2433484646">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kumimoji="0" lang="en-US" sz="2800" b="0" i="0" u="none" strike="noStrike" kern="1200" cap="none" spc="0" normalizeH="0" baseline="0" noProof="0" dirty="0">
                    <a:ln>
                      <a:noFill/>
                    </a:ln>
                    <a:solidFill>
                      <a:srgbClr val="0432FF"/>
                    </a:solidFill>
                    <a:effectLst/>
                    <a:uLnTx/>
                    <a:uFillTx/>
                    <a:latin typeface="Calibri Light" panose="020F0302020204030204"/>
                  </a:rPr>
                  <a:t>Recover </a:t>
                </a:r>
                <a14:m>
                  <m:oMath xmlns:m="http://schemas.openxmlformats.org/officeDocument/2006/math">
                    <m: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t>𝑦</m:t>
                    </m:r>
                  </m:oMath>
                </a14:m>
                <a:r>
                  <a:rPr kumimoji="0" lang="en-US" sz="2800" b="0" i="0" u="none" strike="noStrike" kern="1200" cap="none" spc="0" normalizeH="0" baseline="0" noProof="0" dirty="0">
                    <a:ln>
                      <a:noFill/>
                    </a:ln>
                    <a:solidFill>
                      <a:srgbClr val="0432FF"/>
                    </a:solidFill>
                    <a:effectLst/>
                    <a:uLnTx/>
                    <a:uFillTx/>
                    <a:latin typeface="Calibri Light" panose="020F0302020204030204"/>
                  </a:rPr>
                  <a:t> by comparing w/  </a:t>
                </a:r>
                <a14:m>
                  <m:oMath xmlns:m="http://schemas.openxmlformats.org/officeDocument/2006/math">
                    <m:sSub>
                      <m:sSubPr>
                        <m:ctrlPr>
                          <a:rPr lang="en-US" sz="2800" i="1">
                            <a:solidFill>
                              <a:srgbClr val="0432FF"/>
                            </a:solidFill>
                            <a:latin typeface="Cambria Math" panose="02040503050406030204" pitchFamily="18" charset="0"/>
                          </a:rPr>
                        </m:ctrlPr>
                      </m:sSubPr>
                      <m:e>
                        <m:r>
                          <a:rPr lang="en-US" sz="2800" i="1">
                            <a:solidFill>
                              <a:srgbClr val="0432FF"/>
                            </a:solidFill>
                            <a:latin typeface="Cambria Math" panose="02040503050406030204" pitchFamily="18" charset="0"/>
                          </a:rPr>
                          <m:t>ℓ</m:t>
                        </m:r>
                      </m:e>
                      <m:sub>
                        <m:r>
                          <a:rPr lang="en-US" sz="2800" i="1">
                            <a:solidFill>
                              <a:srgbClr val="0432FF"/>
                            </a:solidFill>
                            <a:latin typeface="Cambria Math" panose="02040503050406030204" pitchFamily="18" charset="0"/>
                          </a:rPr>
                          <m:t>𝐶</m:t>
                        </m:r>
                        <m:r>
                          <a:rPr lang="en-US" sz="2800" i="1">
                            <a:solidFill>
                              <a:srgbClr val="0432FF"/>
                            </a:solidFill>
                            <a:latin typeface="Cambria Math" panose="02040503050406030204" pitchFamily="18" charset="0"/>
                          </a:rPr>
                          <m:t>,0</m:t>
                        </m:r>
                      </m:sub>
                    </m:sSub>
                    <m:r>
                      <a:rPr lang="en-US" sz="2800" i="1">
                        <a:solidFill>
                          <a:srgbClr val="0432FF"/>
                        </a:solidFill>
                        <a:latin typeface="Cambria Math" panose="02040503050406030204" pitchFamily="18" charset="0"/>
                      </a:rPr>
                      <m:t>,</m:t>
                    </m:r>
                    <m:sSub>
                      <m:sSubPr>
                        <m:ctrlPr>
                          <a:rPr lang="en-US" sz="2800" i="1">
                            <a:solidFill>
                              <a:srgbClr val="0432FF"/>
                            </a:solidFill>
                            <a:latin typeface="Cambria Math" panose="02040503050406030204" pitchFamily="18" charset="0"/>
                          </a:rPr>
                        </m:ctrlPr>
                      </m:sSubPr>
                      <m:e>
                        <m:r>
                          <a:rPr lang="en-US" sz="2800" i="1">
                            <a:solidFill>
                              <a:srgbClr val="0432FF"/>
                            </a:solidFill>
                            <a:latin typeface="Cambria Math" panose="02040503050406030204" pitchFamily="18" charset="0"/>
                          </a:rPr>
                          <m:t>ℓ</m:t>
                        </m:r>
                      </m:e>
                      <m:sub>
                        <m:r>
                          <a:rPr lang="en-US" sz="2800" i="1">
                            <a:solidFill>
                              <a:srgbClr val="0432FF"/>
                            </a:solidFill>
                            <a:latin typeface="Cambria Math" panose="02040503050406030204" pitchFamily="18" charset="0"/>
                          </a:rPr>
                          <m:t>𝐶</m:t>
                        </m:r>
                        <m:r>
                          <a:rPr lang="en-US" sz="2800" i="1">
                            <a:solidFill>
                              <a:srgbClr val="0432FF"/>
                            </a:solidFill>
                            <a:latin typeface="Cambria Math" panose="02040503050406030204" pitchFamily="18" charset="0"/>
                          </a:rPr>
                          <m:t>,1</m:t>
                        </m:r>
                      </m:sub>
                    </m:sSub>
                  </m:oMath>
                </a14:m>
                <a:endParaRPr kumimoji="0" lang="en-US" sz="2800" b="0" i="0" u="none" strike="noStrike" kern="1200" cap="none" spc="0" normalizeH="0" baseline="0" noProof="0" dirty="0">
                  <a:ln>
                    <a:noFill/>
                  </a:ln>
                  <a:solidFill>
                    <a:srgbClr val="0432FF"/>
                  </a:solidFill>
                  <a:effectLst/>
                  <a:uLnTx/>
                  <a:uFillTx/>
                  <a:latin typeface="Calibri Light" panose="020F0302020204030204"/>
                </a:endParaRPr>
              </a:p>
            </p:txBody>
          </p:sp>
        </mc:Choice>
        <mc:Fallback xmlns="">
          <p:sp>
            <p:nvSpPr>
              <p:cNvPr id="49" name="Rectangle 48">
                <a:extLst>
                  <a:ext uri="{FF2B5EF4-FFF2-40B4-BE49-F238E27FC236}">
                    <a16:creationId xmlns:a16="http://schemas.microsoft.com/office/drawing/2014/main" id="{CC152D67-8D37-22FD-6537-B48F4E394E1A}"/>
                  </a:ext>
                </a:extLst>
              </p:cNvPr>
              <p:cNvSpPr>
                <a:spLocks noRot="1" noChangeAspect="1" noMove="1" noResize="1" noEditPoints="1" noAdjustHandles="1" noChangeArrowheads="1" noChangeShapeType="1" noTextEdit="1"/>
              </p:cNvSpPr>
              <p:nvPr/>
            </p:nvSpPr>
            <p:spPr>
              <a:xfrm>
                <a:off x="5345727" y="5607337"/>
                <a:ext cx="3950673" cy="973023"/>
              </a:xfrm>
              <a:prstGeom prst="rect">
                <a:avLst/>
              </a:prstGeom>
              <a:blipFill>
                <a:blip r:embed="rId12"/>
                <a:stretch>
                  <a:fillRect t="-3571" r="-763" b="-11905"/>
                </a:stretch>
              </a:blipFill>
              <a:ln>
                <a:extLst>
                  <a:ext uri="{C807C97D-BFC1-408E-A445-0C87EB9F89A2}">
                    <ask:lineSketchStyleProps xmlns:ask="http://schemas.microsoft.com/office/drawing/2018/sketchyshapes" sd="2433484646">
                      <a:custGeom>
                        <a:avLst/>
                        <a:gdLst>
                          <a:gd name="connsiteX0" fmla="*/ 0 w 3950673"/>
                          <a:gd name="connsiteY0" fmla="*/ 0 h 973023"/>
                          <a:gd name="connsiteX1" fmla="*/ 539925 w 3950673"/>
                          <a:gd name="connsiteY1" fmla="*/ 0 h 973023"/>
                          <a:gd name="connsiteX2" fmla="*/ 1158864 w 3950673"/>
                          <a:gd name="connsiteY2" fmla="*/ 0 h 973023"/>
                          <a:gd name="connsiteX3" fmla="*/ 1817310 w 3950673"/>
                          <a:gd name="connsiteY3" fmla="*/ 0 h 973023"/>
                          <a:gd name="connsiteX4" fmla="*/ 2554769 w 3950673"/>
                          <a:gd name="connsiteY4" fmla="*/ 0 h 973023"/>
                          <a:gd name="connsiteX5" fmla="*/ 3134201 w 3950673"/>
                          <a:gd name="connsiteY5" fmla="*/ 0 h 973023"/>
                          <a:gd name="connsiteX6" fmla="*/ 3950673 w 3950673"/>
                          <a:gd name="connsiteY6" fmla="*/ 0 h 973023"/>
                          <a:gd name="connsiteX7" fmla="*/ 3950673 w 3950673"/>
                          <a:gd name="connsiteY7" fmla="*/ 476781 h 973023"/>
                          <a:gd name="connsiteX8" fmla="*/ 3950673 w 3950673"/>
                          <a:gd name="connsiteY8" fmla="*/ 973023 h 973023"/>
                          <a:gd name="connsiteX9" fmla="*/ 3410748 w 3950673"/>
                          <a:gd name="connsiteY9" fmla="*/ 973023 h 973023"/>
                          <a:gd name="connsiteX10" fmla="*/ 2752302 w 3950673"/>
                          <a:gd name="connsiteY10" fmla="*/ 973023 h 973023"/>
                          <a:gd name="connsiteX11" fmla="*/ 2054350 w 3950673"/>
                          <a:gd name="connsiteY11" fmla="*/ 973023 h 973023"/>
                          <a:gd name="connsiteX12" fmla="*/ 1356398 w 3950673"/>
                          <a:gd name="connsiteY12" fmla="*/ 973023 h 973023"/>
                          <a:gd name="connsiteX13" fmla="*/ 737459 w 3950673"/>
                          <a:gd name="connsiteY13" fmla="*/ 973023 h 973023"/>
                          <a:gd name="connsiteX14" fmla="*/ 0 w 3950673"/>
                          <a:gd name="connsiteY14" fmla="*/ 973023 h 973023"/>
                          <a:gd name="connsiteX15" fmla="*/ 0 w 3950673"/>
                          <a:gd name="connsiteY15" fmla="*/ 486512 h 973023"/>
                          <a:gd name="connsiteX16" fmla="*/ 0 w 3950673"/>
                          <a:gd name="connsiteY16" fmla="*/ 0 h 973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50673" h="973023" fill="none" extrusionOk="0">
                            <a:moveTo>
                              <a:pt x="0" y="0"/>
                            </a:moveTo>
                            <a:cubicBezTo>
                              <a:pt x="162322" y="15219"/>
                              <a:pt x="334952" y="8434"/>
                              <a:pt x="539925" y="0"/>
                            </a:cubicBezTo>
                            <a:cubicBezTo>
                              <a:pt x="744898" y="-8434"/>
                              <a:pt x="923282" y="-15422"/>
                              <a:pt x="1158864" y="0"/>
                            </a:cubicBezTo>
                            <a:cubicBezTo>
                              <a:pt x="1394446" y="15422"/>
                              <a:pt x="1562485" y="-24581"/>
                              <a:pt x="1817310" y="0"/>
                            </a:cubicBezTo>
                            <a:cubicBezTo>
                              <a:pt x="2072135" y="24581"/>
                              <a:pt x="2345049" y="-19711"/>
                              <a:pt x="2554769" y="0"/>
                            </a:cubicBezTo>
                            <a:cubicBezTo>
                              <a:pt x="2764489" y="19711"/>
                              <a:pt x="2845123" y="-4888"/>
                              <a:pt x="3134201" y="0"/>
                            </a:cubicBezTo>
                            <a:cubicBezTo>
                              <a:pt x="3423279" y="4888"/>
                              <a:pt x="3622320" y="-29754"/>
                              <a:pt x="3950673" y="0"/>
                            </a:cubicBezTo>
                            <a:cubicBezTo>
                              <a:pt x="3937283" y="147292"/>
                              <a:pt x="3972559" y="380548"/>
                              <a:pt x="3950673" y="476781"/>
                            </a:cubicBezTo>
                            <a:cubicBezTo>
                              <a:pt x="3928787" y="573014"/>
                              <a:pt x="3926330" y="805145"/>
                              <a:pt x="3950673" y="973023"/>
                            </a:cubicBezTo>
                            <a:cubicBezTo>
                              <a:pt x="3815796" y="959288"/>
                              <a:pt x="3564020" y="953816"/>
                              <a:pt x="3410748" y="973023"/>
                            </a:cubicBezTo>
                            <a:cubicBezTo>
                              <a:pt x="3257477" y="992230"/>
                              <a:pt x="2899995" y="970434"/>
                              <a:pt x="2752302" y="973023"/>
                            </a:cubicBezTo>
                            <a:cubicBezTo>
                              <a:pt x="2604609" y="975612"/>
                              <a:pt x="2222459" y="953163"/>
                              <a:pt x="2054350" y="973023"/>
                            </a:cubicBezTo>
                            <a:cubicBezTo>
                              <a:pt x="1886241" y="992883"/>
                              <a:pt x="1651900" y="950548"/>
                              <a:pt x="1356398" y="973023"/>
                            </a:cubicBezTo>
                            <a:cubicBezTo>
                              <a:pt x="1060896" y="995498"/>
                              <a:pt x="898901" y="1003796"/>
                              <a:pt x="737459" y="973023"/>
                            </a:cubicBezTo>
                            <a:cubicBezTo>
                              <a:pt x="576017" y="942250"/>
                              <a:pt x="308579" y="962217"/>
                              <a:pt x="0" y="973023"/>
                            </a:cubicBezTo>
                            <a:cubicBezTo>
                              <a:pt x="-11431" y="874380"/>
                              <a:pt x="22881" y="647321"/>
                              <a:pt x="0" y="486512"/>
                            </a:cubicBezTo>
                            <a:cubicBezTo>
                              <a:pt x="-22881" y="325703"/>
                              <a:pt x="-21050" y="175810"/>
                              <a:pt x="0" y="0"/>
                            </a:cubicBezTo>
                            <a:close/>
                          </a:path>
                          <a:path w="3950673" h="973023" stroke="0" extrusionOk="0">
                            <a:moveTo>
                              <a:pt x="0" y="0"/>
                            </a:moveTo>
                            <a:cubicBezTo>
                              <a:pt x="225839" y="-640"/>
                              <a:pt x="380825" y="-8116"/>
                              <a:pt x="539925" y="0"/>
                            </a:cubicBezTo>
                            <a:cubicBezTo>
                              <a:pt x="699026" y="8116"/>
                              <a:pt x="954826" y="29480"/>
                              <a:pt x="1237878" y="0"/>
                            </a:cubicBezTo>
                            <a:cubicBezTo>
                              <a:pt x="1520930" y="-29480"/>
                              <a:pt x="1731216" y="-19676"/>
                              <a:pt x="1856816" y="0"/>
                            </a:cubicBezTo>
                            <a:cubicBezTo>
                              <a:pt x="1982416" y="19676"/>
                              <a:pt x="2184197" y="-19370"/>
                              <a:pt x="2396742" y="0"/>
                            </a:cubicBezTo>
                            <a:cubicBezTo>
                              <a:pt x="2609287" y="19370"/>
                              <a:pt x="2847093" y="-19104"/>
                              <a:pt x="3015680" y="0"/>
                            </a:cubicBezTo>
                            <a:cubicBezTo>
                              <a:pt x="3184267" y="19104"/>
                              <a:pt x="3551242" y="15879"/>
                              <a:pt x="3950673" y="0"/>
                            </a:cubicBezTo>
                            <a:cubicBezTo>
                              <a:pt x="3962092" y="116661"/>
                              <a:pt x="3947312" y="240089"/>
                              <a:pt x="3950673" y="476781"/>
                            </a:cubicBezTo>
                            <a:cubicBezTo>
                              <a:pt x="3954034" y="713473"/>
                              <a:pt x="3968005" y="742029"/>
                              <a:pt x="3950673" y="973023"/>
                            </a:cubicBezTo>
                            <a:cubicBezTo>
                              <a:pt x="3716199" y="938877"/>
                              <a:pt x="3592554" y="960489"/>
                              <a:pt x="3252721" y="973023"/>
                            </a:cubicBezTo>
                            <a:cubicBezTo>
                              <a:pt x="2912888" y="985557"/>
                              <a:pt x="2744862" y="961315"/>
                              <a:pt x="2515262" y="973023"/>
                            </a:cubicBezTo>
                            <a:cubicBezTo>
                              <a:pt x="2285662" y="984731"/>
                              <a:pt x="2113882" y="988729"/>
                              <a:pt x="1975337" y="973023"/>
                            </a:cubicBezTo>
                            <a:cubicBezTo>
                              <a:pt x="1836793" y="957317"/>
                              <a:pt x="1419849" y="963474"/>
                              <a:pt x="1237878" y="973023"/>
                            </a:cubicBezTo>
                            <a:cubicBezTo>
                              <a:pt x="1055907" y="982572"/>
                              <a:pt x="466666" y="1005335"/>
                              <a:pt x="0" y="973023"/>
                            </a:cubicBezTo>
                            <a:cubicBezTo>
                              <a:pt x="-12126" y="811037"/>
                              <a:pt x="7339" y="700200"/>
                              <a:pt x="0" y="476781"/>
                            </a:cubicBezTo>
                            <a:cubicBezTo>
                              <a:pt x="-7339" y="253362"/>
                              <a:pt x="-23182" y="188233"/>
                              <a:pt x="0" y="0"/>
                            </a:cubicBezTo>
                            <a:close/>
                          </a:path>
                        </a:pathLst>
                      </a:custGeom>
                      <ask:type>
                        <ask:lineSketchFreehand/>
                      </ask:type>
                    </ask:lineSketchStyleProps>
                  </a:ext>
                </a:extLst>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CF1D103-2146-190D-282B-9FFC8A61AABC}"/>
                  </a:ext>
                </a:extLst>
              </p:cNvPr>
              <p:cNvSpPr/>
              <p:nvPr/>
            </p:nvSpPr>
            <p:spPr>
              <a:xfrm>
                <a:off x="6553893" y="2077672"/>
                <a:ext cx="4952307" cy="1027012"/>
              </a:xfrm>
              <a:custGeom>
                <a:avLst/>
                <a:gdLst>
                  <a:gd name="connsiteX0" fmla="*/ 0 w 4952307"/>
                  <a:gd name="connsiteY0" fmla="*/ 0 h 1027012"/>
                  <a:gd name="connsiteX1" fmla="*/ 668561 w 4952307"/>
                  <a:gd name="connsiteY1" fmla="*/ 0 h 1027012"/>
                  <a:gd name="connsiteX2" fmla="*/ 1238077 w 4952307"/>
                  <a:gd name="connsiteY2" fmla="*/ 0 h 1027012"/>
                  <a:gd name="connsiteX3" fmla="*/ 1807592 w 4952307"/>
                  <a:gd name="connsiteY3" fmla="*/ 0 h 1027012"/>
                  <a:gd name="connsiteX4" fmla="*/ 2426630 w 4952307"/>
                  <a:gd name="connsiteY4" fmla="*/ 0 h 1027012"/>
                  <a:gd name="connsiteX5" fmla="*/ 2946623 w 4952307"/>
                  <a:gd name="connsiteY5" fmla="*/ 0 h 1027012"/>
                  <a:gd name="connsiteX6" fmla="*/ 3516138 w 4952307"/>
                  <a:gd name="connsiteY6" fmla="*/ 0 h 1027012"/>
                  <a:gd name="connsiteX7" fmla="*/ 4085653 w 4952307"/>
                  <a:gd name="connsiteY7" fmla="*/ 0 h 1027012"/>
                  <a:gd name="connsiteX8" fmla="*/ 4952307 w 4952307"/>
                  <a:gd name="connsiteY8" fmla="*/ 0 h 1027012"/>
                  <a:gd name="connsiteX9" fmla="*/ 4952307 w 4952307"/>
                  <a:gd name="connsiteY9" fmla="*/ 503236 h 1027012"/>
                  <a:gd name="connsiteX10" fmla="*/ 4952307 w 4952307"/>
                  <a:gd name="connsiteY10" fmla="*/ 1027012 h 1027012"/>
                  <a:gd name="connsiteX11" fmla="*/ 4333269 w 4952307"/>
                  <a:gd name="connsiteY11" fmla="*/ 1027012 h 1027012"/>
                  <a:gd name="connsiteX12" fmla="*/ 3862799 w 4952307"/>
                  <a:gd name="connsiteY12" fmla="*/ 1027012 h 1027012"/>
                  <a:gd name="connsiteX13" fmla="*/ 3392330 w 4952307"/>
                  <a:gd name="connsiteY13" fmla="*/ 1027012 h 1027012"/>
                  <a:gd name="connsiteX14" fmla="*/ 2773292 w 4952307"/>
                  <a:gd name="connsiteY14" fmla="*/ 1027012 h 1027012"/>
                  <a:gd name="connsiteX15" fmla="*/ 2203777 w 4952307"/>
                  <a:gd name="connsiteY15" fmla="*/ 1027012 h 1027012"/>
                  <a:gd name="connsiteX16" fmla="*/ 1535215 w 4952307"/>
                  <a:gd name="connsiteY16" fmla="*/ 1027012 h 1027012"/>
                  <a:gd name="connsiteX17" fmla="*/ 965700 w 4952307"/>
                  <a:gd name="connsiteY17" fmla="*/ 1027012 h 1027012"/>
                  <a:gd name="connsiteX18" fmla="*/ 0 w 4952307"/>
                  <a:gd name="connsiteY18" fmla="*/ 1027012 h 1027012"/>
                  <a:gd name="connsiteX19" fmla="*/ 0 w 4952307"/>
                  <a:gd name="connsiteY19" fmla="*/ 534046 h 1027012"/>
                  <a:gd name="connsiteX20" fmla="*/ 0 w 4952307"/>
                  <a:gd name="connsiteY20" fmla="*/ 0 h 102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52307" h="1027012" fill="none" extrusionOk="0">
                    <a:moveTo>
                      <a:pt x="0" y="0"/>
                    </a:moveTo>
                    <a:cubicBezTo>
                      <a:pt x="267125" y="-6779"/>
                      <a:pt x="455504" y="22252"/>
                      <a:pt x="668561" y="0"/>
                    </a:cubicBezTo>
                    <a:cubicBezTo>
                      <a:pt x="881618" y="-22252"/>
                      <a:pt x="1109904" y="-20522"/>
                      <a:pt x="1238077" y="0"/>
                    </a:cubicBezTo>
                    <a:cubicBezTo>
                      <a:pt x="1366250" y="20522"/>
                      <a:pt x="1593615" y="-4357"/>
                      <a:pt x="1807592" y="0"/>
                    </a:cubicBezTo>
                    <a:cubicBezTo>
                      <a:pt x="2021570" y="4357"/>
                      <a:pt x="2141677" y="13720"/>
                      <a:pt x="2426630" y="0"/>
                    </a:cubicBezTo>
                    <a:cubicBezTo>
                      <a:pt x="2711583" y="-13720"/>
                      <a:pt x="2797815" y="-12252"/>
                      <a:pt x="2946623" y="0"/>
                    </a:cubicBezTo>
                    <a:cubicBezTo>
                      <a:pt x="3095431" y="12252"/>
                      <a:pt x="3309326" y="-14372"/>
                      <a:pt x="3516138" y="0"/>
                    </a:cubicBezTo>
                    <a:cubicBezTo>
                      <a:pt x="3722950" y="14372"/>
                      <a:pt x="3910678" y="25697"/>
                      <a:pt x="4085653" y="0"/>
                    </a:cubicBezTo>
                    <a:cubicBezTo>
                      <a:pt x="4260628" y="-25697"/>
                      <a:pt x="4597555" y="21225"/>
                      <a:pt x="4952307" y="0"/>
                    </a:cubicBezTo>
                    <a:cubicBezTo>
                      <a:pt x="4937776" y="215048"/>
                      <a:pt x="4965764" y="369466"/>
                      <a:pt x="4952307" y="503236"/>
                    </a:cubicBezTo>
                    <a:cubicBezTo>
                      <a:pt x="4938850" y="637006"/>
                      <a:pt x="4960772" y="850049"/>
                      <a:pt x="4952307" y="1027012"/>
                    </a:cubicBezTo>
                    <a:cubicBezTo>
                      <a:pt x="4804449" y="1012380"/>
                      <a:pt x="4617403" y="1028584"/>
                      <a:pt x="4333269" y="1027012"/>
                    </a:cubicBezTo>
                    <a:cubicBezTo>
                      <a:pt x="4049135" y="1025440"/>
                      <a:pt x="3972001" y="1007862"/>
                      <a:pt x="3862799" y="1027012"/>
                    </a:cubicBezTo>
                    <a:cubicBezTo>
                      <a:pt x="3753597" y="1046163"/>
                      <a:pt x="3575628" y="1029657"/>
                      <a:pt x="3392330" y="1027012"/>
                    </a:cubicBezTo>
                    <a:cubicBezTo>
                      <a:pt x="3209032" y="1024367"/>
                      <a:pt x="2942063" y="1011418"/>
                      <a:pt x="2773292" y="1027012"/>
                    </a:cubicBezTo>
                    <a:cubicBezTo>
                      <a:pt x="2604521" y="1042606"/>
                      <a:pt x="2383395" y="1036213"/>
                      <a:pt x="2203777" y="1027012"/>
                    </a:cubicBezTo>
                    <a:cubicBezTo>
                      <a:pt x="2024160" y="1017811"/>
                      <a:pt x="1739821" y="1029417"/>
                      <a:pt x="1535215" y="1027012"/>
                    </a:cubicBezTo>
                    <a:cubicBezTo>
                      <a:pt x="1330609" y="1024607"/>
                      <a:pt x="1225224" y="1016059"/>
                      <a:pt x="965700" y="1027012"/>
                    </a:cubicBezTo>
                    <a:cubicBezTo>
                      <a:pt x="706177" y="1037965"/>
                      <a:pt x="385899" y="982298"/>
                      <a:pt x="0" y="1027012"/>
                    </a:cubicBezTo>
                    <a:cubicBezTo>
                      <a:pt x="-8593" y="915854"/>
                      <a:pt x="23448" y="780052"/>
                      <a:pt x="0" y="534046"/>
                    </a:cubicBezTo>
                    <a:cubicBezTo>
                      <a:pt x="-23448" y="288040"/>
                      <a:pt x="-8019" y="205660"/>
                      <a:pt x="0" y="0"/>
                    </a:cubicBezTo>
                    <a:close/>
                  </a:path>
                  <a:path w="4952307" h="1027012" stroke="0" extrusionOk="0">
                    <a:moveTo>
                      <a:pt x="0" y="0"/>
                    </a:moveTo>
                    <a:cubicBezTo>
                      <a:pt x="125195" y="19897"/>
                      <a:pt x="343086" y="18051"/>
                      <a:pt x="470469" y="0"/>
                    </a:cubicBezTo>
                    <a:cubicBezTo>
                      <a:pt x="597852" y="-18051"/>
                      <a:pt x="974214" y="-24537"/>
                      <a:pt x="1139031" y="0"/>
                    </a:cubicBezTo>
                    <a:cubicBezTo>
                      <a:pt x="1303848" y="24537"/>
                      <a:pt x="1501274" y="-22869"/>
                      <a:pt x="1708546" y="0"/>
                    </a:cubicBezTo>
                    <a:cubicBezTo>
                      <a:pt x="1915819" y="22869"/>
                      <a:pt x="2051076" y="8774"/>
                      <a:pt x="2179015" y="0"/>
                    </a:cubicBezTo>
                    <a:cubicBezTo>
                      <a:pt x="2306954" y="-8774"/>
                      <a:pt x="2513795" y="-17994"/>
                      <a:pt x="2748530" y="0"/>
                    </a:cubicBezTo>
                    <a:cubicBezTo>
                      <a:pt x="2983265" y="17994"/>
                      <a:pt x="3172915" y="23721"/>
                      <a:pt x="3367569" y="0"/>
                    </a:cubicBezTo>
                    <a:cubicBezTo>
                      <a:pt x="3562223" y="-23721"/>
                      <a:pt x="3807991" y="-24964"/>
                      <a:pt x="3937084" y="0"/>
                    </a:cubicBezTo>
                    <a:cubicBezTo>
                      <a:pt x="4066178" y="24964"/>
                      <a:pt x="4579953" y="-32310"/>
                      <a:pt x="4952307" y="0"/>
                    </a:cubicBezTo>
                    <a:cubicBezTo>
                      <a:pt x="4943830" y="236111"/>
                      <a:pt x="4955047" y="426014"/>
                      <a:pt x="4952307" y="534046"/>
                    </a:cubicBezTo>
                    <a:cubicBezTo>
                      <a:pt x="4949567" y="642078"/>
                      <a:pt x="4946950" y="871512"/>
                      <a:pt x="4952307" y="1027012"/>
                    </a:cubicBezTo>
                    <a:cubicBezTo>
                      <a:pt x="4659310" y="1043398"/>
                      <a:pt x="4619631" y="1023931"/>
                      <a:pt x="4333269" y="1027012"/>
                    </a:cubicBezTo>
                    <a:cubicBezTo>
                      <a:pt x="4046907" y="1030093"/>
                      <a:pt x="3861378" y="1040565"/>
                      <a:pt x="3615184" y="1027012"/>
                    </a:cubicBezTo>
                    <a:cubicBezTo>
                      <a:pt x="3368991" y="1013459"/>
                      <a:pt x="3255959" y="1027197"/>
                      <a:pt x="2897100" y="1027012"/>
                    </a:cubicBezTo>
                    <a:cubicBezTo>
                      <a:pt x="2538241" y="1026827"/>
                      <a:pt x="2467041" y="1029980"/>
                      <a:pt x="2228538" y="1027012"/>
                    </a:cubicBezTo>
                    <a:cubicBezTo>
                      <a:pt x="1990035" y="1024044"/>
                      <a:pt x="1822880" y="1022092"/>
                      <a:pt x="1510454" y="1027012"/>
                    </a:cubicBezTo>
                    <a:cubicBezTo>
                      <a:pt x="1198028" y="1031932"/>
                      <a:pt x="1144214" y="1026657"/>
                      <a:pt x="940938" y="1027012"/>
                    </a:cubicBezTo>
                    <a:cubicBezTo>
                      <a:pt x="737662" y="1027367"/>
                      <a:pt x="257746" y="1017091"/>
                      <a:pt x="0" y="1027012"/>
                    </a:cubicBezTo>
                    <a:cubicBezTo>
                      <a:pt x="20966" y="856352"/>
                      <a:pt x="-672" y="688520"/>
                      <a:pt x="0" y="513506"/>
                    </a:cubicBezTo>
                    <a:cubicBezTo>
                      <a:pt x="672" y="338492"/>
                      <a:pt x="-19352" y="175870"/>
                      <a:pt x="0" y="0"/>
                    </a:cubicBezTo>
                    <a:close/>
                  </a:path>
                </a:pathLst>
              </a:custGeom>
              <a:solidFill>
                <a:schemeClr val="accent4">
                  <a:lumMod val="20000"/>
                  <a:lumOff val="80000"/>
                </a:schemeClr>
              </a:solidFill>
              <a:ln>
                <a:extLst>
                  <a:ext uri="{C807C97D-BFC1-408E-A445-0C87EB9F89A2}">
                    <ask:lineSketchStyleProps xmlns:ask="http://schemas.microsoft.com/office/drawing/2018/sketchyshapes" sd="2433484646">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2800" dirty="0">
                    <a:solidFill>
                      <a:srgbClr val="0432FF"/>
                    </a:solidFill>
                    <a:latin typeface="Calibri Light" panose="020F0302020204030204"/>
                  </a:rPr>
                  <a:t>Labels selected by </a:t>
                </a:r>
                <a14:m>
                  <m:oMath xmlns:m="http://schemas.openxmlformats.org/officeDocument/2006/math">
                    <m:sSub>
                      <m:sSubPr>
                        <m:ctrlPr>
                          <a:rPr lang="en-US" sz="2800" b="0" i="1" smtClean="0">
                            <a:solidFill>
                              <a:srgbClr val="0432FF"/>
                            </a:solidFill>
                            <a:latin typeface="Cambria Math" panose="02040503050406030204" pitchFamily="18" charset="0"/>
                          </a:rPr>
                        </m:ctrlPr>
                      </m:sSubPr>
                      <m:e>
                        <m:r>
                          <a:rPr lang="en-US" sz="2800" b="0" i="1" smtClean="0">
                            <a:solidFill>
                              <a:srgbClr val="0432FF"/>
                            </a:solidFill>
                            <a:latin typeface="Cambria Math" panose="02040503050406030204" pitchFamily="18" charset="0"/>
                          </a:rPr>
                          <m:t>𝑥</m:t>
                        </m:r>
                      </m:e>
                      <m:sub>
                        <m:r>
                          <a:rPr lang="en-US" sz="2800" b="0" i="1" smtClean="0">
                            <a:solidFill>
                              <a:srgbClr val="0432FF"/>
                            </a:solidFill>
                            <a:latin typeface="Cambria Math" panose="02040503050406030204" pitchFamily="18" charset="0"/>
                          </a:rPr>
                          <m:t>𝑖</m:t>
                        </m:r>
                      </m:sub>
                    </m:sSub>
                  </m:oMath>
                </a14:m>
                <a:endParaRPr lang="en-US" sz="2800" i="1" dirty="0">
                  <a:solidFill>
                    <a:srgbClr val="1F26F1"/>
                  </a:solidFill>
                  <a:latin typeface="Cambria Math" panose="02040503050406030204" pitchFamily="18" charset="0"/>
                </a:endParaRPr>
              </a:p>
              <a:p>
                <a:pPr>
                  <a:defRPr/>
                </a:pPr>
                <a14:m>
                  <m:oMathPara xmlns:m="http://schemas.openxmlformats.org/officeDocument/2006/math">
                    <m:oMathParaPr>
                      <m:jc m:val="centerGroup"/>
                    </m:oMathParaPr>
                    <m:oMath xmlns:m="http://schemas.openxmlformats.org/officeDocument/2006/math">
                      <m:sSub>
                        <m:sSubPr>
                          <m:ctrlPr>
                            <a:rPr lang="en-US" sz="2800" i="1" smtClean="0">
                              <a:solidFill>
                                <a:srgbClr val="1F26F1"/>
                              </a:solidFill>
                              <a:latin typeface="Cambria Math" panose="02040503050406030204" pitchFamily="18" charset="0"/>
                            </a:rPr>
                          </m:ctrlPr>
                        </m:sSubPr>
                        <m:e>
                          <m:r>
                            <a:rPr lang="en-US" sz="2800" i="1">
                              <a:solidFill>
                                <a:srgbClr val="1F26F1"/>
                              </a:solidFill>
                              <a:latin typeface="Cambria Math" panose="02040503050406030204" pitchFamily="18" charset="0"/>
                            </a:rPr>
                            <m:t>ℓ</m:t>
                          </m:r>
                        </m:e>
                        <m:sub>
                          <m:r>
                            <a:rPr lang="en-US" sz="2800" i="1">
                              <a:solidFill>
                                <a:srgbClr val="1F26F1"/>
                              </a:solidFill>
                              <a:latin typeface="Cambria Math" panose="02040503050406030204" pitchFamily="18" charset="0"/>
                            </a:rPr>
                            <m:t>𝑖</m:t>
                          </m:r>
                          <m:r>
                            <a:rPr lang="en-US" sz="2800" i="1">
                              <a:solidFill>
                                <a:srgbClr val="1F26F1"/>
                              </a:solidFill>
                              <a:latin typeface="Cambria Math" panose="02040503050406030204" pitchFamily="18" charset="0"/>
                            </a:rPr>
                            <m:t>,</m:t>
                          </m:r>
                          <m:sSub>
                            <m:sSubPr>
                              <m:ctrlPr>
                                <a:rPr lang="en-US" sz="2800" i="1">
                                  <a:solidFill>
                                    <a:srgbClr val="1F26F1"/>
                                  </a:solidFill>
                                  <a:latin typeface="Cambria Math" panose="02040503050406030204" pitchFamily="18" charset="0"/>
                                </a:rPr>
                              </m:ctrlPr>
                            </m:sSubPr>
                            <m:e>
                              <m:r>
                                <a:rPr lang="en-US" sz="2800" i="1">
                                  <a:solidFill>
                                    <a:srgbClr val="1F26F1"/>
                                  </a:solidFill>
                                  <a:latin typeface="Cambria Math" panose="02040503050406030204" pitchFamily="18" charset="0"/>
                                </a:rPr>
                                <m:t>𝑥</m:t>
                              </m:r>
                            </m:e>
                            <m:sub>
                              <m:r>
                                <a:rPr lang="en-US" sz="2800" i="1">
                                  <a:solidFill>
                                    <a:srgbClr val="1F26F1"/>
                                  </a:solidFill>
                                  <a:latin typeface="Cambria Math" panose="02040503050406030204" pitchFamily="18" charset="0"/>
                                </a:rPr>
                                <m:t>𝑖</m:t>
                              </m:r>
                            </m:sub>
                          </m:sSub>
                        </m:sub>
                      </m:sSub>
                      <m:r>
                        <a:rPr lang="en-US" sz="2800" b="0" i="1" smtClean="0">
                          <a:solidFill>
                            <a:srgbClr val="1F26F1"/>
                          </a:solidFill>
                          <a:latin typeface="Cambria Math" panose="02040503050406030204" pitchFamily="18" charset="0"/>
                        </a:rPr>
                        <m:t>≔</m:t>
                      </m:r>
                      <m:d>
                        <m:dPr>
                          <m:ctrlPr>
                            <a:rPr lang="en-US" sz="2800" b="0" i="1" smtClean="0">
                              <a:solidFill>
                                <a:srgbClr val="1F26F1"/>
                              </a:solidFill>
                              <a:latin typeface="Cambria Math" panose="02040503050406030204" pitchFamily="18" charset="0"/>
                            </a:rPr>
                          </m:ctrlPr>
                        </m:dPr>
                        <m:e>
                          <m:sSub>
                            <m:sSubPr>
                              <m:ctrlPr>
                                <a:rPr lang="en-US" sz="2800" i="1">
                                  <a:solidFill>
                                    <a:srgbClr val="1F26F1"/>
                                  </a:solidFill>
                                  <a:latin typeface="Cambria Math" panose="02040503050406030204" pitchFamily="18" charset="0"/>
                                </a:rPr>
                              </m:ctrlPr>
                            </m:sSubPr>
                            <m:e>
                              <m:r>
                                <a:rPr lang="en-US" sz="2800" i="1">
                                  <a:solidFill>
                                    <a:srgbClr val="1F26F1"/>
                                  </a:solidFill>
                                  <a:latin typeface="Cambria Math" panose="02040503050406030204" pitchFamily="18" charset="0"/>
                                </a:rPr>
                                <m:t>ℓ</m:t>
                              </m:r>
                            </m:e>
                            <m:sub>
                              <m:r>
                                <a:rPr lang="en-US" sz="2800" i="1">
                                  <a:solidFill>
                                    <a:srgbClr val="1F26F1"/>
                                  </a:solidFill>
                                  <a:latin typeface="Cambria Math" panose="02040503050406030204" pitchFamily="18" charset="0"/>
                                </a:rPr>
                                <m:t>𝑖</m:t>
                              </m:r>
                              <m:r>
                                <a:rPr lang="en-US" sz="2800" i="1">
                                  <a:solidFill>
                                    <a:srgbClr val="1F26F1"/>
                                  </a:solidFill>
                                  <a:latin typeface="Cambria Math" panose="02040503050406030204" pitchFamily="18" charset="0"/>
                                </a:rPr>
                                <m:t>,1</m:t>
                              </m:r>
                            </m:sub>
                          </m:sSub>
                          <m:r>
                            <a:rPr lang="en-US" sz="2800" i="1">
                              <a:solidFill>
                                <a:srgbClr val="1F26F1"/>
                              </a:solidFill>
                              <a:latin typeface="Cambria Math" panose="02040503050406030204" pitchFamily="18" charset="0"/>
                            </a:rPr>
                            <m:t>−</m:t>
                          </m:r>
                          <m:sSub>
                            <m:sSubPr>
                              <m:ctrlPr>
                                <a:rPr lang="en-US" sz="2800" i="1">
                                  <a:solidFill>
                                    <a:srgbClr val="1F26F1"/>
                                  </a:solidFill>
                                  <a:latin typeface="Cambria Math" panose="02040503050406030204" pitchFamily="18" charset="0"/>
                                </a:rPr>
                              </m:ctrlPr>
                            </m:sSubPr>
                            <m:e>
                              <m:r>
                                <a:rPr lang="en-US" sz="2800" i="1">
                                  <a:solidFill>
                                    <a:srgbClr val="1F26F1"/>
                                  </a:solidFill>
                                  <a:latin typeface="Cambria Math" panose="02040503050406030204" pitchFamily="18" charset="0"/>
                                </a:rPr>
                                <m:t>ℓ</m:t>
                              </m:r>
                            </m:e>
                            <m:sub>
                              <m:r>
                                <a:rPr lang="en-US" sz="2800" i="1">
                                  <a:solidFill>
                                    <a:srgbClr val="1F26F1"/>
                                  </a:solidFill>
                                  <a:latin typeface="Cambria Math" panose="02040503050406030204" pitchFamily="18" charset="0"/>
                                </a:rPr>
                                <m:t>𝑖</m:t>
                              </m:r>
                              <m:r>
                                <a:rPr lang="en-US" sz="2800" i="1">
                                  <a:solidFill>
                                    <a:srgbClr val="1F26F1"/>
                                  </a:solidFill>
                                  <a:latin typeface="Cambria Math" panose="02040503050406030204" pitchFamily="18" charset="0"/>
                                </a:rPr>
                                <m:t>,0</m:t>
                              </m:r>
                            </m:sub>
                          </m:sSub>
                        </m:e>
                      </m:d>
                      <m:r>
                        <a:rPr lang="en-US" sz="2800" b="0" i="1" smtClean="0">
                          <a:solidFill>
                            <a:srgbClr val="1F26F1"/>
                          </a:solidFill>
                          <a:latin typeface="Cambria Math" panose="02040503050406030204" pitchFamily="18" charset="0"/>
                        </a:rPr>
                        <m:t>⋅</m:t>
                      </m:r>
                      <m:sSub>
                        <m:sSubPr>
                          <m:ctrlPr>
                            <a:rPr lang="en-US" sz="2800" b="0" i="1" smtClean="0">
                              <a:solidFill>
                                <a:srgbClr val="1F26F1"/>
                              </a:solidFill>
                              <a:latin typeface="Cambria Math" panose="02040503050406030204" pitchFamily="18" charset="0"/>
                            </a:rPr>
                          </m:ctrlPr>
                        </m:sSubPr>
                        <m:e>
                          <m:r>
                            <a:rPr lang="en-US" sz="2800" b="0" i="1" smtClean="0">
                              <a:solidFill>
                                <a:srgbClr val="1F26F1"/>
                              </a:solidFill>
                              <a:latin typeface="Cambria Math" panose="02040503050406030204" pitchFamily="18" charset="0"/>
                            </a:rPr>
                            <m:t>𝑥</m:t>
                          </m:r>
                        </m:e>
                        <m:sub>
                          <m:r>
                            <a:rPr lang="en-US" sz="2800" b="0" i="1" smtClean="0">
                              <a:solidFill>
                                <a:srgbClr val="1F26F1"/>
                              </a:solidFill>
                              <a:latin typeface="Cambria Math" panose="02040503050406030204" pitchFamily="18" charset="0"/>
                            </a:rPr>
                            <m:t>𝑖</m:t>
                          </m:r>
                        </m:sub>
                      </m:sSub>
                      <m:r>
                        <a:rPr lang="en-US" sz="2800" b="0" i="1" smtClean="0">
                          <a:solidFill>
                            <a:srgbClr val="1F26F1"/>
                          </a:solidFill>
                          <a:latin typeface="Cambria Math" panose="02040503050406030204" pitchFamily="18" charset="0"/>
                        </a:rPr>
                        <m:t>+</m:t>
                      </m:r>
                      <m:sSub>
                        <m:sSubPr>
                          <m:ctrlPr>
                            <a:rPr lang="en-US" sz="2800" b="0" i="1" smtClean="0">
                              <a:solidFill>
                                <a:srgbClr val="1F26F1"/>
                              </a:solidFill>
                              <a:latin typeface="Cambria Math" panose="02040503050406030204" pitchFamily="18" charset="0"/>
                            </a:rPr>
                          </m:ctrlPr>
                        </m:sSubPr>
                        <m:e>
                          <m:r>
                            <a:rPr lang="en-US" sz="2800" b="0" i="1" smtClean="0">
                              <a:solidFill>
                                <a:srgbClr val="1F26F1"/>
                              </a:solidFill>
                              <a:latin typeface="Cambria Math" panose="02040503050406030204" pitchFamily="18" charset="0"/>
                            </a:rPr>
                            <m:t>ℓ</m:t>
                          </m:r>
                        </m:e>
                        <m:sub>
                          <m:r>
                            <a:rPr lang="en-US" sz="2800" b="0" i="1" smtClean="0">
                              <a:solidFill>
                                <a:srgbClr val="1F26F1"/>
                              </a:solidFill>
                              <a:latin typeface="Cambria Math" panose="02040503050406030204" pitchFamily="18" charset="0"/>
                            </a:rPr>
                            <m:t>𝑖</m:t>
                          </m:r>
                          <m:r>
                            <a:rPr lang="en-US" sz="2800" b="0" i="1" smtClean="0">
                              <a:solidFill>
                                <a:srgbClr val="1F26F1"/>
                              </a:solidFill>
                              <a:latin typeface="Cambria Math" panose="02040503050406030204" pitchFamily="18" charset="0"/>
                            </a:rPr>
                            <m:t>,0</m:t>
                          </m:r>
                        </m:sub>
                      </m:sSub>
                    </m:oMath>
                  </m:oMathPara>
                </a14:m>
                <a:endParaRPr kumimoji="0" lang="en-US" sz="2800" b="0" i="0" u="none" strike="noStrike" kern="1200" cap="none" spc="0" normalizeH="0" baseline="0" noProof="0" dirty="0">
                  <a:ln>
                    <a:noFill/>
                  </a:ln>
                  <a:solidFill>
                    <a:srgbClr val="1F26F1"/>
                  </a:solidFill>
                  <a:effectLst/>
                  <a:uLnTx/>
                  <a:uFillTx/>
                  <a:latin typeface="Calibri Light" panose="020F0302020204030204"/>
                </a:endParaRPr>
              </a:p>
            </p:txBody>
          </p:sp>
        </mc:Choice>
        <mc:Fallback xmlns="">
          <p:sp>
            <p:nvSpPr>
              <p:cNvPr id="5" name="Rectangle 4">
                <a:extLst>
                  <a:ext uri="{FF2B5EF4-FFF2-40B4-BE49-F238E27FC236}">
                    <a16:creationId xmlns:a16="http://schemas.microsoft.com/office/drawing/2014/main" id="{ECF1D103-2146-190D-282B-9FFC8A61AABC}"/>
                  </a:ext>
                </a:extLst>
              </p:cNvPr>
              <p:cNvSpPr>
                <a:spLocks noRot="1" noChangeAspect="1" noMove="1" noResize="1" noEditPoints="1" noAdjustHandles="1" noChangeArrowheads="1" noChangeShapeType="1" noTextEdit="1"/>
              </p:cNvSpPr>
              <p:nvPr/>
            </p:nvSpPr>
            <p:spPr>
              <a:xfrm>
                <a:off x="6553893" y="2077672"/>
                <a:ext cx="4952307" cy="1027012"/>
              </a:xfrm>
              <a:prstGeom prst="rect">
                <a:avLst/>
              </a:prstGeom>
              <a:blipFill>
                <a:blip r:embed="rId13"/>
                <a:stretch>
                  <a:fillRect l="-1954" t="-3429"/>
                </a:stretch>
              </a:blipFill>
              <a:ln>
                <a:extLst>
                  <a:ext uri="{C807C97D-BFC1-408E-A445-0C87EB9F89A2}">
                    <ask:lineSketchStyleProps xmlns:ask="http://schemas.microsoft.com/office/drawing/2018/sketchyshapes" sd="2433484646">
                      <a:custGeom>
                        <a:avLst/>
                        <a:gdLst>
                          <a:gd name="connsiteX0" fmla="*/ 0 w 4952307"/>
                          <a:gd name="connsiteY0" fmla="*/ 0 h 1027012"/>
                          <a:gd name="connsiteX1" fmla="*/ 668561 w 4952307"/>
                          <a:gd name="connsiteY1" fmla="*/ 0 h 1027012"/>
                          <a:gd name="connsiteX2" fmla="*/ 1238077 w 4952307"/>
                          <a:gd name="connsiteY2" fmla="*/ 0 h 1027012"/>
                          <a:gd name="connsiteX3" fmla="*/ 1807592 w 4952307"/>
                          <a:gd name="connsiteY3" fmla="*/ 0 h 1027012"/>
                          <a:gd name="connsiteX4" fmla="*/ 2426630 w 4952307"/>
                          <a:gd name="connsiteY4" fmla="*/ 0 h 1027012"/>
                          <a:gd name="connsiteX5" fmla="*/ 2946623 w 4952307"/>
                          <a:gd name="connsiteY5" fmla="*/ 0 h 1027012"/>
                          <a:gd name="connsiteX6" fmla="*/ 3516138 w 4952307"/>
                          <a:gd name="connsiteY6" fmla="*/ 0 h 1027012"/>
                          <a:gd name="connsiteX7" fmla="*/ 4085653 w 4952307"/>
                          <a:gd name="connsiteY7" fmla="*/ 0 h 1027012"/>
                          <a:gd name="connsiteX8" fmla="*/ 4952307 w 4952307"/>
                          <a:gd name="connsiteY8" fmla="*/ 0 h 1027012"/>
                          <a:gd name="connsiteX9" fmla="*/ 4952307 w 4952307"/>
                          <a:gd name="connsiteY9" fmla="*/ 503236 h 1027012"/>
                          <a:gd name="connsiteX10" fmla="*/ 4952307 w 4952307"/>
                          <a:gd name="connsiteY10" fmla="*/ 1027012 h 1027012"/>
                          <a:gd name="connsiteX11" fmla="*/ 4333269 w 4952307"/>
                          <a:gd name="connsiteY11" fmla="*/ 1027012 h 1027012"/>
                          <a:gd name="connsiteX12" fmla="*/ 3862799 w 4952307"/>
                          <a:gd name="connsiteY12" fmla="*/ 1027012 h 1027012"/>
                          <a:gd name="connsiteX13" fmla="*/ 3392330 w 4952307"/>
                          <a:gd name="connsiteY13" fmla="*/ 1027012 h 1027012"/>
                          <a:gd name="connsiteX14" fmla="*/ 2773292 w 4952307"/>
                          <a:gd name="connsiteY14" fmla="*/ 1027012 h 1027012"/>
                          <a:gd name="connsiteX15" fmla="*/ 2203777 w 4952307"/>
                          <a:gd name="connsiteY15" fmla="*/ 1027012 h 1027012"/>
                          <a:gd name="connsiteX16" fmla="*/ 1535215 w 4952307"/>
                          <a:gd name="connsiteY16" fmla="*/ 1027012 h 1027012"/>
                          <a:gd name="connsiteX17" fmla="*/ 965700 w 4952307"/>
                          <a:gd name="connsiteY17" fmla="*/ 1027012 h 1027012"/>
                          <a:gd name="connsiteX18" fmla="*/ 0 w 4952307"/>
                          <a:gd name="connsiteY18" fmla="*/ 1027012 h 1027012"/>
                          <a:gd name="connsiteX19" fmla="*/ 0 w 4952307"/>
                          <a:gd name="connsiteY19" fmla="*/ 534046 h 1027012"/>
                          <a:gd name="connsiteX20" fmla="*/ 0 w 4952307"/>
                          <a:gd name="connsiteY20" fmla="*/ 0 h 102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52307" h="1027012" fill="none" extrusionOk="0">
                            <a:moveTo>
                              <a:pt x="0" y="0"/>
                            </a:moveTo>
                            <a:cubicBezTo>
                              <a:pt x="267125" y="-6779"/>
                              <a:pt x="455504" y="22252"/>
                              <a:pt x="668561" y="0"/>
                            </a:cubicBezTo>
                            <a:cubicBezTo>
                              <a:pt x="881618" y="-22252"/>
                              <a:pt x="1109904" y="-20522"/>
                              <a:pt x="1238077" y="0"/>
                            </a:cubicBezTo>
                            <a:cubicBezTo>
                              <a:pt x="1366250" y="20522"/>
                              <a:pt x="1593615" y="-4357"/>
                              <a:pt x="1807592" y="0"/>
                            </a:cubicBezTo>
                            <a:cubicBezTo>
                              <a:pt x="2021570" y="4357"/>
                              <a:pt x="2141677" y="13720"/>
                              <a:pt x="2426630" y="0"/>
                            </a:cubicBezTo>
                            <a:cubicBezTo>
                              <a:pt x="2711583" y="-13720"/>
                              <a:pt x="2797815" y="-12252"/>
                              <a:pt x="2946623" y="0"/>
                            </a:cubicBezTo>
                            <a:cubicBezTo>
                              <a:pt x="3095431" y="12252"/>
                              <a:pt x="3309326" y="-14372"/>
                              <a:pt x="3516138" y="0"/>
                            </a:cubicBezTo>
                            <a:cubicBezTo>
                              <a:pt x="3722950" y="14372"/>
                              <a:pt x="3910678" y="25697"/>
                              <a:pt x="4085653" y="0"/>
                            </a:cubicBezTo>
                            <a:cubicBezTo>
                              <a:pt x="4260628" y="-25697"/>
                              <a:pt x="4597555" y="21225"/>
                              <a:pt x="4952307" y="0"/>
                            </a:cubicBezTo>
                            <a:cubicBezTo>
                              <a:pt x="4937776" y="215048"/>
                              <a:pt x="4965764" y="369466"/>
                              <a:pt x="4952307" y="503236"/>
                            </a:cubicBezTo>
                            <a:cubicBezTo>
                              <a:pt x="4938850" y="637006"/>
                              <a:pt x="4960772" y="850049"/>
                              <a:pt x="4952307" y="1027012"/>
                            </a:cubicBezTo>
                            <a:cubicBezTo>
                              <a:pt x="4804449" y="1012380"/>
                              <a:pt x="4617403" y="1028584"/>
                              <a:pt x="4333269" y="1027012"/>
                            </a:cubicBezTo>
                            <a:cubicBezTo>
                              <a:pt x="4049135" y="1025440"/>
                              <a:pt x="3972001" y="1007862"/>
                              <a:pt x="3862799" y="1027012"/>
                            </a:cubicBezTo>
                            <a:cubicBezTo>
                              <a:pt x="3753597" y="1046163"/>
                              <a:pt x="3575628" y="1029657"/>
                              <a:pt x="3392330" y="1027012"/>
                            </a:cubicBezTo>
                            <a:cubicBezTo>
                              <a:pt x="3209032" y="1024367"/>
                              <a:pt x="2942063" y="1011418"/>
                              <a:pt x="2773292" y="1027012"/>
                            </a:cubicBezTo>
                            <a:cubicBezTo>
                              <a:pt x="2604521" y="1042606"/>
                              <a:pt x="2383395" y="1036213"/>
                              <a:pt x="2203777" y="1027012"/>
                            </a:cubicBezTo>
                            <a:cubicBezTo>
                              <a:pt x="2024160" y="1017811"/>
                              <a:pt x="1739821" y="1029417"/>
                              <a:pt x="1535215" y="1027012"/>
                            </a:cubicBezTo>
                            <a:cubicBezTo>
                              <a:pt x="1330609" y="1024607"/>
                              <a:pt x="1225224" y="1016059"/>
                              <a:pt x="965700" y="1027012"/>
                            </a:cubicBezTo>
                            <a:cubicBezTo>
                              <a:pt x="706177" y="1037965"/>
                              <a:pt x="385899" y="982298"/>
                              <a:pt x="0" y="1027012"/>
                            </a:cubicBezTo>
                            <a:cubicBezTo>
                              <a:pt x="-8593" y="915854"/>
                              <a:pt x="23448" y="780052"/>
                              <a:pt x="0" y="534046"/>
                            </a:cubicBezTo>
                            <a:cubicBezTo>
                              <a:pt x="-23448" y="288040"/>
                              <a:pt x="-8019" y="205660"/>
                              <a:pt x="0" y="0"/>
                            </a:cubicBezTo>
                            <a:close/>
                          </a:path>
                          <a:path w="4952307" h="1027012" stroke="0" extrusionOk="0">
                            <a:moveTo>
                              <a:pt x="0" y="0"/>
                            </a:moveTo>
                            <a:cubicBezTo>
                              <a:pt x="125195" y="19897"/>
                              <a:pt x="343086" y="18051"/>
                              <a:pt x="470469" y="0"/>
                            </a:cubicBezTo>
                            <a:cubicBezTo>
                              <a:pt x="597852" y="-18051"/>
                              <a:pt x="974214" y="-24537"/>
                              <a:pt x="1139031" y="0"/>
                            </a:cubicBezTo>
                            <a:cubicBezTo>
                              <a:pt x="1303848" y="24537"/>
                              <a:pt x="1501274" y="-22869"/>
                              <a:pt x="1708546" y="0"/>
                            </a:cubicBezTo>
                            <a:cubicBezTo>
                              <a:pt x="1915819" y="22869"/>
                              <a:pt x="2051076" y="8774"/>
                              <a:pt x="2179015" y="0"/>
                            </a:cubicBezTo>
                            <a:cubicBezTo>
                              <a:pt x="2306954" y="-8774"/>
                              <a:pt x="2513795" y="-17994"/>
                              <a:pt x="2748530" y="0"/>
                            </a:cubicBezTo>
                            <a:cubicBezTo>
                              <a:pt x="2983265" y="17994"/>
                              <a:pt x="3172915" y="23721"/>
                              <a:pt x="3367569" y="0"/>
                            </a:cubicBezTo>
                            <a:cubicBezTo>
                              <a:pt x="3562223" y="-23721"/>
                              <a:pt x="3807991" y="-24964"/>
                              <a:pt x="3937084" y="0"/>
                            </a:cubicBezTo>
                            <a:cubicBezTo>
                              <a:pt x="4066178" y="24964"/>
                              <a:pt x="4579953" y="-32310"/>
                              <a:pt x="4952307" y="0"/>
                            </a:cubicBezTo>
                            <a:cubicBezTo>
                              <a:pt x="4943830" y="236111"/>
                              <a:pt x="4955047" y="426014"/>
                              <a:pt x="4952307" y="534046"/>
                            </a:cubicBezTo>
                            <a:cubicBezTo>
                              <a:pt x="4949567" y="642078"/>
                              <a:pt x="4946950" y="871512"/>
                              <a:pt x="4952307" y="1027012"/>
                            </a:cubicBezTo>
                            <a:cubicBezTo>
                              <a:pt x="4659310" y="1043398"/>
                              <a:pt x="4619631" y="1023931"/>
                              <a:pt x="4333269" y="1027012"/>
                            </a:cubicBezTo>
                            <a:cubicBezTo>
                              <a:pt x="4046907" y="1030093"/>
                              <a:pt x="3861378" y="1040565"/>
                              <a:pt x="3615184" y="1027012"/>
                            </a:cubicBezTo>
                            <a:cubicBezTo>
                              <a:pt x="3368991" y="1013459"/>
                              <a:pt x="3255959" y="1027197"/>
                              <a:pt x="2897100" y="1027012"/>
                            </a:cubicBezTo>
                            <a:cubicBezTo>
                              <a:pt x="2538241" y="1026827"/>
                              <a:pt x="2467041" y="1029980"/>
                              <a:pt x="2228538" y="1027012"/>
                            </a:cubicBezTo>
                            <a:cubicBezTo>
                              <a:pt x="1990035" y="1024044"/>
                              <a:pt x="1822880" y="1022092"/>
                              <a:pt x="1510454" y="1027012"/>
                            </a:cubicBezTo>
                            <a:cubicBezTo>
                              <a:pt x="1198028" y="1031932"/>
                              <a:pt x="1144214" y="1026657"/>
                              <a:pt x="940938" y="1027012"/>
                            </a:cubicBezTo>
                            <a:cubicBezTo>
                              <a:pt x="737662" y="1027367"/>
                              <a:pt x="257746" y="1017091"/>
                              <a:pt x="0" y="1027012"/>
                            </a:cubicBezTo>
                            <a:cubicBezTo>
                              <a:pt x="20966" y="856352"/>
                              <a:pt x="-672" y="688520"/>
                              <a:pt x="0" y="513506"/>
                            </a:cubicBezTo>
                            <a:cubicBezTo>
                              <a:pt x="672" y="338492"/>
                              <a:pt x="-19352" y="175870"/>
                              <a:pt x="0" y="0"/>
                            </a:cubicBezTo>
                            <a:close/>
                          </a:path>
                        </a:pathLst>
                      </a:custGeom>
                      <ask:type>
                        <ask:lineSketchFreehand/>
                      </ask:type>
                    </ask:lineSketchStyleProps>
                  </a:ext>
                </a:extLst>
              </a:ln>
            </p:spPr>
            <p:txBody>
              <a:bodyPr/>
              <a:lstStyle/>
              <a:p>
                <a:r>
                  <a:rPr lang="en-US">
                    <a:noFill/>
                  </a:rPr>
                  <a:t> </a:t>
                </a:r>
              </a:p>
            </p:txBody>
          </p:sp>
        </mc:Fallback>
      </mc:AlternateContent>
      <p:sp>
        <p:nvSpPr>
          <p:cNvPr id="2" name="Title 1">
            <a:extLst>
              <a:ext uri="{FF2B5EF4-FFF2-40B4-BE49-F238E27FC236}">
                <a16:creationId xmlns:a16="http://schemas.microsoft.com/office/drawing/2014/main" id="{9DB82B3C-4A12-7B2E-3A82-0AFA24B860D5}"/>
              </a:ext>
            </a:extLst>
          </p:cNvPr>
          <p:cNvSpPr txBox="1">
            <a:spLocks/>
          </p:cNvSpPr>
          <p:nvPr/>
        </p:nvSpPr>
        <p:spPr>
          <a:xfrm>
            <a:off x="152400" y="23021"/>
            <a:ext cx="11201400" cy="11183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Garbling as 2PC w/ One-Way Communication</a:t>
            </a:r>
          </a:p>
        </p:txBody>
      </p:sp>
      <p:sp>
        <p:nvSpPr>
          <p:cNvPr id="3" name="Rectangle 2">
            <a:extLst>
              <a:ext uri="{FF2B5EF4-FFF2-40B4-BE49-F238E27FC236}">
                <a16:creationId xmlns:a16="http://schemas.microsoft.com/office/drawing/2014/main" id="{B5AC61D1-F1FF-6CA7-D68B-D2AC3A46989A}"/>
              </a:ext>
            </a:extLst>
          </p:cNvPr>
          <p:cNvSpPr/>
          <p:nvPr/>
        </p:nvSpPr>
        <p:spPr>
          <a:xfrm>
            <a:off x="2262677" y="3236305"/>
            <a:ext cx="2280753" cy="1323439"/>
          </a:xfrm>
          <a:prstGeom prst="rect">
            <a:avLst/>
          </a:prstGeom>
        </p:spPr>
        <p:txBody>
          <a:bodyPr wrap="none">
            <a:spAutoFit/>
          </a:bodyPr>
          <a:lstStyle/>
          <a:p>
            <a:pPr algn="ctr"/>
            <a:r>
              <a:rPr lang="en-US" sz="4000" b="1" i="1" dirty="0">
                <a:solidFill>
                  <a:srgbClr val="0432FF"/>
                </a:solidFill>
              </a:rPr>
              <a:t>One-Way </a:t>
            </a:r>
          </a:p>
          <a:p>
            <a:pPr algn="ctr"/>
            <a:r>
              <a:rPr lang="en-US" sz="4000" b="1" i="1" dirty="0">
                <a:solidFill>
                  <a:srgbClr val="0432FF"/>
                </a:solidFill>
              </a:rPr>
              <a:t>Comm</a:t>
            </a:r>
            <a:endParaRPr lang="en-US" sz="4000" b="1" i="1" dirty="0">
              <a:solidFill>
                <a:srgbClr val="0432FF"/>
              </a:solidFill>
              <a:latin typeface="Marker Felt Thin" panose="02000400000000000000" pitchFamily="2" charset="77"/>
            </a:endParaRPr>
          </a:p>
        </p:txBody>
      </p:sp>
      <p:sp>
        <p:nvSpPr>
          <p:cNvPr id="6" name="Rectangle 5">
            <a:extLst>
              <a:ext uri="{FF2B5EF4-FFF2-40B4-BE49-F238E27FC236}">
                <a16:creationId xmlns:a16="http://schemas.microsoft.com/office/drawing/2014/main" id="{60DCA88C-EA86-B523-939D-071EE804EDC9}"/>
              </a:ext>
            </a:extLst>
          </p:cNvPr>
          <p:cNvSpPr/>
          <p:nvPr/>
        </p:nvSpPr>
        <p:spPr>
          <a:xfrm>
            <a:off x="923642" y="3248561"/>
            <a:ext cx="981358" cy="1323439"/>
          </a:xfrm>
          <a:prstGeom prst="rect">
            <a:avLst/>
          </a:prstGeom>
        </p:spPr>
        <p:txBody>
          <a:bodyPr wrap="none">
            <a:spAutoFit/>
          </a:bodyPr>
          <a:lstStyle/>
          <a:p>
            <a:pPr algn="ctr"/>
            <a:r>
              <a:rPr lang="en-US" sz="4000" b="1" i="1" dirty="0">
                <a:solidFill>
                  <a:srgbClr val="0432FF"/>
                </a:solidFill>
              </a:rPr>
              <a:t>IND</a:t>
            </a:r>
          </a:p>
          <a:p>
            <a:pPr algn="ctr"/>
            <a:r>
              <a:rPr lang="en-US" sz="4000" b="1" i="1" dirty="0">
                <a:solidFill>
                  <a:srgbClr val="0432FF"/>
                </a:solidFill>
              </a:rPr>
              <a:t>of x</a:t>
            </a:r>
            <a:endParaRPr lang="en-US" sz="4000" b="1" i="1" dirty="0">
              <a:solidFill>
                <a:srgbClr val="0432FF"/>
              </a:solidFill>
              <a:latin typeface="Marker Felt Thin" panose="02000400000000000000" pitchFamily="2" charset="77"/>
            </a:endParaRPr>
          </a:p>
        </p:txBody>
      </p:sp>
    </p:spTree>
    <p:extLst>
      <p:ext uri="{BB962C8B-B14F-4D97-AF65-F5344CB8AC3E}">
        <p14:creationId xmlns:p14="http://schemas.microsoft.com/office/powerpoint/2010/main" val="1952500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FCEFB-C7DE-E26B-A1A5-A8CFBE133D71}"/>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742FF96D-FE06-1265-1DD4-DCC783499299}"/>
                  </a:ext>
                </a:extLst>
              </p:cNvPr>
              <p:cNvSpPr/>
              <p:nvPr/>
            </p:nvSpPr>
            <p:spPr>
              <a:xfrm>
                <a:off x="885120" y="2438400"/>
                <a:ext cx="1076739" cy="586892"/>
              </a:xfrm>
              <a:prstGeom prst="rect">
                <a:avLst/>
              </a:prstGeom>
            </p:spPr>
            <p:txBody>
              <a:bodyPr wrap="square">
                <a:spAutoFit/>
              </a:bodyPr>
              <a:lstStyle/>
              <a:p>
                <a:pPr lvl="0" algn="ctr">
                  <a:defRPr/>
                </a:pPr>
                <a14:m>
                  <m:oMathPara xmlns:m="http://schemas.openxmlformats.org/officeDocument/2006/math">
                    <m:oMathParaPr>
                      <m:jc m:val="center"/>
                    </m:oMathParaPr>
                    <m:oMath xmlns:m="http://schemas.openxmlformats.org/officeDocument/2006/math">
                      <m:acc>
                        <m:accPr>
                          <m:chr m:val="⃗"/>
                          <m:ctrlPr>
                            <a:rPr lang="en-US" sz="2800" i="1" dirty="0" smtClean="0">
                              <a:solidFill>
                                <a:schemeClr val="tx1"/>
                              </a:solidFill>
                              <a:latin typeface="Cambria Math" panose="02040503050406030204" pitchFamily="18" charset="0"/>
                            </a:rPr>
                          </m:ctrlPr>
                        </m:accPr>
                        <m:e>
                          <m:r>
                            <a:rPr lang="en-US" sz="2800" i="1" dirty="0">
                              <a:solidFill>
                                <a:schemeClr val="tx1"/>
                              </a:solidFill>
                              <a:latin typeface="Cambria Math" panose="02040503050406030204" pitchFamily="18" charset="0"/>
                            </a:rPr>
                            <m:t>𝑘</m:t>
                          </m:r>
                        </m:e>
                      </m:acc>
                    </m:oMath>
                  </m:oMathPara>
                </a14:m>
                <a:endParaRPr kumimoji="0" lang="en-US" sz="2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72" name="Rectangle 71">
                <a:extLst>
                  <a:ext uri="{FF2B5EF4-FFF2-40B4-BE49-F238E27FC236}">
                    <a16:creationId xmlns:a16="http://schemas.microsoft.com/office/drawing/2014/main" id="{742FF96D-FE06-1265-1DD4-DCC783499299}"/>
                  </a:ext>
                </a:extLst>
              </p:cNvPr>
              <p:cNvSpPr>
                <a:spLocks noRot="1" noChangeAspect="1" noMove="1" noResize="1" noEditPoints="1" noAdjustHandles="1" noChangeArrowheads="1" noChangeShapeType="1" noTextEdit="1"/>
              </p:cNvSpPr>
              <p:nvPr/>
            </p:nvSpPr>
            <p:spPr>
              <a:xfrm>
                <a:off x="885120" y="2438400"/>
                <a:ext cx="1076739" cy="586892"/>
              </a:xfrm>
              <a:prstGeom prst="rect">
                <a:avLst/>
              </a:prstGeom>
              <a:blipFill>
                <a:blip r:embed="rId3"/>
                <a:stretch>
                  <a:fillRect/>
                </a:stretch>
              </a:blipFill>
            </p:spPr>
            <p:txBody>
              <a:bodyPr/>
              <a:lstStyle/>
              <a:p>
                <a:r>
                  <a:rPr lang="en-US">
                    <a:noFill/>
                  </a:rPr>
                  <a:t> </a:t>
                </a:r>
              </a:p>
            </p:txBody>
          </p:sp>
        </mc:Fallback>
      </mc:AlternateContent>
      <p:grpSp>
        <p:nvGrpSpPr>
          <p:cNvPr id="50" name="Group 49">
            <a:extLst>
              <a:ext uri="{FF2B5EF4-FFF2-40B4-BE49-F238E27FC236}">
                <a16:creationId xmlns:a16="http://schemas.microsoft.com/office/drawing/2014/main" id="{6658D855-22E0-72B7-1785-AE3754B1D01A}"/>
              </a:ext>
            </a:extLst>
          </p:cNvPr>
          <p:cNvGrpSpPr/>
          <p:nvPr/>
        </p:nvGrpSpPr>
        <p:grpSpPr>
          <a:xfrm>
            <a:off x="683048" y="2996740"/>
            <a:ext cx="1480882" cy="2389570"/>
            <a:chOff x="683048" y="2996740"/>
            <a:chExt cx="1480882" cy="2389570"/>
          </a:xfrm>
        </p:grpSpPr>
        <p:sp>
          <p:nvSpPr>
            <p:cNvPr id="68" name="Trapezoid 67">
              <a:extLst>
                <a:ext uri="{FF2B5EF4-FFF2-40B4-BE49-F238E27FC236}">
                  <a16:creationId xmlns:a16="http://schemas.microsoft.com/office/drawing/2014/main" id="{A38AC087-1D93-A0F6-6C1D-2F9C2C828614}"/>
                </a:ext>
              </a:extLst>
            </p:cNvPr>
            <p:cNvSpPr/>
            <p:nvPr/>
          </p:nvSpPr>
          <p:spPr>
            <a:xfrm>
              <a:off x="683048" y="3581400"/>
              <a:ext cx="1480882" cy="695836"/>
            </a:xfrm>
            <a:prstGeom prst="trapezoid">
              <a:avLst>
                <a:gd name="adj" fmla="val 0"/>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AlternateContent xmlns:mc="http://schemas.openxmlformats.org/markup-compatibility/2006" xmlns:a14="http://schemas.microsoft.com/office/drawing/2010/main">
          <mc:Choice Requires="a14">
            <p:sp>
              <p:nvSpPr>
                <p:cNvPr id="69" name="Rectangle 68">
                  <a:extLst>
                    <a:ext uri="{FF2B5EF4-FFF2-40B4-BE49-F238E27FC236}">
                      <a16:creationId xmlns:a16="http://schemas.microsoft.com/office/drawing/2014/main" id="{52B8DF9D-90CA-788F-A39D-8504F61EEB26}"/>
                    </a:ext>
                  </a:extLst>
                </p:cNvPr>
                <p:cNvSpPr/>
                <p:nvPr/>
              </p:nvSpPr>
              <p:spPr>
                <a:xfrm>
                  <a:off x="685943" y="3647285"/>
                  <a:ext cx="1465431"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sz="28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ctrlPr>
                          </m:sSubPr>
                          <m:e>
                            <m:r>
                              <m:rPr>
                                <m:sty m:val="p"/>
                              </m:rPr>
                              <a:rPr kumimoji="0" lang="en-US" sz="2800" b="0" i="0"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Garb</m:t>
                            </m:r>
                          </m:e>
                          <m:sub>
                            <m:r>
                              <a:rPr kumimoji="0" lang="en-US" sz="28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𝐶</m:t>
                            </m:r>
                          </m:sub>
                        </m:sSub>
                      </m:oMath>
                    </m:oMathPara>
                  </a14:m>
                  <a:endParaRPr kumimoji="0" lang="en-US" sz="2800" b="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69" name="Rectangle 68">
                  <a:extLst>
                    <a:ext uri="{FF2B5EF4-FFF2-40B4-BE49-F238E27FC236}">
                      <a16:creationId xmlns:a16="http://schemas.microsoft.com/office/drawing/2014/main" id="{52B8DF9D-90CA-788F-A39D-8504F61EEB26}"/>
                    </a:ext>
                  </a:extLst>
                </p:cNvPr>
                <p:cNvSpPr>
                  <a:spLocks noRot="1" noChangeAspect="1" noMove="1" noResize="1" noEditPoints="1" noAdjustHandles="1" noChangeArrowheads="1" noChangeShapeType="1" noTextEdit="1"/>
                </p:cNvSpPr>
                <p:nvPr/>
              </p:nvSpPr>
              <p:spPr>
                <a:xfrm>
                  <a:off x="685943" y="3647285"/>
                  <a:ext cx="1465431" cy="523220"/>
                </a:xfrm>
                <a:prstGeom prst="rect">
                  <a:avLst/>
                </a:prstGeom>
                <a:blipFill>
                  <a:blip r:embed="rId4"/>
                  <a:stretch>
                    <a:fillRect/>
                  </a:stretch>
                </a:blipFill>
              </p:spPr>
              <p:txBody>
                <a:bodyPr/>
                <a:lstStyle/>
                <a:p>
                  <a:r>
                    <a:rPr lang="en-US">
                      <a:noFill/>
                    </a:rPr>
                    <a:t> </a:t>
                  </a:r>
                </a:p>
              </p:txBody>
            </p:sp>
          </mc:Fallback>
        </mc:AlternateContent>
        <p:cxnSp>
          <p:nvCxnSpPr>
            <p:cNvPr id="70" name="Straight Arrow Connector 69">
              <a:extLst>
                <a:ext uri="{FF2B5EF4-FFF2-40B4-BE49-F238E27FC236}">
                  <a16:creationId xmlns:a16="http://schemas.microsoft.com/office/drawing/2014/main" id="{E7ED78D7-32CE-4920-2010-4E8DE2E4877B}"/>
                </a:ext>
              </a:extLst>
            </p:cNvPr>
            <p:cNvCxnSpPr>
              <a:cxnSpLocks/>
              <a:endCxn id="68" idx="0"/>
            </p:cNvCxnSpPr>
            <p:nvPr/>
          </p:nvCxnSpPr>
          <p:spPr>
            <a:xfrm>
              <a:off x="1423489" y="2996740"/>
              <a:ext cx="0" cy="584660"/>
            </a:xfrm>
            <a:prstGeom prst="straightConnector1">
              <a:avLst/>
            </a:prstGeom>
            <a:ln w="25400">
              <a:solidFill>
                <a:schemeClr val="tx1">
                  <a:lumMod val="50000"/>
                  <a:lumOff val="50000"/>
                </a:schemeClr>
              </a:solidFill>
              <a:headEnd type="none"/>
              <a:tailEnd type="triangle" w="lg" len="lg"/>
            </a:ln>
          </p:spPr>
          <p:style>
            <a:lnRef idx="3">
              <a:schemeClr val="accent5"/>
            </a:lnRef>
            <a:fillRef idx="0">
              <a:schemeClr val="accent5"/>
            </a:fillRef>
            <a:effectRef idx="2">
              <a:schemeClr val="accent5"/>
            </a:effectRef>
            <a:fontRef idx="minor">
              <a:schemeClr val="tx1"/>
            </a:fontRef>
          </p:style>
        </p:cxnSp>
        <p:cxnSp>
          <p:nvCxnSpPr>
            <p:cNvPr id="71" name="Straight Arrow Connector 70">
              <a:extLst>
                <a:ext uri="{FF2B5EF4-FFF2-40B4-BE49-F238E27FC236}">
                  <a16:creationId xmlns:a16="http://schemas.microsoft.com/office/drawing/2014/main" id="{613E210A-0538-D140-5939-C300FC51B73C}"/>
                </a:ext>
              </a:extLst>
            </p:cNvPr>
            <p:cNvCxnSpPr>
              <a:cxnSpLocks/>
            </p:cNvCxnSpPr>
            <p:nvPr/>
          </p:nvCxnSpPr>
          <p:spPr>
            <a:xfrm>
              <a:off x="1423489" y="4336630"/>
              <a:ext cx="0" cy="543709"/>
            </a:xfrm>
            <a:prstGeom prst="straightConnector1">
              <a:avLst/>
            </a:prstGeom>
            <a:ln w="25400">
              <a:solidFill>
                <a:schemeClr val="tx1">
                  <a:lumMod val="50000"/>
                  <a:lumOff val="50000"/>
                </a:schemeClr>
              </a:solidFill>
              <a:headEnd type="none"/>
              <a:tailEnd type="triangle" w="lg" len="lg"/>
            </a:ln>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xmlns:a14="http://schemas.microsoft.com/office/drawing/2010/main">
          <mc:Choice Requires="a14">
            <p:sp>
              <p:nvSpPr>
                <p:cNvPr id="73" name="Rectangle 72">
                  <a:extLst>
                    <a:ext uri="{FF2B5EF4-FFF2-40B4-BE49-F238E27FC236}">
                      <a16:creationId xmlns:a16="http://schemas.microsoft.com/office/drawing/2014/main" id="{9CA0C7BB-751A-D79C-9D36-D0715D24A99A}"/>
                    </a:ext>
                  </a:extLst>
                </p:cNvPr>
                <p:cNvSpPr/>
                <p:nvPr/>
              </p:nvSpPr>
              <p:spPr>
                <a:xfrm>
                  <a:off x="1071371" y="4863090"/>
                  <a:ext cx="704236"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𝑘</m:t>
                            </m:r>
                          </m:e>
                          <m:sub>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𝐶</m:t>
                            </m:r>
                          </m:sub>
                        </m:sSub>
                      </m:oMath>
                    </m:oMathPara>
                  </a14:m>
                  <a:endParaRPr kumimoji="0" lang="en-US" sz="2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73" name="Rectangle 72">
                  <a:extLst>
                    <a:ext uri="{FF2B5EF4-FFF2-40B4-BE49-F238E27FC236}">
                      <a16:creationId xmlns:a16="http://schemas.microsoft.com/office/drawing/2014/main" id="{9CA0C7BB-751A-D79C-9D36-D0715D24A99A}"/>
                    </a:ext>
                  </a:extLst>
                </p:cNvPr>
                <p:cNvSpPr>
                  <a:spLocks noRot="1" noChangeAspect="1" noMove="1" noResize="1" noEditPoints="1" noAdjustHandles="1" noChangeArrowheads="1" noChangeShapeType="1" noTextEdit="1"/>
                </p:cNvSpPr>
                <p:nvPr/>
              </p:nvSpPr>
              <p:spPr>
                <a:xfrm>
                  <a:off x="1071371" y="4863090"/>
                  <a:ext cx="704236" cy="523220"/>
                </a:xfrm>
                <a:prstGeom prst="rect">
                  <a:avLst/>
                </a:prstGeom>
                <a:blipFill>
                  <a:blip r:embed="rId5"/>
                  <a:stretch>
                    <a:fillRect/>
                  </a:stretch>
                </a:blipFill>
              </p:spPr>
              <p:txBody>
                <a:bodyPr/>
                <a:lstStyle/>
                <a:p>
                  <a:r>
                    <a:rPr lang="en-US">
                      <a:noFill/>
                    </a:rPr>
                    <a:t> </a:t>
                  </a:r>
                </a:p>
              </p:txBody>
            </p:sp>
          </mc:Fallback>
        </mc:AlternateContent>
      </p:grpSp>
      <p:grpSp>
        <p:nvGrpSpPr>
          <p:cNvPr id="80" name="Group 79">
            <a:extLst>
              <a:ext uri="{FF2B5EF4-FFF2-40B4-BE49-F238E27FC236}">
                <a16:creationId xmlns:a16="http://schemas.microsoft.com/office/drawing/2014/main" id="{75352CE3-226E-7D6F-3E1A-7EDD52897502}"/>
              </a:ext>
            </a:extLst>
          </p:cNvPr>
          <p:cNvGrpSpPr/>
          <p:nvPr/>
        </p:nvGrpSpPr>
        <p:grpSpPr>
          <a:xfrm>
            <a:off x="3668355" y="2431849"/>
            <a:ext cx="3418245" cy="2922970"/>
            <a:chOff x="763044" y="2003767"/>
            <a:chExt cx="3418245" cy="2922970"/>
          </a:xfrm>
        </p:grpSpPr>
        <p:sp>
          <p:nvSpPr>
            <p:cNvPr id="81" name="Trapezoid 80">
              <a:extLst>
                <a:ext uri="{FF2B5EF4-FFF2-40B4-BE49-F238E27FC236}">
                  <a16:creationId xmlns:a16="http://schemas.microsoft.com/office/drawing/2014/main" id="{4F3B1FC9-B891-8D7C-8C2A-BAAE4D4C6EDB}"/>
                </a:ext>
              </a:extLst>
            </p:cNvPr>
            <p:cNvSpPr/>
            <p:nvPr/>
          </p:nvSpPr>
          <p:spPr>
            <a:xfrm>
              <a:off x="1757023" y="3163972"/>
              <a:ext cx="1480882" cy="695836"/>
            </a:xfrm>
            <a:prstGeom prst="trapezoid">
              <a:avLst>
                <a:gd name="adj" fmla="val 0"/>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AlternateContent xmlns:mc="http://schemas.openxmlformats.org/markup-compatibility/2006" xmlns:a14="http://schemas.microsoft.com/office/drawing/2010/main">
          <mc:Choice Requires="a14">
            <p:sp>
              <p:nvSpPr>
                <p:cNvPr id="82" name="Rectangle 81">
                  <a:extLst>
                    <a:ext uri="{FF2B5EF4-FFF2-40B4-BE49-F238E27FC236}">
                      <a16:creationId xmlns:a16="http://schemas.microsoft.com/office/drawing/2014/main" id="{7B01193C-E649-DCF1-64BA-85AD1ABF7183}"/>
                    </a:ext>
                  </a:extLst>
                </p:cNvPr>
                <p:cNvSpPr/>
                <p:nvPr/>
              </p:nvSpPr>
              <p:spPr>
                <a:xfrm>
                  <a:off x="1753643" y="3229857"/>
                  <a:ext cx="1480875"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ctrlPr>
                          </m:sSubPr>
                          <m:e>
                            <m:r>
                              <m:rPr>
                                <m:sty m:val="p"/>
                              </m:rPr>
                              <a:rPr kumimoji="0" lang="en-US" sz="2800" b="0" i="0"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Eval</m:t>
                            </m:r>
                          </m:e>
                          <m:sub>
                            <m:r>
                              <a:rPr kumimoji="0" lang="en-US" sz="28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𝐶</m:t>
                            </m:r>
                          </m:sub>
                        </m:sSub>
                      </m:oMath>
                    </m:oMathPara>
                  </a14:m>
                  <a:endParaRPr kumimoji="0" lang="en-US" sz="2800" b="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82" name="Rectangle 81">
                  <a:extLst>
                    <a:ext uri="{FF2B5EF4-FFF2-40B4-BE49-F238E27FC236}">
                      <a16:creationId xmlns:a16="http://schemas.microsoft.com/office/drawing/2014/main" id="{7B01193C-E649-DCF1-64BA-85AD1ABF7183}"/>
                    </a:ext>
                  </a:extLst>
                </p:cNvPr>
                <p:cNvSpPr>
                  <a:spLocks noRot="1" noChangeAspect="1" noMove="1" noResize="1" noEditPoints="1" noAdjustHandles="1" noChangeArrowheads="1" noChangeShapeType="1" noTextEdit="1"/>
                </p:cNvSpPr>
                <p:nvPr/>
              </p:nvSpPr>
              <p:spPr>
                <a:xfrm>
                  <a:off x="1753643" y="3229857"/>
                  <a:ext cx="1480875" cy="523220"/>
                </a:xfrm>
                <a:prstGeom prst="rect">
                  <a:avLst/>
                </a:prstGeom>
                <a:blipFill>
                  <a:blip r:embed="rId6"/>
                  <a:stretch>
                    <a:fillRect/>
                  </a:stretch>
                </a:blipFill>
              </p:spPr>
              <p:txBody>
                <a:bodyPr/>
                <a:lstStyle/>
                <a:p>
                  <a:r>
                    <a:rPr lang="en-US">
                      <a:noFill/>
                    </a:rPr>
                    <a:t> </a:t>
                  </a:r>
                </a:p>
              </p:txBody>
            </p:sp>
          </mc:Fallback>
        </mc:AlternateContent>
        <p:cxnSp>
          <p:nvCxnSpPr>
            <p:cNvPr id="83" name="Straight Arrow Connector 82">
              <a:extLst>
                <a:ext uri="{FF2B5EF4-FFF2-40B4-BE49-F238E27FC236}">
                  <a16:creationId xmlns:a16="http://schemas.microsoft.com/office/drawing/2014/main" id="{52F33296-BE46-1F6C-CE5C-1226E4121739}"/>
                </a:ext>
              </a:extLst>
            </p:cNvPr>
            <p:cNvCxnSpPr>
              <a:cxnSpLocks/>
            </p:cNvCxnSpPr>
            <p:nvPr/>
          </p:nvCxnSpPr>
          <p:spPr>
            <a:xfrm>
              <a:off x="2497464" y="2579312"/>
              <a:ext cx="0" cy="584660"/>
            </a:xfrm>
            <a:prstGeom prst="straightConnector1">
              <a:avLst/>
            </a:prstGeom>
            <a:ln w="25400">
              <a:solidFill>
                <a:schemeClr val="tx1">
                  <a:lumMod val="50000"/>
                  <a:lumOff val="50000"/>
                </a:schemeClr>
              </a:solidFill>
              <a:headEnd type="none"/>
              <a:tailEnd type="triangle" w="lg" len="lg"/>
            </a:ln>
          </p:spPr>
          <p:style>
            <a:lnRef idx="3">
              <a:schemeClr val="accent5"/>
            </a:lnRef>
            <a:fillRef idx="0">
              <a:schemeClr val="accent5"/>
            </a:fillRef>
            <a:effectRef idx="2">
              <a:schemeClr val="accent5"/>
            </a:effectRef>
            <a:fontRef idx="minor">
              <a:schemeClr val="tx1"/>
            </a:fontRef>
          </p:style>
        </p:cxnSp>
        <p:cxnSp>
          <p:nvCxnSpPr>
            <p:cNvPr id="84" name="Straight Arrow Connector 83">
              <a:extLst>
                <a:ext uri="{FF2B5EF4-FFF2-40B4-BE49-F238E27FC236}">
                  <a16:creationId xmlns:a16="http://schemas.microsoft.com/office/drawing/2014/main" id="{A4ABCCEF-11F3-EE17-7A9C-0EF6142617EE}"/>
                </a:ext>
              </a:extLst>
            </p:cNvPr>
            <p:cNvCxnSpPr>
              <a:cxnSpLocks/>
            </p:cNvCxnSpPr>
            <p:nvPr/>
          </p:nvCxnSpPr>
          <p:spPr>
            <a:xfrm>
              <a:off x="2497464" y="3859808"/>
              <a:ext cx="0" cy="543709"/>
            </a:xfrm>
            <a:prstGeom prst="straightConnector1">
              <a:avLst/>
            </a:prstGeom>
            <a:ln w="25400">
              <a:solidFill>
                <a:schemeClr val="tx1">
                  <a:lumMod val="50000"/>
                  <a:lumOff val="50000"/>
                </a:schemeClr>
              </a:solidFill>
              <a:headEnd type="none"/>
              <a:tailEnd type="triangle" w="lg" len="lg"/>
            </a:ln>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xmlns:a14="http://schemas.microsoft.com/office/drawing/2010/main">
          <mc:Choice Requires="a14">
            <p:sp>
              <p:nvSpPr>
                <p:cNvPr id="85" name="Rectangle 84">
                  <a:extLst>
                    <a:ext uri="{FF2B5EF4-FFF2-40B4-BE49-F238E27FC236}">
                      <a16:creationId xmlns:a16="http://schemas.microsoft.com/office/drawing/2014/main" id="{63893519-EA52-B3DD-D6C4-F25A1A8AF97D}"/>
                    </a:ext>
                  </a:extLst>
                </p:cNvPr>
                <p:cNvSpPr/>
                <p:nvPr/>
              </p:nvSpPr>
              <p:spPr>
                <a:xfrm>
                  <a:off x="763044" y="2003767"/>
                  <a:ext cx="3418245" cy="1017779"/>
                </a:xfrm>
                <a:prstGeom prst="rect">
                  <a:avLst/>
                </a:prstGeom>
              </p:spPr>
              <p:txBody>
                <a:bodyPr wrap="square">
                  <a:spAutoFit/>
                </a:bodyPr>
                <a:lstStyle/>
                <a:p>
                  <a:pPr algn="ctr">
                    <a:defRPr/>
                  </a:pPr>
                  <a14:m>
                    <m:oMathPara xmlns:m="http://schemas.openxmlformats.org/officeDocument/2006/math">
                      <m:oMathParaPr>
                        <m:jc m:val="center"/>
                      </m:oMathParaPr>
                      <m:oMath xmlns:m="http://schemas.openxmlformats.org/officeDocument/2006/math">
                        <m:sSub>
                          <m:sSubPr>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acc>
                              <m:accPr>
                                <m: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ℓ</m:t>
                                </m:r>
                              </m:e>
                            </m:acc>
                          </m:e>
                          <m:sub>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𝑥</m:t>
                            </m:r>
                          </m:sub>
                        </m:sSub>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𝑠</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acc>
                          <m:accPr>
                            <m: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𝑥</m:t>
                            </m:r>
                          </m:e>
                        </m:acc>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acc>
                          <m:accPr>
                            <m:chr m:val="⃗"/>
                            <m:ctrlPr>
                              <a:rPr lang="en-US" sz="2800" i="1" dirty="0" smtClean="0">
                                <a:solidFill>
                                  <a:schemeClr val="tx1"/>
                                </a:solidFill>
                                <a:latin typeface="Cambria Math" panose="02040503050406030204" pitchFamily="18" charset="0"/>
                              </a:rPr>
                            </m:ctrlPr>
                          </m:accPr>
                          <m:e>
                            <m:r>
                              <a:rPr lang="en-US" sz="2800" i="1" dirty="0">
                                <a:solidFill>
                                  <a:schemeClr val="tx1"/>
                                </a:solidFill>
                                <a:latin typeface="Cambria Math" panose="02040503050406030204" pitchFamily="18" charset="0"/>
                              </a:rPr>
                              <m:t>𝑘</m:t>
                            </m:r>
                          </m:e>
                        </m:acc>
                      </m:oMath>
                    </m:oMathPara>
                  </a14:m>
                  <a:endParaRPr lang="en-US" sz="2800" dirty="0">
                    <a:solidFill>
                      <a:schemeClr val="tx1"/>
                    </a:solidFill>
                    <a:latin typeface="Calibri Light" panose="020F03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85" name="Rectangle 84">
                  <a:extLst>
                    <a:ext uri="{FF2B5EF4-FFF2-40B4-BE49-F238E27FC236}">
                      <a16:creationId xmlns:a16="http://schemas.microsoft.com/office/drawing/2014/main" id="{63893519-EA52-B3DD-D6C4-F25A1A8AF97D}"/>
                    </a:ext>
                  </a:extLst>
                </p:cNvPr>
                <p:cNvSpPr>
                  <a:spLocks noRot="1" noChangeAspect="1" noMove="1" noResize="1" noEditPoints="1" noAdjustHandles="1" noChangeArrowheads="1" noChangeShapeType="1" noTextEdit="1"/>
                </p:cNvSpPr>
                <p:nvPr/>
              </p:nvSpPr>
              <p:spPr>
                <a:xfrm>
                  <a:off x="763044" y="2003767"/>
                  <a:ext cx="3418245" cy="101777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DEA8754E-FB55-BA6C-44B2-9551968B9987}"/>
                    </a:ext>
                  </a:extLst>
                </p:cNvPr>
                <p:cNvSpPr/>
                <p:nvPr/>
              </p:nvSpPr>
              <p:spPr>
                <a:xfrm>
                  <a:off x="1176144" y="4403517"/>
                  <a:ext cx="289286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ℓ</m:t>
                            </m:r>
                          </m:e>
                          <m:sub>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𝐶</m:t>
                            </m:r>
                          </m:sub>
                        </m:sSub>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𝑠</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𝑦</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sSub>
                          <m:sSubPr>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𝑘</m:t>
                            </m:r>
                          </m:e>
                          <m:sub>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𝐶</m:t>
                            </m:r>
                          </m:sub>
                        </m:sSub>
                      </m:oMath>
                    </m:oMathPara>
                  </a14:m>
                  <a:endParaRPr kumimoji="0" lang="en-US" sz="2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86" name="Rectangle 85">
                  <a:extLst>
                    <a:ext uri="{FF2B5EF4-FFF2-40B4-BE49-F238E27FC236}">
                      <a16:creationId xmlns:a16="http://schemas.microsoft.com/office/drawing/2014/main" id="{DEA8754E-FB55-BA6C-44B2-9551968B9987}"/>
                    </a:ext>
                  </a:extLst>
                </p:cNvPr>
                <p:cNvSpPr>
                  <a:spLocks noRot="1" noChangeAspect="1" noMove="1" noResize="1" noEditPoints="1" noAdjustHandles="1" noChangeArrowheads="1" noChangeShapeType="1" noTextEdit="1"/>
                </p:cNvSpPr>
                <p:nvPr/>
              </p:nvSpPr>
              <p:spPr>
                <a:xfrm>
                  <a:off x="1176144" y="4403517"/>
                  <a:ext cx="2892860" cy="523220"/>
                </a:xfrm>
                <a:prstGeom prst="rect">
                  <a:avLst/>
                </a:prstGeom>
                <a:blipFill>
                  <a:blip r:embed="rId8"/>
                  <a:stretch>
                    <a:fillRect/>
                  </a:stretch>
                </a:blipFill>
              </p:spPr>
              <p:txBody>
                <a:bodyPr/>
                <a:lstStyle/>
                <a:p>
                  <a:r>
                    <a:rPr lang="en-US">
                      <a:noFill/>
                    </a:rPr>
                    <a:t> </a:t>
                  </a:r>
                </a:p>
              </p:txBody>
            </p:sp>
          </mc:Fallback>
        </mc:AlternateContent>
      </p:grpSp>
      <p:sp>
        <p:nvSpPr>
          <p:cNvPr id="90" name="Rectangle 89">
            <a:extLst>
              <a:ext uri="{FF2B5EF4-FFF2-40B4-BE49-F238E27FC236}">
                <a16:creationId xmlns:a16="http://schemas.microsoft.com/office/drawing/2014/main" id="{92B0D843-F06D-F24E-60CC-E0ED26FF84D6}"/>
              </a:ext>
            </a:extLst>
          </p:cNvPr>
          <p:cNvSpPr/>
          <p:nvPr/>
        </p:nvSpPr>
        <p:spPr>
          <a:xfrm>
            <a:off x="4599794" y="1676400"/>
            <a:ext cx="1648605" cy="52322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arker Felt Thin" panose="02000400000000000000" pitchFamily="2" charset="77"/>
                <a:ea typeface="+mn-ea"/>
                <a:cs typeface="+mn-cs"/>
              </a:rPr>
              <a:t>Evaluator</a:t>
            </a:r>
          </a:p>
        </p:txBody>
      </p:sp>
      <p:sp>
        <p:nvSpPr>
          <p:cNvPr id="94" name="Rectangle 93">
            <a:extLst>
              <a:ext uri="{FF2B5EF4-FFF2-40B4-BE49-F238E27FC236}">
                <a16:creationId xmlns:a16="http://schemas.microsoft.com/office/drawing/2014/main" id="{6F6A8963-A33F-1B06-0C50-8ECF0A3DC653}"/>
              </a:ext>
            </a:extLst>
          </p:cNvPr>
          <p:cNvSpPr/>
          <p:nvPr/>
        </p:nvSpPr>
        <p:spPr>
          <a:xfrm>
            <a:off x="777127" y="1676400"/>
            <a:ext cx="1534849" cy="52322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arker Felt Thin" panose="02000400000000000000" pitchFamily="2" charset="77"/>
                <a:ea typeface="+mn-ea"/>
                <a:cs typeface="+mn-cs"/>
              </a:rPr>
              <a:t>Garbler</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F0CB884-01DB-3107-6C7F-36A34887CEE8}"/>
                  </a:ext>
                </a:extLst>
              </p:cNvPr>
              <p:cNvSpPr txBox="1"/>
              <p:nvPr/>
            </p:nvSpPr>
            <p:spPr>
              <a:xfrm>
                <a:off x="1463282" y="2502072"/>
                <a:ext cx="84869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dirty="0" smtClean="0">
                          <a:ln>
                            <a:noFill/>
                          </a:ln>
                          <a:solidFill>
                            <a:schemeClr val="accent6">
                              <a:lumMod val="75000"/>
                            </a:schemeClr>
                          </a:solidFill>
                          <a:effectLst/>
                          <a:uLnTx/>
                          <a:uFillTx/>
                          <a:latin typeface="Cambria Math" panose="02040503050406030204" pitchFamily="18" charset="0"/>
                          <a:ea typeface="+mn-ea"/>
                          <a:cs typeface="+mn-cs"/>
                        </a:rPr>
                        <m:t>←$</m:t>
                      </m:r>
                    </m:oMath>
                  </m:oMathPara>
                </a14:m>
                <a:endParaRPr kumimoji="0" lang="en-US" sz="2800" b="0" i="0" u="none" strike="noStrike" kern="1200" cap="none" spc="0" normalizeH="0" baseline="0" noProof="0" dirty="0">
                  <a:ln>
                    <a:noFill/>
                  </a:ln>
                  <a:solidFill>
                    <a:schemeClr val="accent6">
                      <a:lumMod val="75000"/>
                    </a:schemeClr>
                  </a:solidFill>
                  <a:effectLst/>
                  <a:uLnTx/>
                  <a:uFillTx/>
                  <a:latin typeface="Calibri Light" panose="020F0302020204030204"/>
                  <a:ea typeface="+mn-ea"/>
                  <a:cs typeface="+mn-cs"/>
                </a:endParaRPr>
              </a:p>
            </p:txBody>
          </p:sp>
        </mc:Choice>
        <mc:Fallback xmlns="">
          <p:sp>
            <p:nvSpPr>
              <p:cNvPr id="4" name="TextBox 3">
                <a:extLst>
                  <a:ext uri="{FF2B5EF4-FFF2-40B4-BE49-F238E27FC236}">
                    <a16:creationId xmlns:a16="http://schemas.microsoft.com/office/drawing/2014/main" id="{AF0CB884-01DB-3107-6C7F-36A34887CEE8}"/>
                  </a:ext>
                </a:extLst>
              </p:cNvPr>
              <p:cNvSpPr txBox="1">
                <a:spLocks noRot="1" noChangeAspect="1" noMove="1" noResize="1" noEditPoints="1" noAdjustHandles="1" noChangeArrowheads="1" noChangeShapeType="1" noTextEdit="1"/>
              </p:cNvSpPr>
              <p:nvPr/>
            </p:nvSpPr>
            <p:spPr>
              <a:xfrm>
                <a:off x="1463282" y="2502072"/>
                <a:ext cx="848694"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6BCBF64F-4E6A-B92C-C8BC-35498AEE97C7}"/>
                  </a:ext>
                </a:extLst>
              </p:cNvPr>
              <p:cNvSpPr/>
              <p:nvPr/>
            </p:nvSpPr>
            <p:spPr>
              <a:xfrm>
                <a:off x="3195351" y="3464528"/>
                <a:ext cx="1201690" cy="53777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acc>
                        <m:accPr>
                          <m:chr m:val="̂"/>
                          <m:ctrlPr>
                            <a:rPr kumimoji="0" lang="en-US" sz="28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𝐶</m:t>
                          </m:r>
                        </m:e>
                      </m:acc>
                    </m:oMath>
                  </m:oMathPara>
                </a14:m>
                <a:endParaRPr kumimoji="0" lang="en-US" sz="2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8" name="Rectangle 7">
                <a:extLst>
                  <a:ext uri="{FF2B5EF4-FFF2-40B4-BE49-F238E27FC236}">
                    <a16:creationId xmlns:a16="http://schemas.microsoft.com/office/drawing/2014/main" id="{6BCBF64F-4E6A-B92C-C8BC-35498AEE97C7}"/>
                  </a:ext>
                </a:extLst>
              </p:cNvPr>
              <p:cNvSpPr>
                <a:spLocks noRot="1" noChangeAspect="1" noMove="1" noResize="1" noEditPoints="1" noAdjustHandles="1" noChangeArrowheads="1" noChangeShapeType="1" noTextEdit="1"/>
              </p:cNvSpPr>
              <p:nvPr/>
            </p:nvSpPr>
            <p:spPr>
              <a:xfrm>
                <a:off x="3195351" y="3464528"/>
                <a:ext cx="1201690" cy="537776"/>
              </a:xfrm>
              <a:prstGeom prst="rect">
                <a:avLst/>
              </a:prstGeom>
              <a:blipFill>
                <a:blip r:embed="rId10"/>
                <a:stretch>
                  <a:fillRect/>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4D132119-961F-E0C9-DF66-E13542E812B1}"/>
              </a:ext>
            </a:extLst>
          </p:cNvPr>
          <p:cNvCxnSpPr>
            <a:cxnSpLocks/>
          </p:cNvCxnSpPr>
          <p:nvPr/>
        </p:nvCxnSpPr>
        <p:spPr>
          <a:xfrm>
            <a:off x="2244720" y="3996655"/>
            <a:ext cx="2414235" cy="0"/>
          </a:xfrm>
          <a:prstGeom prst="straightConnector1">
            <a:avLst/>
          </a:prstGeom>
          <a:ln w="25400">
            <a:solidFill>
              <a:schemeClr val="tx1">
                <a:lumMod val="50000"/>
                <a:lumOff val="50000"/>
              </a:schemeClr>
            </a:solidFill>
            <a:headEnd type="none"/>
            <a:tailEnd type="triangle" w="lg" len="lg"/>
          </a:ln>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6C05BF76-5DA7-EC70-0DBC-EE21E3368A6D}"/>
                  </a:ext>
                </a:extLst>
              </p:cNvPr>
              <p:cNvSpPr/>
              <p:nvPr/>
            </p:nvSpPr>
            <p:spPr>
              <a:xfrm>
                <a:off x="3193406" y="5552264"/>
                <a:ext cx="1201690" cy="53777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28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𝑘</m:t>
                          </m:r>
                        </m:e>
                        <m:sub>
                          <m:r>
                            <a:rPr kumimoji="0" lang="en-US" sz="28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𝐶</m:t>
                          </m:r>
                        </m:sub>
                      </m:sSub>
                    </m:oMath>
                  </m:oMathPara>
                </a14:m>
                <a:endParaRPr kumimoji="0" lang="en-US" sz="2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47" name="Rectangle 46">
                <a:extLst>
                  <a:ext uri="{FF2B5EF4-FFF2-40B4-BE49-F238E27FC236}">
                    <a16:creationId xmlns:a16="http://schemas.microsoft.com/office/drawing/2014/main" id="{6C05BF76-5DA7-EC70-0DBC-EE21E3368A6D}"/>
                  </a:ext>
                </a:extLst>
              </p:cNvPr>
              <p:cNvSpPr>
                <a:spLocks noRot="1" noChangeAspect="1" noMove="1" noResize="1" noEditPoints="1" noAdjustHandles="1" noChangeArrowheads="1" noChangeShapeType="1" noTextEdit="1"/>
              </p:cNvSpPr>
              <p:nvPr/>
            </p:nvSpPr>
            <p:spPr>
              <a:xfrm>
                <a:off x="3193406" y="5552264"/>
                <a:ext cx="1201690" cy="537776"/>
              </a:xfrm>
              <a:prstGeom prst="rect">
                <a:avLst/>
              </a:prstGeom>
              <a:blipFill>
                <a:blip r:embed="rId11"/>
                <a:stretch>
                  <a:fillRect/>
                </a:stretch>
              </a:blipFill>
            </p:spPr>
            <p:txBody>
              <a:bodyPr/>
              <a:lstStyle/>
              <a:p>
                <a:r>
                  <a:rPr lang="en-US">
                    <a:noFill/>
                  </a:rPr>
                  <a:t> </a:t>
                </a:r>
              </a:p>
            </p:txBody>
          </p:sp>
        </mc:Fallback>
      </mc:AlternateContent>
      <p:cxnSp>
        <p:nvCxnSpPr>
          <p:cNvPr id="48" name="Straight Arrow Connector 47">
            <a:extLst>
              <a:ext uri="{FF2B5EF4-FFF2-40B4-BE49-F238E27FC236}">
                <a16:creationId xmlns:a16="http://schemas.microsoft.com/office/drawing/2014/main" id="{7A32AAD0-BCBB-D768-6BE2-1B992614C281}"/>
              </a:ext>
            </a:extLst>
          </p:cNvPr>
          <p:cNvCxnSpPr>
            <a:cxnSpLocks/>
          </p:cNvCxnSpPr>
          <p:nvPr/>
        </p:nvCxnSpPr>
        <p:spPr>
          <a:xfrm>
            <a:off x="2242775" y="6084391"/>
            <a:ext cx="2414235" cy="0"/>
          </a:xfrm>
          <a:prstGeom prst="straightConnector1">
            <a:avLst/>
          </a:prstGeom>
          <a:ln w="25400">
            <a:solidFill>
              <a:schemeClr val="tx1">
                <a:lumMod val="50000"/>
                <a:lumOff val="50000"/>
              </a:schemeClr>
            </a:solidFill>
            <a:headEnd type="none"/>
            <a:tailEnd type="triangle" w="lg" len="lg"/>
          </a:ln>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BE380D8-AC45-E06B-E81E-55E310593A14}"/>
                  </a:ext>
                </a:extLst>
              </p:cNvPr>
              <p:cNvSpPr/>
              <p:nvPr/>
            </p:nvSpPr>
            <p:spPr>
              <a:xfrm>
                <a:off x="6553893" y="2077672"/>
                <a:ext cx="4952307" cy="2319674"/>
              </a:xfrm>
              <a:custGeom>
                <a:avLst/>
                <a:gdLst>
                  <a:gd name="connsiteX0" fmla="*/ 0 w 4952307"/>
                  <a:gd name="connsiteY0" fmla="*/ 0 h 2319674"/>
                  <a:gd name="connsiteX1" fmla="*/ 519992 w 4952307"/>
                  <a:gd name="connsiteY1" fmla="*/ 0 h 2319674"/>
                  <a:gd name="connsiteX2" fmla="*/ 1089508 w 4952307"/>
                  <a:gd name="connsiteY2" fmla="*/ 0 h 2319674"/>
                  <a:gd name="connsiteX3" fmla="*/ 1659023 w 4952307"/>
                  <a:gd name="connsiteY3" fmla="*/ 0 h 2319674"/>
                  <a:gd name="connsiteX4" fmla="*/ 2228538 w 4952307"/>
                  <a:gd name="connsiteY4" fmla="*/ 0 h 2319674"/>
                  <a:gd name="connsiteX5" fmla="*/ 2946623 w 4952307"/>
                  <a:gd name="connsiteY5" fmla="*/ 0 h 2319674"/>
                  <a:gd name="connsiteX6" fmla="*/ 3417092 w 4952307"/>
                  <a:gd name="connsiteY6" fmla="*/ 0 h 2319674"/>
                  <a:gd name="connsiteX7" fmla="*/ 4036130 w 4952307"/>
                  <a:gd name="connsiteY7" fmla="*/ 0 h 2319674"/>
                  <a:gd name="connsiteX8" fmla="*/ 4952307 w 4952307"/>
                  <a:gd name="connsiteY8" fmla="*/ 0 h 2319674"/>
                  <a:gd name="connsiteX9" fmla="*/ 4952307 w 4952307"/>
                  <a:gd name="connsiteY9" fmla="*/ 579919 h 2319674"/>
                  <a:gd name="connsiteX10" fmla="*/ 4952307 w 4952307"/>
                  <a:gd name="connsiteY10" fmla="*/ 1113444 h 2319674"/>
                  <a:gd name="connsiteX11" fmla="*/ 4952307 w 4952307"/>
                  <a:gd name="connsiteY11" fmla="*/ 1739756 h 2319674"/>
                  <a:gd name="connsiteX12" fmla="*/ 4952307 w 4952307"/>
                  <a:gd name="connsiteY12" fmla="*/ 2319674 h 2319674"/>
                  <a:gd name="connsiteX13" fmla="*/ 4481838 w 4952307"/>
                  <a:gd name="connsiteY13" fmla="*/ 2319674 h 2319674"/>
                  <a:gd name="connsiteX14" fmla="*/ 3961846 w 4952307"/>
                  <a:gd name="connsiteY14" fmla="*/ 2319674 h 2319674"/>
                  <a:gd name="connsiteX15" fmla="*/ 3441853 w 4952307"/>
                  <a:gd name="connsiteY15" fmla="*/ 2319674 h 2319674"/>
                  <a:gd name="connsiteX16" fmla="*/ 2822815 w 4952307"/>
                  <a:gd name="connsiteY16" fmla="*/ 2319674 h 2319674"/>
                  <a:gd name="connsiteX17" fmla="*/ 2352346 w 4952307"/>
                  <a:gd name="connsiteY17" fmla="*/ 2319674 h 2319674"/>
                  <a:gd name="connsiteX18" fmla="*/ 1832354 w 4952307"/>
                  <a:gd name="connsiteY18" fmla="*/ 2319674 h 2319674"/>
                  <a:gd name="connsiteX19" fmla="*/ 1163792 w 4952307"/>
                  <a:gd name="connsiteY19" fmla="*/ 2319674 h 2319674"/>
                  <a:gd name="connsiteX20" fmla="*/ 594277 w 4952307"/>
                  <a:gd name="connsiteY20" fmla="*/ 2319674 h 2319674"/>
                  <a:gd name="connsiteX21" fmla="*/ 0 w 4952307"/>
                  <a:gd name="connsiteY21" fmla="*/ 2319674 h 2319674"/>
                  <a:gd name="connsiteX22" fmla="*/ 0 w 4952307"/>
                  <a:gd name="connsiteY22" fmla="*/ 1716559 h 2319674"/>
                  <a:gd name="connsiteX23" fmla="*/ 0 w 4952307"/>
                  <a:gd name="connsiteY23" fmla="*/ 1183034 h 2319674"/>
                  <a:gd name="connsiteX24" fmla="*/ 0 w 4952307"/>
                  <a:gd name="connsiteY24" fmla="*/ 626312 h 2319674"/>
                  <a:gd name="connsiteX25" fmla="*/ 0 w 4952307"/>
                  <a:gd name="connsiteY25" fmla="*/ 0 h 2319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952307" h="2319674" fill="none" extrusionOk="0">
                    <a:moveTo>
                      <a:pt x="0" y="0"/>
                    </a:moveTo>
                    <a:cubicBezTo>
                      <a:pt x="202870" y="-5048"/>
                      <a:pt x="350945" y="22459"/>
                      <a:pt x="519992" y="0"/>
                    </a:cubicBezTo>
                    <a:cubicBezTo>
                      <a:pt x="689039" y="-22459"/>
                      <a:pt x="909210" y="21904"/>
                      <a:pt x="1089508" y="0"/>
                    </a:cubicBezTo>
                    <a:cubicBezTo>
                      <a:pt x="1269806" y="-21904"/>
                      <a:pt x="1376098" y="-4927"/>
                      <a:pt x="1659023" y="0"/>
                    </a:cubicBezTo>
                    <a:cubicBezTo>
                      <a:pt x="1941948" y="4927"/>
                      <a:pt x="1974873" y="7772"/>
                      <a:pt x="2228538" y="0"/>
                    </a:cubicBezTo>
                    <a:cubicBezTo>
                      <a:pt x="2482203" y="-7772"/>
                      <a:pt x="2656199" y="1964"/>
                      <a:pt x="2946623" y="0"/>
                    </a:cubicBezTo>
                    <a:cubicBezTo>
                      <a:pt x="3237048" y="-1964"/>
                      <a:pt x="3188860" y="11102"/>
                      <a:pt x="3417092" y="0"/>
                    </a:cubicBezTo>
                    <a:cubicBezTo>
                      <a:pt x="3645324" y="-11102"/>
                      <a:pt x="3771296" y="2740"/>
                      <a:pt x="4036130" y="0"/>
                    </a:cubicBezTo>
                    <a:cubicBezTo>
                      <a:pt x="4300964" y="-2740"/>
                      <a:pt x="4603668" y="10897"/>
                      <a:pt x="4952307" y="0"/>
                    </a:cubicBezTo>
                    <a:cubicBezTo>
                      <a:pt x="4926683" y="171763"/>
                      <a:pt x="4932343" y="355690"/>
                      <a:pt x="4952307" y="579919"/>
                    </a:cubicBezTo>
                    <a:cubicBezTo>
                      <a:pt x="4972271" y="804148"/>
                      <a:pt x="4950518" y="983399"/>
                      <a:pt x="4952307" y="1113444"/>
                    </a:cubicBezTo>
                    <a:cubicBezTo>
                      <a:pt x="4954096" y="1243490"/>
                      <a:pt x="4939627" y="1430571"/>
                      <a:pt x="4952307" y="1739756"/>
                    </a:cubicBezTo>
                    <a:cubicBezTo>
                      <a:pt x="4964987" y="2048941"/>
                      <a:pt x="4961916" y="2031540"/>
                      <a:pt x="4952307" y="2319674"/>
                    </a:cubicBezTo>
                    <a:cubicBezTo>
                      <a:pt x="4735983" y="2334231"/>
                      <a:pt x="4630623" y="2323151"/>
                      <a:pt x="4481838" y="2319674"/>
                    </a:cubicBezTo>
                    <a:cubicBezTo>
                      <a:pt x="4333053" y="2316197"/>
                      <a:pt x="4168057" y="2328279"/>
                      <a:pt x="3961846" y="2319674"/>
                    </a:cubicBezTo>
                    <a:cubicBezTo>
                      <a:pt x="3755635" y="2311069"/>
                      <a:pt x="3633181" y="2296136"/>
                      <a:pt x="3441853" y="2319674"/>
                    </a:cubicBezTo>
                    <a:cubicBezTo>
                      <a:pt x="3250525" y="2343212"/>
                      <a:pt x="2954192" y="2313643"/>
                      <a:pt x="2822815" y="2319674"/>
                    </a:cubicBezTo>
                    <a:cubicBezTo>
                      <a:pt x="2691438" y="2325705"/>
                      <a:pt x="2569683" y="2331064"/>
                      <a:pt x="2352346" y="2319674"/>
                    </a:cubicBezTo>
                    <a:cubicBezTo>
                      <a:pt x="2135009" y="2308284"/>
                      <a:pt x="2059429" y="2296978"/>
                      <a:pt x="1832354" y="2319674"/>
                    </a:cubicBezTo>
                    <a:cubicBezTo>
                      <a:pt x="1605279" y="2342370"/>
                      <a:pt x="1297581" y="2295269"/>
                      <a:pt x="1163792" y="2319674"/>
                    </a:cubicBezTo>
                    <a:cubicBezTo>
                      <a:pt x="1030003" y="2344079"/>
                      <a:pt x="837158" y="2343481"/>
                      <a:pt x="594277" y="2319674"/>
                    </a:cubicBezTo>
                    <a:cubicBezTo>
                      <a:pt x="351397" y="2295867"/>
                      <a:pt x="251663" y="2291857"/>
                      <a:pt x="0" y="2319674"/>
                    </a:cubicBezTo>
                    <a:cubicBezTo>
                      <a:pt x="1304" y="2153951"/>
                      <a:pt x="-11450" y="1947893"/>
                      <a:pt x="0" y="1716559"/>
                    </a:cubicBezTo>
                    <a:cubicBezTo>
                      <a:pt x="11450" y="1485225"/>
                      <a:pt x="21140" y="1375323"/>
                      <a:pt x="0" y="1183034"/>
                    </a:cubicBezTo>
                    <a:cubicBezTo>
                      <a:pt x="-21140" y="990746"/>
                      <a:pt x="-18802" y="772362"/>
                      <a:pt x="0" y="626312"/>
                    </a:cubicBezTo>
                    <a:cubicBezTo>
                      <a:pt x="18802" y="480262"/>
                      <a:pt x="-3711" y="170732"/>
                      <a:pt x="0" y="0"/>
                    </a:cubicBezTo>
                    <a:close/>
                  </a:path>
                  <a:path w="4952307" h="2319674" stroke="0" extrusionOk="0">
                    <a:moveTo>
                      <a:pt x="0" y="0"/>
                    </a:moveTo>
                    <a:cubicBezTo>
                      <a:pt x="125195" y="19897"/>
                      <a:pt x="343086" y="18051"/>
                      <a:pt x="470469" y="0"/>
                    </a:cubicBezTo>
                    <a:cubicBezTo>
                      <a:pt x="597852" y="-18051"/>
                      <a:pt x="974214" y="-24537"/>
                      <a:pt x="1139031" y="0"/>
                    </a:cubicBezTo>
                    <a:cubicBezTo>
                      <a:pt x="1303848" y="24537"/>
                      <a:pt x="1501274" y="-22869"/>
                      <a:pt x="1708546" y="0"/>
                    </a:cubicBezTo>
                    <a:cubicBezTo>
                      <a:pt x="1915819" y="22869"/>
                      <a:pt x="2051076" y="8774"/>
                      <a:pt x="2179015" y="0"/>
                    </a:cubicBezTo>
                    <a:cubicBezTo>
                      <a:pt x="2306954" y="-8774"/>
                      <a:pt x="2513795" y="-17994"/>
                      <a:pt x="2748530" y="0"/>
                    </a:cubicBezTo>
                    <a:cubicBezTo>
                      <a:pt x="2983265" y="17994"/>
                      <a:pt x="3172915" y="23721"/>
                      <a:pt x="3367569" y="0"/>
                    </a:cubicBezTo>
                    <a:cubicBezTo>
                      <a:pt x="3562223" y="-23721"/>
                      <a:pt x="3807991" y="-24964"/>
                      <a:pt x="3937084" y="0"/>
                    </a:cubicBezTo>
                    <a:cubicBezTo>
                      <a:pt x="4066178" y="24964"/>
                      <a:pt x="4579953" y="-32310"/>
                      <a:pt x="4952307" y="0"/>
                    </a:cubicBezTo>
                    <a:cubicBezTo>
                      <a:pt x="4934399" y="163327"/>
                      <a:pt x="4928727" y="420810"/>
                      <a:pt x="4952307" y="626312"/>
                    </a:cubicBezTo>
                    <a:cubicBezTo>
                      <a:pt x="4975887" y="831814"/>
                      <a:pt x="4942116" y="1031836"/>
                      <a:pt x="4952307" y="1136640"/>
                    </a:cubicBezTo>
                    <a:cubicBezTo>
                      <a:pt x="4962498" y="1241444"/>
                      <a:pt x="4960481" y="1520996"/>
                      <a:pt x="4952307" y="1716559"/>
                    </a:cubicBezTo>
                    <a:cubicBezTo>
                      <a:pt x="4944133" y="1912122"/>
                      <a:pt x="4948287" y="2027004"/>
                      <a:pt x="4952307" y="2319674"/>
                    </a:cubicBezTo>
                    <a:cubicBezTo>
                      <a:pt x="4802779" y="2317821"/>
                      <a:pt x="4698794" y="2340404"/>
                      <a:pt x="4481838" y="2319674"/>
                    </a:cubicBezTo>
                    <a:cubicBezTo>
                      <a:pt x="4264882" y="2298944"/>
                      <a:pt x="4051779" y="2322642"/>
                      <a:pt x="3813276" y="2319674"/>
                    </a:cubicBezTo>
                    <a:cubicBezTo>
                      <a:pt x="3574773" y="2316706"/>
                      <a:pt x="3407618" y="2314754"/>
                      <a:pt x="3095192" y="2319674"/>
                    </a:cubicBezTo>
                    <a:cubicBezTo>
                      <a:pt x="2782766" y="2324594"/>
                      <a:pt x="2724628" y="2312430"/>
                      <a:pt x="2525677" y="2319674"/>
                    </a:cubicBezTo>
                    <a:cubicBezTo>
                      <a:pt x="2326727" y="2326918"/>
                      <a:pt x="2185616" y="2311919"/>
                      <a:pt x="1906638" y="2319674"/>
                    </a:cubicBezTo>
                    <a:cubicBezTo>
                      <a:pt x="1627660" y="2327429"/>
                      <a:pt x="1418619" y="2311602"/>
                      <a:pt x="1287600" y="2319674"/>
                    </a:cubicBezTo>
                    <a:cubicBezTo>
                      <a:pt x="1156581" y="2327746"/>
                      <a:pt x="803523" y="2317054"/>
                      <a:pt x="668561" y="2319674"/>
                    </a:cubicBezTo>
                    <a:cubicBezTo>
                      <a:pt x="533599" y="2322294"/>
                      <a:pt x="311674" y="2297619"/>
                      <a:pt x="0" y="2319674"/>
                    </a:cubicBezTo>
                    <a:cubicBezTo>
                      <a:pt x="12379" y="2159984"/>
                      <a:pt x="-19752" y="1905285"/>
                      <a:pt x="0" y="1762952"/>
                    </a:cubicBezTo>
                    <a:cubicBezTo>
                      <a:pt x="19752" y="1620619"/>
                      <a:pt x="-7188" y="1321374"/>
                      <a:pt x="0" y="1183034"/>
                    </a:cubicBezTo>
                    <a:cubicBezTo>
                      <a:pt x="7188" y="1044694"/>
                      <a:pt x="20936" y="891974"/>
                      <a:pt x="0" y="649509"/>
                    </a:cubicBezTo>
                    <a:cubicBezTo>
                      <a:pt x="-20936" y="407044"/>
                      <a:pt x="-18163" y="180536"/>
                      <a:pt x="0" y="0"/>
                    </a:cubicBezTo>
                    <a:close/>
                  </a:path>
                </a:pathLst>
              </a:custGeom>
              <a:solidFill>
                <a:schemeClr val="accent4">
                  <a:lumMod val="20000"/>
                  <a:lumOff val="80000"/>
                </a:schemeClr>
              </a:solidFill>
              <a:ln>
                <a:extLst>
                  <a:ext uri="{C807C97D-BFC1-408E-A445-0C87EB9F89A2}">
                    <ask:lineSketchStyleProps xmlns:ask="http://schemas.microsoft.com/office/drawing/2018/sketchyshapes" sd="2433484646">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2800" dirty="0" err="1">
                    <a:solidFill>
                      <a:srgbClr val="0432FF"/>
                    </a:solidFill>
                    <a:latin typeface="Calibri Light" panose="020F0302020204030204"/>
                  </a:rPr>
                  <a:t>FreeXOR</a:t>
                </a:r>
                <a:r>
                  <a:rPr lang="en-US" sz="2600" dirty="0">
                    <a:solidFill>
                      <a:srgbClr val="0432FF"/>
                    </a:solidFill>
                    <a:latin typeface="Calibri Light" panose="020F0302020204030204"/>
                  </a:rPr>
                  <a:t>[KS08] </a:t>
                </a:r>
                <a:r>
                  <a:rPr lang="en-US" sz="2800" dirty="0">
                    <a:solidFill>
                      <a:srgbClr val="0432FF"/>
                    </a:solidFill>
                    <a:latin typeface="Calibri Light" panose="020F0302020204030204"/>
                  </a:rPr>
                  <a:t>style Labels:</a:t>
                </a:r>
                <a:endParaRPr lang="en-US" sz="2800" i="1" dirty="0">
                  <a:solidFill>
                    <a:srgbClr val="1F26F1"/>
                  </a:solidFill>
                  <a:latin typeface="Cambria Math" panose="02040503050406030204" pitchFamily="18" charset="0"/>
                </a:endParaRPr>
              </a:p>
              <a:p>
                <a:pPr>
                  <a:defRPr/>
                </a:pPr>
                <a14:m>
                  <m:oMathPara xmlns:m="http://schemas.openxmlformats.org/officeDocument/2006/math">
                    <m:oMathParaPr>
                      <m:jc m:val="centerGroup"/>
                    </m:oMathParaPr>
                    <m:oMath xmlns:m="http://schemas.openxmlformats.org/officeDocument/2006/math">
                      <m:sSub>
                        <m:sSubPr>
                          <m:ctrlPr>
                            <a:rPr lang="en-US" sz="2800" i="1" smtClean="0">
                              <a:solidFill>
                                <a:srgbClr val="1F26F1"/>
                              </a:solidFill>
                              <a:latin typeface="Cambria Math" panose="02040503050406030204" pitchFamily="18" charset="0"/>
                            </a:rPr>
                          </m:ctrlPr>
                        </m:sSubPr>
                        <m:e>
                          <m:r>
                            <a:rPr lang="en-US" sz="2800" i="1">
                              <a:solidFill>
                                <a:srgbClr val="1F26F1"/>
                              </a:solidFill>
                              <a:latin typeface="Cambria Math" panose="02040503050406030204" pitchFamily="18" charset="0"/>
                            </a:rPr>
                            <m:t>ℓ</m:t>
                          </m:r>
                        </m:e>
                        <m:sub>
                          <m:r>
                            <a:rPr lang="en-US" sz="2800" i="1">
                              <a:solidFill>
                                <a:srgbClr val="1F26F1"/>
                              </a:solidFill>
                              <a:latin typeface="Cambria Math" panose="02040503050406030204" pitchFamily="18" charset="0"/>
                            </a:rPr>
                            <m:t>𝑖</m:t>
                          </m:r>
                          <m:r>
                            <a:rPr lang="en-US" sz="2800" i="1">
                              <a:solidFill>
                                <a:srgbClr val="1F26F1"/>
                              </a:solidFill>
                              <a:latin typeface="Cambria Math" panose="02040503050406030204" pitchFamily="18" charset="0"/>
                            </a:rPr>
                            <m:t>,</m:t>
                          </m:r>
                          <m:sSub>
                            <m:sSubPr>
                              <m:ctrlPr>
                                <a:rPr lang="en-US" sz="2800" i="1">
                                  <a:solidFill>
                                    <a:srgbClr val="1F26F1"/>
                                  </a:solidFill>
                                  <a:latin typeface="Cambria Math" panose="02040503050406030204" pitchFamily="18" charset="0"/>
                                </a:rPr>
                              </m:ctrlPr>
                            </m:sSubPr>
                            <m:e>
                              <m:r>
                                <a:rPr lang="en-US" sz="2800" i="1">
                                  <a:solidFill>
                                    <a:srgbClr val="1F26F1"/>
                                  </a:solidFill>
                                  <a:latin typeface="Cambria Math" panose="02040503050406030204" pitchFamily="18" charset="0"/>
                                </a:rPr>
                                <m:t>𝑥</m:t>
                              </m:r>
                            </m:e>
                            <m:sub>
                              <m:r>
                                <a:rPr lang="en-US" sz="2800" i="1">
                                  <a:solidFill>
                                    <a:srgbClr val="1F26F1"/>
                                  </a:solidFill>
                                  <a:latin typeface="Cambria Math" panose="02040503050406030204" pitchFamily="18" charset="0"/>
                                </a:rPr>
                                <m:t>𝑖</m:t>
                              </m:r>
                            </m:sub>
                          </m:sSub>
                        </m:sub>
                      </m:sSub>
                      <m:r>
                        <a:rPr lang="en-US" sz="2800" b="0" i="1" smtClean="0">
                          <a:solidFill>
                            <a:srgbClr val="1F26F1"/>
                          </a:solidFill>
                          <a:latin typeface="Cambria Math" panose="02040503050406030204" pitchFamily="18" charset="0"/>
                        </a:rPr>
                        <m:t>≔</m:t>
                      </m:r>
                      <m:d>
                        <m:dPr>
                          <m:ctrlPr>
                            <a:rPr lang="en-US" sz="2800" b="0" i="1" smtClean="0">
                              <a:solidFill>
                                <a:srgbClr val="1F26F1"/>
                              </a:solidFill>
                              <a:latin typeface="Cambria Math" panose="02040503050406030204" pitchFamily="18" charset="0"/>
                            </a:rPr>
                          </m:ctrlPr>
                        </m:dPr>
                        <m:e>
                          <m:sSub>
                            <m:sSubPr>
                              <m:ctrlPr>
                                <a:rPr lang="en-US" sz="2800" i="1">
                                  <a:solidFill>
                                    <a:srgbClr val="1F26F1"/>
                                  </a:solidFill>
                                  <a:latin typeface="Cambria Math" panose="02040503050406030204" pitchFamily="18" charset="0"/>
                                </a:rPr>
                              </m:ctrlPr>
                            </m:sSubPr>
                            <m:e>
                              <m:r>
                                <a:rPr lang="en-US" sz="2800" i="1">
                                  <a:solidFill>
                                    <a:srgbClr val="1F26F1"/>
                                  </a:solidFill>
                                  <a:latin typeface="Cambria Math" panose="02040503050406030204" pitchFamily="18" charset="0"/>
                                </a:rPr>
                                <m:t>ℓ</m:t>
                              </m:r>
                            </m:e>
                            <m:sub>
                              <m:r>
                                <a:rPr lang="en-US" sz="2800" i="1">
                                  <a:solidFill>
                                    <a:srgbClr val="1F26F1"/>
                                  </a:solidFill>
                                  <a:latin typeface="Cambria Math" panose="02040503050406030204" pitchFamily="18" charset="0"/>
                                </a:rPr>
                                <m:t>𝑖</m:t>
                              </m:r>
                              <m:r>
                                <a:rPr lang="en-US" sz="2800" i="1">
                                  <a:solidFill>
                                    <a:srgbClr val="1F26F1"/>
                                  </a:solidFill>
                                  <a:latin typeface="Cambria Math" panose="02040503050406030204" pitchFamily="18" charset="0"/>
                                </a:rPr>
                                <m:t>,1</m:t>
                              </m:r>
                            </m:sub>
                          </m:sSub>
                          <m:r>
                            <a:rPr lang="en-US" sz="2800" i="1">
                              <a:solidFill>
                                <a:srgbClr val="1F26F1"/>
                              </a:solidFill>
                              <a:latin typeface="Cambria Math" panose="02040503050406030204" pitchFamily="18" charset="0"/>
                            </a:rPr>
                            <m:t>−</m:t>
                          </m:r>
                          <m:sSub>
                            <m:sSubPr>
                              <m:ctrlPr>
                                <a:rPr lang="en-US" sz="2800" i="1">
                                  <a:solidFill>
                                    <a:srgbClr val="1F26F1"/>
                                  </a:solidFill>
                                  <a:latin typeface="Cambria Math" panose="02040503050406030204" pitchFamily="18" charset="0"/>
                                </a:rPr>
                              </m:ctrlPr>
                            </m:sSubPr>
                            <m:e>
                              <m:r>
                                <a:rPr lang="en-US" sz="2800" i="1">
                                  <a:solidFill>
                                    <a:srgbClr val="1F26F1"/>
                                  </a:solidFill>
                                  <a:latin typeface="Cambria Math" panose="02040503050406030204" pitchFamily="18" charset="0"/>
                                </a:rPr>
                                <m:t>ℓ</m:t>
                              </m:r>
                            </m:e>
                            <m:sub>
                              <m:r>
                                <a:rPr lang="en-US" sz="2800" i="1">
                                  <a:solidFill>
                                    <a:srgbClr val="1F26F1"/>
                                  </a:solidFill>
                                  <a:latin typeface="Cambria Math" panose="02040503050406030204" pitchFamily="18" charset="0"/>
                                </a:rPr>
                                <m:t>𝑖</m:t>
                              </m:r>
                              <m:r>
                                <a:rPr lang="en-US" sz="2800" i="1">
                                  <a:solidFill>
                                    <a:srgbClr val="1F26F1"/>
                                  </a:solidFill>
                                  <a:latin typeface="Cambria Math" panose="02040503050406030204" pitchFamily="18" charset="0"/>
                                </a:rPr>
                                <m:t>,0</m:t>
                              </m:r>
                            </m:sub>
                          </m:sSub>
                        </m:e>
                      </m:d>
                      <m:r>
                        <a:rPr lang="en-US" sz="2800" b="0" i="1" smtClean="0">
                          <a:solidFill>
                            <a:srgbClr val="1F26F1"/>
                          </a:solidFill>
                          <a:latin typeface="Cambria Math" panose="02040503050406030204" pitchFamily="18" charset="0"/>
                        </a:rPr>
                        <m:t>⋅</m:t>
                      </m:r>
                      <m:sSub>
                        <m:sSubPr>
                          <m:ctrlPr>
                            <a:rPr lang="en-US" sz="2800" b="0" i="1" smtClean="0">
                              <a:solidFill>
                                <a:srgbClr val="1F26F1"/>
                              </a:solidFill>
                              <a:latin typeface="Cambria Math" panose="02040503050406030204" pitchFamily="18" charset="0"/>
                            </a:rPr>
                          </m:ctrlPr>
                        </m:sSubPr>
                        <m:e>
                          <m:r>
                            <a:rPr lang="en-US" sz="2800" b="0" i="1" smtClean="0">
                              <a:solidFill>
                                <a:srgbClr val="1F26F1"/>
                              </a:solidFill>
                              <a:latin typeface="Cambria Math" panose="02040503050406030204" pitchFamily="18" charset="0"/>
                            </a:rPr>
                            <m:t>𝑥</m:t>
                          </m:r>
                        </m:e>
                        <m:sub>
                          <m:r>
                            <a:rPr lang="en-US" sz="2800" b="0" i="1" smtClean="0">
                              <a:solidFill>
                                <a:srgbClr val="1F26F1"/>
                              </a:solidFill>
                              <a:latin typeface="Cambria Math" panose="02040503050406030204" pitchFamily="18" charset="0"/>
                            </a:rPr>
                            <m:t>𝑖</m:t>
                          </m:r>
                        </m:sub>
                      </m:sSub>
                      <m:r>
                        <a:rPr lang="en-US" sz="2800" b="0" i="1" smtClean="0">
                          <a:solidFill>
                            <a:srgbClr val="1F26F1"/>
                          </a:solidFill>
                          <a:latin typeface="Cambria Math" panose="02040503050406030204" pitchFamily="18" charset="0"/>
                        </a:rPr>
                        <m:t>+</m:t>
                      </m:r>
                      <m:sSub>
                        <m:sSubPr>
                          <m:ctrlPr>
                            <a:rPr lang="en-US" sz="2800" b="0" i="1" smtClean="0">
                              <a:solidFill>
                                <a:srgbClr val="1F26F1"/>
                              </a:solidFill>
                              <a:latin typeface="Cambria Math" panose="02040503050406030204" pitchFamily="18" charset="0"/>
                            </a:rPr>
                          </m:ctrlPr>
                        </m:sSubPr>
                        <m:e>
                          <m:r>
                            <a:rPr lang="en-US" sz="2800" b="0" i="1" smtClean="0">
                              <a:solidFill>
                                <a:srgbClr val="1F26F1"/>
                              </a:solidFill>
                              <a:latin typeface="Cambria Math" panose="02040503050406030204" pitchFamily="18" charset="0"/>
                            </a:rPr>
                            <m:t>ℓ</m:t>
                          </m:r>
                        </m:e>
                        <m:sub>
                          <m:r>
                            <a:rPr lang="en-US" sz="2800" b="0" i="1" smtClean="0">
                              <a:solidFill>
                                <a:srgbClr val="1F26F1"/>
                              </a:solidFill>
                              <a:latin typeface="Cambria Math" panose="02040503050406030204" pitchFamily="18" charset="0"/>
                            </a:rPr>
                            <m:t>𝑖</m:t>
                          </m:r>
                          <m:r>
                            <a:rPr lang="en-US" sz="2800" b="0" i="1" smtClean="0">
                              <a:solidFill>
                                <a:srgbClr val="1F26F1"/>
                              </a:solidFill>
                              <a:latin typeface="Cambria Math" panose="02040503050406030204" pitchFamily="18" charset="0"/>
                            </a:rPr>
                            <m:t>,0</m:t>
                          </m:r>
                        </m:sub>
                      </m:sSub>
                    </m:oMath>
                  </m:oMathPara>
                </a14:m>
                <a:endParaRPr kumimoji="0" lang="en-US" sz="2800" b="0" i="0" u="none" strike="noStrike" kern="1200" cap="none" spc="0" normalizeH="0" baseline="0" noProof="0" dirty="0">
                  <a:ln>
                    <a:noFill/>
                  </a:ln>
                  <a:solidFill>
                    <a:srgbClr val="1F26F1"/>
                  </a:solidFill>
                  <a:effectLst/>
                  <a:uLnTx/>
                  <a:uFillTx/>
                  <a:latin typeface="Calibri Light" panose="020F0302020204030204"/>
                </a:endParaRPr>
              </a:p>
              <a:p>
                <a:pPr>
                  <a:defRPr/>
                </a:pPr>
                <a:endParaRPr kumimoji="0" lang="en-US" sz="2800" b="0" i="0" u="none" strike="noStrike" kern="1200" cap="none" spc="0" normalizeH="0" baseline="0" noProof="0" dirty="0">
                  <a:ln>
                    <a:noFill/>
                  </a:ln>
                  <a:solidFill>
                    <a:srgbClr val="1F26F1"/>
                  </a:solidFill>
                  <a:effectLst/>
                  <a:uLnTx/>
                  <a:uFillTx/>
                  <a:latin typeface="Calibri Light" panose="020F0302020204030204"/>
                </a:endParaRPr>
              </a:p>
              <a:p>
                <a:pPr marL="457200" indent="-457200">
                  <a:buFont typeface="Arial" panose="020B0604020202020204" pitchFamily="34" charset="0"/>
                  <a:buChar char="•"/>
                  <a:defRPr/>
                </a:pPr>
                <a14:m>
                  <m:oMath xmlns:m="http://schemas.openxmlformats.org/officeDocument/2006/math">
                    <m:r>
                      <a:rPr lang="en-US" sz="2800" i="1">
                        <a:solidFill>
                          <a:srgbClr val="FF0000"/>
                        </a:solidFill>
                        <a:latin typeface="Cambria Math" panose="02040503050406030204" pitchFamily="18" charset="0"/>
                      </a:rPr>
                      <m:t>𝑠</m:t>
                    </m:r>
                  </m:oMath>
                </a14:m>
                <a:r>
                  <a:rPr lang="en-US" sz="2800" dirty="0">
                    <a:solidFill>
                      <a:srgbClr val="0432FF"/>
                    </a:solidFill>
                    <a:latin typeface="Calibri Light" panose="020F0302020204030204"/>
                  </a:rPr>
                  <a:t> has high entropy, </a:t>
                </a:r>
              </a:p>
              <a:p>
                <a:pPr marL="457200" indent="-457200">
                  <a:buFont typeface="Arial" panose="020B0604020202020204" pitchFamily="34" charset="0"/>
                  <a:buChar char="•"/>
                  <a:defRPr/>
                </a:pPr>
                <a14:m>
                  <m:oMath xmlns:m="http://schemas.openxmlformats.org/officeDocument/2006/math">
                    <m:r>
                      <m:rPr>
                        <m:sty m:val="p"/>
                      </m:rPr>
                      <a:rPr lang="en-US" sz="2800" b="0" i="0" smtClean="0">
                        <a:solidFill>
                          <a:srgbClr val="0432FF"/>
                        </a:solidFill>
                        <a:latin typeface="Cambria Math" panose="02040503050406030204" pitchFamily="18" charset="0"/>
                      </a:rPr>
                      <m:t>LSB</m:t>
                    </m:r>
                    <m:d>
                      <m:dPr>
                        <m:ctrlPr>
                          <a:rPr lang="en-US" sz="2800" b="0" i="1" smtClean="0">
                            <a:solidFill>
                              <a:srgbClr val="0432FF"/>
                            </a:solidFill>
                            <a:latin typeface="Cambria Math" panose="02040503050406030204" pitchFamily="18" charset="0"/>
                          </a:rPr>
                        </m:ctrlPr>
                      </m:dPr>
                      <m:e>
                        <m:r>
                          <a:rPr lang="en-US" sz="2800" i="1" smtClean="0">
                            <a:solidFill>
                              <a:srgbClr val="FF0000"/>
                            </a:solidFill>
                            <a:latin typeface="Cambria Math" panose="02040503050406030204" pitchFamily="18" charset="0"/>
                          </a:rPr>
                          <m:t>𝑠</m:t>
                        </m:r>
                      </m:e>
                    </m:d>
                    <m:r>
                      <a:rPr lang="en-US" sz="2800" b="0" i="1" smtClean="0">
                        <a:solidFill>
                          <a:srgbClr val="0432FF"/>
                        </a:solidFill>
                        <a:latin typeface="Cambria Math" panose="02040503050406030204" pitchFamily="18" charset="0"/>
                      </a:rPr>
                      <m:t>=1</m:t>
                    </m:r>
                  </m:oMath>
                </a14:m>
                <a:r>
                  <a:rPr kumimoji="0" lang="en-US" sz="2800" b="0" i="0" u="none" strike="noStrike" kern="1200" cap="none" spc="0" normalizeH="0" baseline="0" noProof="0" dirty="0">
                    <a:ln>
                      <a:noFill/>
                    </a:ln>
                    <a:solidFill>
                      <a:srgbClr val="1F26F1"/>
                    </a:solidFill>
                    <a:effectLst/>
                    <a:uLnTx/>
                    <a:uFillTx/>
                    <a:latin typeface="Calibri Light" panose="020F0302020204030204"/>
                  </a:rPr>
                  <a:t>.</a:t>
                </a:r>
              </a:p>
            </p:txBody>
          </p:sp>
        </mc:Choice>
        <mc:Fallback xmlns="">
          <p:sp>
            <p:nvSpPr>
              <p:cNvPr id="2" name="Rectangle 1">
                <a:extLst>
                  <a:ext uri="{FF2B5EF4-FFF2-40B4-BE49-F238E27FC236}">
                    <a16:creationId xmlns:a16="http://schemas.microsoft.com/office/drawing/2014/main" id="{8BE380D8-AC45-E06B-E81E-55E310593A14}"/>
                  </a:ext>
                </a:extLst>
              </p:cNvPr>
              <p:cNvSpPr>
                <a:spLocks noRot="1" noChangeAspect="1" noMove="1" noResize="1" noEditPoints="1" noAdjustHandles="1" noChangeArrowheads="1" noChangeShapeType="1" noTextEdit="1"/>
              </p:cNvSpPr>
              <p:nvPr/>
            </p:nvSpPr>
            <p:spPr>
              <a:xfrm>
                <a:off x="6553893" y="2077672"/>
                <a:ext cx="4952307" cy="2319674"/>
              </a:xfrm>
              <a:prstGeom prst="rect">
                <a:avLst/>
              </a:prstGeom>
              <a:blipFill>
                <a:blip r:embed="rId12"/>
                <a:stretch>
                  <a:fillRect l="-1951" t="-1809" b="-5685"/>
                </a:stretch>
              </a:blipFill>
              <a:ln>
                <a:extLst>
                  <a:ext uri="{C807C97D-BFC1-408E-A445-0C87EB9F89A2}">
                    <ask:lineSketchStyleProps xmlns:ask="http://schemas.microsoft.com/office/drawing/2018/sketchyshapes" sd="2433484646">
                      <a:custGeom>
                        <a:avLst/>
                        <a:gdLst>
                          <a:gd name="connsiteX0" fmla="*/ 0 w 4952307"/>
                          <a:gd name="connsiteY0" fmla="*/ 0 h 2319674"/>
                          <a:gd name="connsiteX1" fmla="*/ 519992 w 4952307"/>
                          <a:gd name="connsiteY1" fmla="*/ 0 h 2319674"/>
                          <a:gd name="connsiteX2" fmla="*/ 1089508 w 4952307"/>
                          <a:gd name="connsiteY2" fmla="*/ 0 h 2319674"/>
                          <a:gd name="connsiteX3" fmla="*/ 1659023 w 4952307"/>
                          <a:gd name="connsiteY3" fmla="*/ 0 h 2319674"/>
                          <a:gd name="connsiteX4" fmla="*/ 2228538 w 4952307"/>
                          <a:gd name="connsiteY4" fmla="*/ 0 h 2319674"/>
                          <a:gd name="connsiteX5" fmla="*/ 2946623 w 4952307"/>
                          <a:gd name="connsiteY5" fmla="*/ 0 h 2319674"/>
                          <a:gd name="connsiteX6" fmla="*/ 3417092 w 4952307"/>
                          <a:gd name="connsiteY6" fmla="*/ 0 h 2319674"/>
                          <a:gd name="connsiteX7" fmla="*/ 4036130 w 4952307"/>
                          <a:gd name="connsiteY7" fmla="*/ 0 h 2319674"/>
                          <a:gd name="connsiteX8" fmla="*/ 4952307 w 4952307"/>
                          <a:gd name="connsiteY8" fmla="*/ 0 h 2319674"/>
                          <a:gd name="connsiteX9" fmla="*/ 4952307 w 4952307"/>
                          <a:gd name="connsiteY9" fmla="*/ 579919 h 2319674"/>
                          <a:gd name="connsiteX10" fmla="*/ 4952307 w 4952307"/>
                          <a:gd name="connsiteY10" fmla="*/ 1113444 h 2319674"/>
                          <a:gd name="connsiteX11" fmla="*/ 4952307 w 4952307"/>
                          <a:gd name="connsiteY11" fmla="*/ 1739756 h 2319674"/>
                          <a:gd name="connsiteX12" fmla="*/ 4952307 w 4952307"/>
                          <a:gd name="connsiteY12" fmla="*/ 2319674 h 2319674"/>
                          <a:gd name="connsiteX13" fmla="*/ 4481838 w 4952307"/>
                          <a:gd name="connsiteY13" fmla="*/ 2319674 h 2319674"/>
                          <a:gd name="connsiteX14" fmla="*/ 3961846 w 4952307"/>
                          <a:gd name="connsiteY14" fmla="*/ 2319674 h 2319674"/>
                          <a:gd name="connsiteX15" fmla="*/ 3441853 w 4952307"/>
                          <a:gd name="connsiteY15" fmla="*/ 2319674 h 2319674"/>
                          <a:gd name="connsiteX16" fmla="*/ 2822815 w 4952307"/>
                          <a:gd name="connsiteY16" fmla="*/ 2319674 h 2319674"/>
                          <a:gd name="connsiteX17" fmla="*/ 2352346 w 4952307"/>
                          <a:gd name="connsiteY17" fmla="*/ 2319674 h 2319674"/>
                          <a:gd name="connsiteX18" fmla="*/ 1832354 w 4952307"/>
                          <a:gd name="connsiteY18" fmla="*/ 2319674 h 2319674"/>
                          <a:gd name="connsiteX19" fmla="*/ 1163792 w 4952307"/>
                          <a:gd name="connsiteY19" fmla="*/ 2319674 h 2319674"/>
                          <a:gd name="connsiteX20" fmla="*/ 594277 w 4952307"/>
                          <a:gd name="connsiteY20" fmla="*/ 2319674 h 2319674"/>
                          <a:gd name="connsiteX21" fmla="*/ 0 w 4952307"/>
                          <a:gd name="connsiteY21" fmla="*/ 2319674 h 2319674"/>
                          <a:gd name="connsiteX22" fmla="*/ 0 w 4952307"/>
                          <a:gd name="connsiteY22" fmla="*/ 1716559 h 2319674"/>
                          <a:gd name="connsiteX23" fmla="*/ 0 w 4952307"/>
                          <a:gd name="connsiteY23" fmla="*/ 1183034 h 2319674"/>
                          <a:gd name="connsiteX24" fmla="*/ 0 w 4952307"/>
                          <a:gd name="connsiteY24" fmla="*/ 626312 h 2319674"/>
                          <a:gd name="connsiteX25" fmla="*/ 0 w 4952307"/>
                          <a:gd name="connsiteY25" fmla="*/ 0 h 2319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952307" h="2319674" fill="none" extrusionOk="0">
                            <a:moveTo>
                              <a:pt x="0" y="0"/>
                            </a:moveTo>
                            <a:cubicBezTo>
                              <a:pt x="202870" y="-5048"/>
                              <a:pt x="350945" y="22459"/>
                              <a:pt x="519992" y="0"/>
                            </a:cubicBezTo>
                            <a:cubicBezTo>
                              <a:pt x="689039" y="-22459"/>
                              <a:pt x="909210" y="21904"/>
                              <a:pt x="1089508" y="0"/>
                            </a:cubicBezTo>
                            <a:cubicBezTo>
                              <a:pt x="1269806" y="-21904"/>
                              <a:pt x="1376098" y="-4927"/>
                              <a:pt x="1659023" y="0"/>
                            </a:cubicBezTo>
                            <a:cubicBezTo>
                              <a:pt x="1941948" y="4927"/>
                              <a:pt x="1974873" y="7772"/>
                              <a:pt x="2228538" y="0"/>
                            </a:cubicBezTo>
                            <a:cubicBezTo>
                              <a:pt x="2482203" y="-7772"/>
                              <a:pt x="2656199" y="1964"/>
                              <a:pt x="2946623" y="0"/>
                            </a:cubicBezTo>
                            <a:cubicBezTo>
                              <a:pt x="3237048" y="-1964"/>
                              <a:pt x="3188860" y="11102"/>
                              <a:pt x="3417092" y="0"/>
                            </a:cubicBezTo>
                            <a:cubicBezTo>
                              <a:pt x="3645324" y="-11102"/>
                              <a:pt x="3771296" y="2740"/>
                              <a:pt x="4036130" y="0"/>
                            </a:cubicBezTo>
                            <a:cubicBezTo>
                              <a:pt x="4300964" y="-2740"/>
                              <a:pt x="4603668" y="10897"/>
                              <a:pt x="4952307" y="0"/>
                            </a:cubicBezTo>
                            <a:cubicBezTo>
                              <a:pt x="4926683" y="171763"/>
                              <a:pt x="4932343" y="355690"/>
                              <a:pt x="4952307" y="579919"/>
                            </a:cubicBezTo>
                            <a:cubicBezTo>
                              <a:pt x="4972271" y="804148"/>
                              <a:pt x="4950518" y="983399"/>
                              <a:pt x="4952307" y="1113444"/>
                            </a:cubicBezTo>
                            <a:cubicBezTo>
                              <a:pt x="4954096" y="1243490"/>
                              <a:pt x="4939627" y="1430571"/>
                              <a:pt x="4952307" y="1739756"/>
                            </a:cubicBezTo>
                            <a:cubicBezTo>
                              <a:pt x="4964987" y="2048941"/>
                              <a:pt x="4961916" y="2031540"/>
                              <a:pt x="4952307" y="2319674"/>
                            </a:cubicBezTo>
                            <a:cubicBezTo>
                              <a:pt x="4735983" y="2334231"/>
                              <a:pt x="4630623" y="2323151"/>
                              <a:pt x="4481838" y="2319674"/>
                            </a:cubicBezTo>
                            <a:cubicBezTo>
                              <a:pt x="4333053" y="2316197"/>
                              <a:pt x="4168057" y="2328279"/>
                              <a:pt x="3961846" y="2319674"/>
                            </a:cubicBezTo>
                            <a:cubicBezTo>
                              <a:pt x="3755635" y="2311069"/>
                              <a:pt x="3633181" y="2296136"/>
                              <a:pt x="3441853" y="2319674"/>
                            </a:cubicBezTo>
                            <a:cubicBezTo>
                              <a:pt x="3250525" y="2343212"/>
                              <a:pt x="2954192" y="2313643"/>
                              <a:pt x="2822815" y="2319674"/>
                            </a:cubicBezTo>
                            <a:cubicBezTo>
                              <a:pt x="2691438" y="2325705"/>
                              <a:pt x="2569683" y="2331064"/>
                              <a:pt x="2352346" y="2319674"/>
                            </a:cubicBezTo>
                            <a:cubicBezTo>
                              <a:pt x="2135009" y="2308284"/>
                              <a:pt x="2059429" y="2296978"/>
                              <a:pt x="1832354" y="2319674"/>
                            </a:cubicBezTo>
                            <a:cubicBezTo>
                              <a:pt x="1605279" y="2342370"/>
                              <a:pt x="1297581" y="2295269"/>
                              <a:pt x="1163792" y="2319674"/>
                            </a:cubicBezTo>
                            <a:cubicBezTo>
                              <a:pt x="1030003" y="2344079"/>
                              <a:pt x="837158" y="2343481"/>
                              <a:pt x="594277" y="2319674"/>
                            </a:cubicBezTo>
                            <a:cubicBezTo>
                              <a:pt x="351397" y="2295867"/>
                              <a:pt x="251663" y="2291857"/>
                              <a:pt x="0" y="2319674"/>
                            </a:cubicBezTo>
                            <a:cubicBezTo>
                              <a:pt x="1304" y="2153951"/>
                              <a:pt x="-11450" y="1947893"/>
                              <a:pt x="0" y="1716559"/>
                            </a:cubicBezTo>
                            <a:cubicBezTo>
                              <a:pt x="11450" y="1485225"/>
                              <a:pt x="21140" y="1375323"/>
                              <a:pt x="0" y="1183034"/>
                            </a:cubicBezTo>
                            <a:cubicBezTo>
                              <a:pt x="-21140" y="990746"/>
                              <a:pt x="-18802" y="772362"/>
                              <a:pt x="0" y="626312"/>
                            </a:cubicBezTo>
                            <a:cubicBezTo>
                              <a:pt x="18802" y="480262"/>
                              <a:pt x="-3711" y="170732"/>
                              <a:pt x="0" y="0"/>
                            </a:cubicBezTo>
                            <a:close/>
                          </a:path>
                          <a:path w="4952307" h="2319674" stroke="0" extrusionOk="0">
                            <a:moveTo>
                              <a:pt x="0" y="0"/>
                            </a:moveTo>
                            <a:cubicBezTo>
                              <a:pt x="125195" y="19897"/>
                              <a:pt x="343086" y="18051"/>
                              <a:pt x="470469" y="0"/>
                            </a:cubicBezTo>
                            <a:cubicBezTo>
                              <a:pt x="597852" y="-18051"/>
                              <a:pt x="974214" y="-24537"/>
                              <a:pt x="1139031" y="0"/>
                            </a:cubicBezTo>
                            <a:cubicBezTo>
                              <a:pt x="1303848" y="24537"/>
                              <a:pt x="1501274" y="-22869"/>
                              <a:pt x="1708546" y="0"/>
                            </a:cubicBezTo>
                            <a:cubicBezTo>
                              <a:pt x="1915819" y="22869"/>
                              <a:pt x="2051076" y="8774"/>
                              <a:pt x="2179015" y="0"/>
                            </a:cubicBezTo>
                            <a:cubicBezTo>
                              <a:pt x="2306954" y="-8774"/>
                              <a:pt x="2513795" y="-17994"/>
                              <a:pt x="2748530" y="0"/>
                            </a:cubicBezTo>
                            <a:cubicBezTo>
                              <a:pt x="2983265" y="17994"/>
                              <a:pt x="3172915" y="23721"/>
                              <a:pt x="3367569" y="0"/>
                            </a:cubicBezTo>
                            <a:cubicBezTo>
                              <a:pt x="3562223" y="-23721"/>
                              <a:pt x="3807991" y="-24964"/>
                              <a:pt x="3937084" y="0"/>
                            </a:cubicBezTo>
                            <a:cubicBezTo>
                              <a:pt x="4066178" y="24964"/>
                              <a:pt x="4579953" y="-32310"/>
                              <a:pt x="4952307" y="0"/>
                            </a:cubicBezTo>
                            <a:cubicBezTo>
                              <a:pt x="4934399" y="163327"/>
                              <a:pt x="4928727" y="420810"/>
                              <a:pt x="4952307" y="626312"/>
                            </a:cubicBezTo>
                            <a:cubicBezTo>
                              <a:pt x="4975887" y="831814"/>
                              <a:pt x="4942116" y="1031836"/>
                              <a:pt x="4952307" y="1136640"/>
                            </a:cubicBezTo>
                            <a:cubicBezTo>
                              <a:pt x="4962498" y="1241444"/>
                              <a:pt x="4960481" y="1520996"/>
                              <a:pt x="4952307" y="1716559"/>
                            </a:cubicBezTo>
                            <a:cubicBezTo>
                              <a:pt x="4944133" y="1912122"/>
                              <a:pt x="4948287" y="2027004"/>
                              <a:pt x="4952307" y="2319674"/>
                            </a:cubicBezTo>
                            <a:cubicBezTo>
                              <a:pt x="4802779" y="2317821"/>
                              <a:pt x="4698794" y="2340404"/>
                              <a:pt x="4481838" y="2319674"/>
                            </a:cubicBezTo>
                            <a:cubicBezTo>
                              <a:pt x="4264882" y="2298944"/>
                              <a:pt x="4051779" y="2322642"/>
                              <a:pt x="3813276" y="2319674"/>
                            </a:cubicBezTo>
                            <a:cubicBezTo>
                              <a:pt x="3574773" y="2316706"/>
                              <a:pt x="3407618" y="2314754"/>
                              <a:pt x="3095192" y="2319674"/>
                            </a:cubicBezTo>
                            <a:cubicBezTo>
                              <a:pt x="2782766" y="2324594"/>
                              <a:pt x="2724628" y="2312430"/>
                              <a:pt x="2525677" y="2319674"/>
                            </a:cubicBezTo>
                            <a:cubicBezTo>
                              <a:pt x="2326727" y="2326918"/>
                              <a:pt x="2185616" y="2311919"/>
                              <a:pt x="1906638" y="2319674"/>
                            </a:cubicBezTo>
                            <a:cubicBezTo>
                              <a:pt x="1627660" y="2327429"/>
                              <a:pt x="1418619" y="2311602"/>
                              <a:pt x="1287600" y="2319674"/>
                            </a:cubicBezTo>
                            <a:cubicBezTo>
                              <a:pt x="1156581" y="2327746"/>
                              <a:pt x="803523" y="2317054"/>
                              <a:pt x="668561" y="2319674"/>
                            </a:cubicBezTo>
                            <a:cubicBezTo>
                              <a:pt x="533599" y="2322294"/>
                              <a:pt x="311674" y="2297619"/>
                              <a:pt x="0" y="2319674"/>
                            </a:cubicBezTo>
                            <a:cubicBezTo>
                              <a:pt x="12379" y="2159984"/>
                              <a:pt x="-19752" y="1905285"/>
                              <a:pt x="0" y="1762952"/>
                            </a:cubicBezTo>
                            <a:cubicBezTo>
                              <a:pt x="19752" y="1620619"/>
                              <a:pt x="-7188" y="1321374"/>
                              <a:pt x="0" y="1183034"/>
                            </a:cubicBezTo>
                            <a:cubicBezTo>
                              <a:pt x="7188" y="1044694"/>
                              <a:pt x="20936" y="891974"/>
                              <a:pt x="0" y="649509"/>
                            </a:cubicBezTo>
                            <a:cubicBezTo>
                              <a:pt x="-20936" y="407044"/>
                              <a:pt x="-18163" y="180536"/>
                              <a:pt x="0" y="0"/>
                            </a:cubicBezTo>
                            <a:close/>
                          </a:path>
                        </a:pathLst>
                      </a:custGeom>
                      <ask:type>
                        <ask:lineSketchFreehand/>
                      </ask:type>
                    </ask:lineSketchStyleProps>
                  </a:ext>
                </a:extLst>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8202D28-4445-5839-368C-D277D8BAD0D6}"/>
                  </a:ext>
                </a:extLst>
              </p:cNvPr>
              <p:cNvSpPr/>
              <p:nvPr/>
            </p:nvSpPr>
            <p:spPr>
              <a:xfrm>
                <a:off x="8201068" y="3058180"/>
                <a:ext cx="2260793" cy="523220"/>
              </a:xfrm>
              <a:prstGeom prst="rect">
                <a:avLst/>
              </a:prstGeom>
            </p:spPr>
            <p:txBody>
              <a:bodyPr wrap="square">
                <a:spAutoFit/>
              </a:bodyPr>
              <a:lstStyle/>
              <a:p>
                <a:pPr algn="ctr">
                  <a:defRPr/>
                </a:pPr>
                <a:r>
                  <a:rPr lang="en-US" sz="2800" dirty="0">
                    <a:solidFill>
                      <a:srgbClr val="FF0000"/>
                    </a:solidFill>
                    <a:latin typeface="Calibri Light" panose="020F0302020204030204"/>
                  </a:rPr>
                  <a:t>Set to global </a:t>
                </a:r>
                <a14:m>
                  <m:oMath xmlns:m="http://schemas.openxmlformats.org/officeDocument/2006/math">
                    <m:r>
                      <a:rPr lang="en-US" sz="2800" b="0" i="1" smtClean="0">
                        <a:solidFill>
                          <a:srgbClr val="FF0000"/>
                        </a:solidFill>
                        <a:latin typeface="Cambria Math" panose="02040503050406030204" pitchFamily="18" charset="0"/>
                      </a:rPr>
                      <m:t>𝑠</m:t>
                    </m:r>
                  </m:oMath>
                </a14:m>
                <a:endParaRPr kumimoji="0" lang="en-US" sz="2800" b="0" i="1" u="none" strike="noStrike" kern="1200" cap="none" spc="0" normalizeH="0" baseline="0" noProof="0" dirty="0">
                  <a:ln>
                    <a:noFill/>
                  </a:ln>
                  <a:solidFill>
                    <a:srgbClr val="FF0000"/>
                  </a:solidFill>
                  <a:effectLst/>
                  <a:uLnTx/>
                  <a:uFillTx/>
                  <a:latin typeface="Calibri Light" panose="020F0302020204030204"/>
                </a:endParaRPr>
              </a:p>
            </p:txBody>
          </p:sp>
        </mc:Choice>
        <mc:Fallback xmlns="">
          <p:sp>
            <p:nvSpPr>
              <p:cNvPr id="5" name="Rectangle 4">
                <a:extLst>
                  <a:ext uri="{FF2B5EF4-FFF2-40B4-BE49-F238E27FC236}">
                    <a16:creationId xmlns:a16="http://schemas.microsoft.com/office/drawing/2014/main" id="{38202D28-4445-5839-368C-D277D8BAD0D6}"/>
                  </a:ext>
                </a:extLst>
              </p:cNvPr>
              <p:cNvSpPr>
                <a:spLocks noRot="1" noChangeAspect="1" noMove="1" noResize="1" noEditPoints="1" noAdjustHandles="1" noChangeArrowheads="1" noChangeShapeType="1" noTextEdit="1"/>
              </p:cNvSpPr>
              <p:nvPr/>
            </p:nvSpPr>
            <p:spPr>
              <a:xfrm>
                <a:off x="8201068" y="3058180"/>
                <a:ext cx="2260793" cy="523220"/>
              </a:xfrm>
              <a:prstGeom prst="rect">
                <a:avLst/>
              </a:prstGeom>
              <a:blipFill>
                <a:blip r:embed="rId13"/>
                <a:stretch>
                  <a:fillRect l="-4313" t="-11628"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1BEED185-751A-700B-086F-0FBF449D6303}"/>
                  </a:ext>
                </a:extLst>
              </p:cNvPr>
              <p:cNvSpPr/>
              <p:nvPr/>
            </p:nvSpPr>
            <p:spPr>
              <a:xfrm>
                <a:off x="10806261" y="3065200"/>
                <a:ext cx="770068" cy="523220"/>
              </a:xfrm>
              <a:prstGeom prst="rect">
                <a:avLst/>
              </a:prstGeom>
            </p:spPr>
            <p:txBody>
              <a:bodyPr wrap="square">
                <a:spAutoFit/>
              </a:bodyPr>
              <a:lstStyle/>
              <a:p>
                <a:pPr algn="ctr">
                  <a:defRPr/>
                </a:pPr>
                <a14:m>
                  <m:oMathPara xmlns:m="http://schemas.openxmlformats.org/officeDocument/2006/math">
                    <m:oMathParaPr>
                      <m:jc m:val="center"/>
                    </m:oMathParaPr>
                    <m:oMath xmlns:m="http://schemas.openxmlformats.org/officeDocument/2006/math">
                      <m:r>
                        <a:rPr lang="en-US" sz="2800" i="1" smtClean="0">
                          <a:solidFill>
                            <a:srgbClr val="FF0000"/>
                          </a:solidFill>
                          <a:latin typeface="Cambria Math" panose="02040503050406030204" pitchFamily="18" charset="0"/>
                        </a:rPr>
                        <m:t>≡</m:t>
                      </m:r>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𝑘</m:t>
                          </m:r>
                        </m:e>
                        <m:sub>
                          <m:r>
                            <a:rPr lang="en-US" sz="2800" b="0" i="1" smtClean="0">
                              <a:solidFill>
                                <a:srgbClr val="FF0000"/>
                              </a:solidFill>
                              <a:latin typeface="Cambria Math" panose="02040503050406030204" pitchFamily="18" charset="0"/>
                            </a:rPr>
                            <m:t>𝑖</m:t>
                          </m:r>
                        </m:sub>
                      </m:sSub>
                    </m:oMath>
                  </m:oMathPara>
                </a14:m>
                <a:endParaRPr kumimoji="0" lang="en-US" sz="2800" b="0" i="1" u="none" strike="noStrike" kern="1200" cap="none" spc="0" normalizeH="0" baseline="0" noProof="0" dirty="0">
                  <a:ln>
                    <a:noFill/>
                  </a:ln>
                  <a:solidFill>
                    <a:srgbClr val="FF0000"/>
                  </a:solidFill>
                  <a:effectLst/>
                  <a:uLnTx/>
                  <a:uFillTx/>
                  <a:latin typeface="Calibri Light" panose="020F0302020204030204"/>
                </a:endParaRPr>
              </a:p>
            </p:txBody>
          </p:sp>
        </mc:Choice>
        <mc:Fallback xmlns="">
          <p:sp>
            <p:nvSpPr>
              <p:cNvPr id="6" name="Rectangle 5">
                <a:extLst>
                  <a:ext uri="{FF2B5EF4-FFF2-40B4-BE49-F238E27FC236}">
                    <a16:creationId xmlns:a16="http://schemas.microsoft.com/office/drawing/2014/main" id="{1BEED185-751A-700B-086F-0FBF449D6303}"/>
                  </a:ext>
                </a:extLst>
              </p:cNvPr>
              <p:cNvSpPr>
                <a:spLocks noRot="1" noChangeAspect="1" noMove="1" noResize="1" noEditPoints="1" noAdjustHandles="1" noChangeArrowheads="1" noChangeShapeType="1" noTextEdit="1"/>
              </p:cNvSpPr>
              <p:nvPr/>
            </p:nvSpPr>
            <p:spPr>
              <a:xfrm>
                <a:off x="10806261" y="3065200"/>
                <a:ext cx="770068" cy="523220"/>
              </a:xfrm>
              <a:prstGeom prst="rect">
                <a:avLst/>
              </a:prstGeom>
              <a:blipFill>
                <a:blip r:embed="rId14"/>
                <a:stretch>
                  <a:fillRect/>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5A5DA3CB-D314-2341-B222-20B58822BFF0}"/>
              </a:ext>
            </a:extLst>
          </p:cNvPr>
          <p:cNvSpPr/>
          <p:nvPr/>
        </p:nvSpPr>
        <p:spPr>
          <a:xfrm>
            <a:off x="7924800" y="2502072"/>
            <a:ext cx="1905000" cy="622128"/>
          </a:xfrm>
          <a:prstGeom prst="rect">
            <a:avLst/>
          </a:prstGeom>
          <a:no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121D50-096C-6118-2320-92BBA20D2E81}"/>
              </a:ext>
            </a:extLst>
          </p:cNvPr>
          <p:cNvSpPr/>
          <p:nvPr/>
        </p:nvSpPr>
        <p:spPr>
          <a:xfrm>
            <a:off x="10679456" y="2578949"/>
            <a:ext cx="578162" cy="523221"/>
          </a:xfrm>
          <a:prstGeom prst="rect">
            <a:avLst/>
          </a:prstGeom>
          <a:no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E4E04B3A-A7D6-5818-FFD0-E960A33EB12D}"/>
                  </a:ext>
                </a:extLst>
              </p:cNvPr>
              <p:cNvSpPr/>
              <p:nvPr/>
            </p:nvSpPr>
            <p:spPr>
              <a:xfrm>
                <a:off x="5345727" y="5607337"/>
                <a:ext cx="3950673" cy="954107"/>
              </a:xfrm>
              <a:custGeom>
                <a:avLst/>
                <a:gdLst>
                  <a:gd name="connsiteX0" fmla="*/ 0 w 3950673"/>
                  <a:gd name="connsiteY0" fmla="*/ 0 h 954107"/>
                  <a:gd name="connsiteX1" fmla="*/ 539925 w 3950673"/>
                  <a:gd name="connsiteY1" fmla="*/ 0 h 954107"/>
                  <a:gd name="connsiteX2" fmla="*/ 1158864 w 3950673"/>
                  <a:gd name="connsiteY2" fmla="*/ 0 h 954107"/>
                  <a:gd name="connsiteX3" fmla="*/ 1817310 w 3950673"/>
                  <a:gd name="connsiteY3" fmla="*/ 0 h 954107"/>
                  <a:gd name="connsiteX4" fmla="*/ 2554769 w 3950673"/>
                  <a:gd name="connsiteY4" fmla="*/ 0 h 954107"/>
                  <a:gd name="connsiteX5" fmla="*/ 3134201 w 3950673"/>
                  <a:gd name="connsiteY5" fmla="*/ 0 h 954107"/>
                  <a:gd name="connsiteX6" fmla="*/ 3950673 w 3950673"/>
                  <a:gd name="connsiteY6" fmla="*/ 0 h 954107"/>
                  <a:gd name="connsiteX7" fmla="*/ 3950673 w 3950673"/>
                  <a:gd name="connsiteY7" fmla="*/ 467512 h 954107"/>
                  <a:gd name="connsiteX8" fmla="*/ 3950673 w 3950673"/>
                  <a:gd name="connsiteY8" fmla="*/ 954107 h 954107"/>
                  <a:gd name="connsiteX9" fmla="*/ 3410748 w 3950673"/>
                  <a:gd name="connsiteY9" fmla="*/ 954107 h 954107"/>
                  <a:gd name="connsiteX10" fmla="*/ 2752302 w 3950673"/>
                  <a:gd name="connsiteY10" fmla="*/ 954107 h 954107"/>
                  <a:gd name="connsiteX11" fmla="*/ 2054350 w 3950673"/>
                  <a:gd name="connsiteY11" fmla="*/ 954107 h 954107"/>
                  <a:gd name="connsiteX12" fmla="*/ 1356398 w 3950673"/>
                  <a:gd name="connsiteY12" fmla="*/ 954107 h 954107"/>
                  <a:gd name="connsiteX13" fmla="*/ 737459 w 3950673"/>
                  <a:gd name="connsiteY13" fmla="*/ 954107 h 954107"/>
                  <a:gd name="connsiteX14" fmla="*/ 0 w 3950673"/>
                  <a:gd name="connsiteY14" fmla="*/ 954107 h 954107"/>
                  <a:gd name="connsiteX15" fmla="*/ 0 w 3950673"/>
                  <a:gd name="connsiteY15" fmla="*/ 477054 h 954107"/>
                  <a:gd name="connsiteX16" fmla="*/ 0 w 3950673"/>
                  <a:gd name="connsiteY16"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50673" h="954107" fill="none" extrusionOk="0">
                    <a:moveTo>
                      <a:pt x="0" y="0"/>
                    </a:moveTo>
                    <a:cubicBezTo>
                      <a:pt x="162322" y="15219"/>
                      <a:pt x="334952" y="8434"/>
                      <a:pt x="539925" y="0"/>
                    </a:cubicBezTo>
                    <a:cubicBezTo>
                      <a:pt x="744898" y="-8434"/>
                      <a:pt x="923282" y="-15422"/>
                      <a:pt x="1158864" y="0"/>
                    </a:cubicBezTo>
                    <a:cubicBezTo>
                      <a:pt x="1394446" y="15422"/>
                      <a:pt x="1562485" y="-24581"/>
                      <a:pt x="1817310" y="0"/>
                    </a:cubicBezTo>
                    <a:cubicBezTo>
                      <a:pt x="2072135" y="24581"/>
                      <a:pt x="2345049" y="-19711"/>
                      <a:pt x="2554769" y="0"/>
                    </a:cubicBezTo>
                    <a:cubicBezTo>
                      <a:pt x="2764489" y="19711"/>
                      <a:pt x="2845123" y="-4888"/>
                      <a:pt x="3134201" y="0"/>
                    </a:cubicBezTo>
                    <a:cubicBezTo>
                      <a:pt x="3423279" y="4888"/>
                      <a:pt x="3622320" y="-29754"/>
                      <a:pt x="3950673" y="0"/>
                    </a:cubicBezTo>
                    <a:cubicBezTo>
                      <a:pt x="3952279" y="174416"/>
                      <a:pt x="3929916" y="294103"/>
                      <a:pt x="3950673" y="467512"/>
                    </a:cubicBezTo>
                    <a:cubicBezTo>
                      <a:pt x="3971430" y="640921"/>
                      <a:pt x="3965859" y="762387"/>
                      <a:pt x="3950673" y="954107"/>
                    </a:cubicBezTo>
                    <a:cubicBezTo>
                      <a:pt x="3815796" y="940372"/>
                      <a:pt x="3564020" y="934900"/>
                      <a:pt x="3410748" y="954107"/>
                    </a:cubicBezTo>
                    <a:cubicBezTo>
                      <a:pt x="3257477" y="973314"/>
                      <a:pt x="2899995" y="951518"/>
                      <a:pt x="2752302" y="954107"/>
                    </a:cubicBezTo>
                    <a:cubicBezTo>
                      <a:pt x="2604609" y="956696"/>
                      <a:pt x="2222459" y="934247"/>
                      <a:pt x="2054350" y="954107"/>
                    </a:cubicBezTo>
                    <a:cubicBezTo>
                      <a:pt x="1886241" y="973967"/>
                      <a:pt x="1651900" y="931632"/>
                      <a:pt x="1356398" y="954107"/>
                    </a:cubicBezTo>
                    <a:cubicBezTo>
                      <a:pt x="1060896" y="976582"/>
                      <a:pt x="898901" y="984880"/>
                      <a:pt x="737459" y="954107"/>
                    </a:cubicBezTo>
                    <a:cubicBezTo>
                      <a:pt x="576017" y="923334"/>
                      <a:pt x="308579" y="943301"/>
                      <a:pt x="0" y="954107"/>
                    </a:cubicBezTo>
                    <a:cubicBezTo>
                      <a:pt x="21443" y="777469"/>
                      <a:pt x="-22987" y="712197"/>
                      <a:pt x="0" y="477054"/>
                    </a:cubicBezTo>
                    <a:cubicBezTo>
                      <a:pt x="22987" y="241911"/>
                      <a:pt x="7784" y="172824"/>
                      <a:pt x="0" y="0"/>
                    </a:cubicBezTo>
                    <a:close/>
                  </a:path>
                  <a:path w="3950673" h="954107" stroke="0" extrusionOk="0">
                    <a:moveTo>
                      <a:pt x="0" y="0"/>
                    </a:moveTo>
                    <a:cubicBezTo>
                      <a:pt x="225839" y="-640"/>
                      <a:pt x="380825" y="-8116"/>
                      <a:pt x="539925" y="0"/>
                    </a:cubicBezTo>
                    <a:cubicBezTo>
                      <a:pt x="699026" y="8116"/>
                      <a:pt x="954826" y="29480"/>
                      <a:pt x="1237878" y="0"/>
                    </a:cubicBezTo>
                    <a:cubicBezTo>
                      <a:pt x="1520930" y="-29480"/>
                      <a:pt x="1731216" y="-19676"/>
                      <a:pt x="1856816" y="0"/>
                    </a:cubicBezTo>
                    <a:cubicBezTo>
                      <a:pt x="1982416" y="19676"/>
                      <a:pt x="2184197" y="-19370"/>
                      <a:pt x="2396742" y="0"/>
                    </a:cubicBezTo>
                    <a:cubicBezTo>
                      <a:pt x="2609287" y="19370"/>
                      <a:pt x="2847093" y="-19104"/>
                      <a:pt x="3015680" y="0"/>
                    </a:cubicBezTo>
                    <a:cubicBezTo>
                      <a:pt x="3184267" y="19104"/>
                      <a:pt x="3551242" y="15879"/>
                      <a:pt x="3950673" y="0"/>
                    </a:cubicBezTo>
                    <a:cubicBezTo>
                      <a:pt x="3970074" y="190620"/>
                      <a:pt x="3937773" y="323707"/>
                      <a:pt x="3950673" y="467512"/>
                    </a:cubicBezTo>
                    <a:cubicBezTo>
                      <a:pt x="3963573" y="611317"/>
                      <a:pt x="3968060" y="748180"/>
                      <a:pt x="3950673" y="954107"/>
                    </a:cubicBezTo>
                    <a:cubicBezTo>
                      <a:pt x="3716199" y="919961"/>
                      <a:pt x="3592554" y="941573"/>
                      <a:pt x="3252721" y="954107"/>
                    </a:cubicBezTo>
                    <a:cubicBezTo>
                      <a:pt x="2912888" y="966641"/>
                      <a:pt x="2744862" y="942399"/>
                      <a:pt x="2515262" y="954107"/>
                    </a:cubicBezTo>
                    <a:cubicBezTo>
                      <a:pt x="2285662" y="965815"/>
                      <a:pt x="2113882" y="969813"/>
                      <a:pt x="1975337" y="954107"/>
                    </a:cubicBezTo>
                    <a:cubicBezTo>
                      <a:pt x="1836793" y="938401"/>
                      <a:pt x="1419849" y="944558"/>
                      <a:pt x="1237878" y="954107"/>
                    </a:cubicBezTo>
                    <a:cubicBezTo>
                      <a:pt x="1055907" y="963656"/>
                      <a:pt x="466666" y="986419"/>
                      <a:pt x="0" y="954107"/>
                    </a:cubicBezTo>
                    <a:cubicBezTo>
                      <a:pt x="-15066" y="797748"/>
                      <a:pt x="-5034" y="576601"/>
                      <a:pt x="0" y="467512"/>
                    </a:cubicBezTo>
                    <a:cubicBezTo>
                      <a:pt x="5034" y="358423"/>
                      <a:pt x="-3951" y="97540"/>
                      <a:pt x="0" y="0"/>
                    </a:cubicBezTo>
                    <a:close/>
                  </a:path>
                </a:pathLst>
              </a:custGeom>
              <a:solidFill>
                <a:schemeClr val="accent4">
                  <a:lumMod val="20000"/>
                  <a:lumOff val="80000"/>
                </a:schemeClr>
              </a:solidFill>
              <a:ln>
                <a:extLst>
                  <a:ext uri="{C807C97D-BFC1-408E-A445-0C87EB9F89A2}">
                    <ask:lineSketchStyleProps xmlns:ask="http://schemas.microsoft.com/office/drawing/2018/sketchyshapes" sd="2433484646">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kumimoji="0" lang="en-US" sz="2800" b="0" i="0" u="none" strike="noStrike" kern="1200" cap="none" spc="0" normalizeH="0" baseline="0" noProof="0" dirty="0">
                    <a:ln>
                      <a:noFill/>
                    </a:ln>
                    <a:solidFill>
                      <a:srgbClr val="1F26F1"/>
                    </a:solidFill>
                    <a:effectLst/>
                    <a:uLnTx/>
                    <a:uFillTx/>
                    <a:latin typeface="Calibri Light" panose="020F0302020204030204"/>
                  </a:rPr>
                  <a:t>Recover </a:t>
                </a:r>
                <a14:m>
                  <m:oMath xmlns:m="http://schemas.openxmlformats.org/officeDocument/2006/math">
                    <m:r>
                      <a:rPr kumimoji="0" lang="en-US" sz="2800" b="0" i="1" u="none" strike="noStrike" kern="1200" cap="none" spc="0" normalizeH="0" baseline="0" noProof="0" smtClean="0">
                        <a:ln>
                          <a:noFill/>
                        </a:ln>
                        <a:solidFill>
                          <a:srgbClr val="1F26F1"/>
                        </a:solidFill>
                        <a:effectLst/>
                        <a:uLnTx/>
                        <a:uFillTx/>
                        <a:latin typeface="Cambria Math" panose="02040503050406030204" pitchFamily="18" charset="0"/>
                      </a:rPr>
                      <m:t>𝑦</m:t>
                    </m:r>
                  </m:oMath>
                </a14:m>
                <a:r>
                  <a:rPr kumimoji="0" lang="en-US" sz="2800" b="0" i="0" u="none" strike="noStrike" kern="1200" cap="none" spc="0" normalizeH="0" baseline="0" noProof="0" dirty="0">
                    <a:ln>
                      <a:noFill/>
                    </a:ln>
                    <a:solidFill>
                      <a:srgbClr val="1F26F1"/>
                    </a:solidFill>
                    <a:effectLst/>
                    <a:uLnTx/>
                    <a:uFillTx/>
                    <a:latin typeface="Calibri Light" panose="020F0302020204030204"/>
                  </a:rPr>
                  <a:t> by</a:t>
                </a:r>
              </a:p>
              <a:p>
                <a:pPr algn="ctr">
                  <a:defRPr/>
                </a:pPr>
                <a14:m>
                  <m:oMathPara xmlns:m="http://schemas.openxmlformats.org/officeDocument/2006/math">
                    <m:oMathParaPr>
                      <m:jc m:val="centerGroup"/>
                    </m:oMathParaPr>
                    <m:oMath xmlns:m="http://schemas.openxmlformats.org/officeDocument/2006/math">
                      <m:r>
                        <a:rPr lang="en-US" sz="2800" i="1">
                          <a:solidFill>
                            <a:srgbClr val="0432FF"/>
                          </a:solidFill>
                          <a:latin typeface="Cambria Math" panose="02040503050406030204" pitchFamily="18" charset="0"/>
                        </a:rPr>
                        <m:t>𝑦</m:t>
                      </m:r>
                      <m:r>
                        <a:rPr lang="en-US" sz="2800" i="1">
                          <a:solidFill>
                            <a:srgbClr val="0432FF"/>
                          </a:solidFill>
                          <a:latin typeface="Cambria Math" panose="02040503050406030204" pitchFamily="18" charset="0"/>
                        </a:rPr>
                        <m:t>=</m:t>
                      </m:r>
                      <m:r>
                        <m:rPr>
                          <m:sty m:val="p"/>
                        </m:rPr>
                        <a:rPr lang="en-US" sz="2800">
                          <a:solidFill>
                            <a:srgbClr val="0432FF"/>
                          </a:solidFill>
                          <a:latin typeface="Cambria Math" panose="02040503050406030204" pitchFamily="18" charset="0"/>
                        </a:rPr>
                        <m:t>LSB</m:t>
                      </m:r>
                      <m:d>
                        <m:dPr>
                          <m:ctrlPr>
                            <a:rPr lang="en-US" sz="2800" i="1">
                              <a:solidFill>
                                <a:srgbClr val="0432FF"/>
                              </a:solidFill>
                              <a:latin typeface="Cambria Math" panose="02040503050406030204" pitchFamily="18" charset="0"/>
                            </a:rPr>
                          </m:ctrlPr>
                        </m:dPr>
                        <m:e>
                          <m:sSub>
                            <m:sSubPr>
                              <m:ctrlPr>
                                <a:rPr lang="en-US" sz="2800" i="1">
                                  <a:solidFill>
                                    <a:srgbClr val="0432FF"/>
                                  </a:solidFill>
                                  <a:latin typeface="Cambria Math" panose="02040503050406030204" pitchFamily="18" charset="0"/>
                                </a:rPr>
                              </m:ctrlPr>
                            </m:sSubPr>
                            <m:e>
                              <m:r>
                                <a:rPr lang="en-US" sz="2800" i="1">
                                  <a:solidFill>
                                    <a:srgbClr val="0432FF"/>
                                  </a:solidFill>
                                  <a:latin typeface="Cambria Math" panose="02040503050406030204" pitchFamily="18" charset="0"/>
                                </a:rPr>
                                <m:t>ℓ</m:t>
                              </m:r>
                            </m:e>
                            <m:sub>
                              <m:r>
                                <a:rPr lang="en-US" sz="2800" i="1">
                                  <a:solidFill>
                                    <a:srgbClr val="0432FF"/>
                                  </a:solidFill>
                                  <a:latin typeface="Cambria Math" panose="02040503050406030204" pitchFamily="18" charset="0"/>
                                </a:rPr>
                                <m:t>𝐶</m:t>
                              </m:r>
                            </m:sub>
                          </m:sSub>
                        </m:e>
                      </m:d>
                      <m:r>
                        <a:rPr lang="en-US" sz="2800" i="1">
                          <a:solidFill>
                            <a:srgbClr val="0432FF"/>
                          </a:solidFill>
                          <a:latin typeface="Cambria Math" panose="02040503050406030204" pitchFamily="18" charset="0"/>
                        </a:rPr>
                        <m:t>⊕</m:t>
                      </m:r>
                      <m:r>
                        <m:rPr>
                          <m:sty m:val="p"/>
                        </m:rPr>
                        <a:rPr lang="en-US" sz="2800">
                          <a:solidFill>
                            <a:srgbClr val="0432FF"/>
                          </a:solidFill>
                          <a:latin typeface="Cambria Math" panose="02040503050406030204" pitchFamily="18" charset="0"/>
                        </a:rPr>
                        <m:t>LSB</m:t>
                      </m:r>
                      <m:r>
                        <a:rPr lang="en-US" sz="2800" i="1">
                          <a:solidFill>
                            <a:srgbClr val="0432FF"/>
                          </a:solidFill>
                          <a:latin typeface="Cambria Math" panose="02040503050406030204" pitchFamily="18" charset="0"/>
                        </a:rPr>
                        <m:t>(</m:t>
                      </m:r>
                      <m:sSub>
                        <m:sSubPr>
                          <m:ctrlPr>
                            <a:rPr lang="en-US" sz="2800" i="1">
                              <a:solidFill>
                                <a:srgbClr val="0432FF"/>
                              </a:solidFill>
                              <a:latin typeface="Cambria Math" panose="02040503050406030204" pitchFamily="18" charset="0"/>
                            </a:rPr>
                          </m:ctrlPr>
                        </m:sSubPr>
                        <m:e>
                          <m:r>
                            <a:rPr lang="en-US" sz="2800" i="1">
                              <a:solidFill>
                                <a:srgbClr val="0432FF"/>
                              </a:solidFill>
                              <a:latin typeface="Cambria Math" panose="02040503050406030204" pitchFamily="18" charset="0"/>
                            </a:rPr>
                            <m:t>𝑘</m:t>
                          </m:r>
                        </m:e>
                        <m:sub>
                          <m:r>
                            <a:rPr lang="en-US" sz="2800" i="1">
                              <a:solidFill>
                                <a:srgbClr val="0432FF"/>
                              </a:solidFill>
                              <a:latin typeface="Cambria Math" panose="02040503050406030204" pitchFamily="18" charset="0"/>
                            </a:rPr>
                            <m:t>𝐶</m:t>
                          </m:r>
                        </m:sub>
                      </m:sSub>
                      <m:r>
                        <a:rPr lang="en-US" sz="2800" i="1">
                          <a:solidFill>
                            <a:srgbClr val="0432FF"/>
                          </a:solidFill>
                          <a:latin typeface="Cambria Math" panose="02040503050406030204" pitchFamily="18" charset="0"/>
                        </a:rPr>
                        <m:t>)</m:t>
                      </m:r>
                    </m:oMath>
                  </m:oMathPara>
                </a14:m>
                <a:endParaRPr kumimoji="0" lang="en-US" sz="2800" b="0" i="0" u="none" strike="noStrike" kern="1200" cap="none" spc="0" normalizeH="0" baseline="0" noProof="0" dirty="0">
                  <a:ln>
                    <a:noFill/>
                  </a:ln>
                  <a:solidFill>
                    <a:srgbClr val="1F26F1"/>
                  </a:solidFill>
                  <a:effectLst/>
                  <a:uLnTx/>
                  <a:uFillTx/>
                  <a:latin typeface="Calibri Light" panose="020F0302020204030204"/>
                </a:endParaRPr>
              </a:p>
            </p:txBody>
          </p:sp>
        </mc:Choice>
        <mc:Fallback xmlns="">
          <p:sp>
            <p:nvSpPr>
              <p:cNvPr id="11" name="Rectangle 10">
                <a:extLst>
                  <a:ext uri="{FF2B5EF4-FFF2-40B4-BE49-F238E27FC236}">
                    <a16:creationId xmlns:a16="http://schemas.microsoft.com/office/drawing/2014/main" id="{E4E04B3A-A7D6-5818-FFD0-E960A33EB12D}"/>
                  </a:ext>
                </a:extLst>
              </p:cNvPr>
              <p:cNvSpPr>
                <a:spLocks noRot="1" noChangeAspect="1" noMove="1" noResize="1" noEditPoints="1" noAdjustHandles="1" noChangeArrowheads="1" noChangeShapeType="1" noTextEdit="1"/>
              </p:cNvSpPr>
              <p:nvPr/>
            </p:nvSpPr>
            <p:spPr>
              <a:xfrm>
                <a:off x="5345727" y="5607337"/>
                <a:ext cx="3950673" cy="954107"/>
              </a:xfrm>
              <a:prstGeom prst="rect">
                <a:avLst/>
              </a:prstGeom>
              <a:blipFill>
                <a:blip r:embed="rId15"/>
                <a:stretch>
                  <a:fillRect t="-3636"/>
                </a:stretch>
              </a:blipFill>
              <a:ln>
                <a:extLst>
                  <a:ext uri="{C807C97D-BFC1-408E-A445-0C87EB9F89A2}">
                    <ask:lineSketchStyleProps xmlns:ask="http://schemas.microsoft.com/office/drawing/2018/sketchyshapes" sd="2433484646">
                      <a:custGeom>
                        <a:avLst/>
                        <a:gdLst>
                          <a:gd name="connsiteX0" fmla="*/ 0 w 3950673"/>
                          <a:gd name="connsiteY0" fmla="*/ 0 h 954107"/>
                          <a:gd name="connsiteX1" fmla="*/ 539925 w 3950673"/>
                          <a:gd name="connsiteY1" fmla="*/ 0 h 954107"/>
                          <a:gd name="connsiteX2" fmla="*/ 1158864 w 3950673"/>
                          <a:gd name="connsiteY2" fmla="*/ 0 h 954107"/>
                          <a:gd name="connsiteX3" fmla="*/ 1817310 w 3950673"/>
                          <a:gd name="connsiteY3" fmla="*/ 0 h 954107"/>
                          <a:gd name="connsiteX4" fmla="*/ 2554769 w 3950673"/>
                          <a:gd name="connsiteY4" fmla="*/ 0 h 954107"/>
                          <a:gd name="connsiteX5" fmla="*/ 3134201 w 3950673"/>
                          <a:gd name="connsiteY5" fmla="*/ 0 h 954107"/>
                          <a:gd name="connsiteX6" fmla="*/ 3950673 w 3950673"/>
                          <a:gd name="connsiteY6" fmla="*/ 0 h 954107"/>
                          <a:gd name="connsiteX7" fmla="*/ 3950673 w 3950673"/>
                          <a:gd name="connsiteY7" fmla="*/ 467512 h 954107"/>
                          <a:gd name="connsiteX8" fmla="*/ 3950673 w 3950673"/>
                          <a:gd name="connsiteY8" fmla="*/ 954107 h 954107"/>
                          <a:gd name="connsiteX9" fmla="*/ 3410748 w 3950673"/>
                          <a:gd name="connsiteY9" fmla="*/ 954107 h 954107"/>
                          <a:gd name="connsiteX10" fmla="*/ 2752302 w 3950673"/>
                          <a:gd name="connsiteY10" fmla="*/ 954107 h 954107"/>
                          <a:gd name="connsiteX11" fmla="*/ 2054350 w 3950673"/>
                          <a:gd name="connsiteY11" fmla="*/ 954107 h 954107"/>
                          <a:gd name="connsiteX12" fmla="*/ 1356398 w 3950673"/>
                          <a:gd name="connsiteY12" fmla="*/ 954107 h 954107"/>
                          <a:gd name="connsiteX13" fmla="*/ 737459 w 3950673"/>
                          <a:gd name="connsiteY13" fmla="*/ 954107 h 954107"/>
                          <a:gd name="connsiteX14" fmla="*/ 0 w 3950673"/>
                          <a:gd name="connsiteY14" fmla="*/ 954107 h 954107"/>
                          <a:gd name="connsiteX15" fmla="*/ 0 w 3950673"/>
                          <a:gd name="connsiteY15" fmla="*/ 477054 h 954107"/>
                          <a:gd name="connsiteX16" fmla="*/ 0 w 3950673"/>
                          <a:gd name="connsiteY16"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50673" h="954107" fill="none" extrusionOk="0">
                            <a:moveTo>
                              <a:pt x="0" y="0"/>
                            </a:moveTo>
                            <a:cubicBezTo>
                              <a:pt x="162322" y="15219"/>
                              <a:pt x="334952" y="8434"/>
                              <a:pt x="539925" y="0"/>
                            </a:cubicBezTo>
                            <a:cubicBezTo>
                              <a:pt x="744898" y="-8434"/>
                              <a:pt x="923282" y="-15422"/>
                              <a:pt x="1158864" y="0"/>
                            </a:cubicBezTo>
                            <a:cubicBezTo>
                              <a:pt x="1394446" y="15422"/>
                              <a:pt x="1562485" y="-24581"/>
                              <a:pt x="1817310" y="0"/>
                            </a:cubicBezTo>
                            <a:cubicBezTo>
                              <a:pt x="2072135" y="24581"/>
                              <a:pt x="2345049" y="-19711"/>
                              <a:pt x="2554769" y="0"/>
                            </a:cubicBezTo>
                            <a:cubicBezTo>
                              <a:pt x="2764489" y="19711"/>
                              <a:pt x="2845123" y="-4888"/>
                              <a:pt x="3134201" y="0"/>
                            </a:cubicBezTo>
                            <a:cubicBezTo>
                              <a:pt x="3423279" y="4888"/>
                              <a:pt x="3622320" y="-29754"/>
                              <a:pt x="3950673" y="0"/>
                            </a:cubicBezTo>
                            <a:cubicBezTo>
                              <a:pt x="3952279" y="174416"/>
                              <a:pt x="3929916" y="294103"/>
                              <a:pt x="3950673" y="467512"/>
                            </a:cubicBezTo>
                            <a:cubicBezTo>
                              <a:pt x="3971430" y="640921"/>
                              <a:pt x="3965859" y="762387"/>
                              <a:pt x="3950673" y="954107"/>
                            </a:cubicBezTo>
                            <a:cubicBezTo>
                              <a:pt x="3815796" y="940372"/>
                              <a:pt x="3564020" y="934900"/>
                              <a:pt x="3410748" y="954107"/>
                            </a:cubicBezTo>
                            <a:cubicBezTo>
                              <a:pt x="3257477" y="973314"/>
                              <a:pt x="2899995" y="951518"/>
                              <a:pt x="2752302" y="954107"/>
                            </a:cubicBezTo>
                            <a:cubicBezTo>
                              <a:pt x="2604609" y="956696"/>
                              <a:pt x="2222459" y="934247"/>
                              <a:pt x="2054350" y="954107"/>
                            </a:cubicBezTo>
                            <a:cubicBezTo>
                              <a:pt x="1886241" y="973967"/>
                              <a:pt x="1651900" y="931632"/>
                              <a:pt x="1356398" y="954107"/>
                            </a:cubicBezTo>
                            <a:cubicBezTo>
                              <a:pt x="1060896" y="976582"/>
                              <a:pt x="898901" y="984880"/>
                              <a:pt x="737459" y="954107"/>
                            </a:cubicBezTo>
                            <a:cubicBezTo>
                              <a:pt x="576017" y="923334"/>
                              <a:pt x="308579" y="943301"/>
                              <a:pt x="0" y="954107"/>
                            </a:cubicBezTo>
                            <a:cubicBezTo>
                              <a:pt x="21443" y="777469"/>
                              <a:pt x="-22987" y="712197"/>
                              <a:pt x="0" y="477054"/>
                            </a:cubicBezTo>
                            <a:cubicBezTo>
                              <a:pt x="22987" y="241911"/>
                              <a:pt x="7784" y="172824"/>
                              <a:pt x="0" y="0"/>
                            </a:cubicBezTo>
                            <a:close/>
                          </a:path>
                          <a:path w="3950673" h="954107" stroke="0" extrusionOk="0">
                            <a:moveTo>
                              <a:pt x="0" y="0"/>
                            </a:moveTo>
                            <a:cubicBezTo>
                              <a:pt x="225839" y="-640"/>
                              <a:pt x="380825" y="-8116"/>
                              <a:pt x="539925" y="0"/>
                            </a:cubicBezTo>
                            <a:cubicBezTo>
                              <a:pt x="699026" y="8116"/>
                              <a:pt x="954826" y="29480"/>
                              <a:pt x="1237878" y="0"/>
                            </a:cubicBezTo>
                            <a:cubicBezTo>
                              <a:pt x="1520930" y="-29480"/>
                              <a:pt x="1731216" y="-19676"/>
                              <a:pt x="1856816" y="0"/>
                            </a:cubicBezTo>
                            <a:cubicBezTo>
                              <a:pt x="1982416" y="19676"/>
                              <a:pt x="2184197" y="-19370"/>
                              <a:pt x="2396742" y="0"/>
                            </a:cubicBezTo>
                            <a:cubicBezTo>
                              <a:pt x="2609287" y="19370"/>
                              <a:pt x="2847093" y="-19104"/>
                              <a:pt x="3015680" y="0"/>
                            </a:cubicBezTo>
                            <a:cubicBezTo>
                              <a:pt x="3184267" y="19104"/>
                              <a:pt x="3551242" y="15879"/>
                              <a:pt x="3950673" y="0"/>
                            </a:cubicBezTo>
                            <a:cubicBezTo>
                              <a:pt x="3970074" y="190620"/>
                              <a:pt x="3937773" y="323707"/>
                              <a:pt x="3950673" y="467512"/>
                            </a:cubicBezTo>
                            <a:cubicBezTo>
                              <a:pt x="3963573" y="611317"/>
                              <a:pt x="3968060" y="748180"/>
                              <a:pt x="3950673" y="954107"/>
                            </a:cubicBezTo>
                            <a:cubicBezTo>
                              <a:pt x="3716199" y="919961"/>
                              <a:pt x="3592554" y="941573"/>
                              <a:pt x="3252721" y="954107"/>
                            </a:cubicBezTo>
                            <a:cubicBezTo>
                              <a:pt x="2912888" y="966641"/>
                              <a:pt x="2744862" y="942399"/>
                              <a:pt x="2515262" y="954107"/>
                            </a:cubicBezTo>
                            <a:cubicBezTo>
                              <a:pt x="2285662" y="965815"/>
                              <a:pt x="2113882" y="969813"/>
                              <a:pt x="1975337" y="954107"/>
                            </a:cubicBezTo>
                            <a:cubicBezTo>
                              <a:pt x="1836793" y="938401"/>
                              <a:pt x="1419849" y="944558"/>
                              <a:pt x="1237878" y="954107"/>
                            </a:cubicBezTo>
                            <a:cubicBezTo>
                              <a:pt x="1055907" y="963656"/>
                              <a:pt x="466666" y="986419"/>
                              <a:pt x="0" y="954107"/>
                            </a:cubicBezTo>
                            <a:cubicBezTo>
                              <a:pt x="-15066" y="797748"/>
                              <a:pt x="-5034" y="576601"/>
                              <a:pt x="0" y="467512"/>
                            </a:cubicBezTo>
                            <a:cubicBezTo>
                              <a:pt x="5034" y="358423"/>
                              <a:pt x="-3951" y="97540"/>
                              <a:pt x="0" y="0"/>
                            </a:cubicBezTo>
                            <a:close/>
                          </a:path>
                        </a:pathLst>
                      </a:custGeom>
                      <ask:type>
                        <ask:lineSketchFreehand/>
                      </ask:type>
                    </ask:lineSketchStyleProps>
                  </a:ext>
                </a:extLst>
              </a:ln>
            </p:spPr>
            <p:txBody>
              <a:bodyPr/>
              <a:lstStyle/>
              <a:p>
                <a:r>
                  <a:rPr lang="en-US">
                    <a:noFill/>
                  </a:rPr>
                  <a:t> </a:t>
                </a:r>
              </a:p>
            </p:txBody>
          </p:sp>
        </mc:Fallback>
      </mc:AlternateContent>
      <p:grpSp>
        <p:nvGrpSpPr>
          <p:cNvPr id="3" name="Group 2">
            <a:extLst>
              <a:ext uri="{FF2B5EF4-FFF2-40B4-BE49-F238E27FC236}">
                <a16:creationId xmlns:a16="http://schemas.microsoft.com/office/drawing/2014/main" id="{D0379420-186B-B5B3-3B9B-5552A4331744}"/>
              </a:ext>
            </a:extLst>
          </p:cNvPr>
          <p:cNvGrpSpPr/>
          <p:nvPr/>
        </p:nvGrpSpPr>
        <p:grpSpPr>
          <a:xfrm>
            <a:off x="2681295" y="2240662"/>
            <a:ext cx="1250595" cy="3006958"/>
            <a:chOff x="2681295" y="2240662"/>
            <a:chExt cx="1250595" cy="3006958"/>
          </a:xfrm>
        </p:grpSpPr>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09D69443-1008-437C-D45E-DFBF6FB5E622}"/>
                    </a:ext>
                  </a:extLst>
                </p:cNvPr>
                <p:cNvSpPr/>
                <p:nvPr/>
              </p:nvSpPr>
              <p:spPr>
                <a:xfrm>
                  <a:off x="2682123" y="2240662"/>
                  <a:ext cx="1170793" cy="523220"/>
                </a:xfrm>
                <a:custGeom>
                  <a:avLst/>
                  <a:gdLst>
                    <a:gd name="connsiteX0" fmla="*/ 0 w 1170793"/>
                    <a:gd name="connsiteY0" fmla="*/ 0 h 523220"/>
                    <a:gd name="connsiteX1" fmla="*/ 608812 w 1170793"/>
                    <a:gd name="connsiteY1" fmla="*/ 0 h 523220"/>
                    <a:gd name="connsiteX2" fmla="*/ 1170793 w 1170793"/>
                    <a:gd name="connsiteY2" fmla="*/ 0 h 523220"/>
                    <a:gd name="connsiteX3" fmla="*/ 1170793 w 1170793"/>
                    <a:gd name="connsiteY3" fmla="*/ 523220 h 523220"/>
                    <a:gd name="connsiteX4" fmla="*/ 597104 w 1170793"/>
                    <a:gd name="connsiteY4" fmla="*/ 523220 h 523220"/>
                    <a:gd name="connsiteX5" fmla="*/ 0 w 1170793"/>
                    <a:gd name="connsiteY5" fmla="*/ 523220 h 523220"/>
                    <a:gd name="connsiteX6" fmla="*/ 0 w 1170793"/>
                    <a:gd name="connsiteY6"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793" h="523220" fill="none" extrusionOk="0">
                      <a:moveTo>
                        <a:pt x="0" y="0"/>
                      </a:moveTo>
                      <a:cubicBezTo>
                        <a:pt x="260898" y="-8695"/>
                        <a:pt x="433190" y="-23788"/>
                        <a:pt x="608812" y="0"/>
                      </a:cubicBezTo>
                      <a:cubicBezTo>
                        <a:pt x="784434" y="23788"/>
                        <a:pt x="925078" y="-25862"/>
                        <a:pt x="1170793" y="0"/>
                      </a:cubicBezTo>
                      <a:cubicBezTo>
                        <a:pt x="1175495" y="237565"/>
                        <a:pt x="1179628" y="274067"/>
                        <a:pt x="1170793" y="523220"/>
                      </a:cubicBezTo>
                      <a:cubicBezTo>
                        <a:pt x="958746" y="525655"/>
                        <a:pt x="725947" y="494696"/>
                        <a:pt x="597104" y="523220"/>
                      </a:cubicBezTo>
                      <a:cubicBezTo>
                        <a:pt x="468261" y="551744"/>
                        <a:pt x="231273" y="512155"/>
                        <a:pt x="0" y="523220"/>
                      </a:cubicBezTo>
                      <a:cubicBezTo>
                        <a:pt x="18888" y="406491"/>
                        <a:pt x="-4114" y="232988"/>
                        <a:pt x="0" y="0"/>
                      </a:cubicBezTo>
                      <a:close/>
                    </a:path>
                    <a:path w="1170793" h="523220" stroke="0" extrusionOk="0">
                      <a:moveTo>
                        <a:pt x="0" y="0"/>
                      </a:moveTo>
                      <a:cubicBezTo>
                        <a:pt x="254665" y="-15002"/>
                        <a:pt x="304153" y="-5863"/>
                        <a:pt x="573689" y="0"/>
                      </a:cubicBezTo>
                      <a:cubicBezTo>
                        <a:pt x="843225" y="5863"/>
                        <a:pt x="1001634" y="-10264"/>
                        <a:pt x="1170793" y="0"/>
                      </a:cubicBezTo>
                      <a:cubicBezTo>
                        <a:pt x="1149503" y="234827"/>
                        <a:pt x="1177311" y="416135"/>
                        <a:pt x="1170793" y="523220"/>
                      </a:cubicBezTo>
                      <a:cubicBezTo>
                        <a:pt x="963989" y="515371"/>
                        <a:pt x="763884" y="495810"/>
                        <a:pt x="585397" y="523220"/>
                      </a:cubicBezTo>
                      <a:cubicBezTo>
                        <a:pt x="406910" y="550630"/>
                        <a:pt x="148954" y="523053"/>
                        <a:pt x="0" y="523220"/>
                      </a:cubicBezTo>
                      <a:cubicBezTo>
                        <a:pt x="10330" y="391675"/>
                        <a:pt x="-1194" y="239160"/>
                        <a:pt x="0" y="0"/>
                      </a:cubicBezTo>
                      <a:close/>
                    </a:path>
                  </a:pathLst>
                </a:custGeom>
                <a:solidFill>
                  <a:schemeClr val="accent4">
                    <a:lumMod val="20000"/>
                    <a:lumOff val="80000"/>
                  </a:schemeClr>
                </a:solidFill>
                <a:ln>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14:m>
                    <m:oMathPara xmlns:m="http://schemas.openxmlformats.org/officeDocument/2006/math">
                      <m:oMathParaPr>
                        <m:jc m:val="center"/>
                      </m:oMathParaPr>
                      <m:oMath xmlns:m="http://schemas.openxmlformats.org/officeDocument/2006/math">
                        <m:d>
                          <m:dPr>
                            <m:begChr m:val="⟨"/>
                            <m:endChr m:val="⟩"/>
                            <m:ctrlP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ctrlPr>
                          </m:dPr>
                          <m:e>
                            <m: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t>𝑠</m:t>
                            </m:r>
                            <m: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t>⋅</m:t>
                            </m:r>
                            <m:acc>
                              <m:accPr>
                                <m:chr m:val="⃗"/>
                                <m:ctrlP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ctrlPr>
                              </m:accPr>
                              <m:e>
                                <m: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t>𝑥</m:t>
                                </m:r>
                              </m:e>
                            </m:acc>
                            <m: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t> </m:t>
                            </m:r>
                          </m:e>
                        </m:d>
                      </m:oMath>
                    </m:oMathPara>
                  </a14:m>
                  <a:endParaRPr kumimoji="0" lang="en-US" sz="2800" b="0" i="0" u="none" strike="noStrike" kern="1200" cap="none" spc="0" normalizeH="0" baseline="0" noProof="0" dirty="0">
                    <a:ln>
                      <a:noFill/>
                    </a:ln>
                    <a:solidFill>
                      <a:srgbClr val="0432FF"/>
                    </a:solidFill>
                    <a:effectLst/>
                    <a:uLnTx/>
                    <a:uFillTx/>
                    <a:latin typeface="Calibri Light" panose="020F0302020204030204"/>
                  </a:endParaRPr>
                </a:p>
              </p:txBody>
            </p:sp>
          </mc:Choice>
          <mc:Fallback xmlns="">
            <p:sp>
              <p:nvSpPr>
                <p:cNvPr id="12" name="Rectangle 11">
                  <a:extLst>
                    <a:ext uri="{FF2B5EF4-FFF2-40B4-BE49-F238E27FC236}">
                      <a16:creationId xmlns:a16="http://schemas.microsoft.com/office/drawing/2014/main" id="{09D69443-1008-437C-D45E-DFBF6FB5E622}"/>
                    </a:ext>
                  </a:extLst>
                </p:cNvPr>
                <p:cNvSpPr>
                  <a:spLocks noRot="1" noChangeAspect="1" noMove="1" noResize="1" noEditPoints="1" noAdjustHandles="1" noChangeArrowheads="1" noChangeShapeType="1" noTextEdit="1"/>
                </p:cNvSpPr>
                <p:nvPr/>
              </p:nvSpPr>
              <p:spPr>
                <a:xfrm>
                  <a:off x="2682123" y="2240662"/>
                  <a:ext cx="1170793" cy="523220"/>
                </a:xfrm>
                <a:prstGeom prst="rect">
                  <a:avLst/>
                </a:prstGeom>
                <a:blipFill>
                  <a:blip r:embed="rId16"/>
                  <a:stretch>
                    <a:fillRect/>
                  </a:stretch>
                </a:blipFill>
                <a:ln>
                  <a:extLst>
                    <a:ext uri="{C807C97D-BFC1-408E-A445-0C87EB9F89A2}">
                      <ask:lineSketchStyleProps xmlns:ask="http://schemas.microsoft.com/office/drawing/2018/sketchyshapes" sd="1219033472">
                        <a:custGeom>
                          <a:avLst/>
                          <a:gdLst>
                            <a:gd name="connsiteX0" fmla="*/ 0 w 1170793"/>
                            <a:gd name="connsiteY0" fmla="*/ 0 h 523220"/>
                            <a:gd name="connsiteX1" fmla="*/ 608812 w 1170793"/>
                            <a:gd name="connsiteY1" fmla="*/ 0 h 523220"/>
                            <a:gd name="connsiteX2" fmla="*/ 1170793 w 1170793"/>
                            <a:gd name="connsiteY2" fmla="*/ 0 h 523220"/>
                            <a:gd name="connsiteX3" fmla="*/ 1170793 w 1170793"/>
                            <a:gd name="connsiteY3" fmla="*/ 523220 h 523220"/>
                            <a:gd name="connsiteX4" fmla="*/ 597104 w 1170793"/>
                            <a:gd name="connsiteY4" fmla="*/ 523220 h 523220"/>
                            <a:gd name="connsiteX5" fmla="*/ 0 w 1170793"/>
                            <a:gd name="connsiteY5" fmla="*/ 523220 h 523220"/>
                            <a:gd name="connsiteX6" fmla="*/ 0 w 1170793"/>
                            <a:gd name="connsiteY6"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793" h="523220" fill="none" extrusionOk="0">
                              <a:moveTo>
                                <a:pt x="0" y="0"/>
                              </a:moveTo>
                              <a:cubicBezTo>
                                <a:pt x="260898" y="-8695"/>
                                <a:pt x="433190" y="-23788"/>
                                <a:pt x="608812" y="0"/>
                              </a:cubicBezTo>
                              <a:cubicBezTo>
                                <a:pt x="784434" y="23788"/>
                                <a:pt x="925078" y="-25862"/>
                                <a:pt x="1170793" y="0"/>
                              </a:cubicBezTo>
                              <a:cubicBezTo>
                                <a:pt x="1175495" y="237565"/>
                                <a:pt x="1179628" y="274067"/>
                                <a:pt x="1170793" y="523220"/>
                              </a:cubicBezTo>
                              <a:cubicBezTo>
                                <a:pt x="958746" y="525655"/>
                                <a:pt x="725947" y="494696"/>
                                <a:pt x="597104" y="523220"/>
                              </a:cubicBezTo>
                              <a:cubicBezTo>
                                <a:pt x="468261" y="551744"/>
                                <a:pt x="231273" y="512155"/>
                                <a:pt x="0" y="523220"/>
                              </a:cubicBezTo>
                              <a:cubicBezTo>
                                <a:pt x="18888" y="406491"/>
                                <a:pt x="-4114" y="232988"/>
                                <a:pt x="0" y="0"/>
                              </a:cubicBezTo>
                              <a:close/>
                            </a:path>
                            <a:path w="1170793" h="523220" stroke="0" extrusionOk="0">
                              <a:moveTo>
                                <a:pt x="0" y="0"/>
                              </a:moveTo>
                              <a:cubicBezTo>
                                <a:pt x="254665" y="-15002"/>
                                <a:pt x="304153" y="-5863"/>
                                <a:pt x="573689" y="0"/>
                              </a:cubicBezTo>
                              <a:cubicBezTo>
                                <a:pt x="843225" y="5863"/>
                                <a:pt x="1001634" y="-10264"/>
                                <a:pt x="1170793" y="0"/>
                              </a:cubicBezTo>
                              <a:cubicBezTo>
                                <a:pt x="1149503" y="234827"/>
                                <a:pt x="1177311" y="416135"/>
                                <a:pt x="1170793" y="523220"/>
                              </a:cubicBezTo>
                              <a:cubicBezTo>
                                <a:pt x="963989" y="515371"/>
                                <a:pt x="763884" y="495810"/>
                                <a:pt x="585397" y="523220"/>
                              </a:cubicBezTo>
                              <a:cubicBezTo>
                                <a:pt x="406910" y="550630"/>
                                <a:pt x="148954" y="523053"/>
                                <a:pt x="0" y="523220"/>
                              </a:cubicBezTo>
                              <a:cubicBezTo>
                                <a:pt x="10330" y="391675"/>
                                <a:pt x="-1194" y="239160"/>
                                <a:pt x="0" y="0"/>
                              </a:cubicBezTo>
                              <a:close/>
                            </a:path>
                          </a:pathLst>
                        </a:custGeom>
                        <ask:type>
                          <ask:lineSketchFreehand/>
                        </ask:type>
                      </ask:lineSketchStyleProps>
                    </a:ext>
                  </a:extLst>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5CB5253-4D43-8F06-BFAF-D1411CAA98E4}"/>
                    </a:ext>
                  </a:extLst>
                </p:cNvPr>
                <p:cNvSpPr/>
                <p:nvPr/>
              </p:nvSpPr>
              <p:spPr>
                <a:xfrm>
                  <a:off x="2681295" y="4724400"/>
                  <a:ext cx="1250595" cy="523220"/>
                </a:xfrm>
                <a:custGeom>
                  <a:avLst/>
                  <a:gdLst>
                    <a:gd name="connsiteX0" fmla="*/ 0 w 1250595"/>
                    <a:gd name="connsiteY0" fmla="*/ 0 h 523220"/>
                    <a:gd name="connsiteX1" fmla="*/ 650309 w 1250595"/>
                    <a:gd name="connsiteY1" fmla="*/ 0 h 523220"/>
                    <a:gd name="connsiteX2" fmla="*/ 1250595 w 1250595"/>
                    <a:gd name="connsiteY2" fmla="*/ 0 h 523220"/>
                    <a:gd name="connsiteX3" fmla="*/ 1250595 w 1250595"/>
                    <a:gd name="connsiteY3" fmla="*/ 523220 h 523220"/>
                    <a:gd name="connsiteX4" fmla="*/ 637803 w 1250595"/>
                    <a:gd name="connsiteY4" fmla="*/ 523220 h 523220"/>
                    <a:gd name="connsiteX5" fmla="*/ 0 w 1250595"/>
                    <a:gd name="connsiteY5" fmla="*/ 523220 h 523220"/>
                    <a:gd name="connsiteX6" fmla="*/ 0 w 1250595"/>
                    <a:gd name="connsiteY6"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595" h="523220" fill="none" extrusionOk="0">
                      <a:moveTo>
                        <a:pt x="0" y="0"/>
                      </a:moveTo>
                      <a:cubicBezTo>
                        <a:pt x="158788" y="-5496"/>
                        <a:pt x="410490" y="19744"/>
                        <a:pt x="650309" y="0"/>
                      </a:cubicBezTo>
                      <a:cubicBezTo>
                        <a:pt x="890128" y="-19744"/>
                        <a:pt x="1063012" y="14138"/>
                        <a:pt x="1250595" y="0"/>
                      </a:cubicBezTo>
                      <a:cubicBezTo>
                        <a:pt x="1255297" y="237565"/>
                        <a:pt x="1259430" y="274067"/>
                        <a:pt x="1250595" y="523220"/>
                      </a:cubicBezTo>
                      <a:cubicBezTo>
                        <a:pt x="1083018" y="494358"/>
                        <a:pt x="791729" y="522723"/>
                        <a:pt x="637803" y="523220"/>
                      </a:cubicBezTo>
                      <a:cubicBezTo>
                        <a:pt x="483877" y="523717"/>
                        <a:pt x="128273" y="513519"/>
                        <a:pt x="0" y="523220"/>
                      </a:cubicBezTo>
                      <a:cubicBezTo>
                        <a:pt x="18888" y="406491"/>
                        <a:pt x="-4114" y="232988"/>
                        <a:pt x="0" y="0"/>
                      </a:cubicBezTo>
                      <a:close/>
                    </a:path>
                    <a:path w="1250595" h="523220" stroke="0" extrusionOk="0">
                      <a:moveTo>
                        <a:pt x="0" y="0"/>
                      </a:moveTo>
                      <a:cubicBezTo>
                        <a:pt x="158625" y="-12386"/>
                        <a:pt x="321212" y="-27917"/>
                        <a:pt x="612792" y="0"/>
                      </a:cubicBezTo>
                      <a:cubicBezTo>
                        <a:pt x="904372" y="27917"/>
                        <a:pt x="1027933" y="11350"/>
                        <a:pt x="1250595" y="0"/>
                      </a:cubicBezTo>
                      <a:cubicBezTo>
                        <a:pt x="1229305" y="234827"/>
                        <a:pt x="1257113" y="416135"/>
                        <a:pt x="1250595" y="523220"/>
                      </a:cubicBezTo>
                      <a:cubicBezTo>
                        <a:pt x="1109031" y="537085"/>
                        <a:pt x="806296" y="517367"/>
                        <a:pt x="625298" y="523220"/>
                      </a:cubicBezTo>
                      <a:cubicBezTo>
                        <a:pt x="444300" y="529073"/>
                        <a:pt x="293240" y="508065"/>
                        <a:pt x="0" y="523220"/>
                      </a:cubicBezTo>
                      <a:cubicBezTo>
                        <a:pt x="10330" y="391675"/>
                        <a:pt x="-1194" y="239160"/>
                        <a:pt x="0" y="0"/>
                      </a:cubicBezTo>
                      <a:close/>
                    </a:path>
                  </a:pathLst>
                </a:custGeom>
                <a:solidFill>
                  <a:schemeClr val="accent4">
                    <a:lumMod val="20000"/>
                    <a:lumOff val="80000"/>
                  </a:schemeClr>
                </a:solidFill>
                <a:ln>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14:m>
                    <m:oMathPara xmlns:m="http://schemas.openxmlformats.org/officeDocument/2006/math">
                      <m:oMathParaPr>
                        <m:jc m:val="centerGroup"/>
                      </m:oMathParaPr>
                      <m:oMath xmlns:m="http://schemas.openxmlformats.org/officeDocument/2006/math">
                        <m:d>
                          <m:dPr>
                            <m:begChr m:val="⟨"/>
                            <m:endChr m:val="⟩"/>
                            <m:ctrlP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ctrlPr>
                          </m:dPr>
                          <m:e>
                            <m: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t>𝑠</m:t>
                            </m:r>
                            <m: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t>⋅</m:t>
                            </m:r>
                            <m:r>
                              <a:rPr lang="en-US" sz="2800" b="0" i="1" smtClean="0">
                                <a:solidFill>
                                  <a:srgbClr val="0432FF"/>
                                </a:solidFill>
                                <a:latin typeface="Cambria Math" panose="02040503050406030204" pitchFamily="18" charset="0"/>
                              </a:rPr>
                              <m:t>𝑦</m:t>
                            </m:r>
                            <m: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t> </m:t>
                            </m:r>
                          </m:e>
                        </m:d>
                      </m:oMath>
                    </m:oMathPara>
                  </a14:m>
                  <a:endParaRPr kumimoji="0" lang="en-US" sz="2800" b="0" i="0" u="none" strike="noStrike" kern="1200" cap="none" spc="0" normalizeH="0" baseline="0" noProof="0" dirty="0">
                    <a:ln>
                      <a:noFill/>
                    </a:ln>
                    <a:solidFill>
                      <a:srgbClr val="0432FF"/>
                    </a:solidFill>
                    <a:effectLst/>
                    <a:uLnTx/>
                    <a:uFillTx/>
                    <a:latin typeface="Calibri Light" panose="020F0302020204030204"/>
                  </a:endParaRPr>
                </a:p>
              </p:txBody>
            </p:sp>
          </mc:Choice>
          <mc:Fallback xmlns="">
            <p:sp>
              <p:nvSpPr>
                <p:cNvPr id="13" name="Rectangle 12">
                  <a:extLst>
                    <a:ext uri="{FF2B5EF4-FFF2-40B4-BE49-F238E27FC236}">
                      <a16:creationId xmlns:a16="http://schemas.microsoft.com/office/drawing/2014/main" id="{75CB5253-4D43-8F06-BFAF-D1411CAA98E4}"/>
                    </a:ext>
                  </a:extLst>
                </p:cNvPr>
                <p:cNvSpPr>
                  <a:spLocks noRot="1" noChangeAspect="1" noMove="1" noResize="1" noEditPoints="1" noAdjustHandles="1" noChangeArrowheads="1" noChangeShapeType="1" noTextEdit="1"/>
                </p:cNvSpPr>
                <p:nvPr/>
              </p:nvSpPr>
              <p:spPr>
                <a:xfrm>
                  <a:off x="2681295" y="4724400"/>
                  <a:ext cx="1250595" cy="523220"/>
                </a:xfrm>
                <a:prstGeom prst="rect">
                  <a:avLst/>
                </a:prstGeom>
                <a:blipFill>
                  <a:blip r:embed="rId17"/>
                  <a:stretch>
                    <a:fillRect/>
                  </a:stretch>
                </a:blipFill>
                <a:ln>
                  <a:extLst>
                    <a:ext uri="{C807C97D-BFC1-408E-A445-0C87EB9F89A2}">
                      <ask:lineSketchStyleProps xmlns:ask="http://schemas.microsoft.com/office/drawing/2018/sketchyshapes" sd="1219033472">
                        <a:custGeom>
                          <a:avLst/>
                          <a:gdLst>
                            <a:gd name="connsiteX0" fmla="*/ 0 w 1250595"/>
                            <a:gd name="connsiteY0" fmla="*/ 0 h 523220"/>
                            <a:gd name="connsiteX1" fmla="*/ 650309 w 1250595"/>
                            <a:gd name="connsiteY1" fmla="*/ 0 h 523220"/>
                            <a:gd name="connsiteX2" fmla="*/ 1250595 w 1250595"/>
                            <a:gd name="connsiteY2" fmla="*/ 0 h 523220"/>
                            <a:gd name="connsiteX3" fmla="*/ 1250595 w 1250595"/>
                            <a:gd name="connsiteY3" fmla="*/ 523220 h 523220"/>
                            <a:gd name="connsiteX4" fmla="*/ 637803 w 1250595"/>
                            <a:gd name="connsiteY4" fmla="*/ 523220 h 523220"/>
                            <a:gd name="connsiteX5" fmla="*/ 0 w 1250595"/>
                            <a:gd name="connsiteY5" fmla="*/ 523220 h 523220"/>
                            <a:gd name="connsiteX6" fmla="*/ 0 w 1250595"/>
                            <a:gd name="connsiteY6"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595" h="523220" fill="none" extrusionOk="0">
                              <a:moveTo>
                                <a:pt x="0" y="0"/>
                              </a:moveTo>
                              <a:cubicBezTo>
                                <a:pt x="158788" y="-5496"/>
                                <a:pt x="410490" y="19744"/>
                                <a:pt x="650309" y="0"/>
                              </a:cubicBezTo>
                              <a:cubicBezTo>
                                <a:pt x="890128" y="-19744"/>
                                <a:pt x="1063012" y="14138"/>
                                <a:pt x="1250595" y="0"/>
                              </a:cubicBezTo>
                              <a:cubicBezTo>
                                <a:pt x="1255297" y="237565"/>
                                <a:pt x="1259430" y="274067"/>
                                <a:pt x="1250595" y="523220"/>
                              </a:cubicBezTo>
                              <a:cubicBezTo>
                                <a:pt x="1083018" y="494358"/>
                                <a:pt x="791729" y="522723"/>
                                <a:pt x="637803" y="523220"/>
                              </a:cubicBezTo>
                              <a:cubicBezTo>
                                <a:pt x="483877" y="523717"/>
                                <a:pt x="128273" y="513519"/>
                                <a:pt x="0" y="523220"/>
                              </a:cubicBezTo>
                              <a:cubicBezTo>
                                <a:pt x="18888" y="406491"/>
                                <a:pt x="-4114" y="232988"/>
                                <a:pt x="0" y="0"/>
                              </a:cubicBezTo>
                              <a:close/>
                            </a:path>
                            <a:path w="1250595" h="523220" stroke="0" extrusionOk="0">
                              <a:moveTo>
                                <a:pt x="0" y="0"/>
                              </a:moveTo>
                              <a:cubicBezTo>
                                <a:pt x="158625" y="-12386"/>
                                <a:pt x="321212" y="-27917"/>
                                <a:pt x="612792" y="0"/>
                              </a:cubicBezTo>
                              <a:cubicBezTo>
                                <a:pt x="904372" y="27917"/>
                                <a:pt x="1027933" y="11350"/>
                                <a:pt x="1250595" y="0"/>
                              </a:cubicBezTo>
                              <a:cubicBezTo>
                                <a:pt x="1229305" y="234827"/>
                                <a:pt x="1257113" y="416135"/>
                                <a:pt x="1250595" y="523220"/>
                              </a:cubicBezTo>
                              <a:cubicBezTo>
                                <a:pt x="1109031" y="537085"/>
                                <a:pt x="806296" y="517367"/>
                                <a:pt x="625298" y="523220"/>
                              </a:cubicBezTo>
                              <a:cubicBezTo>
                                <a:pt x="444300" y="529073"/>
                                <a:pt x="293240" y="508065"/>
                                <a:pt x="0" y="523220"/>
                              </a:cubicBezTo>
                              <a:cubicBezTo>
                                <a:pt x="10330" y="391675"/>
                                <a:pt x="-1194" y="239160"/>
                                <a:pt x="0" y="0"/>
                              </a:cubicBezTo>
                              <a:close/>
                            </a:path>
                          </a:pathLst>
                        </a:custGeom>
                        <ask:type>
                          <ask:lineSketchFreehand/>
                        </ask:type>
                      </ask:lineSketchStyleProps>
                    </a:ext>
                  </a:extLst>
                </a:ln>
              </p:spPr>
              <p:txBody>
                <a:bodyPr/>
                <a:lstStyle/>
                <a:p>
                  <a:r>
                    <a:rPr lang="en-US">
                      <a:noFill/>
                    </a:rPr>
                    <a:t> </a:t>
                  </a:r>
                </a:p>
              </p:txBody>
            </p:sp>
          </mc:Fallback>
        </mc:AlternateContent>
      </p:grpSp>
      <p:sp>
        <p:nvSpPr>
          <p:cNvPr id="14" name="Title 1">
            <a:extLst>
              <a:ext uri="{FF2B5EF4-FFF2-40B4-BE49-F238E27FC236}">
                <a16:creationId xmlns:a16="http://schemas.microsoft.com/office/drawing/2014/main" id="{7CAF32C5-15EF-0773-560F-806B1FC7E6E0}"/>
              </a:ext>
            </a:extLst>
          </p:cNvPr>
          <p:cNvSpPr txBox="1">
            <a:spLocks/>
          </p:cNvSpPr>
          <p:nvPr/>
        </p:nvSpPr>
        <p:spPr>
          <a:xfrm>
            <a:off x="152400" y="23021"/>
            <a:ext cx="11201400" cy="11183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Garbling w/ </a:t>
            </a:r>
            <a:r>
              <a:rPr lang="en-US" dirty="0" err="1"/>
              <a:t>FreeXOR</a:t>
            </a:r>
            <a:r>
              <a:rPr lang="en-US" dirty="0"/>
              <a:t> style Labels</a:t>
            </a:r>
          </a:p>
        </p:txBody>
      </p:sp>
    </p:spTree>
    <p:extLst>
      <p:ext uri="{BB962C8B-B14F-4D97-AF65-F5344CB8AC3E}">
        <p14:creationId xmlns:p14="http://schemas.microsoft.com/office/powerpoint/2010/main" val="221510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0E5F5C0-3B83-12C2-174F-39B4B3FCC559}"/>
              </a:ext>
            </a:extLst>
          </p:cNvPr>
          <p:cNvGrpSpPr/>
          <p:nvPr/>
        </p:nvGrpSpPr>
        <p:grpSpPr>
          <a:xfrm>
            <a:off x="683048" y="2431849"/>
            <a:ext cx="6403552" cy="2954461"/>
            <a:chOff x="683048" y="2431849"/>
            <a:chExt cx="6403552" cy="2954461"/>
          </a:xfrm>
        </p:grpSpPr>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DAF4DA3A-62EE-CD6E-506C-C14AF6AFE4D5}"/>
                    </a:ext>
                  </a:extLst>
                </p:cNvPr>
                <p:cNvSpPr/>
                <p:nvPr/>
              </p:nvSpPr>
              <p:spPr>
                <a:xfrm>
                  <a:off x="885120" y="2438400"/>
                  <a:ext cx="1076739" cy="586892"/>
                </a:xfrm>
                <a:prstGeom prst="rect">
                  <a:avLst/>
                </a:prstGeom>
              </p:spPr>
              <p:txBody>
                <a:bodyPr wrap="square">
                  <a:spAutoFit/>
                </a:bodyPr>
                <a:lstStyle/>
                <a:p>
                  <a:pPr lvl="0" algn="ctr">
                    <a:defRPr/>
                  </a:pPr>
                  <a14:m>
                    <m:oMathPara xmlns:m="http://schemas.openxmlformats.org/officeDocument/2006/math">
                      <m:oMathParaPr>
                        <m:jc m:val="center"/>
                      </m:oMathParaPr>
                      <m:oMath xmlns:m="http://schemas.openxmlformats.org/officeDocument/2006/math">
                        <m:acc>
                          <m:accPr>
                            <m:chr m:val="⃗"/>
                            <m:ctrlPr>
                              <a:rPr lang="en-US" sz="2800" i="1" dirty="0" smtClean="0">
                                <a:solidFill>
                                  <a:schemeClr val="tx1"/>
                                </a:solidFill>
                                <a:latin typeface="Cambria Math" panose="02040503050406030204" pitchFamily="18" charset="0"/>
                              </a:rPr>
                            </m:ctrlPr>
                          </m:accPr>
                          <m:e>
                            <m:r>
                              <a:rPr lang="en-US" sz="2800" i="1" dirty="0">
                                <a:solidFill>
                                  <a:schemeClr val="tx1"/>
                                </a:solidFill>
                                <a:latin typeface="Cambria Math" panose="02040503050406030204" pitchFamily="18" charset="0"/>
                              </a:rPr>
                              <m:t>𝑘</m:t>
                            </m:r>
                          </m:e>
                        </m:acc>
                      </m:oMath>
                    </m:oMathPara>
                  </a14:m>
                  <a:endParaRPr kumimoji="0" lang="en-US" sz="2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22" name="Rectangle 21">
                  <a:extLst>
                    <a:ext uri="{FF2B5EF4-FFF2-40B4-BE49-F238E27FC236}">
                      <a16:creationId xmlns:a16="http://schemas.microsoft.com/office/drawing/2014/main" id="{DAF4DA3A-62EE-CD6E-506C-C14AF6AFE4D5}"/>
                    </a:ext>
                  </a:extLst>
                </p:cNvPr>
                <p:cNvSpPr>
                  <a:spLocks noRot="1" noChangeAspect="1" noMove="1" noResize="1" noEditPoints="1" noAdjustHandles="1" noChangeArrowheads="1" noChangeShapeType="1" noTextEdit="1"/>
                </p:cNvSpPr>
                <p:nvPr/>
              </p:nvSpPr>
              <p:spPr>
                <a:xfrm>
                  <a:off x="885120" y="2438400"/>
                  <a:ext cx="1076739" cy="586892"/>
                </a:xfrm>
                <a:prstGeom prst="rect">
                  <a:avLst/>
                </a:prstGeom>
                <a:blipFill>
                  <a:blip r:embed="rId3"/>
                  <a:stretch>
                    <a:fillRect/>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93C7ADCB-7B51-CFF9-FB87-3DA37D760DFC}"/>
                </a:ext>
              </a:extLst>
            </p:cNvPr>
            <p:cNvGrpSpPr/>
            <p:nvPr/>
          </p:nvGrpSpPr>
          <p:grpSpPr>
            <a:xfrm>
              <a:off x="683048" y="2996740"/>
              <a:ext cx="1480882" cy="2389570"/>
              <a:chOff x="683048" y="2996740"/>
              <a:chExt cx="1480882" cy="2389570"/>
            </a:xfrm>
          </p:grpSpPr>
          <p:sp>
            <p:nvSpPr>
              <p:cNvPr id="27" name="Trapezoid 26">
                <a:extLst>
                  <a:ext uri="{FF2B5EF4-FFF2-40B4-BE49-F238E27FC236}">
                    <a16:creationId xmlns:a16="http://schemas.microsoft.com/office/drawing/2014/main" id="{154E5A8A-7410-8DB2-8C5B-32278046D1BC}"/>
                  </a:ext>
                </a:extLst>
              </p:cNvPr>
              <p:cNvSpPr/>
              <p:nvPr/>
            </p:nvSpPr>
            <p:spPr>
              <a:xfrm>
                <a:off x="683048" y="3581400"/>
                <a:ext cx="1480882" cy="695836"/>
              </a:xfrm>
              <a:prstGeom prst="trapezoid">
                <a:avLst>
                  <a:gd name="adj" fmla="val 0"/>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A5EDF095-FECA-334C-1C5A-517FEC6E234B}"/>
                      </a:ext>
                    </a:extLst>
                  </p:cNvPr>
                  <p:cNvSpPr/>
                  <p:nvPr/>
                </p:nvSpPr>
                <p:spPr>
                  <a:xfrm>
                    <a:off x="685943" y="3647285"/>
                    <a:ext cx="1465431"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sz="28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ctrlPr>
                            </m:sSubPr>
                            <m:e>
                              <m:r>
                                <m:rPr>
                                  <m:sty m:val="p"/>
                                </m:rPr>
                                <a:rPr kumimoji="0" lang="en-US" sz="2800" b="0" i="0"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Garb</m:t>
                              </m:r>
                            </m:e>
                            <m:sub>
                              <m:r>
                                <a:rPr kumimoji="0" lang="en-US" sz="28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𝐶</m:t>
                              </m:r>
                            </m:sub>
                          </m:sSub>
                        </m:oMath>
                      </m:oMathPara>
                    </a14:m>
                    <a:endParaRPr kumimoji="0" lang="en-US" sz="2800" b="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69" name="Rectangle 68">
                    <a:extLst>
                      <a:ext uri="{FF2B5EF4-FFF2-40B4-BE49-F238E27FC236}">
                        <a16:creationId xmlns:a16="http://schemas.microsoft.com/office/drawing/2014/main" id="{52B8DF9D-90CA-788F-A39D-8504F61EEB26}"/>
                      </a:ext>
                    </a:extLst>
                  </p:cNvPr>
                  <p:cNvSpPr>
                    <a:spLocks noRot="1" noChangeAspect="1" noMove="1" noResize="1" noEditPoints="1" noAdjustHandles="1" noChangeArrowheads="1" noChangeShapeType="1" noTextEdit="1"/>
                  </p:cNvSpPr>
                  <p:nvPr/>
                </p:nvSpPr>
                <p:spPr>
                  <a:xfrm>
                    <a:off x="685943" y="3647285"/>
                    <a:ext cx="1465431" cy="523220"/>
                  </a:xfrm>
                  <a:prstGeom prst="rect">
                    <a:avLst/>
                  </a:prstGeom>
                  <a:blipFill>
                    <a:blip r:embed="rId4"/>
                    <a:stretch>
                      <a:fillRect/>
                    </a:stretch>
                  </a:blipFill>
                </p:spPr>
                <p:txBody>
                  <a:bodyPr/>
                  <a:lstStyle/>
                  <a:p>
                    <a:r>
                      <a:rPr lang="en-US">
                        <a:noFill/>
                      </a:rPr>
                      <a:t> </a:t>
                    </a:r>
                  </a:p>
                </p:txBody>
              </p:sp>
            </mc:Fallback>
          </mc:AlternateContent>
          <p:cxnSp>
            <p:nvCxnSpPr>
              <p:cNvPr id="30" name="Straight Arrow Connector 29">
                <a:extLst>
                  <a:ext uri="{FF2B5EF4-FFF2-40B4-BE49-F238E27FC236}">
                    <a16:creationId xmlns:a16="http://schemas.microsoft.com/office/drawing/2014/main" id="{908FE619-E97B-EAA7-012B-CAFA440A6727}"/>
                  </a:ext>
                </a:extLst>
              </p:cNvPr>
              <p:cNvCxnSpPr>
                <a:cxnSpLocks/>
                <a:endCxn id="27" idx="0"/>
              </p:cNvCxnSpPr>
              <p:nvPr/>
            </p:nvCxnSpPr>
            <p:spPr>
              <a:xfrm>
                <a:off x="1423489" y="2996740"/>
                <a:ext cx="0" cy="584660"/>
              </a:xfrm>
              <a:prstGeom prst="straightConnector1">
                <a:avLst/>
              </a:prstGeom>
              <a:ln w="25400">
                <a:solidFill>
                  <a:schemeClr val="tx1">
                    <a:lumMod val="50000"/>
                    <a:lumOff val="50000"/>
                  </a:schemeClr>
                </a:solidFill>
                <a:headEnd type="none"/>
                <a:tailEnd type="triangle" w="lg" len="lg"/>
              </a:ln>
            </p:spPr>
            <p:style>
              <a:lnRef idx="3">
                <a:schemeClr val="accent5"/>
              </a:lnRef>
              <a:fillRef idx="0">
                <a:schemeClr val="accent5"/>
              </a:fillRef>
              <a:effectRef idx="2">
                <a:schemeClr val="accent5"/>
              </a:effectRef>
              <a:fontRef idx="minor">
                <a:schemeClr val="tx1"/>
              </a:fontRef>
            </p:style>
          </p:cxnSp>
          <p:cxnSp>
            <p:nvCxnSpPr>
              <p:cNvPr id="34" name="Straight Arrow Connector 33">
                <a:extLst>
                  <a:ext uri="{FF2B5EF4-FFF2-40B4-BE49-F238E27FC236}">
                    <a16:creationId xmlns:a16="http://schemas.microsoft.com/office/drawing/2014/main" id="{C6BAAFF9-1896-C6CE-6D99-E0A59EE5DB5F}"/>
                  </a:ext>
                </a:extLst>
              </p:cNvPr>
              <p:cNvCxnSpPr>
                <a:cxnSpLocks/>
              </p:cNvCxnSpPr>
              <p:nvPr/>
            </p:nvCxnSpPr>
            <p:spPr>
              <a:xfrm>
                <a:off x="1423489" y="4336630"/>
                <a:ext cx="0" cy="543709"/>
              </a:xfrm>
              <a:prstGeom prst="straightConnector1">
                <a:avLst/>
              </a:prstGeom>
              <a:ln w="25400">
                <a:solidFill>
                  <a:schemeClr val="tx1">
                    <a:lumMod val="50000"/>
                    <a:lumOff val="50000"/>
                  </a:schemeClr>
                </a:solidFill>
                <a:headEnd type="none"/>
                <a:tailEnd type="triangle" w="lg" len="lg"/>
              </a:ln>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C7B1D056-DF18-633A-55A9-86F3791435FB}"/>
                      </a:ext>
                    </a:extLst>
                  </p:cNvPr>
                  <p:cNvSpPr/>
                  <p:nvPr/>
                </p:nvSpPr>
                <p:spPr>
                  <a:xfrm>
                    <a:off x="1071371" y="4863090"/>
                    <a:ext cx="704236"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𝑘</m:t>
                              </m:r>
                            </m:e>
                            <m:sub>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𝐶</m:t>
                              </m:r>
                            </m:sub>
                          </m:sSub>
                        </m:oMath>
                      </m:oMathPara>
                    </a14:m>
                    <a:endParaRPr kumimoji="0" lang="en-US" sz="2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73" name="Rectangle 72">
                    <a:extLst>
                      <a:ext uri="{FF2B5EF4-FFF2-40B4-BE49-F238E27FC236}">
                        <a16:creationId xmlns:a16="http://schemas.microsoft.com/office/drawing/2014/main" id="{9CA0C7BB-751A-D79C-9D36-D0715D24A99A}"/>
                      </a:ext>
                    </a:extLst>
                  </p:cNvPr>
                  <p:cNvSpPr>
                    <a:spLocks noRot="1" noChangeAspect="1" noMove="1" noResize="1" noEditPoints="1" noAdjustHandles="1" noChangeArrowheads="1" noChangeShapeType="1" noTextEdit="1"/>
                  </p:cNvSpPr>
                  <p:nvPr/>
                </p:nvSpPr>
                <p:spPr>
                  <a:xfrm>
                    <a:off x="1071371" y="4863090"/>
                    <a:ext cx="704236" cy="523220"/>
                  </a:xfrm>
                  <a:prstGeom prst="rect">
                    <a:avLst/>
                  </a:prstGeom>
                  <a:blipFill>
                    <a:blip r:embed="rId5"/>
                    <a:stretch>
                      <a:fillRect/>
                    </a:stretch>
                  </a:blipFill>
                </p:spPr>
                <p:txBody>
                  <a:bodyPr/>
                  <a:lstStyle/>
                  <a:p>
                    <a:r>
                      <a:rPr lang="en-US">
                        <a:noFill/>
                      </a:rPr>
                      <a:t> </a:t>
                    </a:r>
                  </a:p>
                </p:txBody>
              </p:sp>
            </mc:Fallback>
          </mc:AlternateContent>
        </p:grpSp>
        <p:grpSp>
          <p:nvGrpSpPr>
            <p:cNvPr id="42" name="Group 41">
              <a:extLst>
                <a:ext uri="{FF2B5EF4-FFF2-40B4-BE49-F238E27FC236}">
                  <a16:creationId xmlns:a16="http://schemas.microsoft.com/office/drawing/2014/main" id="{3EA0893C-EE1A-19F5-7290-FC480773409D}"/>
                </a:ext>
              </a:extLst>
            </p:cNvPr>
            <p:cNvGrpSpPr/>
            <p:nvPr/>
          </p:nvGrpSpPr>
          <p:grpSpPr>
            <a:xfrm>
              <a:off x="3668355" y="2431849"/>
              <a:ext cx="3418245" cy="2922970"/>
              <a:chOff x="763044" y="2003767"/>
              <a:chExt cx="3418245" cy="2922970"/>
            </a:xfrm>
          </p:grpSpPr>
          <p:sp>
            <p:nvSpPr>
              <p:cNvPr id="43" name="Trapezoid 42">
                <a:extLst>
                  <a:ext uri="{FF2B5EF4-FFF2-40B4-BE49-F238E27FC236}">
                    <a16:creationId xmlns:a16="http://schemas.microsoft.com/office/drawing/2014/main" id="{76ED6E00-65AA-0C40-2A1C-7C625D410AD8}"/>
                  </a:ext>
                </a:extLst>
              </p:cNvPr>
              <p:cNvSpPr/>
              <p:nvPr/>
            </p:nvSpPr>
            <p:spPr>
              <a:xfrm>
                <a:off x="1757023" y="3163972"/>
                <a:ext cx="1480882" cy="695836"/>
              </a:xfrm>
              <a:prstGeom prst="trapezoid">
                <a:avLst>
                  <a:gd name="adj" fmla="val 0"/>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31A3F023-09A5-E33A-765D-47CBA5D5AB94}"/>
                      </a:ext>
                    </a:extLst>
                  </p:cNvPr>
                  <p:cNvSpPr/>
                  <p:nvPr/>
                </p:nvSpPr>
                <p:spPr>
                  <a:xfrm>
                    <a:off x="1753643" y="3229857"/>
                    <a:ext cx="1480875"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ctrlPr>
                            </m:sSubPr>
                            <m:e>
                              <m:r>
                                <m:rPr>
                                  <m:sty m:val="p"/>
                                </m:rPr>
                                <a:rPr kumimoji="0" lang="en-US" sz="2800" b="0" i="0"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Eval</m:t>
                              </m:r>
                            </m:e>
                            <m:sub>
                              <m:r>
                                <a:rPr kumimoji="0" lang="en-US" sz="28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𝐶</m:t>
                              </m:r>
                            </m:sub>
                          </m:sSub>
                        </m:oMath>
                      </m:oMathPara>
                    </a14:m>
                    <a:endParaRPr kumimoji="0" lang="en-US" sz="2800" b="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82" name="Rectangle 81">
                    <a:extLst>
                      <a:ext uri="{FF2B5EF4-FFF2-40B4-BE49-F238E27FC236}">
                        <a16:creationId xmlns:a16="http://schemas.microsoft.com/office/drawing/2014/main" id="{7B01193C-E649-DCF1-64BA-85AD1ABF7183}"/>
                      </a:ext>
                    </a:extLst>
                  </p:cNvPr>
                  <p:cNvSpPr>
                    <a:spLocks noRot="1" noChangeAspect="1" noMove="1" noResize="1" noEditPoints="1" noAdjustHandles="1" noChangeArrowheads="1" noChangeShapeType="1" noTextEdit="1"/>
                  </p:cNvSpPr>
                  <p:nvPr/>
                </p:nvSpPr>
                <p:spPr>
                  <a:xfrm>
                    <a:off x="1753643" y="3229857"/>
                    <a:ext cx="1480875" cy="523220"/>
                  </a:xfrm>
                  <a:prstGeom prst="rect">
                    <a:avLst/>
                  </a:prstGeom>
                  <a:blipFill>
                    <a:blip r:embed="rId6"/>
                    <a:stretch>
                      <a:fillRect/>
                    </a:stretch>
                  </a:blipFill>
                </p:spPr>
                <p:txBody>
                  <a:bodyPr/>
                  <a:lstStyle/>
                  <a:p>
                    <a:r>
                      <a:rPr lang="en-US">
                        <a:noFill/>
                      </a:rPr>
                      <a:t> </a:t>
                    </a:r>
                  </a:p>
                </p:txBody>
              </p:sp>
            </mc:Fallback>
          </mc:AlternateContent>
          <p:cxnSp>
            <p:nvCxnSpPr>
              <p:cNvPr id="45" name="Straight Arrow Connector 44">
                <a:extLst>
                  <a:ext uri="{FF2B5EF4-FFF2-40B4-BE49-F238E27FC236}">
                    <a16:creationId xmlns:a16="http://schemas.microsoft.com/office/drawing/2014/main" id="{8839B0FB-0260-FDF8-E357-AF5F27B459DD}"/>
                  </a:ext>
                </a:extLst>
              </p:cNvPr>
              <p:cNvCxnSpPr>
                <a:cxnSpLocks/>
              </p:cNvCxnSpPr>
              <p:nvPr/>
            </p:nvCxnSpPr>
            <p:spPr>
              <a:xfrm>
                <a:off x="2497464" y="2579312"/>
                <a:ext cx="0" cy="584660"/>
              </a:xfrm>
              <a:prstGeom prst="straightConnector1">
                <a:avLst/>
              </a:prstGeom>
              <a:ln w="25400">
                <a:solidFill>
                  <a:schemeClr val="tx1">
                    <a:lumMod val="50000"/>
                    <a:lumOff val="50000"/>
                  </a:schemeClr>
                </a:solidFill>
                <a:headEnd type="none"/>
                <a:tailEnd type="triangle" w="lg" len="lg"/>
              </a:ln>
            </p:spPr>
            <p:style>
              <a:lnRef idx="3">
                <a:schemeClr val="accent5"/>
              </a:lnRef>
              <a:fillRef idx="0">
                <a:schemeClr val="accent5"/>
              </a:fillRef>
              <a:effectRef idx="2">
                <a:schemeClr val="accent5"/>
              </a:effectRef>
              <a:fontRef idx="minor">
                <a:schemeClr val="tx1"/>
              </a:fontRef>
            </p:style>
          </p:cxnSp>
          <p:cxnSp>
            <p:nvCxnSpPr>
              <p:cNvPr id="46" name="Straight Arrow Connector 45">
                <a:extLst>
                  <a:ext uri="{FF2B5EF4-FFF2-40B4-BE49-F238E27FC236}">
                    <a16:creationId xmlns:a16="http://schemas.microsoft.com/office/drawing/2014/main" id="{944D5DA3-23B1-7985-CB65-1E84B6320FF3}"/>
                  </a:ext>
                </a:extLst>
              </p:cNvPr>
              <p:cNvCxnSpPr>
                <a:cxnSpLocks/>
              </p:cNvCxnSpPr>
              <p:nvPr/>
            </p:nvCxnSpPr>
            <p:spPr>
              <a:xfrm>
                <a:off x="2497464" y="3859808"/>
                <a:ext cx="0" cy="543709"/>
              </a:xfrm>
              <a:prstGeom prst="straightConnector1">
                <a:avLst/>
              </a:prstGeom>
              <a:ln w="25400">
                <a:solidFill>
                  <a:schemeClr val="tx1">
                    <a:lumMod val="50000"/>
                    <a:lumOff val="50000"/>
                  </a:schemeClr>
                </a:solidFill>
                <a:headEnd type="none"/>
                <a:tailEnd type="triangle" w="lg" len="lg"/>
              </a:ln>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7230EB4A-E0A4-5A82-66CC-47F3899BDAB3}"/>
                      </a:ext>
                    </a:extLst>
                  </p:cNvPr>
                  <p:cNvSpPr/>
                  <p:nvPr/>
                </p:nvSpPr>
                <p:spPr>
                  <a:xfrm>
                    <a:off x="763044" y="2003767"/>
                    <a:ext cx="3418245" cy="1017779"/>
                  </a:xfrm>
                  <a:prstGeom prst="rect">
                    <a:avLst/>
                  </a:prstGeom>
                </p:spPr>
                <p:txBody>
                  <a:bodyPr wrap="square">
                    <a:spAutoFit/>
                  </a:bodyPr>
                  <a:lstStyle/>
                  <a:p>
                    <a:pPr algn="ctr">
                      <a:defRPr/>
                    </a:pPr>
                    <a14:m>
                      <m:oMathPara xmlns:m="http://schemas.openxmlformats.org/officeDocument/2006/math">
                        <m:oMathParaPr>
                          <m:jc m:val="center"/>
                        </m:oMathParaPr>
                        <m:oMath xmlns:m="http://schemas.openxmlformats.org/officeDocument/2006/math">
                          <m:sSub>
                            <m:sSubPr>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acc>
                                <m:accPr>
                                  <m: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ℓ</m:t>
                                  </m:r>
                                </m:e>
                              </m:acc>
                            </m:e>
                            <m:sub>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𝑥</m:t>
                              </m:r>
                            </m:sub>
                          </m:sSub>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𝑠</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acc>
                            <m:accPr>
                              <m: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𝑥</m:t>
                              </m:r>
                            </m:e>
                          </m:acc>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acc>
                            <m:accPr>
                              <m:chr m:val="⃗"/>
                              <m:ctrlPr>
                                <a:rPr lang="en-US" sz="2800" i="1" dirty="0" smtClean="0">
                                  <a:solidFill>
                                    <a:schemeClr val="tx1"/>
                                  </a:solidFill>
                                  <a:latin typeface="Cambria Math" panose="02040503050406030204" pitchFamily="18" charset="0"/>
                                </a:rPr>
                              </m:ctrlPr>
                            </m:accPr>
                            <m:e>
                              <m:r>
                                <a:rPr lang="en-US" sz="2800" i="1" dirty="0">
                                  <a:solidFill>
                                    <a:schemeClr val="tx1"/>
                                  </a:solidFill>
                                  <a:latin typeface="Cambria Math" panose="02040503050406030204" pitchFamily="18" charset="0"/>
                                </a:rPr>
                                <m:t>𝑘</m:t>
                              </m:r>
                            </m:e>
                          </m:acc>
                        </m:oMath>
                      </m:oMathPara>
                    </a14:m>
                    <a:endParaRPr lang="en-US" sz="2800" dirty="0">
                      <a:solidFill>
                        <a:schemeClr val="tx1"/>
                      </a:solidFill>
                      <a:latin typeface="Calibri Light" panose="020F03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85" name="Rectangle 84">
                    <a:extLst>
                      <a:ext uri="{FF2B5EF4-FFF2-40B4-BE49-F238E27FC236}">
                        <a16:creationId xmlns:a16="http://schemas.microsoft.com/office/drawing/2014/main" id="{63893519-EA52-B3DD-D6C4-F25A1A8AF97D}"/>
                      </a:ext>
                    </a:extLst>
                  </p:cNvPr>
                  <p:cNvSpPr>
                    <a:spLocks noRot="1" noChangeAspect="1" noMove="1" noResize="1" noEditPoints="1" noAdjustHandles="1" noChangeArrowheads="1" noChangeShapeType="1" noTextEdit="1"/>
                  </p:cNvSpPr>
                  <p:nvPr/>
                </p:nvSpPr>
                <p:spPr>
                  <a:xfrm>
                    <a:off x="763044" y="2003767"/>
                    <a:ext cx="3418245" cy="101777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3D1B9CFC-5EE9-E4DC-DA6B-489A97FA8834}"/>
                      </a:ext>
                    </a:extLst>
                  </p:cNvPr>
                  <p:cNvSpPr/>
                  <p:nvPr/>
                </p:nvSpPr>
                <p:spPr>
                  <a:xfrm>
                    <a:off x="1176144" y="4403517"/>
                    <a:ext cx="289286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ℓ</m:t>
                              </m:r>
                            </m:e>
                            <m:sub>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𝐶</m:t>
                              </m:r>
                            </m:sub>
                          </m:sSub>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𝑠</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𝑦</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sSub>
                            <m:sSubPr>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𝑘</m:t>
                              </m:r>
                            </m:e>
                            <m:sub>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𝐶</m:t>
                              </m:r>
                            </m:sub>
                          </m:sSub>
                        </m:oMath>
                      </m:oMathPara>
                    </a14:m>
                    <a:endParaRPr kumimoji="0" lang="en-US" sz="2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86" name="Rectangle 85">
                    <a:extLst>
                      <a:ext uri="{FF2B5EF4-FFF2-40B4-BE49-F238E27FC236}">
                        <a16:creationId xmlns:a16="http://schemas.microsoft.com/office/drawing/2014/main" id="{DEA8754E-FB55-BA6C-44B2-9551968B9987}"/>
                      </a:ext>
                    </a:extLst>
                  </p:cNvPr>
                  <p:cNvSpPr>
                    <a:spLocks noRot="1" noChangeAspect="1" noMove="1" noResize="1" noEditPoints="1" noAdjustHandles="1" noChangeArrowheads="1" noChangeShapeType="1" noTextEdit="1"/>
                  </p:cNvSpPr>
                  <p:nvPr/>
                </p:nvSpPr>
                <p:spPr>
                  <a:xfrm>
                    <a:off x="1176144" y="4403517"/>
                    <a:ext cx="2892860" cy="523220"/>
                  </a:xfrm>
                  <a:prstGeom prst="rect">
                    <a:avLst/>
                  </a:prstGeom>
                  <a:blipFill>
                    <a:blip r:embed="rId8"/>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FD48421E-88F9-78C0-AF00-9D2C9514B15B}"/>
                    </a:ext>
                  </a:extLst>
                </p:cNvPr>
                <p:cNvSpPr/>
                <p:nvPr/>
              </p:nvSpPr>
              <p:spPr>
                <a:xfrm>
                  <a:off x="3195351" y="3464528"/>
                  <a:ext cx="1201690" cy="53777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acc>
                          <m:accPr>
                            <m:chr m:val="̂"/>
                            <m:ctrlPr>
                              <a:rPr kumimoji="0" lang="en-US" sz="28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𝐶</m:t>
                            </m:r>
                          </m:e>
                        </m:acc>
                      </m:oMath>
                    </m:oMathPara>
                  </a14:m>
                  <a:endParaRPr kumimoji="0" lang="en-US" sz="2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49" name="Rectangle 48">
                  <a:extLst>
                    <a:ext uri="{FF2B5EF4-FFF2-40B4-BE49-F238E27FC236}">
                      <a16:creationId xmlns:a16="http://schemas.microsoft.com/office/drawing/2014/main" id="{FD48421E-88F9-78C0-AF00-9D2C9514B15B}"/>
                    </a:ext>
                  </a:extLst>
                </p:cNvPr>
                <p:cNvSpPr>
                  <a:spLocks noRot="1" noChangeAspect="1" noMove="1" noResize="1" noEditPoints="1" noAdjustHandles="1" noChangeArrowheads="1" noChangeShapeType="1" noTextEdit="1"/>
                </p:cNvSpPr>
                <p:nvPr/>
              </p:nvSpPr>
              <p:spPr>
                <a:xfrm>
                  <a:off x="3195351" y="3464528"/>
                  <a:ext cx="1201690" cy="537776"/>
                </a:xfrm>
                <a:prstGeom prst="rect">
                  <a:avLst/>
                </a:prstGeom>
                <a:blipFill>
                  <a:blip r:embed="rId9"/>
                  <a:stretch>
                    <a:fillRect/>
                  </a:stretch>
                </a:blipFill>
              </p:spPr>
              <p:txBody>
                <a:bodyPr/>
                <a:lstStyle/>
                <a:p>
                  <a:r>
                    <a:rPr lang="en-US">
                      <a:noFill/>
                    </a:rPr>
                    <a:t> </a:t>
                  </a:r>
                </a:p>
              </p:txBody>
            </p:sp>
          </mc:Fallback>
        </mc:AlternateContent>
        <p:cxnSp>
          <p:nvCxnSpPr>
            <p:cNvPr id="50" name="Straight Arrow Connector 49">
              <a:extLst>
                <a:ext uri="{FF2B5EF4-FFF2-40B4-BE49-F238E27FC236}">
                  <a16:creationId xmlns:a16="http://schemas.microsoft.com/office/drawing/2014/main" id="{C1D926BD-7250-80D3-E6FB-8270C2A5506C}"/>
                </a:ext>
              </a:extLst>
            </p:cNvPr>
            <p:cNvCxnSpPr>
              <a:cxnSpLocks/>
            </p:cNvCxnSpPr>
            <p:nvPr/>
          </p:nvCxnSpPr>
          <p:spPr>
            <a:xfrm>
              <a:off x="2244720" y="3996655"/>
              <a:ext cx="2414235" cy="0"/>
            </a:xfrm>
            <a:prstGeom prst="straightConnector1">
              <a:avLst/>
            </a:prstGeom>
            <a:ln w="25400">
              <a:solidFill>
                <a:schemeClr val="tx1">
                  <a:lumMod val="50000"/>
                  <a:lumOff val="50000"/>
                </a:schemeClr>
              </a:solidFill>
              <a:headEnd type="none"/>
              <a:tailEnd type="triangle" w="lg" len="lg"/>
            </a:ln>
          </p:spPr>
          <p:style>
            <a:lnRef idx="3">
              <a:schemeClr val="accent5"/>
            </a:lnRef>
            <a:fillRef idx="0">
              <a:schemeClr val="accent5"/>
            </a:fillRef>
            <a:effectRef idx="2">
              <a:schemeClr val="accent5"/>
            </a:effectRef>
            <a:fontRef idx="minor">
              <a:schemeClr val="tx1"/>
            </a:fontRef>
          </p:style>
        </p:cxnSp>
      </p:grpSp>
      <p:grpSp>
        <p:nvGrpSpPr>
          <p:cNvPr id="2" name="Group 1">
            <a:extLst>
              <a:ext uri="{FF2B5EF4-FFF2-40B4-BE49-F238E27FC236}">
                <a16:creationId xmlns:a16="http://schemas.microsoft.com/office/drawing/2014/main" id="{389622EA-A144-ED3E-8D17-79130CFA995C}"/>
              </a:ext>
            </a:extLst>
          </p:cNvPr>
          <p:cNvGrpSpPr/>
          <p:nvPr/>
        </p:nvGrpSpPr>
        <p:grpSpPr>
          <a:xfrm>
            <a:off x="7169911" y="1633751"/>
            <a:ext cx="5544734" cy="3759110"/>
            <a:chOff x="7169911" y="1633751"/>
            <a:chExt cx="5544734" cy="3759110"/>
          </a:xfrm>
        </p:grpSpPr>
        <p:grpSp>
          <p:nvGrpSpPr>
            <p:cNvPr id="3" name="Group 2">
              <a:extLst>
                <a:ext uri="{FF2B5EF4-FFF2-40B4-BE49-F238E27FC236}">
                  <a16:creationId xmlns:a16="http://schemas.microsoft.com/office/drawing/2014/main" id="{3804E705-AC23-7920-9BA5-C6ACA90A7C67}"/>
                </a:ext>
              </a:extLst>
            </p:cNvPr>
            <p:cNvGrpSpPr/>
            <p:nvPr/>
          </p:nvGrpSpPr>
          <p:grpSpPr>
            <a:xfrm>
              <a:off x="7169911" y="2452579"/>
              <a:ext cx="1480882" cy="2891082"/>
              <a:chOff x="1753643" y="2018406"/>
              <a:chExt cx="1480882" cy="2891082"/>
            </a:xfrm>
          </p:grpSpPr>
          <p:sp>
            <p:nvSpPr>
              <p:cNvPr id="5" name="Trapezoid 4">
                <a:extLst>
                  <a:ext uri="{FF2B5EF4-FFF2-40B4-BE49-F238E27FC236}">
                    <a16:creationId xmlns:a16="http://schemas.microsoft.com/office/drawing/2014/main" id="{2BCD2992-660C-0772-5CC2-549ADEA4FDFF}"/>
                  </a:ext>
                </a:extLst>
              </p:cNvPr>
              <p:cNvSpPr/>
              <p:nvPr/>
            </p:nvSpPr>
            <p:spPr>
              <a:xfrm>
                <a:off x="1753643" y="3163972"/>
                <a:ext cx="1480882" cy="695836"/>
              </a:xfrm>
              <a:prstGeom prst="trapezoid">
                <a:avLst>
                  <a:gd name="adj" fmla="val 0"/>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5FD37A5A-FE7D-4F79-ECCB-907052F4A0E7}"/>
                      </a:ext>
                    </a:extLst>
                  </p:cNvPr>
                  <p:cNvSpPr/>
                  <p:nvPr/>
                </p:nvSpPr>
                <p:spPr>
                  <a:xfrm>
                    <a:off x="1756538" y="3229857"/>
                    <a:ext cx="1465431"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sz="28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ctrlPr>
                            </m:sSubPr>
                            <m:e>
                              <m:r>
                                <m:rPr>
                                  <m:sty m:val="p"/>
                                </m:rPr>
                                <a:rPr kumimoji="0" lang="en-US" sz="2800" b="0" i="0"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AEval</m:t>
                              </m:r>
                            </m:e>
                            <m:sub>
                              <m:r>
                                <m:rPr>
                                  <m:sty m:val="p"/>
                                </m:rPr>
                                <a:rPr kumimoji="0" lang="en-US" sz="2800" b="0" i="0"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C</m:t>
                              </m:r>
                            </m:sub>
                          </m:sSub>
                        </m:oMath>
                      </m:oMathPara>
                    </a14:m>
                    <a:endParaRPr kumimoji="0" lang="en-US" sz="2800" b="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6" name="Rectangle 5">
                    <a:extLst>
                      <a:ext uri="{FF2B5EF4-FFF2-40B4-BE49-F238E27FC236}">
                        <a16:creationId xmlns:a16="http://schemas.microsoft.com/office/drawing/2014/main" id="{5FD37A5A-FE7D-4F79-ECCB-907052F4A0E7}"/>
                      </a:ext>
                    </a:extLst>
                  </p:cNvPr>
                  <p:cNvSpPr>
                    <a:spLocks noRot="1" noChangeAspect="1" noMove="1" noResize="1" noEditPoints="1" noAdjustHandles="1" noChangeArrowheads="1" noChangeShapeType="1" noTextEdit="1"/>
                  </p:cNvSpPr>
                  <p:nvPr/>
                </p:nvSpPr>
                <p:spPr>
                  <a:xfrm>
                    <a:off x="1756538" y="3229857"/>
                    <a:ext cx="1465431" cy="523220"/>
                  </a:xfrm>
                  <a:prstGeom prst="rect">
                    <a:avLst/>
                  </a:prstGeom>
                  <a:blipFill>
                    <a:blip r:embed="rId11"/>
                    <a:stretch>
                      <a:fillRect b="-7143"/>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247280FA-B695-BD16-7EEC-E6A485B3DC65}"/>
                  </a:ext>
                </a:extLst>
              </p:cNvPr>
              <p:cNvCxnSpPr>
                <a:cxnSpLocks/>
                <a:endCxn id="5" idx="0"/>
              </p:cNvCxnSpPr>
              <p:nvPr/>
            </p:nvCxnSpPr>
            <p:spPr>
              <a:xfrm>
                <a:off x="2494084" y="2579312"/>
                <a:ext cx="0" cy="584660"/>
              </a:xfrm>
              <a:prstGeom prst="straightConnector1">
                <a:avLst/>
              </a:prstGeom>
              <a:ln w="25400">
                <a:solidFill>
                  <a:schemeClr val="tx1">
                    <a:lumMod val="50000"/>
                    <a:lumOff val="50000"/>
                  </a:schemeClr>
                </a:solidFill>
                <a:headEnd type="none"/>
                <a:tailEnd type="triangle" w="lg" len="lg"/>
              </a:ln>
            </p:spPr>
            <p:style>
              <a:lnRef idx="3">
                <a:schemeClr val="accent5"/>
              </a:lnRef>
              <a:fillRef idx="0">
                <a:schemeClr val="accent5"/>
              </a:fillRef>
              <a:effectRef idx="2">
                <a:schemeClr val="accent5"/>
              </a:effectRef>
              <a:fontRef idx="minor">
                <a:schemeClr val="tx1"/>
              </a:fontRef>
            </p:style>
          </p:cxnSp>
          <p:cxnSp>
            <p:nvCxnSpPr>
              <p:cNvPr id="9" name="Straight Arrow Connector 8">
                <a:extLst>
                  <a:ext uri="{FF2B5EF4-FFF2-40B4-BE49-F238E27FC236}">
                    <a16:creationId xmlns:a16="http://schemas.microsoft.com/office/drawing/2014/main" id="{1BF4EE3D-9818-56B5-38B1-C5463767466E}"/>
                  </a:ext>
                </a:extLst>
              </p:cNvPr>
              <p:cNvCxnSpPr>
                <a:cxnSpLocks/>
              </p:cNvCxnSpPr>
              <p:nvPr/>
            </p:nvCxnSpPr>
            <p:spPr>
              <a:xfrm>
                <a:off x="2494084" y="3859808"/>
                <a:ext cx="0" cy="543709"/>
              </a:xfrm>
              <a:prstGeom prst="straightConnector1">
                <a:avLst/>
              </a:prstGeom>
              <a:ln w="25400">
                <a:solidFill>
                  <a:schemeClr val="tx1">
                    <a:lumMod val="50000"/>
                    <a:lumOff val="50000"/>
                  </a:schemeClr>
                </a:solidFill>
                <a:headEnd type="none"/>
                <a:tailEnd type="triangle" w="lg" len="lg"/>
              </a:ln>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615C7E22-4959-D901-B2E8-9135B09342F4}"/>
                      </a:ext>
                    </a:extLst>
                  </p:cNvPr>
                  <p:cNvSpPr/>
                  <p:nvPr/>
                </p:nvSpPr>
                <p:spPr>
                  <a:xfrm>
                    <a:off x="1955715" y="2018406"/>
                    <a:ext cx="1076739" cy="586892"/>
                  </a:xfrm>
                  <a:prstGeom prst="rect">
                    <a:avLst/>
                  </a:prstGeom>
                </p:spPr>
                <p:txBody>
                  <a:bodyPr wrap="square">
                    <a:spAutoFit/>
                  </a:bodyPr>
                  <a:lstStyle/>
                  <a:p>
                    <a:pPr lvl="0" algn="ctr">
                      <a:defRPr/>
                    </a:pPr>
                    <a14:m>
                      <m:oMathPara xmlns:m="http://schemas.openxmlformats.org/officeDocument/2006/math">
                        <m:oMathParaPr>
                          <m:jc m:val="center"/>
                        </m:oMathParaPr>
                        <m:oMath xmlns:m="http://schemas.openxmlformats.org/officeDocument/2006/math">
                          <m:acc>
                            <m:accPr>
                              <m:chr m:val="⃗"/>
                              <m:ctrlPr>
                                <a:rPr lang="en-US" sz="2800" i="1" dirty="0" smtClean="0">
                                  <a:latin typeface="Cambria Math" panose="02040503050406030204" pitchFamily="18" charset="0"/>
                                </a:rPr>
                              </m:ctrlPr>
                            </m:accPr>
                            <m:e>
                              <m:r>
                                <a:rPr lang="en-US" sz="2800" i="1" dirty="0">
                                  <a:latin typeface="Cambria Math" panose="02040503050406030204" pitchFamily="18" charset="0"/>
                                </a:rPr>
                                <m:t>𝑘</m:t>
                              </m:r>
                            </m:e>
                          </m:acc>
                          <m:r>
                            <a:rPr lang="en-US" sz="2800" b="0" i="0" dirty="0" smtClean="0">
                              <a:latin typeface="Cambria Math" panose="02040503050406030204" pitchFamily="18" charset="0"/>
                            </a:rPr>
                            <m:t>,</m:t>
                          </m:r>
                          <m:r>
                            <m:rPr>
                              <m:sty m:val="p"/>
                            </m:rPr>
                            <a:rPr lang="en-US" sz="2800" i="0" dirty="0">
                              <a:solidFill>
                                <a:srgbClr val="C00000"/>
                              </a:solidFill>
                              <a:latin typeface="Cambria Math" panose="02040503050406030204" pitchFamily="18" charset="0"/>
                            </a:rPr>
                            <m:t>c</m:t>
                          </m:r>
                          <m:sSub>
                            <m:sSubPr>
                              <m:ctrlPr>
                                <a:rPr lang="en-US" sz="2800" i="1" dirty="0">
                                  <a:solidFill>
                                    <a:srgbClr val="C00000"/>
                                  </a:solidFill>
                                  <a:latin typeface="Cambria Math" panose="02040503050406030204" pitchFamily="18" charset="0"/>
                                </a:rPr>
                              </m:ctrlPr>
                            </m:sSubPr>
                            <m:e>
                              <m:r>
                                <m:rPr>
                                  <m:sty m:val="p"/>
                                </m:rPr>
                                <a:rPr lang="en-US" sz="2800" i="0" dirty="0">
                                  <a:solidFill>
                                    <a:srgbClr val="C00000"/>
                                  </a:solidFill>
                                  <a:latin typeface="Cambria Math" panose="02040503050406030204" pitchFamily="18" charset="0"/>
                                </a:rPr>
                                <m:t>t</m:t>
                              </m:r>
                            </m:e>
                            <m:sub>
                              <m:r>
                                <a:rPr lang="en-US" sz="2800" i="1" dirty="0">
                                  <a:solidFill>
                                    <a:srgbClr val="C00000"/>
                                  </a:solidFill>
                                  <a:latin typeface="Cambria Math" panose="02040503050406030204" pitchFamily="18" charset="0"/>
                                </a:rPr>
                                <m:t>𝑠</m:t>
                              </m:r>
                            </m:sub>
                          </m:sSub>
                          <m:d>
                            <m:dPr>
                              <m:ctrlPr>
                                <a:rPr lang="en-US" sz="2800" b="0" i="1" dirty="0" smtClean="0">
                                  <a:solidFill>
                                    <a:srgbClr val="C00000"/>
                                  </a:solidFill>
                                  <a:latin typeface="Cambria Math" panose="02040503050406030204" pitchFamily="18" charset="0"/>
                                </a:rPr>
                              </m:ctrlPr>
                            </m:dPr>
                            <m:e>
                              <m:r>
                                <a:rPr lang="en-US" sz="2800" b="0" i="1" dirty="0" smtClean="0">
                                  <a:solidFill>
                                    <a:srgbClr val="C00000"/>
                                  </a:solidFill>
                                  <a:latin typeface="Cambria Math" panose="02040503050406030204" pitchFamily="18" charset="0"/>
                                </a:rPr>
                                <m:t>𝑥</m:t>
                              </m:r>
                            </m:e>
                          </m:d>
                        </m:oMath>
                      </m:oMathPara>
                    </a14:m>
                    <a:endParaRPr lang="en-US" sz="2800" dirty="0">
                      <a:latin typeface="Calibri Light" panose="020F0302020204030204"/>
                    </a:endParaRPr>
                  </a:p>
                </p:txBody>
              </p:sp>
            </mc:Choice>
            <mc:Fallback xmlns="">
              <p:sp>
                <p:nvSpPr>
                  <p:cNvPr id="11" name="Rectangle 10">
                    <a:extLst>
                      <a:ext uri="{FF2B5EF4-FFF2-40B4-BE49-F238E27FC236}">
                        <a16:creationId xmlns:a16="http://schemas.microsoft.com/office/drawing/2014/main" id="{615C7E22-4959-D901-B2E8-9135B09342F4}"/>
                      </a:ext>
                    </a:extLst>
                  </p:cNvPr>
                  <p:cNvSpPr>
                    <a:spLocks noRot="1" noChangeAspect="1" noMove="1" noResize="1" noEditPoints="1" noAdjustHandles="1" noChangeArrowheads="1" noChangeShapeType="1" noTextEdit="1"/>
                  </p:cNvSpPr>
                  <p:nvPr/>
                </p:nvSpPr>
                <p:spPr>
                  <a:xfrm>
                    <a:off x="1955715" y="2018406"/>
                    <a:ext cx="1076739" cy="586892"/>
                  </a:xfrm>
                  <a:prstGeom prst="rect">
                    <a:avLst/>
                  </a:prstGeom>
                  <a:blipFill>
                    <a:blip r:embed="rId12"/>
                    <a:stretch>
                      <a:fillRect l="-11299" r="-28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FAD1CCE2-6520-2B50-DCA4-39ADA1A57567}"/>
                      </a:ext>
                    </a:extLst>
                  </p:cNvPr>
                  <p:cNvSpPr/>
                  <p:nvPr/>
                </p:nvSpPr>
                <p:spPr>
                  <a:xfrm>
                    <a:off x="2141966" y="4386268"/>
                    <a:ext cx="704236" cy="523220"/>
                  </a:xfrm>
                  <a:prstGeom prst="rect">
                    <a:avLst/>
                  </a:prstGeom>
                </p:spPr>
                <p:txBody>
                  <a:bodyPr wrap="square">
                    <a:spAutoFit/>
                  </a:bodyPr>
                  <a:lstStyle/>
                  <a:p>
                    <a:pPr lvl="0" algn="ctr">
                      <a:defRPr/>
                    </a:pPr>
                    <a14:m>
                      <m:oMathPara xmlns:m="http://schemas.openxmlformats.org/officeDocument/2006/math">
                        <m:oMathParaPr>
                          <m:jc m:val="center"/>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𝑘</m:t>
                              </m:r>
                            </m:e>
                            <m:sub>
                              <m:r>
                                <a:rPr lang="en-US" sz="2800" i="1">
                                  <a:latin typeface="Cambria Math" panose="02040503050406030204" pitchFamily="18" charset="0"/>
                                </a:rPr>
                                <m:t>𝐶</m:t>
                              </m:r>
                            </m:sub>
                          </m:sSub>
                        </m:oMath>
                      </m:oMathPara>
                    </a14:m>
                    <a:endParaRPr lang="en-US" sz="2800" dirty="0">
                      <a:latin typeface="Calibri Light" panose="020F0302020204030204"/>
                    </a:endParaRPr>
                  </a:p>
                </p:txBody>
              </p:sp>
            </mc:Choice>
            <mc:Fallback xmlns="">
              <p:sp>
                <p:nvSpPr>
                  <p:cNvPr id="12" name="Rectangle 11">
                    <a:extLst>
                      <a:ext uri="{FF2B5EF4-FFF2-40B4-BE49-F238E27FC236}">
                        <a16:creationId xmlns:a16="http://schemas.microsoft.com/office/drawing/2014/main" id="{FAD1CCE2-6520-2B50-DCA4-39ADA1A57567}"/>
                      </a:ext>
                    </a:extLst>
                  </p:cNvPr>
                  <p:cNvSpPr>
                    <a:spLocks noRot="1" noChangeAspect="1" noMove="1" noResize="1" noEditPoints="1" noAdjustHandles="1" noChangeArrowheads="1" noChangeShapeType="1" noTextEdit="1"/>
                  </p:cNvSpPr>
                  <p:nvPr/>
                </p:nvSpPr>
                <p:spPr>
                  <a:xfrm>
                    <a:off x="2141966" y="4386268"/>
                    <a:ext cx="704236" cy="523220"/>
                  </a:xfrm>
                  <a:prstGeom prst="rect">
                    <a:avLst/>
                  </a:prstGeom>
                  <a:blipFill>
                    <a:blip r:embed="rId13"/>
                    <a:stretch>
                      <a:fillRect/>
                    </a:stretch>
                  </a:blipFill>
                </p:spPr>
                <p:txBody>
                  <a:bodyPr/>
                  <a:lstStyle/>
                  <a:p>
                    <a:r>
                      <a:rPr lang="en-US">
                        <a:noFill/>
                      </a:rPr>
                      <a:t> </a:t>
                    </a:r>
                  </a:p>
                </p:txBody>
              </p:sp>
            </mc:Fallback>
          </mc:AlternateContent>
        </p:grpSp>
        <p:grpSp>
          <p:nvGrpSpPr>
            <p:cNvPr id="13" name="Group 12">
              <a:extLst>
                <a:ext uri="{FF2B5EF4-FFF2-40B4-BE49-F238E27FC236}">
                  <a16:creationId xmlns:a16="http://schemas.microsoft.com/office/drawing/2014/main" id="{8316C0AD-65F5-932F-597B-631E072EEA50}"/>
                </a:ext>
              </a:extLst>
            </p:cNvPr>
            <p:cNvGrpSpPr/>
            <p:nvPr/>
          </p:nvGrpSpPr>
          <p:grpSpPr>
            <a:xfrm>
              <a:off x="9296400" y="2438400"/>
              <a:ext cx="3418245" cy="2954461"/>
              <a:chOff x="763044" y="2003767"/>
              <a:chExt cx="3418245" cy="2954461"/>
            </a:xfrm>
          </p:grpSpPr>
          <p:sp>
            <p:nvSpPr>
              <p:cNvPr id="14" name="Trapezoid 13">
                <a:extLst>
                  <a:ext uri="{FF2B5EF4-FFF2-40B4-BE49-F238E27FC236}">
                    <a16:creationId xmlns:a16="http://schemas.microsoft.com/office/drawing/2014/main" id="{4DFE513A-2860-CEE1-42AD-810CDAA2187F}"/>
                  </a:ext>
                </a:extLst>
              </p:cNvPr>
              <p:cNvSpPr/>
              <p:nvPr/>
            </p:nvSpPr>
            <p:spPr>
              <a:xfrm>
                <a:off x="1757023" y="3163972"/>
                <a:ext cx="1480882" cy="695836"/>
              </a:xfrm>
              <a:prstGeom prst="trapezoid">
                <a:avLst>
                  <a:gd name="adj" fmla="val 0"/>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9F40FED1-51D1-1A01-5AC8-37CE6B1F9D12}"/>
                      </a:ext>
                    </a:extLst>
                  </p:cNvPr>
                  <p:cNvSpPr/>
                  <p:nvPr/>
                </p:nvSpPr>
                <p:spPr>
                  <a:xfrm>
                    <a:off x="1753643" y="3229857"/>
                    <a:ext cx="1480875"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ctrlPr>
                            </m:sSubPr>
                            <m:e>
                              <m:r>
                                <m:rPr>
                                  <m:sty m:val="p"/>
                                </m:rPr>
                                <a:rPr kumimoji="0" lang="en-US" sz="2800" b="0" i="0"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BEval</m:t>
                              </m:r>
                            </m:e>
                            <m:sub>
                              <m:r>
                                <a:rPr kumimoji="0" lang="en-US" sz="28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𝐶</m:t>
                              </m:r>
                            </m:sub>
                          </m:sSub>
                          <m:r>
                            <a:rPr kumimoji="0" lang="en-US" sz="28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 </m:t>
                          </m:r>
                        </m:oMath>
                      </m:oMathPara>
                    </a14:m>
                    <a:endParaRPr kumimoji="0" lang="en-US" sz="2800" b="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15" name="Rectangle 14">
                    <a:extLst>
                      <a:ext uri="{FF2B5EF4-FFF2-40B4-BE49-F238E27FC236}">
                        <a16:creationId xmlns:a16="http://schemas.microsoft.com/office/drawing/2014/main" id="{9F40FED1-51D1-1A01-5AC8-37CE6B1F9D12}"/>
                      </a:ext>
                    </a:extLst>
                  </p:cNvPr>
                  <p:cNvSpPr>
                    <a:spLocks noRot="1" noChangeAspect="1" noMove="1" noResize="1" noEditPoints="1" noAdjustHandles="1" noChangeArrowheads="1" noChangeShapeType="1" noTextEdit="1"/>
                  </p:cNvSpPr>
                  <p:nvPr/>
                </p:nvSpPr>
                <p:spPr>
                  <a:xfrm>
                    <a:off x="1753643" y="3229857"/>
                    <a:ext cx="1480875" cy="523220"/>
                  </a:xfrm>
                  <a:prstGeom prst="rect">
                    <a:avLst/>
                  </a:prstGeom>
                  <a:blipFill>
                    <a:blip r:embed="rId14"/>
                    <a:stretch>
                      <a:fillRect/>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822AB6BC-8F74-1E3F-13D5-528E9B5CF5F3}"/>
                  </a:ext>
                </a:extLst>
              </p:cNvPr>
              <p:cNvCxnSpPr>
                <a:cxnSpLocks/>
              </p:cNvCxnSpPr>
              <p:nvPr/>
            </p:nvCxnSpPr>
            <p:spPr>
              <a:xfrm>
                <a:off x="2497464" y="2579312"/>
                <a:ext cx="0" cy="584660"/>
              </a:xfrm>
              <a:prstGeom prst="straightConnector1">
                <a:avLst/>
              </a:prstGeom>
              <a:ln w="25400">
                <a:solidFill>
                  <a:schemeClr val="tx1">
                    <a:lumMod val="50000"/>
                    <a:lumOff val="50000"/>
                  </a:schemeClr>
                </a:solidFill>
                <a:headEnd type="none"/>
                <a:tailEnd type="triangle" w="lg" len="lg"/>
              </a:ln>
            </p:spPr>
            <p:style>
              <a:lnRef idx="3">
                <a:schemeClr val="accent5"/>
              </a:lnRef>
              <a:fillRef idx="0">
                <a:schemeClr val="accent5"/>
              </a:fillRef>
              <a:effectRef idx="2">
                <a:schemeClr val="accent5"/>
              </a:effectRef>
              <a:fontRef idx="minor">
                <a:schemeClr val="tx1"/>
              </a:fontRef>
            </p:style>
          </p:cxnSp>
          <p:cxnSp>
            <p:nvCxnSpPr>
              <p:cNvPr id="17" name="Straight Arrow Connector 16">
                <a:extLst>
                  <a:ext uri="{FF2B5EF4-FFF2-40B4-BE49-F238E27FC236}">
                    <a16:creationId xmlns:a16="http://schemas.microsoft.com/office/drawing/2014/main" id="{D5976076-A15A-1CFA-11AD-61AC9921F860}"/>
                  </a:ext>
                </a:extLst>
              </p:cNvPr>
              <p:cNvCxnSpPr>
                <a:cxnSpLocks/>
              </p:cNvCxnSpPr>
              <p:nvPr/>
            </p:nvCxnSpPr>
            <p:spPr>
              <a:xfrm>
                <a:off x="2497464" y="3859808"/>
                <a:ext cx="0" cy="543709"/>
              </a:xfrm>
              <a:prstGeom prst="straightConnector1">
                <a:avLst/>
              </a:prstGeom>
              <a:ln w="25400">
                <a:solidFill>
                  <a:schemeClr val="tx1">
                    <a:lumMod val="50000"/>
                    <a:lumOff val="50000"/>
                  </a:schemeClr>
                </a:solidFill>
                <a:headEnd type="none"/>
                <a:tailEnd type="triangle" w="lg" len="lg"/>
              </a:ln>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2515CF83-A406-4EEB-1C99-D66B2D1B8CC2}"/>
                      </a:ext>
                    </a:extLst>
                  </p:cNvPr>
                  <p:cNvSpPr/>
                  <p:nvPr/>
                </p:nvSpPr>
                <p:spPr>
                  <a:xfrm>
                    <a:off x="763044" y="2003767"/>
                    <a:ext cx="3418245" cy="585994"/>
                  </a:xfrm>
                  <a:prstGeom prst="rect">
                    <a:avLst/>
                  </a:prstGeom>
                </p:spPr>
                <p:txBody>
                  <a:bodyPr wrap="square">
                    <a:spAutoFit/>
                  </a:bodyPr>
                  <a:lstStyle/>
                  <a:p>
                    <a:pPr algn="ctr">
                      <a:defRPr/>
                    </a:pPr>
                    <a14:m>
                      <m:oMathPara xmlns:m="http://schemas.openxmlformats.org/officeDocument/2006/math">
                        <m:oMathParaPr>
                          <m:jc m:val="center"/>
                        </m:oMathParaPr>
                        <m:oMath xmlns:m="http://schemas.openxmlformats.org/officeDocument/2006/math">
                          <m:sSub>
                            <m:sSubPr>
                              <m:ctrlPr>
                                <a:rPr lang="en-US" sz="2800" i="1" smtClean="0">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a:latin typeface="Cambria Math" panose="02040503050406030204" pitchFamily="18" charset="0"/>
                                    </a:rPr>
                                    <m:t>ℓ</m:t>
                                  </m:r>
                                </m:e>
                              </m:acc>
                            </m:e>
                            <m:sub>
                              <m:r>
                                <a:rPr lang="en-US" sz="2800" i="1">
                                  <a:latin typeface="Cambria Math" panose="02040503050406030204" pitchFamily="18" charset="0"/>
                                </a:rPr>
                                <m:t>𝑥</m:t>
                              </m:r>
                            </m:sub>
                          </m:sSub>
                          <m:r>
                            <a:rPr lang="en-US" sz="2800" b="0" i="1" smtClean="0">
                              <a:latin typeface="Cambria Math" panose="02040503050406030204" pitchFamily="18" charset="0"/>
                            </a:rPr>
                            <m:t>,</m:t>
                          </m:r>
                          <m:r>
                            <m:rPr>
                              <m:sty m:val="p"/>
                            </m:rPr>
                            <a:rPr lang="en-US" sz="2800" dirty="0">
                              <a:solidFill>
                                <a:srgbClr val="C00000"/>
                              </a:solidFill>
                              <a:latin typeface="Cambria Math" panose="02040503050406030204" pitchFamily="18" charset="0"/>
                            </a:rPr>
                            <m:t>c</m:t>
                          </m:r>
                          <m:sSub>
                            <m:sSubPr>
                              <m:ctrlPr>
                                <a:rPr lang="en-US" sz="2800" i="1" dirty="0">
                                  <a:solidFill>
                                    <a:srgbClr val="C00000"/>
                                  </a:solidFill>
                                  <a:latin typeface="Cambria Math" panose="02040503050406030204" pitchFamily="18" charset="0"/>
                                </a:rPr>
                              </m:ctrlPr>
                            </m:sSubPr>
                            <m:e>
                              <m:r>
                                <m:rPr>
                                  <m:sty m:val="p"/>
                                </m:rPr>
                                <a:rPr lang="en-US" sz="2800" dirty="0">
                                  <a:solidFill>
                                    <a:srgbClr val="C00000"/>
                                  </a:solidFill>
                                  <a:latin typeface="Cambria Math" panose="02040503050406030204" pitchFamily="18" charset="0"/>
                                </a:rPr>
                                <m:t>t</m:t>
                              </m:r>
                            </m:e>
                            <m:sub>
                              <m:r>
                                <a:rPr lang="en-US" sz="2800" i="1" dirty="0">
                                  <a:solidFill>
                                    <a:srgbClr val="C00000"/>
                                  </a:solidFill>
                                  <a:latin typeface="Cambria Math" panose="02040503050406030204" pitchFamily="18" charset="0"/>
                                </a:rPr>
                                <m:t>𝑠</m:t>
                              </m:r>
                            </m:sub>
                          </m:sSub>
                          <m:d>
                            <m:dPr>
                              <m:ctrlPr>
                                <a:rPr lang="en-US" sz="2800" i="1" dirty="0">
                                  <a:solidFill>
                                    <a:srgbClr val="C00000"/>
                                  </a:solidFill>
                                  <a:latin typeface="Cambria Math" panose="02040503050406030204" pitchFamily="18" charset="0"/>
                                </a:rPr>
                              </m:ctrlPr>
                            </m:dPr>
                            <m:e>
                              <m:r>
                                <a:rPr lang="en-US" sz="2800" i="1" dirty="0">
                                  <a:solidFill>
                                    <a:srgbClr val="C00000"/>
                                  </a:solidFill>
                                  <a:latin typeface="Cambria Math" panose="02040503050406030204" pitchFamily="18" charset="0"/>
                                </a:rPr>
                                <m:t>𝑥</m:t>
                              </m:r>
                            </m:e>
                          </m:d>
                        </m:oMath>
                      </m:oMathPara>
                    </a14:m>
                    <a:endParaRPr kumimoji="0" lang="en-US" sz="2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18" name="Rectangle 17">
                    <a:extLst>
                      <a:ext uri="{FF2B5EF4-FFF2-40B4-BE49-F238E27FC236}">
                        <a16:creationId xmlns:a16="http://schemas.microsoft.com/office/drawing/2014/main" id="{2515CF83-A406-4EEB-1C99-D66B2D1B8CC2}"/>
                      </a:ext>
                    </a:extLst>
                  </p:cNvPr>
                  <p:cNvSpPr>
                    <a:spLocks noRot="1" noChangeAspect="1" noMove="1" noResize="1" noEditPoints="1" noAdjustHandles="1" noChangeArrowheads="1" noChangeShapeType="1" noTextEdit="1"/>
                  </p:cNvSpPr>
                  <p:nvPr/>
                </p:nvSpPr>
                <p:spPr>
                  <a:xfrm>
                    <a:off x="763044" y="2003767"/>
                    <a:ext cx="3418245" cy="585994"/>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BE28E174-7BA4-27EC-C116-159A61A85391}"/>
                      </a:ext>
                    </a:extLst>
                  </p:cNvPr>
                  <p:cNvSpPr/>
                  <p:nvPr/>
                </p:nvSpPr>
                <p:spPr>
                  <a:xfrm>
                    <a:off x="1176144" y="4435008"/>
                    <a:ext cx="2580097" cy="523220"/>
                  </a:xfrm>
                  <a:prstGeom prst="rect">
                    <a:avLst/>
                  </a:prstGeom>
                </p:spPr>
                <p:txBody>
                  <a:bodyPr wrap="square">
                    <a:spAutoFit/>
                  </a:bodyPr>
                  <a:lstStyle/>
                  <a:p>
                    <a:pPr lvl="0" algn="ctr">
                      <a:defRPr/>
                    </a:pPr>
                    <a14:m>
                      <m:oMathPara xmlns:m="http://schemas.openxmlformats.org/officeDocument/2006/math">
                        <m:oMathParaPr>
                          <m:jc m:val="center"/>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ℓ</m:t>
                              </m:r>
                            </m:e>
                            <m:sub>
                              <m:r>
                                <a:rPr lang="en-US" sz="2800" i="1">
                                  <a:latin typeface="Cambria Math" panose="02040503050406030204" pitchFamily="18" charset="0"/>
                                </a:rPr>
                                <m:t>𝐶</m:t>
                              </m:r>
                            </m:sub>
                          </m:sSub>
                        </m:oMath>
                      </m:oMathPara>
                    </a14:m>
                    <a:endParaRPr lang="en-US" sz="2800" dirty="0">
                      <a:latin typeface="Calibri Light" panose="020F0302020204030204"/>
                    </a:endParaRPr>
                  </a:p>
                </p:txBody>
              </p:sp>
            </mc:Choice>
            <mc:Fallback xmlns="">
              <p:sp>
                <p:nvSpPr>
                  <p:cNvPr id="19" name="Rectangle 18">
                    <a:extLst>
                      <a:ext uri="{FF2B5EF4-FFF2-40B4-BE49-F238E27FC236}">
                        <a16:creationId xmlns:a16="http://schemas.microsoft.com/office/drawing/2014/main" id="{BE28E174-7BA4-27EC-C116-159A61A85391}"/>
                      </a:ext>
                    </a:extLst>
                  </p:cNvPr>
                  <p:cNvSpPr>
                    <a:spLocks noRot="1" noChangeAspect="1" noMove="1" noResize="1" noEditPoints="1" noAdjustHandles="1" noChangeArrowheads="1" noChangeShapeType="1" noTextEdit="1"/>
                  </p:cNvSpPr>
                  <p:nvPr/>
                </p:nvSpPr>
                <p:spPr>
                  <a:xfrm>
                    <a:off x="1176144" y="4435008"/>
                    <a:ext cx="2580097" cy="523220"/>
                  </a:xfrm>
                  <a:prstGeom prst="rect">
                    <a:avLst/>
                  </a:prstGeom>
                  <a:blipFill>
                    <a:blip r:embed="rId16"/>
                    <a:stretch>
                      <a:fillRect/>
                    </a:stretch>
                  </a:blipFill>
                </p:spPr>
                <p:txBody>
                  <a:bodyPr/>
                  <a:lstStyle/>
                  <a:p>
                    <a:r>
                      <a:rPr lang="en-US">
                        <a:noFill/>
                      </a:rPr>
                      <a:t> </a:t>
                    </a:r>
                  </a:p>
                </p:txBody>
              </p:sp>
            </mc:Fallback>
          </mc:AlternateContent>
        </p:grpSp>
        <p:sp>
          <p:nvSpPr>
            <p:cNvPr id="20" name="Rectangle 19">
              <a:extLst>
                <a:ext uri="{FF2B5EF4-FFF2-40B4-BE49-F238E27FC236}">
                  <a16:creationId xmlns:a16="http://schemas.microsoft.com/office/drawing/2014/main" id="{66BA4805-1369-15F1-932F-0021A16220FB}"/>
                </a:ext>
              </a:extLst>
            </p:cNvPr>
            <p:cNvSpPr/>
            <p:nvPr/>
          </p:nvSpPr>
          <p:spPr>
            <a:xfrm>
              <a:off x="10227840" y="1633751"/>
              <a:ext cx="1543418"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arker Felt Thin" panose="02000400000000000000" pitchFamily="2" charset="77"/>
                  <a:ea typeface="+mn-ea"/>
                  <a:cs typeface="+mn-cs"/>
                </a:rPr>
                <a:t>Bob</a:t>
              </a:r>
            </a:p>
          </p:txBody>
        </p:sp>
        <p:sp>
          <p:nvSpPr>
            <p:cNvPr id="21" name="Rectangle 20">
              <a:extLst>
                <a:ext uri="{FF2B5EF4-FFF2-40B4-BE49-F238E27FC236}">
                  <a16:creationId xmlns:a16="http://schemas.microsoft.com/office/drawing/2014/main" id="{6E468248-728F-8474-D2C8-6C5E1EDC723C}"/>
                </a:ext>
              </a:extLst>
            </p:cNvPr>
            <p:cNvSpPr/>
            <p:nvPr/>
          </p:nvSpPr>
          <p:spPr>
            <a:xfrm>
              <a:off x="7263990" y="1633751"/>
              <a:ext cx="1283061"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arker Felt Thin" panose="02000400000000000000" pitchFamily="2" charset="77"/>
                  <a:ea typeface="+mn-ea"/>
                  <a:cs typeface="+mn-cs"/>
                </a:rPr>
                <a:t>Alice</a:t>
              </a:r>
            </a:p>
          </p:txBody>
        </p:sp>
      </p:grpSp>
      <p:cxnSp>
        <p:nvCxnSpPr>
          <p:cNvPr id="33" name="Straight Connector 32">
            <a:extLst>
              <a:ext uri="{FF2B5EF4-FFF2-40B4-BE49-F238E27FC236}">
                <a16:creationId xmlns:a16="http://schemas.microsoft.com/office/drawing/2014/main" id="{FB3A8BB3-AA34-F3AC-44D4-DEBBDB1EF590}"/>
              </a:ext>
            </a:extLst>
          </p:cNvPr>
          <p:cNvCxnSpPr>
            <a:cxnSpLocks/>
          </p:cNvCxnSpPr>
          <p:nvPr/>
        </p:nvCxnSpPr>
        <p:spPr>
          <a:xfrm>
            <a:off x="6858000" y="1633751"/>
            <a:ext cx="0" cy="5071849"/>
          </a:xfrm>
          <a:prstGeom prst="line">
            <a:avLst/>
          </a:prstGeom>
          <a:ln w="635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A30FAD43-179F-ABAA-9DCF-73329143D7C9}"/>
              </a:ext>
            </a:extLst>
          </p:cNvPr>
          <p:cNvSpPr/>
          <p:nvPr/>
        </p:nvSpPr>
        <p:spPr>
          <a:xfrm>
            <a:off x="2262677" y="3236305"/>
            <a:ext cx="2280753" cy="1323439"/>
          </a:xfrm>
          <a:prstGeom prst="rect">
            <a:avLst/>
          </a:prstGeom>
        </p:spPr>
        <p:txBody>
          <a:bodyPr wrap="none">
            <a:spAutoFit/>
          </a:bodyPr>
          <a:lstStyle/>
          <a:p>
            <a:pPr algn="ctr"/>
            <a:r>
              <a:rPr lang="en-US" sz="4000" b="1" i="1" dirty="0">
                <a:solidFill>
                  <a:srgbClr val="0432FF"/>
                </a:solidFill>
              </a:rPr>
              <a:t>One-Way </a:t>
            </a:r>
          </a:p>
          <a:p>
            <a:pPr algn="ctr"/>
            <a:r>
              <a:rPr lang="en-US" sz="4000" b="1" i="1" dirty="0">
                <a:solidFill>
                  <a:srgbClr val="0432FF"/>
                </a:solidFill>
              </a:rPr>
              <a:t>Comm</a:t>
            </a:r>
            <a:endParaRPr lang="en-US" sz="4000" b="1" i="1" dirty="0">
              <a:solidFill>
                <a:srgbClr val="0432FF"/>
              </a:solidFill>
              <a:latin typeface="Marker Felt Thin" panose="02000400000000000000" pitchFamily="2" charset="77"/>
            </a:endParaRPr>
          </a:p>
        </p:txBody>
      </p:sp>
      <p:sp>
        <p:nvSpPr>
          <p:cNvPr id="37" name="Rectangle 36">
            <a:extLst>
              <a:ext uri="{FF2B5EF4-FFF2-40B4-BE49-F238E27FC236}">
                <a16:creationId xmlns:a16="http://schemas.microsoft.com/office/drawing/2014/main" id="{E637A0D3-BD27-2242-C984-B7C7B9B896EB}"/>
              </a:ext>
            </a:extLst>
          </p:cNvPr>
          <p:cNvSpPr/>
          <p:nvPr/>
        </p:nvSpPr>
        <p:spPr>
          <a:xfrm>
            <a:off x="8686800" y="3214300"/>
            <a:ext cx="1545616" cy="1323439"/>
          </a:xfrm>
          <a:prstGeom prst="rect">
            <a:avLst/>
          </a:prstGeom>
        </p:spPr>
        <p:txBody>
          <a:bodyPr wrap="none">
            <a:spAutoFit/>
          </a:bodyPr>
          <a:lstStyle/>
          <a:p>
            <a:pPr algn="ctr"/>
            <a:r>
              <a:rPr lang="en-US" sz="4000" b="1" i="1" dirty="0">
                <a:solidFill>
                  <a:srgbClr val="0432FF"/>
                </a:solidFill>
              </a:rPr>
              <a:t>No</a:t>
            </a:r>
          </a:p>
          <a:p>
            <a:pPr algn="ctr"/>
            <a:r>
              <a:rPr lang="en-US" sz="4000" b="1" i="1" dirty="0">
                <a:solidFill>
                  <a:srgbClr val="0432FF"/>
                </a:solidFill>
              </a:rPr>
              <a:t>Comm</a:t>
            </a:r>
            <a:endParaRPr lang="en-US" sz="4000" b="1" i="1" dirty="0">
              <a:solidFill>
                <a:srgbClr val="0432FF"/>
              </a:solidFill>
              <a:latin typeface="Marker Felt Thin" panose="02000400000000000000" pitchFamily="2" charset="77"/>
            </a:endParaRPr>
          </a:p>
        </p:txBody>
      </p:sp>
      <p:sp>
        <p:nvSpPr>
          <p:cNvPr id="38" name="Rectangle 37">
            <a:extLst>
              <a:ext uri="{FF2B5EF4-FFF2-40B4-BE49-F238E27FC236}">
                <a16:creationId xmlns:a16="http://schemas.microsoft.com/office/drawing/2014/main" id="{4D14A8CB-2357-385D-8593-72B30E627F6A}"/>
              </a:ext>
            </a:extLst>
          </p:cNvPr>
          <p:cNvSpPr/>
          <p:nvPr/>
        </p:nvSpPr>
        <p:spPr>
          <a:xfrm>
            <a:off x="6934274" y="3227971"/>
            <a:ext cx="1824538" cy="1323439"/>
          </a:xfrm>
          <a:prstGeom prst="rect">
            <a:avLst/>
          </a:prstGeom>
        </p:spPr>
        <p:txBody>
          <a:bodyPr wrap="none">
            <a:spAutoFit/>
          </a:bodyPr>
          <a:lstStyle/>
          <a:p>
            <a:pPr algn="ctr"/>
            <a:r>
              <a:rPr lang="en-US" sz="4000" b="1" i="1" dirty="0">
                <a:solidFill>
                  <a:srgbClr val="C00000"/>
                </a:solidFill>
              </a:rPr>
              <a:t>Depend</a:t>
            </a:r>
          </a:p>
          <a:p>
            <a:pPr algn="ctr"/>
            <a:r>
              <a:rPr lang="en-US" sz="4000" b="1" i="1" dirty="0">
                <a:solidFill>
                  <a:srgbClr val="C00000"/>
                </a:solidFill>
              </a:rPr>
              <a:t>on x</a:t>
            </a:r>
            <a:endParaRPr lang="en-US" sz="4000" b="1" i="1" dirty="0">
              <a:solidFill>
                <a:srgbClr val="C00000"/>
              </a:solidFill>
              <a:latin typeface="Marker Felt Thin" panose="02000400000000000000" pitchFamily="2" charset="77"/>
            </a:endParaRPr>
          </a:p>
        </p:txBody>
      </p:sp>
      <p:sp>
        <p:nvSpPr>
          <p:cNvPr id="39" name="Rectangle 38">
            <a:extLst>
              <a:ext uri="{FF2B5EF4-FFF2-40B4-BE49-F238E27FC236}">
                <a16:creationId xmlns:a16="http://schemas.microsoft.com/office/drawing/2014/main" id="{23889665-8AA2-8F8E-CB0D-DF3532A7EABD}"/>
              </a:ext>
            </a:extLst>
          </p:cNvPr>
          <p:cNvSpPr/>
          <p:nvPr/>
        </p:nvSpPr>
        <p:spPr>
          <a:xfrm>
            <a:off x="923642" y="3248561"/>
            <a:ext cx="981358" cy="1323439"/>
          </a:xfrm>
          <a:prstGeom prst="rect">
            <a:avLst/>
          </a:prstGeom>
        </p:spPr>
        <p:txBody>
          <a:bodyPr wrap="none">
            <a:spAutoFit/>
          </a:bodyPr>
          <a:lstStyle/>
          <a:p>
            <a:pPr algn="ctr"/>
            <a:r>
              <a:rPr lang="en-US" sz="4000" b="1" i="1" dirty="0">
                <a:solidFill>
                  <a:srgbClr val="0432FF"/>
                </a:solidFill>
              </a:rPr>
              <a:t>IND</a:t>
            </a:r>
          </a:p>
          <a:p>
            <a:pPr algn="ctr"/>
            <a:r>
              <a:rPr lang="en-US" sz="4000" b="1" i="1" dirty="0">
                <a:solidFill>
                  <a:srgbClr val="0432FF"/>
                </a:solidFill>
              </a:rPr>
              <a:t>of x</a:t>
            </a:r>
            <a:endParaRPr lang="en-US" sz="4000" b="1" i="1" dirty="0">
              <a:solidFill>
                <a:srgbClr val="0432FF"/>
              </a:solidFill>
              <a:latin typeface="Marker Felt Thin" panose="02000400000000000000" pitchFamily="2" charset="77"/>
            </a:endParaRPr>
          </a:p>
        </p:txBody>
      </p:sp>
      <p:sp>
        <p:nvSpPr>
          <p:cNvPr id="40" name="Rectangle 39">
            <a:extLst>
              <a:ext uri="{FF2B5EF4-FFF2-40B4-BE49-F238E27FC236}">
                <a16:creationId xmlns:a16="http://schemas.microsoft.com/office/drawing/2014/main" id="{9C0E16E3-3A46-8C32-E1D5-F333D26AB3F2}"/>
              </a:ext>
            </a:extLst>
          </p:cNvPr>
          <p:cNvSpPr/>
          <p:nvPr/>
        </p:nvSpPr>
        <p:spPr>
          <a:xfrm>
            <a:off x="2432795" y="5783509"/>
            <a:ext cx="1747594" cy="707886"/>
          </a:xfrm>
          <a:prstGeom prst="rect">
            <a:avLst/>
          </a:prstGeom>
        </p:spPr>
        <p:txBody>
          <a:bodyPr wrap="none">
            <a:spAutoFit/>
          </a:bodyPr>
          <a:lstStyle/>
          <a:p>
            <a:pPr algn="ctr"/>
            <a:r>
              <a:rPr lang="en-US" sz="4000" b="1" i="1" dirty="0">
                <a:solidFill>
                  <a:srgbClr val="0432FF"/>
                </a:solidFill>
              </a:rPr>
              <a:t>Circuits</a:t>
            </a:r>
            <a:endParaRPr lang="en-US" sz="4000" b="1" i="1" dirty="0">
              <a:solidFill>
                <a:srgbClr val="0432FF"/>
              </a:solidFill>
              <a:latin typeface="Marker Felt Thin" panose="02000400000000000000" pitchFamily="2" charset="77"/>
            </a:endParaRPr>
          </a:p>
        </p:txBody>
      </p:sp>
      <p:sp>
        <p:nvSpPr>
          <p:cNvPr id="41" name="Rectangle 40">
            <a:extLst>
              <a:ext uri="{FF2B5EF4-FFF2-40B4-BE49-F238E27FC236}">
                <a16:creationId xmlns:a16="http://schemas.microsoft.com/office/drawing/2014/main" id="{A9E5DDBD-818F-CBAC-7C4E-733C73BDE6BC}"/>
              </a:ext>
            </a:extLst>
          </p:cNvPr>
          <p:cNvSpPr/>
          <p:nvPr/>
        </p:nvSpPr>
        <p:spPr>
          <a:xfrm>
            <a:off x="8350150" y="5488394"/>
            <a:ext cx="2460930" cy="1323439"/>
          </a:xfrm>
          <a:prstGeom prst="rect">
            <a:avLst/>
          </a:prstGeom>
        </p:spPr>
        <p:txBody>
          <a:bodyPr wrap="none">
            <a:spAutoFit/>
          </a:bodyPr>
          <a:lstStyle/>
          <a:p>
            <a:pPr algn="ctr"/>
            <a:r>
              <a:rPr lang="en-US" sz="4000" b="1" i="1" dirty="0">
                <a:solidFill>
                  <a:srgbClr val="C00000"/>
                </a:solidFill>
              </a:rPr>
              <a:t>Branching </a:t>
            </a:r>
          </a:p>
          <a:p>
            <a:pPr algn="ctr"/>
            <a:r>
              <a:rPr lang="en-US" sz="4000" b="1" i="1" dirty="0">
                <a:solidFill>
                  <a:srgbClr val="C00000"/>
                </a:solidFill>
              </a:rPr>
              <a:t>Programs</a:t>
            </a:r>
            <a:endParaRPr lang="en-US" sz="4000" b="1" i="1" dirty="0">
              <a:solidFill>
                <a:srgbClr val="C00000"/>
              </a:solidFill>
              <a:latin typeface="Marker Felt Thin" panose="02000400000000000000" pitchFamily="2" charset="77"/>
            </a:endParaRPr>
          </a:p>
        </p:txBody>
      </p:sp>
      <p:sp>
        <p:nvSpPr>
          <p:cNvPr id="24" name="TextBox 23">
            <a:extLst>
              <a:ext uri="{FF2B5EF4-FFF2-40B4-BE49-F238E27FC236}">
                <a16:creationId xmlns:a16="http://schemas.microsoft.com/office/drawing/2014/main" id="{9301F07C-1A1E-CBA8-D1F5-ECCD35559D53}"/>
              </a:ext>
            </a:extLst>
          </p:cNvPr>
          <p:cNvSpPr txBox="1"/>
          <p:nvPr/>
        </p:nvSpPr>
        <p:spPr>
          <a:xfrm>
            <a:off x="2656703" y="2496065"/>
            <a:ext cx="184731" cy="369332"/>
          </a:xfrm>
          <a:prstGeom prst="rect">
            <a:avLst/>
          </a:prstGeom>
          <a:noFill/>
        </p:spPr>
        <p:txBody>
          <a:bodyPr wrap="none" rtlCol="0">
            <a:spAutoFit/>
          </a:bodyPr>
          <a:lstStyle/>
          <a:p>
            <a:endParaRPr lang="en-US" dirty="0"/>
          </a:p>
        </p:txBody>
      </p:sp>
      <p:grpSp>
        <p:nvGrpSpPr>
          <p:cNvPr id="54" name="Group 53">
            <a:extLst>
              <a:ext uri="{FF2B5EF4-FFF2-40B4-BE49-F238E27FC236}">
                <a16:creationId xmlns:a16="http://schemas.microsoft.com/office/drawing/2014/main" id="{0AA3752C-C5EB-0672-AD72-949E0A50B5F9}"/>
              </a:ext>
            </a:extLst>
          </p:cNvPr>
          <p:cNvGrpSpPr/>
          <p:nvPr/>
        </p:nvGrpSpPr>
        <p:grpSpPr>
          <a:xfrm>
            <a:off x="2681295" y="2240662"/>
            <a:ext cx="1250595" cy="3006958"/>
            <a:chOff x="2681295" y="2240662"/>
            <a:chExt cx="1250595" cy="3006958"/>
          </a:xfrm>
        </p:grpSpPr>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C1C44F91-E423-4CCB-D35C-262F41DF1969}"/>
                    </a:ext>
                  </a:extLst>
                </p:cNvPr>
                <p:cNvSpPr/>
                <p:nvPr/>
              </p:nvSpPr>
              <p:spPr>
                <a:xfrm>
                  <a:off x="2682123" y="2240662"/>
                  <a:ext cx="1170793" cy="523220"/>
                </a:xfrm>
                <a:custGeom>
                  <a:avLst/>
                  <a:gdLst>
                    <a:gd name="connsiteX0" fmla="*/ 0 w 1170793"/>
                    <a:gd name="connsiteY0" fmla="*/ 0 h 523220"/>
                    <a:gd name="connsiteX1" fmla="*/ 608812 w 1170793"/>
                    <a:gd name="connsiteY1" fmla="*/ 0 h 523220"/>
                    <a:gd name="connsiteX2" fmla="*/ 1170793 w 1170793"/>
                    <a:gd name="connsiteY2" fmla="*/ 0 h 523220"/>
                    <a:gd name="connsiteX3" fmla="*/ 1170793 w 1170793"/>
                    <a:gd name="connsiteY3" fmla="*/ 523220 h 523220"/>
                    <a:gd name="connsiteX4" fmla="*/ 597104 w 1170793"/>
                    <a:gd name="connsiteY4" fmla="*/ 523220 h 523220"/>
                    <a:gd name="connsiteX5" fmla="*/ 0 w 1170793"/>
                    <a:gd name="connsiteY5" fmla="*/ 523220 h 523220"/>
                    <a:gd name="connsiteX6" fmla="*/ 0 w 1170793"/>
                    <a:gd name="connsiteY6"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793" h="523220" fill="none" extrusionOk="0">
                      <a:moveTo>
                        <a:pt x="0" y="0"/>
                      </a:moveTo>
                      <a:cubicBezTo>
                        <a:pt x="260898" y="-8695"/>
                        <a:pt x="433190" y="-23788"/>
                        <a:pt x="608812" y="0"/>
                      </a:cubicBezTo>
                      <a:cubicBezTo>
                        <a:pt x="784434" y="23788"/>
                        <a:pt x="925078" y="-25862"/>
                        <a:pt x="1170793" y="0"/>
                      </a:cubicBezTo>
                      <a:cubicBezTo>
                        <a:pt x="1175495" y="237565"/>
                        <a:pt x="1179628" y="274067"/>
                        <a:pt x="1170793" y="523220"/>
                      </a:cubicBezTo>
                      <a:cubicBezTo>
                        <a:pt x="958746" y="525655"/>
                        <a:pt x="725947" y="494696"/>
                        <a:pt x="597104" y="523220"/>
                      </a:cubicBezTo>
                      <a:cubicBezTo>
                        <a:pt x="468261" y="551744"/>
                        <a:pt x="231273" y="512155"/>
                        <a:pt x="0" y="523220"/>
                      </a:cubicBezTo>
                      <a:cubicBezTo>
                        <a:pt x="18888" y="406491"/>
                        <a:pt x="-4114" y="232988"/>
                        <a:pt x="0" y="0"/>
                      </a:cubicBezTo>
                      <a:close/>
                    </a:path>
                    <a:path w="1170793" h="523220" stroke="0" extrusionOk="0">
                      <a:moveTo>
                        <a:pt x="0" y="0"/>
                      </a:moveTo>
                      <a:cubicBezTo>
                        <a:pt x="254665" y="-15002"/>
                        <a:pt x="304153" y="-5863"/>
                        <a:pt x="573689" y="0"/>
                      </a:cubicBezTo>
                      <a:cubicBezTo>
                        <a:pt x="843225" y="5863"/>
                        <a:pt x="1001634" y="-10264"/>
                        <a:pt x="1170793" y="0"/>
                      </a:cubicBezTo>
                      <a:cubicBezTo>
                        <a:pt x="1149503" y="234827"/>
                        <a:pt x="1177311" y="416135"/>
                        <a:pt x="1170793" y="523220"/>
                      </a:cubicBezTo>
                      <a:cubicBezTo>
                        <a:pt x="963989" y="515371"/>
                        <a:pt x="763884" y="495810"/>
                        <a:pt x="585397" y="523220"/>
                      </a:cubicBezTo>
                      <a:cubicBezTo>
                        <a:pt x="406910" y="550630"/>
                        <a:pt x="148954" y="523053"/>
                        <a:pt x="0" y="523220"/>
                      </a:cubicBezTo>
                      <a:cubicBezTo>
                        <a:pt x="10330" y="391675"/>
                        <a:pt x="-1194" y="239160"/>
                        <a:pt x="0" y="0"/>
                      </a:cubicBezTo>
                      <a:close/>
                    </a:path>
                  </a:pathLst>
                </a:custGeom>
                <a:solidFill>
                  <a:schemeClr val="accent4">
                    <a:lumMod val="20000"/>
                    <a:lumOff val="80000"/>
                  </a:schemeClr>
                </a:solidFill>
                <a:ln>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14:m>
                    <m:oMathPara xmlns:m="http://schemas.openxmlformats.org/officeDocument/2006/math">
                      <m:oMathParaPr>
                        <m:jc m:val="center"/>
                      </m:oMathParaPr>
                      <m:oMath xmlns:m="http://schemas.openxmlformats.org/officeDocument/2006/math">
                        <m:d>
                          <m:dPr>
                            <m:begChr m:val="⟨"/>
                            <m:endChr m:val="⟩"/>
                            <m:ctrlP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ctrlPr>
                          </m:dPr>
                          <m:e>
                            <m: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t>𝑠</m:t>
                            </m:r>
                            <m: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t>⋅</m:t>
                            </m:r>
                            <m:acc>
                              <m:accPr>
                                <m:chr m:val="⃗"/>
                                <m:ctrlP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ctrlPr>
                              </m:accPr>
                              <m:e>
                                <m: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t>𝑥</m:t>
                                </m:r>
                              </m:e>
                            </m:acc>
                            <m: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t> </m:t>
                            </m:r>
                          </m:e>
                        </m:d>
                      </m:oMath>
                    </m:oMathPara>
                  </a14:m>
                  <a:endParaRPr kumimoji="0" lang="en-US" sz="2800" b="0" i="0" u="none" strike="noStrike" kern="1200" cap="none" spc="0" normalizeH="0" baseline="0" noProof="0" dirty="0">
                    <a:ln>
                      <a:noFill/>
                    </a:ln>
                    <a:solidFill>
                      <a:srgbClr val="0432FF"/>
                    </a:solidFill>
                    <a:effectLst/>
                    <a:uLnTx/>
                    <a:uFillTx/>
                    <a:latin typeface="Calibri Light" panose="020F0302020204030204"/>
                  </a:endParaRPr>
                </a:p>
              </p:txBody>
            </p:sp>
          </mc:Choice>
          <mc:Fallback xmlns="">
            <p:sp>
              <p:nvSpPr>
                <p:cNvPr id="31" name="Rectangle 30">
                  <a:extLst>
                    <a:ext uri="{FF2B5EF4-FFF2-40B4-BE49-F238E27FC236}">
                      <a16:creationId xmlns:a16="http://schemas.microsoft.com/office/drawing/2014/main" id="{C1C44F91-E423-4CCB-D35C-262F41DF1969}"/>
                    </a:ext>
                  </a:extLst>
                </p:cNvPr>
                <p:cNvSpPr>
                  <a:spLocks noRot="1" noChangeAspect="1" noMove="1" noResize="1" noEditPoints="1" noAdjustHandles="1" noChangeArrowheads="1" noChangeShapeType="1" noTextEdit="1"/>
                </p:cNvSpPr>
                <p:nvPr/>
              </p:nvSpPr>
              <p:spPr>
                <a:xfrm>
                  <a:off x="2682123" y="2240662"/>
                  <a:ext cx="1170793" cy="523220"/>
                </a:xfrm>
                <a:prstGeom prst="rect">
                  <a:avLst/>
                </a:prstGeom>
                <a:blipFill>
                  <a:blip r:embed="rId17"/>
                  <a:stretch>
                    <a:fillRect/>
                  </a:stretch>
                </a:blipFill>
                <a:ln>
                  <a:extLst>
                    <a:ext uri="{C807C97D-BFC1-408E-A445-0C87EB9F89A2}">
                      <ask:lineSketchStyleProps xmlns:ask="http://schemas.microsoft.com/office/drawing/2018/sketchyshapes" sd="1219033472">
                        <a:custGeom>
                          <a:avLst/>
                          <a:gdLst>
                            <a:gd name="connsiteX0" fmla="*/ 0 w 1170793"/>
                            <a:gd name="connsiteY0" fmla="*/ 0 h 523220"/>
                            <a:gd name="connsiteX1" fmla="*/ 608812 w 1170793"/>
                            <a:gd name="connsiteY1" fmla="*/ 0 h 523220"/>
                            <a:gd name="connsiteX2" fmla="*/ 1170793 w 1170793"/>
                            <a:gd name="connsiteY2" fmla="*/ 0 h 523220"/>
                            <a:gd name="connsiteX3" fmla="*/ 1170793 w 1170793"/>
                            <a:gd name="connsiteY3" fmla="*/ 523220 h 523220"/>
                            <a:gd name="connsiteX4" fmla="*/ 597104 w 1170793"/>
                            <a:gd name="connsiteY4" fmla="*/ 523220 h 523220"/>
                            <a:gd name="connsiteX5" fmla="*/ 0 w 1170793"/>
                            <a:gd name="connsiteY5" fmla="*/ 523220 h 523220"/>
                            <a:gd name="connsiteX6" fmla="*/ 0 w 1170793"/>
                            <a:gd name="connsiteY6"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793" h="523220" fill="none" extrusionOk="0">
                              <a:moveTo>
                                <a:pt x="0" y="0"/>
                              </a:moveTo>
                              <a:cubicBezTo>
                                <a:pt x="260898" y="-8695"/>
                                <a:pt x="433190" y="-23788"/>
                                <a:pt x="608812" y="0"/>
                              </a:cubicBezTo>
                              <a:cubicBezTo>
                                <a:pt x="784434" y="23788"/>
                                <a:pt x="925078" y="-25862"/>
                                <a:pt x="1170793" y="0"/>
                              </a:cubicBezTo>
                              <a:cubicBezTo>
                                <a:pt x="1175495" y="237565"/>
                                <a:pt x="1179628" y="274067"/>
                                <a:pt x="1170793" y="523220"/>
                              </a:cubicBezTo>
                              <a:cubicBezTo>
                                <a:pt x="958746" y="525655"/>
                                <a:pt x="725947" y="494696"/>
                                <a:pt x="597104" y="523220"/>
                              </a:cubicBezTo>
                              <a:cubicBezTo>
                                <a:pt x="468261" y="551744"/>
                                <a:pt x="231273" y="512155"/>
                                <a:pt x="0" y="523220"/>
                              </a:cubicBezTo>
                              <a:cubicBezTo>
                                <a:pt x="18888" y="406491"/>
                                <a:pt x="-4114" y="232988"/>
                                <a:pt x="0" y="0"/>
                              </a:cubicBezTo>
                              <a:close/>
                            </a:path>
                            <a:path w="1170793" h="523220" stroke="0" extrusionOk="0">
                              <a:moveTo>
                                <a:pt x="0" y="0"/>
                              </a:moveTo>
                              <a:cubicBezTo>
                                <a:pt x="254665" y="-15002"/>
                                <a:pt x="304153" y="-5863"/>
                                <a:pt x="573689" y="0"/>
                              </a:cubicBezTo>
                              <a:cubicBezTo>
                                <a:pt x="843225" y="5863"/>
                                <a:pt x="1001634" y="-10264"/>
                                <a:pt x="1170793" y="0"/>
                              </a:cubicBezTo>
                              <a:cubicBezTo>
                                <a:pt x="1149503" y="234827"/>
                                <a:pt x="1177311" y="416135"/>
                                <a:pt x="1170793" y="523220"/>
                              </a:cubicBezTo>
                              <a:cubicBezTo>
                                <a:pt x="963989" y="515371"/>
                                <a:pt x="763884" y="495810"/>
                                <a:pt x="585397" y="523220"/>
                              </a:cubicBezTo>
                              <a:cubicBezTo>
                                <a:pt x="406910" y="550630"/>
                                <a:pt x="148954" y="523053"/>
                                <a:pt x="0" y="523220"/>
                              </a:cubicBezTo>
                              <a:cubicBezTo>
                                <a:pt x="10330" y="391675"/>
                                <a:pt x="-1194" y="239160"/>
                                <a:pt x="0" y="0"/>
                              </a:cubicBezTo>
                              <a:close/>
                            </a:path>
                          </a:pathLst>
                        </a:custGeom>
                        <ask:type>
                          <ask:lineSketchFreehand/>
                        </ask:type>
                      </ask:lineSketchStyleProps>
                    </a:ext>
                  </a:extLst>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ADA81A3-0EDD-44FE-7A39-766C1FDC6BC9}"/>
                    </a:ext>
                  </a:extLst>
                </p:cNvPr>
                <p:cNvSpPr/>
                <p:nvPr/>
              </p:nvSpPr>
              <p:spPr>
                <a:xfrm>
                  <a:off x="2681295" y="4724400"/>
                  <a:ext cx="1250595" cy="523220"/>
                </a:xfrm>
                <a:custGeom>
                  <a:avLst/>
                  <a:gdLst>
                    <a:gd name="connsiteX0" fmla="*/ 0 w 1250595"/>
                    <a:gd name="connsiteY0" fmla="*/ 0 h 523220"/>
                    <a:gd name="connsiteX1" fmla="*/ 650309 w 1250595"/>
                    <a:gd name="connsiteY1" fmla="*/ 0 h 523220"/>
                    <a:gd name="connsiteX2" fmla="*/ 1250595 w 1250595"/>
                    <a:gd name="connsiteY2" fmla="*/ 0 h 523220"/>
                    <a:gd name="connsiteX3" fmla="*/ 1250595 w 1250595"/>
                    <a:gd name="connsiteY3" fmla="*/ 523220 h 523220"/>
                    <a:gd name="connsiteX4" fmla="*/ 637803 w 1250595"/>
                    <a:gd name="connsiteY4" fmla="*/ 523220 h 523220"/>
                    <a:gd name="connsiteX5" fmla="*/ 0 w 1250595"/>
                    <a:gd name="connsiteY5" fmla="*/ 523220 h 523220"/>
                    <a:gd name="connsiteX6" fmla="*/ 0 w 1250595"/>
                    <a:gd name="connsiteY6"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595" h="523220" fill="none" extrusionOk="0">
                      <a:moveTo>
                        <a:pt x="0" y="0"/>
                      </a:moveTo>
                      <a:cubicBezTo>
                        <a:pt x="158788" y="-5496"/>
                        <a:pt x="410490" y="19744"/>
                        <a:pt x="650309" y="0"/>
                      </a:cubicBezTo>
                      <a:cubicBezTo>
                        <a:pt x="890128" y="-19744"/>
                        <a:pt x="1063012" y="14138"/>
                        <a:pt x="1250595" y="0"/>
                      </a:cubicBezTo>
                      <a:cubicBezTo>
                        <a:pt x="1255297" y="237565"/>
                        <a:pt x="1259430" y="274067"/>
                        <a:pt x="1250595" y="523220"/>
                      </a:cubicBezTo>
                      <a:cubicBezTo>
                        <a:pt x="1083018" y="494358"/>
                        <a:pt x="791729" y="522723"/>
                        <a:pt x="637803" y="523220"/>
                      </a:cubicBezTo>
                      <a:cubicBezTo>
                        <a:pt x="483877" y="523717"/>
                        <a:pt x="128273" y="513519"/>
                        <a:pt x="0" y="523220"/>
                      </a:cubicBezTo>
                      <a:cubicBezTo>
                        <a:pt x="18888" y="406491"/>
                        <a:pt x="-4114" y="232988"/>
                        <a:pt x="0" y="0"/>
                      </a:cubicBezTo>
                      <a:close/>
                    </a:path>
                    <a:path w="1250595" h="523220" stroke="0" extrusionOk="0">
                      <a:moveTo>
                        <a:pt x="0" y="0"/>
                      </a:moveTo>
                      <a:cubicBezTo>
                        <a:pt x="158625" y="-12386"/>
                        <a:pt x="321212" y="-27917"/>
                        <a:pt x="612792" y="0"/>
                      </a:cubicBezTo>
                      <a:cubicBezTo>
                        <a:pt x="904372" y="27917"/>
                        <a:pt x="1027933" y="11350"/>
                        <a:pt x="1250595" y="0"/>
                      </a:cubicBezTo>
                      <a:cubicBezTo>
                        <a:pt x="1229305" y="234827"/>
                        <a:pt x="1257113" y="416135"/>
                        <a:pt x="1250595" y="523220"/>
                      </a:cubicBezTo>
                      <a:cubicBezTo>
                        <a:pt x="1109031" y="537085"/>
                        <a:pt x="806296" y="517367"/>
                        <a:pt x="625298" y="523220"/>
                      </a:cubicBezTo>
                      <a:cubicBezTo>
                        <a:pt x="444300" y="529073"/>
                        <a:pt x="293240" y="508065"/>
                        <a:pt x="0" y="523220"/>
                      </a:cubicBezTo>
                      <a:cubicBezTo>
                        <a:pt x="10330" y="391675"/>
                        <a:pt x="-1194" y="239160"/>
                        <a:pt x="0" y="0"/>
                      </a:cubicBezTo>
                      <a:close/>
                    </a:path>
                  </a:pathLst>
                </a:custGeom>
                <a:solidFill>
                  <a:schemeClr val="accent4">
                    <a:lumMod val="20000"/>
                    <a:lumOff val="80000"/>
                  </a:schemeClr>
                </a:solidFill>
                <a:ln>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14:m>
                    <m:oMathPara xmlns:m="http://schemas.openxmlformats.org/officeDocument/2006/math">
                      <m:oMathParaPr>
                        <m:jc m:val="centerGroup"/>
                      </m:oMathParaPr>
                      <m:oMath xmlns:m="http://schemas.openxmlformats.org/officeDocument/2006/math">
                        <m:d>
                          <m:dPr>
                            <m:begChr m:val="⟨"/>
                            <m:endChr m:val="⟩"/>
                            <m:ctrlP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ctrlPr>
                          </m:dPr>
                          <m:e>
                            <m: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t>𝑠</m:t>
                            </m:r>
                            <m: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t>⋅</m:t>
                            </m:r>
                            <m:r>
                              <a:rPr lang="en-US" sz="2800" b="0" i="1" smtClean="0">
                                <a:solidFill>
                                  <a:srgbClr val="0432FF"/>
                                </a:solidFill>
                                <a:latin typeface="Cambria Math" panose="02040503050406030204" pitchFamily="18" charset="0"/>
                              </a:rPr>
                              <m:t>𝑦</m:t>
                            </m:r>
                            <m: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t> </m:t>
                            </m:r>
                          </m:e>
                        </m:d>
                      </m:oMath>
                    </m:oMathPara>
                  </a14:m>
                  <a:endParaRPr kumimoji="0" lang="en-US" sz="2800" b="0" i="0" u="none" strike="noStrike" kern="1200" cap="none" spc="0" normalizeH="0" baseline="0" noProof="0" dirty="0">
                    <a:ln>
                      <a:noFill/>
                    </a:ln>
                    <a:solidFill>
                      <a:srgbClr val="0432FF"/>
                    </a:solidFill>
                    <a:effectLst/>
                    <a:uLnTx/>
                    <a:uFillTx/>
                    <a:latin typeface="Calibri Light" panose="020F0302020204030204"/>
                  </a:endParaRPr>
                </a:p>
              </p:txBody>
            </p:sp>
          </mc:Choice>
          <mc:Fallback xmlns="">
            <p:sp>
              <p:nvSpPr>
                <p:cNvPr id="4" name="Rectangle 3">
                  <a:extLst>
                    <a:ext uri="{FF2B5EF4-FFF2-40B4-BE49-F238E27FC236}">
                      <a16:creationId xmlns:a16="http://schemas.microsoft.com/office/drawing/2014/main" id="{6ADA81A3-0EDD-44FE-7A39-766C1FDC6BC9}"/>
                    </a:ext>
                  </a:extLst>
                </p:cNvPr>
                <p:cNvSpPr>
                  <a:spLocks noRot="1" noChangeAspect="1" noMove="1" noResize="1" noEditPoints="1" noAdjustHandles="1" noChangeArrowheads="1" noChangeShapeType="1" noTextEdit="1"/>
                </p:cNvSpPr>
                <p:nvPr/>
              </p:nvSpPr>
              <p:spPr>
                <a:xfrm>
                  <a:off x="2681295" y="4724400"/>
                  <a:ext cx="1250595" cy="523220"/>
                </a:xfrm>
                <a:prstGeom prst="rect">
                  <a:avLst/>
                </a:prstGeom>
                <a:blipFill>
                  <a:blip r:embed="rId18"/>
                  <a:stretch>
                    <a:fillRect/>
                  </a:stretch>
                </a:blipFill>
                <a:ln>
                  <a:extLst>
                    <a:ext uri="{C807C97D-BFC1-408E-A445-0C87EB9F89A2}">
                      <ask:lineSketchStyleProps xmlns:ask="http://schemas.microsoft.com/office/drawing/2018/sketchyshapes" sd="1219033472">
                        <a:custGeom>
                          <a:avLst/>
                          <a:gdLst>
                            <a:gd name="connsiteX0" fmla="*/ 0 w 1250595"/>
                            <a:gd name="connsiteY0" fmla="*/ 0 h 523220"/>
                            <a:gd name="connsiteX1" fmla="*/ 650309 w 1250595"/>
                            <a:gd name="connsiteY1" fmla="*/ 0 h 523220"/>
                            <a:gd name="connsiteX2" fmla="*/ 1250595 w 1250595"/>
                            <a:gd name="connsiteY2" fmla="*/ 0 h 523220"/>
                            <a:gd name="connsiteX3" fmla="*/ 1250595 w 1250595"/>
                            <a:gd name="connsiteY3" fmla="*/ 523220 h 523220"/>
                            <a:gd name="connsiteX4" fmla="*/ 637803 w 1250595"/>
                            <a:gd name="connsiteY4" fmla="*/ 523220 h 523220"/>
                            <a:gd name="connsiteX5" fmla="*/ 0 w 1250595"/>
                            <a:gd name="connsiteY5" fmla="*/ 523220 h 523220"/>
                            <a:gd name="connsiteX6" fmla="*/ 0 w 1250595"/>
                            <a:gd name="connsiteY6"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595" h="523220" fill="none" extrusionOk="0">
                              <a:moveTo>
                                <a:pt x="0" y="0"/>
                              </a:moveTo>
                              <a:cubicBezTo>
                                <a:pt x="158788" y="-5496"/>
                                <a:pt x="410490" y="19744"/>
                                <a:pt x="650309" y="0"/>
                              </a:cubicBezTo>
                              <a:cubicBezTo>
                                <a:pt x="890128" y="-19744"/>
                                <a:pt x="1063012" y="14138"/>
                                <a:pt x="1250595" y="0"/>
                              </a:cubicBezTo>
                              <a:cubicBezTo>
                                <a:pt x="1255297" y="237565"/>
                                <a:pt x="1259430" y="274067"/>
                                <a:pt x="1250595" y="523220"/>
                              </a:cubicBezTo>
                              <a:cubicBezTo>
                                <a:pt x="1083018" y="494358"/>
                                <a:pt x="791729" y="522723"/>
                                <a:pt x="637803" y="523220"/>
                              </a:cubicBezTo>
                              <a:cubicBezTo>
                                <a:pt x="483877" y="523717"/>
                                <a:pt x="128273" y="513519"/>
                                <a:pt x="0" y="523220"/>
                              </a:cubicBezTo>
                              <a:cubicBezTo>
                                <a:pt x="18888" y="406491"/>
                                <a:pt x="-4114" y="232988"/>
                                <a:pt x="0" y="0"/>
                              </a:cubicBezTo>
                              <a:close/>
                            </a:path>
                            <a:path w="1250595" h="523220" stroke="0" extrusionOk="0">
                              <a:moveTo>
                                <a:pt x="0" y="0"/>
                              </a:moveTo>
                              <a:cubicBezTo>
                                <a:pt x="158625" y="-12386"/>
                                <a:pt x="321212" y="-27917"/>
                                <a:pt x="612792" y="0"/>
                              </a:cubicBezTo>
                              <a:cubicBezTo>
                                <a:pt x="904372" y="27917"/>
                                <a:pt x="1027933" y="11350"/>
                                <a:pt x="1250595" y="0"/>
                              </a:cubicBezTo>
                              <a:cubicBezTo>
                                <a:pt x="1229305" y="234827"/>
                                <a:pt x="1257113" y="416135"/>
                                <a:pt x="1250595" y="523220"/>
                              </a:cubicBezTo>
                              <a:cubicBezTo>
                                <a:pt x="1109031" y="537085"/>
                                <a:pt x="806296" y="517367"/>
                                <a:pt x="625298" y="523220"/>
                              </a:cubicBezTo>
                              <a:cubicBezTo>
                                <a:pt x="444300" y="529073"/>
                                <a:pt x="293240" y="508065"/>
                                <a:pt x="0" y="523220"/>
                              </a:cubicBezTo>
                              <a:cubicBezTo>
                                <a:pt x="10330" y="391675"/>
                                <a:pt x="-1194" y="239160"/>
                                <a:pt x="0" y="0"/>
                              </a:cubicBezTo>
                              <a:close/>
                            </a:path>
                          </a:pathLst>
                        </a:custGeom>
                        <ask:type>
                          <ask:lineSketchFreehand/>
                        </ask:type>
                      </ask:lineSketchStyleProps>
                    </a:ext>
                  </a:extLst>
                </a:ln>
              </p:spPr>
              <p:txBody>
                <a:bodyPr/>
                <a:lstStyle/>
                <a:p>
                  <a:r>
                    <a:rPr lang="en-US">
                      <a:noFill/>
                    </a:rPr>
                    <a:t> </a:t>
                  </a:r>
                </a:p>
              </p:txBody>
            </p:sp>
          </mc:Fallback>
        </mc:AlternateContent>
      </p:grpSp>
      <p:sp>
        <p:nvSpPr>
          <p:cNvPr id="55" name="Rectangle 54">
            <a:extLst>
              <a:ext uri="{FF2B5EF4-FFF2-40B4-BE49-F238E27FC236}">
                <a16:creationId xmlns:a16="http://schemas.microsoft.com/office/drawing/2014/main" id="{FE8BACC2-A5AE-D44C-3830-94CBB331022F}"/>
              </a:ext>
            </a:extLst>
          </p:cNvPr>
          <p:cNvSpPr/>
          <p:nvPr/>
        </p:nvSpPr>
        <p:spPr>
          <a:xfrm>
            <a:off x="4599794" y="1676400"/>
            <a:ext cx="1648605" cy="52322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arker Felt Thin" panose="02000400000000000000" pitchFamily="2" charset="77"/>
                <a:ea typeface="+mn-ea"/>
                <a:cs typeface="+mn-cs"/>
              </a:rPr>
              <a:t>Evaluator</a:t>
            </a:r>
          </a:p>
        </p:txBody>
      </p:sp>
      <p:sp>
        <p:nvSpPr>
          <p:cNvPr id="56" name="Rectangle 55">
            <a:extLst>
              <a:ext uri="{FF2B5EF4-FFF2-40B4-BE49-F238E27FC236}">
                <a16:creationId xmlns:a16="http://schemas.microsoft.com/office/drawing/2014/main" id="{E2B580AC-6294-F073-7646-0C0B2562CA80}"/>
              </a:ext>
            </a:extLst>
          </p:cNvPr>
          <p:cNvSpPr/>
          <p:nvPr/>
        </p:nvSpPr>
        <p:spPr>
          <a:xfrm>
            <a:off x="777127" y="1676400"/>
            <a:ext cx="1534849" cy="52322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arker Felt Thin" panose="02000400000000000000" pitchFamily="2" charset="77"/>
                <a:ea typeface="+mn-ea"/>
                <a:cs typeface="+mn-cs"/>
              </a:rPr>
              <a:t>Garbler</a:t>
            </a:r>
          </a:p>
        </p:txBody>
      </p:sp>
      <p:sp>
        <p:nvSpPr>
          <p:cNvPr id="57" name="Title 1">
            <a:extLst>
              <a:ext uri="{FF2B5EF4-FFF2-40B4-BE49-F238E27FC236}">
                <a16:creationId xmlns:a16="http://schemas.microsoft.com/office/drawing/2014/main" id="{5EF54A57-B464-8755-2A5C-E8055CCFD7F5}"/>
              </a:ext>
            </a:extLst>
          </p:cNvPr>
          <p:cNvSpPr txBox="1">
            <a:spLocks/>
          </p:cNvSpPr>
          <p:nvPr/>
        </p:nvSpPr>
        <p:spPr>
          <a:xfrm>
            <a:off x="152400" y="23021"/>
            <a:ext cx="11201400" cy="11183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Garbling vs. HSS</a:t>
            </a:r>
          </a:p>
        </p:txBody>
      </p:sp>
      <p:sp>
        <p:nvSpPr>
          <p:cNvPr id="61" name="TextBox 60">
            <a:extLst>
              <a:ext uri="{FF2B5EF4-FFF2-40B4-BE49-F238E27FC236}">
                <a16:creationId xmlns:a16="http://schemas.microsoft.com/office/drawing/2014/main" id="{CE86F80A-E781-A286-9104-695389488FC9}"/>
              </a:ext>
            </a:extLst>
          </p:cNvPr>
          <p:cNvSpPr txBox="1"/>
          <p:nvPr/>
        </p:nvSpPr>
        <p:spPr>
          <a:xfrm>
            <a:off x="3852916" y="364844"/>
            <a:ext cx="4974397" cy="492443"/>
          </a:xfrm>
          <a:prstGeom prst="rect">
            <a:avLst/>
          </a:prstGeom>
          <a:noFill/>
        </p:spPr>
        <p:txBody>
          <a:bodyPr wrap="square">
            <a:spAutoFit/>
          </a:bodyPr>
          <a:lstStyle/>
          <a:p>
            <a:pPr algn="ctr"/>
            <a:r>
              <a:rPr lang="en-US" sz="2600" dirty="0">
                <a:latin typeface="+mj-lt"/>
              </a:rPr>
              <a:t>[</a:t>
            </a:r>
            <a:r>
              <a:rPr kumimoji="0" lang="en-US" sz="2600" b="0" u="none" strike="noStrike" kern="1200" cap="none" spc="0" normalizeH="0" baseline="0" noProof="0" dirty="0">
                <a:ln>
                  <a:noFill/>
                </a:ln>
                <a:effectLst/>
                <a:uLnTx/>
                <a:uFillTx/>
                <a:latin typeface="Calibri Light" panose="020F0302020204030204"/>
                <a:ea typeface="+mn-ea"/>
                <a:cs typeface="+mn-cs"/>
              </a:rPr>
              <a:t>BGI16,BKS19,OSY21,RS21,ADOS22</a:t>
            </a:r>
            <a:r>
              <a:rPr lang="en-US" sz="2600" dirty="0">
                <a:latin typeface="+mj-lt"/>
              </a:rPr>
              <a:t>]</a:t>
            </a:r>
            <a:endParaRPr lang="en-US" sz="2600" dirty="0"/>
          </a:p>
        </p:txBody>
      </p:sp>
      <p:sp>
        <p:nvSpPr>
          <p:cNvPr id="62" name="Title 1">
            <a:extLst>
              <a:ext uri="{FF2B5EF4-FFF2-40B4-BE49-F238E27FC236}">
                <a16:creationId xmlns:a16="http://schemas.microsoft.com/office/drawing/2014/main" id="{ABEBB274-0BBD-6D41-C467-330D81EC16A1}"/>
              </a:ext>
            </a:extLst>
          </p:cNvPr>
          <p:cNvSpPr txBox="1">
            <a:spLocks/>
          </p:cNvSpPr>
          <p:nvPr/>
        </p:nvSpPr>
        <p:spPr>
          <a:xfrm>
            <a:off x="6912804" y="762000"/>
            <a:ext cx="497439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tx1">
                    <a:lumMod val="50000"/>
                    <a:lumOff val="50000"/>
                  </a:schemeClr>
                </a:solidFill>
              </a:rPr>
              <a:t>HSS</a:t>
            </a:r>
            <a:endParaRPr lang="en-US" sz="6000" dirty="0">
              <a:solidFill>
                <a:schemeClr val="tx1">
                  <a:lumMod val="50000"/>
                  <a:lumOff val="50000"/>
                </a:schemeClr>
              </a:solidFill>
            </a:endParaRPr>
          </a:p>
        </p:txBody>
      </p:sp>
      <p:grpSp>
        <p:nvGrpSpPr>
          <p:cNvPr id="8" name="Group 7">
            <a:extLst>
              <a:ext uri="{FF2B5EF4-FFF2-40B4-BE49-F238E27FC236}">
                <a16:creationId xmlns:a16="http://schemas.microsoft.com/office/drawing/2014/main" id="{C583A36F-34B6-58C8-21B0-4BBF08F44C10}"/>
              </a:ext>
            </a:extLst>
          </p:cNvPr>
          <p:cNvGrpSpPr/>
          <p:nvPr/>
        </p:nvGrpSpPr>
        <p:grpSpPr>
          <a:xfrm>
            <a:off x="8916374" y="2240662"/>
            <a:ext cx="1250595" cy="3006958"/>
            <a:chOff x="2681295" y="2240662"/>
            <a:chExt cx="1250595" cy="3006958"/>
          </a:xfrm>
        </p:grpSpPr>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86D835DC-2FBB-42A7-C8C5-4CA63F63D50E}"/>
                    </a:ext>
                  </a:extLst>
                </p:cNvPr>
                <p:cNvSpPr/>
                <p:nvPr/>
              </p:nvSpPr>
              <p:spPr>
                <a:xfrm>
                  <a:off x="2682123" y="2240662"/>
                  <a:ext cx="1170793" cy="523220"/>
                </a:xfrm>
                <a:custGeom>
                  <a:avLst/>
                  <a:gdLst>
                    <a:gd name="connsiteX0" fmla="*/ 0 w 1170793"/>
                    <a:gd name="connsiteY0" fmla="*/ 0 h 523220"/>
                    <a:gd name="connsiteX1" fmla="*/ 608812 w 1170793"/>
                    <a:gd name="connsiteY1" fmla="*/ 0 h 523220"/>
                    <a:gd name="connsiteX2" fmla="*/ 1170793 w 1170793"/>
                    <a:gd name="connsiteY2" fmla="*/ 0 h 523220"/>
                    <a:gd name="connsiteX3" fmla="*/ 1170793 w 1170793"/>
                    <a:gd name="connsiteY3" fmla="*/ 523220 h 523220"/>
                    <a:gd name="connsiteX4" fmla="*/ 597104 w 1170793"/>
                    <a:gd name="connsiteY4" fmla="*/ 523220 h 523220"/>
                    <a:gd name="connsiteX5" fmla="*/ 0 w 1170793"/>
                    <a:gd name="connsiteY5" fmla="*/ 523220 h 523220"/>
                    <a:gd name="connsiteX6" fmla="*/ 0 w 1170793"/>
                    <a:gd name="connsiteY6"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793" h="523220" fill="none" extrusionOk="0">
                      <a:moveTo>
                        <a:pt x="0" y="0"/>
                      </a:moveTo>
                      <a:cubicBezTo>
                        <a:pt x="260898" y="-8695"/>
                        <a:pt x="433190" y="-23788"/>
                        <a:pt x="608812" y="0"/>
                      </a:cubicBezTo>
                      <a:cubicBezTo>
                        <a:pt x="784434" y="23788"/>
                        <a:pt x="925078" y="-25862"/>
                        <a:pt x="1170793" y="0"/>
                      </a:cubicBezTo>
                      <a:cubicBezTo>
                        <a:pt x="1175495" y="237565"/>
                        <a:pt x="1179628" y="274067"/>
                        <a:pt x="1170793" y="523220"/>
                      </a:cubicBezTo>
                      <a:cubicBezTo>
                        <a:pt x="958746" y="525655"/>
                        <a:pt x="725947" y="494696"/>
                        <a:pt x="597104" y="523220"/>
                      </a:cubicBezTo>
                      <a:cubicBezTo>
                        <a:pt x="468261" y="551744"/>
                        <a:pt x="231273" y="512155"/>
                        <a:pt x="0" y="523220"/>
                      </a:cubicBezTo>
                      <a:cubicBezTo>
                        <a:pt x="18888" y="406491"/>
                        <a:pt x="-4114" y="232988"/>
                        <a:pt x="0" y="0"/>
                      </a:cubicBezTo>
                      <a:close/>
                    </a:path>
                    <a:path w="1170793" h="523220" stroke="0" extrusionOk="0">
                      <a:moveTo>
                        <a:pt x="0" y="0"/>
                      </a:moveTo>
                      <a:cubicBezTo>
                        <a:pt x="254665" y="-15002"/>
                        <a:pt x="304153" y="-5863"/>
                        <a:pt x="573689" y="0"/>
                      </a:cubicBezTo>
                      <a:cubicBezTo>
                        <a:pt x="843225" y="5863"/>
                        <a:pt x="1001634" y="-10264"/>
                        <a:pt x="1170793" y="0"/>
                      </a:cubicBezTo>
                      <a:cubicBezTo>
                        <a:pt x="1149503" y="234827"/>
                        <a:pt x="1177311" y="416135"/>
                        <a:pt x="1170793" y="523220"/>
                      </a:cubicBezTo>
                      <a:cubicBezTo>
                        <a:pt x="963989" y="515371"/>
                        <a:pt x="763884" y="495810"/>
                        <a:pt x="585397" y="523220"/>
                      </a:cubicBezTo>
                      <a:cubicBezTo>
                        <a:pt x="406910" y="550630"/>
                        <a:pt x="148954" y="523053"/>
                        <a:pt x="0" y="523220"/>
                      </a:cubicBezTo>
                      <a:cubicBezTo>
                        <a:pt x="10330" y="391675"/>
                        <a:pt x="-1194" y="239160"/>
                        <a:pt x="0" y="0"/>
                      </a:cubicBezTo>
                      <a:close/>
                    </a:path>
                  </a:pathLst>
                </a:custGeom>
                <a:solidFill>
                  <a:schemeClr val="accent4">
                    <a:lumMod val="20000"/>
                    <a:lumOff val="80000"/>
                  </a:schemeClr>
                </a:solidFill>
                <a:ln>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14:m>
                    <m:oMathPara xmlns:m="http://schemas.openxmlformats.org/officeDocument/2006/math">
                      <m:oMathParaPr>
                        <m:jc m:val="center"/>
                      </m:oMathParaPr>
                      <m:oMath xmlns:m="http://schemas.openxmlformats.org/officeDocument/2006/math">
                        <m:d>
                          <m:dPr>
                            <m:begChr m:val="⟨"/>
                            <m:endChr m:val="⟩"/>
                            <m:ctrlP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ctrlPr>
                          </m:dPr>
                          <m:e>
                            <m: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t>𝑠</m:t>
                            </m:r>
                            <m: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t>⋅</m:t>
                            </m:r>
                            <m:acc>
                              <m:accPr>
                                <m:chr m:val="⃗"/>
                                <m:ctrlP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ctrlPr>
                              </m:accPr>
                              <m:e>
                                <m: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t>𝑥</m:t>
                                </m:r>
                              </m:e>
                            </m:acc>
                            <m: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t> </m:t>
                            </m:r>
                          </m:e>
                        </m:d>
                      </m:oMath>
                    </m:oMathPara>
                  </a14:m>
                  <a:endParaRPr kumimoji="0" lang="en-US" sz="2800" b="0" i="0" u="none" strike="noStrike" kern="1200" cap="none" spc="0" normalizeH="0" baseline="0" noProof="0" dirty="0">
                    <a:ln>
                      <a:noFill/>
                    </a:ln>
                    <a:solidFill>
                      <a:srgbClr val="0432FF"/>
                    </a:solidFill>
                    <a:effectLst/>
                    <a:uLnTx/>
                    <a:uFillTx/>
                    <a:latin typeface="Calibri Light" panose="020F0302020204030204"/>
                  </a:endParaRPr>
                </a:p>
              </p:txBody>
            </p:sp>
          </mc:Choice>
          <mc:Fallback xmlns="">
            <p:sp>
              <p:nvSpPr>
                <p:cNvPr id="31" name="Rectangle 30">
                  <a:extLst>
                    <a:ext uri="{FF2B5EF4-FFF2-40B4-BE49-F238E27FC236}">
                      <a16:creationId xmlns:a16="http://schemas.microsoft.com/office/drawing/2014/main" id="{C1C44F91-E423-4CCB-D35C-262F41DF1969}"/>
                    </a:ext>
                  </a:extLst>
                </p:cNvPr>
                <p:cNvSpPr>
                  <a:spLocks noRot="1" noChangeAspect="1" noMove="1" noResize="1" noEditPoints="1" noAdjustHandles="1" noChangeArrowheads="1" noChangeShapeType="1" noTextEdit="1"/>
                </p:cNvSpPr>
                <p:nvPr/>
              </p:nvSpPr>
              <p:spPr>
                <a:xfrm>
                  <a:off x="2682123" y="2240662"/>
                  <a:ext cx="1170793" cy="523220"/>
                </a:xfrm>
                <a:prstGeom prst="rect">
                  <a:avLst/>
                </a:prstGeom>
                <a:blipFill>
                  <a:blip r:embed="rId17"/>
                  <a:stretch>
                    <a:fillRect/>
                  </a:stretch>
                </a:blipFill>
                <a:ln>
                  <a:extLst>
                    <a:ext uri="{C807C97D-BFC1-408E-A445-0C87EB9F89A2}">
                      <ask:lineSketchStyleProps xmlns:ask="http://schemas.microsoft.com/office/drawing/2018/sketchyshapes" sd="1219033472">
                        <a:custGeom>
                          <a:avLst/>
                          <a:gdLst>
                            <a:gd name="connsiteX0" fmla="*/ 0 w 1170793"/>
                            <a:gd name="connsiteY0" fmla="*/ 0 h 523220"/>
                            <a:gd name="connsiteX1" fmla="*/ 608812 w 1170793"/>
                            <a:gd name="connsiteY1" fmla="*/ 0 h 523220"/>
                            <a:gd name="connsiteX2" fmla="*/ 1170793 w 1170793"/>
                            <a:gd name="connsiteY2" fmla="*/ 0 h 523220"/>
                            <a:gd name="connsiteX3" fmla="*/ 1170793 w 1170793"/>
                            <a:gd name="connsiteY3" fmla="*/ 523220 h 523220"/>
                            <a:gd name="connsiteX4" fmla="*/ 597104 w 1170793"/>
                            <a:gd name="connsiteY4" fmla="*/ 523220 h 523220"/>
                            <a:gd name="connsiteX5" fmla="*/ 0 w 1170793"/>
                            <a:gd name="connsiteY5" fmla="*/ 523220 h 523220"/>
                            <a:gd name="connsiteX6" fmla="*/ 0 w 1170793"/>
                            <a:gd name="connsiteY6"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793" h="523220" fill="none" extrusionOk="0">
                              <a:moveTo>
                                <a:pt x="0" y="0"/>
                              </a:moveTo>
                              <a:cubicBezTo>
                                <a:pt x="260898" y="-8695"/>
                                <a:pt x="433190" y="-23788"/>
                                <a:pt x="608812" y="0"/>
                              </a:cubicBezTo>
                              <a:cubicBezTo>
                                <a:pt x="784434" y="23788"/>
                                <a:pt x="925078" y="-25862"/>
                                <a:pt x="1170793" y="0"/>
                              </a:cubicBezTo>
                              <a:cubicBezTo>
                                <a:pt x="1175495" y="237565"/>
                                <a:pt x="1179628" y="274067"/>
                                <a:pt x="1170793" y="523220"/>
                              </a:cubicBezTo>
                              <a:cubicBezTo>
                                <a:pt x="958746" y="525655"/>
                                <a:pt x="725947" y="494696"/>
                                <a:pt x="597104" y="523220"/>
                              </a:cubicBezTo>
                              <a:cubicBezTo>
                                <a:pt x="468261" y="551744"/>
                                <a:pt x="231273" y="512155"/>
                                <a:pt x="0" y="523220"/>
                              </a:cubicBezTo>
                              <a:cubicBezTo>
                                <a:pt x="18888" y="406491"/>
                                <a:pt x="-4114" y="232988"/>
                                <a:pt x="0" y="0"/>
                              </a:cubicBezTo>
                              <a:close/>
                            </a:path>
                            <a:path w="1170793" h="523220" stroke="0" extrusionOk="0">
                              <a:moveTo>
                                <a:pt x="0" y="0"/>
                              </a:moveTo>
                              <a:cubicBezTo>
                                <a:pt x="254665" y="-15002"/>
                                <a:pt x="304153" y="-5863"/>
                                <a:pt x="573689" y="0"/>
                              </a:cubicBezTo>
                              <a:cubicBezTo>
                                <a:pt x="843225" y="5863"/>
                                <a:pt x="1001634" y="-10264"/>
                                <a:pt x="1170793" y="0"/>
                              </a:cubicBezTo>
                              <a:cubicBezTo>
                                <a:pt x="1149503" y="234827"/>
                                <a:pt x="1177311" y="416135"/>
                                <a:pt x="1170793" y="523220"/>
                              </a:cubicBezTo>
                              <a:cubicBezTo>
                                <a:pt x="963989" y="515371"/>
                                <a:pt x="763884" y="495810"/>
                                <a:pt x="585397" y="523220"/>
                              </a:cubicBezTo>
                              <a:cubicBezTo>
                                <a:pt x="406910" y="550630"/>
                                <a:pt x="148954" y="523053"/>
                                <a:pt x="0" y="523220"/>
                              </a:cubicBezTo>
                              <a:cubicBezTo>
                                <a:pt x="10330" y="391675"/>
                                <a:pt x="-1194" y="239160"/>
                                <a:pt x="0" y="0"/>
                              </a:cubicBezTo>
                              <a:close/>
                            </a:path>
                          </a:pathLst>
                        </a:custGeom>
                        <ask:type>
                          <ask:lineSketchFreehand/>
                        </ask:type>
                      </ask:lineSketchStyleProps>
                    </a:ext>
                  </a:extLst>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B3EE44CE-2399-01DD-E0AA-47AB26F92B2F}"/>
                    </a:ext>
                  </a:extLst>
                </p:cNvPr>
                <p:cNvSpPr/>
                <p:nvPr/>
              </p:nvSpPr>
              <p:spPr>
                <a:xfrm>
                  <a:off x="2681295" y="4724400"/>
                  <a:ext cx="1250595" cy="523220"/>
                </a:xfrm>
                <a:custGeom>
                  <a:avLst/>
                  <a:gdLst>
                    <a:gd name="connsiteX0" fmla="*/ 0 w 1250595"/>
                    <a:gd name="connsiteY0" fmla="*/ 0 h 523220"/>
                    <a:gd name="connsiteX1" fmla="*/ 650309 w 1250595"/>
                    <a:gd name="connsiteY1" fmla="*/ 0 h 523220"/>
                    <a:gd name="connsiteX2" fmla="*/ 1250595 w 1250595"/>
                    <a:gd name="connsiteY2" fmla="*/ 0 h 523220"/>
                    <a:gd name="connsiteX3" fmla="*/ 1250595 w 1250595"/>
                    <a:gd name="connsiteY3" fmla="*/ 523220 h 523220"/>
                    <a:gd name="connsiteX4" fmla="*/ 637803 w 1250595"/>
                    <a:gd name="connsiteY4" fmla="*/ 523220 h 523220"/>
                    <a:gd name="connsiteX5" fmla="*/ 0 w 1250595"/>
                    <a:gd name="connsiteY5" fmla="*/ 523220 h 523220"/>
                    <a:gd name="connsiteX6" fmla="*/ 0 w 1250595"/>
                    <a:gd name="connsiteY6"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595" h="523220" fill="none" extrusionOk="0">
                      <a:moveTo>
                        <a:pt x="0" y="0"/>
                      </a:moveTo>
                      <a:cubicBezTo>
                        <a:pt x="158788" y="-5496"/>
                        <a:pt x="410490" y="19744"/>
                        <a:pt x="650309" y="0"/>
                      </a:cubicBezTo>
                      <a:cubicBezTo>
                        <a:pt x="890128" y="-19744"/>
                        <a:pt x="1063012" y="14138"/>
                        <a:pt x="1250595" y="0"/>
                      </a:cubicBezTo>
                      <a:cubicBezTo>
                        <a:pt x="1255297" y="237565"/>
                        <a:pt x="1259430" y="274067"/>
                        <a:pt x="1250595" y="523220"/>
                      </a:cubicBezTo>
                      <a:cubicBezTo>
                        <a:pt x="1083018" y="494358"/>
                        <a:pt x="791729" y="522723"/>
                        <a:pt x="637803" y="523220"/>
                      </a:cubicBezTo>
                      <a:cubicBezTo>
                        <a:pt x="483877" y="523717"/>
                        <a:pt x="128273" y="513519"/>
                        <a:pt x="0" y="523220"/>
                      </a:cubicBezTo>
                      <a:cubicBezTo>
                        <a:pt x="18888" y="406491"/>
                        <a:pt x="-4114" y="232988"/>
                        <a:pt x="0" y="0"/>
                      </a:cubicBezTo>
                      <a:close/>
                    </a:path>
                    <a:path w="1250595" h="523220" stroke="0" extrusionOk="0">
                      <a:moveTo>
                        <a:pt x="0" y="0"/>
                      </a:moveTo>
                      <a:cubicBezTo>
                        <a:pt x="158625" y="-12386"/>
                        <a:pt x="321212" y="-27917"/>
                        <a:pt x="612792" y="0"/>
                      </a:cubicBezTo>
                      <a:cubicBezTo>
                        <a:pt x="904372" y="27917"/>
                        <a:pt x="1027933" y="11350"/>
                        <a:pt x="1250595" y="0"/>
                      </a:cubicBezTo>
                      <a:cubicBezTo>
                        <a:pt x="1229305" y="234827"/>
                        <a:pt x="1257113" y="416135"/>
                        <a:pt x="1250595" y="523220"/>
                      </a:cubicBezTo>
                      <a:cubicBezTo>
                        <a:pt x="1109031" y="537085"/>
                        <a:pt x="806296" y="517367"/>
                        <a:pt x="625298" y="523220"/>
                      </a:cubicBezTo>
                      <a:cubicBezTo>
                        <a:pt x="444300" y="529073"/>
                        <a:pt x="293240" y="508065"/>
                        <a:pt x="0" y="523220"/>
                      </a:cubicBezTo>
                      <a:cubicBezTo>
                        <a:pt x="10330" y="391675"/>
                        <a:pt x="-1194" y="239160"/>
                        <a:pt x="0" y="0"/>
                      </a:cubicBezTo>
                      <a:close/>
                    </a:path>
                  </a:pathLst>
                </a:custGeom>
                <a:solidFill>
                  <a:schemeClr val="accent4">
                    <a:lumMod val="20000"/>
                    <a:lumOff val="80000"/>
                  </a:schemeClr>
                </a:solidFill>
                <a:ln>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14:m>
                    <m:oMathPara xmlns:m="http://schemas.openxmlformats.org/officeDocument/2006/math">
                      <m:oMathParaPr>
                        <m:jc m:val="centerGroup"/>
                      </m:oMathParaPr>
                      <m:oMath xmlns:m="http://schemas.openxmlformats.org/officeDocument/2006/math">
                        <m:d>
                          <m:dPr>
                            <m:begChr m:val="⟨"/>
                            <m:endChr m:val="⟩"/>
                            <m:ctrlP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ctrlPr>
                          </m:dPr>
                          <m:e>
                            <m: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t>𝑠</m:t>
                            </m:r>
                            <m: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t>⋅</m:t>
                            </m:r>
                            <m:r>
                              <a:rPr lang="en-US" sz="2800" b="0" i="1" smtClean="0">
                                <a:solidFill>
                                  <a:srgbClr val="0432FF"/>
                                </a:solidFill>
                                <a:latin typeface="Cambria Math" panose="02040503050406030204" pitchFamily="18" charset="0"/>
                              </a:rPr>
                              <m:t>𝑦</m:t>
                            </m:r>
                            <m: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t> </m:t>
                            </m:r>
                          </m:e>
                        </m:d>
                      </m:oMath>
                    </m:oMathPara>
                  </a14:m>
                  <a:endParaRPr kumimoji="0" lang="en-US" sz="2800" b="0" i="0" u="none" strike="noStrike" kern="1200" cap="none" spc="0" normalizeH="0" baseline="0" noProof="0" dirty="0">
                    <a:ln>
                      <a:noFill/>
                    </a:ln>
                    <a:solidFill>
                      <a:srgbClr val="0432FF"/>
                    </a:solidFill>
                    <a:effectLst/>
                    <a:uLnTx/>
                    <a:uFillTx/>
                    <a:latin typeface="Calibri Light" panose="020F0302020204030204"/>
                  </a:endParaRPr>
                </a:p>
              </p:txBody>
            </p:sp>
          </mc:Choice>
          <mc:Fallback xmlns="">
            <p:sp>
              <p:nvSpPr>
                <p:cNvPr id="4" name="Rectangle 3">
                  <a:extLst>
                    <a:ext uri="{FF2B5EF4-FFF2-40B4-BE49-F238E27FC236}">
                      <a16:creationId xmlns:a16="http://schemas.microsoft.com/office/drawing/2014/main" id="{6ADA81A3-0EDD-44FE-7A39-766C1FDC6BC9}"/>
                    </a:ext>
                  </a:extLst>
                </p:cNvPr>
                <p:cNvSpPr>
                  <a:spLocks noRot="1" noChangeAspect="1" noMove="1" noResize="1" noEditPoints="1" noAdjustHandles="1" noChangeArrowheads="1" noChangeShapeType="1" noTextEdit="1"/>
                </p:cNvSpPr>
                <p:nvPr/>
              </p:nvSpPr>
              <p:spPr>
                <a:xfrm>
                  <a:off x="2681295" y="4724400"/>
                  <a:ext cx="1250595" cy="523220"/>
                </a:xfrm>
                <a:prstGeom prst="rect">
                  <a:avLst/>
                </a:prstGeom>
                <a:blipFill>
                  <a:blip r:embed="rId18"/>
                  <a:stretch>
                    <a:fillRect/>
                  </a:stretch>
                </a:blipFill>
                <a:ln>
                  <a:extLst>
                    <a:ext uri="{C807C97D-BFC1-408E-A445-0C87EB9F89A2}">
                      <ask:lineSketchStyleProps xmlns:ask="http://schemas.microsoft.com/office/drawing/2018/sketchyshapes" sd="1219033472">
                        <a:custGeom>
                          <a:avLst/>
                          <a:gdLst>
                            <a:gd name="connsiteX0" fmla="*/ 0 w 1250595"/>
                            <a:gd name="connsiteY0" fmla="*/ 0 h 523220"/>
                            <a:gd name="connsiteX1" fmla="*/ 650309 w 1250595"/>
                            <a:gd name="connsiteY1" fmla="*/ 0 h 523220"/>
                            <a:gd name="connsiteX2" fmla="*/ 1250595 w 1250595"/>
                            <a:gd name="connsiteY2" fmla="*/ 0 h 523220"/>
                            <a:gd name="connsiteX3" fmla="*/ 1250595 w 1250595"/>
                            <a:gd name="connsiteY3" fmla="*/ 523220 h 523220"/>
                            <a:gd name="connsiteX4" fmla="*/ 637803 w 1250595"/>
                            <a:gd name="connsiteY4" fmla="*/ 523220 h 523220"/>
                            <a:gd name="connsiteX5" fmla="*/ 0 w 1250595"/>
                            <a:gd name="connsiteY5" fmla="*/ 523220 h 523220"/>
                            <a:gd name="connsiteX6" fmla="*/ 0 w 1250595"/>
                            <a:gd name="connsiteY6"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595" h="523220" fill="none" extrusionOk="0">
                              <a:moveTo>
                                <a:pt x="0" y="0"/>
                              </a:moveTo>
                              <a:cubicBezTo>
                                <a:pt x="158788" y="-5496"/>
                                <a:pt x="410490" y="19744"/>
                                <a:pt x="650309" y="0"/>
                              </a:cubicBezTo>
                              <a:cubicBezTo>
                                <a:pt x="890128" y="-19744"/>
                                <a:pt x="1063012" y="14138"/>
                                <a:pt x="1250595" y="0"/>
                              </a:cubicBezTo>
                              <a:cubicBezTo>
                                <a:pt x="1255297" y="237565"/>
                                <a:pt x="1259430" y="274067"/>
                                <a:pt x="1250595" y="523220"/>
                              </a:cubicBezTo>
                              <a:cubicBezTo>
                                <a:pt x="1083018" y="494358"/>
                                <a:pt x="791729" y="522723"/>
                                <a:pt x="637803" y="523220"/>
                              </a:cubicBezTo>
                              <a:cubicBezTo>
                                <a:pt x="483877" y="523717"/>
                                <a:pt x="128273" y="513519"/>
                                <a:pt x="0" y="523220"/>
                              </a:cubicBezTo>
                              <a:cubicBezTo>
                                <a:pt x="18888" y="406491"/>
                                <a:pt x="-4114" y="232988"/>
                                <a:pt x="0" y="0"/>
                              </a:cubicBezTo>
                              <a:close/>
                            </a:path>
                            <a:path w="1250595" h="523220" stroke="0" extrusionOk="0">
                              <a:moveTo>
                                <a:pt x="0" y="0"/>
                              </a:moveTo>
                              <a:cubicBezTo>
                                <a:pt x="158625" y="-12386"/>
                                <a:pt x="321212" y="-27917"/>
                                <a:pt x="612792" y="0"/>
                              </a:cubicBezTo>
                              <a:cubicBezTo>
                                <a:pt x="904372" y="27917"/>
                                <a:pt x="1027933" y="11350"/>
                                <a:pt x="1250595" y="0"/>
                              </a:cubicBezTo>
                              <a:cubicBezTo>
                                <a:pt x="1229305" y="234827"/>
                                <a:pt x="1257113" y="416135"/>
                                <a:pt x="1250595" y="523220"/>
                              </a:cubicBezTo>
                              <a:cubicBezTo>
                                <a:pt x="1109031" y="537085"/>
                                <a:pt x="806296" y="517367"/>
                                <a:pt x="625298" y="523220"/>
                              </a:cubicBezTo>
                              <a:cubicBezTo>
                                <a:pt x="444300" y="529073"/>
                                <a:pt x="293240" y="508065"/>
                                <a:pt x="0" y="523220"/>
                              </a:cubicBezTo>
                              <a:cubicBezTo>
                                <a:pt x="10330" y="391675"/>
                                <a:pt x="-1194" y="239160"/>
                                <a:pt x="0" y="0"/>
                              </a:cubicBezTo>
                              <a:close/>
                            </a:path>
                          </a:pathLst>
                        </a:custGeom>
                        <ask:type>
                          <ask:lineSketchFreehand/>
                        </ask:type>
                      </ask:lineSketchStyleProps>
                    </a:ext>
                  </a:extLst>
                </a:ln>
              </p:spPr>
              <p:txBody>
                <a:bodyPr/>
                <a:lstStyle/>
                <a:p>
                  <a:r>
                    <a:rPr lang="en-US">
                      <a:noFill/>
                    </a:rPr>
                    <a:t> </a:t>
                  </a:r>
                </a:p>
              </p:txBody>
            </p:sp>
          </mc:Fallback>
        </mc:AlternateContent>
      </p:grpSp>
    </p:spTree>
    <p:extLst>
      <p:ext uri="{BB962C8B-B14F-4D97-AF65-F5344CB8AC3E}">
        <p14:creationId xmlns:p14="http://schemas.microsoft.com/office/powerpoint/2010/main" val="47909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4C7F2-3D2C-FC43-6E11-BCBCF38970D0}"/>
            </a:ext>
          </a:extLst>
        </p:cNvPr>
        <p:cNvGrpSpPr/>
        <p:nvPr/>
      </p:nvGrpSpPr>
      <p:grpSpPr>
        <a:xfrm>
          <a:off x="0" y="0"/>
          <a:ext cx="0" cy="0"/>
          <a:chOff x="0" y="0"/>
          <a:chExt cx="0" cy="0"/>
        </a:xfrm>
      </p:grpSpPr>
      <p:grpSp>
        <p:nvGrpSpPr>
          <p:cNvPr id="91" name="Group 90">
            <a:extLst>
              <a:ext uri="{FF2B5EF4-FFF2-40B4-BE49-F238E27FC236}">
                <a16:creationId xmlns:a16="http://schemas.microsoft.com/office/drawing/2014/main" id="{EF429728-8B4C-0022-8E62-083F9911F2BB}"/>
              </a:ext>
            </a:extLst>
          </p:cNvPr>
          <p:cNvGrpSpPr/>
          <p:nvPr/>
        </p:nvGrpSpPr>
        <p:grpSpPr>
          <a:xfrm>
            <a:off x="683048" y="2431849"/>
            <a:ext cx="6403552" cy="2954461"/>
            <a:chOff x="683048" y="2431849"/>
            <a:chExt cx="6403552" cy="2954461"/>
          </a:xfrm>
        </p:grpSpPr>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69F19ECB-8E85-6C48-A5C8-8D930BC57BFA}"/>
                    </a:ext>
                  </a:extLst>
                </p:cNvPr>
                <p:cNvSpPr/>
                <p:nvPr/>
              </p:nvSpPr>
              <p:spPr>
                <a:xfrm>
                  <a:off x="885120" y="2438400"/>
                  <a:ext cx="1076739" cy="586892"/>
                </a:xfrm>
                <a:prstGeom prst="rect">
                  <a:avLst/>
                </a:prstGeom>
              </p:spPr>
              <p:txBody>
                <a:bodyPr wrap="square">
                  <a:spAutoFit/>
                </a:bodyPr>
                <a:lstStyle/>
                <a:p>
                  <a:pPr lvl="0" algn="ctr">
                    <a:defRPr/>
                  </a:pPr>
                  <a14:m>
                    <m:oMathPara xmlns:m="http://schemas.openxmlformats.org/officeDocument/2006/math">
                      <m:oMathParaPr>
                        <m:jc m:val="center"/>
                      </m:oMathParaPr>
                      <m:oMath xmlns:m="http://schemas.openxmlformats.org/officeDocument/2006/math">
                        <m:acc>
                          <m:accPr>
                            <m:chr m:val="⃗"/>
                            <m:ctrlPr>
                              <a:rPr lang="en-US" sz="2800" i="1" dirty="0" smtClean="0">
                                <a:solidFill>
                                  <a:schemeClr val="tx1"/>
                                </a:solidFill>
                                <a:latin typeface="Cambria Math" panose="02040503050406030204" pitchFamily="18" charset="0"/>
                              </a:rPr>
                            </m:ctrlPr>
                          </m:accPr>
                          <m:e>
                            <m:r>
                              <a:rPr lang="en-US" sz="2800" i="1" dirty="0">
                                <a:solidFill>
                                  <a:schemeClr val="tx1"/>
                                </a:solidFill>
                                <a:latin typeface="Cambria Math" panose="02040503050406030204" pitchFamily="18" charset="0"/>
                              </a:rPr>
                              <m:t>𝑘</m:t>
                            </m:r>
                          </m:e>
                        </m:acc>
                      </m:oMath>
                    </m:oMathPara>
                  </a14:m>
                  <a:endParaRPr kumimoji="0" lang="en-US" sz="2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58" name="Rectangle 57">
                  <a:extLst>
                    <a:ext uri="{FF2B5EF4-FFF2-40B4-BE49-F238E27FC236}">
                      <a16:creationId xmlns:a16="http://schemas.microsoft.com/office/drawing/2014/main" id="{69F19ECB-8E85-6C48-A5C8-8D930BC57BFA}"/>
                    </a:ext>
                  </a:extLst>
                </p:cNvPr>
                <p:cNvSpPr>
                  <a:spLocks noRot="1" noChangeAspect="1" noMove="1" noResize="1" noEditPoints="1" noAdjustHandles="1" noChangeArrowheads="1" noChangeShapeType="1" noTextEdit="1"/>
                </p:cNvSpPr>
                <p:nvPr/>
              </p:nvSpPr>
              <p:spPr>
                <a:xfrm>
                  <a:off x="885120" y="2438400"/>
                  <a:ext cx="1076739" cy="586892"/>
                </a:xfrm>
                <a:prstGeom prst="rect">
                  <a:avLst/>
                </a:prstGeom>
                <a:blipFill>
                  <a:blip r:embed="rId3"/>
                  <a:stretch>
                    <a:fillRect/>
                  </a:stretch>
                </a:blipFill>
              </p:spPr>
              <p:txBody>
                <a:bodyPr/>
                <a:lstStyle/>
                <a:p>
                  <a:r>
                    <a:rPr lang="en-US">
                      <a:noFill/>
                    </a:rPr>
                    <a:t> </a:t>
                  </a:r>
                </a:p>
              </p:txBody>
            </p:sp>
          </mc:Fallback>
        </mc:AlternateContent>
        <p:grpSp>
          <p:nvGrpSpPr>
            <p:cNvPr id="59" name="Group 58">
              <a:extLst>
                <a:ext uri="{FF2B5EF4-FFF2-40B4-BE49-F238E27FC236}">
                  <a16:creationId xmlns:a16="http://schemas.microsoft.com/office/drawing/2014/main" id="{75FC2E68-B40D-F653-688F-A050C609C2C7}"/>
                </a:ext>
              </a:extLst>
            </p:cNvPr>
            <p:cNvGrpSpPr/>
            <p:nvPr/>
          </p:nvGrpSpPr>
          <p:grpSpPr>
            <a:xfrm>
              <a:off x="683048" y="2996740"/>
              <a:ext cx="1480882" cy="2389570"/>
              <a:chOff x="683048" y="2996740"/>
              <a:chExt cx="1480882" cy="2389570"/>
            </a:xfrm>
          </p:grpSpPr>
          <p:sp>
            <p:nvSpPr>
              <p:cNvPr id="60" name="Trapezoid 59">
                <a:extLst>
                  <a:ext uri="{FF2B5EF4-FFF2-40B4-BE49-F238E27FC236}">
                    <a16:creationId xmlns:a16="http://schemas.microsoft.com/office/drawing/2014/main" id="{82BB0944-5B89-CCD4-45DA-36F2502CE178}"/>
                  </a:ext>
                </a:extLst>
              </p:cNvPr>
              <p:cNvSpPr/>
              <p:nvPr/>
            </p:nvSpPr>
            <p:spPr>
              <a:xfrm>
                <a:off x="683048" y="3581400"/>
                <a:ext cx="1480882" cy="695836"/>
              </a:xfrm>
              <a:prstGeom prst="trapezoid">
                <a:avLst>
                  <a:gd name="adj" fmla="val 0"/>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id="{9ADF24D5-D9FD-2CB7-2179-F010889F7009}"/>
                      </a:ext>
                    </a:extLst>
                  </p:cNvPr>
                  <p:cNvSpPr/>
                  <p:nvPr/>
                </p:nvSpPr>
                <p:spPr>
                  <a:xfrm>
                    <a:off x="685943" y="3647285"/>
                    <a:ext cx="1465431"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sz="28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ctrlPr>
                            </m:sSubPr>
                            <m:e>
                              <m:r>
                                <m:rPr>
                                  <m:sty m:val="p"/>
                                </m:rPr>
                                <a:rPr kumimoji="0" lang="en-US" sz="2800" b="0" i="0"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Garb</m:t>
                              </m:r>
                            </m:e>
                            <m:sub>
                              <m:r>
                                <a:rPr kumimoji="0" lang="en-US" sz="28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𝐶</m:t>
                              </m:r>
                            </m:sub>
                          </m:sSub>
                        </m:oMath>
                      </m:oMathPara>
                    </a14:m>
                    <a:endParaRPr kumimoji="0" lang="en-US" sz="2800" b="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69" name="Rectangle 68">
                    <a:extLst>
                      <a:ext uri="{FF2B5EF4-FFF2-40B4-BE49-F238E27FC236}">
                        <a16:creationId xmlns:a16="http://schemas.microsoft.com/office/drawing/2014/main" id="{52B8DF9D-90CA-788F-A39D-8504F61EEB26}"/>
                      </a:ext>
                    </a:extLst>
                  </p:cNvPr>
                  <p:cNvSpPr>
                    <a:spLocks noRot="1" noChangeAspect="1" noMove="1" noResize="1" noEditPoints="1" noAdjustHandles="1" noChangeArrowheads="1" noChangeShapeType="1" noTextEdit="1"/>
                  </p:cNvSpPr>
                  <p:nvPr/>
                </p:nvSpPr>
                <p:spPr>
                  <a:xfrm>
                    <a:off x="685943" y="3647285"/>
                    <a:ext cx="1465431" cy="523220"/>
                  </a:xfrm>
                  <a:prstGeom prst="rect">
                    <a:avLst/>
                  </a:prstGeom>
                  <a:blipFill>
                    <a:blip r:embed="rId4"/>
                    <a:stretch>
                      <a:fillRect/>
                    </a:stretch>
                  </a:blipFill>
                </p:spPr>
                <p:txBody>
                  <a:bodyPr/>
                  <a:lstStyle/>
                  <a:p>
                    <a:r>
                      <a:rPr lang="en-US">
                        <a:noFill/>
                      </a:rPr>
                      <a:t> </a:t>
                    </a:r>
                  </a:p>
                </p:txBody>
              </p:sp>
            </mc:Fallback>
          </mc:AlternateContent>
          <p:cxnSp>
            <p:nvCxnSpPr>
              <p:cNvPr id="62" name="Straight Arrow Connector 61">
                <a:extLst>
                  <a:ext uri="{FF2B5EF4-FFF2-40B4-BE49-F238E27FC236}">
                    <a16:creationId xmlns:a16="http://schemas.microsoft.com/office/drawing/2014/main" id="{9AB22E75-2E3D-1441-7552-CC6772C7B962}"/>
                  </a:ext>
                </a:extLst>
              </p:cNvPr>
              <p:cNvCxnSpPr>
                <a:cxnSpLocks/>
                <a:endCxn id="60" idx="0"/>
              </p:cNvCxnSpPr>
              <p:nvPr/>
            </p:nvCxnSpPr>
            <p:spPr>
              <a:xfrm>
                <a:off x="1423489" y="2996740"/>
                <a:ext cx="0" cy="584660"/>
              </a:xfrm>
              <a:prstGeom prst="straightConnector1">
                <a:avLst/>
              </a:prstGeom>
              <a:ln w="25400">
                <a:solidFill>
                  <a:schemeClr val="tx1">
                    <a:lumMod val="50000"/>
                    <a:lumOff val="50000"/>
                  </a:schemeClr>
                </a:solidFill>
                <a:headEnd type="none"/>
                <a:tailEnd type="triangle" w="lg" len="lg"/>
              </a:ln>
            </p:spPr>
            <p:style>
              <a:lnRef idx="3">
                <a:schemeClr val="accent5"/>
              </a:lnRef>
              <a:fillRef idx="0">
                <a:schemeClr val="accent5"/>
              </a:fillRef>
              <a:effectRef idx="2">
                <a:schemeClr val="accent5"/>
              </a:effectRef>
              <a:fontRef idx="minor">
                <a:schemeClr val="tx1"/>
              </a:fontRef>
            </p:style>
          </p:cxnSp>
          <p:cxnSp>
            <p:nvCxnSpPr>
              <p:cNvPr id="63" name="Straight Arrow Connector 62">
                <a:extLst>
                  <a:ext uri="{FF2B5EF4-FFF2-40B4-BE49-F238E27FC236}">
                    <a16:creationId xmlns:a16="http://schemas.microsoft.com/office/drawing/2014/main" id="{9BCF734D-EDE2-40A2-9858-E355F6D845F4}"/>
                  </a:ext>
                </a:extLst>
              </p:cNvPr>
              <p:cNvCxnSpPr>
                <a:cxnSpLocks/>
              </p:cNvCxnSpPr>
              <p:nvPr/>
            </p:nvCxnSpPr>
            <p:spPr>
              <a:xfrm>
                <a:off x="1423489" y="4336630"/>
                <a:ext cx="0" cy="543709"/>
              </a:xfrm>
              <a:prstGeom prst="straightConnector1">
                <a:avLst/>
              </a:prstGeom>
              <a:ln w="25400">
                <a:solidFill>
                  <a:schemeClr val="tx1">
                    <a:lumMod val="50000"/>
                    <a:lumOff val="50000"/>
                  </a:schemeClr>
                </a:solidFill>
                <a:headEnd type="none"/>
                <a:tailEnd type="triangle" w="lg" len="lg"/>
              </a:ln>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id="{1DBA72A5-D752-C250-6F6F-3DD363ACAFAC}"/>
                      </a:ext>
                    </a:extLst>
                  </p:cNvPr>
                  <p:cNvSpPr/>
                  <p:nvPr/>
                </p:nvSpPr>
                <p:spPr>
                  <a:xfrm>
                    <a:off x="1071371" y="4863090"/>
                    <a:ext cx="704236"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𝑘</m:t>
                              </m:r>
                            </m:e>
                            <m:sub>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𝐶</m:t>
                              </m:r>
                            </m:sub>
                          </m:sSub>
                        </m:oMath>
                      </m:oMathPara>
                    </a14:m>
                    <a:endParaRPr kumimoji="0" lang="en-US" sz="2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73" name="Rectangle 72">
                    <a:extLst>
                      <a:ext uri="{FF2B5EF4-FFF2-40B4-BE49-F238E27FC236}">
                        <a16:creationId xmlns:a16="http://schemas.microsoft.com/office/drawing/2014/main" id="{9CA0C7BB-751A-D79C-9D36-D0715D24A99A}"/>
                      </a:ext>
                    </a:extLst>
                  </p:cNvPr>
                  <p:cNvSpPr>
                    <a:spLocks noRot="1" noChangeAspect="1" noMove="1" noResize="1" noEditPoints="1" noAdjustHandles="1" noChangeArrowheads="1" noChangeShapeType="1" noTextEdit="1"/>
                  </p:cNvSpPr>
                  <p:nvPr/>
                </p:nvSpPr>
                <p:spPr>
                  <a:xfrm>
                    <a:off x="1071371" y="4863090"/>
                    <a:ext cx="704236" cy="523220"/>
                  </a:xfrm>
                  <a:prstGeom prst="rect">
                    <a:avLst/>
                  </a:prstGeom>
                  <a:blipFill>
                    <a:blip r:embed="rId5"/>
                    <a:stretch>
                      <a:fillRect/>
                    </a:stretch>
                  </a:blipFill>
                </p:spPr>
                <p:txBody>
                  <a:bodyPr/>
                  <a:lstStyle/>
                  <a:p>
                    <a:r>
                      <a:rPr lang="en-US">
                        <a:noFill/>
                      </a:rPr>
                      <a:t> </a:t>
                    </a:r>
                  </a:p>
                </p:txBody>
              </p:sp>
            </mc:Fallback>
          </mc:AlternateContent>
        </p:grpSp>
        <p:grpSp>
          <p:nvGrpSpPr>
            <p:cNvPr id="65" name="Group 64">
              <a:extLst>
                <a:ext uri="{FF2B5EF4-FFF2-40B4-BE49-F238E27FC236}">
                  <a16:creationId xmlns:a16="http://schemas.microsoft.com/office/drawing/2014/main" id="{673E7F31-23A5-AC4D-B165-7F2B47C5E472}"/>
                </a:ext>
              </a:extLst>
            </p:cNvPr>
            <p:cNvGrpSpPr/>
            <p:nvPr/>
          </p:nvGrpSpPr>
          <p:grpSpPr>
            <a:xfrm>
              <a:off x="3668355" y="2431849"/>
              <a:ext cx="3418245" cy="2922970"/>
              <a:chOff x="763044" y="2003767"/>
              <a:chExt cx="3418245" cy="2922970"/>
            </a:xfrm>
          </p:grpSpPr>
          <p:sp>
            <p:nvSpPr>
              <p:cNvPr id="66" name="Trapezoid 65">
                <a:extLst>
                  <a:ext uri="{FF2B5EF4-FFF2-40B4-BE49-F238E27FC236}">
                    <a16:creationId xmlns:a16="http://schemas.microsoft.com/office/drawing/2014/main" id="{1876AA6C-3C00-D880-81F8-5B6608446524}"/>
                  </a:ext>
                </a:extLst>
              </p:cNvPr>
              <p:cNvSpPr/>
              <p:nvPr/>
            </p:nvSpPr>
            <p:spPr>
              <a:xfrm>
                <a:off x="1757023" y="3163972"/>
                <a:ext cx="1480882" cy="695836"/>
              </a:xfrm>
              <a:prstGeom prst="trapezoid">
                <a:avLst>
                  <a:gd name="adj" fmla="val 0"/>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D131A469-50E3-5147-5C1C-1B66D4D0F352}"/>
                      </a:ext>
                    </a:extLst>
                  </p:cNvPr>
                  <p:cNvSpPr/>
                  <p:nvPr/>
                </p:nvSpPr>
                <p:spPr>
                  <a:xfrm>
                    <a:off x="1753643" y="3229857"/>
                    <a:ext cx="1480875"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ctrlPr>
                            </m:sSubPr>
                            <m:e>
                              <m:r>
                                <m:rPr>
                                  <m:sty m:val="p"/>
                                </m:rPr>
                                <a:rPr kumimoji="0" lang="en-US" sz="2800" b="0" i="0"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Eval</m:t>
                              </m:r>
                            </m:e>
                            <m:sub>
                              <m:r>
                                <a:rPr kumimoji="0" lang="en-US" sz="28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𝐶</m:t>
                              </m:r>
                            </m:sub>
                          </m:sSub>
                        </m:oMath>
                      </m:oMathPara>
                    </a14:m>
                    <a:endParaRPr kumimoji="0" lang="en-US" sz="2800" b="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82" name="Rectangle 81">
                    <a:extLst>
                      <a:ext uri="{FF2B5EF4-FFF2-40B4-BE49-F238E27FC236}">
                        <a16:creationId xmlns:a16="http://schemas.microsoft.com/office/drawing/2014/main" id="{7B01193C-E649-DCF1-64BA-85AD1ABF7183}"/>
                      </a:ext>
                    </a:extLst>
                  </p:cNvPr>
                  <p:cNvSpPr>
                    <a:spLocks noRot="1" noChangeAspect="1" noMove="1" noResize="1" noEditPoints="1" noAdjustHandles="1" noChangeArrowheads="1" noChangeShapeType="1" noTextEdit="1"/>
                  </p:cNvSpPr>
                  <p:nvPr/>
                </p:nvSpPr>
                <p:spPr>
                  <a:xfrm>
                    <a:off x="1753643" y="3229857"/>
                    <a:ext cx="1480875" cy="523220"/>
                  </a:xfrm>
                  <a:prstGeom prst="rect">
                    <a:avLst/>
                  </a:prstGeom>
                  <a:blipFill>
                    <a:blip r:embed="rId6"/>
                    <a:stretch>
                      <a:fillRect/>
                    </a:stretch>
                  </a:blipFill>
                </p:spPr>
                <p:txBody>
                  <a:bodyPr/>
                  <a:lstStyle/>
                  <a:p>
                    <a:r>
                      <a:rPr lang="en-US">
                        <a:noFill/>
                      </a:rPr>
                      <a:t> </a:t>
                    </a:r>
                  </a:p>
                </p:txBody>
              </p:sp>
            </mc:Fallback>
          </mc:AlternateContent>
          <p:cxnSp>
            <p:nvCxnSpPr>
              <p:cNvPr id="74" name="Straight Arrow Connector 73">
                <a:extLst>
                  <a:ext uri="{FF2B5EF4-FFF2-40B4-BE49-F238E27FC236}">
                    <a16:creationId xmlns:a16="http://schemas.microsoft.com/office/drawing/2014/main" id="{2407C3A2-75EA-86E4-7D70-ED756AA7179F}"/>
                  </a:ext>
                </a:extLst>
              </p:cNvPr>
              <p:cNvCxnSpPr>
                <a:cxnSpLocks/>
              </p:cNvCxnSpPr>
              <p:nvPr/>
            </p:nvCxnSpPr>
            <p:spPr>
              <a:xfrm>
                <a:off x="2497464" y="2579312"/>
                <a:ext cx="0" cy="584660"/>
              </a:xfrm>
              <a:prstGeom prst="straightConnector1">
                <a:avLst/>
              </a:prstGeom>
              <a:ln w="25400">
                <a:solidFill>
                  <a:schemeClr val="tx1">
                    <a:lumMod val="50000"/>
                    <a:lumOff val="50000"/>
                  </a:schemeClr>
                </a:solidFill>
                <a:headEnd type="none"/>
                <a:tailEnd type="triangle" w="lg" len="lg"/>
              </a:ln>
            </p:spPr>
            <p:style>
              <a:lnRef idx="3">
                <a:schemeClr val="accent5"/>
              </a:lnRef>
              <a:fillRef idx="0">
                <a:schemeClr val="accent5"/>
              </a:fillRef>
              <a:effectRef idx="2">
                <a:schemeClr val="accent5"/>
              </a:effectRef>
              <a:fontRef idx="minor">
                <a:schemeClr val="tx1"/>
              </a:fontRef>
            </p:style>
          </p:cxnSp>
          <p:cxnSp>
            <p:nvCxnSpPr>
              <p:cNvPr id="75" name="Straight Arrow Connector 74">
                <a:extLst>
                  <a:ext uri="{FF2B5EF4-FFF2-40B4-BE49-F238E27FC236}">
                    <a16:creationId xmlns:a16="http://schemas.microsoft.com/office/drawing/2014/main" id="{B2A73874-EC31-7B51-81FA-9BC115E93959}"/>
                  </a:ext>
                </a:extLst>
              </p:cNvPr>
              <p:cNvCxnSpPr>
                <a:cxnSpLocks/>
              </p:cNvCxnSpPr>
              <p:nvPr/>
            </p:nvCxnSpPr>
            <p:spPr>
              <a:xfrm>
                <a:off x="2497464" y="3859808"/>
                <a:ext cx="0" cy="543709"/>
              </a:xfrm>
              <a:prstGeom prst="straightConnector1">
                <a:avLst/>
              </a:prstGeom>
              <a:ln w="25400">
                <a:solidFill>
                  <a:schemeClr val="tx1">
                    <a:lumMod val="50000"/>
                    <a:lumOff val="50000"/>
                  </a:schemeClr>
                </a:solidFill>
                <a:headEnd type="none"/>
                <a:tailEnd type="triangle" w="lg" len="lg"/>
              </a:ln>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xmlns:a14="http://schemas.microsoft.com/office/drawing/2010/main">
            <mc:Choice Requires="a14">
              <p:sp>
                <p:nvSpPr>
                  <p:cNvPr id="76" name="Rectangle 75">
                    <a:extLst>
                      <a:ext uri="{FF2B5EF4-FFF2-40B4-BE49-F238E27FC236}">
                        <a16:creationId xmlns:a16="http://schemas.microsoft.com/office/drawing/2014/main" id="{CC0D974C-CA8E-5C9C-C8F5-3507F48016F0}"/>
                      </a:ext>
                    </a:extLst>
                  </p:cNvPr>
                  <p:cNvSpPr/>
                  <p:nvPr/>
                </p:nvSpPr>
                <p:spPr>
                  <a:xfrm>
                    <a:off x="763044" y="2003767"/>
                    <a:ext cx="3418245" cy="1017779"/>
                  </a:xfrm>
                  <a:prstGeom prst="rect">
                    <a:avLst/>
                  </a:prstGeom>
                </p:spPr>
                <p:txBody>
                  <a:bodyPr wrap="square">
                    <a:spAutoFit/>
                  </a:bodyPr>
                  <a:lstStyle/>
                  <a:p>
                    <a:pPr algn="ctr">
                      <a:defRPr/>
                    </a:pPr>
                    <a14:m>
                      <m:oMathPara xmlns:m="http://schemas.openxmlformats.org/officeDocument/2006/math">
                        <m:oMathParaPr>
                          <m:jc m:val="center"/>
                        </m:oMathParaPr>
                        <m:oMath xmlns:m="http://schemas.openxmlformats.org/officeDocument/2006/math">
                          <m:sSub>
                            <m:sSubPr>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acc>
                                <m:accPr>
                                  <m: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ℓ</m:t>
                                  </m:r>
                                </m:e>
                              </m:acc>
                            </m:e>
                            <m:sub>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𝑥</m:t>
                              </m:r>
                            </m:sub>
                          </m:sSub>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𝑠</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acc>
                            <m:accPr>
                              <m: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𝑥</m:t>
                              </m:r>
                            </m:e>
                          </m:acc>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acc>
                            <m:accPr>
                              <m:chr m:val="⃗"/>
                              <m:ctrlPr>
                                <a:rPr lang="en-US" sz="2800" i="1" dirty="0" smtClean="0">
                                  <a:solidFill>
                                    <a:schemeClr val="tx1"/>
                                  </a:solidFill>
                                  <a:latin typeface="Cambria Math" panose="02040503050406030204" pitchFamily="18" charset="0"/>
                                </a:rPr>
                              </m:ctrlPr>
                            </m:accPr>
                            <m:e>
                              <m:r>
                                <a:rPr lang="en-US" sz="2800" i="1" dirty="0">
                                  <a:solidFill>
                                    <a:schemeClr val="tx1"/>
                                  </a:solidFill>
                                  <a:latin typeface="Cambria Math" panose="02040503050406030204" pitchFamily="18" charset="0"/>
                                </a:rPr>
                                <m:t>𝑘</m:t>
                              </m:r>
                            </m:e>
                          </m:acc>
                        </m:oMath>
                      </m:oMathPara>
                    </a14:m>
                    <a:endParaRPr lang="en-US" sz="2800" dirty="0">
                      <a:solidFill>
                        <a:schemeClr val="tx1"/>
                      </a:solidFill>
                      <a:latin typeface="Calibri Light" panose="020F03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85" name="Rectangle 84">
                    <a:extLst>
                      <a:ext uri="{FF2B5EF4-FFF2-40B4-BE49-F238E27FC236}">
                        <a16:creationId xmlns:a16="http://schemas.microsoft.com/office/drawing/2014/main" id="{63893519-EA52-B3DD-D6C4-F25A1A8AF97D}"/>
                      </a:ext>
                    </a:extLst>
                  </p:cNvPr>
                  <p:cNvSpPr>
                    <a:spLocks noRot="1" noChangeAspect="1" noMove="1" noResize="1" noEditPoints="1" noAdjustHandles="1" noChangeArrowheads="1" noChangeShapeType="1" noTextEdit="1"/>
                  </p:cNvSpPr>
                  <p:nvPr/>
                </p:nvSpPr>
                <p:spPr>
                  <a:xfrm>
                    <a:off x="763044" y="2003767"/>
                    <a:ext cx="3418245" cy="101777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Rectangle 76">
                    <a:extLst>
                      <a:ext uri="{FF2B5EF4-FFF2-40B4-BE49-F238E27FC236}">
                        <a16:creationId xmlns:a16="http://schemas.microsoft.com/office/drawing/2014/main" id="{1FC07AA3-C303-34DD-7AEE-00BD21D70414}"/>
                      </a:ext>
                    </a:extLst>
                  </p:cNvPr>
                  <p:cNvSpPr/>
                  <p:nvPr/>
                </p:nvSpPr>
                <p:spPr>
                  <a:xfrm>
                    <a:off x="1176144" y="4403517"/>
                    <a:ext cx="289286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ℓ</m:t>
                              </m:r>
                            </m:e>
                            <m:sub>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𝐶</m:t>
                              </m:r>
                            </m:sub>
                          </m:sSub>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𝑠</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𝑦</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sSub>
                            <m:sSubPr>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𝑘</m:t>
                              </m:r>
                            </m:e>
                            <m:sub>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𝐶</m:t>
                              </m:r>
                            </m:sub>
                          </m:sSub>
                        </m:oMath>
                      </m:oMathPara>
                    </a14:m>
                    <a:endParaRPr kumimoji="0" lang="en-US" sz="2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86" name="Rectangle 85">
                    <a:extLst>
                      <a:ext uri="{FF2B5EF4-FFF2-40B4-BE49-F238E27FC236}">
                        <a16:creationId xmlns:a16="http://schemas.microsoft.com/office/drawing/2014/main" id="{DEA8754E-FB55-BA6C-44B2-9551968B9987}"/>
                      </a:ext>
                    </a:extLst>
                  </p:cNvPr>
                  <p:cNvSpPr>
                    <a:spLocks noRot="1" noChangeAspect="1" noMove="1" noResize="1" noEditPoints="1" noAdjustHandles="1" noChangeArrowheads="1" noChangeShapeType="1" noTextEdit="1"/>
                  </p:cNvSpPr>
                  <p:nvPr/>
                </p:nvSpPr>
                <p:spPr>
                  <a:xfrm>
                    <a:off x="1176144" y="4403517"/>
                    <a:ext cx="2892860" cy="523220"/>
                  </a:xfrm>
                  <a:prstGeom prst="rect">
                    <a:avLst/>
                  </a:prstGeom>
                  <a:blipFill>
                    <a:blip r:embed="rId8"/>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8" name="Rectangle 77">
                  <a:extLst>
                    <a:ext uri="{FF2B5EF4-FFF2-40B4-BE49-F238E27FC236}">
                      <a16:creationId xmlns:a16="http://schemas.microsoft.com/office/drawing/2014/main" id="{B169F6B7-7A4C-1AED-93DF-2248C376A05A}"/>
                    </a:ext>
                  </a:extLst>
                </p:cNvPr>
                <p:cNvSpPr/>
                <p:nvPr/>
              </p:nvSpPr>
              <p:spPr>
                <a:xfrm>
                  <a:off x="3195351" y="3464528"/>
                  <a:ext cx="1201690" cy="53777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acc>
                          <m:accPr>
                            <m:chr m:val="̂"/>
                            <m:ctrlPr>
                              <a:rPr kumimoji="0" lang="en-US" sz="28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𝐶</m:t>
                            </m:r>
                          </m:e>
                        </m:acc>
                      </m:oMath>
                    </m:oMathPara>
                  </a14:m>
                  <a:endParaRPr kumimoji="0" lang="en-US" sz="2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78" name="Rectangle 77">
                  <a:extLst>
                    <a:ext uri="{FF2B5EF4-FFF2-40B4-BE49-F238E27FC236}">
                      <a16:creationId xmlns:a16="http://schemas.microsoft.com/office/drawing/2014/main" id="{B169F6B7-7A4C-1AED-93DF-2248C376A05A}"/>
                    </a:ext>
                  </a:extLst>
                </p:cNvPr>
                <p:cNvSpPr>
                  <a:spLocks noRot="1" noChangeAspect="1" noMove="1" noResize="1" noEditPoints="1" noAdjustHandles="1" noChangeArrowheads="1" noChangeShapeType="1" noTextEdit="1"/>
                </p:cNvSpPr>
                <p:nvPr/>
              </p:nvSpPr>
              <p:spPr>
                <a:xfrm>
                  <a:off x="3195351" y="3464528"/>
                  <a:ext cx="1201690" cy="537776"/>
                </a:xfrm>
                <a:prstGeom prst="rect">
                  <a:avLst/>
                </a:prstGeom>
                <a:blipFill>
                  <a:blip r:embed="rId9"/>
                  <a:stretch>
                    <a:fillRect/>
                  </a:stretch>
                </a:blipFill>
              </p:spPr>
              <p:txBody>
                <a:bodyPr/>
                <a:lstStyle/>
                <a:p>
                  <a:r>
                    <a:rPr lang="en-US">
                      <a:noFill/>
                    </a:rPr>
                    <a:t> </a:t>
                  </a:r>
                </a:p>
              </p:txBody>
            </p:sp>
          </mc:Fallback>
        </mc:AlternateContent>
        <p:cxnSp>
          <p:nvCxnSpPr>
            <p:cNvPr id="87" name="Straight Arrow Connector 86">
              <a:extLst>
                <a:ext uri="{FF2B5EF4-FFF2-40B4-BE49-F238E27FC236}">
                  <a16:creationId xmlns:a16="http://schemas.microsoft.com/office/drawing/2014/main" id="{B2BED32C-9B0F-82B4-51DC-AF944EC684B2}"/>
                </a:ext>
              </a:extLst>
            </p:cNvPr>
            <p:cNvCxnSpPr>
              <a:cxnSpLocks/>
            </p:cNvCxnSpPr>
            <p:nvPr/>
          </p:nvCxnSpPr>
          <p:spPr>
            <a:xfrm>
              <a:off x="2244720" y="3996655"/>
              <a:ext cx="2414235" cy="0"/>
            </a:xfrm>
            <a:prstGeom prst="straightConnector1">
              <a:avLst/>
            </a:prstGeom>
            <a:ln w="25400">
              <a:solidFill>
                <a:schemeClr val="tx1">
                  <a:lumMod val="50000"/>
                  <a:lumOff val="50000"/>
                </a:schemeClr>
              </a:solidFill>
              <a:headEnd type="none"/>
              <a:tailEnd type="triangle" w="lg" len="lg"/>
            </a:ln>
          </p:spPr>
          <p:style>
            <a:lnRef idx="3">
              <a:schemeClr val="accent5"/>
            </a:lnRef>
            <a:fillRef idx="0">
              <a:schemeClr val="accent5"/>
            </a:fillRef>
            <a:effectRef idx="2">
              <a:schemeClr val="accent5"/>
            </a:effectRef>
            <a:fontRef idx="minor">
              <a:schemeClr val="tx1"/>
            </a:fontRef>
          </p:style>
        </p:cxnSp>
      </p:grpSp>
      <p:grpSp>
        <p:nvGrpSpPr>
          <p:cNvPr id="2" name="Group 1">
            <a:extLst>
              <a:ext uri="{FF2B5EF4-FFF2-40B4-BE49-F238E27FC236}">
                <a16:creationId xmlns:a16="http://schemas.microsoft.com/office/drawing/2014/main" id="{3682064B-8CEB-35DC-EE05-EA6D8543EAEB}"/>
              </a:ext>
            </a:extLst>
          </p:cNvPr>
          <p:cNvGrpSpPr/>
          <p:nvPr/>
        </p:nvGrpSpPr>
        <p:grpSpPr>
          <a:xfrm>
            <a:off x="7169911" y="1633751"/>
            <a:ext cx="5544734" cy="3759110"/>
            <a:chOff x="7169911" y="1633751"/>
            <a:chExt cx="5544734" cy="3759110"/>
          </a:xfrm>
        </p:grpSpPr>
        <p:grpSp>
          <p:nvGrpSpPr>
            <p:cNvPr id="3" name="Group 2">
              <a:extLst>
                <a:ext uri="{FF2B5EF4-FFF2-40B4-BE49-F238E27FC236}">
                  <a16:creationId xmlns:a16="http://schemas.microsoft.com/office/drawing/2014/main" id="{BCC63DFB-7578-1008-41A9-ADD1311BE26B}"/>
                </a:ext>
              </a:extLst>
            </p:cNvPr>
            <p:cNvGrpSpPr/>
            <p:nvPr/>
          </p:nvGrpSpPr>
          <p:grpSpPr>
            <a:xfrm>
              <a:off x="7169911" y="2452579"/>
              <a:ext cx="1480882" cy="2891082"/>
              <a:chOff x="1753643" y="2018406"/>
              <a:chExt cx="1480882" cy="2891082"/>
            </a:xfrm>
          </p:grpSpPr>
          <p:sp>
            <p:nvSpPr>
              <p:cNvPr id="5" name="Trapezoid 4">
                <a:extLst>
                  <a:ext uri="{FF2B5EF4-FFF2-40B4-BE49-F238E27FC236}">
                    <a16:creationId xmlns:a16="http://schemas.microsoft.com/office/drawing/2014/main" id="{78055DB5-4510-9A9E-3041-BE2D7F718499}"/>
                  </a:ext>
                </a:extLst>
              </p:cNvPr>
              <p:cNvSpPr/>
              <p:nvPr/>
            </p:nvSpPr>
            <p:spPr>
              <a:xfrm>
                <a:off x="1753643" y="3163972"/>
                <a:ext cx="1480882" cy="695836"/>
              </a:xfrm>
              <a:prstGeom prst="trapezoid">
                <a:avLst>
                  <a:gd name="adj" fmla="val 0"/>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449B051-A195-220F-8342-14A2C54694A9}"/>
                      </a:ext>
                    </a:extLst>
                  </p:cNvPr>
                  <p:cNvSpPr/>
                  <p:nvPr/>
                </p:nvSpPr>
                <p:spPr>
                  <a:xfrm>
                    <a:off x="1756538" y="3229857"/>
                    <a:ext cx="1465431"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sz="28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ctrlPr>
                            </m:sSubPr>
                            <m:e>
                              <m:r>
                                <m:rPr>
                                  <m:sty m:val="p"/>
                                </m:rPr>
                                <a:rPr kumimoji="0" lang="en-US" sz="2800" b="0" i="0"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AEval</m:t>
                              </m:r>
                            </m:e>
                            <m:sub>
                              <m:r>
                                <m:rPr>
                                  <m:sty m:val="p"/>
                                </m:rPr>
                                <a:rPr kumimoji="0" lang="en-US" sz="2800" b="0" i="0"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C</m:t>
                              </m:r>
                            </m:sub>
                          </m:sSub>
                        </m:oMath>
                      </m:oMathPara>
                    </a14:m>
                    <a:endParaRPr kumimoji="0" lang="en-US" sz="2800" b="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6" name="Rectangle 5">
                    <a:extLst>
                      <a:ext uri="{FF2B5EF4-FFF2-40B4-BE49-F238E27FC236}">
                        <a16:creationId xmlns:a16="http://schemas.microsoft.com/office/drawing/2014/main" id="{E449B051-A195-220F-8342-14A2C54694A9}"/>
                      </a:ext>
                    </a:extLst>
                  </p:cNvPr>
                  <p:cNvSpPr>
                    <a:spLocks noRot="1" noChangeAspect="1" noMove="1" noResize="1" noEditPoints="1" noAdjustHandles="1" noChangeArrowheads="1" noChangeShapeType="1" noTextEdit="1"/>
                  </p:cNvSpPr>
                  <p:nvPr/>
                </p:nvSpPr>
                <p:spPr>
                  <a:xfrm>
                    <a:off x="1756538" y="3229857"/>
                    <a:ext cx="1465431" cy="523220"/>
                  </a:xfrm>
                  <a:prstGeom prst="rect">
                    <a:avLst/>
                  </a:prstGeom>
                  <a:blipFill>
                    <a:blip r:embed="rId11"/>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FF0C6E66-F3F8-26EC-F66A-E0D062C466B4}"/>
                  </a:ext>
                </a:extLst>
              </p:cNvPr>
              <p:cNvCxnSpPr>
                <a:cxnSpLocks/>
                <a:endCxn id="5" idx="0"/>
              </p:cNvCxnSpPr>
              <p:nvPr/>
            </p:nvCxnSpPr>
            <p:spPr>
              <a:xfrm>
                <a:off x="2494084" y="2579312"/>
                <a:ext cx="0" cy="584660"/>
              </a:xfrm>
              <a:prstGeom prst="straightConnector1">
                <a:avLst/>
              </a:prstGeom>
              <a:ln w="25400">
                <a:solidFill>
                  <a:schemeClr val="tx1">
                    <a:lumMod val="50000"/>
                    <a:lumOff val="50000"/>
                  </a:schemeClr>
                </a:solidFill>
                <a:headEnd type="none"/>
                <a:tailEnd type="triangle" w="lg" len="lg"/>
              </a:ln>
            </p:spPr>
            <p:style>
              <a:lnRef idx="3">
                <a:schemeClr val="accent5"/>
              </a:lnRef>
              <a:fillRef idx="0">
                <a:schemeClr val="accent5"/>
              </a:fillRef>
              <a:effectRef idx="2">
                <a:schemeClr val="accent5"/>
              </a:effectRef>
              <a:fontRef idx="minor">
                <a:schemeClr val="tx1"/>
              </a:fontRef>
            </p:style>
          </p:cxnSp>
          <p:cxnSp>
            <p:nvCxnSpPr>
              <p:cNvPr id="9" name="Straight Arrow Connector 8">
                <a:extLst>
                  <a:ext uri="{FF2B5EF4-FFF2-40B4-BE49-F238E27FC236}">
                    <a16:creationId xmlns:a16="http://schemas.microsoft.com/office/drawing/2014/main" id="{E30936F6-2782-B0FE-A1DC-9E4C9BFE7468}"/>
                  </a:ext>
                </a:extLst>
              </p:cNvPr>
              <p:cNvCxnSpPr>
                <a:cxnSpLocks/>
              </p:cNvCxnSpPr>
              <p:nvPr/>
            </p:nvCxnSpPr>
            <p:spPr>
              <a:xfrm>
                <a:off x="2494084" y="3859808"/>
                <a:ext cx="0" cy="543709"/>
              </a:xfrm>
              <a:prstGeom prst="straightConnector1">
                <a:avLst/>
              </a:prstGeom>
              <a:ln w="25400">
                <a:solidFill>
                  <a:schemeClr val="tx1">
                    <a:lumMod val="50000"/>
                    <a:lumOff val="50000"/>
                  </a:schemeClr>
                </a:solidFill>
                <a:headEnd type="none"/>
                <a:tailEnd type="triangle" w="lg" len="lg"/>
              </a:ln>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10910794-132E-5A69-20C7-4180352A8CE5}"/>
                      </a:ext>
                    </a:extLst>
                  </p:cNvPr>
                  <p:cNvSpPr/>
                  <p:nvPr/>
                </p:nvSpPr>
                <p:spPr>
                  <a:xfrm>
                    <a:off x="1955715" y="2018406"/>
                    <a:ext cx="1076739" cy="586892"/>
                  </a:xfrm>
                  <a:prstGeom prst="rect">
                    <a:avLst/>
                  </a:prstGeom>
                </p:spPr>
                <p:txBody>
                  <a:bodyPr wrap="square">
                    <a:spAutoFit/>
                  </a:bodyPr>
                  <a:lstStyle/>
                  <a:p>
                    <a:pPr lvl="0" algn="ctr">
                      <a:defRPr/>
                    </a:pPr>
                    <a14:m>
                      <m:oMathPara xmlns:m="http://schemas.openxmlformats.org/officeDocument/2006/math">
                        <m:oMathParaPr>
                          <m:jc m:val="center"/>
                        </m:oMathParaPr>
                        <m:oMath xmlns:m="http://schemas.openxmlformats.org/officeDocument/2006/math">
                          <m:acc>
                            <m:accPr>
                              <m:chr m:val="⃗"/>
                              <m:ctrlPr>
                                <a:rPr lang="en-US" sz="2800" i="1" dirty="0" smtClean="0">
                                  <a:latin typeface="Cambria Math" panose="02040503050406030204" pitchFamily="18" charset="0"/>
                                </a:rPr>
                              </m:ctrlPr>
                            </m:accPr>
                            <m:e>
                              <m:r>
                                <a:rPr lang="en-US" sz="2800" i="1" dirty="0">
                                  <a:latin typeface="Cambria Math" panose="02040503050406030204" pitchFamily="18" charset="0"/>
                                </a:rPr>
                                <m:t>𝑘</m:t>
                              </m:r>
                            </m:e>
                          </m:acc>
                          <m:r>
                            <a:rPr lang="en-US" sz="2800" b="0" i="0" dirty="0" smtClean="0">
                              <a:latin typeface="Cambria Math" panose="02040503050406030204" pitchFamily="18" charset="0"/>
                            </a:rPr>
                            <m:t>,</m:t>
                          </m:r>
                          <m:sSub>
                            <m:sSubPr>
                              <m:ctrlPr>
                                <a:rPr lang="en-US" sz="2800" b="0" i="1" dirty="0" smtClean="0">
                                  <a:solidFill>
                                    <a:srgbClr val="C00000"/>
                                  </a:solidFill>
                                  <a:latin typeface="Cambria Math" panose="02040503050406030204" pitchFamily="18" charset="0"/>
                                </a:rPr>
                              </m:ctrlPr>
                            </m:sSubPr>
                            <m:e>
                              <m:r>
                                <m:rPr>
                                  <m:sty m:val="p"/>
                                </m:rPr>
                                <a:rPr lang="en-US" sz="2800" i="0" dirty="0" smtClean="0">
                                  <a:solidFill>
                                    <a:srgbClr val="C00000"/>
                                  </a:solidFill>
                                  <a:latin typeface="Cambria Math" panose="02040503050406030204" pitchFamily="18" charset="0"/>
                                </a:rPr>
                                <m:t>P</m:t>
                              </m:r>
                              <m:r>
                                <m:rPr>
                                  <m:sty m:val="p"/>
                                </m:rPr>
                                <a:rPr lang="en-US" sz="2800" b="0" i="0" dirty="0" smtClean="0">
                                  <a:solidFill>
                                    <a:srgbClr val="C00000"/>
                                  </a:solidFill>
                                  <a:latin typeface="Cambria Math" panose="02040503050406030204" pitchFamily="18" charset="0"/>
                                </a:rPr>
                                <m:t>D</m:t>
                              </m:r>
                            </m:e>
                            <m:sub>
                              <m:r>
                                <a:rPr lang="en-US" sz="2800" b="0" i="1" dirty="0" smtClean="0">
                                  <a:solidFill>
                                    <a:srgbClr val="C00000"/>
                                  </a:solidFill>
                                  <a:latin typeface="Cambria Math" panose="02040503050406030204" pitchFamily="18" charset="0"/>
                                </a:rPr>
                                <m:t>𝑠</m:t>
                              </m:r>
                            </m:sub>
                          </m:sSub>
                        </m:oMath>
                      </m:oMathPara>
                    </a14:m>
                    <a:endParaRPr lang="en-US" sz="2800" dirty="0">
                      <a:latin typeface="Calibri Light" panose="020F0302020204030204"/>
                    </a:endParaRPr>
                  </a:p>
                </p:txBody>
              </p:sp>
            </mc:Choice>
            <mc:Fallback xmlns="">
              <p:sp>
                <p:nvSpPr>
                  <p:cNvPr id="11" name="Rectangle 10">
                    <a:extLst>
                      <a:ext uri="{FF2B5EF4-FFF2-40B4-BE49-F238E27FC236}">
                        <a16:creationId xmlns:a16="http://schemas.microsoft.com/office/drawing/2014/main" id="{10910794-132E-5A69-20C7-4180352A8CE5}"/>
                      </a:ext>
                    </a:extLst>
                  </p:cNvPr>
                  <p:cNvSpPr>
                    <a:spLocks noRot="1" noChangeAspect="1" noMove="1" noResize="1" noEditPoints="1" noAdjustHandles="1" noChangeArrowheads="1" noChangeShapeType="1" noTextEdit="1"/>
                  </p:cNvSpPr>
                  <p:nvPr/>
                </p:nvSpPr>
                <p:spPr>
                  <a:xfrm>
                    <a:off x="1955715" y="2018406"/>
                    <a:ext cx="1076739" cy="58689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60C41023-FC07-C240-4629-36BA0CE6C87A}"/>
                      </a:ext>
                    </a:extLst>
                  </p:cNvPr>
                  <p:cNvSpPr/>
                  <p:nvPr/>
                </p:nvSpPr>
                <p:spPr>
                  <a:xfrm>
                    <a:off x="2141966" y="4386268"/>
                    <a:ext cx="704236" cy="523220"/>
                  </a:xfrm>
                  <a:prstGeom prst="rect">
                    <a:avLst/>
                  </a:prstGeom>
                </p:spPr>
                <p:txBody>
                  <a:bodyPr wrap="square">
                    <a:spAutoFit/>
                  </a:bodyPr>
                  <a:lstStyle/>
                  <a:p>
                    <a:pPr lvl="0" algn="ctr">
                      <a:defRPr/>
                    </a:pPr>
                    <a14:m>
                      <m:oMathPara xmlns:m="http://schemas.openxmlformats.org/officeDocument/2006/math">
                        <m:oMathParaPr>
                          <m:jc m:val="center"/>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𝑘</m:t>
                              </m:r>
                            </m:e>
                            <m:sub>
                              <m:r>
                                <a:rPr lang="en-US" sz="2800" i="1">
                                  <a:latin typeface="Cambria Math" panose="02040503050406030204" pitchFamily="18" charset="0"/>
                                </a:rPr>
                                <m:t>𝐶</m:t>
                              </m:r>
                            </m:sub>
                          </m:sSub>
                        </m:oMath>
                      </m:oMathPara>
                    </a14:m>
                    <a:endParaRPr lang="en-US" sz="2800" dirty="0">
                      <a:latin typeface="Calibri Light" panose="020F0302020204030204"/>
                    </a:endParaRPr>
                  </a:p>
                </p:txBody>
              </p:sp>
            </mc:Choice>
            <mc:Fallback xmlns="">
              <p:sp>
                <p:nvSpPr>
                  <p:cNvPr id="12" name="Rectangle 11">
                    <a:extLst>
                      <a:ext uri="{FF2B5EF4-FFF2-40B4-BE49-F238E27FC236}">
                        <a16:creationId xmlns:a16="http://schemas.microsoft.com/office/drawing/2014/main" id="{60C41023-FC07-C240-4629-36BA0CE6C87A}"/>
                      </a:ext>
                    </a:extLst>
                  </p:cNvPr>
                  <p:cNvSpPr>
                    <a:spLocks noRot="1" noChangeAspect="1" noMove="1" noResize="1" noEditPoints="1" noAdjustHandles="1" noChangeArrowheads="1" noChangeShapeType="1" noTextEdit="1"/>
                  </p:cNvSpPr>
                  <p:nvPr/>
                </p:nvSpPr>
                <p:spPr>
                  <a:xfrm>
                    <a:off x="2141966" y="4386268"/>
                    <a:ext cx="704236" cy="523220"/>
                  </a:xfrm>
                  <a:prstGeom prst="rect">
                    <a:avLst/>
                  </a:prstGeom>
                  <a:blipFill>
                    <a:blip r:embed="rId13"/>
                    <a:stretch>
                      <a:fillRect/>
                    </a:stretch>
                  </a:blipFill>
                </p:spPr>
                <p:txBody>
                  <a:bodyPr/>
                  <a:lstStyle/>
                  <a:p>
                    <a:r>
                      <a:rPr lang="en-US">
                        <a:noFill/>
                      </a:rPr>
                      <a:t> </a:t>
                    </a:r>
                  </a:p>
                </p:txBody>
              </p:sp>
            </mc:Fallback>
          </mc:AlternateContent>
        </p:grpSp>
        <p:grpSp>
          <p:nvGrpSpPr>
            <p:cNvPr id="13" name="Group 12">
              <a:extLst>
                <a:ext uri="{FF2B5EF4-FFF2-40B4-BE49-F238E27FC236}">
                  <a16:creationId xmlns:a16="http://schemas.microsoft.com/office/drawing/2014/main" id="{260D861F-D319-7AD7-3AB0-7231890C687E}"/>
                </a:ext>
              </a:extLst>
            </p:cNvPr>
            <p:cNvGrpSpPr/>
            <p:nvPr/>
          </p:nvGrpSpPr>
          <p:grpSpPr>
            <a:xfrm>
              <a:off x="9296400" y="2438400"/>
              <a:ext cx="3418245" cy="2954461"/>
              <a:chOff x="763044" y="2003767"/>
              <a:chExt cx="3418245" cy="2954461"/>
            </a:xfrm>
          </p:grpSpPr>
          <p:sp>
            <p:nvSpPr>
              <p:cNvPr id="14" name="Trapezoid 13">
                <a:extLst>
                  <a:ext uri="{FF2B5EF4-FFF2-40B4-BE49-F238E27FC236}">
                    <a16:creationId xmlns:a16="http://schemas.microsoft.com/office/drawing/2014/main" id="{8B3D758B-0C84-BB0A-B3D8-AD8782D5D1A2}"/>
                  </a:ext>
                </a:extLst>
              </p:cNvPr>
              <p:cNvSpPr/>
              <p:nvPr/>
            </p:nvSpPr>
            <p:spPr>
              <a:xfrm>
                <a:off x="1757023" y="3163972"/>
                <a:ext cx="1480882" cy="695836"/>
              </a:xfrm>
              <a:prstGeom prst="trapezoid">
                <a:avLst>
                  <a:gd name="adj" fmla="val 0"/>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FF9EF91F-7E61-81D9-87DC-29EC282B000E}"/>
                      </a:ext>
                    </a:extLst>
                  </p:cNvPr>
                  <p:cNvSpPr/>
                  <p:nvPr/>
                </p:nvSpPr>
                <p:spPr>
                  <a:xfrm>
                    <a:off x="1753643" y="3229857"/>
                    <a:ext cx="1480875"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ctrlPr>
                            </m:sSubPr>
                            <m:e>
                              <m:r>
                                <m:rPr>
                                  <m:sty m:val="p"/>
                                </m:rPr>
                                <a:rPr kumimoji="0" lang="en-US" sz="2800" b="0" i="0"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BEval</m:t>
                              </m:r>
                            </m:e>
                            <m:sub>
                              <m:r>
                                <a:rPr kumimoji="0" lang="en-US" sz="28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𝐶</m:t>
                              </m:r>
                            </m:sub>
                          </m:sSub>
                          <m:r>
                            <a:rPr kumimoji="0" lang="en-US" sz="28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 </m:t>
                          </m:r>
                        </m:oMath>
                      </m:oMathPara>
                    </a14:m>
                    <a:endParaRPr kumimoji="0" lang="en-US" sz="2800" b="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15" name="Rectangle 14">
                    <a:extLst>
                      <a:ext uri="{FF2B5EF4-FFF2-40B4-BE49-F238E27FC236}">
                        <a16:creationId xmlns:a16="http://schemas.microsoft.com/office/drawing/2014/main" id="{FF9EF91F-7E61-81D9-87DC-29EC282B000E}"/>
                      </a:ext>
                    </a:extLst>
                  </p:cNvPr>
                  <p:cNvSpPr>
                    <a:spLocks noRot="1" noChangeAspect="1" noMove="1" noResize="1" noEditPoints="1" noAdjustHandles="1" noChangeArrowheads="1" noChangeShapeType="1" noTextEdit="1"/>
                  </p:cNvSpPr>
                  <p:nvPr/>
                </p:nvSpPr>
                <p:spPr>
                  <a:xfrm>
                    <a:off x="1753643" y="3229857"/>
                    <a:ext cx="1480875" cy="523220"/>
                  </a:xfrm>
                  <a:prstGeom prst="rect">
                    <a:avLst/>
                  </a:prstGeom>
                  <a:blipFill>
                    <a:blip r:embed="rId14"/>
                    <a:stretch>
                      <a:fillRect/>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15C30718-BA8A-7171-FC7D-13208FAD9703}"/>
                  </a:ext>
                </a:extLst>
              </p:cNvPr>
              <p:cNvCxnSpPr>
                <a:cxnSpLocks/>
              </p:cNvCxnSpPr>
              <p:nvPr/>
            </p:nvCxnSpPr>
            <p:spPr>
              <a:xfrm>
                <a:off x="2497464" y="2579312"/>
                <a:ext cx="0" cy="584660"/>
              </a:xfrm>
              <a:prstGeom prst="straightConnector1">
                <a:avLst/>
              </a:prstGeom>
              <a:ln w="25400">
                <a:solidFill>
                  <a:schemeClr val="tx1">
                    <a:lumMod val="50000"/>
                    <a:lumOff val="50000"/>
                  </a:schemeClr>
                </a:solidFill>
                <a:headEnd type="none"/>
                <a:tailEnd type="triangle" w="lg" len="lg"/>
              </a:ln>
            </p:spPr>
            <p:style>
              <a:lnRef idx="3">
                <a:schemeClr val="accent5"/>
              </a:lnRef>
              <a:fillRef idx="0">
                <a:schemeClr val="accent5"/>
              </a:fillRef>
              <a:effectRef idx="2">
                <a:schemeClr val="accent5"/>
              </a:effectRef>
              <a:fontRef idx="minor">
                <a:schemeClr val="tx1"/>
              </a:fontRef>
            </p:style>
          </p:cxnSp>
          <p:cxnSp>
            <p:nvCxnSpPr>
              <p:cNvPr id="17" name="Straight Arrow Connector 16">
                <a:extLst>
                  <a:ext uri="{FF2B5EF4-FFF2-40B4-BE49-F238E27FC236}">
                    <a16:creationId xmlns:a16="http://schemas.microsoft.com/office/drawing/2014/main" id="{44F96742-7A6A-80CE-8141-2386D2EBD311}"/>
                  </a:ext>
                </a:extLst>
              </p:cNvPr>
              <p:cNvCxnSpPr>
                <a:cxnSpLocks/>
              </p:cNvCxnSpPr>
              <p:nvPr/>
            </p:nvCxnSpPr>
            <p:spPr>
              <a:xfrm>
                <a:off x="2497464" y="3859808"/>
                <a:ext cx="0" cy="543709"/>
              </a:xfrm>
              <a:prstGeom prst="straightConnector1">
                <a:avLst/>
              </a:prstGeom>
              <a:ln w="25400">
                <a:solidFill>
                  <a:schemeClr val="tx1">
                    <a:lumMod val="50000"/>
                    <a:lumOff val="50000"/>
                  </a:schemeClr>
                </a:solidFill>
                <a:headEnd type="none"/>
                <a:tailEnd type="triangle" w="lg" len="lg"/>
              </a:ln>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F5D18FAF-ADB6-AD22-813A-08B1509515A6}"/>
                      </a:ext>
                    </a:extLst>
                  </p:cNvPr>
                  <p:cNvSpPr/>
                  <p:nvPr/>
                </p:nvSpPr>
                <p:spPr>
                  <a:xfrm>
                    <a:off x="763044" y="2003767"/>
                    <a:ext cx="3418245" cy="585994"/>
                  </a:xfrm>
                  <a:prstGeom prst="rect">
                    <a:avLst/>
                  </a:prstGeom>
                </p:spPr>
                <p:txBody>
                  <a:bodyPr wrap="square">
                    <a:spAutoFit/>
                  </a:bodyPr>
                  <a:lstStyle/>
                  <a:p>
                    <a:pPr algn="ctr">
                      <a:defRPr/>
                    </a:pPr>
                    <a14:m>
                      <m:oMathPara xmlns:m="http://schemas.openxmlformats.org/officeDocument/2006/math">
                        <m:oMathParaPr>
                          <m:jc m:val="center"/>
                        </m:oMathParaPr>
                        <m:oMath xmlns:m="http://schemas.openxmlformats.org/officeDocument/2006/math">
                          <m:sSub>
                            <m:sSubPr>
                              <m:ctrlPr>
                                <a:rPr lang="en-US" sz="2800" i="1" smtClean="0">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a:latin typeface="Cambria Math" panose="02040503050406030204" pitchFamily="18" charset="0"/>
                                    </a:rPr>
                                    <m:t>ℓ</m:t>
                                  </m:r>
                                </m:e>
                              </m:acc>
                            </m:e>
                            <m:sub>
                              <m:r>
                                <a:rPr lang="en-US" sz="2800" i="1">
                                  <a:latin typeface="Cambria Math" panose="02040503050406030204" pitchFamily="18" charset="0"/>
                                </a:rPr>
                                <m:t>𝑥</m:t>
                              </m:r>
                            </m:sub>
                          </m:sSub>
                          <m:r>
                            <a:rPr lang="en-US" sz="2800" b="0" i="1" smtClean="0">
                              <a:latin typeface="Cambria Math" panose="02040503050406030204" pitchFamily="18" charset="0"/>
                            </a:rPr>
                            <m:t>,</m:t>
                          </m:r>
                          <m:sSub>
                            <m:sSubPr>
                              <m:ctrlPr>
                                <a:rPr lang="en-US" sz="2800" i="1" dirty="0">
                                  <a:solidFill>
                                    <a:srgbClr val="C00000"/>
                                  </a:solidFill>
                                  <a:latin typeface="Cambria Math" panose="02040503050406030204" pitchFamily="18" charset="0"/>
                                </a:rPr>
                              </m:ctrlPr>
                            </m:sSubPr>
                            <m:e>
                              <m:r>
                                <m:rPr>
                                  <m:sty m:val="p"/>
                                </m:rPr>
                                <a:rPr lang="en-US" sz="2800" dirty="0">
                                  <a:solidFill>
                                    <a:srgbClr val="C00000"/>
                                  </a:solidFill>
                                  <a:latin typeface="Cambria Math" panose="02040503050406030204" pitchFamily="18" charset="0"/>
                                </a:rPr>
                                <m:t>PD</m:t>
                              </m:r>
                            </m:e>
                            <m:sub>
                              <m:r>
                                <a:rPr lang="en-US" sz="2800" i="1" dirty="0">
                                  <a:solidFill>
                                    <a:srgbClr val="C00000"/>
                                  </a:solidFill>
                                  <a:latin typeface="Cambria Math" panose="02040503050406030204" pitchFamily="18" charset="0"/>
                                </a:rPr>
                                <m:t>𝑠</m:t>
                              </m:r>
                            </m:sub>
                          </m:sSub>
                          <m:r>
                            <a:rPr lang="en-US" sz="2800" b="0" i="0" dirty="0" smtClean="0">
                              <a:solidFill>
                                <a:srgbClr val="C00000"/>
                              </a:solidFill>
                              <a:latin typeface="Cambria Math" panose="02040503050406030204" pitchFamily="18" charset="0"/>
                            </a:rPr>
                            <m:t>,</m:t>
                          </m:r>
                          <m:acc>
                            <m:accPr>
                              <m:chr m:val="⃗"/>
                              <m:ctrlPr>
                                <a:rPr lang="en-US" sz="2800" b="0" i="1" dirty="0" smtClean="0">
                                  <a:solidFill>
                                    <a:srgbClr val="C00000"/>
                                  </a:solidFill>
                                  <a:latin typeface="Cambria Math" panose="02040503050406030204" pitchFamily="18" charset="0"/>
                                </a:rPr>
                              </m:ctrlPr>
                            </m:accPr>
                            <m:e>
                              <m:r>
                                <a:rPr lang="en-US" sz="2800" b="0" i="1" dirty="0" smtClean="0">
                                  <a:solidFill>
                                    <a:srgbClr val="C00000"/>
                                  </a:solidFill>
                                  <a:latin typeface="Cambria Math" panose="02040503050406030204" pitchFamily="18" charset="0"/>
                                </a:rPr>
                                <m:t>𝑥</m:t>
                              </m:r>
                            </m:e>
                          </m:acc>
                        </m:oMath>
                      </m:oMathPara>
                    </a14:m>
                    <a:endParaRPr kumimoji="0" lang="en-US" sz="2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18" name="Rectangle 17">
                    <a:extLst>
                      <a:ext uri="{FF2B5EF4-FFF2-40B4-BE49-F238E27FC236}">
                        <a16:creationId xmlns:a16="http://schemas.microsoft.com/office/drawing/2014/main" id="{F5D18FAF-ADB6-AD22-813A-08B1509515A6}"/>
                      </a:ext>
                    </a:extLst>
                  </p:cNvPr>
                  <p:cNvSpPr>
                    <a:spLocks noRot="1" noChangeAspect="1" noMove="1" noResize="1" noEditPoints="1" noAdjustHandles="1" noChangeArrowheads="1" noChangeShapeType="1" noTextEdit="1"/>
                  </p:cNvSpPr>
                  <p:nvPr/>
                </p:nvSpPr>
                <p:spPr>
                  <a:xfrm>
                    <a:off x="763044" y="2003767"/>
                    <a:ext cx="3418245" cy="585994"/>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00F551B9-13AB-868D-9EF6-D5510547801B}"/>
                      </a:ext>
                    </a:extLst>
                  </p:cNvPr>
                  <p:cNvSpPr/>
                  <p:nvPr/>
                </p:nvSpPr>
                <p:spPr>
                  <a:xfrm>
                    <a:off x="1176144" y="4435008"/>
                    <a:ext cx="2580097" cy="523220"/>
                  </a:xfrm>
                  <a:prstGeom prst="rect">
                    <a:avLst/>
                  </a:prstGeom>
                </p:spPr>
                <p:txBody>
                  <a:bodyPr wrap="square">
                    <a:spAutoFit/>
                  </a:bodyPr>
                  <a:lstStyle/>
                  <a:p>
                    <a:pPr lvl="0" algn="ctr">
                      <a:defRPr/>
                    </a:pPr>
                    <a14:m>
                      <m:oMathPara xmlns:m="http://schemas.openxmlformats.org/officeDocument/2006/math">
                        <m:oMathParaPr>
                          <m:jc m:val="center"/>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ℓ</m:t>
                              </m:r>
                            </m:e>
                            <m:sub>
                              <m:r>
                                <a:rPr lang="en-US" sz="2800" i="1">
                                  <a:latin typeface="Cambria Math" panose="02040503050406030204" pitchFamily="18" charset="0"/>
                                </a:rPr>
                                <m:t>𝐶</m:t>
                              </m:r>
                            </m:sub>
                          </m:sSub>
                          <m:r>
                            <a:rPr lang="en-US" sz="2800" b="0" i="1" smtClean="0">
                              <a:latin typeface="Cambria Math" panose="02040503050406030204" pitchFamily="18" charset="0"/>
                            </a:rPr>
                            <m:t>,</m:t>
                          </m:r>
                          <m:r>
                            <a:rPr lang="en-US" sz="2800" b="0" i="1" smtClean="0">
                              <a:solidFill>
                                <a:srgbClr val="C00000"/>
                              </a:solidFill>
                              <a:latin typeface="Cambria Math" panose="02040503050406030204" pitchFamily="18" charset="0"/>
                            </a:rPr>
                            <m:t>𝑦</m:t>
                          </m:r>
                        </m:oMath>
                      </m:oMathPara>
                    </a14:m>
                    <a:endParaRPr lang="en-US" sz="2800" dirty="0">
                      <a:latin typeface="Calibri Light" panose="020F0302020204030204"/>
                    </a:endParaRPr>
                  </a:p>
                </p:txBody>
              </p:sp>
            </mc:Choice>
            <mc:Fallback xmlns="">
              <p:sp>
                <p:nvSpPr>
                  <p:cNvPr id="19" name="Rectangle 18">
                    <a:extLst>
                      <a:ext uri="{FF2B5EF4-FFF2-40B4-BE49-F238E27FC236}">
                        <a16:creationId xmlns:a16="http://schemas.microsoft.com/office/drawing/2014/main" id="{00F551B9-13AB-868D-9EF6-D5510547801B}"/>
                      </a:ext>
                    </a:extLst>
                  </p:cNvPr>
                  <p:cNvSpPr>
                    <a:spLocks noRot="1" noChangeAspect="1" noMove="1" noResize="1" noEditPoints="1" noAdjustHandles="1" noChangeArrowheads="1" noChangeShapeType="1" noTextEdit="1"/>
                  </p:cNvSpPr>
                  <p:nvPr/>
                </p:nvSpPr>
                <p:spPr>
                  <a:xfrm>
                    <a:off x="1176144" y="4435008"/>
                    <a:ext cx="2580097" cy="523220"/>
                  </a:xfrm>
                  <a:prstGeom prst="rect">
                    <a:avLst/>
                  </a:prstGeom>
                  <a:blipFill>
                    <a:blip r:embed="rId16"/>
                    <a:stretch>
                      <a:fillRect/>
                    </a:stretch>
                  </a:blipFill>
                </p:spPr>
                <p:txBody>
                  <a:bodyPr/>
                  <a:lstStyle/>
                  <a:p>
                    <a:r>
                      <a:rPr lang="en-US">
                        <a:noFill/>
                      </a:rPr>
                      <a:t> </a:t>
                    </a:r>
                  </a:p>
                </p:txBody>
              </p:sp>
            </mc:Fallback>
          </mc:AlternateContent>
        </p:grpSp>
        <p:sp>
          <p:nvSpPr>
            <p:cNvPr id="20" name="Rectangle 19">
              <a:extLst>
                <a:ext uri="{FF2B5EF4-FFF2-40B4-BE49-F238E27FC236}">
                  <a16:creationId xmlns:a16="http://schemas.microsoft.com/office/drawing/2014/main" id="{AC18A3B0-BC04-8552-3052-7FE17B011A14}"/>
                </a:ext>
              </a:extLst>
            </p:cNvPr>
            <p:cNvSpPr/>
            <p:nvPr/>
          </p:nvSpPr>
          <p:spPr>
            <a:xfrm>
              <a:off x="10227840" y="1633751"/>
              <a:ext cx="1543418"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arker Felt Thin" panose="02000400000000000000" pitchFamily="2" charset="77"/>
                  <a:ea typeface="+mn-ea"/>
                  <a:cs typeface="+mn-cs"/>
                </a:rPr>
                <a:t>Bob</a:t>
              </a:r>
            </a:p>
          </p:txBody>
        </p:sp>
        <p:sp>
          <p:nvSpPr>
            <p:cNvPr id="21" name="Rectangle 20">
              <a:extLst>
                <a:ext uri="{FF2B5EF4-FFF2-40B4-BE49-F238E27FC236}">
                  <a16:creationId xmlns:a16="http://schemas.microsoft.com/office/drawing/2014/main" id="{A283B588-A498-4EFD-F63C-9AC8D9939724}"/>
                </a:ext>
              </a:extLst>
            </p:cNvPr>
            <p:cNvSpPr/>
            <p:nvPr/>
          </p:nvSpPr>
          <p:spPr>
            <a:xfrm>
              <a:off x="7263990" y="1633751"/>
              <a:ext cx="1283061"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arker Felt Thin" panose="02000400000000000000" pitchFamily="2" charset="77"/>
                  <a:ea typeface="+mn-ea"/>
                  <a:cs typeface="+mn-cs"/>
                </a:rPr>
                <a:t>Alice</a:t>
              </a:r>
            </a:p>
          </p:txBody>
        </p:sp>
      </p:grpSp>
      <p:sp>
        <p:nvSpPr>
          <p:cNvPr id="36" name="Rectangle 35">
            <a:extLst>
              <a:ext uri="{FF2B5EF4-FFF2-40B4-BE49-F238E27FC236}">
                <a16:creationId xmlns:a16="http://schemas.microsoft.com/office/drawing/2014/main" id="{EA6A6BBC-7267-7312-FD90-A4700AE10A03}"/>
              </a:ext>
            </a:extLst>
          </p:cNvPr>
          <p:cNvSpPr/>
          <p:nvPr/>
        </p:nvSpPr>
        <p:spPr>
          <a:xfrm>
            <a:off x="2262677" y="3236305"/>
            <a:ext cx="2280753" cy="1323439"/>
          </a:xfrm>
          <a:prstGeom prst="rect">
            <a:avLst/>
          </a:prstGeom>
        </p:spPr>
        <p:txBody>
          <a:bodyPr wrap="none">
            <a:spAutoFit/>
          </a:bodyPr>
          <a:lstStyle/>
          <a:p>
            <a:pPr algn="ctr"/>
            <a:r>
              <a:rPr lang="en-US" sz="4000" b="1" i="1" dirty="0">
                <a:solidFill>
                  <a:srgbClr val="0432FF"/>
                </a:solidFill>
              </a:rPr>
              <a:t>One-Way </a:t>
            </a:r>
          </a:p>
          <a:p>
            <a:pPr algn="ctr"/>
            <a:r>
              <a:rPr lang="en-US" sz="4000" b="1" i="1" dirty="0">
                <a:solidFill>
                  <a:srgbClr val="0432FF"/>
                </a:solidFill>
              </a:rPr>
              <a:t>Comm</a:t>
            </a:r>
            <a:endParaRPr lang="en-US" sz="4000" b="1" i="1" dirty="0">
              <a:solidFill>
                <a:srgbClr val="0432FF"/>
              </a:solidFill>
              <a:latin typeface="Marker Felt Thin" panose="02000400000000000000" pitchFamily="2" charset="77"/>
            </a:endParaRPr>
          </a:p>
        </p:txBody>
      </p:sp>
      <p:sp>
        <p:nvSpPr>
          <p:cNvPr id="37" name="Rectangle 36">
            <a:extLst>
              <a:ext uri="{FF2B5EF4-FFF2-40B4-BE49-F238E27FC236}">
                <a16:creationId xmlns:a16="http://schemas.microsoft.com/office/drawing/2014/main" id="{30328780-D9DE-4327-C050-7490675C9C1E}"/>
              </a:ext>
            </a:extLst>
          </p:cNvPr>
          <p:cNvSpPr/>
          <p:nvPr/>
        </p:nvSpPr>
        <p:spPr>
          <a:xfrm>
            <a:off x="8686800" y="3214300"/>
            <a:ext cx="1545616" cy="1323439"/>
          </a:xfrm>
          <a:prstGeom prst="rect">
            <a:avLst/>
          </a:prstGeom>
        </p:spPr>
        <p:txBody>
          <a:bodyPr wrap="none">
            <a:spAutoFit/>
          </a:bodyPr>
          <a:lstStyle/>
          <a:p>
            <a:pPr algn="ctr"/>
            <a:r>
              <a:rPr lang="en-US" sz="4000" b="1" i="1" dirty="0">
                <a:solidFill>
                  <a:srgbClr val="0432FF"/>
                </a:solidFill>
              </a:rPr>
              <a:t>No</a:t>
            </a:r>
          </a:p>
          <a:p>
            <a:pPr algn="ctr"/>
            <a:r>
              <a:rPr lang="en-US" sz="4000" b="1" i="1" dirty="0">
                <a:solidFill>
                  <a:srgbClr val="0432FF"/>
                </a:solidFill>
              </a:rPr>
              <a:t>Comm</a:t>
            </a:r>
            <a:endParaRPr lang="en-US" sz="4000" b="1" i="1" dirty="0">
              <a:solidFill>
                <a:srgbClr val="0432FF"/>
              </a:solidFill>
              <a:latin typeface="Marker Felt Thin" panose="02000400000000000000" pitchFamily="2" charset="77"/>
            </a:endParaRPr>
          </a:p>
        </p:txBody>
      </p:sp>
      <p:sp>
        <p:nvSpPr>
          <p:cNvPr id="38" name="Rectangle 37">
            <a:extLst>
              <a:ext uri="{FF2B5EF4-FFF2-40B4-BE49-F238E27FC236}">
                <a16:creationId xmlns:a16="http://schemas.microsoft.com/office/drawing/2014/main" id="{1AE30E67-CA7F-824F-D570-97AEEEE409A0}"/>
              </a:ext>
            </a:extLst>
          </p:cNvPr>
          <p:cNvSpPr/>
          <p:nvPr/>
        </p:nvSpPr>
        <p:spPr>
          <a:xfrm>
            <a:off x="7355863" y="3227971"/>
            <a:ext cx="981359" cy="1323439"/>
          </a:xfrm>
          <a:prstGeom prst="rect">
            <a:avLst/>
          </a:prstGeom>
        </p:spPr>
        <p:txBody>
          <a:bodyPr wrap="none">
            <a:spAutoFit/>
          </a:bodyPr>
          <a:lstStyle/>
          <a:p>
            <a:pPr algn="ctr"/>
            <a:r>
              <a:rPr lang="en-US" sz="4000" b="1" i="1" dirty="0">
                <a:solidFill>
                  <a:srgbClr val="0432FF"/>
                </a:solidFill>
              </a:rPr>
              <a:t>IND</a:t>
            </a:r>
          </a:p>
          <a:p>
            <a:pPr algn="ctr"/>
            <a:r>
              <a:rPr lang="en-US" sz="4000" b="1" i="1" dirty="0">
                <a:solidFill>
                  <a:srgbClr val="0432FF"/>
                </a:solidFill>
              </a:rPr>
              <a:t>of x</a:t>
            </a:r>
            <a:endParaRPr lang="en-US" sz="4000" b="1" i="1" dirty="0">
              <a:solidFill>
                <a:srgbClr val="C00000"/>
              </a:solidFill>
              <a:latin typeface="Marker Felt Thin" panose="02000400000000000000" pitchFamily="2" charset="77"/>
            </a:endParaRPr>
          </a:p>
        </p:txBody>
      </p:sp>
      <p:sp>
        <p:nvSpPr>
          <p:cNvPr id="39" name="Rectangle 38">
            <a:extLst>
              <a:ext uri="{FF2B5EF4-FFF2-40B4-BE49-F238E27FC236}">
                <a16:creationId xmlns:a16="http://schemas.microsoft.com/office/drawing/2014/main" id="{807F4032-534C-667F-7F4A-1571977027D1}"/>
              </a:ext>
            </a:extLst>
          </p:cNvPr>
          <p:cNvSpPr/>
          <p:nvPr/>
        </p:nvSpPr>
        <p:spPr>
          <a:xfrm>
            <a:off x="923642" y="3248561"/>
            <a:ext cx="981358" cy="1323439"/>
          </a:xfrm>
          <a:prstGeom prst="rect">
            <a:avLst/>
          </a:prstGeom>
        </p:spPr>
        <p:txBody>
          <a:bodyPr wrap="none">
            <a:spAutoFit/>
          </a:bodyPr>
          <a:lstStyle/>
          <a:p>
            <a:pPr algn="ctr"/>
            <a:r>
              <a:rPr lang="en-US" sz="4000" b="1" i="1" dirty="0">
                <a:solidFill>
                  <a:srgbClr val="0432FF"/>
                </a:solidFill>
              </a:rPr>
              <a:t>IND</a:t>
            </a:r>
          </a:p>
          <a:p>
            <a:pPr algn="ctr"/>
            <a:r>
              <a:rPr lang="en-US" sz="4000" b="1" i="1" dirty="0">
                <a:solidFill>
                  <a:srgbClr val="0432FF"/>
                </a:solidFill>
              </a:rPr>
              <a:t>of x</a:t>
            </a:r>
            <a:endParaRPr lang="en-US" sz="4000" b="1" i="1" dirty="0">
              <a:solidFill>
                <a:srgbClr val="0432FF"/>
              </a:solidFill>
              <a:latin typeface="Marker Felt Thin" panose="02000400000000000000" pitchFamily="2" charset="77"/>
            </a:endParaRPr>
          </a:p>
        </p:txBody>
      </p:sp>
      <p:sp>
        <p:nvSpPr>
          <p:cNvPr id="24" name="TextBox 23">
            <a:extLst>
              <a:ext uri="{FF2B5EF4-FFF2-40B4-BE49-F238E27FC236}">
                <a16:creationId xmlns:a16="http://schemas.microsoft.com/office/drawing/2014/main" id="{B3F9480E-02B0-0AE6-1193-AFEE3A6DDCF5}"/>
              </a:ext>
            </a:extLst>
          </p:cNvPr>
          <p:cNvSpPr txBox="1"/>
          <p:nvPr/>
        </p:nvSpPr>
        <p:spPr>
          <a:xfrm>
            <a:off x="2656703" y="2496065"/>
            <a:ext cx="184731" cy="369332"/>
          </a:xfrm>
          <a:prstGeom prst="rect">
            <a:avLst/>
          </a:prstGeom>
          <a:noFill/>
        </p:spPr>
        <p:txBody>
          <a:bodyPr wrap="none" rtlCol="0">
            <a:spAutoFit/>
          </a:bodyPr>
          <a:lstStyle/>
          <a:p>
            <a:endParaRPr lang="en-US" dirty="0"/>
          </a:p>
        </p:txBody>
      </p:sp>
      <p:sp>
        <p:nvSpPr>
          <p:cNvPr id="4" name="Rectangle 3">
            <a:extLst>
              <a:ext uri="{FF2B5EF4-FFF2-40B4-BE49-F238E27FC236}">
                <a16:creationId xmlns:a16="http://schemas.microsoft.com/office/drawing/2014/main" id="{25F01E4A-BD51-8523-FB93-4E7196E20DEC}"/>
              </a:ext>
            </a:extLst>
          </p:cNvPr>
          <p:cNvSpPr/>
          <p:nvPr/>
        </p:nvSpPr>
        <p:spPr>
          <a:xfrm>
            <a:off x="10154892" y="3230763"/>
            <a:ext cx="1835567" cy="1323439"/>
          </a:xfrm>
          <a:prstGeom prst="rect">
            <a:avLst/>
          </a:prstGeom>
        </p:spPr>
        <p:txBody>
          <a:bodyPr wrap="none">
            <a:spAutoFit/>
          </a:bodyPr>
          <a:lstStyle/>
          <a:p>
            <a:pPr algn="ctr"/>
            <a:r>
              <a:rPr lang="en-US" sz="4000" b="1" i="1" dirty="0">
                <a:solidFill>
                  <a:srgbClr val="C00000"/>
                </a:solidFill>
              </a:rPr>
              <a:t>No Priv.</a:t>
            </a:r>
          </a:p>
          <a:p>
            <a:pPr algn="ctr"/>
            <a:r>
              <a:rPr lang="en-US" sz="4000" b="1" i="1" dirty="0">
                <a:solidFill>
                  <a:srgbClr val="C00000"/>
                </a:solidFill>
              </a:rPr>
              <a:t>for x</a:t>
            </a:r>
            <a:endParaRPr lang="en-US" sz="4000" b="1" i="1" dirty="0">
              <a:solidFill>
                <a:srgbClr val="C00000"/>
              </a:solidFill>
              <a:latin typeface="Marker Felt Thin" panose="02000400000000000000" pitchFamily="2" charset="77"/>
            </a:endParaRPr>
          </a:p>
        </p:txBody>
      </p:sp>
      <p:sp>
        <p:nvSpPr>
          <p:cNvPr id="22" name="Rectangle 21">
            <a:extLst>
              <a:ext uri="{FF2B5EF4-FFF2-40B4-BE49-F238E27FC236}">
                <a16:creationId xmlns:a16="http://schemas.microsoft.com/office/drawing/2014/main" id="{E15CB095-2616-B000-DC16-EEBBD49EAED0}"/>
              </a:ext>
            </a:extLst>
          </p:cNvPr>
          <p:cNvSpPr/>
          <p:nvPr/>
        </p:nvSpPr>
        <p:spPr>
          <a:xfrm>
            <a:off x="4583382" y="3194865"/>
            <a:ext cx="1728358" cy="1323439"/>
          </a:xfrm>
          <a:prstGeom prst="rect">
            <a:avLst/>
          </a:prstGeom>
        </p:spPr>
        <p:txBody>
          <a:bodyPr wrap="none">
            <a:spAutoFit/>
          </a:bodyPr>
          <a:lstStyle/>
          <a:p>
            <a:pPr algn="ctr"/>
            <a:r>
              <a:rPr lang="en-US" sz="4000" b="1" i="1" dirty="0">
                <a:solidFill>
                  <a:srgbClr val="C00000"/>
                </a:solidFill>
              </a:rPr>
              <a:t>Privacy</a:t>
            </a:r>
          </a:p>
          <a:p>
            <a:pPr algn="ctr"/>
            <a:r>
              <a:rPr lang="en-US" sz="4000" b="1" i="1" dirty="0">
                <a:solidFill>
                  <a:srgbClr val="C00000"/>
                </a:solidFill>
              </a:rPr>
              <a:t>for x</a:t>
            </a:r>
            <a:endParaRPr lang="en-US" sz="4000" b="1" i="1" dirty="0">
              <a:solidFill>
                <a:srgbClr val="C00000"/>
              </a:solidFill>
              <a:latin typeface="Marker Felt Thin" panose="02000400000000000000" pitchFamily="2" charset="77"/>
            </a:endParaRPr>
          </a:p>
        </p:txBody>
      </p:sp>
      <p:sp>
        <p:nvSpPr>
          <p:cNvPr id="34" name="Rectangle 33">
            <a:extLst>
              <a:ext uri="{FF2B5EF4-FFF2-40B4-BE49-F238E27FC236}">
                <a16:creationId xmlns:a16="http://schemas.microsoft.com/office/drawing/2014/main" id="{7272C1FD-F6AD-E4C4-6032-CABE949367A9}"/>
              </a:ext>
            </a:extLst>
          </p:cNvPr>
          <p:cNvSpPr/>
          <p:nvPr/>
        </p:nvSpPr>
        <p:spPr>
          <a:xfrm>
            <a:off x="2432795" y="5783509"/>
            <a:ext cx="1747594" cy="707886"/>
          </a:xfrm>
          <a:prstGeom prst="rect">
            <a:avLst/>
          </a:prstGeom>
        </p:spPr>
        <p:txBody>
          <a:bodyPr wrap="none">
            <a:spAutoFit/>
          </a:bodyPr>
          <a:lstStyle/>
          <a:p>
            <a:pPr algn="ctr"/>
            <a:r>
              <a:rPr lang="en-US" sz="4000" b="1" i="1" dirty="0">
                <a:solidFill>
                  <a:srgbClr val="0432FF"/>
                </a:solidFill>
              </a:rPr>
              <a:t>Circuits</a:t>
            </a:r>
            <a:endParaRPr lang="en-US" sz="4000" b="1" i="1" dirty="0">
              <a:solidFill>
                <a:srgbClr val="0432FF"/>
              </a:solidFill>
              <a:latin typeface="Marker Felt Thin" panose="02000400000000000000" pitchFamily="2" charset="77"/>
            </a:endParaRPr>
          </a:p>
        </p:txBody>
      </p:sp>
      <p:sp>
        <p:nvSpPr>
          <p:cNvPr id="35" name="Rectangle 34">
            <a:extLst>
              <a:ext uri="{FF2B5EF4-FFF2-40B4-BE49-F238E27FC236}">
                <a16:creationId xmlns:a16="http://schemas.microsoft.com/office/drawing/2014/main" id="{4DDA8B99-B353-07C8-34CE-ED57C329A22B}"/>
              </a:ext>
            </a:extLst>
          </p:cNvPr>
          <p:cNvSpPr/>
          <p:nvPr/>
        </p:nvSpPr>
        <p:spPr>
          <a:xfrm>
            <a:off x="8585811" y="5778396"/>
            <a:ext cx="1747594" cy="707886"/>
          </a:xfrm>
          <a:prstGeom prst="rect">
            <a:avLst/>
          </a:prstGeom>
        </p:spPr>
        <p:txBody>
          <a:bodyPr wrap="none">
            <a:spAutoFit/>
          </a:bodyPr>
          <a:lstStyle/>
          <a:p>
            <a:pPr algn="ctr"/>
            <a:r>
              <a:rPr lang="en-US" sz="4000" b="1" i="1" dirty="0">
                <a:solidFill>
                  <a:srgbClr val="0432FF"/>
                </a:solidFill>
              </a:rPr>
              <a:t>Circuits</a:t>
            </a:r>
            <a:endParaRPr lang="en-US" sz="4000" b="1" i="1" dirty="0">
              <a:solidFill>
                <a:srgbClr val="0432FF"/>
              </a:solidFill>
              <a:latin typeface="Marker Felt Thin" panose="02000400000000000000" pitchFamily="2" charset="77"/>
            </a:endParaRPr>
          </a:p>
        </p:txBody>
      </p:sp>
      <p:sp>
        <p:nvSpPr>
          <p:cNvPr id="92" name="Rectangle 91">
            <a:extLst>
              <a:ext uri="{FF2B5EF4-FFF2-40B4-BE49-F238E27FC236}">
                <a16:creationId xmlns:a16="http://schemas.microsoft.com/office/drawing/2014/main" id="{A5C32CBA-D9DF-E869-07C9-C2EEF709337A}"/>
              </a:ext>
            </a:extLst>
          </p:cNvPr>
          <p:cNvSpPr/>
          <p:nvPr/>
        </p:nvSpPr>
        <p:spPr>
          <a:xfrm>
            <a:off x="4599794" y="1676400"/>
            <a:ext cx="1648605" cy="52322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arker Felt Thin" panose="02000400000000000000" pitchFamily="2" charset="77"/>
                <a:ea typeface="+mn-ea"/>
                <a:cs typeface="+mn-cs"/>
              </a:rPr>
              <a:t>Evaluator</a:t>
            </a:r>
          </a:p>
        </p:txBody>
      </p:sp>
      <p:sp>
        <p:nvSpPr>
          <p:cNvPr id="93" name="Rectangle 92">
            <a:extLst>
              <a:ext uri="{FF2B5EF4-FFF2-40B4-BE49-F238E27FC236}">
                <a16:creationId xmlns:a16="http://schemas.microsoft.com/office/drawing/2014/main" id="{37D18834-0927-7A81-2B2D-734E9B9F3C55}"/>
              </a:ext>
            </a:extLst>
          </p:cNvPr>
          <p:cNvSpPr/>
          <p:nvPr/>
        </p:nvSpPr>
        <p:spPr>
          <a:xfrm>
            <a:off x="777127" y="1676400"/>
            <a:ext cx="1534849" cy="52322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arker Felt Thin" panose="02000400000000000000" pitchFamily="2" charset="77"/>
                <a:ea typeface="+mn-ea"/>
                <a:cs typeface="+mn-cs"/>
              </a:rPr>
              <a:t>Garbler</a:t>
            </a:r>
          </a:p>
        </p:txBody>
      </p:sp>
      <p:grpSp>
        <p:nvGrpSpPr>
          <p:cNvPr id="95" name="Group 94">
            <a:extLst>
              <a:ext uri="{FF2B5EF4-FFF2-40B4-BE49-F238E27FC236}">
                <a16:creationId xmlns:a16="http://schemas.microsoft.com/office/drawing/2014/main" id="{8D5C2D95-1752-E674-5E8D-7E1B5785314E}"/>
              </a:ext>
            </a:extLst>
          </p:cNvPr>
          <p:cNvGrpSpPr/>
          <p:nvPr/>
        </p:nvGrpSpPr>
        <p:grpSpPr>
          <a:xfrm>
            <a:off x="2681295" y="2240662"/>
            <a:ext cx="1250595" cy="3006958"/>
            <a:chOff x="2681295" y="2240662"/>
            <a:chExt cx="1250595" cy="3006958"/>
          </a:xfrm>
        </p:grpSpPr>
        <mc:AlternateContent xmlns:mc="http://schemas.openxmlformats.org/markup-compatibility/2006" xmlns:a14="http://schemas.microsoft.com/office/drawing/2010/main">
          <mc:Choice Requires="a14">
            <p:sp>
              <p:nvSpPr>
                <p:cNvPr id="96" name="Rectangle 95">
                  <a:extLst>
                    <a:ext uri="{FF2B5EF4-FFF2-40B4-BE49-F238E27FC236}">
                      <a16:creationId xmlns:a16="http://schemas.microsoft.com/office/drawing/2014/main" id="{5F02B5E3-3C0D-C592-1C6F-89F66B0168CE}"/>
                    </a:ext>
                  </a:extLst>
                </p:cNvPr>
                <p:cNvSpPr/>
                <p:nvPr/>
              </p:nvSpPr>
              <p:spPr>
                <a:xfrm>
                  <a:off x="2682123" y="2240662"/>
                  <a:ext cx="1170793" cy="523220"/>
                </a:xfrm>
                <a:custGeom>
                  <a:avLst/>
                  <a:gdLst>
                    <a:gd name="connsiteX0" fmla="*/ 0 w 1170793"/>
                    <a:gd name="connsiteY0" fmla="*/ 0 h 523220"/>
                    <a:gd name="connsiteX1" fmla="*/ 608812 w 1170793"/>
                    <a:gd name="connsiteY1" fmla="*/ 0 h 523220"/>
                    <a:gd name="connsiteX2" fmla="*/ 1170793 w 1170793"/>
                    <a:gd name="connsiteY2" fmla="*/ 0 h 523220"/>
                    <a:gd name="connsiteX3" fmla="*/ 1170793 w 1170793"/>
                    <a:gd name="connsiteY3" fmla="*/ 523220 h 523220"/>
                    <a:gd name="connsiteX4" fmla="*/ 597104 w 1170793"/>
                    <a:gd name="connsiteY4" fmla="*/ 523220 h 523220"/>
                    <a:gd name="connsiteX5" fmla="*/ 0 w 1170793"/>
                    <a:gd name="connsiteY5" fmla="*/ 523220 h 523220"/>
                    <a:gd name="connsiteX6" fmla="*/ 0 w 1170793"/>
                    <a:gd name="connsiteY6"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793" h="523220" fill="none" extrusionOk="0">
                      <a:moveTo>
                        <a:pt x="0" y="0"/>
                      </a:moveTo>
                      <a:cubicBezTo>
                        <a:pt x="260898" y="-8695"/>
                        <a:pt x="433190" y="-23788"/>
                        <a:pt x="608812" y="0"/>
                      </a:cubicBezTo>
                      <a:cubicBezTo>
                        <a:pt x="784434" y="23788"/>
                        <a:pt x="925078" y="-25862"/>
                        <a:pt x="1170793" y="0"/>
                      </a:cubicBezTo>
                      <a:cubicBezTo>
                        <a:pt x="1175495" y="237565"/>
                        <a:pt x="1179628" y="274067"/>
                        <a:pt x="1170793" y="523220"/>
                      </a:cubicBezTo>
                      <a:cubicBezTo>
                        <a:pt x="958746" y="525655"/>
                        <a:pt x="725947" y="494696"/>
                        <a:pt x="597104" y="523220"/>
                      </a:cubicBezTo>
                      <a:cubicBezTo>
                        <a:pt x="468261" y="551744"/>
                        <a:pt x="231273" y="512155"/>
                        <a:pt x="0" y="523220"/>
                      </a:cubicBezTo>
                      <a:cubicBezTo>
                        <a:pt x="18888" y="406491"/>
                        <a:pt x="-4114" y="232988"/>
                        <a:pt x="0" y="0"/>
                      </a:cubicBezTo>
                      <a:close/>
                    </a:path>
                    <a:path w="1170793" h="523220" stroke="0" extrusionOk="0">
                      <a:moveTo>
                        <a:pt x="0" y="0"/>
                      </a:moveTo>
                      <a:cubicBezTo>
                        <a:pt x="254665" y="-15002"/>
                        <a:pt x="304153" y="-5863"/>
                        <a:pt x="573689" y="0"/>
                      </a:cubicBezTo>
                      <a:cubicBezTo>
                        <a:pt x="843225" y="5863"/>
                        <a:pt x="1001634" y="-10264"/>
                        <a:pt x="1170793" y="0"/>
                      </a:cubicBezTo>
                      <a:cubicBezTo>
                        <a:pt x="1149503" y="234827"/>
                        <a:pt x="1177311" y="416135"/>
                        <a:pt x="1170793" y="523220"/>
                      </a:cubicBezTo>
                      <a:cubicBezTo>
                        <a:pt x="963989" y="515371"/>
                        <a:pt x="763884" y="495810"/>
                        <a:pt x="585397" y="523220"/>
                      </a:cubicBezTo>
                      <a:cubicBezTo>
                        <a:pt x="406910" y="550630"/>
                        <a:pt x="148954" y="523053"/>
                        <a:pt x="0" y="523220"/>
                      </a:cubicBezTo>
                      <a:cubicBezTo>
                        <a:pt x="10330" y="391675"/>
                        <a:pt x="-1194" y="239160"/>
                        <a:pt x="0" y="0"/>
                      </a:cubicBezTo>
                      <a:close/>
                    </a:path>
                  </a:pathLst>
                </a:custGeom>
                <a:solidFill>
                  <a:schemeClr val="accent4">
                    <a:lumMod val="20000"/>
                    <a:lumOff val="80000"/>
                  </a:schemeClr>
                </a:solidFill>
                <a:ln>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14:m>
                    <m:oMathPara xmlns:m="http://schemas.openxmlformats.org/officeDocument/2006/math">
                      <m:oMathParaPr>
                        <m:jc m:val="center"/>
                      </m:oMathParaPr>
                      <m:oMath xmlns:m="http://schemas.openxmlformats.org/officeDocument/2006/math">
                        <m:d>
                          <m:dPr>
                            <m:begChr m:val="⟨"/>
                            <m:endChr m:val="⟩"/>
                            <m:ctrlP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ctrlPr>
                          </m:dPr>
                          <m:e>
                            <m: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t>𝑠</m:t>
                            </m:r>
                            <m: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t>⋅</m:t>
                            </m:r>
                            <m:acc>
                              <m:accPr>
                                <m:chr m:val="⃗"/>
                                <m:ctrlP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ctrlPr>
                              </m:accPr>
                              <m:e>
                                <m: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t>𝑥</m:t>
                                </m:r>
                              </m:e>
                            </m:acc>
                            <m: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t> </m:t>
                            </m:r>
                          </m:e>
                        </m:d>
                      </m:oMath>
                    </m:oMathPara>
                  </a14:m>
                  <a:endParaRPr kumimoji="0" lang="en-US" sz="2800" b="0" i="0" u="none" strike="noStrike" kern="1200" cap="none" spc="0" normalizeH="0" baseline="0" noProof="0" dirty="0">
                    <a:ln>
                      <a:noFill/>
                    </a:ln>
                    <a:solidFill>
                      <a:srgbClr val="0432FF"/>
                    </a:solidFill>
                    <a:effectLst/>
                    <a:uLnTx/>
                    <a:uFillTx/>
                    <a:latin typeface="Calibri Light" panose="020F0302020204030204"/>
                  </a:endParaRPr>
                </a:p>
              </p:txBody>
            </p:sp>
          </mc:Choice>
          <mc:Fallback xmlns="">
            <p:sp>
              <p:nvSpPr>
                <p:cNvPr id="96" name="Rectangle 95">
                  <a:extLst>
                    <a:ext uri="{FF2B5EF4-FFF2-40B4-BE49-F238E27FC236}">
                      <a16:creationId xmlns:a16="http://schemas.microsoft.com/office/drawing/2014/main" id="{5F02B5E3-3C0D-C592-1C6F-89F66B0168CE}"/>
                    </a:ext>
                  </a:extLst>
                </p:cNvPr>
                <p:cNvSpPr>
                  <a:spLocks noRot="1" noChangeAspect="1" noMove="1" noResize="1" noEditPoints="1" noAdjustHandles="1" noChangeArrowheads="1" noChangeShapeType="1" noTextEdit="1"/>
                </p:cNvSpPr>
                <p:nvPr/>
              </p:nvSpPr>
              <p:spPr>
                <a:xfrm>
                  <a:off x="2682123" y="2240662"/>
                  <a:ext cx="1170793" cy="523220"/>
                </a:xfrm>
                <a:prstGeom prst="rect">
                  <a:avLst/>
                </a:prstGeom>
                <a:blipFill>
                  <a:blip r:embed="rId17"/>
                  <a:stretch>
                    <a:fillRect/>
                  </a:stretch>
                </a:blipFill>
                <a:ln>
                  <a:extLst>
                    <a:ext uri="{C807C97D-BFC1-408E-A445-0C87EB9F89A2}">
                      <ask:lineSketchStyleProps xmlns:ask="http://schemas.microsoft.com/office/drawing/2018/sketchyshapes" sd="1219033472">
                        <a:custGeom>
                          <a:avLst/>
                          <a:gdLst>
                            <a:gd name="connsiteX0" fmla="*/ 0 w 1170793"/>
                            <a:gd name="connsiteY0" fmla="*/ 0 h 523220"/>
                            <a:gd name="connsiteX1" fmla="*/ 608812 w 1170793"/>
                            <a:gd name="connsiteY1" fmla="*/ 0 h 523220"/>
                            <a:gd name="connsiteX2" fmla="*/ 1170793 w 1170793"/>
                            <a:gd name="connsiteY2" fmla="*/ 0 h 523220"/>
                            <a:gd name="connsiteX3" fmla="*/ 1170793 w 1170793"/>
                            <a:gd name="connsiteY3" fmla="*/ 523220 h 523220"/>
                            <a:gd name="connsiteX4" fmla="*/ 597104 w 1170793"/>
                            <a:gd name="connsiteY4" fmla="*/ 523220 h 523220"/>
                            <a:gd name="connsiteX5" fmla="*/ 0 w 1170793"/>
                            <a:gd name="connsiteY5" fmla="*/ 523220 h 523220"/>
                            <a:gd name="connsiteX6" fmla="*/ 0 w 1170793"/>
                            <a:gd name="connsiteY6"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793" h="523220" fill="none" extrusionOk="0">
                              <a:moveTo>
                                <a:pt x="0" y="0"/>
                              </a:moveTo>
                              <a:cubicBezTo>
                                <a:pt x="260898" y="-8695"/>
                                <a:pt x="433190" y="-23788"/>
                                <a:pt x="608812" y="0"/>
                              </a:cubicBezTo>
                              <a:cubicBezTo>
                                <a:pt x="784434" y="23788"/>
                                <a:pt x="925078" y="-25862"/>
                                <a:pt x="1170793" y="0"/>
                              </a:cubicBezTo>
                              <a:cubicBezTo>
                                <a:pt x="1175495" y="237565"/>
                                <a:pt x="1179628" y="274067"/>
                                <a:pt x="1170793" y="523220"/>
                              </a:cubicBezTo>
                              <a:cubicBezTo>
                                <a:pt x="958746" y="525655"/>
                                <a:pt x="725947" y="494696"/>
                                <a:pt x="597104" y="523220"/>
                              </a:cubicBezTo>
                              <a:cubicBezTo>
                                <a:pt x="468261" y="551744"/>
                                <a:pt x="231273" y="512155"/>
                                <a:pt x="0" y="523220"/>
                              </a:cubicBezTo>
                              <a:cubicBezTo>
                                <a:pt x="18888" y="406491"/>
                                <a:pt x="-4114" y="232988"/>
                                <a:pt x="0" y="0"/>
                              </a:cubicBezTo>
                              <a:close/>
                            </a:path>
                            <a:path w="1170793" h="523220" stroke="0" extrusionOk="0">
                              <a:moveTo>
                                <a:pt x="0" y="0"/>
                              </a:moveTo>
                              <a:cubicBezTo>
                                <a:pt x="254665" y="-15002"/>
                                <a:pt x="304153" y="-5863"/>
                                <a:pt x="573689" y="0"/>
                              </a:cubicBezTo>
                              <a:cubicBezTo>
                                <a:pt x="843225" y="5863"/>
                                <a:pt x="1001634" y="-10264"/>
                                <a:pt x="1170793" y="0"/>
                              </a:cubicBezTo>
                              <a:cubicBezTo>
                                <a:pt x="1149503" y="234827"/>
                                <a:pt x="1177311" y="416135"/>
                                <a:pt x="1170793" y="523220"/>
                              </a:cubicBezTo>
                              <a:cubicBezTo>
                                <a:pt x="963989" y="515371"/>
                                <a:pt x="763884" y="495810"/>
                                <a:pt x="585397" y="523220"/>
                              </a:cubicBezTo>
                              <a:cubicBezTo>
                                <a:pt x="406910" y="550630"/>
                                <a:pt x="148954" y="523053"/>
                                <a:pt x="0" y="523220"/>
                              </a:cubicBezTo>
                              <a:cubicBezTo>
                                <a:pt x="10330" y="391675"/>
                                <a:pt x="-1194" y="239160"/>
                                <a:pt x="0" y="0"/>
                              </a:cubicBezTo>
                              <a:close/>
                            </a:path>
                          </a:pathLst>
                        </a:custGeom>
                        <ask:type>
                          <ask:lineSketchFreehand/>
                        </ask:type>
                      </ask:lineSketchStyleProps>
                    </a:ext>
                  </a:extLst>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Rectangle 96">
                  <a:extLst>
                    <a:ext uri="{FF2B5EF4-FFF2-40B4-BE49-F238E27FC236}">
                      <a16:creationId xmlns:a16="http://schemas.microsoft.com/office/drawing/2014/main" id="{8DFD23D4-07C1-3D1E-E0BF-D7B405B8164D}"/>
                    </a:ext>
                  </a:extLst>
                </p:cNvPr>
                <p:cNvSpPr/>
                <p:nvPr/>
              </p:nvSpPr>
              <p:spPr>
                <a:xfrm>
                  <a:off x="2681295" y="4724400"/>
                  <a:ext cx="1250595" cy="523220"/>
                </a:xfrm>
                <a:custGeom>
                  <a:avLst/>
                  <a:gdLst>
                    <a:gd name="connsiteX0" fmla="*/ 0 w 1250595"/>
                    <a:gd name="connsiteY0" fmla="*/ 0 h 523220"/>
                    <a:gd name="connsiteX1" fmla="*/ 650309 w 1250595"/>
                    <a:gd name="connsiteY1" fmla="*/ 0 h 523220"/>
                    <a:gd name="connsiteX2" fmla="*/ 1250595 w 1250595"/>
                    <a:gd name="connsiteY2" fmla="*/ 0 h 523220"/>
                    <a:gd name="connsiteX3" fmla="*/ 1250595 w 1250595"/>
                    <a:gd name="connsiteY3" fmla="*/ 523220 h 523220"/>
                    <a:gd name="connsiteX4" fmla="*/ 637803 w 1250595"/>
                    <a:gd name="connsiteY4" fmla="*/ 523220 h 523220"/>
                    <a:gd name="connsiteX5" fmla="*/ 0 w 1250595"/>
                    <a:gd name="connsiteY5" fmla="*/ 523220 h 523220"/>
                    <a:gd name="connsiteX6" fmla="*/ 0 w 1250595"/>
                    <a:gd name="connsiteY6"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595" h="523220" fill="none" extrusionOk="0">
                      <a:moveTo>
                        <a:pt x="0" y="0"/>
                      </a:moveTo>
                      <a:cubicBezTo>
                        <a:pt x="158788" y="-5496"/>
                        <a:pt x="410490" y="19744"/>
                        <a:pt x="650309" y="0"/>
                      </a:cubicBezTo>
                      <a:cubicBezTo>
                        <a:pt x="890128" y="-19744"/>
                        <a:pt x="1063012" y="14138"/>
                        <a:pt x="1250595" y="0"/>
                      </a:cubicBezTo>
                      <a:cubicBezTo>
                        <a:pt x="1255297" y="237565"/>
                        <a:pt x="1259430" y="274067"/>
                        <a:pt x="1250595" y="523220"/>
                      </a:cubicBezTo>
                      <a:cubicBezTo>
                        <a:pt x="1083018" y="494358"/>
                        <a:pt x="791729" y="522723"/>
                        <a:pt x="637803" y="523220"/>
                      </a:cubicBezTo>
                      <a:cubicBezTo>
                        <a:pt x="483877" y="523717"/>
                        <a:pt x="128273" y="513519"/>
                        <a:pt x="0" y="523220"/>
                      </a:cubicBezTo>
                      <a:cubicBezTo>
                        <a:pt x="18888" y="406491"/>
                        <a:pt x="-4114" y="232988"/>
                        <a:pt x="0" y="0"/>
                      </a:cubicBezTo>
                      <a:close/>
                    </a:path>
                    <a:path w="1250595" h="523220" stroke="0" extrusionOk="0">
                      <a:moveTo>
                        <a:pt x="0" y="0"/>
                      </a:moveTo>
                      <a:cubicBezTo>
                        <a:pt x="158625" y="-12386"/>
                        <a:pt x="321212" y="-27917"/>
                        <a:pt x="612792" y="0"/>
                      </a:cubicBezTo>
                      <a:cubicBezTo>
                        <a:pt x="904372" y="27917"/>
                        <a:pt x="1027933" y="11350"/>
                        <a:pt x="1250595" y="0"/>
                      </a:cubicBezTo>
                      <a:cubicBezTo>
                        <a:pt x="1229305" y="234827"/>
                        <a:pt x="1257113" y="416135"/>
                        <a:pt x="1250595" y="523220"/>
                      </a:cubicBezTo>
                      <a:cubicBezTo>
                        <a:pt x="1109031" y="537085"/>
                        <a:pt x="806296" y="517367"/>
                        <a:pt x="625298" y="523220"/>
                      </a:cubicBezTo>
                      <a:cubicBezTo>
                        <a:pt x="444300" y="529073"/>
                        <a:pt x="293240" y="508065"/>
                        <a:pt x="0" y="523220"/>
                      </a:cubicBezTo>
                      <a:cubicBezTo>
                        <a:pt x="10330" y="391675"/>
                        <a:pt x="-1194" y="239160"/>
                        <a:pt x="0" y="0"/>
                      </a:cubicBezTo>
                      <a:close/>
                    </a:path>
                  </a:pathLst>
                </a:custGeom>
                <a:solidFill>
                  <a:schemeClr val="accent4">
                    <a:lumMod val="20000"/>
                    <a:lumOff val="80000"/>
                  </a:schemeClr>
                </a:solidFill>
                <a:ln>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14:m>
                    <m:oMathPara xmlns:m="http://schemas.openxmlformats.org/officeDocument/2006/math">
                      <m:oMathParaPr>
                        <m:jc m:val="centerGroup"/>
                      </m:oMathParaPr>
                      <m:oMath xmlns:m="http://schemas.openxmlformats.org/officeDocument/2006/math">
                        <m:d>
                          <m:dPr>
                            <m:begChr m:val="⟨"/>
                            <m:endChr m:val="⟩"/>
                            <m:ctrlP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ctrlPr>
                          </m:dPr>
                          <m:e>
                            <m: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t>𝑠</m:t>
                            </m:r>
                            <m: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t>⋅</m:t>
                            </m:r>
                            <m:r>
                              <a:rPr lang="en-US" sz="2800" b="0" i="1" smtClean="0">
                                <a:solidFill>
                                  <a:srgbClr val="0432FF"/>
                                </a:solidFill>
                                <a:latin typeface="Cambria Math" panose="02040503050406030204" pitchFamily="18" charset="0"/>
                              </a:rPr>
                              <m:t>𝑦</m:t>
                            </m:r>
                            <m: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t> </m:t>
                            </m:r>
                          </m:e>
                        </m:d>
                      </m:oMath>
                    </m:oMathPara>
                  </a14:m>
                  <a:endParaRPr kumimoji="0" lang="en-US" sz="2800" b="0" i="0" u="none" strike="noStrike" kern="1200" cap="none" spc="0" normalizeH="0" baseline="0" noProof="0" dirty="0">
                    <a:ln>
                      <a:noFill/>
                    </a:ln>
                    <a:solidFill>
                      <a:srgbClr val="0432FF"/>
                    </a:solidFill>
                    <a:effectLst/>
                    <a:uLnTx/>
                    <a:uFillTx/>
                    <a:latin typeface="Calibri Light" panose="020F0302020204030204"/>
                  </a:endParaRPr>
                </a:p>
              </p:txBody>
            </p:sp>
          </mc:Choice>
          <mc:Fallback xmlns="">
            <p:sp>
              <p:nvSpPr>
                <p:cNvPr id="97" name="Rectangle 96">
                  <a:extLst>
                    <a:ext uri="{FF2B5EF4-FFF2-40B4-BE49-F238E27FC236}">
                      <a16:creationId xmlns:a16="http://schemas.microsoft.com/office/drawing/2014/main" id="{8DFD23D4-07C1-3D1E-E0BF-D7B405B8164D}"/>
                    </a:ext>
                  </a:extLst>
                </p:cNvPr>
                <p:cNvSpPr>
                  <a:spLocks noRot="1" noChangeAspect="1" noMove="1" noResize="1" noEditPoints="1" noAdjustHandles="1" noChangeArrowheads="1" noChangeShapeType="1" noTextEdit="1"/>
                </p:cNvSpPr>
                <p:nvPr/>
              </p:nvSpPr>
              <p:spPr>
                <a:xfrm>
                  <a:off x="2681295" y="4724400"/>
                  <a:ext cx="1250595" cy="523220"/>
                </a:xfrm>
                <a:prstGeom prst="rect">
                  <a:avLst/>
                </a:prstGeom>
                <a:blipFill>
                  <a:blip r:embed="rId18"/>
                  <a:stretch>
                    <a:fillRect/>
                  </a:stretch>
                </a:blipFill>
                <a:ln>
                  <a:extLst>
                    <a:ext uri="{C807C97D-BFC1-408E-A445-0C87EB9F89A2}">
                      <ask:lineSketchStyleProps xmlns:ask="http://schemas.microsoft.com/office/drawing/2018/sketchyshapes" sd="1219033472">
                        <a:custGeom>
                          <a:avLst/>
                          <a:gdLst>
                            <a:gd name="connsiteX0" fmla="*/ 0 w 1250595"/>
                            <a:gd name="connsiteY0" fmla="*/ 0 h 523220"/>
                            <a:gd name="connsiteX1" fmla="*/ 650309 w 1250595"/>
                            <a:gd name="connsiteY1" fmla="*/ 0 h 523220"/>
                            <a:gd name="connsiteX2" fmla="*/ 1250595 w 1250595"/>
                            <a:gd name="connsiteY2" fmla="*/ 0 h 523220"/>
                            <a:gd name="connsiteX3" fmla="*/ 1250595 w 1250595"/>
                            <a:gd name="connsiteY3" fmla="*/ 523220 h 523220"/>
                            <a:gd name="connsiteX4" fmla="*/ 637803 w 1250595"/>
                            <a:gd name="connsiteY4" fmla="*/ 523220 h 523220"/>
                            <a:gd name="connsiteX5" fmla="*/ 0 w 1250595"/>
                            <a:gd name="connsiteY5" fmla="*/ 523220 h 523220"/>
                            <a:gd name="connsiteX6" fmla="*/ 0 w 1250595"/>
                            <a:gd name="connsiteY6"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595" h="523220" fill="none" extrusionOk="0">
                              <a:moveTo>
                                <a:pt x="0" y="0"/>
                              </a:moveTo>
                              <a:cubicBezTo>
                                <a:pt x="158788" y="-5496"/>
                                <a:pt x="410490" y="19744"/>
                                <a:pt x="650309" y="0"/>
                              </a:cubicBezTo>
                              <a:cubicBezTo>
                                <a:pt x="890128" y="-19744"/>
                                <a:pt x="1063012" y="14138"/>
                                <a:pt x="1250595" y="0"/>
                              </a:cubicBezTo>
                              <a:cubicBezTo>
                                <a:pt x="1255297" y="237565"/>
                                <a:pt x="1259430" y="274067"/>
                                <a:pt x="1250595" y="523220"/>
                              </a:cubicBezTo>
                              <a:cubicBezTo>
                                <a:pt x="1083018" y="494358"/>
                                <a:pt x="791729" y="522723"/>
                                <a:pt x="637803" y="523220"/>
                              </a:cubicBezTo>
                              <a:cubicBezTo>
                                <a:pt x="483877" y="523717"/>
                                <a:pt x="128273" y="513519"/>
                                <a:pt x="0" y="523220"/>
                              </a:cubicBezTo>
                              <a:cubicBezTo>
                                <a:pt x="18888" y="406491"/>
                                <a:pt x="-4114" y="232988"/>
                                <a:pt x="0" y="0"/>
                              </a:cubicBezTo>
                              <a:close/>
                            </a:path>
                            <a:path w="1250595" h="523220" stroke="0" extrusionOk="0">
                              <a:moveTo>
                                <a:pt x="0" y="0"/>
                              </a:moveTo>
                              <a:cubicBezTo>
                                <a:pt x="158625" y="-12386"/>
                                <a:pt x="321212" y="-27917"/>
                                <a:pt x="612792" y="0"/>
                              </a:cubicBezTo>
                              <a:cubicBezTo>
                                <a:pt x="904372" y="27917"/>
                                <a:pt x="1027933" y="11350"/>
                                <a:pt x="1250595" y="0"/>
                              </a:cubicBezTo>
                              <a:cubicBezTo>
                                <a:pt x="1229305" y="234827"/>
                                <a:pt x="1257113" y="416135"/>
                                <a:pt x="1250595" y="523220"/>
                              </a:cubicBezTo>
                              <a:cubicBezTo>
                                <a:pt x="1109031" y="537085"/>
                                <a:pt x="806296" y="517367"/>
                                <a:pt x="625298" y="523220"/>
                              </a:cubicBezTo>
                              <a:cubicBezTo>
                                <a:pt x="444300" y="529073"/>
                                <a:pt x="293240" y="508065"/>
                                <a:pt x="0" y="523220"/>
                              </a:cubicBezTo>
                              <a:cubicBezTo>
                                <a:pt x="10330" y="391675"/>
                                <a:pt x="-1194" y="239160"/>
                                <a:pt x="0" y="0"/>
                              </a:cubicBezTo>
                              <a:close/>
                            </a:path>
                          </a:pathLst>
                        </a:custGeom>
                        <ask:type>
                          <ask:lineSketchFreehand/>
                        </ask:type>
                      </ask:lineSketchStyleProps>
                    </a:ext>
                  </a:extLst>
                </a:ln>
              </p:spPr>
              <p:txBody>
                <a:bodyPr/>
                <a:lstStyle/>
                <a:p>
                  <a:r>
                    <a:rPr lang="en-US">
                      <a:noFill/>
                    </a:rPr>
                    <a:t> </a:t>
                  </a:r>
                </a:p>
              </p:txBody>
            </p:sp>
          </mc:Fallback>
        </mc:AlternateContent>
      </p:grpSp>
      <p:sp>
        <p:nvSpPr>
          <p:cNvPr id="99" name="Title 1">
            <a:extLst>
              <a:ext uri="{FF2B5EF4-FFF2-40B4-BE49-F238E27FC236}">
                <a16:creationId xmlns:a16="http://schemas.microsoft.com/office/drawing/2014/main" id="{BAB32DBB-335C-3225-639A-0A6F630322CE}"/>
              </a:ext>
            </a:extLst>
          </p:cNvPr>
          <p:cNvSpPr txBox="1">
            <a:spLocks/>
          </p:cNvSpPr>
          <p:nvPr/>
        </p:nvSpPr>
        <p:spPr>
          <a:xfrm>
            <a:off x="152400" y="23021"/>
            <a:ext cx="11201400" cy="11183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Garbling vs. </a:t>
            </a:r>
            <a:r>
              <a:rPr lang="en-US" dirty="0" err="1"/>
              <a:t>aHMAC</a:t>
            </a:r>
            <a:endParaRPr lang="en-US" dirty="0"/>
          </a:p>
        </p:txBody>
      </p:sp>
      <p:cxnSp>
        <p:nvCxnSpPr>
          <p:cNvPr id="102" name="Straight Connector 101">
            <a:extLst>
              <a:ext uri="{FF2B5EF4-FFF2-40B4-BE49-F238E27FC236}">
                <a16:creationId xmlns:a16="http://schemas.microsoft.com/office/drawing/2014/main" id="{4C9F1563-98AA-9B3A-4041-D091F31F5C02}"/>
              </a:ext>
            </a:extLst>
          </p:cNvPr>
          <p:cNvCxnSpPr>
            <a:cxnSpLocks/>
          </p:cNvCxnSpPr>
          <p:nvPr/>
        </p:nvCxnSpPr>
        <p:spPr>
          <a:xfrm>
            <a:off x="6858000" y="1633751"/>
            <a:ext cx="0" cy="5071849"/>
          </a:xfrm>
          <a:prstGeom prst="line">
            <a:avLst/>
          </a:prstGeom>
          <a:ln w="635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AC0572EB-0B8E-7EE5-CDA7-3F09929930BD}"/>
              </a:ext>
            </a:extLst>
          </p:cNvPr>
          <p:cNvSpPr txBox="1"/>
          <p:nvPr/>
        </p:nvSpPr>
        <p:spPr>
          <a:xfrm>
            <a:off x="4800600" y="364844"/>
            <a:ext cx="1295399" cy="492443"/>
          </a:xfrm>
          <a:prstGeom prst="rect">
            <a:avLst/>
          </a:prstGeom>
          <a:noFill/>
        </p:spPr>
        <p:txBody>
          <a:bodyPr wrap="square">
            <a:spAutoFit/>
          </a:bodyPr>
          <a:lstStyle/>
          <a:p>
            <a:r>
              <a:rPr lang="en-US" sz="2600" dirty="0"/>
              <a:t>[</a:t>
            </a:r>
            <a:r>
              <a:rPr lang="en-US" sz="2600" dirty="0">
                <a:latin typeface="Calibri Light" panose="020F0302020204030204"/>
              </a:rPr>
              <a:t>ILL25b</a:t>
            </a:r>
            <a:r>
              <a:rPr lang="en-US" sz="2600" dirty="0"/>
              <a:t>]</a:t>
            </a:r>
          </a:p>
        </p:txBody>
      </p:sp>
      <p:sp>
        <p:nvSpPr>
          <p:cNvPr id="106" name="Title 1">
            <a:extLst>
              <a:ext uri="{FF2B5EF4-FFF2-40B4-BE49-F238E27FC236}">
                <a16:creationId xmlns:a16="http://schemas.microsoft.com/office/drawing/2014/main" id="{82972D1A-D681-83C7-7C4F-573874BF401F}"/>
              </a:ext>
            </a:extLst>
          </p:cNvPr>
          <p:cNvSpPr txBox="1">
            <a:spLocks/>
          </p:cNvSpPr>
          <p:nvPr/>
        </p:nvSpPr>
        <p:spPr>
          <a:xfrm>
            <a:off x="6912804" y="762000"/>
            <a:ext cx="497439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err="1">
                <a:solidFill>
                  <a:schemeClr val="tx1">
                    <a:lumMod val="50000"/>
                    <a:lumOff val="50000"/>
                  </a:schemeClr>
                </a:solidFill>
              </a:rPr>
              <a:t>aHMAC</a:t>
            </a:r>
            <a:endParaRPr lang="en-US" sz="6000" dirty="0">
              <a:solidFill>
                <a:schemeClr val="tx1">
                  <a:lumMod val="50000"/>
                  <a:lumOff val="50000"/>
                </a:schemeClr>
              </a:solidFill>
            </a:endParaRPr>
          </a:p>
        </p:txBody>
      </p:sp>
      <p:grpSp>
        <p:nvGrpSpPr>
          <p:cNvPr id="8" name="Group 7">
            <a:extLst>
              <a:ext uri="{FF2B5EF4-FFF2-40B4-BE49-F238E27FC236}">
                <a16:creationId xmlns:a16="http://schemas.microsoft.com/office/drawing/2014/main" id="{4AA4EAB3-F52E-B079-197E-414627E22929}"/>
              </a:ext>
            </a:extLst>
          </p:cNvPr>
          <p:cNvGrpSpPr/>
          <p:nvPr/>
        </p:nvGrpSpPr>
        <p:grpSpPr>
          <a:xfrm>
            <a:off x="2151375" y="5335297"/>
            <a:ext cx="8503590" cy="1373327"/>
            <a:chOff x="4103941" y="5776802"/>
            <a:chExt cx="5817770" cy="1446176"/>
          </a:xfrm>
        </p:grpSpPr>
        <p:sp>
          <p:nvSpPr>
            <p:cNvPr id="10" name="Rounded Rectangle 46">
              <a:extLst>
                <a:ext uri="{FF2B5EF4-FFF2-40B4-BE49-F238E27FC236}">
                  <a16:creationId xmlns:a16="http://schemas.microsoft.com/office/drawing/2014/main" id="{47C9FB7D-B7C7-DAD5-13A6-D36DACF0C061}"/>
                </a:ext>
              </a:extLst>
            </p:cNvPr>
            <p:cNvSpPr/>
            <p:nvPr/>
          </p:nvSpPr>
          <p:spPr>
            <a:xfrm>
              <a:off x="4103941" y="5776802"/>
              <a:ext cx="5722422" cy="1446176"/>
            </a:xfrm>
            <a:prstGeom prst="roundRect">
              <a:avLst/>
            </a:prstGeom>
            <a:solidFill>
              <a:schemeClr val="accent5">
                <a:lumMod val="20000"/>
                <a:lumOff val="80000"/>
              </a:schemeClr>
            </a:solidFill>
            <a:ln w="19050">
              <a:solidFill>
                <a:schemeClr val="accent5">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nSpc>
                  <a:spcPct val="110000"/>
                </a:lnSpc>
              </a:pPr>
              <a:endParaRPr lang="en-US" sz="2800" dirty="0">
                <a:solidFill>
                  <a:srgbClr val="FF0000"/>
                </a:solidFill>
                <a:latin typeface="+mj-lt"/>
                <a:sym typeface="Wingdings" pitchFamily="2" charset="2"/>
              </a:endParaRPr>
            </a:p>
          </p:txBody>
        </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0B799B2B-D0E1-311F-5ACD-BD28515B4962}"/>
                    </a:ext>
                  </a:extLst>
                </p:cNvPr>
                <p:cNvSpPr/>
                <p:nvPr/>
              </p:nvSpPr>
              <p:spPr>
                <a:xfrm>
                  <a:off x="4161626" y="5855678"/>
                  <a:ext cx="5760085" cy="132882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ja-JP" sz="2800" b="1" dirty="0">
                      <a:solidFill>
                        <a:schemeClr val="tx1"/>
                      </a:solidFill>
                      <a:latin typeface="+mj-lt"/>
                      <a:cs typeface="Calibri"/>
                    </a:rPr>
                    <a:t>Thm </a:t>
                  </a:r>
                  <a:r>
                    <a:rPr lang="en-US" sz="2600" dirty="0">
                      <a:solidFill>
                        <a:schemeClr val="tx1">
                          <a:lumMod val="75000"/>
                          <a:lumOff val="25000"/>
                        </a:schemeClr>
                      </a:solidFill>
                      <a:latin typeface="+mj-lt"/>
                    </a:rPr>
                    <a:t>[ILL25b]: </a:t>
                  </a:r>
                  <a:r>
                    <a:rPr lang="en-US" altLang="zh-CN" sz="2800" dirty="0" err="1">
                      <a:solidFill>
                        <a:srgbClr val="0432FF"/>
                      </a:solidFill>
                      <a:latin typeface="Candara" panose="020E0502030303020204" pitchFamily="34" charset="0"/>
                    </a:rPr>
                    <a:t>aHMAC</a:t>
                  </a:r>
                  <a:r>
                    <a:rPr lang="en-US" altLang="zh-CN" sz="2800" dirty="0">
                      <a:solidFill>
                        <a:srgbClr val="0432FF"/>
                      </a:solidFill>
                      <a:latin typeface="Candara" panose="020E0502030303020204" pitchFamily="34" charset="0"/>
                    </a:rPr>
                    <a:t> for circuits</a:t>
                  </a:r>
                </a:p>
                <a:p>
                  <a:pPr marL="342900" indent="-342900">
                    <a:buFont typeface="Arial" panose="020B0604020202020204" pitchFamily="34" charset="0"/>
                    <a:buChar char="•"/>
                  </a:pPr>
                  <a:r>
                    <a:rPr lang="en-US" altLang="ja-JP" sz="2400" b="1" dirty="0">
                      <a:solidFill>
                        <a:schemeClr val="tx1"/>
                      </a:solidFill>
                      <a:latin typeface="+mj-lt"/>
                      <a:cs typeface="Calibri"/>
                    </a:rPr>
                    <a:t>Bounded depth </a:t>
                  </a:r>
                  <a14:m>
                    <m:oMath xmlns:m="http://schemas.openxmlformats.org/officeDocument/2006/math">
                      <m:r>
                        <a:rPr lang="en-US" sz="2400" b="1" i="1" smtClean="0">
                          <a:latin typeface="Cambria Math" panose="02040503050406030204" pitchFamily="18" charset="0"/>
                        </a:rPr>
                        <m:t>←</m:t>
                      </m:r>
                    </m:oMath>
                  </a14:m>
                  <a:r>
                    <a:rPr lang="en-US" altLang="ja-JP" sz="2400" b="1" dirty="0">
                      <a:solidFill>
                        <a:schemeClr val="tx1"/>
                      </a:solidFill>
                      <a:latin typeface="+mj-lt"/>
                      <a:cs typeface="Calibri"/>
                      <a:sym typeface="Wingdings" pitchFamily="2" charset="2"/>
                    </a:rPr>
                    <a:t> </a:t>
                  </a:r>
                  <a:r>
                    <a:rPr lang="en-US" altLang="ja-JP" sz="2400" b="1" dirty="0">
                      <a:solidFill>
                        <a:srgbClr val="0432FF"/>
                      </a:solidFill>
                      <a:latin typeface="+mj-lt"/>
                      <a:cs typeface="Calibri"/>
                      <a:sym typeface="Wingdings" pitchFamily="2" charset="2"/>
                    </a:rPr>
                    <a:t>DDH, DCR</a:t>
                  </a:r>
                  <a:r>
                    <a:rPr lang="en-US" altLang="ja-JP" sz="2400" b="1" dirty="0">
                      <a:solidFill>
                        <a:schemeClr val="tx1"/>
                      </a:solidFill>
                      <a:latin typeface="+mj-lt"/>
                      <a:cs typeface="Calibri"/>
                      <a:sym typeface="Wingdings" pitchFamily="2" charset="2"/>
                    </a:rPr>
                    <a:t>, RLWE </a:t>
                  </a:r>
                </a:p>
                <a:p>
                  <a:pPr marL="171450" indent="-171450">
                    <a:buFont typeface="Arial" panose="020B0604020202020204" pitchFamily="34" charset="0"/>
                    <a:buChar char="•"/>
                  </a:pPr>
                  <a:r>
                    <a:rPr lang="en-US" altLang="ja-JP" sz="2400" b="1" dirty="0">
                      <a:solidFill>
                        <a:schemeClr val="tx1"/>
                      </a:solidFill>
                      <a:latin typeface="+mj-lt"/>
                      <a:cs typeface="Calibri"/>
                      <a:sym typeface="Wingdings" pitchFamily="2" charset="2"/>
                    </a:rPr>
                    <a:t>  Unbounded depth </a:t>
                  </a:r>
                  <a14:m>
                    <m:oMath xmlns:m="http://schemas.openxmlformats.org/officeDocument/2006/math">
                      <m:r>
                        <a:rPr lang="en-US" sz="2400" b="1" i="1">
                          <a:latin typeface="Cambria Math" panose="02040503050406030204" pitchFamily="18" charset="0"/>
                        </a:rPr>
                        <m:t>←</m:t>
                      </m:r>
                    </m:oMath>
                  </a14:m>
                  <a:r>
                    <a:rPr lang="en-US" altLang="ja-JP" sz="2400" b="1" dirty="0">
                      <a:solidFill>
                        <a:schemeClr val="tx1"/>
                      </a:solidFill>
                      <a:latin typeface="+mj-lt"/>
                      <a:cs typeface="Calibri"/>
                      <a:sym typeface="Wingdings" pitchFamily="2" charset="2"/>
                    </a:rPr>
                    <a:t> circular variants of assumptions</a:t>
                  </a:r>
                  <a:endParaRPr lang="en-US" altLang="ja-JP" sz="2400" b="1" dirty="0">
                    <a:solidFill>
                      <a:schemeClr val="tx1"/>
                    </a:solidFill>
                    <a:latin typeface="+mj-lt"/>
                    <a:cs typeface="Calibri"/>
                  </a:endParaRPr>
                </a:p>
              </p:txBody>
            </p:sp>
          </mc:Choice>
          <mc:Fallback xmlns="">
            <p:sp>
              <p:nvSpPr>
                <p:cNvPr id="23" name="Rectangle 22">
                  <a:extLst>
                    <a:ext uri="{FF2B5EF4-FFF2-40B4-BE49-F238E27FC236}">
                      <a16:creationId xmlns:a16="http://schemas.microsoft.com/office/drawing/2014/main" id="{0B799B2B-D0E1-311F-5ACD-BD28515B4962}"/>
                    </a:ext>
                  </a:extLst>
                </p:cNvPr>
                <p:cNvSpPr>
                  <a:spLocks noRot="1" noChangeAspect="1" noMove="1" noResize="1" noEditPoints="1" noAdjustHandles="1" noChangeArrowheads="1" noChangeShapeType="1" noTextEdit="1"/>
                </p:cNvSpPr>
                <p:nvPr/>
              </p:nvSpPr>
              <p:spPr>
                <a:xfrm>
                  <a:off x="4161626" y="5855678"/>
                  <a:ext cx="5760085" cy="1328821"/>
                </a:xfrm>
                <a:prstGeom prst="rect">
                  <a:avLst/>
                </a:prstGeom>
                <a:blipFill>
                  <a:blip r:embed="rId19"/>
                  <a:stretch>
                    <a:fillRect l="-1521" t="-4831" b="-9662"/>
                  </a:stretch>
                </a:blipFill>
                <a:ln>
                  <a:noFill/>
                </a:ln>
              </p:spPr>
              <p:txBody>
                <a:bodyPr/>
                <a:lstStyle/>
                <a:p>
                  <a:r>
                    <a:rPr lang="en-US">
                      <a:noFill/>
                    </a:rPr>
                    <a:t> </a:t>
                  </a:r>
                </a:p>
              </p:txBody>
            </p:sp>
          </mc:Fallback>
        </mc:AlternateContent>
      </p:grpSp>
      <p:grpSp>
        <p:nvGrpSpPr>
          <p:cNvPr id="29" name="Group 28">
            <a:extLst>
              <a:ext uri="{FF2B5EF4-FFF2-40B4-BE49-F238E27FC236}">
                <a16:creationId xmlns:a16="http://schemas.microsoft.com/office/drawing/2014/main" id="{222EC8B2-1474-56C5-347D-C897BDF2101E}"/>
              </a:ext>
            </a:extLst>
          </p:cNvPr>
          <p:cNvGrpSpPr/>
          <p:nvPr/>
        </p:nvGrpSpPr>
        <p:grpSpPr>
          <a:xfrm>
            <a:off x="8916374" y="2240662"/>
            <a:ext cx="1250595" cy="3006958"/>
            <a:chOff x="2681295" y="2240662"/>
            <a:chExt cx="1250595" cy="3006958"/>
          </a:xfrm>
        </p:grpSpPr>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702366B0-8338-F3CE-0135-1FFEE1880B1E}"/>
                    </a:ext>
                  </a:extLst>
                </p:cNvPr>
                <p:cNvSpPr/>
                <p:nvPr/>
              </p:nvSpPr>
              <p:spPr>
                <a:xfrm>
                  <a:off x="2682123" y="2240662"/>
                  <a:ext cx="1170793" cy="523220"/>
                </a:xfrm>
                <a:custGeom>
                  <a:avLst/>
                  <a:gdLst>
                    <a:gd name="connsiteX0" fmla="*/ 0 w 1170793"/>
                    <a:gd name="connsiteY0" fmla="*/ 0 h 523220"/>
                    <a:gd name="connsiteX1" fmla="*/ 608812 w 1170793"/>
                    <a:gd name="connsiteY1" fmla="*/ 0 h 523220"/>
                    <a:gd name="connsiteX2" fmla="*/ 1170793 w 1170793"/>
                    <a:gd name="connsiteY2" fmla="*/ 0 h 523220"/>
                    <a:gd name="connsiteX3" fmla="*/ 1170793 w 1170793"/>
                    <a:gd name="connsiteY3" fmla="*/ 523220 h 523220"/>
                    <a:gd name="connsiteX4" fmla="*/ 597104 w 1170793"/>
                    <a:gd name="connsiteY4" fmla="*/ 523220 h 523220"/>
                    <a:gd name="connsiteX5" fmla="*/ 0 w 1170793"/>
                    <a:gd name="connsiteY5" fmla="*/ 523220 h 523220"/>
                    <a:gd name="connsiteX6" fmla="*/ 0 w 1170793"/>
                    <a:gd name="connsiteY6"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793" h="523220" fill="none" extrusionOk="0">
                      <a:moveTo>
                        <a:pt x="0" y="0"/>
                      </a:moveTo>
                      <a:cubicBezTo>
                        <a:pt x="260898" y="-8695"/>
                        <a:pt x="433190" y="-23788"/>
                        <a:pt x="608812" y="0"/>
                      </a:cubicBezTo>
                      <a:cubicBezTo>
                        <a:pt x="784434" y="23788"/>
                        <a:pt x="925078" y="-25862"/>
                        <a:pt x="1170793" y="0"/>
                      </a:cubicBezTo>
                      <a:cubicBezTo>
                        <a:pt x="1175495" y="237565"/>
                        <a:pt x="1179628" y="274067"/>
                        <a:pt x="1170793" y="523220"/>
                      </a:cubicBezTo>
                      <a:cubicBezTo>
                        <a:pt x="958746" y="525655"/>
                        <a:pt x="725947" y="494696"/>
                        <a:pt x="597104" y="523220"/>
                      </a:cubicBezTo>
                      <a:cubicBezTo>
                        <a:pt x="468261" y="551744"/>
                        <a:pt x="231273" y="512155"/>
                        <a:pt x="0" y="523220"/>
                      </a:cubicBezTo>
                      <a:cubicBezTo>
                        <a:pt x="18888" y="406491"/>
                        <a:pt x="-4114" y="232988"/>
                        <a:pt x="0" y="0"/>
                      </a:cubicBezTo>
                      <a:close/>
                    </a:path>
                    <a:path w="1170793" h="523220" stroke="0" extrusionOk="0">
                      <a:moveTo>
                        <a:pt x="0" y="0"/>
                      </a:moveTo>
                      <a:cubicBezTo>
                        <a:pt x="254665" y="-15002"/>
                        <a:pt x="304153" y="-5863"/>
                        <a:pt x="573689" y="0"/>
                      </a:cubicBezTo>
                      <a:cubicBezTo>
                        <a:pt x="843225" y="5863"/>
                        <a:pt x="1001634" y="-10264"/>
                        <a:pt x="1170793" y="0"/>
                      </a:cubicBezTo>
                      <a:cubicBezTo>
                        <a:pt x="1149503" y="234827"/>
                        <a:pt x="1177311" y="416135"/>
                        <a:pt x="1170793" y="523220"/>
                      </a:cubicBezTo>
                      <a:cubicBezTo>
                        <a:pt x="963989" y="515371"/>
                        <a:pt x="763884" y="495810"/>
                        <a:pt x="585397" y="523220"/>
                      </a:cubicBezTo>
                      <a:cubicBezTo>
                        <a:pt x="406910" y="550630"/>
                        <a:pt x="148954" y="523053"/>
                        <a:pt x="0" y="523220"/>
                      </a:cubicBezTo>
                      <a:cubicBezTo>
                        <a:pt x="10330" y="391675"/>
                        <a:pt x="-1194" y="239160"/>
                        <a:pt x="0" y="0"/>
                      </a:cubicBezTo>
                      <a:close/>
                    </a:path>
                  </a:pathLst>
                </a:custGeom>
                <a:solidFill>
                  <a:schemeClr val="accent4">
                    <a:lumMod val="20000"/>
                    <a:lumOff val="80000"/>
                  </a:schemeClr>
                </a:solidFill>
                <a:ln>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14:m>
                    <m:oMathPara xmlns:m="http://schemas.openxmlformats.org/officeDocument/2006/math">
                      <m:oMathParaPr>
                        <m:jc m:val="center"/>
                      </m:oMathParaPr>
                      <m:oMath xmlns:m="http://schemas.openxmlformats.org/officeDocument/2006/math">
                        <m:d>
                          <m:dPr>
                            <m:begChr m:val="⟨"/>
                            <m:endChr m:val="⟩"/>
                            <m:ctrlP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ctrlPr>
                          </m:dPr>
                          <m:e>
                            <m: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t>𝑠</m:t>
                            </m:r>
                            <m: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t>⋅</m:t>
                            </m:r>
                            <m:acc>
                              <m:accPr>
                                <m:chr m:val="⃗"/>
                                <m:ctrlP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ctrlPr>
                              </m:accPr>
                              <m:e>
                                <m: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t>𝑥</m:t>
                                </m:r>
                              </m:e>
                            </m:acc>
                            <m: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t> </m:t>
                            </m:r>
                          </m:e>
                        </m:d>
                      </m:oMath>
                    </m:oMathPara>
                  </a14:m>
                  <a:endParaRPr kumimoji="0" lang="en-US" sz="2800" b="0" i="0" u="none" strike="noStrike" kern="1200" cap="none" spc="0" normalizeH="0" baseline="0" noProof="0" dirty="0">
                    <a:ln>
                      <a:noFill/>
                    </a:ln>
                    <a:solidFill>
                      <a:srgbClr val="0432FF"/>
                    </a:solidFill>
                    <a:effectLst/>
                    <a:uLnTx/>
                    <a:uFillTx/>
                    <a:latin typeface="Calibri Light" panose="020F0302020204030204"/>
                  </a:endParaRPr>
                </a:p>
              </p:txBody>
            </p:sp>
          </mc:Choice>
          <mc:Fallback xmlns="">
            <p:sp>
              <p:nvSpPr>
                <p:cNvPr id="31" name="Rectangle 30">
                  <a:extLst>
                    <a:ext uri="{FF2B5EF4-FFF2-40B4-BE49-F238E27FC236}">
                      <a16:creationId xmlns:a16="http://schemas.microsoft.com/office/drawing/2014/main" id="{C1C44F91-E423-4CCB-D35C-262F41DF1969}"/>
                    </a:ext>
                  </a:extLst>
                </p:cNvPr>
                <p:cNvSpPr>
                  <a:spLocks noRot="1" noChangeAspect="1" noMove="1" noResize="1" noEditPoints="1" noAdjustHandles="1" noChangeArrowheads="1" noChangeShapeType="1" noTextEdit="1"/>
                </p:cNvSpPr>
                <p:nvPr/>
              </p:nvSpPr>
              <p:spPr>
                <a:xfrm>
                  <a:off x="2682123" y="2240662"/>
                  <a:ext cx="1170793" cy="523220"/>
                </a:xfrm>
                <a:prstGeom prst="rect">
                  <a:avLst/>
                </a:prstGeom>
                <a:blipFill>
                  <a:blip r:embed="rId20"/>
                  <a:stretch>
                    <a:fillRect/>
                  </a:stretch>
                </a:blipFill>
                <a:ln>
                  <a:extLst>
                    <a:ext uri="{C807C97D-BFC1-408E-A445-0C87EB9F89A2}">
                      <ask:lineSketchStyleProps xmlns:ask="http://schemas.microsoft.com/office/drawing/2018/sketchyshapes" sd="1219033472">
                        <a:custGeom>
                          <a:avLst/>
                          <a:gdLst>
                            <a:gd name="connsiteX0" fmla="*/ 0 w 1170793"/>
                            <a:gd name="connsiteY0" fmla="*/ 0 h 523220"/>
                            <a:gd name="connsiteX1" fmla="*/ 608812 w 1170793"/>
                            <a:gd name="connsiteY1" fmla="*/ 0 h 523220"/>
                            <a:gd name="connsiteX2" fmla="*/ 1170793 w 1170793"/>
                            <a:gd name="connsiteY2" fmla="*/ 0 h 523220"/>
                            <a:gd name="connsiteX3" fmla="*/ 1170793 w 1170793"/>
                            <a:gd name="connsiteY3" fmla="*/ 523220 h 523220"/>
                            <a:gd name="connsiteX4" fmla="*/ 597104 w 1170793"/>
                            <a:gd name="connsiteY4" fmla="*/ 523220 h 523220"/>
                            <a:gd name="connsiteX5" fmla="*/ 0 w 1170793"/>
                            <a:gd name="connsiteY5" fmla="*/ 523220 h 523220"/>
                            <a:gd name="connsiteX6" fmla="*/ 0 w 1170793"/>
                            <a:gd name="connsiteY6"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793" h="523220" fill="none" extrusionOk="0">
                              <a:moveTo>
                                <a:pt x="0" y="0"/>
                              </a:moveTo>
                              <a:cubicBezTo>
                                <a:pt x="260898" y="-8695"/>
                                <a:pt x="433190" y="-23788"/>
                                <a:pt x="608812" y="0"/>
                              </a:cubicBezTo>
                              <a:cubicBezTo>
                                <a:pt x="784434" y="23788"/>
                                <a:pt x="925078" y="-25862"/>
                                <a:pt x="1170793" y="0"/>
                              </a:cubicBezTo>
                              <a:cubicBezTo>
                                <a:pt x="1175495" y="237565"/>
                                <a:pt x="1179628" y="274067"/>
                                <a:pt x="1170793" y="523220"/>
                              </a:cubicBezTo>
                              <a:cubicBezTo>
                                <a:pt x="958746" y="525655"/>
                                <a:pt x="725947" y="494696"/>
                                <a:pt x="597104" y="523220"/>
                              </a:cubicBezTo>
                              <a:cubicBezTo>
                                <a:pt x="468261" y="551744"/>
                                <a:pt x="231273" y="512155"/>
                                <a:pt x="0" y="523220"/>
                              </a:cubicBezTo>
                              <a:cubicBezTo>
                                <a:pt x="18888" y="406491"/>
                                <a:pt x="-4114" y="232988"/>
                                <a:pt x="0" y="0"/>
                              </a:cubicBezTo>
                              <a:close/>
                            </a:path>
                            <a:path w="1170793" h="523220" stroke="0" extrusionOk="0">
                              <a:moveTo>
                                <a:pt x="0" y="0"/>
                              </a:moveTo>
                              <a:cubicBezTo>
                                <a:pt x="254665" y="-15002"/>
                                <a:pt x="304153" y="-5863"/>
                                <a:pt x="573689" y="0"/>
                              </a:cubicBezTo>
                              <a:cubicBezTo>
                                <a:pt x="843225" y="5863"/>
                                <a:pt x="1001634" y="-10264"/>
                                <a:pt x="1170793" y="0"/>
                              </a:cubicBezTo>
                              <a:cubicBezTo>
                                <a:pt x="1149503" y="234827"/>
                                <a:pt x="1177311" y="416135"/>
                                <a:pt x="1170793" y="523220"/>
                              </a:cubicBezTo>
                              <a:cubicBezTo>
                                <a:pt x="963989" y="515371"/>
                                <a:pt x="763884" y="495810"/>
                                <a:pt x="585397" y="523220"/>
                              </a:cubicBezTo>
                              <a:cubicBezTo>
                                <a:pt x="406910" y="550630"/>
                                <a:pt x="148954" y="523053"/>
                                <a:pt x="0" y="523220"/>
                              </a:cubicBezTo>
                              <a:cubicBezTo>
                                <a:pt x="10330" y="391675"/>
                                <a:pt x="-1194" y="239160"/>
                                <a:pt x="0" y="0"/>
                              </a:cubicBezTo>
                              <a:close/>
                            </a:path>
                          </a:pathLst>
                        </a:custGeom>
                        <ask:type>
                          <ask:lineSketchFreehand/>
                        </ask:type>
                      </ask:lineSketchStyleProps>
                    </a:ext>
                  </a:extLst>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5254AFFF-E003-140B-EF9B-55A0C9707D28}"/>
                    </a:ext>
                  </a:extLst>
                </p:cNvPr>
                <p:cNvSpPr/>
                <p:nvPr/>
              </p:nvSpPr>
              <p:spPr>
                <a:xfrm>
                  <a:off x="2681295" y="4724400"/>
                  <a:ext cx="1250595" cy="523220"/>
                </a:xfrm>
                <a:custGeom>
                  <a:avLst/>
                  <a:gdLst>
                    <a:gd name="connsiteX0" fmla="*/ 0 w 1250595"/>
                    <a:gd name="connsiteY0" fmla="*/ 0 h 523220"/>
                    <a:gd name="connsiteX1" fmla="*/ 650309 w 1250595"/>
                    <a:gd name="connsiteY1" fmla="*/ 0 h 523220"/>
                    <a:gd name="connsiteX2" fmla="*/ 1250595 w 1250595"/>
                    <a:gd name="connsiteY2" fmla="*/ 0 h 523220"/>
                    <a:gd name="connsiteX3" fmla="*/ 1250595 w 1250595"/>
                    <a:gd name="connsiteY3" fmla="*/ 523220 h 523220"/>
                    <a:gd name="connsiteX4" fmla="*/ 637803 w 1250595"/>
                    <a:gd name="connsiteY4" fmla="*/ 523220 h 523220"/>
                    <a:gd name="connsiteX5" fmla="*/ 0 w 1250595"/>
                    <a:gd name="connsiteY5" fmla="*/ 523220 h 523220"/>
                    <a:gd name="connsiteX6" fmla="*/ 0 w 1250595"/>
                    <a:gd name="connsiteY6"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595" h="523220" fill="none" extrusionOk="0">
                      <a:moveTo>
                        <a:pt x="0" y="0"/>
                      </a:moveTo>
                      <a:cubicBezTo>
                        <a:pt x="158788" y="-5496"/>
                        <a:pt x="410490" y="19744"/>
                        <a:pt x="650309" y="0"/>
                      </a:cubicBezTo>
                      <a:cubicBezTo>
                        <a:pt x="890128" y="-19744"/>
                        <a:pt x="1063012" y="14138"/>
                        <a:pt x="1250595" y="0"/>
                      </a:cubicBezTo>
                      <a:cubicBezTo>
                        <a:pt x="1255297" y="237565"/>
                        <a:pt x="1259430" y="274067"/>
                        <a:pt x="1250595" y="523220"/>
                      </a:cubicBezTo>
                      <a:cubicBezTo>
                        <a:pt x="1083018" y="494358"/>
                        <a:pt x="791729" y="522723"/>
                        <a:pt x="637803" y="523220"/>
                      </a:cubicBezTo>
                      <a:cubicBezTo>
                        <a:pt x="483877" y="523717"/>
                        <a:pt x="128273" y="513519"/>
                        <a:pt x="0" y="523220"/>
                      </a:cubicBezTo>
                      <a:cubicBezTo>
                        <a:pt x="18888" y="406491"/>
                        <a:pt x="-4114" y="232988"/>
                        <a:pt x="0" y="0"/>
                      </a:cubicBezTo>
                      <a:close/>
                    </a:path>
                    <a:path w="1250595" h="523220" stroke="0" extrusionOk="0">
                      <a:moveTo>
                        <a:pt x="0" y="0"/>
                      </a:moveTo>
                      <a:cubicBezTo>
                        <a:pt x="158625" y="-12386"/>
                        <a:pt x="321212" y="-27917"/>
                        <a:pt x="612792" y="0"/>
                      </a:cubicBezTo>
                      <a:cubicBezTo>
                        <a:pt x="904372" y="27917"/>
                        <a:pt x="1027933" y="11350"/>
                        <a:pt x="1250595" y="0"/>
                      </a:cubicBezTo>
                      <a:cubicBezTo>
                        <a:pt x="1229305" y="234827"/>
                        <a:pt x="1257113" y="416135"/>
                        <a:pt x="1250595" y="523220"/>
                      </a:cubicBezTo>
                      <a:cubicBezTo>
                        <a:pt x="1109031" y="537085"/>
                        <a:pt x="806296" y="517367"/>
                        <a:pt x="625298" y="523220"/>
                      </a:cubicBezTo>
                      <a:cubicBezTo>
                        <a:pt x="444300" y="529073"/>
                        <a:pt x="293240" y="508065"/>
                        <a:pt x="0" y="523220"/>
                      </a:cubicBezTo>
                      <a:cubicBezTo>
                        <a:pt x="10330" y="391675"/>
                        <a:pt x="-1194" y="239160"/>
                        <a:pt x="0" y="0"/>
                      </a:cubicBezTo>
                      <a:close/>
                    </a:path>
                  </a:pathLst>
                </a:custGeom>
                <a:solidFill>
                  <a:schemeClr val="accent4">
                    <a:lumMod val="20000"/>
                    <a:lumOff val="80000"/>
                  </a:schemeClr>
                </a:solidFill>
                <a:ln>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14:m>
                    <m:oMathPara xmlns:m="http://schemas.openxmlformats.org/officeDocument/2006/math">
                      <m:oMathParaPr>
                        <m:jc m:val="centerGroup"/>
                      </m:oMathParaPr>
                      <m:oMath xmlns:m="http://schemas.openxmlformats.org/officeDocument/2006/math">
                        <m:d>
                          <m:dPr>
                            <m:begChr m:val="⟨"/>
                            <m:endChr m:val="⟩"/>
                            <m:ctrlP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ctrlPr>
                          </m:dPr>
                          <m:e>
                            <m: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t>𝑠</m:t>
                            </m:r>
                            <m: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t>⋅</m:t>
                            </m:r>
                            <m:r>
                              <a:rPr lang="en-US" sz="2800" b="0" i="1" smtClean="0">
                                <a:solidFill>
                                  <a:srgbClr val="0432FF"/>
                                </a:solidFill>
                                <a:latin typeface="Cambria Math" panose="02040503050406030204" pitchFamily="18" charset="0"/>
                              </a:rPr>
                              <m:t>𝑦</m:t>
                            </m:r>
                            <m: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rPr>
                              <m:t> </m:t>
                            </m:r>
                          </m:e>
                        </m:d>
                      </m:oMath>
                    </m:oMathPara>
                  </a14:m>
                  <a:endParaRPr kumimoji="0" lang="en-US" sz="2800" b="0" i="0" u="none" strike="noStrike" kern="1200" cap="none" spc="0" normalizeH="0" baseline="0" noProof="0" dirty="0">
                    <a:ln>
                      <a:noFill/>
                    </a:ln>
                    <a:solidFill>
                      <a:srgbClr val="0432FF"/>
                    </a:solidFill>
                    <a:effectLst/>
                    <a:uLnTx/>
                    <a:uFillTx/>
                    <a:latin typeface="Calibri Light" panose="020F0302020204030204"/>
                  </a:endParaRPr>
                </a:p>
              </p:txBody>
            </p:sp>
          </mc:Choice>
          <mc:Fallback xmlns="">
            <p:sp>
              <p:nvSpPr>
                <p:cNvPr id="4" name="Rectangle 3">
                  <a:extLst>
                    <a:ext uri="{FF2B5EF4-FFF2-40B4-BE49-F238E27FC236}">
                      <a16:creationId xmlns:a16="http://schemas.microsoft.com/office/drawing/2014/main" id="{6ADA81A3-0EDD-44FE-7A39-766C1FDC6BC9}"/>
                    </a:ext>
                  </a:extLst>
                </p:cNvPr>
                <p:cNvSpPr>
                  <a:spLocks noRot="1" noChangeAspect="1" noMove="1" noResize="1" noEditPoints="1" noAdjustHandles="1" noChangeArrowheads="1" noChangeShapeType="1" noTextEdit="1"/>
                </p:cNvSpPr>
                <p:nvPr/>
              </p:nvSpPr>
              <p:spPr>
                <a:xfrm>
                  <a:off x="2681295" y="4724400"/>
                  <a:ext cx="1250595" cy="523220"/>
                </a:xfrm>
                <a:prstGeom prst="rect">
                  <a:avLst/>
                </a:prstGeom>
                <a:blipFill>
                  <a:blip r:embed="rId21"/>
                  <a:stretch>
                    <a:fillRect/>
                  </a:stretch>
                </a:blipFill>
                <a:ln>
                  <a:extLst>
                    <a:ext uri="{C807C97D-BFC1-408E-A445-0C87EB9F89A2}">
                      <ask:lineSketchStyleProps xmlns:ask="http://schemas.microsoft.com/office/drawing/2018/sketchyshapes" sd="1219033472">
                        <a:custGeom>
                          <a:avLst/>
                          <a:gdLst>
                            <a:gd name="connsiteX0" fmla="*/ 0 w 1250595"/>
                            <a:gd name="connsiteY0" fmla="*/ 0 h 523220"/>
                            <a:gd name="connsiteX1" fmla="*/ 650309 w 1250595"/>
                            <a:gd name="connsiteY1" fmla="*/ 0 h 523220"/>
                            <a:gd name="connsiteX2" fmla="*/ 1250595 w 1250595"/>
                            <a:gd name="connsiteY2" fmla="*/ 0 h 523220"/>
                            <a:gd name="connsiteX3" fmla="*/ 1250595 w 1250595"/>
                            <a:gd name="connsiteY3" fmla="*/ 523220 h 523220"/>
                            <a:gd name="connsiteX4" fmla="*/ 637803 w 1250595"/>
                            <a:gd name="connsiteY4" fmla="*/ 523220 h 523220"/>
                            <a:gd name="connsiteX5" fmla="*/ 0 w 1250595"/>
                            <a:gd name="connsiteY5" fmla="*/ 523220 h 523220"/>
                            <a:gd name="connsiteX6" fmla="*/ 0 w 1250595"/>
                            <a:gd name="connsiteY6"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595" h="523220" fill="none" extrusionOk="0">
                              <a:moveTo>
                                <a:pt x="0" y="0"/>
                              </a:moveTo>
                              <a:cubicBezTo>
                                <a:pt x="158788" y="-5496"/>
                                <a:pt x="410490" y="19744"/>
                                <a:pt x="650309" y="0"/>
                              </a:cubicBezTo>
                              <a:cubicBezTo>
                                <a:pt x="890128" y="-19744"/>
                                <a:pt x="1063012" y="14138"/>
                                <a:pt x="1250595" y="0"/>
                              </a:cubicBezTo>
                              <a:cubicBezTo>
                                <a:pt x="1255297" y="237565"/>
                                <a:pt x="1259430" y="274067"/>
                                <a:pt x="1250595" y="523220"/>
                              </a:cubicBezTo>
                              <a:cubicBezTo>
                                <a:pt x="1083018" y="494358"/>
                                <a:pt x="791729" y="522723"/>
                                <a:pt x="637803" y="523220"/>
                              </a:cubicBezTo>
                              <a:cubicBezTo>
                                <a:pt x="483877" y="523717"/>
                                <a:pt x="128273" y="513519"/>
                                <a:pt x="0" y="523220"/>
                              </a:cubicBezTo>
                              <a:cubicBezTo>
                                <a:pt x="18888" y="406491"/>
                                <a:pt x="-4114" y="232988"/>
                                <a:pt x="0" y="0"/>
                              </a:cubicBezTo>
                              <a:close/>
                            </a:path>
                            <a:path w="1250595" h="523220" stroke="0" extrusionOk="0">
                              <a:moveTo>
                                <a:pt x="0" y="0"/>
                              </a:moveTo>
                              <a:cubicBezTo>
                                <a:pt x="158625" y="-12386"/>
                                <a:pt x="321212" y="-27917"/>
                                <a:pt x="612792" y="0"/>
                              </a:cubicBezTo>
                              <a:cubicBezTo>
                                <a:pt x="904372" y="27917"/>
                                <a:pt x="1027933" y="11350"/>
                                <a:pt x="1250595" y="0"/>
                              </a:cubicBezTo>
                              <a:cubicBezTo>
                                <a:pt x="1229305" y="234827"/>
                                <a:pt x="1257113" y="416135"/>
                                <a:pt x="1250595" y="523220"/>
                              </a:cubicBezTo>
                              <a:cubicBezTo>
                                <a:pt x="1109031" y="537085"/>
                                <a:pt x="806296" y="517367"/>
                                <a:pt x="625298" y="523220"/>
                              </a:cubicBezTo>
                              <a:cubicBezTo>
                                <a:pt x="444300" y="529073"/>
                                <a:pt x="293240" y="508065"/>
                                <a:pt x="0" y="523220"/>
                              </a:cubicBezTo>
                              <a:cubicBezTo>
                                <a:pt x="10330" y="391675"/>
                                <a:pt x="-1194" y="239160"/>
                                <a:pt x="0" y="0"/>
                              </a:cubicBezTo>
                              <a:close/>
                            </a:path>
                          </a:pathLst>
                        </a:custGeom>
                        <ask:type>
                          <ask:lineSketchFreehand/>
                        </ask:type>
                      </ask:lineSketchStyleProps>
                    </a:ext>
                  </a:extLst>
                </a:ln>
              </p:spPr>
              <p:txBody>
                <a:bodyPr/>
                <a:lstStyle/>
                <a:p>
                  <a:r>
                    <a:rPr lang="en-US">
                      <a:noFill/>
                    </a:rPr>
                    <a:t> </a:t>
                  </a:r>
                </a:p>
              </p:txBody>
            </p:sp>
          </mc:Fallback>
        </mc:AlternateContent>
      </p:grpSp>
    </p:spTree>
    <p:extLst>
      <p:ext uri="{BB962C8B-B14F-4D97-AF65-F5344CB8AC3E}">
        <p14:creationId xmlns:p14="http://schemas.microsoft.com/office/powerpoint/2010/main" val="291672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 grpId="0"/>
      <p:bldP spid="22" grpId="0"/>
      <p:bldP spid="34"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D9C5D-12B5-2A89-3ED9-77A86F25384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7D416518-1854-0FD8-FFE1-6F1826B0DF77}"/>
              </a:ext>
            </a:extLst>
          </p:cNvPr>
          <p:cNvSpPr/>
          <p:nvPr/>
        </p:nvSpPr>
        <p:spPr>
          <a:xfrm>
            <a:off x="1018020" y="2281238"/>
            <a:ext cx="2819400" cy="1905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Homomorphic Secret Sharing</a:t>
            </a:r>
          </a:p>
          <a:p>
            <a:pPr algn="ctr"/>
            <a:r>
              <a:rPr lang="en-US" sz="3200" dirty="0">
                <a:solidFill>
                  <a:schemeClr val="tx1"/>
                </a:solidFill>
              </a:rPr>
              <a:t>(HSS)</a:t>
            </a:r>
          </a:p>
        </p:txBody>
      </p:sp>
      <p:sp>
        <p:nvSpPr>
          <p:cNvPr id="9" name="Rectangle 8">
            <a:extLst>
              <a:ext uri="{FF2B5EF4-FFF2-40B4-BE49-F238E27FC236}">
                <a16:creationId xmlns:a16="http://schemas.microsoft.com/office/drawing/2014/main" id="{80DD21F3-2F6C-AFAE-B789-1CD419AE0DBF}"/>
              </a:ext>
            </a:extLst>
          </p:cNvPr>
          <p:cNvSpPr/>
          <p:nvPr/>
        </p:nvSpPr>
        <p:spPr>
          <a:xfrm>
            <a:off x="4599420" y="2281238"/>
            <a:ext cx="3581400" cy="1905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Algebraic Homomorphic MAC</a:t>
            </a:r>
          </a:p>
          <a:p>
            <a:pPr algn="ctr"/>
            <a:r>
              <a:rPr lang="en-US" sz="3200" dirty="0">
                <a:solidFill>
                  <a:schemeClr val="tx1"/>
                </a:solidFill>
              </a:rPr>
              <a:t>(</a:t>
            </a:r>
            <a:r>
              <a:rPr lang="en-US" sz="3200" dirty="0" err="1">
                <a:solidFill>
                  <a:schemeClr val="tx1"/>
                </a:solidFill>
              </a:rPr>
              <a:t>aHMAC</a:t>
            </a:r>
            <a:r>
              <a:rPr lang="en-US" sz="3200" dirty="0">
                <a:solidFill>
                  <a:schemeClr val="tx1"/>
                </a:solidFill>
              </a:rPr>
              <a:t>)</a:t>
            </a:r>
          </a:p>
        </p:txBody>
      </p:sp>
      <p:grpSp>
        <p:nvGrpSpPr>
          <p:cNvPr id="2" name="Group 1">
            <a:extLst>
              <a:ext uri="{FF2B5EF4-FFF2-40B4-BE49-F238E27FC236}">
                <a16:creationId xmlns:a16="http://schemas.microsoft.com/office/drawing/2014/main" id="{186CB11F-FF74-ED3F-F4D4-435B1CD40B3A}"/>
              </a:ext>
            </a:extLst>
          </p:cNvPr>
          <p:cNvGrpSpPr/>
          <p:nvPr/>
        </p:nvGrpSpPr>
        <p:grpSpPr>
          <a:xfrm>
            <a:off x="3998575" y="2286000"/>
            <a:ext cx="7050425" cy="1905000"/>
            <a:chOff x="3998575" y="2286000"/>
            <a:chExt cx="7050425" cy="1905000"/>
          </a:xfrm>
        </p:grpSpPr>
        <p:sp>
          <p:nvSpPr>
            <p:cNvPr id="11" name="Rectangle 10">
              <a:extLst>
                <a:ext uri="{FF2B5EF4-FFF2-40B4-BE49-F238E27FC236}">
                  <a16:creationId xmlns:a16="http://schemas.microsoft.com/office/drawing/2014/main" id="{3481BD84-79D2-53F5-5FE3-D4CA4A811613}"/>
                </a:ext>
              </a:extLst>
            </p:cNvPr>
            <p:cNvSpPr/>
            <p:nvPr/>
          </p:nvSpPr>
          <p:spPr>
            <a:xfrm>
              <a:off x="8839200" y="2286000"/>
              <a:ext cx="2209800" cy="1905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1-bit / gate Garbling</a:t>
              </a: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429954F2-4AC3-41D2-5921-0D10B182E527}"/>
                    </a:ext>
                  </a:extLst>
                </p:cNvPr>
                <p:cNvSpPr/>
                <p:nvPr/>
              </p:nvSpPr>
              <p:spPr>
                <a:xfrm>
                  <a:off x="3998575" y="3043238"/>
                  <a:ext cx="448445"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32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m:t>
                        </m:r>
                      </m:oMath>
                    </m:oMathPara>
                  </a14:m>
                  <a:endParaRPr kumimoji="0" lang="en-US" sz="32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13" name="Rectangle 12">
                  <a:extLst>
                    <a:ext uri="{FF2B5EF4-FFF2-40B4-BE49-F238E27FC236}">
                      <a16:creationId xmlns:a16="http://schemas.microsoft.com/office/drawing/2014/main" id="{429954F2-4AC3-41D2-5921-0D10B182E527}"/>
                    </a:ext>
                  </a:extLst>
                </p:cNvPr>
                <p:cNvSpPr>
                  <a:spLocks noRot="1" noChangeAspect="1" noMove="1" noResize="1" noEditPoints="1" noAdjustHandles="1" noChangeArrowheads="1" noChangeShapeType="1" noTextEdit="1"/>
                </p:cNvSpPr>
                <p:nvPr/>
              </p:nvSpPr>
              <p:spPr>
                <a:xfrm>
                  <a:off x="3998575" y="3043238"/>
                  <a:ext cx="448445"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AFB9AFEE-0DFE-9604-109A-15658FBB89E3}"/>
                    </a:ext>
                  </a:extLst>
                </p:cNvPr>
                <p:cNvSpPr/>
                <p:nvPr/>
              </p:nvSpPr>
              <p:spPr>
                <a:xfrm>
                  <a:off x="8318932" y="2976890"/>
                  <a:ext cx="448445"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32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oMath>
                    </m:oMathPara>
                  </a14:m>
                  <a:endParaRPr kumimoji="0" lang="en-US" sz="32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14" name="Rectangle 13">
                  <a:extLst>
                    <a:ext uri="{FF2B5EF4-FFF2-40B4-BE49-F238E27FC236}">
                      <a16:creationId xmlns:a16="http://schemas.microsoft.com/office/drawing/2014/main" id="{AFB9AFEE-0DFE-9604-109A-15658FBB89E3}"/>
                    </a:ext>
                  </a:extLst>
                </p:cNvPr>
                <p:cNvSpPr>
                  <a:spLocks noRot="1" noChangeAspect="1" noMove="1" noResize="1" noEditPoints="1" noAdjustHandles="1" noChangeArrowheads="1" noChangeShapeType="1" noTextEdit="1"/>
                </p:cNvSpPr>
                <p:nvPr/>
              </p:nvSpPr>
              <p:spPr>
                <a:xfrm>
                  <a:off x="8318932" y="2976890"/>
                  <a:ext cx="448445" cy="584775"/>
                </a:xfrm>
                <a:prstGeom prst="rect">
                  <a:avLst/>
                </a:prstGeom>
                <a:blipFill>
                  <a:blip r:embed="rId4"/>
                  <a:stretch>
                    <a:fillRect/>
                  </a:stretch>
                </a:blipFill>
              </p:spPr>
              <p:txBody>
                <a:bodyPr/>
                <a:lstStyle/>
                <a:p>
                  <a:r>
                    <a:rPr lang="en-US">
                      <a:noFill/>
                    </a:rPr>
                    <a:t> </a:t>
                  </a:r>
                </a:p>
              </p:txBody>
            </p:sp>
          </mc:Fallback>
        </mc:AlternateContent>
      </p:grpSp>
      <p:sp>
        <p:nvSpPr>
          <p:cNvPr id="17" name="TextBox 16">
            <a:extLst>
              <a:ext uri="{FF2B5EF4-FFF2-40B4-BE49-F238E27FC236}">
                <a16:creationId xmlns:a16="http://schemas.microsoft.com/office/drawing/2014/main" id="{C172B679-CC1D-16DB-B423-ABD07008A2F4}"/>
              </a:ext>
            </a:extLst>
          </p:cNvPr>
          <p:cNvSpPr txBox="1"/>
          <p:nvPr/>
        </p:nvSpPr>
        <p:spPr>
          <a:xfrm>
            <a:off x="838200" y="4300812"/>
            <a:ext cx="3124200" cy="892552"/>
          </a:xfrm>
          <a:prstGeom prst="rect">
            <a:avLst/>
          </a:prstGeom>
          <a:noFill/>
        </p:spPr>
        <p:txBody>
          <a:bodyPr wrap="square">
            <a:spAutoFit/>
          </a:bodyPr>
          <a:lstStyle/>
          <a:p>
            <a:pPr algn="ctr"/>
            <a:r>
              <a:rPr lang="en-US" sz="2600" dirty="0">
                <a:solidFill>
                  <a:schemeClr val="tx1"/>
                </a:solidFill>
              </a:rPr>
              <a:t>[</a:t>
            </a:r>
            <a:r>
              <a:rPr lang="en-US" sz="2600" dirty="0">
                <a:solidFill>
                  <a:schemeClr val="tx1"/>
                </a:solidFill>
                <a:latin typeface="Calibri Light" panose="020F0302020204030204"/>
              </a:rPr>
              <a:t>BGI16,BKS19,</a:t>
            </a:r>
          </a:p>
          <a:p>
            <a:pPr algn="ctr"/>
            <a:r>
              <a:rPr lang="en-US" sz="2600" dirty="0">
                <a:solidFill>
                  <a:schemeClr val="tx1"/>
                </a:solidFill>
                <a:latin typeface="Calibri Light" panose="020F0302020204030204"/>
              </a:rPr>
              <a:t>OSY21,RS21,ADOS22</a:t>
            </a:r>
            <a:r>
              <a:rPr lang="en-US" sz="2600" dirty="0">
                <a:solidFill>
                  <a:schemeClr val="tx1"/>
                </a:solidFill>
              </a:rPr>
              <a:t>]</a:t>
            </a:r>
          </a:p>
        </p:txBody>
      </p:sp>
      <p:sp>
        <p:nvSpPr>
          <p:cNvPr id="18" name="TextBox 17">
            <a:extLst>
              <a:ext uri="{FF2B5EF4-FFF2-40B4-BE49-F238E27FC236}">
                <a16:creationId xmlns:a16="http://schemas.microsoft.com/office/drawing/2014/main" id="{D3A7EB7E-CA2A-1D1C-F031-DAAFCA0463D8}"/>
              </a:ext>
            </a:extLst>
          </p:cNvPr>
          <p:cNvSpPr txBox="1"/>
          <p:nvPr/>
        </p:nvSpPr>
        <p:spPr>
          <a:xfrm>
            <a:off x="5257800" y="4300812"/>
            <a:ext cx="2286000" cy="492443"/>
          </a:xfrm>
          <a:prstGeom prst="rect">
            <a:avLst/>
          </a:prstGeom>
          <a:noFill/>
        </p:spPr>
        <p:txBody>
          <a:bodyPr wrap="square">
            <a:spAutoFit/>
          </a:bodyPr>
          <a:lstStyle/>
          <a:p>
            <a:pPr algn="ctr"/>
            <a:r>
              <a:rPr lang="en-US" sz="2600" dirty="0">
                <a:solidFill>
                  <a:schemeClr val="tx1"/>
                </a:solidFill>
              </a:rPr>
              <a:t>[</a:t>
            </a:r>
            <a:r>
              <a:rPr lang="en-US" sz="2600" dirty="0">
                <a:solidFill>
                  <a:schemeClr val="tx1"/>
                </a:solidFill>
                <a:latin typeface="Calibri Light" panose="020F0302020204030204"/>
              </a:rPr>
              <a:t>ILL25b</a:t>
            </a:r>
            <a:r>
              <a:rPr lang="en-US" sz="2600" dirty="0">
                <a:solidFill>
                  <a:schemeClr val="tx1"/>
                </a:solidFill>
              </a:rPr>
              <a:t>]</a:t>
            </a:r>
          </a:p>
        </p:txBody>
      </p:sp>
      <p:sp>
        <p:nvSpPr>
          <p:cNvPr id="3" name="Title 1">
            <a:extLst>
              <a:ext uri="{FF2B5EF4-FFF2-40B4-BE49-F238E27FC236}">
                <a16:creationId xmlns:a16="http://schemas.microsoft.com/office/drawing/2014/main" id="{40C72EB4-955C-57C3-0836-C07067942A01}"/>
              </a:ext>
            </a:extLst>
          </p:cNvPr>
          <p:cNvSpPr txBox="1">
            <a:spLocks/>
          </p:cNvSpPr>
          <p:nvPr/>
        </p:nvSpPr>
        <p:spPr>
          <a:xfrm>
            <a:off x="152400" y="23021"/>
            <a:ext cx="11201400" cy="11183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Overview</a:t>
            </a:r>
          </a:p>
        </p:txBody>
      </p:sp>
    </p:spTree>
    <p:extLst>
      <p:ext uri="{BB962C8B-B14F-4D97-AF65-F5344CB8AC3E}">
        <p14:creationId xmlns:p14="http://schemas.microsoft.com/office/powerpoint/2010/main" val="771421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30549A6-C9D9-7433-67B3-5912D19C9C7A}"/>
              </a:ext>
            </a:extLst>
          </p:cNvPr>
          <p:cNvSpPr/>
          <p:nvPr/>
        </p:nvSpPr>
        <p:spPr>
          <a:xfrm>
            <a:off x="4841" y="4953000"/>
            <a:ext cx="12187159" cy="190499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EE78494-0005-9962-97EE-AB88DC80BA10}"/>
              </a:ext>
            </a:extLst>
          </p:cNvPr>
          <p:cNvSpPr/>
          <p:nvPr/>
        </p:nvSpPr>
        <p:spPr>
          <a:xfrm>
            <a:off x="1140758" y="1653413"/>
            <a:ext cx="7815094" cy="4524315"/>
          </a:xfrm>
          <a:prstGeom prst="rect">
            <a:avLst/>
          </a:prstGeom>
        </p:spPr>
        <p:txBody>
          <a:bodyPr wrap="square">
            <a:spAutoFit/>
          </a:bodyPr>
          <a:lstStyle/>
          <a:p>
            <a:pPr marL="457200" indent="-457200">
              <a:buFont typeface="Arial" panose="020B0604020202020204" pitchFamily="34" charset="0"/>
              <a:buChar char="•"/>
            </a:pPr>
            <a:r>
              <a:rPr lang="en-US" sz="3200" dirty="0">
                <a:solidFill>
                  <a:srgbClr val="CC00CC"/>
                </a:solidFill>
                <a:latin typeface="+mj-lt"/>
              </a:rPr>
              <a:t>Partially Public</a:t>
            </a:r>
            <a:r>
              <a:rPr lang="en-US" sz="3200" dirty="0">
                <a:solidFill>
                  <a:schemeClr val="tx1"/>
                </a:solidFill>
                <a:latin typeface="+mj-lt"/>
              </a:rPr>
              <a:t> Computation</a:t>
            </a:r>
          </a:p>
          <a:p>
            <a:pPr marL="457200" indent="-457200">
              <a:buFont typeface="Arial" panose="020B0604020202020204" pitchFamily="34" charset="0"/>
              <a:buChar char="•"/>
            </a:pPr>
            <a:endParaRPr lang="en-US" sz="3200" dirty="0">
              <a:latin typeface="+mj-lt"/>
            </a:endParaRPr>
          </a:p>
          <a:p>
            <a:r>
              <a:rPr lang="en-US" sz="3200" dirty="0">
                <a:solidFill>
                  <a:schemeClr val="tx1"/>
                </a:solidFill>
                <a:latin typeface="+mj-lt"/>
              </a:rPr>
              <a:t> </a:t>
            </a:r>
          </a:p>
          <a:p>
            <a:endParaRPr lang="en-US" sz="3200" dirty="0">
              <a:latin typeface="+mj-lt"/>
            </a:endParaRPr>
          </a:p>
          <a:p>
            <a:endParaRPr lang="en-US" sz="3200" dirty="0">
              <a:solidFill>
                <a:schemeClr val="tx1"/>
              </a:solidFill>
              <a:latin typeface="+mj-lt"/>
            </a:endParaRPr>
          </a:p>
          <a:p>
            <a:endParaRPr lang="en-US" sz="3200" dirty="0">
              <a:solidFill>
                <a:schemeClr val="tx1"/>
              </a:solidFill>
              <a:latin typeface="+mj-lt"/>
            </a:endParaRPr>
          </a:p>
          <a:p>
            <a:endParaRPr lang="en-US" sz="3200" dirty="0">
              <a:solidFill>
                <a:schemeClr val="tx1"/>
              </a:solidFill>
              <a:latin typeface="+mj-lt"/>
            </a:endParaRPr>
          </a:p>
          <a:p>
            <a:pPr marL="457200" indent="-457200">
              <a:buFont typeface="Arial" panose="020B0604020202020204" pitchFamily="34" charset="0"/>
              <a:buChar char="•"/>
            </a:pPr>
            <a:r>
              <a:rPr lang="en-US" sz="3200" dirty="0">
                <a:solidFill>
                  <a:schemeClr val="tx1"/>
                </a:solidFill>
                <a:latin typeface="+mj-lt"/>
              </a:rPr>
              <a:t>Partial Garbling:</a:t>
            </a:r>
          </a:p>
          <a:p>
            <a:pPr marL="457200" indent="-457200">
              <a:buFont typeface="Arial" panose="020B0604020202020204" pitchFamily="34" charset="0"/>
              <a:buChar char="•"/>
            </a:pPr>
            <a:endParaRPr lang="en-US" sz="3200" b="1" dirty="0">
              <a:latin typeface="+mj-lt"/>
            </a:endParaRPr>
          </a:p>
        </p:txBody>
      </p:sp>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E588FD72-20F9-5949-BFA0-BDED0AED5849}"/>
                  </a:ext>
                </a:extLst>
              </p:cNvPr>
              <p:cNvSpPr/>
              <p:nvPr/>
            </p:nvSpPr>
            <p:spPr>
              <a:xfrm>
                <a:off x="4756418" y="5105400"/>
                <a:ext cx="4478895" cy="5786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m:rPr>
                          <m:sty m:val="p"/>
                        </m:rPr>
                        <a:rPr kumimoji="0" lang="en-US" sz="2800" b="0" i="0" u="none" strike="noStrike" kern="1200" cap="none" spc="0" normalizeH="0" baseline="0" noProof="0" dirty="0" smtClean="0">
                          <a:ln>
                            <a:noFill/>
                          </a:ln>
                          <a:solidFill>
                            <a:srgbClr val="1F26F1"/>
                          </a:solidFill>
                          <a:effectLst/>
                          <a:uLnTx/>
                          <a:uFillTx/>
                          <a:latin typeface="Cambria Math" panose="02040503050406030204" pitchFamily="18" charset="0"/>
                          <a:ea typeface="+mn-ea"/>
                          <a:cs typeface="+mn-cs"/>
                        </a:rPr>
                        <m:t>Eval</m:t>
                      </m:r>
                      <m:d>
                        <m:dPr>
                          <m:ctrlP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dPr>
                        <m:e>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𝐶</m:t>
                          </m:r>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acc>
                            <m:accPr>
                              <m:chr m:val="̂"/>
                              <m:ctrlP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𝐶</m:t>
                              </m:r>
                            </m:e>
                          </m:acc>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acc>
                            <m:accPr>
                              <m:chr m:val="⃗"/>
                              <m:ctrlPr>
                                <a:rPr kumimoji="0" lang="en-US" sz="2800" b="0" i="1" u="none" strike="noStrike" kern="1200" cap="none" spc="0" normalizeH="0" baseline="0" noProof="0" dirty="0" smtClean="0">
                                  <a:ln>
                                    <a:noFill/>
                                  </a:ln>
                                  <a:solidFill>
                                    <a:srgbClr val="CC00CC"/>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dirty="0" smtClean="0">
                                  <a:ln>
                                    <a:noFill/>
                                  </a:ln>
                                  <a:solidFill>
                                    <a:srgbClr val="CC00CC"/>
                                  </a:solidFill>
                                  <a:effectLst/>
                                  <a:uLnTx/>
                                  <a:uFillTx/>
                                  <a:latin typeface="Cambria Math" panose="02040503050406030204" pitchFamily="18" charset="0"/>
                                  <a:ea typeface="+mn-ea"/>
                                  <a:cs typeface="+mn-cs"/>
                                </a:rPr>
                                <m:t>𝑥</m:t>
                              </m:r>
                            </m:e>
                          </m:acc>
                          <m:r>
                            <a:rPr kumimoji="0" lang="en-US" sz="28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m:t>
                          </m:r>
                          <m:acc>
                            <m:accPr>
                              <m:chr m:val="̂"/>
                              <m:ctrlP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𝑥</m:t>
                              </m:r>
                            </m:e>
                          </m:acc>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acc>
                            <m:accPr>
                              <m:chr m:val="̂"/>
                              <m:ctrlP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𝑦</m:t>
                              </m:r>
                            </m:e>
                          </m:acc>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 </m:t>
                          </m:r>
                        </m:e>
                      </m:d>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 →</m:t>
                      </m:r>
                      <m:acc>
                        <m:accPr>
                          <m:chr m:val="⃗"/>
                          <m:ctrlP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𝑧</m:t>
                          </m:r>
                        </m:e>
                      </m:acc>
                    </m:oMath>
                  </m:oMathPara>
                </a14:m>
                <a:endParaRPr kumimoji="0" lang="en-US" sz="2400" b="0" i="1"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mc:Choice>
        <mc:Fallback xmlns="">
          <p:sp>
            <p:nvSpPr>
              <p:cNvPr id="44" name="Rectangle 43">
                <a:extLst>
                  <a:ext uri="{FF2B5EF4-FFF2-40B4-BE49-F238E27FC236}">
                    <a16:creationId xmlns:a16="http://schemas.microsoft.com/office/drawing/2014/main" id="{E588FD72-20F9-5949-BFA0-BDED0AED5849}"/>
                  </a:ext>
                </a:extLst>
              </p:cNvPr>
              <p:cNvSpPr>
                <a:spLocks noRot="1" noChangeAspect="1" noMove="1" noResize="1" noEditPoints="1" noAdjustHandles="1" noChangeArrowheads="1" noChangeShapeType="1" noTextEdit="1"/>
              </p:cNvSpPr>
              <p:nvPr/>
            </p:nvSpPr>
            <p:spPr>
              <a:xfrm>
                <a:off x="4756418" y="5105400"/>
                <a:ext cx="4478895" cy="57868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B2E56967-DD1C-F242-8BAF-482B4456AC82}"/>
                  </a:ext>
                </a:extLst>
              </p:cNvPr>
              <p:cNvSpPr/>
              <p:nvPr/>
            </p:nvSpPr>
            <p:spPr>
              <a:xfrm>
                <a:off x="4756418" y="5760022"/>
                <a:ext cx="3463992" cy="53777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m:rPr>
                          <m:sty m:val="p"/>
                        </m:rPr>
                        <a:rPr kumimoji="0" lang="en-US" sz="2800" b="0" i="0" u="none" strike="noStrike" kern="1200" cap="none" spc="0" normalizeH="0" baseline="0" noProof="0" dirty="0" smtClean="0">
                          <a:ln>
                            <a:noFill/>
                          </a:ln>
                          <a:solidFill>
                            <a:srgbClr val="1F26F1"/>
                          </a:solidFill>
                          <a:effectLst/>
                          <a:uLnTx/>
                          <a:uFillTx/>
                          <a:latin typeface="Cambria Math" panose="02040503050406030204" pitchFamily="18" charset="0"/>
                          <a:ea typeface="+mn-ea"/>
                          <a:cs typeface="+mn-cs"/>
                        </a:rPr>
                        <m:t>Sim</m:t>
                      </m:r>
                      <m:d>
                        <m:dPr>
                          <m:ctrlP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dPr>
                        <m:e>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𝐶</m:t>
                          </m:r>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acc>
                            <m:accPr>
                              <m:chr m:val="⃗"/>
                              <m:ctrlPr>
                                <a:rPr kumimoji="0" lang="en-US" sz="2800" b="0" i="1" u="none" strike="noStrike" kern="1200" cap="none" spc="0" normalizeH="0" baseline="0" noProof="0" dirty="0" smtClean="0">
                                  <a:ln>
                                    <a:noFill/>
                                  </a:ln>
                                  <a:solidFill>
                                    <a:srgbClr val="CC00CC"/>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dirty="0" smtClean="0">
                                  <a:ln>
                                    <a:noFill/>
                                  </a:ln>
                                  <a:solidFill>
                                    <a:srgbClr val="CC00CC"/>
                                  </a:solidFill>
                                  <a:effectLst/>
                                  <a:uLnTx/>
                                  <a:uFillTx/>
                                  <a:latin typeface="Cambria Math" panose="02040503050406030204" pitchFamily="18" charset="0"/>
                                  <a:ea typeface="+mn-ea"/>
                                  <a:cs typeface="+mn-cs"/>
                                </a:rPr>
                                <m:t>𝑥</m:t>
                              </m:r>
                            </m:e>
                          </m:acc>
                          <m:r>
                            <a:rPr kumimoji="0" lang="en-US" sz="28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m:t>
                          </m:r>
                          <m:acc>
                            <m:accPr>
                              <m:chr m:val="⃗"/>
                              <m:ctrlPr>
                                <a:rPr kumimoji="0" lang="en-US" sz="28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𝑧</m:t>
                              </m:r>
                            </m:e>
                          </m:acc>
                        </m:e>
                      </m:d>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 →</m:t>
                      </m:r>
                      <m:acc>
                        <m:accPr>
                          <m:chr m:val="̂"/>
                          <m:ctrlP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𝐶</m:t>
                          </m:r>
                        </m:e>
                      </m:acc>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 </m:t>
                      </m:r>
                      <m:acc>
                        <m:accPr>
                          <m:chr m:val="̂"/>
                          <m:ctrlP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𝑥</m:t>
                          </m:r>
                        </m:e>
                      </m:acc>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acc>
                        <m:accPr>
                          <m:chr m:val="̂"/>
                          <m:ctrlP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𝑦</m:t>
                          </m:r>
                        </m:e>
                      </m:acc>
                    </m:oMath>
                  </m:oMathPara>
                </a14:m>
                <a:endParaRPr kumimoji="0" lang="en-US" sz="2400" b="0" i="1"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mc:Choice>
        <mc:Fallback xmlns="">
          <p:sp>
            <p:nvSpPr>
              <p:cNvPr id="45" name="Rectangle 44">
                <a:extLst>
                  <a:ext uri="{FF2B5EF4-FFF2-40B4-BE49-F238E27FC236}">
                    <a16:creationId xmlns:a16="http://schemas.microsoft.com/office/drawing/2014/main" id="{B2E56967-DD1C-F242-8BAF-482B4456AC82}"/>
                  </a:ext>
                </a:extLst>
              </p:cNvPr>
              <p:cNvSpPr>
                <a:spLocks noRot="1" noChangeAspect="1" noMove="1" noResize="1" noEditPoints="1" noAdjustHandles="1" noChangeArrowheads="1" noChangeShapeType="1" noTextEdit="1"/>
              </p:cNvSpPr>
              <p:nvPr/>
            </p:nvSpPr>
            <p:spPr>
              <a:xfrm>
                <a:off x="4756418" y="5760022"/>
                <a:ext cx="3463992" cy="537776"/>
              </a:xfrm>
              <a:prstGeom prst="rect">
                <a:avLst/>
              </a:prstGeom>
              <a:blipFill>
                <a:blip r:embed="rId4"/>
                <a:stretch>
                  <a:fillRect/>
                </a:stretch>
              </a:blipFill>
            </p:spPr>
            <p:txBody>
              <a:bodyPr/>
              <a:lstStyle/>
              <a:p>
                <a:r>
                  <a:rPr lang="en-US">
                    <a:noFill/>
                  </a:rPr>
                  <a:t> </a:t>
                </a:r>
              </a:p>
            </p:txBody>
          </p:sp>
        </mc:Fallback>
      </mc:AlternateContent>
      <p:grpSp>
        <p:nvGrpSpPr>
          <p:cNvPr id="20" name="Group 19">
            <a:extLst>
              <a:ext uri="{FF2B5EF4-FFF2-40B4-BE49-F238E27FC236}">
                <a16:creationId xmlns:a16="http://schemas.microsoft.com/office/drawing/2014/main" id="{62CD393C-B810-FF28-7340-407E27D4561B}"/>
              </a:ext>
            </a:extLst>
          </p:cNvPr>
          <p:cNvGrpSpPr/>
          <p:nvPr/>
        </p:nvGrpSpPr>
        <p:grpSpPr>
          <a:xfrm>
            <a:off x="6937687" y="864831"/>
            <a:ext cx="4647279" cy="3524814"/>
            <a:chOff x="6625738" y="422750"/>
            <a:chExt cx="4647279" cy="3524814"/>
          </a:xfrm>
        </p:grpSpPr>
        <p:grpSp>
          <p:nvGrpSpPr>
            <p:cNvPr id="8" name="Group 7">
              <a:extLst>
                <a:ext uri="{FF2B5EF4-FFF2-40B4-BE49-F238E27FC236}">
                  <a16:creationId xmlns:a16="http://schemas.microsoft.com/office/drawing/2014/main" id="{7DEE566A-C48C-BA83-4703-C6B740D862BF}"/>
                </a:ext>
              </a:extLst>
            </p:cNvPr>
            <p:cNvGrpSpPr/>
            <p:nvPr/>
          </p:nvGrpSpPr>
          <p:grpSpPr>
            <a:xfrm>
              <a:off x="7621698" y="422750"/>
              <a:ext cx="3651319" cy="2948032"/>
              <a:chOff x="1268328" y="2242597"/>
              <a:chExt cx="3651319" cy="2948032"/>
            </a:xfrm>
          </p:grpSpPr>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7473BBA1-365A-6C42-9B8F-3A7763FFCB19}"/>
                      </a:ext>
                    </a:extLst>
                  </p:cNvPr>
                  <p:cNvSpPr txBox="1"/>
                  <p:nvPr/>
                </p:nvSpPr>
                <p:spPr>
                  <a:xfrm>
                    <a:off x="3527060" y="4759742"/>
                    <a:ext cx="288284"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acc>
                            <m:accPr>
                              <m:chr m:val="⃗"/>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acc>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4" name="TextBox 53">
                    <a:extLst>
                      <a:ext uri="{FF2B5EF4-FFF2-40B4-BE49-F238E27FC236}">
                        <a16:creationId xmlns:a16="http://schemas.microsoft.com/office/drawing/2014/main" id="{7473BBA1-365A-6C42-9B8F-3A7763FFCB19}"/>
                      </a:ext>
                    </a:extLst>
                  </p:cNvPr>
                  <p:cNvSpPr txBox="1">
                    <a:spLocks noRot="1" noChangeAspect="1" noMove="1" noResize="1" noEditPoints="1" noAdjustHandles="1" noChangeArrowheads="1" noChangeShapeType="1" noTextEdit="1"/>
                  </p:cNvSpPr>
                  <p:nvPr/>
                </p:nvSpPr>
                <p:spPr>
                  <a:xfrm>
                    <a:off x="3527060" y="4759742"/>
                    <a:ext cx="288284" cy="43088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6276C3C9-A4A0-6946-BFC1-6AF1B5997739}"/>
                      </a:ext>
                    </a:extLst>
                  </p:cNvPr>
                  <p:cNvSpPr txBox="1"/>
                  <p:nvPr/>
                </p:nvSpPr>
                <p:spPr>
                  <a:xfrm>
                    <a:off x="2570382" y="4749649"/>
                    <a:ext cx="283411"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t>𝑥</m:t>
                              </m:r>
                            </m:e>
                          </m:acc>
                        </m:oMath>
                      </m:oMathPara>
                    </a14:m>
                    <a:endParaRPr kumimoji="0" lang="en-US" sz="2800" b="0" i="0" u="none" strike="noStrike" kern="1200" cap="none" spc="0" normalizeH="0" baseline="0" noProof="0" dirty="0">
                      <a:ln>
                        <a:noFill/>
                      </a:ln>
                      <a:solidFill>
                        <a:srgbClr val="CC00CC"/>
                      </a:solidFill>
                      <a:effectLst/>
                      <a:uLnTx/>
                      <a:uFillTx/>
                      <a:latin typeface="Calibri" panose="020F0502020204030204"/>
                      <a:ea typeface="+mn-ea"/>
                      <a:cs typeface="+mn-cs"/>
                    </a:endParaRPr>
                  </a:p>
                </p:txBody>
              </p:sp>
            </mc:Choice>
            <mc:Fallback xmlns="">
              <p:sp>
                <p:nvSpPr>
                  <p:cNvPr id="58" name="TextBox 57">
                    <a:extLst>
                      <a:ext uri="{FF2B5EF4-FFF2-40B4-BE49-F238E27FC236}">
                        <a16:creationId xmlns:a16="http://schemas.microsoft.com/office/drawing/2014/main" id="{6276C3C9-A4A0-6946-BFC1-6AF1B5997739}"/>
                      </a:ext>
                    </a:extLst>
                  </p:cNvPr>
                  <p:cNvSpPr txBox="1">
                    <a:spLocks noRot="1" noChangeAspect="1" noMove="1" noResize="1" noEditPoints="1" noAdjustHandles="1" noChangeArrowheads="1" noChangeShapeType="1" noTextEdit="1"/>
                  </p:cNvSpPr>
                  <p:nvPr/>
                </p:nvSpPr>
                <p:spPr>
                  <a:xfrm>
                    <a:off x="2570382" y="4749649"/>
                    <a:ext cx="283411" cy="430887"/>
                  </a:xfrm>
                  <a:prstGeom prst="rect">
                    <a:avLst/>
                  </a:prstGeom>
                  <a:blipFill>
                    <a:blip r:embed="rId6"/>
                    <a:stretch>
                      <a:fillRect/>
                    </a:stretch>
                  </a:blipFill>
                </p:spPr>
                <p:txBody>
                  <a:bodyPr/>
                  <a:lstStyle/>
                  <a:p>
                    <a:r>
                      <a:rPr lang="en-US">
                        <a:noFill/>
                      </a:rPr>
                      <a:t> </a:t>
                    </a:r>
                  </a:p>
                </p:txBody>
              </p:sp>
            </mc:Fallback>
          </mc:AlternateContent>
          <p:sp>
            <p:nvSpPr>
              <p:cNvPr id="59" name="Trapezoid 58">
                <a:extLst>
                  <a:ext uri="{FF2B5EF4-FFF2-40B4-BE49-F238E27FC236}">
                    <a16:creationId xmlns:a16="http://schemas.microsoft.com/office/drawing/2014/main" id="{195DA76B-5176-F247-A8F1-A349AF9CA4DD}"/>
                  </a:ext>
                </a:extLst>
              </p:cNvPr>
              <p:cNvSpPr/>
              <p:nvPr/>
            </p:nvSpPr>
            <p:spPr>
              <a:xfrm rot="10800000">
                <a:off x="1268328" y="2806460"/>
                <a:ext cx="3651319" cy="1928685"/>
              </a:xfrm>
              <a:prstGeom prst="trapezoid">
                <a:avLst>
                  <a:gd name="adj" fmla="val 5000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nvGrpSpPr>
              <p:cNvPr id="60" name="Group 59">
                <a:extLst>
                  <a:ext uri="{FF2B5EF4-FFF2-40B4-BE49-F238E27FC236}">
                    <a16:creationId xmlns:a16="http://schemas.microsoft.com/office/drawing/2014/main" id="{EA205EFC-28A9-5542-AB96-D9D57EFC1646}"/>
                  </a:ext>
                </a:extLst>
              </p:cNvPr>
              <p:cNvGrpSpPr/>
              <p:nvPr/>
            </p:nvGrpSpPr>
            <p:grpSpPr>
              <a:xfrm>
                <a:off x="1876430" y="2242597"/>
                <a:ext cx="2541810" cy="477928"/>
                <a:chOff x="6324712" y="2074188"/>
                <a:chExt cx="2541810" cy="477928"/>
              </a:xfrm>
            </p:grpSpPr>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C5642589-3C14-BD46-9665-C68665A18F98}"/>
                        </a:ext>
                      </a:extLst>
                    </p:cNvPr>
                    <p:cNvSpPr txBox="1"/>
                    <p:nvPr/>
                  </p:nvSpPr>
                  <p:spPr>
                    <a:xfrm>
                      <a:off x="8355805" y="2121229"/>
                      <a:ext cx="510717"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sub>
                            </m:sSub>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1" name="TextBox 60">
                      <a:extLst>
                        <a:ext uri="{FF2B5EF4-FFF2-40B4-BE49-F238E27FC236}">
                          <a16:creationId xmlns:a16="http://schemas.microsoft.com/office/drawing/2014/main" id="{C5642589-3C14-BD46-9665-C68665A18F98}"/>
                        </a:ext>
                      </a:extLst>
                    </p:cNvPr>
                    <p:cNvSpPr txBox="1">
                      <a:spLocks noRot="1" noChangeAspect="1" noMove="1" noResize="1" noEditPoints="1" noAdjustHandles="1" noChangeArrowheads="1" noChangeShapeType="1" noTextEdit="1"/>
                    </p:cNvSpPr>
                    <p:nvPr/>
                  </p:nvSpPr>
                  <p:spPr>
                    <a:xfrm>
                      <a:off x="8355805" y="2121229"/>
                      <a:ext cx="510717" cy="43088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B9DBA66F-3086-D440-A83E-170C16845FD5}"/>
                        </a:ext>
                      </a:extLst>
                    </p:cNvPr>
                    <p:cNvSpPr txBox="1"/>
                    <p:nvPr/>
                  </p:nvSpPr>
                  <p:spPr>
                    <a:xfrm>
                      <a:off x="7275588" y="2105840"/>
                      <a:ext cx="518347"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charset="0"/>
                                <a:ea typeface="+mn-ea"/>
                                <a:cs typeface="+mn-cs"/>
                              </a:rPr>
                              <m:t> </m:t>
                            </m:r>
                            <m:sSub>
                              <m:sSub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e>
                              <m:sub>
                                <m:r>
                                  <a:rPr kumimoji="0" lang="en-US" sz="2800" b="0" i="1" u="none" strike="noStrike" kern="1200" cap="none" spc="0" normalizeH="0" baseline="0" noProof="0">
                                    <a:ln>
                                      <a:noFill/>
                                    </a:ln>
                                    <a:solidFill>
                                      <a:prstClr val="black"/>
                                    </a:solidFill>
                                    <a:effectLst/>
                                    <a:uLnTx/>
                                    <a:uFillTx/>
                                    <a:latin typeface="Cambria Math" charset="0"/>
                                    <a:ea typeface="+mn-ea"/>
                                    <a:cs typeface="+mn-cs"/>
                                  </a:rPr>
                                  <m:t>𝑖</m:t>
                                </m:r>
                              </m:sub>
                            </m:sSub>
                            <m:r>
                              <a:rPr kumimoji="0" lang="en-US" sz="2800" b="0" i="1" u="none" strike="noStrike" kern="1200" cap="none" spc="0" normalizeH="0" baseline="0" noProof="0">
                                <a:ln>
                                  <a:noFill/>
                                </a:ln>
                                <a:solidFill>
                                  <a:prstClr val="black"/>
                                </a:solidFill>
                                <a:effectLst/>
                                <a:uLnTx/>
                                <a:uFillTx/>
                                <a:latin typeface="Cambria Math" charset="0"/>
                                <a:ea typeface="+mn-ea"/>
                                <a:cs typeface="+mn-cs"/>
                              </a:rPr>
                              <m:t> </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2" name="TextBox 61">
                      <a:extLst>
                        <a:ext uri="{FF2B5EF4-FFF2-40B4-BE49-F238E27FC236}">
                          <a16:creationId xmlns:a16="http://schemas.microsoft.com/office/drawing/2014/main" id="{B9DBA66F-3086-D440-A83E-170C16845FD5}"/>
                        </a:ext>
                      </a:extLst>
                    </p:cNvPr>
                    <p:cNvSpPr txBox="1">
                      <a:spLocks noRot="1" noChangeAspect="1" noMove="1" noResize="1" noEditPoints="1" noAdjustHandles="1" noChangeArrowheads="1" noChangeShapeType="1" noTextEdit="1"/>
                    </p:cNvSpPr>
                    <p:nvPr/>
                  </p:nvSpPr>
                  <p:spPr>
                    <a:xfrm>
                      <a:off x="7275588" y="2105840"/>
                      <a:ext cx="518347" cy="43088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45E9D880-9E08-8847-98FE-E41E05F79EBA}"/>
                        </a:ext>
                      </a:extLst>
                    </p:cNvPr>
                    <p:cNvSpPr txBox="1"/>
                    <p:nvPr/>
                  </p:nvSpPr>
                  <p:spPr>
                    <a:xfrm>
                      <a:off x="7819374" y="2105840"/>
                      <a:ext cx="331822"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400" b="0" i="1" u="none" strike="noStrike" kern="1200" cap="none" spc="0" normalizeH="0" baseline="0" noProof="0">
                              <a:ln>
                                <a:noFill/>
                              </a:ln>
                              <a:solidFill>
                                <a:prstClr val="black"/>
                              </a:solidFill>
                              <a:effectLst/>
                              <a:uLnTx/>
                              <a:uFillTx/>
                              <a:latin typeface="Cambria Math" charset="0"/>
                              <a:ea typeface="+mn-ea"/>
                              <a:cs typeface="+mn-cs"/>
                            </a:rPr>
                            <m:t>⋯</m:t>
                          </m:r>
                        </m:oMath>
                      </a14:m>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mn-cs"/>
                        </a:rPr>
                        <a:t> </a:t>
                      </a:r>
                    </a:p>
                  </p:txBody>
                </p:sp>
              </mc:Choice>
              <mc:Fallback xmlns="">
                <p:sp>
                  <p:nvSpPr>
                    <p:cNvPr id="43" name="TextBox 42">
                      <a:extLst>
                        <a:ext uri="{FF2B5EF4-FFF2-40B4-BE49-F238E27FC236}">
                          <a16:creationId xmlns:a16="http://schemas.microsoft.com/office/drawing/2014/main" id="{B8CD173E-FAE3-D04F-9C7D-A3BBDC84FEE9}"/>
                        </a:ext>
                      </a:extLst>
                    </p:cNvPr>
                    <p:cNvSpPr txBox="1">
                      <a:spLocks noRot="1" noChangeAspect="1" noMove="1" noResize="1" noEditPoints="1" noAdjustHandles="1" noChangeArrowheads="1" noChangeShapeType="1" noTextEdit="1"/>
                    </p:cNvSpPr>
                    <p:nvPr/>
                  </p:nvSpPr>
                  <p:spPr>
                    <a:xfrm>
                      <a:off x="7819374" y="2105840"/>
                      <a:ext cx="331822" cy="369332"/>
                    </a:xfrm>
                    <a:prstGeom prst="rect">
                      <a:avLst/>
                    </a:prstGeom>
                    <a:blipFill>
                      <a:blip r:embed="rId26"/>
                      <a:stretch>
                        <a:fillRect l="-148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A4E4CCE0-15F3-0146-8CFE-CD77B3E48850}"/>
                        </a:ext>
                      </a:extLst>
                    </p:cNvPr>
                    <p:cNvSpPr txBox="1"/>
                    <p:nvPr/>
                  </p:nvSpPr>
                  <p:spPr>
                    <a:xfrm>
                      <a:off x="6816617" y="2105840"/>
                      <a:ext cx="331821"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a:ln>
                                  <a:noFill/>
                                </a:ln>
                                <a:solidFill>
                                  <a:prstClr val="black"/>
                                </a:solidFill>
                                <a:effectLst/>
                                <a:uLnTx/>
                                <a:uFillTx/>
                                <a:latin typeface="Cambria Math" charset="0"/>
                                <a:ea typeface="+mn-ea"/>
                                <a:cs typeface="+mn-cs"/>
                              </a:rPr>
                              <m:t>⋯</m:t>
                            </m:r>
                          </m:oMath>
                        </m:oMathPara>
                      </a14:m>
                      <a:endPar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mc:Choice>
              <mc:Fallback xmlns="">
                <p:sp>
                  <p:nvSpPr>
                    <p:cNvPr id="44" name="TextBox 43">
                      <a:extLst>
                        <a:ext uri="{FF2B5EF4-FFF2-40B4-BE49-F238E27FC236}">
                          <a16:creationId xmlns:a16="http://schemas.microsoft.com/office/drawing/2014/main" id="{1C13092B-18C2-7A4C-89C0-5C3708F55558}"/>
                        </a:ext>
                      </a:extLst>
                    </p:cNvPr>
                    <p:cNvSpPr txBox="1">
                      <a:spLocks noRot="1" noChangeAspect="1" noMove="1" noResize="1" noEditPoints="1" noAdjustHandles="1" noChangeArrowheads="1" noChangeShapeType="1" noTextEdit="1"/>
                    </p:cNvSpPr>
                    <p:nvPr/>
                  </p:nvSpPr>
                  <p:spPr>
                    <a:xfrm>
                      <a:off x="6816617" y="2105840"/>
                      <a:ext cx="331821" cy="369332"/>
                    </a:xfrm>
                    <a:prstGeom prst="rect">
                      <a:avLst/>
                    </a:prstGeom>
                    <a:blipFill>
                      <a:blip r:embed="rId27"/>
                      <a:stretch>
                        <a:fillRect l="-3704" r="-37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A2FC1351-5B65-5C41-9147-F88F39EF1A72}"/>
                        </a:ext>
                      </a:extLst>
                    </p:cNvPr>
                    <p:cNvSpPr txBox="1"/>
                    <p:nvPr/>
                  </p:nvSpPr>
                  <p:spPr>
                    <a:xfrm>
                      <a:off x="6324712" y="2074188"/>
                      <a:ext cx="483529"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e>
                              <m:sub>
                                <m:r>
                                  <a:rPr kumimoji="0" lang="en-US" sz="2800" b="0" i="1" u="none" strike="noStrike" kern="1200" cap="none" spc="0" normalizeH="0" baseline="0" noProof="0">
                                    <a:ln>
                                      <a:noFill/>
                                    </a:ln>
                                    <a:solidFill>
                                      <a:prstClr val="black"/>
                                    </a:solidFill>
                                    <a:effectLst/>
                                    <a:uLnTx/>
                                    <a:uFillTx/>
                                    <a:latin typeface="Cambria Math" charset="0"/>
                                    <a:ea typeface="+mn-ea"/>
                                    <a:cs typeface="+mn-cs"/>
                                  </a:rPr>
                                  <m:t>1</m:t>
                                </m:r>
                              </m:sub>
                            </m:sSub>
                            <m:r>
                              <a:rPr kumimoji="0" lang="en-US" sz="2800" b="0" i="1" u="none" strike="noStrike" kern="1200" cap="none" spc="0" normalizeH="0" baseline="0" noProof="0">
                                <a:ln>
                                  <a:noFill/>
                                </a:ln>
                                <a:solidFill>
                                  <a:prstClr val="black"/>
                                </a:solidFill>
                                <a:effectLst/>
                                <a:uLnTx/>
                                <a:uFillTx/>
                                <a:latin typeface="Cambria Math" charset="0"/>
                                <a:ea typeface="+mn-ea"/>
                                <a:cs typeface="+mn-cs"/>
                              </a:rPr>
                              <m:t> </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5" name="TextBox 64">
                      <a:extLst>
                        <a:ext uri="{FF2B5EF4-FFF2-40B4-BE49-F238E27FC236}">
                          <a16:creationId xmlns:a16="http://schemas.microsoft.com/office/drawing/2014/main" id="{A2FC1351-5B65-5C41-9147-F88F39EF1A72}"/>
                        </a:ext>
                      </a:extLst>
                    </p:cNvPr>
                    <p:cNvSpPr txBox="1">
                      <a:spLocks noRot="1" noChangeAspect="1" noMove="1" noResize="1" noEditPoints="1" noAdjustHandles="1" noChangeArrowheads="1" noChangeShapeType="1" noTextEdit="1"/>
                    </p:cNvSpPr>
                    <p:nvPr/>
                  </p:nvSpPr>
                  <p:spPr>
                    <a:xfrm>
                      <a:off x="6324712" y="2074188"/>
                      <a:ext cx="483529" cy="430887"/>
                    </a:xfrm>
                    <a:prstGeom prst="rect">
                      <a:avLst/>
                    </a:prstGeom>
                    <a:blipFill>
                      <a:blip r:embed="rId28"/>
                      <a:stretch>
                        <a:fillRect/>
                      </a:stretch>
                    </a:blipFill>
                  </p:spPr>
                  <p:txBody>
                    <a:bodyPr/>
                    <a:lstStyle/>
                    <a:p>
                      <a:r>
                        <a:rPr lang="en-US">
                          <a:noFill/>
                        </a:rPr>
                        <a:t> </a:t>
                      </a:r>
                    </a:p>
                  </p:txBody>
                </p:sp>
              </mc:Fallback>
            </mc:AlternateContent>
          </p:grpSp>
          <p:grpSp>
            <p:nvGrpSpPr>
              <p:cNvPr id="66" name="Group 65">
                <a:extLst>
                  <a:ext uri="{FF2B5EF4-FFF2-40B4-BE49-F238E27FC236}">
                    <a16:creationId xmlns:a16="http://schemas.microsoft.com/office/drawing/2014/main" id="{77CD633F-2CA8-EE4C-AB77-B0E49918AFBF}"/>
                  </a:ext>
                </a:extLst>
              </p:cNvPr>
              <p:cNvGrpSpPr/>
              <p:nvPr/>
            </p:nvGrpSpPr>
            <p:grpSpPr>
              <a:xfrm rot="10800000">
                <a:off x="2215129" y="2749508"/>
                <a:ext cx="1455683" cy="1633231"/>
                <a:chOff x="6099996" y="2936435"/>
                <a:chExt cx="1455683" cy="1633231"/>
              </a:xfrm>
            </p:grpSpPr>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C3EFD812-8B58-6740-86B7-58154CCF9D8B}"/>
                        </a:ext>
                      </a:extLst>
                    </p:cNvPr>
                    <p:cNvSpPr txBox="1"/>
                    <p:nvPr/>
                  </p:nvSpPr>
                  <p:spPr>
                    <a:xfrm flipV="1">
                      <a:off x="6417286" y="4046446"/>
                      <a:ext cx="53412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m:t>
                            </m:r>
                          </m:oMath>
                        </m:oMathPara>
                      </a14:m>
                      <a:endParaRPr kumimoji="0" lang="en-US" sz="2800" b="0" u="none" strike="noStrike" kern="1200" cap="none" spc="0" normalizeH="0" baseline="0" noProof="0" dirty="0">
                        <a:ln>
                          <a:noFill/>
                        </a:ln>
                        <a:solidFill>
                          <a:srgbClr val="0070C0"/>
                        </a:solidFill>
                        <a:effectLst/>
                        <a:uLnTx/>
                        <a:uFillTx/>
                        <a:latin typeface="Calibri" panose="020F0502020204030204"/>
                        <a:ea typeface="+mn-ea"/>
                        <a:cs typeface="+mn-cs"/>
                      </a:endParaRPr>
                    </a:p>
                  </p:txBody>
                </p:sp>
              </mc:Choice>
              <mc:Fallback xmlns="">
                <p:sp>
                  <p:nvSpPr>
                    <p:cNvPr id="67" name="TextBox 66">
                      <a:extLst>
                        <a:ext uri="{FF2B5EF4-FFF2-40B4-BE49-F238E27FC236}">
                          <a16:creationId xmlns:a16="http://schemas.microsoft.com/office/drawing/2014/main" id="{C3EFD812-8B58-6740-86B7-58154CCF9D8B}"/>
                        </a:ext>
                      </a:extLst>
                    </p:cNvPr>
                    <p:cNvSpPr txBox="1">
                      <a:spLocks noRot="1" noChangeAspect="1" noMove="1" noResize="1" noEditPoints="1" noAdjustHandles="1" noChangeArrowheads="1" noChangeShapeType="1" noTextEdit="1"/>
                    </p:cNvSpPr>
                    <p:nvPr/>
                  </p:nvSpPr>
                  <p:spPr>
                    <a:xfrm flipV="1">
                      <a:off x="6417286" y="4046446"/>
                      <a:ext cx="534121" cy="523220"/>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8E39A355-4F25-F04B-8F0D-9B075569CCFD}"/>
                        </a:ext>
                      </a:extLst>
                    </p:cNvPr>
                    <p:cNvSpPr txBox="1"/>
                    <p:nvPr/>
                  </p:nvSpPr>
                  <p:spPr>
                    <a:xfrm rot="10800000" flipV="1">
                      <a:off x="7042856" y="3446917"/>
                      <a:ext cx="18291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0070C0"/>
                                </a:solidFill>
                                <a:effectLst/>
                                <a:uLnTx/>
                                <a:uFillTx/>
                                <a:latin typeface="Cambria Math" charset="0"/>
                                <a:ea typeface="+mn-ea"/>
                                <a:cs typeface="+mn-cs"/>
                              </a:rPr>
                              <m:t>×</m:t>
                            </m:r>
                          </m:oMath>
                        </m:oMathPara>
                      </a14:m>
                      <a:endPar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mc:Choice>
              <mc:Fallback xmlns="">
                <p:sp>
                  <p:nvSpPr>
                    <p:cNvPr id="123" name="TextBox 122"/>
                    <p:cNvSpPr txBox="1">
                      <a:spLocks noRot="1" noChangeAspect="1" noMove="1" noResize="1" noEditPoints="1" noAdjustHandles="1" noChangeArrowheads="1" noChangeShapeType="1" noTextEdit="1"/>
                    </p:cNvSpPr>
                    <p:nvPr/>
                  </p:nvSpPr>
                  <p:spPr>
                    <a:xfrm rot="10800000" flipV="1">
                      <a:off x="7042856" y="3446917"/>
                      <a:ext cx="182916" cy="523220"/>
                    </a:xfrm>
                    <a:prstGeom prst="rect">
                      <a:avLst/>
                    </a:prstGeom>
                    <a:blipFill rotWithShape="0">
                      <a:blip r:embed="rId16"/>
                      <a:stretch>
                        <a:fillRect r="-73333"/>
                      </a:stretch>
                    </a:blipFill>
                  </p:spPr>
                  <p:txBody>
                    <a:bodyPr/>
                    <a:lstStyle/>
                    <a:p>
                      <a:r>
                        <a:rPr lang="en-US">
                          <a:noFill/>
                        </a:rPr>
                        <a:t> </a:t>
                      </a:r>
                    </a:p>
                  </p:txBody>
                </p:sp>
              </mc:Fallback>
            </mc:AlternateContent>
            <p:cxnSp>
              <p:nvCxnSpPr>
                <p:cNvPr id="69" name="Straight Arrow Connector 68">
                  <a:extLst>
                    <a:ext uri="{FF2B5EF4-FFF2-40B4-BE49-F238E27FC236}">
                      <a16:creationId xmlns:a16="http://schemas.microsoft.com/office/drawing/2014/main" id="{BBCDFA39-A1DA-8745-A785-E706E0948360}"/>
                    </a:ext>
                  </a:extLst>
                </p:cNvPr>
                <p:cNvCxnSpPr/>
                <p:nvPr/>
              </p:nvCxnSpPr>
              <p:spPr>
                <a:xfrm flipV="1">
                  <a:off x="7277861" y="2936435"/>
                  <a:ext cx="277818" cy="660856"/>
                </a:xfrm>
                <a:prstGeom prst="straightConnector1">
                  <a:avLst/>
                </a:prstGeom>
                <a:ln w="19050" cmpd="sng">
                  <a:solidFill>
                    <a:srgbClr val="CC00CC"/>
                  </a:solidFill>
                  <a:tailEnd type="none"/>
                </a:ln>
              </p:spPr>
              <p:style>
                <a:lnRef idx="2">
                  <a:schemeClr val="accent2"/>
                </a:lnRef>
                <a:fillRef idx="0">
                  <a:schemeClr val="accent2"/>
                </a:fillRef>
                <a:effectRef idx="1">
                  <a:schemeClr val="accent2"/>
                </a:effectRef>
                <a:fontRef idx="minor">
                  <a:schemeClr val="tx1"/>
                </a:fontRef>
              </p:style>
            </p:cxnSp>
            <p:cxnSp>
              <p:nvCxnSpPr>
                <p:cNvPr id="70" name="Straight Arrow Connector 69">
                  <a:extLst>
                    <a:ext uri="{FF2B5EF4-FFF2-40B4-BE49-F238E27FC236}">
                      <a16:creationId xmlns:a16="http://schemas.microsoft.com/office/drawing/2014/main" id="{0C329ACE-CA2A-6242-8043-A26D41CBC907}"/>
                    </a:ext>
                  </a:extLst>
                </p:cNvPr>
                <p:cNvCxnSpPr>
                  <a:cxnSpLocks/>
                </p:cNvCxnSpPr>
                <p:nvPr/>
              </p:nvCxnSpPr>
              <p:spPr>
                <a:xfrm rot="10800000">
                  <a:off x="6676821" y="2936435"/>
                  <a:ext cx="583139" cy="660856"/>
                </a:xfrm>
                <a:prstGeom prst="straightConnector1">
                  <a:avLst/>
                </a:prstGeom>
                <a:ln w="19050" cmpd="sng">
                  <a:solidFill>
                    <a:srgbClr val="CC00CC"/>
                  </a:solidFill>
                  <a:tailEnd type="none"/>
                </a:ln>
              </p:spPr>
              <p:style>
                <a:lnRef idx="2">
                  <a:schemeClr val="accent2"/>
                </a:lnRef>
                <a:fillRef idx="0">
                  <a:schemeClr val="accent2"/>
                </a:fillRef>
                <a:effectRef idx="1">
                  <a:schemeClr val="accent2"/>
                </a:effectRef>
                <a:fontRef idx="minor">
                  <a:schemeClr val="tx1"/>
                </a:fontRef>
              </p:style>
            </p:cxnSp>
            <p:cxnSp>
              <p:nvCxnSpPr>
                <p:cNvPr id="71" name="Straight Arrow Connector 70">
                  <a:extLst>
                    <a:ext uri="{FF2B5EF4-FFF2-40B4-BE49-F238E27FC236}">
                      <a16:creationId xmlns:a16="http://schemas.microsoft.com/office/drawing/2014/main" id="{E6112E9D-4C89-6546-B983-A2BF4DCB3483}"/>
                    </a:ext>
                  </a:extLst>
                </p:cNvPr>
                <p:cNvCxnSpPr>
                  <a:cxnSpLocks/>
                </p:cNvCxnSpPr>
                <p:nvPr/>
              </p:nvCxnSpPr>
              <p:spPr>
                <a:xfrm rot="10800000" flipH="1">
                  <a:off x="6686413" y="3827677"/>
                  <a:ext cx="582286" cy="305339"/>
                </a:xfrm>
                <a:prstGeom prst="straightConnector1">
                  <a:avLst/>
                </a:prstGeom>
                <a:ln w="19050" cmpd="sng">
                  <a:solidFill>
                    <a:srgbClr val="CC00CC"/>
                  </a:solidFill>
                  <a:tailEnd type="none"/>
                </a:ln>
              </p:spPr>
              <p:style>
                <a:lnRef idx="2">
                  <a:schemeClr val="accent2"/>
                </a:lnRef>
                <a:fillRef idx="0">
                  <a:schemeClr val="accent2"/>
                </a:fillRef>
                <a:effectRef idx="1">
                  <a:schemeClr val="accent2"/>
                </a:effectRef>
                <a:fontRef idx="minor">
                  <a:schemeClr val="tx1"/>
                </a:fontRef>
              </p:style>
            </p:cxnSp>
            <p:cxnSp>
              <p:nvCxnSpPr>
                <p:cNvPr id="72" name="Straight Arrow Connector 71">
                  <a:extLst>
                    <a:ext uri="{FF2B5EF4-FFF2-40B4-BE49-F238E27FC236}">
                      <a16:creationId xmlns:a16="http://schemas.microsoft.com/office/drawing/2014/main" id="{4D11ADC6-BBFB-8946-B7DC-BC184A1D65F0}"/>
                    </a:ext>
                  </a:extLst>
                </p:cNvPr>
                <p:cNvCxnSpPr>
                  <a:cxnSpLocks/>
                </p:cNvCxnSpPr>
                <p:nvPr/>
              </p:nvCxnSpPr>
              <p:spPr>
                <a:xfrm rot="10800000">
                  <a:off x="6099996" y="3827677"/>
                  <a:ext cx="586417" cy="305339"/>
                </a:xfrm>
                <a:prstGeom prst="straightConnector1">
                  <a:avLst/>
                </a:prstGeom>
                <a:ln w="19050" cmpd="sng">
                  <a:solidFill>
                    <a:schemeClr val="tx1"/>
                  </a:solidFill>
                  <a:tailEnd type="none"/>
                </a:ln>
              </p:spPr>
              <p:style>
                <a:lnRef idx="2">
                  <a:schemeClr val="accent2"/>
                </a:lnRef>
                <a:fillRef idx="0">
                  <a:schemeClr val="accent2"/>
                </a:fillRef>
                <a:effectRef idx="1">
                  <a:schemeClr val="accent2"/>
                </a:effectRef>
                <a:fontRef idx="minor">
                  <a:schemeClr val="tx1"/>
                </a:fontRef>
              </p:style>
            </p:cxnSp>
          </p:grp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27ED26EC-BB62-8743-A565-587C34075419}"/>
                      </a:ext>
                    </a:extLst>
                  </p:cNvPr>
                  <p:cNvSpPr txBox="1"/>
                  <p:nvPr/>
                </p:nvSpPr>
                <p:spPr>
                  <a:xfrm flipV="1">
                    <a:off x="3732428" y="3370496"/>
                    <a:ext cx="18291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0070C0"/>
                              </a:solidFill>
                              <a:effectLst/>
                              <a:uLnTx/>
                              <a:uFillTx/>
                              <a:latin typeface="Cambria Math" charset="0"/>
                              <a:ea typeface="+mn-ea"/>
                              <a:cs typeface="+mn-cs"/>
                            </a:rPr>
                            <m:t>×</m:t>
                          </m:r>
                        </m:oMath>
                      </m:oMathPara>
                    </a14:m>
                    <a:endPar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mc:Choice>
            <mc:Fallback xmlns="">
              <p:sp>
                <p:nvSpPr>
                  <p:cNvPr id="73" name="TextBox 72">
                    <a:extLst>
                      <a:ext uri="{FF2B5EF4-FFF2-40B4-BE49-F238E27FC236}">
                        <a16:creationId xmlns:a16="http://schemas.microsoft.com/office/drawing/2014/main" id="{27ED26EC-BB62-8743-A565-587C34075419}"/>
                      </a:ext>
                    </a:extLst>
                  </p:cNvPr>
                  <p:cNvSpPr txBox="1">
                    <a:spLocks noRot="1" noChangeAspect="1" noMove="1" noResize="1" noEditPoints="1" noAdjustHandles="1" noChangeArrowheads="1" noChangeShapeType="1" noTextEdit="1"/>
                  </p:cNvSpPr>
                  <p:nvPr/>
                </p:nvSpPr>
                <p:spPr>
                  <a:xfrm flipV="1">
                    <a:off x="3732428" y="3370496"/>
                    <a:ext cx="182916" cy="523220"/>
                  </a:xfrm>
                  <a:prstGeom prst="rect">
                    <a:avLst/>
                  </a:prstGeom>
                  <a:blipFill>
                    <a:blip r:embed="rId30"/>
                    <a:stretch>
                      <a:fillRect l="-73333"/>
                    </a:stretch>
                  </a:blipFill>
                </p:spPr>
                <p:txBody>
                  <a:bodyPr/>
                  <a:lstStyle/>
                  <a:p>
                    <a:r>
                      <a:rPr lang="en-US">
                        <a:noFill/>
                      </a:rPr>
                      <a:t> </a:t>
                    </a:r>
                  </a:p>
                </p:txBody>
              </p:sp>
            </mc:Fallback>
          </mc:AlternateContent>
          <p:cxnSp>
            <p:nvCxnSpPr>
              <p:cNvPr id="74" name="Straight Arrow Connector 73">
                <a:extLst>
                  <a:ext uri="{FF2B5EF4-FFF2-40B4-BE49-F238E27FC236}">
                    <a16:creationId xmlns:a16="http://schemas.microsoft.com/office/drawing/2014/main" id="{8D97ED88-698B-C34F-9EA1-559C0853D8A4}"/>
                  </a:ext>
                </a:extLst>
              </p:cNvPr>
              <p:cNvCxnSpPr>
                <a:cxnSpLocks/>
              </p:cNvCxnSpPr>
              <p:nvPr/>
            </p:nvCxnSpPr>
            <p:spPr>
              <a:xfrm flipH="1">
                <a:off x="3107285" y="3743342"/>
                <a:ext cx="573054" cy="639397"/>
              </a:xfrm>
              <a:prstGeom prst="straightConnector1">
                <a:avLst/>
              </a:prstGeom>
              <a:ln w="19050" cmpd="sng">
                <a:solidFill>
                  <a:srgbClr val="CC00CC"/>
                </a:solidFill>
                <a:tailEnd type="none"/>
              </a:ln>
            </p:spPr>
            <p:style>
              <a:lnRef idx="2">
                <a:schemeClr val="accent2"/>
              </a:lnRef>
              <a:fillRef idx="0">
                <a:schemeClr val="accent2"/>
              </a:fillRef>
              <a:effectRef idx="1">
                <a:schemeClr val="accent2"/>
              </a:effectRef>
              <a:fontRef idx="minor">
                <a:schemeClr val="tx1"/>
              </a:fontRef>
            </p:style>
          </p:cxnSp>
          <p:cxnSp>
            <p:nvCxnSpPr>
              <p:cNvPr id="75" name="Straight Arrow Connector 74">
                <a:extLst>
                  <a:ext uri="{FF2B5EF4-FFF2-40B4-BE49-F238E27FC236}">
                    <a16:creationId xmlns:a16="http://schemas.microsoft.com/office/drawing/2014/main" id="{7633013B-AEA7-2D40-B8DF-EEC82622EF0F}"/>
                  </a:ext>
                </a:extLst>
              </p:cNvPr>
              <p:cNvCxnSpPr>
                <a:cxnSpLocks/>
              </p:cNvCxnSpPr>
              <p:nvPr/>
            </p:nvCxnSpPr>
            <p:spPr>
              <a:xfrm rot="10800000" flipH="1" flipV="1">
                <a:off x="3698240" y="3743342"/>
                <a:ext cx="263204" cy="660856"/>
              </a:xfrm>
              <a:prstGeom prst="straightConnector1">
                <a:avLst/>
              </a:prstGeom>
              <a:ln w="19050" cmpd="sng">
                <a:solidFill>
                  <a:schemeClr val="tx1"/>
                </a:solidFill>
                <a:tailEnd type="none"/>
              </a:ln>
            </p:spPr>
            <p:style>
              <a:lnRef idx="2">
                <a:schemeClr val="accent2"/>
              </a:lnRef>
              <a:fillRef idx="0">
                <a:schemeClr val="accent2"/>
              </a:fillRef>
              <a:effectRef idx="1">
                <a:schemeClr val="accent2"/>
              </a:effectRef>
              <a:fontRef idx="minor">
                <a:schemeClr val="tx1"/>
              </a:fontRef>
            </p:style>
          </p:cxnSp>
          <p:cxnSp>
            <p:nvCxnSpPr>
              <p:cNvPr id="76" name="Straight Arrow Connector 75">
                <a:extLst>
                  <a:ext uri="{FF2B5EF4-FFF2-40B4-BE49-F238E27FC236}">
                    <a16:creationId xmlns:a16="http://schemas.microsoft.com/office/drawing/2014/main" id="{5E62A411-CCDE-8D45-8502-0F0962670FB3}"/>
                  </a:ext>
                </a:extLst>
              </p:cNvPr>
              <p:cNvCxnSpPr>
                <a:cxnSpLocks/>
              </p:cNvCxnSpPr>
              <p:nvPr/>
            </p:nvCxnSpPr>
            <p:spPr>
              <a:xfrm>
                <a:off x="1864570" y="3227142"/>
                <a:ext cx="542817" cy="256516"/>
              </a:xfrm>
              <a:prstGeom prst="straightConnector1">
                <a:avLst/>
              </a:prstGeom>
              <a:ln w="19050" cmpd="sng">
                <a:solidFill>
                  <a:srgbClr val="CC00CC"/>
                </a:solidFill>
                <a:tailEnd type="none"/>
              </a:ln>
            </p:spPr>
            <p:style>
              <a:lnRef idx="2">
                <a:schemeClr val="accent2"/>
              </a:lnRef>
              <a:fillRef idx="0">
                <a:schemeClr val="accent2"/>
              </a:fillRef>
              <a:effectRef idx="1">
                <a:schemeClr val="accent2"/>
              </a:effectRef>
              <a:fontRef idx="minor">
                <a:schemeClr val="tx1"/>
              </a:fontRef>
            </p:style>
          </p:cxnSp>
          <p:cxnSp>
            <p:nvCxnSpPr>
              <p:cNvPr id="77" name="Straight Arrow Connector 76">
                <a:extLst>
                  <a:ext uri="{FF2B5EF4-FFF2-40B4-BE49-F238E27FC236}">
                    <a16:creationId xmlns:a16="http://schemas.microsoft.com/office/drawing/2014/main" id="{00264238-E91A-6747-95BD-8B938CB87E7C}"/>
                  </a:ext>
                </a:extLst>
              </p:cNvPr>
              <p:cNvCxnSpPr>
                <a:cxnSpLocks/>
              </p:cNvCxnSpPr>
              <p:nvPr/>
            </p:nvCxnSpPr>
            <p:spPr>
              <a:xfrm flipH="1">
                <a:off x="3760502" y="3215534"/>
                <a:ext cx="557675" cy="273867"/>
              </a:xfrm>
              <a:prstGeom prst="straightConnector1">
                <a:avLst/>
              </a:prstGeom>
              <a:ln w="19050" cmpd="sng">
                <a:solidFill>
                  <a:schemeClr val="tx1"/>
                </a:solidFill>
                <a:tailEnd type="none"/>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1AB86BC-700C-E308-7A5A-40132AFE8DF3}"/>
                      </a:ext>
                    </a:extLst>
                  </p:cNvPr>
                  <p:cNvSpPr/>
                  <p:nvPr/>
                </p:nvSpPr>
                <p:spPr>
                  <a:xfrm>
                    <a:off x="3417136" y="2884708"/>
                    <a:ext cx="968787" cy="622735"/>
                  </a:xfrm>
                  <a:prstGeom prst="rect">
                    <a:avLst/>
                  </a:prstGeom>
                  <a:solidFill>
                    <a:schemeClr val="bg1"/>
                  </a:solidFill>
                  <a:ln w="19050">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𝐶</m:t>
                              </m:r>
                            </m:e>
                            <m:sub>
                              <m:r>
                                <m:rPr>
                                  <m:sty m:val="p"/>
                                </m:rPr>
                                <a:rPr lang="en-US" sz="3200" b="0" i="0" smtClean="0">
                                  <a:solidFill>
                                    <a:schemeClr val="tx1"/>
                                  </a:solidFill>
                                  <a:latin typeface="Cambria Math" panose="02040503050406030204" pitchFamily="18" charset="0"/>
                                </a:rPr>
                                <m:t>priv</m:t>
                              </m:r>
                            </m:sub>
                          </m:sSub>
                        </m:oMath>
                      </m:oMathPara>
                    </a14:m>
                    <a:endParaRPr lang="en-US" sz="3200" dirty="0">
                      <a:solidFill>
                        <a:schemeClr val="tx1"/>
                      </a:solidFill>
                      <a:latin typeface="+mj-lt"/>
                    </a:endParaRPr>
                  </a:p>
                </p:txBody>
              </p:sp>
            </mc:Choice>
            <mc:Fallback xmlns="">
              <p:sp>
                <p:nvSpPr>
                  <p:cNvPr id="6" name="Rectangle 5">
                    <a:extLst>
                      <a:ext uri="{FF2B5EF4-FFF2-40B4-BE49-F238E27FC236}">
                        <a16:creationId xmlns:a16="http://schemas.microsoft.com/office/drawing/2014/main" id="{C1AB86BC-700C-E308-7A5A-40132AFE8DF3}"/>
                      </a:ext>
                    </a:extLst>
                  </p:cNvPr>
                  <p:cNvSpPr>
                    <a:spLocks noRot="1" noChangeAspect="1" noMove="1" noResize="1" noEditPoints="1" noAdjustHandles="1" noChangeArrowheads="1" noChangeShapeType="1" noTextEdit="1"/>
                  </p:cNvSpPr>
                  <p:nvPr/>
                </p:nvSpPr>
                <p:spPr>
                  <a:xfrm>
                    <a:off x="3417136" y="2884708"/>
                    <a:ext cx="968787" cy="622735"/>
                  </a:xfrm>
                  <a:prstGeom prst="rect">
                    <a:avLst/>
                  </a:prstGeom>
                  <a:blipFill>
                    <a:blip r:embed="rId31"/>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4BEEE896-8628-ADBF-6F2D-1C42F91B8F38}"/>
                      </a:ext>
                    </a:extLst>
                  </p:cNvPr>
                  <p:cNvSpPr/>
                  <p:nvPr/>
                </p:nvSpPr>
                <p:spPr>
                  <a:xfrm>
                    <a:off x="1926922" y="3857286"/>
                    <a:ext cx="968787" cy="622735"/>
                  </a:xfrm>
                  <a:prstGeom prst="rect">
                    <a:avLst/>
                  </a:prstGeom>
                  <a:solidFill>
                    <a:schemeClr val="bg1"/>
                  </a:solidFill>
                  <a:ln w="19050">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solidFill>
                                    <a:srgbClr val="CC00CC"/>
                                  </a:solidFill>
                                  <a:latin typeface="Cambria Math" panose="02040503050406030204" pitchFamily="18" charset="0"/>
                                </a:rPr>
                              </m:ctrlPr>
                            </m:sSubPr>
                            <m:e>
                              <m:r>
                                <a:rPr lang="en-US" sz="3200" b="0" i="1" smtClean="0">
                                  <a:solidFill>
                                    <a:srgbClr val="CC00CC"/>
                                  </a:solidFill>
                                  <a:latin typeface="Cambria Math" panose="02040503050406030204" pitchFamily="18" charset="0"/>
                                </a:rPr>
                                <m:t>𝐶</m:t>
                              </m:r>
                            </m:e>
                            <m:sub>
                              <m:r>
                                <m:rPr>
                                  <m:sty m:val="p"/>
                                </m:rPr>
                                <a:rPr lang="en-US" sz="3200" b="0" i="0" smtClean="0">
                                  <a:solidFill>
                                    <a:srgbClr val="CC00CC"/>
                                  </a:solidFill>
                                  <a:latin typeface="Cambria Math" panose="02040503050406030204" pitchFamily="18" charset="0"/>
                                </a:rPr>
                                <m:t>pub</m:t>
                              </m:r>
                            </m:sub>
                          </m:sSub>
                        </m:oMath>
                      </m:oMathPara>
                    </a14:m>
                    <a:endParaRPr lang="en-US" sz="3200" dirty="0">
                      <a:solidFill>
                        <a:srgbClr val="CC00CC"/>
                      </a:solidFill>
                      <a:latin typeface="+mj-lt"/>
                    </a:endParaRPr>
                  </a:p>
                </p:txBody>
              </p:sp>
            </mc:Choice>
            <mc:Fallback xmlns="">
              <p:sp>
                <p:nvSpPr>
                  <p:cNvPr id="7" name="Rectangle 6">
                    <a:extLst>
                      <a:ext uri="{FF2B5EF4-FFF2-40B4-BE49-F238E27FC236}">
                        <a16:creationId xmlns:a16="http://schemas.microsoft.com/office/drawing/2014/main" id="{4BEEE896-8628-ADBF-6F2D-1C42F91B8F38}"/>
                      </a:ext>
                    </a:extLst>
                  </p:cNvPr>
                  <p:cNvSpPr>
                    <a:spLocks noRot="1" noChangeAspect="1" noMove="1" noResize="1" noEditPoints="1" noAdjustHandles="1" noChangeArrowheads="1" noChangeShapeType="1" noTextEdit="1"/>
                  </p:cNvSpPr>
                  <p:nvPr/>
                </p:nvSpPr>
                <p:spPr>
                  <a:xfrm>
                    <a:off x="1926922" y="3857286"/>
                    <a:ext cx="968787" cy="622735"/>
                  </a:xfrm>
                  <a:prstGeom prst="rect">
                    <a:avLst/>
                  </a:prstGeom>
                  <a:blipFill>
                    <a:blip r:embed="rId32"/>
                    <a:stretch>
                      <a:fillRect l="-3797" r="-2532" b="-11538"/>
                    </a:stretch>
                  </a:blipFill>
                  <a:ln w="19050">
                    <a:solidFill>
                      <a:schemeClr val="tx1"/>
                    </a:solidFill>
                  </a:ln>
                </p:spPr>
                <p:txBody>
                  <a:bodyPr/>
                  <a:lstStyle/>
                  <a:p>
                    <a:r>
                      <a:rPr lang="en-US">
                        <a:noFill/>
                      </a:rPr>
                      <a:t> </a:t>
                    </a:r>
                  </a:p>
                </p:txBody>
              </p:sp>
            </mc:Fallback>
          </mc:AlternateContent>
        </p:grpSp>
        <p:sp>
          <p:nvSpPr>
            <p:cNvPr id="4" name="Arc 3">
              <a:extLst>
                <a:ext uri="{FF2B5EF4-FFF2-40B4-BE49-F238E27FC236}">
                  <a16:creationId xmlns:a16="http://schemas.microsoft.com/office/drawing/2014/main" id="{0B4B1CA3-3B3E-48FA-92FD-6AD50B06C44D}"/>
                </a:ext>
              </a:extLst>
            </p:cNvPr>
            <p:cNvSpPr/>
            <p:nvPr/>
          </p:nvSpPr>
          <p:spPr>
            <a:xfrm>
              <a:off x="6625738" y="1246381"/>
              <a:ext cx="3162207" cy="2701183"/>
            </a:xfrm>
            <a:prstGeom prst="arc">
              <a:avLst>
                <a:gd name="adj1" fmla="val 14528894"/>
                <a:gd name="adj2" fmla="val 1431510"/>
              </a:avLst>
            </a:prstGeom>
            <a:ln w="31750">
              <a:solidFill>
                <a:srgbClr val="CC00CC"/>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80082D7-7DAC-CC4E-4B54-E540D835065A}"/>
                  </a:ext>
                </a:extLst>
              </p:cNvPr>
              <p:cNvSpPr txBox="1"/>
              <p:nvPr/>
            </p:nvSpPr>
            <p:spPr>
              <a:xfrm>
                <a:off x="2156273" y="2454812"/>
                <a:ext cx="4980933" cy="5924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rPr>
                        <m:t>𝐶</m:t>
                      </m:r>
                      <m:d>
                        <m:dPr>
                          <m:ctrlP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rPr>
                          </m:ctrlPr>
                        </m:dPr>
                        <m:e>
                          <m:acc>
                            <m:accPr>
                              <m:chr m:val="⃗"/>
                              <m:ctrlPr>
                                <a:rPr kumimoji="0" lang="en-US" sz="2800" b="0" i="1" u="none" strike="noStrike" kern="1200" cap="none" spc="0" normalizeH="0" baseline="0" noProof="0" dirty="0" smtClean="0">
                                  <a:ln>
                                    <a:noFill/>
                                  </a:ln>
                                  <a:solidFill>
                                    <a:srgbClr val="CC00CC"/>
                                  </a:solidFill>
                                  <a:effectLst/>
                                  <a:uLnTx/>
                                  <a:uFillTx/>
                                  <a:latin typeface="Cambria Math" panose="02040503050406030204" pitchFamily="18" charset="0"/>
                                </a:rPr>
                              </m:ctrlPr>
                            </m:accPr>
                            <m:e>
                              <m:r>
                                <a:rPr kumimoji="0" lang="en-US" sz="2800" b="0" i="1" u="none" strike="noStrike" kern="1200" cap="none" spc="0" normalizeH="0" baseline="0" noProof="0" dirty="0" smtClean="0">
                                  <a:ln>
                                    <a:noFill/>
                                  </a:ln>
                                  <a:solidFill>
                                    <a:srgbClr val="CC00CC"/>
                                  </a:solidFill>
                                  <a:effectLst/>
                                  <a:uLnTx/>
                                  <a:uFillTx/>
                                  <a:latin typeface="Cambria Math" panose="02040503050406030204" pitchFamily="18" charset="0"/>
                                </a:rPr>
                                <m:t>𝑥</m:t>
                              </m:r>
                            </m:e>
                          </m:acc>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rPr>
                            <m:t>,</m:t>
                          </m:r>
                          <m:acc>
                            <m:accPr>
                              <m:chr m:val="⃗"/>
                              <m:ctrlP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rPr>
                              </m:ctrlPr>
                            </m:accPr>
                            <m:e>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rPr>
                                <m:t>𝑦</m:t>
                              </m:r>
                            </m:e>
                          </m:acc>
                        </m:e>
                      </m:d>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rPr>
                        <m:t>=</m:t>
                      </m:r>
                      <m:sSub>
                        <m:sSubPr>
                          <m:ctrlP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rPr>
                          </m:ctrlPr>
                        </m:sSubPr>
                        <m:e>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rPr>
                            <m:t>𝐶</m:t>
                          </m:r>
                        </m:e>
                        <m:sub>
                          <m:r>
                            <m:rPr>
                              <m:sty m:val="p"/>
                            </m:rPr>
                            <a:rPr kumimoji="0" lang="en-US" sz="2800" b="0" i="0" u="none" strike="noStrike" kern="1200" cap="none" spc="0" normalizeH="0" baseline="0" noProof="0" dirty="0" smtClean="0">
                              <a:ln>
                                <a:noFill/>
                              </a:ln>
                              <a:solidFill>
                                <a:prstClr val="black"/>
                              </a:solidFill>
                              <a:effectLst/>
                              <a:uLnTx/>
                              <a:uFillTx/>
                              <a:latin typeface="Cambria Math" panose="02040503050406030204" pitchFamily="18" charset="0"/>
                            </a:rPr>
                            <m:t>priv</m:t>
                          </m:r>
                        </m:sub>
                      </m:sSub>
                      <m:d>
                        <m:dPr>
                          <m:ctrlP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rPr>
                          </m:ctrlPr>
                        </m:dPr>
                        <m:e>
                          <m:sSub>
                            <m:sSubPr>
                              <m:ctrlPr>
                                <a:rPr kumimoji="0" lang="en-US" sz="2800" b="0" i="1" u="none" strike="noStrike" kern="1200" cap="none" spc="0" normalizeH="0" baseline="0" noProof="0" dirty="0" smtClean="0">
                                  <a:ln>
                                    <a:noFill/>
                                  </a:ln>
                                  <a:solidFill>
                                    <a:srgbClr val="CC00CC"/>
                                  </a:solidFill>
                                  <a:effectLst/>
                                  <a:uLnTx/>
                                  <a:uFillTx/>
                                  <a:latin typeface="Cambria Math" panose="02040503050406030204" pitchFamily="18" charset="0"/>
                                </a:rPr>
                              </m:ctrlPr>
                            </m:sSubPr>
                            <m:e>
                              <m:r>
                                <a:rPr kumimoji="0" lang="en-US" sz="2800" b="0" i="1" u="none" strike="noStrike" kern="1200" cap="none" spc="0" normalizeH="0" baseline="0" noProof="0" dirty="0" smtClean="0">
                                  <a:ln>
                                    <a:noFill/>
                                  </a:ln>
                                  <a:solidFill>
                                    <a:srgbClr val="CC00CC"/>
                                  </a:solidFill>
                                  <a:effectLst/>
                                  <a:uLnTx/>
                                  <a:uFillTx/>
                                  <a:latin typeface="Cambria Math" panose="02040503050406030204" pitchFamily="18" charset="0"/>
                                </a:rPr>
                                <m:t>𝐶</m:t>
                              </m:r>
                            </m:e>
                            <m:sub>
                              <m:r>
                                <m:rPr>
                                  <m:sty m:val="p"/>
                                </m:rPr>
                                <a:rPr kumimoji="0" lang="en-US" sz="2800" b="0" i="0" u="none" strike="noStrike" kern="1200" cap="none" spc="0" normalizeH="0" baseline="0" noProof="0" dirty="0" smtClean="0">
                                  <a:ln>
                                    <a:noFill/>
                                  </a:ln>
                                  <a:solidFill>
                                    <a:srgbClr val="CC00CC"/>
                                  </a:solidFill>
                                  <a:effectLst/>
                                  <a:uLnTx/>
                                  <a:uFillTx/>
                                  <a:latin typeface="Cambria Math" panose="02040503050406030204" pitchFamily="18" charset="0"/>
                                </a:rPr>
                                <m:t>pub</m:t>
                              </m:r>
                            </m:sub>
                          </m:sSub>
                          <m:d>
                            <m:dPr>
                              <m:ctrlPr>
                                <a:rPr kumimoji="0" lang="en-US" sz="2800" b="0" i="1" u="none" strike="noStrike" kern="1200" cap="none" spc="0" normalizeH="0" baseline="0" noProof="0" dirty="0" smtClean="0">
                                  <a:ln>
                                    <a:noFill/>
                                  </a:ln>
                                  <a:solidFill>
                                    <a:srgbClr val="CC00CC"/>
                                  </a:solidFill>
                                  <a:effectLst/>
                                  <a:uLnTx/>
                                  <a:uFillTx/>
                                  <a:latin typeface="Cambria Math" panose="02040503050406030204" pitchFamily="18" charset="0"/>
                                </a:rPr>
                              </m:ctrlPr>
                            </m:dPr>
                            <m:e>
                              <m:acc>
                                <m:accPr>
                                  <m:chr m:val="⃗"/>
                                  <m:ctrlPr>
                                    <a:rPr kumimoji="0" lang="en-US" sz="2800" b="0" i="1" u="none" strike="noStrike" kern="1200" cap="none" spc="0" normalizeH="0" baseline="0" noProof="0" dirty="0" smtClean="0">
                                      <a:ln>
                                        <a:noFill/>
                                      </a:ln>
                                      <a:solidFill>
                                        <a:srgbClr val="CC00CC"/>
                                      </a:solidFill>
                                      <a:effectLst/>
                                      <a:uLnTx/>
                                      <a:uFillTx/>
                                      <a:latin typeface="Cambria Math" panose="02040503050406030204" pitchFamily="18" charset="0"/>
                                    </a:rPr>
                                  </m:ctrlPr>
                                </m:accPr>
                                <m:e>
                                  <m:r>
                                    <a:rPr kumimoji="0" lang="en-US" sz="2800" b="0" i="1" u="none" strike="noStrike" kern="1200" cap="none" spc="0" normalizeH="0" baseline="0" noProof="0" dirty="0" smtClean="0">
                                      <a:ln>
                                        <a:noFill/>
                                      </a:ln>
                                      <a:solidFill>
                                        <a:srgbClr val="CC00CC"/>
                                      </a:solidFill>
                                      <a:effectLst/>
                                      <a:uLnTx/>
                                      <a:uFillTx/>
                                      <a:latin typeface="Cambria Math" panose="02040503050406030204" pitchFamily="18" charset="0"/>
                                    </a:rPr>
                                    <m:t>𝑥</m:t>
                                  </m:r>
                                </m:e>
                              </m:acc>
                            </m:e>
                          </m:d>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rPr>
                            <m:t>,</m:t>
                          </m:r>
                          <m:acc>
                            <m:accPr>
                              <m:chr m:val="⃗"/>
                              <m:ctrlP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rPr>
                              </m:ctrlPr>
                            </m:accPr>
                            <m:e>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rPr>
                                <m:t>𝑦</m:t>
                              </m:r>
                            </m:e>
                          </m:acc>
                        </m:e>
                      </m:d>
                      <m:r>
                        <a:rPr kumimoji="0" lang="en-US" sz="2800" b="0" i="0" u="none" strike="noStrike" kern="1200" cap="none" spc="0" normalizeH="0" baseline="0" noProof="0" dirty="0" smtClean="0">
                          <a:ln>
                            <a:noFill/>
                          </a:ln>
                          <a:solidFill>
                            <a:prstClr val="black"/>
                          </a:solidFill>
                          <a:effectLst/>
                          <a:uLnTx/>
                          <a:uFillTx/>
                          <a:latin typeface="Cambria Math" panose="02040503050406030204" pitchFamily="18" charset="0"/>
                        </a:rPr>
                        <m:t>=</m:t>
                      </m:r>
                      <m:acc>
                        <m:accPr>
                          <m:chr m:val="⃗"/>
                          <m:ctrlP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rPr>
                          </m:ctrlPr>
                        </m:accPr>
                        <m:e>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rPr>
                            <m:t>𝑧</m:t>
                          </m:r>
                        </m:e>
                      </m:acc>
                    </m:oMath>
                  </m:oMathPara>
                </a14:m>
                <a:endParaRPr lang="en-US" sz="2800" dirty="0"/>
              </a:p>
            </p:txBody>
          </p:sp>
        </mc:Choice>
        <mc:Fallback xmlns="">
          <p:sp>
            <p:nvSpPr>
              <p:cNvPr id="13" name="TextBox 12">
                <a:extLst>
                  <a:ext uri="{FF2B5EF4-FFF2-40B4-BE49-F238E27FC236}">
                    <a16:creationId xmlns:a16="http://schemas.microsoft.com/office/drawing/2014/main" id="{F80082D7-7DAC-CC4E-4B54-E540D835065A}"/>
                  </a:ext>
                </a:extLst>
              </p:cNvPr>
              <p:cNvSpPr txBox="1">
                <a:spLocks noRot="1" noChangeAspect="1" noMove="1" noResize="1" noEditPoints="1" noAdjustHandles="1" noChangeArrowheads="1" noChangeShapeType="1" noTextEdit="1"/>
              </p:cNvSpPr>
              <p:nvPr/>
            </p:nvSpPr>
            <p:spPr>
              <a:xfrm>
                <a:off x="2156273" y="2454812"/>
                <a:ext cx="4980933" cy="592406"/>
              </a:xfrm>
              <a:prstGeom prst="rect">
                <a:avLst/>
              </a:prstGeom>
              <a:blipFill>
                <a:blip r:embed="rId33"/>
                <a:stretch>
                  <a:fillRect t="-14583"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4B3B900-0B92-43B4-71DD-A89BB0A16AD5}"/>
                  </a:ext>
                </a:extLst>
              </p:cNvPr>
              <p:cNvSpPr txBox="1"/>
              <p:nvPr/>
            </p:nvSpPr>
            <p:spPr>
              <a:xfrm>
                <a:off x="2863902" y="3197612"/>
                <a:ext cx="4980933" cy="523220"/>
              </a:xfrm>
              <a:prstGeom prst="rect">
                <a:avLst/>
              </a:prstGeom>
              <a:noFill/>
            </p:spPr>
            <p:txBody>
              <a:bodyPr wrap="square">
                <a:spAutoFit/>
              </a:bodyPr>
              <a:lstStyle/>
              <a:p>
                <a14:m>
                  <m:oMath xmlns:m="http://schemas.openxmlformats.org/officeDocument/2006/math">
                    <m:acc>
                      <m:accPr>
                        <m:chr m:val="⃗"/>
                        <m:ctrlPr>
                          <a:rPr lang="en-US" sz="2800" i="1" dirty="0">
                            <a:solidFill>
                              <a:prstClr val="black"/>
                            </a:solidFill>
                            <a:latin typeface="Cambria Math" panose="02040503050406030204" pitchFamily="18" charset="0"/>
                          </a:rPr>
                        </m:ctrlPr>
                      </m:accPr>
                      <m:e>
                        <m:r>
                          <a:rPr lang="en-US" sz="2800" i="1" dirty="0">
                            <a:solidFill>
                              <a:prstClr val="black"/>
                            </a:solidFill>
                            <a:latin typeface="Cambria Math" panose="02040503050406030204" pitchFamily="18" charset="0"/>
                          </a:rPr>
                          <m:t>𝑧</m:t>
                        </m:r>
                      </m:e>
                    </m:acc>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rPr>
                      <m:t>=</m:t>
                    </m:r>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rPr>
                      <m:t>𝑦</m:t>
                    </m:r>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rPr>
                      <m:t>⋅</m:t>
                    </m:r>
                    <m:r>
                      <m:rPr>
                        <m:sty m:val="p"/>
                      </m:rPr>
                      <a:rPr kumimoji="0" lang="en-US" sz="2800" b="0" i="0" u="none" strike="noStrike" kern="1200" cap="none" spc="0" normalizeH="0" baseline="0" noProof="0" dirty="0" smtClean="0">
                        <a:ln>
                          <a:noFill/>
                        </a:ln>
                        <a:solidFill>
                          <a:srgbClr val="CC00CC"/>
                        </a:solidFill>
                        <a:effectLst/>
                        <a:uLnTx/>
                        <a:uFillTx/>
                        <a:latin typeface="Cambria Math" panose="02040503050406030204" pitchFamily="18" charset="0"/>
                      </a:rPr>
                      <m:t>Predicate</m:t>
                    </m:r>
                    <m:r>
                      <a:rPr kumimoji="0" lang="en-US" sz="2800" b="0" i="1" u="none" strike="noStrike" kern="1200" cap="none" spc="0" normalizeH="0" baseline="0" noProof="0" dirty="0" smtClean="0">
                        <a:ln>
                          <a:noFill/>
                        </a:ln>
                        <a:solidFill>
                          <a:srgbClr val="CC00CC"/>
                        </a:solidFill>
                        <a:effectLst/>
                        <a:uLnTx/>
                        <a:uFillTx/>
                        <a:latin typeface="Cambria Math" panose="02040503050406030204" pitchFamily="18" charset="0"/>
                      </a:rPr>
                      <m:t>(</m:t>
                    </m:r>
                    <m:acc>
                      <m:accPr>
                        <m:chr m:val="⃗"/>
                        <m:ctrlPr>
                          <a:rPr kumimoji="0" lang="en-US" sz="2800" b="0" i="1" u="none" strike="noStrike" kern="1200" cap="none" spc="0" normalizeH="0" baseline="0" noProof="0" dirty="0" smtClean="0">
                            <a:ln>
                              <a:noFill/>
                            </a:ln>
                            <a:solidFill>
                              <a:srgbClr val="CC00CC"/>
                            </a:solidFill>
                            <a:effectLst/>
                            <a:uLnTx/>
                            <a:uFillTx/>
                            <a:latin typeface="Cambria Math" panose="02040503050406030204" pitchFamily="18" charset="0"/>
                          </a:rPr>
                        </m:ctrlPr>
                      </m:accPr>
                      <m:e>
                        <m:r>
                          <a:rPr kumimoji="0" lang="en-US" sz="2800" b="0" i="1" u="none" strike="noStrike" kern="1200" cap="none" spc="0" normalizeH="0" baseline="0" noProof="0" dirty="0" smtClean="0">
                            <a:ln>
                              <a:noFill/>
                            </a:ln>
                            <a:solidFill>
                              <a:srgbClr val="CC00CC"/>
                            </a:solidFill>
                            <a:effectLst/>
                            <a:uLnTx/>
                            <a:uFillTx/>
                            <a:latin typeface="Cambria Math" panose="02040503050406030204" pitchFamily="18" charset="0"/>
                          </a:rPr>
                          <m:t>𝑥</m:t>
                        </m:r>
                      </m:e>
                    </m:acc>
                    <m:r>
                      <a:rPr kumimoji="0" lang="en-US" sz="2800" b="0" i="1" u="none" strike="noStrike" kern="1200" cap="none" spc="0" normalizeH="0" baseline="0" noProof="0" dirty="0" smtClean="0">
                        <a:ln>
                          <a:noFill/>
                        </a:ln>
                        <a:solidFill>
                          <a:srgbClr val="CC00CC"/>
                        </a:solidFill>
                        <a:effectLst/>
                        <a:uLnTx/>
                        <a:uFillTx/>
                        <a:latin typeface="Cambria Math" panose="02040503050406030204" pitchFamily="18" charset="0"/>
                      </a:rPr>
                      <m:t>)</m:t>
                    </m:r>
                  </m:oMath>
                </a14:m>
                <a:r>
                  <a:rPr lang="en-US" sz="2800" dirty="0">
                    <a:solidFill>
                      <a:srgbClr val="C00000"/>
                    </a:solidFill>
                  </a:rPr>
                  <a:t>   </a:t>
                </a:r>
                <a:r>
                  <a:rPr lang="en-US" sz="2800" dirty="0">
                    <a:latin typeface="+mj-lt"/>
                  </a:rPr>
                  <a:t>//CDS</a:t>
                </a:r>
              </a:p>
            </p:txBody>
          </p:sp>
        </mc:Choice>
        <mc:Fallback xmlns="">
          <p:sp>
            <p:nvSpPr>
              <p:cNvPr id="15" name="TextBox 14">
                <a:extLst>
                  <a:ext uri="{FF2B5EF4-FFF2-40B4-BE49-F238E27FC236}">
                    <a16:creationId xmlns:a16="http://schemas.microsoft.com/office/drawing/2014/main" id="{B4B3B900-0B92-43B4-71DD-A89BB0A16AD5}"/>
                  </a:ext>
                </a:extLst>
              </p:cNvPr>
              <p:cNvSpPr txBox="1">
                <a:spLocks noRot="1" noChangeAspect="1" noMove="1" noResize="1" noEditPoints="1" noAdjustHandles="1" noChangeArrowheads="1" noChangeShapeType="1" noTextEdit="1"/>
              </p:cNvSpPr>
              <p:nvPr/>
            </p:nvSpPr>
            <p:spPr>
              <a:xfrm>
                <a:off x="2863902" y="3197612"/>
                <a:ext cx="4980933" cy="523220"/>
              </a:xfrm>
              <a:prstGeom prst="rect">
                <a:avLst/>
              </a:prstGeom>
              <a:blipFill>
                <a:blip r:embed="rId34"/>
                <a:stretch>
                  <a:fillRect l="-763" t="-26829" b="-317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88C17B8-7CE8-F77A-9E71-ECA860A26394}"/>
                  </a:ext>
                </a:extLst>
              </p:cNvPr>
              <p:cNvSpPr txBox="1"/>
              <p:nvPr/>
            </p:nvSpPr>
            <p:spPr>
              <a:xfrm>
                <a:off x="2863902" y="3824638"/>
                <a:ext cx="6636283" cy="557717"/>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acc>
                        <m:accPr>
                          <m:chr m:val="⃗"/>
                          <m:ctrlPr>
                            <a:rPr lang="en-US" sz="2800" i="1" dirty="0">
                              <a:solidFill>
                                <a:prstClr val="black"/>
                              </a:solidFill>
                              <a:latin typeface="Cambria Math" panose="02040503050406030204" pitchFamily="18" charset="0"/>
                            </a:rPr>
                          </m:ctrlPr>
                        </m:accPr>
                        <m:e>
                          <m:r>
                            <a:rPr lang="en-US" sz="2800" i="1" dirty="0">
                              <a:solidFill>
                                <a:prstClr val="black"/>
                              </a:solidFill>
                              <a:latin typeface="Cambria Math" panose="02040503050406030204" pitchFamily="18" charset="0"/>
                            </a:rPr>
                            <m:t>𝑧</m:t>
                          </m:r>
                        </m:e>
                      </m:acc>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rPr>
                        <m:t>=</m:t>
                      </m:r>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rPr>
                        <m:t>𝑓</m:t>
                      </m:r>
                      <m:d>
                        <m:dPr>
                          <m:ctrlP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rPr>
                          </m:ctrlPr>
                        </m:dPr>
                        <m:e>
                          <m:acc>
                            <m:accPr>
                              <m:chr m:val="⃗"/>
                              <m:ctrlP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rPr>
                              </m:ctrlPr>
                            </m:accPr>
                            <m:e>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rPr>
                                <m:t>𝑣</m:t>
                              </m:r>
                            </m:e>
                          </m:acc>
                        </m:e>
                      </m:d>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rPr>
                        <m:t>=</m:t>
                      </m:r>
                      <m:r>
                        <m:rPr>
                          <m:sty m:val="p"/>
                        </m:rPr>
                        <a:rPr kumimoji="0" lang="en-US" sz="2800" b="0" i="0" u="none" strike="noStrike" kern="1200" cap="none" spc="0" normalizeH="0" baseline="0" noProof="0" dirty="0" smtClean="0">
                          <a:ln>
                            <a:noFill/>
                          </a:ln>
                          <a:solidFill>
                            <a:prstClr val="black"/>
                          </a:solidFill>
                          <a:effectLst/>
                          <a:uLnTx/>
                          <a:uFillTx/>
                          <a:latin typeface="Cambria Math" panose="02040503050406030204" pitchFamily="18" charset="0"/>
                        </a:rPr>
                        <m:t>Dec</m:t>
                      </m:r>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rPr>
                        <m:t>(</m:t>
                      </m:r>
                      <m:r>
                        <m:rPr>
                          <m:sty m:val="p"/>
                        </m:rPr>
                        <a:rPr kumimoji="0" lang="en-US" sz="2800" b="0" i="0" u="none" strike="noStrike" kern="1200" cap="none" spc="0" normalizeH="0" baseline="0" noProof="0" dirty="0" smtClean="0">
                          <a:ln>
                            <a:noFill/>
                          </a:ln>
                          <a:solidFill>
                            <a:prstClr val="black"/>
                          </a:solidFill>
                          <a:effectLst/>
                          <a:uLnTx/>
                          <a:uFillTx/>
                          <a:latin typeface="Cambria Math" panose="02040503050406030204" pitchFamily="18" charset="0"/>
                        </a:rPr>
                        <m:t>sk</m:t>
                      </m:r>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rPr>
                        <m:t>, </m:t>
                      </m:r>
                      <m:r>
                        <m:rPr>
                          <m:sty m:val="p"/>
                        </m:rPr>
                        <a:rPr kumimoji="0" lang="en-US" sz="2800" b="0" i="0" u="none" strike="noStrike" kern="1200" cap="none" spc="0" normalizeH="0" baseline="0" noProof="0" dirty="0" smtClean="0">
                          <a:ln>
                            <a:noFill/>
                          </a:ln>
                          <a:solidFill>
                            <a:srgbClr val="CC00CC"/>
                          </a:solidFill>
                          <a:effectLst/>
                          <a:uLnTx/>
                          <a:uFillTx/>
                          <a:latin typeface="Cambria Math" panose="02040503050406030204" pitchFamily="18" charset="0"/>
                        </a:rPr>
                        <m:t>HEva</m:t>
                      </m:r>
                      <m:sSub>
                        <m:sSubPr>
                          <m:ctrlPr>
                            <a:rPr kumimoji="0" lang="en-US" sz="2800" b="0" i="1" u="none" strike="noStrike" kern="1200" cap="none" spc="0" normalizeH="0" baseline="0" noProof="0" dirty="0" smtClean="0">
                              <a:ln>
                                <a:noFill/>
                              </a:ln>
                              <a:solidFill>
                                <a:srgbClr val="CC00CC"/>
                              </a:solidFill>
                              <a:effectLst/>
                              <a:uLnTx/>
                              <a:uFillTx/>
                              <a:latin typeface="Cambria Math" panose="02040503050406030204" pitchFamily="18" charset="0"/>
                            </a:rPr>
                          </m:ctrlPr>
                        </m:sSubPr>
                        <m:e>
                          <m:r>
                            <m:rPr>
                              <m:sty m:val="p"/>
                            </m:rPr>
                            <a:rPr kumimoji="0" lang="en-US" sz="2800" b="0" i="0" u="none" strike="noStrike" kern="1200" cap="none" spc="0" normalizeH="0" baseline="0" noProof="0" dirty="0" smtClean="0">
                              <a:ln>
                                <a:noFill/>
                              </a:ln>
                              <a:solidFill>
                                <a:srgbClr val="CC00CC"/>
                              </a:solidFill>
                              <a:effectLst/>
                              <a:uLnTx/>
                              <a:uFillTx/>
                              <a:latin typeface="Cambria Math" panose="02040503050406030204" pitchFamily="18" charset="0"/>
                            </a:rPr>
                            <m:t>l</m:t>
                          </m:r>
                        </m:e>
                        <m:sub>
                          <m:r>
                            <a:rPr kumimoji="0" lang="en-US" sz="2800" b="0" i="1" u="none" strike="noStrike" kern="1200" cap="none" spc="0" normalizeH="0" baseline="0" noProof="0" dirty="0" smtClean="0">
                              <a:ln>
                                <a:noFill/>
                              </a:ln>
                              <a:solidFill>
                                <a:srgbClr val="CC00CC"/>
                              </a:solidFill>
                              <a:effectLst/>
                              <a:uLnTx/>
                              <a:uFillTx/>
                              <a:latin typeface="Cambria Math" panose="02040503050406030204" pitchFamily="18" charset="0"/>
                            </a:rPr>
                            <m:t>𝑓</m:t>
                          </m:r>
                        </m:sub>
                      </m:sSub>
                      <m:r>
                        <a:rPr kumimoji="0" lang="en-US" sz="2800" b="0" i="1" u="none" strike="noStrike" kern="1200" cap="none" spc="0" normalizeH="0" baseline="0" noProof="0" dirty="0" smtClean="0">
                          <a:ln>
                            <a:noFill/>
                          </a:ln>
                          <a:solidFill>
                            <a:srgbClr val="CC00CC"/>
                          </a:solidFill>
                          <a:effectLst/>
                          <a:uLnTx/>
                          <a:uFillTx/>
                          <a:latin typeface="Cambria Math" panose="02040503050406030204" pitchFamily="18" charset="0"/>
                        </a:rPr>
                        <m:t>(</m:t>
                      </m:r>
                      <m:r>
                        <m:rPr>
                          <m:sty m:val="p"/>
                        </m:rPr>
                        <a:rPr kumimoji="0" lang="en-US" sz="2800" b="0" i="0" u="none" strike="noStrike" kern="1200" cap="none" spc="0" normalizeH="0" baseline="0" noProof="0" dirty="0" smtClean="0">
                          <a:ln>
                            <a:noFill/>
                          </a:ln>
                          <a:solidFill>
                            <a:srgbClr val="CC00CC"/>
                          </a:solidFill>
                          <a:effectLst/>
                          <a:uLnTx/>
                          <a:uFillTx/>
                          <a:latin typeface="Cambria Math" panose="02040503050406030204" pitchFamily="18" charset="0"/>
                        </a:rPr>
                        <m:t>FHE</m:t>
                      </m:r>
                      <m:r>
                        <a:rPr kumimoji="0" lang="en-US" sz="2800" b="0" i="0" u="none" strike="noStrike" kern="1200" cap="none" spc="0" normalizeH="0" baseline="0" noProof="0" dirty="0" smtClean="0">
                          <a:ln>
                            <a:noFill/>
                          </a:ln>
                          <a:solidFill>
                            <a:srgbClr val="CC00CC"/>
                          </a:solidFill>
                          <a:effectLst/>
                          <a:uLnTx/>
                          <a:uFillTx/>
                          <a:latin typeface="Cambria Math" panose="02040503050406030204" pitchFamily="18" charset="0"/>
                        </a:rPr>
                        <m:t>.</m:t>
                      </m:r>
                      <m:r>
                        <m:rPr>
                          <m:sty m:val="p"/>
                        </m:rPr>
                        <a:rPr kumimoji="0" lang="en-US" sz="2800" b="0" i="0" u="none" strike="noStrike" kern="1200" cap="none" spc="0" normalizeH="0" baseline="0" noProof="0" dirty="0" smtClean="0">
                          <a:ln>
                            <a:noFill/>
                          </a:ln>
                          <a:solidFill>
                            <a:srgbClr val="CC00CC"/>
                          </a:solidFill>
                          <a:effectLst/>
                          <a:uLnTx/>
                          <a:uFillTx/>
                          <a:latin typeface="Cambria Math" panose="02040503050406030204" pitchFamily="18" charset="0"/>
                        </a:rPr>
                        <m:t>c</m:t>
                      </m:r>
                      <m:sSub>
                        <m:sSubPr>
                          <m:ctrlPr>
                            <a:rPr kumimoji="0" lang="en-US" sz="2800" b="0" i="1" u="none" strike="noStrike" kern="1200" cap="none" spc="0" normalizeH="0" baseline="0" noProof="0" dirty="0" smtClean="0">
                              <a:ln>
                                <a:noFill/>
                              </a:ln>
                              <a:solidFill>
                                <a:srgbClr val="CC00CC"/>
                              </a:solidFill>
                              <a:effectLst/>
                              <a:uLnTx/>
                              <a:uFillTx/>
                              <a:latin typeface="Cambria Math" panose="02040503050406030204" pitchFamily="18" charset="0"/>
                            </a:rPr>
                          </m:ctrlPr>
                        </m:sSubPr>
                        <m:e>
                          <m:r>
                            <m:rPr>
                              <m:sty m:val="p"/>
                            </m:rPr>
                            <a:rPr kumimoji="0" lang="en-US" sz="2800" b="0" i="0" u="none" strike="noStrike" kern="1200" cap="none" spc="0" normalizeH="0" baseline="0" noProof="0" dirty="0" smtClean="0">
                              <a:ln>
                                <a:noFill/>
                              </a:ln>
                              <a:solidFill>
                                <a:srgbClr val="CC00CC"/>
                              </a:solidFill>
                              <a:effectLst/>
                              <a:uLnTx/>
                              <a:uFillTx/>
                              <a:latin typeface="Cambria Math" panose="02040503050406030204" pitchFamily="18" charset="0"/>
                            </a:rPr>
                            <m:t>t</m:t>
                          </m:r>
                        </m:e>
                        <m:sub>
                          <m:r>
                            <m:rPr>
                              <m:sty m:val="p"/>
                            </m:rPr>
                            <a:rPr kumimoji="0" lang="en-US" sz="2800" b="0" i="0" u="none" strike="noStrike" kern="1200" cap="none" spc="0" normalizeH="0" baseline="0" noProof="0" dirty="0" smtClean="0">
                              <a:ln>
                                <a:noFill/>
                              </a:ln>
                              <a:solidFill>
                                <a:srgbClr val="CC00CC"/>
                              </a:solidFill>
                              <a:effectLst/>
                              <a:uLnTx/>
                              <a:uFillTx/>
                              <a:latin typeface="Cambria Math" panose="02040503050406030204" pitchFamily="18" charset="0"/>
                            </a:rPr>
                            <m:t>sk</m:t>
                          </m:r>
                        </m:sub>
                      </m:sSub>
                      <m:r>
                        <a:rPr kumimoji="0" lang="en-US" sz="2800" b="0" i="1" u="none" strike="noStrike" kern="1200" cap="none" spc="0" normalizeH="0" baseline="0" noProof="0" dirty="0" smtClean="0">
                          <a:ln>
                            <a:noFill/>
                          </a:ln>
                          <a:solidFill>
                            <a:srgbClr val="CC00CC"/>
                          </a:solidFill>
                          <a:effectLst/>
                          <a:uLnTx/>
                          <a:uFillTx/>
                          <a:latin typeface="Cambria Math" panose="02040503050406030204" pitchFamily="18" charset="0"/>
                        </a:rPr>
                        <m:t>(</m:t>
                      </m:r>
                      <m:acc>
                        <m:accPr>
                          <m:chr m:val="⃗"/>
                          <m:ctrlPr>
                            <a:rPr kumimoji="0" lang="en-US" sz="2800" b="0" i="1" u="none" strike="noStrike" kern="1200" cap="none" spc="0" normalizeH="0" baseline="0" noProof="0" dirty="0" smtClean="0">
                              <a:ln>
                                <a:noFill/>
                              </a:ln>
                              <a:solidFill>
                                <a:srgbClr val="CC00CC"/>
                              </a:solidFill>
                              <a:effectLst/>
                              <a:uLnTx/>
                              <a:uFillTx/>
                              <a:latin typeface="Cambria Math" panose="02040503050406030204" pitchFamily="18" charset="0"/>
                            </a:rPr>
                          </m:ctrlPr>
                        </m:accPr>
                        <m:e>
                          <m:r>
                            <a:rPr kumimoji="0" lang="en-US" sz="2800" b="0" i="1" u="none" strike="noStrike" kern="1200" cap="none" spc="0" normalizeH="0" baseline="0" noProof="0" dirty="0" smtClean="0">
                              <a:ln>
                                <a:noFill/>
                              </a:ln>
                              <a:solidFill>
                                <a:srgbClr val="CC00CC"/>
                              </a:solidFill>
                              <a:effectLst/>
                              <a:uLnTx/>
                              <a:uFillTx/>
                              <a:latin typeface="Cambria Math" panose="02040503050406030204" pitchFamily="18" charset="0"/>
                            </a:rPr>
                            <m:t>𝑣</m:t>
                          </m:r>
                        </m:e>
                      </m:acc>
                      <m:r>
                        <a:rPr kumimoji="0" lang="en-US" sz="2800" b="0" i="1" u="none" strike="noStrike" kern="1200" cap="none" spc="0" normalizeH="0" baseline="0" noProof="0" dirty="0" smtClean="0">
                          <a:ln>
                            <a:noFill/>
                          </a:ln>
                          <a:solidFill>
                            <a:srgbClr val="CC00CC"/>
                          </a:solidFill>
                          <a:effectLst/>
                          <a:uLnTx/>
                          <a:uFillTx/>
                          <a:latin typeface="Cambria Math" panose="02040503050406030204" pitchFamily="18" charset="0"/>
                        </a:rPr>
                        <m:t>))</m:t>
                      </m:r>
                      <m:r>
                        <a:rPr kumimoji="0" lang="en-US" sz="2800" b="0" i="1" u="none" strike="noStrike" kern="1200" cap="none" spc="0" normalizeH="0" baseline="0" noProof="0" dirty="0" smtClean="0">
                          <a:ln>
                            <a:noFill/>
                          </a:ln>
                          <a:solidFill>
                            <a:schemeClr val="tx1"/>
                          </a:solidFill>
                          <a:effectLst/>
                          <a:uLnTx/>
                          <a:uFillTx/>
                          <a:latin typeface="Cambria Math" panose="02040503050406030204" pitchFamily="18" charset="0"/>
                        </a:rPr>
                        <m:t>)</m:t>
                      </m:r>
                    </m:oMath>
                  </m:oMathPara>
                </a14:m>
                <a:endParaRPr lang="en-US" sz="2800" dirty="0">
                  <a:latin typeface="+mj-lt"/>
                </a:endParaRPr>
              </a:p>
            </p:txBody>
          </p:sp>
        </mc:Choice>
        <mc:Fallback xmlns="">
          <p:sp>
            <p:nvSpPr>
              <p:cNvPr id="16" name="TextBox 15">
                <a:extLst>
                  <a:ext uri="{FF2B5EF4-FFF2-40B4-BE49-F238E27FC236}">
                    <a16:creationId xmlns:a16="http://schemas.microsoft.com/office/drawing/2014/main" id="{688C17B8-7CE8-F77A-9E71-ECA860A26394}"/>
                  </a:ext>
                </a:extLst>
              </p:cNvPr>
              <p:cNvSpPr txBox="1">
                <a:spLocks noRot="1" noChangeAspect="1" noMove="1" noResize="1" noEditPoints="1" noAdjustHandles="1" noChangeArrowheads="1" noChangeShapeType="1" noTextEdit="1"/>
              </p:cNvSpPr>
              <p:nvPr/>
            </p:nvSpPr>
            <p:spPr>
              <a:xfrm>
                <a:off x="2863902" y="3824638"/>
                <a:ext cx="6636283" cy="557717"/>
              </a:xfrm>
              <a:prstGeom prst="rect">
                <a:avLst/>
              </a:prstGeom>
              <a:blipFill>
                <a:blip r:embed="rId35"/>
                <a:stretch>
                  <a:fillRect l="-574" t="-17391" b="-10870"/>
                </a:stretch>
              </a:blipFill>
            </p:spPr>
            <p:txBody>
              <a:bodyPr/>
              <a:lstStyle/>
              <a:p>
                <a:r>
                  <a:rPr lang="en-US">
                    <a:noFill/>
                  </a:rPr>
                  <a:t> </a:t>
                </a:r>
              </a:p>
            </p:txBody>
          </p:sp>
        </mc:Fallback>
      </mc:AlternateContent>
      <p:sp>
        <p:nvSpPr>
          <p:cNvPr id="17" name="Rectangle 16">
            <a:extLst>
              <a:ext uri="{FF2B5EF4-FFF2-40B4-BE49-F238E27FC236}">
                <a16:creationId xmlns:a16="http://schemas.microsoft.com/office/drawing/2014/main" id="{54C70D19-EF6D-5D02-236A-5AB7DF6265F4}"/>
              </a:ext>
            </a:extLst>
          </p:cNvPr>
          <p:cNvSpPr/>
          <p:nvPr/>
        </p:nvSpPr>
        <p:spPr>
          <a:xfrm>
            <a:off x="2095190" y="3200258"/>
            <a:ext cx="831805" cy="523220"/>
          </a:xfrm>
          <a:prstGeom prst="rect">
            <a:avLst/>
          </a:prstGeom>
        </p:spPr>
        <p:txBody>
          <a:bodyPr wrap="square">
            <a:spAutoFit/>
          </a:bodyPr>
          <a:lstStyle/>
          <a:p>
            <a:pPr algn="ctr"/>
            <a:r>
              <a:rPr lang="en-US" sz="2800" dirty="0">
                <a:latin typeface="+mj-lt"/>
              </a:rPr>
              <a:t>E.g.</a:t>
            </a:r>
          </a:p>
        </p:txBody>
      </p:sp>
      <p:sp>
        <p:nvSpPr>
          <p:cNvPr id="2" name="Title 1">
            <a:extLst>
              <a:ext uri="{FF2B5EF4-FFF2-40B4-BE49-F238E27FC236}">
                <a16:creationId xmlns:a16="http://schemas.microsoft.com/office/drawing/2014/main" id="{9B572E72-98A7-17B4-2033-3D79E9A2E2C3}"/>
              </a:ext>
            </a:extLst>
          </p:cNvPr>
          <p:cNvSpPr txBox="1">
            <a:spLocks/>
          </p:cNvSpPr>
          <p:nvPr/>
        </p:nvSpPr>
        <p:spPr>
          <a:xfrm>
            <a:off x="762000" y="175420"/>
            <a:ext cx="107442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C00CC"/>
                </a:solidFill>
              </a:rPr>
              <a:t>Partial </a:t>
            </a:r>
            <a:r>
              <a:rPr lang="en-US" dirty="0"/>
              <a:t>Garbling [IW14]</a:t>
            </a:r>
          </a:p>
        </p:txBody>
      </p:sp>
    </p:spTree>
    <p:extLst>
      <p:ext uri="{BB962C8B-B14F-4D97-AF65-F5344CB8AC3E}">
        <p14:creationId xmlns:p14="http://schemas.microsoft.com/office/powerpoint/2010/main" val="318814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4" grpId="0"/>
      <p:bldP spid="45"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30C21-AE04-B237-95B3-0A3AB7149DE6}"/>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540A1A51-8A01-DC7C-778E-D7E66C2E638F}"/>
                  </a:ext>
                </a:extLst>
              </p:cNvPr>
              <p:cNvSpPr/>
              <p:nvPr/>
            </p:nvSpPr>
            <p:spPr>
              <a:xfrm>
                <a:off x="3286633" y="1539333"/>
                <a:ext cx="5534043" cy="589970"/>
              </a:xfrm>
              <a:prstGeom prst="rect">
                <a:avLst/>
              </a:prstGeom>
            </p:spPr>
            <p:txBody>
              <a:bodyPr wrap="square">
                <a:spAutoFit/>
              </a:bodyPr>
              <a:lstStyle/>
              <a:p>
                <a:pPr algn="ctr"/>
                <a14:m>
                  <m:oMathPara xmlns:m="http://schemas.openxmlformats.org/officeDocument/2006/math">
                    <m:oMathParaPr>
                      <m:jc m:val="center"/>
                    </m:oMathParaPr>
                    <m:oMath xmlns:m="http://schemas.openxmlformats.org/officeDocument/2006/math">
                      <m:r>
                        <m:rPr>
                          <m:sty m:val="p"/>
                        </m:rPr>
                        <a:rPr lang="en-US" sz="2800" b="0" i="0" dirty="0" smtClean="0">
                          <a:solidFill>
                            <a:srgbClr val="1F26F1"/>
                          </a:solidFill>
                          <a:latin typeface="Cambria Math" panose="02040503050406030204" pitchFamily="18" charset="0"/>
                        </a:rPr>
                        <m:t>Garble</m:t>
                      </m:r>
                      <m:d>
                        <m:dPr>
                          <m:ctrlPr>
                            <a:rPr lang="en-US" sz="2800" b="0" i="1" dirty="0" smtClean="0">
                              <a:solidFill>
                                <a:schemeClr val="tx1"/>
                              </a:solidFill>
                              <a:latin typeface="Cambria Math" panose="02040503050406030204" pitchFamily="18" charset="0"/>
                            </a:rPr>
                          </m:ctrlPr>
                        </m:dPr>
                        <m:e>
                          <m:r>
                            <a:rPr lang="en-US" sz="2800" b="0" i="1" dirty="0" smtClean="0">
                              <a:solidFill>
                                <a:schemeClr val="tx1"/>
                              </a:solidFill>
                              <a:latin typeface="Cambria Math" panose="02040503050406030204" pitchFamily="18" charset="0"/>
                            </a:rPr>
                            <m:t>𝐶</m:t>
                          </m:r>
                        </m:e>
                      </m:d>
                      <m:r>
                        <a:rPr lang="en-US" sz="2800" b="0" i="1" dirty="0" smtClean="0">
                          <a:solidFill>
                            <a:schemeClr val="tx1"/>
                          </a:solidFill>
                          <a:latin typeface="Cambria Math" panose="02040503050406030204" pitchFamily="18" charset="0"/>
                        </a:rPr>
                        <m:t> → </m:t>
                      </m:r>
                      <m:acc>
                        <m:accPr>
                          <m:chr m:val="̂"/>
                          <m:ctrlPr>
                            <a:rPr lang="en-US" sz="2800" b="0" i="1" dirty="0" smtClean="0">
                              <a:solidFill>
                                <a:schemeClr val="tx1"/>
                              </a:solidFill>
                              <a:latin typeface="Cambria Math" panose="02040503050406030204" pitchFamily="18" charset="0"/>
                            </a:rPr>
                          </m:ctrlPr>
                        </m:accPr>
                        <m:e>
                          <m:r>
                            <a:rPr lang="en-US" sz="2800" b="0" i="1" dirty="0" smtClean="0">
                              <a:solidFill>
                                <a:schemeClr val="tx1"/>
                              </a:solidFill>
                              <a:latin typeface="Cambria Math" panose="02040503050406030204" pitchFamily="18" charset="0"/>
                            </a:rPr>
                            <m:t>𝐶</m:t>
                          </m:r>
                        </m:e>
                      </m:acc>
                      <m:r>
                        <a:rPr lang="en-US" sz="2800" b="0" i="1" dirty="0" smtClean="0">
                          <a:solidFill>
                            <a:schemeClr val="tx1"/>
                          </a:solidFill>
                          <a:latin typeface="Cambria Math" panose="02040503050406030204" pitchFamily="18" charset="0"/>
                        </a:rPr>
                        <m:t>, </m:t>
                      </m:r>
                      <m:sSub>
                        <m:sSubPr>
                          <m:ctrlPr>
                            <a:rPr lang="en-US" sz="2800" b="0" i="1" dirty="0" smtClean="0">
                              <a:solidFill>
                                <a:srgbClr val="9133EE"/>
                              </a:solidFill>
                              <a:latin typeface="Cambria Math" panose="02040503050406030204" pitchFamily="18" charset="0"/>
                            </a:rPr>
                          </m:ctrlPr>
                        </m:sSubPr>
                        <m:e>
                          <m:d>
                            <m:dPr>
                              <m:begChr m:val="{"/>
                              <m:endChr m:val="}"/>
                              <m:ctrlPr>
                                <a:rPr lang="en-US" sz="2800" b="0" i="1" dirty="0" smtClean="0">
                                  <a:solidFill>
                                    <a:srgbClr val="9133EE"/>
                                  </a:solidFill>
                                  <a:latin typeface="Cambria Math" panose="02040503050406030204" pitchFamily="18" charset="0"/>
                                </a:rPr>
                              </m:ctrlPr>
                            </m:dPr>
                            <m:e>
                              <m:sSub>
                                <m:sSubPr>
                                  <m:ctrlPr>
                                    <a:rPr lang="en-US" sz="2800" b="0" i="1" dirty="0" smtClean="0">
                                      <a:solidFill>
                                        <a:srgbClr val="9133EE"/>
                                      </a:solidFill>
                                      <a:latin typeface="Cambria Math" panose="02040503050406030204" pitchFamily="18" charset="0"/>
                                    </a:rPr>
                                  </m:ctrlPr>
                                </m:sSubPr>
                                <m:e>
                                  <m:r>
                                    <a:rPr lang="en-US" sz="2800" b="0" i="1" dirty="0" smtClean="0">
                                      <a:solidFill>
                                        <a:srgbClr val="9133EE"/>
                                      </a:solidFill>
                                      <a:latin typeface="Cambria Math" panose="02040503050406030204" pitchFamily="18" charset="0"/>
                                    </a:rPr>
                                    <m:t>ℓ</m:t>
                                  </m:r>
                                </m:e>
                                <m:sub>
                                  <m:r>
                                    <a:rPr lang="en-US" sz="2800" b="0" i="1" dirty="0" smtClean="0">
                                      <a:solidFill>
                                        <a:srgbClr val="9133EE"/>
                                      </a:solidFill>
                                      <a:latin typeface="Cambria Math" panose="02040503050406030204" pitchFamily="18" charset="0"/>
                                    </a:rPr>
                                    <m:t>𝑖</m:t>
                                  </m:r>
                                  <m:r>
                                    <a:rPr lang="en-US" sz="2800" b="0" i="1" dirty="0" smtClean="0">
                                      <a:solidFill>
                                        <a:srgbClr val="9133EE"/>
                                      </a:solidFill>
                                      <a:latin typeface="Cambria Math" panose="02040503050406030204" pitchFamily="18" charset="0"/>
                                    </a:rPr>
                                    <m:t>0</m:t>
                                  </m:r>
                                </m:sub>
                              </m:sSub>
                              <m:r>
                                <a:rPr lang="en-US" sz="2800" b="0" i="1" dirty="0" smtClean="0">
                                  <a:solidFill>
                                    <a:srgbClr val="9133EE"/>
                                  </a:solidFill>
                                  <a:latin typeface="Cambria Math" panose="02040503050406030204" pitchFamily="18" charset="0"/>
                                </a:rPr>
                                <m:t>,</m:t>
                              </m:r>
                              <m:sSub>
                                <m:sSubPr>
                                  <m:ctrlPr>
                                    <a:rPr lang="en-US" sz="2800" b="0" i="1" dirty="0" smtClean="0">
                                      <a:solidFill>
                                        <a:srgbClr val="9133EE"/>
                                      </a:solidFill>
                                      <a:latin typeface="Cambria Math" panose="02040503050406030204" pitchFamily="18" charset="0"/>
                                    </a:rPr>
                                  </m:ctrlPr>
                                </m:sSubPr>
                                <m:e>
                                  <m:r>
                                    <a:rPr lang="en-US" sz="2800" b="0" i="1" dirty="0" smtClean="0">
                                      <a:solidFill>
                                        <a:srgbClr val="9133EE"/>
                                      </a:solidFill>
                                      <a:latin typeface="Cambria Math" panose="02040503050406030204" pitchFamily="18" charset="0"/>
                                    </a:rPr>
                                    <m:t>ℓ</m:t>
                                  </m:r>
                                </m:e>
                                <m:sub>
                                  <m:r>
                                    <a:rPr lang="en-US" sz="2800" b="0" i="1" dirty="0" smtClean="0">
                                      <a:solidFill>
                                        <a:srgbClr val="9133EE"/>
                                      </a:solidFill>
                                      <a:latin typeface="Cambria Math" panose="02040503050406030204" pitchFamily="18" charset="0"/>
                                    </a:rPr>
                                    <m:t>𝑖</m:t>
                                  </m:r>
                                  <m:r>
                                    <a:rPr lang="en-US" sz="2800" b="0" i="1" dirty="0" smtClean="0">
                                      <a:solidFill>
                                        <a:srgbClr val="9133EE"/>
                                      </a:solidFill>
                                      <a:latin typeface="Cambria Math" panose="02040503050406030204" pitchFamily="18" charset="0"/>
                                    </a:rPr>
                                    <m:t>1</m:t>
                                  </m:r>
                                </m:sub>
                              </m:sSub>
                            </m:e>
                          </m:d>
                        </m:e>
                        <m:sub>
                          <m:r>
                            <a:rPr lang="en-US" sz="2800" b="0" i="1" dirty="0" smtClean="0">
                              <a:solidFill>
                                <a:srgbClr val="9133EE"/>
                              </a:solidFill>
                              <a:latin typeface="Cambria Math" panose="02040503050406030204" pitchFamily="18" charset="0"/>
                            </a:rPr>
                            <m:t>𝑖</m:t>
                          </m:r>
                          <m:r>
                            <a:rPr lang="en-US" sz="2800" b="0" i="1" dirty="0" smtClean="0">
                              <a:solidFill>
                                <a:srgbClr val="9133EE"/>
                              </a:solidFill>
                              <a:latin typeface="Cambria Math" panose="02040503050406030204" pitchFamily="18" charset="0"/>
                            </a:rPr>
                            <m:t>∈[</m:t>
                          </m:r>
                          <m:r>
                            <a:rPr lang="en-US" sz="2800" b="0" i="1" dirty="0" smtClean="0">
                              <a:solidFill>
                                <a:srgbClr val="9133EE"/>
                              </a:solidFill>
                              <a:latin typeface="Cambria Math" panose="02040503050406030204" pitchFamily="18" charset="0"/>
                            </a:rPr>
                            <m:t>𝑛</m:t>
                          </m:r>
                          <m:r>
                            <a:rPr lang="en-US" sz="2800" b="0" i="1" dirty="0" smtClean="0">
                              <a:solidFill>
                                <a:srgbClr val="9133EE"/>
                              </a:solidFill>
                              <a:latin typeface="Cambria Math" panose="02040503050406030204" pitchFamily="18" charset="0"/>
                            </a:rPr>
                            <m:t>]</m:t>
                          </m:r>
                        </m:sub>
                      </m:sSub>
                    </m:oMath>
                  </m:oMathPara>
                </a14:m>
                <a:endParaRPr lang="en-US" sz="2400" i="1" dirty="0">
                  <a:solidFill>
                    <a:schemeClr val="tx1"/>
                  </a:solidFill>
                  <a:latin typeface="+mj-lt"/>
                </a:endParaRPr>
              </a:p>
            </p:txBody>
          </p:sp>
        </mc:Choice>
        <mc:Fallback xmlns="">
          <p:sp>
            <p:nvSpPr>
              <p:cNvPr id="43" name="Rectangle 42">
                <a:extLst>
                  <a:ext uri="{FF2B5EF4-FFF2-40B4-BE49-F238E27FC236}">
                    <a16:creationId xmlns:a16="http://schemas.microsoft.com/office/drawing/2014/main" id="{540A1A51-8A01-DC7C-778E-D7E66C2E638F}"/>
                  </a:ext>
                </a:extLst>
              </p:cNvPr>
              <p:cNvSpPr>
                <a:spLocks noRot="1" noChangeAspect="1" noMove="1" noResize="1" noEditPoints="1" noAdjustHandles="1" noChangeArrowheads="1" noChangeShapeType="1" noTextEdit="1"/>
              </p:cNvSpPr>
              <p:nvPr/>
            </p:nvSpPr>
            <p:spPr>
              <a:xfrm>
                <a:off x="3286633" y="1539333"/>
                <a:ext cx="5534043" cy="589970"/>
              </a:xfrm>
              <a:prstGeom prst="rect">
                <a:avLst/>
              </a:prstGeom>
              <a:blipFill>
                <a:blip r:embed="rId3"/>
                <a:stretch>
                  <a:fillRect/>
                </a:stretch>
              </a:blipFill>
            </p:spPr>
            <p:txBody>
              <a:bodyPr/>
              <a:lstStyle/>
              <a:p>
                <a:r>
                  <a:rPr lang="en-US">
                    <a:noFill/>
                  </a:rPr>
                  <a:t> </a:t>
                </a:r>
              </a:p>
            </p:txBody>
          </p:sp>
        </mc:Fallback>
      </mc:AlternateContent>
      <p:sp>
        <p:nvSpPr>
          <p:cNvPr id="46" name="Rectangle 45">
            <a:extLst>
              <a:ext uri="{FF2B5EF4-FFF2-40B4-BE49-F238E27FC236}">
                <a16:creationId xmlns:a16="http://schemas.microsoft.com/office/drawing/2014/main" id="{797B05F9-AB95-A347-8687-F05DE76BA7EE}"/>
              </a:ext>
            </a:extLst>
          </p:cNvPr>
          <p:cNvSpPr/>
          <p:nvPr/>
        </p:nvSpPr>
        <p:spPr>
          <a:xfrm>
            <a:off x="233770" y="3332907"/>
            <a:ext cx="1366080" cy="95410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C00000"/>
                </a:solidFill>
                <a:effectLst/>
                <a:uLnTx/>
                <a:uFillTx/>
                <a:latin typeface="Calibri Light" panose="020F0302020204030204"/>
                <a:ea typeface="等线" panose="02010600030101010101" pitchFamily="2" charset="-122"/>
                <a:cs typeface="+mn-cs"/>
              </a:rPr>
              <a:t>Boolean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C00000"/>
                </a:solidFill>
                <a:effectLst/>
                <a:uLnTx/>
                <a:uFillTx/>
                <a:latin typeface="Calibri Light" panose="020F0302020204030204"/>
                <a:ea typeface="等线" panose="02010600030101010101" pitchFamily="2" charset="-122"/>
                <a:cs typeface="+mn-cs"/>
              </a:rPr>
              <a:t> Circuit </a:t>
            </a:r>
          </a:p>
        </p:txBody>
      </p:sp>
      <p:cxnSp>
        <p:nvCxnSpPr>
          <p:cNvPr id="47" name="Straight Arrow Connector 46">
            <a:extLst>
              <a:ext uri="{FF2B5EF4-FFF2-40B4-BE49-F238E27FC236}">
                <a16:creationId xmlns:a16="http://schemas.microsoft.com/office/drawing/2014/main" id="{E79A6E1E-EB3A-C285-C729-019AB61D472F}"/>
              </a:ext>
            </a:extLst>
          </p:cNvPr>
          <p:cNvCxnSpPr/>
          <p:nvPr/>
        </p:nvCxnSpPr>
        <p:spPr>
          <a:xfrm>
            <a:off x="5143500" y="3850682"/>
            <a:ext cx="1905000" cy="0"/>
          </a:xfrm>
          <a:prstGeom prst="straightConnector1">
            <a:avLst/>
          </a:prstGeom>
          <a:ln w="38100">
            <a:headEnd w="lg" len="lg"/>
            <a:tailEnd type="triangle" w="lg" len="lg"/>
          </a:ln>
        </p:spPr>
        <p:style>
          <a:lnRef idx="3">
            <a:schemeClr val="accent1"/>
          </a:lnRef>
          <a:fillRef idx="0">
            <a:schemeClr val="accent1"/>
          </a:fillRef>
          <a:effectRef idx="2">
            <a:schemeClr val="accent1"/>
          </a:effectRef>
          <a:fontRef idx="minor">
            <a:schemeClr val="tx1"/>
          </a:fontRef>
        </p:style>
      </p:cxnSp>
      <p:grpSp>
        <p:nvGrpSpPr>
          <p:cNvPr id="53" name="Group 52">
            <a:extLst>
              <a:ext uri="{FF2B5EF4-FFF2-40B4-BE49-F238E27FC236}">
                <a16:creationId xmlns:a16="http://schemas.microsoft.com/office/drawing/2014/main" id="{B9815CDA-FF22-D068-3BF6-9672ACCC9C3C}"/>
              </a:ext>
            </a:extLst>
          </p:cNvPr>
          <p:cNvGrpSpPr/>
          <p:nvPr/>
        </p:nvGrpSpPr>
        <p:grpSpPr>
          <a:xfrm>
            <a:off x="1922372" y="4890107"/>
            <a:ext cx="2391448" cy="400984"/>
            <a:chOff x="5816625" y="2080925"/>
            <a:chExt cx="2391448" cy="400984"/>
          </a:xfrm>
        </p:grpSpPr>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391764DC-5EEE-9C43-3A8E-48779FD31897}"/>
                    </a:ext>
                  </a:extLst>
                </p:cNvPr>
                <p:cNvSpPr txBox="1"/>
                <p:nvPr/>
              </p:nvSpPr>
              <p:spPr>
                <a:xfrm>
                  <a:off x="7847718" y="2127966"/>
                  <a:ext cx="360355" cy="338554"/>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𝑛</m:t>
                            </m:r>
                          </m:sub>
                        </m:sSub>
                      </m:oMath>
                    </m:oMathPara>
                  </a14:m>
                  <a:endParaRPr lang="en-US" sz="2200" dirty="0"/>
                </a:p>
              </p:txBody>
            </p:sp>
          </mc:Choice>
          <mc:Fallback xmlns="">
            <p:sp>
              <p:nvSpPr>
                <p:cNvPr id="54" name="TextBox 53">
                  <a:extLst>
                    <a:ext uri="{FF2B5EF4-FFF2-40B4-BE49-F238E27FC236}">
                      <a16:creationId xmlns:a16="http://schemas.microsoft.com/office/drawing/2014/main" id="{391764DC-5EEE-9C43-3A8E-48779FD31897}"/>
                    </a:ext>
                  </a:extLst>
                </p:cNvPr>
                <p:cNvSpPr txBox="1">
                  <a:spLocks noRot="1" noChangeAspect="1" noMove="1" noResize="1" noEditPoints="1" noAdjustHandles="1" noChangeArrowheads="1" noChangeShapeType="1" noTextEdit="1"/>
                </p:cNvSpPr>
                <p:nvPr/>
              </p:nvSpPr>
              <p:spPr>
                <a:xfrm>
                  <a:off x="7847718" y="2127966"/>
                  <a:ext cx="360355" cy="338554"/>
                </a:xfrm>
                <a:prstGeom prst="rect">
                  <a:avLst/>
                </a:prstGeom>
                <a:blipFill>
                  <a:blip r:embed="rId4"/>
                  <a:stretch>
                    <a:fillRect l="-11864"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FE1D457D-70B5-42F1-4C05-83F55004EA18}"/>
                    </a:ext>
                  </a:extLst>
                </p:cNvPr>
                <p:cNvSpPr txBox="1"/>
                <p:nvPr/>
              </p:nvSpPr>
              <p:spPr>
                <a:xfrm>
                  <a:off x="6767501" y="2112577"/>
                  <a:ext cx="47410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charset="0"/>
                          </a:rPr>
                          <m:t> </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𝑥</m:t>
                            </m:r>
                          </m:e>
                          <m:sub>
                            <m:r>
                              <a:rPr lang="en-US" sz="2400" i="1">
                                <a:latin typeface="Cambria Math" charset="0"/>
                              </a:rPr>
                              <m:t>𝑖</m:t>
                            </m:r>
                          </m:sub>
                        </m:sSub>
                        <m:r>
                          <a:rPr lang="en-US" sz="2400" i="1">
                            <a:latin typeface="Cambria Math" charset="0"/>
                          </a:rPr>
                          <m:t> </m:t>
                        </m:r>
                      </m:oMath>
                    </m:oMathPara>
                  </a14:m>
                  <a:endParaRPr lang="en-US" sz="2400" dirty="0"/>
                </a:p>
              </p:txBody>
            </p:sp>
          </mc:Choice>
          <mc:Fallback xmlns="">
            <p:sp>
              <p:nvSpPr>
                <p:cNvPr id="55" name="TextBox 54">
                  <a:extLst>
                    <a:ext uri="{FF2B5EF4-FFF2-40B4-BE49-F238E27FC236}">
                      <a16:creationId xmlns:a16="http://schemas.microsoft.com/office/drawing/2014/main" id="{FE1D457D-70B5-42F1-4C05-83F55004EA18}"/>
                    </a:ext>
                  </a:extLst>
                </p:cNvPr>
                <p:cNvSpPr txBox="1">
                  <a:spLocks noRot="1" noChangeAspect="1" noMove="1" noResize="1" noEditPoints="1" noAdjustHandles="1" noChangeArrowheads="1" noChangeShapeType="1" noTextEdit="1"/>
                </p:cNvSpPr>
                <p:nvPr/>
              </p:nvSpPr>
              <p:spPr>
                <a:xfrm>
                  <a:off x="6767501" y="2112577"/>
                  <a:ext cx="474104" cy="369332"/>
                </a:xfrm>
                <a:prstGeom prst="rect">
                  <a:avLst/>
                </a:prstGeom>
                <a:blipFill>
                  <a:blip r:embed="rId5"/>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9E26C63B-88F2-9668-1F59-CBECFE28EBE9}"/>
                    </a:ext>
                  </a:extLst>
                </p:cNvPr>
                <p:cNvSpPr txBox="1"/>
                <p:nvPr/>
              </p:nvSpPr>
              <p:spPr>
                <a:xfrm>
                  <a:off x="7311287" y="2112577"/>
                  <a:ext cx="331822" cy="369332"/>
                </a:xfrm>
                <a:prstGeom prst="rect">
                  <a:avLst/>
                </a:prstGeom>
                <a:noFill/>
              </p:spPr>
              <p:txBody>
                <a:bodyPr wrap="none" lIns="0" tIns="0" rIns="0" bIns="0" rtlCol="0">
                  <a:spAutoFit/>
                </a:bodyPr>
                <a:lstStyle/>
                <a:p>
                  <a14:m>
                    <m:oMath xmlns:m="http://schemas.openxmlformats.org/officeDocument/2006/math">
                      <m:r>
                        <a:rPr lang="en-US" sz="2400" i="1">
                          <a:latin typeface="Cambria Math" charset="0"/>
                        </a:rPr>
                        <m:t>⋯</m:t>
                      </m:r>
                    </m:oMath>
                  </a14:m>
                  <a:r>
                    <a:rPr lang="en-US" sz="2400" dirty="0">
                      <a:latin typeface="+mj-lt"/>
                    </a:rPr>
                    <a:t> </a:t>
                  </a:r>
                </a:p>
              </p:txBody>
            </p:sp>
          </mc:Choice>
          <mc:Fallback xmlns="">
            <p:sp>
              <p:nvSpPr>
                <p:cNvPr id="56" name="TextBox 55">
                  <a:extLst>
                    <a:ext uri="{FF2B5EF4-FFF2-40B4-BE49-F238E27FC236}">
                      <a16:creationId xmlns:a16="http://schemas.microsoft.com/office/drawing/2014/main" id="{9E26C63B-88F2-9668-1F59-CBECFE28EBE9}"/>
                    </a:ext>
                  </a:extLst>
                </p:cNvPr>
                <p:cNvSpPr txBox="1">
                  <a:spLocks noRot="1" noChangeAspect="1" noMove="1" noResize="1" noEditPoints="1" noAdjustHandles="1" noChangeArrowheads="1" noChangeShapeType="1" noTextEdit="1"/>
                </p:cNvSpPr>
                <p:nvPr/>
              </p:nvSpPr>
              <p:spPr>
                <a:xfrm>
                  <a:off x="7311287" y="2112577"/>
                  <a:ext cx="331822" cy="369332"/>
                </a:xfrm>
                <a:prstGeom prst="rect">
                  <a:avLst/>
                </a:prstGeom>
                <a:blipFill>
                  <a:blip r:embed="rId6"/>
                  <a:stretch>
                    <a:fillRect l="-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E82F587B-CC2A-A390-148B-2E12EEC7AD08}"/>
                    </a:ext>
                  </a:extLst>
                </p:cNvPr>
                <p:cNvSpPr txBox="1"/>
                <p:nvPr/>
              </p:nvSpPr>
              <p:spPr>
                <a:xfrm>
                  <a:off x="6308530" y="2112577"/>
                  <a:ext cx="33182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m:t>
                        </m:r>
                      </m:oMath>
                    </m:oMathPara>
                  </a14:m>
                  <a:endParaRPr lang="en-US" sz="2400" dirty="0">
                    <a:latin typeface="+mj-lt"/>
                  </a:endParaRPr>
                </a:p>
              </p:txBody>
            </p:sp>
          </mc:Choice>
          <mc:Fallback xmlns="">
            <p:sp>
              <p:nvSpPr>
                <p:cNvPr id="57" name="TextBox 56">
                  <a:extLst>
                    <a:ext uri="{FF2B5EF4-FFF2-40B4-BE49-F238E27FC236}">
                      <a16:creationId xmlns:a16="http://schemas.microsoft.com/office/drawing/2014/main" id="{E82F587B-CC2A-A390-148B-2E12EEC7AD08}"/>
                    </a:ext>
                  </a:extLst>
                </p:cNvPr>
                <p:cNvSpPr txBox="1">
                  <a:spLocks noRot="1" noChangeAspect="1" noMove="1" noResize="1" noEditPoints="1" noAdjustHandles="1" noChangeArrowheads="1" noChangeShapeType="1" noTextEdit="1"/>
                </p:cNvSpPr>
                <p:nvPr/>
              </p:nvSpPr>
              <p:spPr>
                <a:xfrm>
                  <a:off x="6308530" y="2112577"/>
                  <a:ext cx="331821" cy="369332"/>
                </a:xfrm>
                <a:prstGeom prst="rect">
                  <a:avLst/>
                </a:prstGeom>
                <a:blipFill>
                  <a:blip r:embed="rId7"/>
                  <a:stretch>
                    <a:fillRect l="-5556" r="-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D4F7CA6F-84A4-3DF3-D411-2C8857D1CE08}"/>
                    </a:ext>
                  </a:extLst>
                </p:cNvPr>
                <p:cNvSpPr txBox="1"/>
                <p:nvPr/>
              </p:nvSpPr>
              <p:spPr>
                <a:xfrm>
                  <a:off x="5816625" y="2080925"/>
                  <a:ext cx="44326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i="1">
                                <a:latin typeface="Cambria Math" charset="0"/>
                              </a:rPr>
                              <m:t>1</m:t>
                            </m:r>
                          </m:sub>
                        </m:sSub>
                        <m:r>
                          <a:rPr lang="en-US" sz="2400" i="1">
                            <a:latin typeface="Cambria Math" charset="0"/>
                          </a:rPr>
                          <m:t> </m:t>
                        </m:r>
                      </m:oMath>
                    </m:oMathPara>
                  </a14:m>
                  <a:endParaRPr lang="en-US" sz="2400" dirty="0"/>
                </a:p>
              </p:txBody>
            </p:sp>
          </mc:Choice>
          <mc:Fallback xmlns="">
            <p:sp>
              <p:nvSpPr>
                <p:cNvPr id="58" name="TextBox 57">
                  <a:extLst>
                    <a:ext uri="{FF2B5EF4-FFF2-40B4-BE49-F238E27FC236}">
                      <a16:creationId xmlns:a16="http://schemas.microsoft.com/office/drawing/2014/main" id="{D4F7CA6F-84A4-3DF3-D411-2C8857D1CE08}"/>
                    </a:ext>
                  </a:extLst>
                </p:cNvPr>
                <p:cNvSpPr txBox="1">
                  <a:spLocks noRot="1" noChangeAspect="1" noMove="1" noResize="1" noEditPoints="1" noAdjustHandles="1" noChangeArrowheads="1" noChangeShapeType="1" noTextEdit="1"/>
                </p:cNvSpPr>
                <p:nvPr/>
              </p:nvSpPr>
              <p:spPr>
                <a:xfrm>
                  <a:off x="5816625" y="2080925"/>
                  <a:ext cx="443262" cy="369332"/>
                </a:xfrm>
                <a:prstGeom prst="rect">
                  <a:avLst/>
                </a:prstGeom>
                <a:blipFill>
                  <a:blip r:embed="rId8"/>
                  <a:stretch>
                    <a:fillRect l="-6849" b="-13115"/>
                  </a:stretch>
                </a:blipFill>
              </p:spPr>
              <p:txBody>
                <a:bodyPr/>
                <a:lstStyle/>
                <a:p>
                  <a:r>
                    <a:rPr lang="en-US">
                      <a:noFill/>
                    </a:rPr>
                    <a:t> </a:t>
                  </a:r>
                </a:p>
              </p:txBody>
            </p:sp>
          </mc:Fallback>
        </mc:AlternateContent>
      </p:grpSp>
      <p:sp>
        <p:nvSpPr>
          <p:cNvPr id="59" name="Trapezoid 58">
            <a:extLst>
              <a:ext uri="{FF2B5EF4-FFF2-40B4-BE49-F238E27FC236}">
                <a16:creationId xmlns:a16="http://schemas.microsoft.com/office/drawing/2014/main" id="{D3FA08D0-EC7F-BFC2-A985-8A844873FA8C}"/>
              </a:ext>
            </a:extLst>
          </p:cNvPr>
          <p:cNvSpPr/>
          <p:nvPr/>
        </p:nvSpPr>
        <p:spPr>
          <a:xfrm rot="10800000">
            <a:off x="1268328" y="2806460"/>
            <a:ext cx="3651319" cy="1928685"/>
          </a:xfrm>
          <a:prstGeom prst="trapezoid">
            <a:avLst>
              <a:gd name="adj" fmla="val 5000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grpSp>
        <p:nvGrpSpPr>
          <p:cNvPr id="60" name="Group 59">
            <a:extLst>
              <a:ext uri="{FF2B5EF4-FFF2-40B4-BE49-F238E27FC236}">
                <a16:creationId xmlns:a16="http://schemas.microsoft.com/office/drawing/2014/main" id="{7A9BEFAD-B47C-9048-559C-D1C1EC7BB101}"/>
              </a:ext>
            </a:extLst>
          </p:cNvPr>
          <p:cNvGrpSpPr/>
          <p:nvPr/>
        </p:nvGrpSpPr>
        <p:grpSpPr>
          <a:xfrm>
            <a:off x="1876430" y="2242597"/>
            <a:ext cx="2435114" cy="400984"/>
            <a:chOff x="6324712" y="2074188"/>
            <a:chExt cx="2435114" cy="400984"/>
          </a:xfrm>
        </p:grpSpPr>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0EF0CB49-1042-A01D-2A1D-3E63ED845988}"/>
                    </a:ext>
                  </a:extLst>
                </p:cNvPr>
                <p:cNvSpPr txBox="1"/>
                <p:nvPr/>
              </p:nvSpPr>
              <p:spPr>
                <a:xfrm>
                  <a:off x="8355805" y="2121229"/>
                  <a:ext cx="404021" cy="338554"/>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𝑦</m:t>
                            </m:r>
                          </m:e>
                          <m:sub>
                            <m:r>
                              <a:rPr lang="en-US" sz="2200" b="0" i="1" smtClean="0">
                                <a:latin typeface="Cambria Math" panose="02040503050406030204" pitchFamily="18" charset="0"/>
                              </a:rPr>
                              <m:t>𝑚</m:t>
                            </m:r>
                          </m:sub>
                        </m:sSub>
                      </m:oMath>
                    </m:oMathPara>
                  </a14:m>
                  <a:endParaRPr lang="en-US" sz="2200" dirty="0"/>
                </a:p>
              </p:txBody>
            </p:sp>
          </mc:Choice>
          <mc:Fallback xmlns="">
            <p:sp>
              <p:nvSpPr>
                <p:cNvPr id="61" name="TextBox 60">
                  <a:extLst>
                    <a:ext uri="{FF2B5EF4-FFF2-40B4-BE49-F238E27FC236}">
                      <a16:creationId xmlns:a16="http://schemas.microsoft.com/office/drawing/2014/main" id="{0EF0CB49-1042-A01D-2A1D-3E63ED845988}"/>
                    </a:ext>
                  </a:extLst>
                </p:cNvPr>
                <p:cNvSpPr txBox="1">
                  <a:spLocks noRot="1" noChangeAspect="1" noMove="1" noResize="1" noEditPoints="1" noAdjustHandles="1" noChangeArrowheads="1" noChangeShapeType="1" noTextEdit="1"/>
                </p:cNvSpPr>
                <p:nvPr/>
              </p:nvSpPr>
              <p:spPr>
                <a:xfrm>
                  <a:off x="8355805" y="2121229"/>
                  <a:ext cx="404021" cy="338554"/>
                </a:xfrm>
                <a:prstGeom prst="rect">
                  <a:avLst/>
                </a:prstGeom>
                <a:blipFill>
                  <a:blip r:embed="rId9"/>
                  <a:stretch>
                    <a:fillRect l="-18182" b="-2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F3898FA5-8A7D-AC4C-CEDC-9603CF657379}"/>
                    </a:ext>
                  </a:extLst>
                </p:cNvPr>
                <p:cNvSpPr txBox="1"/>
                <p:nvPr/>
              </p:nvSpPr>
              <p:spPr>
                <a:xfrm>
                  <a:off x="7275588" y="2105840"/>
                  <a:ext cx="47410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charset="0"/>
                          </a:rPr>
                          <m:t> </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𝑦</m:t>
                            </m:r>
                          </m:e>
                          <m:sub>
                            <m:r>
                              <a:rPr lang="en-US" sz="2400" i="1">
                                <a:latin typeface="Cambria Math" charset="0"/>
                              </a:rPr>
                              <m:t>𝑖</m:t>
                            </m:r>
                          </m:sub>
                        </m:sSub>
                        <m:r>
                          <a:rPr lang="en-US" sz="2400" i="1">
                            <a:latin typeface="Cambria Math" charset="0"/>
                          </a:rPr>
                          <m:t> </m:t>
                        </m:r>
                      </m:oMath>
                    </m:oMathPara>
                  </a14:m>
                  <a:endParaRPr lang="en-US" sz="2400" dirty="0"/>
                </a:p>
              </p:txBody>
            </p:sp>
          </mc:Choice>
          <mc:Fallback xmlns="">
            <p:sp>
              <p:nvSpPr>
                <p:cNvPr id="62" name="TextBox 61">
                  <a:extLst>
                    <a:ext uri="{FF2B5EF4-FFF2-40B4-BE49-F238E27FC236}">
                      <a16:creationId xmlns:a16="http://schemas.microsoft.com/office/drawing/2014/main" id="{F3898FA5-8A7D-AC4C-CEDC-9603CF657379}"/>
                    </a:ext>
                  </a:extLst>
                </p:cNvPr>
                <p:cNvSpPr txBox="1">
                  <a:spLocks noRot="1" noChangeAspect="1" noMove="1" noResize="1" noEditPoints="1" noAdjustHandles="1" noChangeArrowheads="1" noChangeShapeType="1" noTextEdit="1"/>
                </p:cNvSpPr>
                <p:nvPr/>
              </p:nvSpPr>
              <p:spPr>
                <a:xfrm>
                  <a:off x="7275588" y="2105840"/>
                  <a:ext cx="474104" cy="369332"/>
                </a:xfrm>
                <a:prstGeom prst="rect">
                  <a:avLst/>
                </a:prstGeom>
                <a:blipFill>
                  <a:blip r:embed="rId10"/>
                  <a:stretch>
                    <a:fillRect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897A86CC-24B4-5B59-3376-77112F1942C7}"/>
                    </a:ext>
                  </a:extLst>
                </p:cNvPr>
                <p:cNvSpPr txBox="1"/>
                <p:nvPr/>
              </p:nvSpPr>
              <p:spPr>
                <a:xfrm>
                  <a:off x="7819374" y="2105840"/>
                  <a:ext cx="331822" cy="369332"/>
                </a:xfrm>
                <a:prstGeom prst="rect">
                  <a:avLst/>
                </a:prstGeom>
                <a:noFill/>
              </p:spPr>
              <p:txBody>
                <a:bodyPr wrap="none" lIns="0" tIns="0" rIns="0" bIns="0" rtlCol="0">
                  <a:spAutoFit/>
                </a:bodyPr>
                <a:lstStyle/>
                <a:p>
                  <a14:m>
                    <m:oMath xmlns:m="http://schemas.openxmlformats.org/officeDocument/2006/math">
                      <m:r>
                        <a:rPr lang="en-US" sz="2400" i="1">
                          <a:latin typeface="Cambria Math" charset="0"/>
                        </a:rPr>
                        <m:t>⋯</m:t>
                      </m:r>
                    </m:oMath>
                  </a14:m>
                  <a:r>
                    <a:rPr lang="en-US" sz="2400" dirty="0">
                      <a:latin typeface="+mj-lt"/>
                    </a:rPr>
                    <a:t> </a:t>
                  </a:r>
                </a:p>
              </p:txBody>
            </p:sp>
          </mc:Choice>
          <mc:Fallback xmlns="">
            <p:sp>
              <p:nvSpPr>
                <p:cNvPr id="63" name="TextBox 62">
                  <a:extLst>
                    <a:ext uri="{FF2B5EF4-FFF2-40B4-BE49-F238E27FC236}">
                      <a16:creationId xmlns:a16="http://schemas.microsoft.com/office/drawing/2014/main" id="{897A86CC-24B4-5B59-3376-77112F1942C7}"/>
                    </a:ext>
                  </a:extLst>
                </p:cNvPr>
                <p:cNvSpPr txBox="1">
                  <a:spLocks noRot="1" noChangeAspect="1" noMove="1" noResize="1" noEditPoints="1" noAdjustHandles="1" noChangeArrowheads="1" noChangeShapeType="1" noTextEdit="1"/>
                </p:cNvSpPr>
                <p:nvPr/>
              </p:nvSpPr>
              <p:spPr>
                <a:xfrm>
                  <a:off x="7819374" y="2105840"/>
                  <a:ext cx="331822" cy="369332"/>
                </a:xfrm>
                <a:prstGeom prst="rect">
                  <a:avLst/>
                </a:prstGeom>
                <a:blipFill>
                  <a:blip r:embed="rId11"/>
                  <a:stretch>
                    <a:fillRect l="-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61C69D0A-47FD-FB22-3034-C88E67FD63A9}"/>
                    </a:ext>
                  </a:extLst>
                </p:cNvPr>
                <p:cNvSpPr txBox="1"/>
                <p:nvPr/>
              </p:nvSpPr>
              <p:spPr>
                <a:xfrm>
                  <a:off x="6816617" y="2105840"/>
                  <a:ext cx="33182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m:t>
                        </m:r>
                      </m:oMath>
                    </m:oMathPara>
                  </a14:m>
                  <a:endParaRPr lang="en-US" sz="2400" dirty="0">
                    <a:latin typeface="+mj-lt"/>
                  </a:endParaRPr>
                </a:p>
              </p:txBody>
            </p:sp>
          </mc:Choice>
          <mc:Fallback xmlns="">
            <p:sp>
              <p:nvSpPr>
                <p:cNvPr id="64" name="TextBox 63">
                  <a:extLst>
                    <a:ext uri="{FF2B5EF4-FFF2-40B4-BE49-F238E27FC236}">
                      <a16:creationId xmlns:a16="http://schemas.microsoft.com/office/drawing/2014/main" id="{61C69D0A-47FD-FB22-3034-C88E67FD63A9}"/>
                    </a:ext>
                  </a:extLst>
                </p:cNvPr>
                <p:cNvSpPr txBox="1">
                  <a:spLocks noRot="1" noChangeAspect="1" noMove="1" noResize="1" noEditPoints="1" noAdjustHandles="1" noChangeArrowheads="1" noChangeShapeType="1" noTextEdit="1"/>
                </p:cNvSpPr>
                <p:nvPr/>
              </p:nvSpPr>
              <p:spPr>
                <a:xfrm>
                  <a:off x="6816617" y="2105840"/>
                  <a:ext cx="331821" cy="369332"/>
                </a:xfrm>
                <a:prstGeom prst="rect">
                  <a:avLst/>
                </a:prstGeom>
                <a:blipFill>
                  <a:blip r:embed="rId12"/>
                  <a:stretch>
                    <a:fillRect l="-5556" r="-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10E4D636-60DC-A381-1602-8C727D731606}"/>
                    </a:ext>
                  </a:extLst>
                </p:cNvPr>
                <p:cNvSpPr txBox="1"/>
                <p:nvPr/>
              </p:nvSpPr>
              <p:spPr>
                <a:xfrm>
                  <a:off x="6324712" y="2074188"/>
                  <a:ext cx="43396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i="1">
                                <a:latin typeface="Cambria Math" charset="0"/>
                              </a:rPr>
                              <m:t>1</m:t>
                            </m:r>
                          </m:sub>
                        </m:sSub>
                        <m:r>
                          <a:rPr lang="en-US" sz="2400" i="1">
                            <a:latin typeface="Cambria Math" charset="0"/>
                          </a:rPr>
                          <m:t> </m:t>
                        </m:r>
                      </m:oMath>
                    </m:oMathPara>
                  </a14:m>
                  <a:endParaRPr lang="en-US" sz="2400" dirty="0"/>
                </a:p>
              </p:txBody>
            </p:sp>
          </mc:Choice>
          <mc:Fallback xmlns="">
            <p:sp>
              <p:nvSpPr>
                <p:cNvPr id="65" name="TextBox 64">
                  <a:extLst>
                    <a:ext uri="{FF2B5EF4-FFF2-40B4-BE49-F238E27FC236}">
                      <a16:creationId xmlns:a16="http://schemas.microsoft.com/office/drawing/2014/main" id="{10E4D636-60DC-A381-1602-8C727D731606}"/>
                    </a:ext>
                  </a:extLst>
                </p:cNvPr>
                <p:cNvSpPr txBox="1">
                  <a:spLocks noRot="1" noChangeAspect="1" noMove="1" noResize="1" noEditPoints="1" noAdjustHandles="1" noChangeArrowheads="1" noChangeShapeType="1" noTextEdit="1"/>
                </p:cNvSpPr>
                <p:nvPr/>
              </p:nvSpPr>
              <p:spPr>
                <a:xfrm>
                  <a:off x="6324712" y="2074188"/>
                  <a:ext cx="433965" cy="369332"/>
                </a:xfrm>
                <a:prstGeom prst="rect">
                  <a:avLst/>
                </a:prstGeom>
                <a:blipFill>
                  <a:blip r:embed="rId13"/>
                  <a:stretch>
                    <a:fillRect l="-16901" b="-26667"/>
                  </a:stretch>
                </a:blipFill>
              </p:spPr>
              <p:txBody>
                <a:bodyPr/>
                <a:lstStyle/>
                <a:p>
                  <a:r>
                    <a:rPr lang="en-US">
                      <a:noFill/>
                    </a:rPr>
                    <a:t> </a:t>
                  </a:r>
                </a:p>
              </p:txBody>
            </p:sp>
          </mc:Fallback>
        </mc:AlternateContent>
      </p:grpSp>
      <p:grpSp>
        <p:nvGrpSpPr>
          <p:cNvPr id="66" name="Group 65">
            <a:extLst>
              <a:ext uri="{FF2B5EF4-FFF2-40B4-BE49-F238E27FC236}">
                <a16:creationId xmlns:a16="http://schemas.microsoft.com/office/drawing/2014/main" id="{2F9F9236-B2B8-1AC1-C563-B43C867F80B4}"/>
              </a:ext>
            </a:extLst>
          </p:cNvPr>
          <p:cNvGrpSpPr/>
          <p:nvPr/>
        </p:nvGrpSpPr>
        <p:grpSpPr>
          <a:xfrm rot="10800000">
            <a:off x="2215129" y="2790449"/>
            <a:ext cx="1455683" cy="1592290"/>
            <a:chOff x="6099996" y="2936435"/>
            <a:chExt cx="1455683" cy="1592290"/>
          </a:xfrm>
        </p:grpSpPr>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BAF715F1-34F2-CFCD-7E75-8D7575BA25D8}"/>
                    </a:ext>
                  </a:extLst>
                </p:cNvPr>
                <p:cNvSpPr txBox="1"/>
                <p:nvPr/>
              </p:nvSpPr>
              <p:spPr>
                <a:xfrm rot="10800000" flipV="1">
                  <a:off x="6417287" y="4005505"/>
                  <a:ext cx="53412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70C0"/>
                            </a:solidFill>
                            <a:latin typeface="Cambria Math" charset="0"/>
                          </a:rPr>
                          <m:t>+</m:t>
                        </m:r>
                      </m:oMath>
                    </m:oMathPara>
                  </a14:m>
                  <a:endParaRPr lang="en-US" sz="2800" dirty="0">
                    <a:solidFill>
                      <a:srgbClr val="0070C0"/>
                    </a:solidFill>
                  </a:endParaRPr>
                </a:p>
              </p:txBody>
            </p:sp>
          </mc:Choice>
          <mc:Fallback xmlns="">
            <p:sp>
              <p:nvSpPr>
                <p:cNvPr id="67" name="TextBox 66">
                  <a:extLst>
                    <a:ext uri="{FF2B5EF4-FFF2-40B4-BE49-F238E27FC236}">
                      <a16:creationId xmlns:a16="http://schemas.microsoft.com/office/drawing/2014/main" id="{BAF715F1-34F2-CFCD-7E75-8D7575BA25D8}"/>
                    </a:ext>
                  </a:extLst>
                </p:cNvPr>
                <p:cNvSpPr txBox="1">
                  <a:spLocks noRot="1" noChangeAspect="1" noMove="1" noResize="1" noEditPoints="1" noAdjustHandles="1" noChangeArrowheads="1" noChangeShapeType="1" noTextEdit="1"/>
                </p:cNvSpPr>
                <p:nvPr/>
              </p:nvSpPr>
              <p:spPr>
                <a:xfrm rot="10800000" flipV="1">
                  <a:off x="6417287" y="4005505"/>
                  <a:ext cx="534121" cy="52322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628F2DEF-3E2E-05AB-A784-5C637783C039}"/>
                    </a:ext>
                  </a:extLst>
                </p:cNvPr>
                <p:cNvSpPr txBox="1"/>
                <p:nvPr/>
              </p:nvSpPr>
              <p:spPr>
                <a:xfrm rot="10800000" flipV="1">
                  <a:off x="7042856" y="3446917"/>
                  <a:ext cx="18291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70C0"/>
                            </a:solidFill>
                            <a:latin typeface="Cambria Math" charset="0"/>
                          </a:rPr>
                          <m:t>×</m:t>
                        </m:r>
                      </m:oMath>
                    </m:oMathPara>
                  </a14:m>
                  <a:endParaRPr lang="en-US" sz="2800" dirty="0">
                    <a:solidFill>
                      <a:srgbClr val="0070C0"/>
                    </a:solidFill>
                  </a:endParaRPr>
                </a:p>
              </p:txBody>
            </p:sp>
          </mc:Choice>
          <mc:Fallback xmlns="">
            <p:sp>
              <p:nvSpPr>
                <p:cNvPr id="68" name="TextBox 67">
                  <a:extLst>
                    <a:ext uri="{FF2B5EF4-FFF2-40B4-BE49-F238E27FC236}">
                      <a16:creationId xmlns:a16="http://schemas.microsoft.com/office/drawing/2014/main" id="{628F2DEF-3E2E-05AB-A784-5C637783C039}"/>
                    </a:ext>
                  </a:extLst>
                </p:cNvPr>
                <p:cNvSpPr txBox="1">
                  <a:spLocks noRot="1" noChangeAspect="1" noMove="1" noResize="1" noEditPoints="1" noAdjustHandles="1" noChangeArrowheads="1" noChangeShapeType="1" noTextEdit="1"/>
                </p:cNvSpPr>
                <p:nvPr/>
              </p:nvSpPr>
              <p:spPr>
                <a:xfrm rot="10800000" flipV="1">
                  <a:off x="7042856" y="3446917"/>
                  <a:ext cx="182916" cy="523220"/>
                </a:xfrm>
                <a:prstGeom prst="rect">
                  <a:avLst/>
                </a:prstGeom>
                <a:blipFill>
                  <a:blip r:embed="rId15"/>
                  <a:stretch>
                    <a:fillRect l="-70000"/>
                  </a:stretch>
                </a:blipFill>
              </p:spPr>
              <p:txBody>
                <a:bodyPr/>
                <a:lstStyle/>
                <a:p>
                  <a:r>
                    <a:rPr lang="en-US">
                      <a:noFill/>
                    </a:rPr>
                    <a:t> </a:t>
                  </a:r>
                </a:p>
              </p:txBody>
            </p:sp>
          </mc:Fallback>
        </mc:AlternateContent>
        <p:cxnSp>
          <p:nvCxnSpPr>
            <p:cNvPr id="69" name="Straight Arrow Connector 68">
              <a:extLst>
                <a:ext uri="{FF2B5EF4-FFF2-40B4-BE49-F238E27FC236}">
                  <a16:creationId xmlns:a16="http://schemas.microsoft.com/office/drawing/2014/main" id="{D77524B0-028E-0A87-C7C5-59EFCF963309}"/>
                </a:ext>
              </a:extLst>
            </p:cNvPr>
            <p:cNvCxnSpPr/>
            <p:nvPr/>
          </p:nvCxnSpPr>
          <p:spPr>
            <a:xfrm flipV="1">
              <a:off x="7277861" y="2936435"/>
              <a:ext cx="277818" cy="660856"/>
            </a:xfrm>
            <a:prstGeom prst="straightConnector1">
              <a:avLst/>
            </a:prstGeom>
            <a:ln w="19050" cmpd="sng">
              <a:solidFill>
                <a:schemeClr val="tx1"/>
              </a:solidFill>
              <a:tailEnd type="none"/>
            </a:ln>
          </p:spPr>
          <p:style>
            <a:lnRef idx="2">
              <a:schemeClr val="accent2"/>
            </a:lnRef>
            <a:fillRef idx="0">
              <a:schemeClr val="accent2"/>
            </a:fillRef>
            <a:effectRef idx="1">
              <a:schemeClr val="accent2"/>
            </a:effectRef>
            <a:fontRef idx="minor">
              <a:schemeClr val="tx1"/>
            </a:fontRef>
          </p:style>
        </p:cxnSp>
        <p:cxnSp>
          <p:nvCxnSpPr>
            <p:cNvPr id="70" name="Straight Arrow Connector 69">
              <a:extLst>
                <a:ext uri="{FF2B5EF4-FFF2-40B4-BE49-F238E27FC236}">
                  <a16:creationId xmlns:a16="http://schemas.microsoft.com/office/drawing/2014/main" id="{CC9D1E23-49F5-D5A1-7872-513C86AA3C99}"/>
                </a:ext>
              </a:extLst>
            </p:cNvPr>
            <p:cNvCxnSpPr>
              <a:cxnSpLocks/>
            </p:cNvCxnSpPr>
            <p:nvPr/>
          </p:nvCxnSpPr>
          <p:spPr>
            <a:xfrm rot="10800000">
              <a:off x="6676821" y="2936435"/>
              <a:ext cx="583139" cy="660856"/>
            </a:xfrm>
            <a:prstGeom prst="straightConnector1">
              <a:avLst/>
            </a:prstGeom>
            <a:ln w="19050" cmpd="sng">
              <a:solidFill>
                <a:schemeClr val="tx1"/>
              </a:solidFill>
              <a:tailEnd type="none"/>
            </a:ln>
          </p:spPr>
          <p:style>
            <a:lnRef idx="2">
              <a:schemeClr val="accent2"/>
            </a:lnRef>
            <a:fillRef idx="0">
              <a:schemeClr val="accent2"/>
            </a:fillRef>
            <a:effectRef idx="1">
              <a:schemeClr val="accent2"/>
            </a:effectRef>
            <a:fontRef idx="minor">
              <a:schemeClr val="tx1"/>
            </a:fontRef>
          </p:style>
        </p:cxnSp>
        <p:cxnSp>
          <p:nvCxnSpPr>
            <p:cNvPr id="71" name="Straight Arrow Connector 70">
              <a:extLst>
                <a:ext uri="{FF2B5EF4-FFF2-40B4-BE49-F238E27FC236}">
                  <a16:creationId xmlns:a16="http://schemas.microsoft.com/office/drawing/2014/main" id="{C3545622-909C-53D4-776E-AA2F61910E8E}"/>
                </a:ext>
              </a:extLst>
            </p:cNvPr>
            <p:cNvCxnSpPr>
              <a:cxnSpLocks/>
            </p:cNvCxnSpPr>
            <p:nvPr/>
          </p:nvCxnSpPr>
          <p:spPr>
            <a:xfrm rot="10800000" flipH="1">
              <a:off x="6686413" y="3827677"/>
              <a:ext cx="582286" cy="305339"/>
            </a:xfrm>
            <a:prstGeom prst="straightConnector1">
              <a:avLst/>
            </a:prstGeom>
            <a:ln w="19050" cmpd="sng">
              <a:solidFill>
                <a:schemeClr val="tx1"/>
              </a:solidFill>
              <a:tailEnd type="none"/>
            </a:ln>
          </p:spPr>
          <p:style>
            <a:lnRef idx="2">
              <a:schemeClr val="accent2"/>
            </a:lnRef>
            <a:fillRef idx="0">
              <a:schemeClr val="accent2"/>
            </a:fillRef>
            <a:effectRef idx="1">
              <a:schemeClr val="accent2"/>
            </a:effectRef>
            <a:fontRef idx="minor">
              <a:schemeClr val="tx1"/>
            </a:fontRef>
          </p:style>
        </p:cxnSp>
        <p:cxnSp>
          <p:nvCxnSpPr>
            <p:cNvPr id="72" name="Straight Arrow Connector 71">
              <a:extLst>
                <a:ext uri="{FF2B5EF4-FFF2-40B4-BE49-F238E27FC236}">
                  <a16:creationId xmlns:a16="http://schemas.microsoft.com/office/drawing/2014/main" id="{2476A818-5657-7DAC-C917-852820CBE0EC}"/>
                </a:ext>
              </a:extLst>
            </p:cNvPr>
            <p:cNvCxnSpPr>
              <a:cxnSpLocks/>
            </p:cNvCxnSpPr>
            <p:nvPr/>
          </p:nvCxnSpPr>
          <p:spPr>
            <a:xfrm rot="10800000">
              <a:off x="6099996" y="3827677"/>
              <a:ext cx="586417" cy="305339"/>
            </a:xfrm>
            <a:prstGeom prst="straightConnector1">
              <a:avLst/>
            </a:prstGeom>
            <a:ln w="19050" cmpd="sng">
              <a:solidFill>
                <a:schemeClr val="tx1"/>
              </a:solidFill>
              <a:tailEnd type="none"/>
            </a:ln>
          </p:spPr>
          <p:style>
            <a:lnRef idx="2">
              <a:schemeClr val="accent2"/>
            </a:lnRef>
            <a:fillRef idx="0">
              <a:schemeClr val="accent2"/>
            </a:fillRef>
            <a:effectRef idx="1">
              <a:schemeClr val="accent2"/>
            </a:effectRef>
            <a:fontRef idx="minor">
              <a:schemeClr val="tx1"/>
            </a:fontRef>
          </p:style>
        </p:cxnSp>
      </p:grp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B56C105C-85BB-8F3E-891A-9C34CEB9BB3B}"/>
                  </a:ext>
                </a:extLst>
              </p:cNvPr>
              <p:cNvSpPr txBox="1"/>
              <p:nvPr/>
            </p:nvSpPr>
            <p:spPr>
              <a:xfrm flipV="1">
                <a:off x="3732428" y="3370496"/>
                <a:ext cx="18291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70C0"/>
                          </a:solidFill>
                          <a:latin typeface="Cambria Math" charset="0"/>
                        </a:rPr>
                        <m:t>×</m:t>
                      </m:r>
                    </m:oMath>
                  </m:oMathPara>
                </a14:m>
                <a:endParaRPr lang="en-US" sz="2800" dirty="0">
                  <a:solidFill>
                    <a:srgbClr val="0070C0"/>
                  </a:solidFill>
                </a:endParaRPr>
              </a:p>
            </p:txBody>
          </p:sp>
        </mc:Choice>
        <mc:Fallback xmlns="">
          <p:sp>
            <p:nvSpPr>
              <p:cNvPr id="73" name="TextBox 72">
                <a:extLst>
                  <a:ext uri="{FF2B5EF4-FFF2-40B4-BE49-F238E27FC236}">
                    <a16:creationId xmlns:a16="http://schemas.microsoft.com/office/drawing/2014/main" id="{B56C105C-85BB-8F3E-891A-9C34CEB9BB3B}"/>
                  </a:ext>
                </a:extLst>
              </p:cNvPr>
              <p:cNvSpPr txBox="1">
                <a:spLocks noRot="1" noChangeAspect="1" noMove="1" noResize="1" noEditPoints="1" noAdjustHandles="1" noChangeArrowheads="1" noChangeShapeType="1" noTextEdit="1"/>
              </p:cNvSpPr>
              <p:nvPr/>
            </p:nvSpPr>
            <p:spPr>
              <a:xfrm flipV="1">
                <a:off x="3732428" y="3370496"/>
                <a:ext cx="182916" cy="523220"/>
              </a:xfrm>
              <a:prstGeom prst="rect">
                <a:avLst/>
              </a:prstGeom>
              <a:blipFill>
                <a:blip r:embed="rId16"/>
                <a:stretch>
                  <a:fillRect l="-73333"/>
                </a:stretch>
              </a:blipFill>
            </p:spPr>
            <p:txBody>
              <a:bodyPr/>
              <a:lstStyle/>
              <a:p>
                <a:r>
                  <a:rPr lang="en-US">
                    <a:noFill/>
                  </a:rPr>
                  <a:t> </a:t>
                </a:r>
              </a:p>
            </p:txBody>
          </p:sp>
        </mc:Fallback>
      </mc:AlternateContent>
      <p:cxnSp>
        <p:nvCxnSpPr>
          <p:cNvPr id="74" name="Straight Arrow Connector 73">
            <a:extLst>
              <a:ext uri="{FF2B5EF4-FFF2-40B4-BE49-F238E27FC236}">
                <a16:creationId xmlns:a16="http://schemas.microsoft.com/office/drawing/2014/main" id="{B9394B83-654A-9F62-5576-C39B5404444B}"/>
              </a:ext>
            </a:extLst>
          </p:cNvPr>
          <p:cNvCxnSpPr>
            <a:cxnSpLocks/>
          </p:cNvCxnSpPr>
          <p:nvPr/>
        </p:nvCxnSpPr>
        <p:spPr>
          <a:xfrm flipH="1">
            <a:off x="3107285" y="3743342"/>
            <a:ext cx="573054" cy="639397"/>
          </a:xfrm>
          <a:prstGeom prst="straightConnector1">
            <a:avLst/>
          </a:prstGeom>
          <a:ln w="19050" cmpd="sng">
            <a:solidFill>
              <a:schemeClr val="tx1"/>
            </a:solidFill>
            <a:tailEnd type="none"/>
          </a:ln>
        </p:spPr>
        <p:style>
          <a:lnRef idx="2">
            <a:schemeClr val="accent2"/>
          </a:lnRef>
          <a:fillRef idx="0">
            <a:schemeClr val="accent2"/>
          </a:fillRef>
          <a:effectRef idx="1">
            <a:schemeClr val="accent2"/>
          </a:effectRef>
          <a:fontRef idx="minor">
            <a:schemeClr val="tx1"/>
          </a:fontRef>
        </p:style>
      </p:cxnSp>
      <p:cxnSp>
        <p:nvCxnSpPr>
          <p:cNvPr id="75" name="Straight Arrow Connector 74">
            <a:extLst>
              <a:ext uri="{FF2B5EF4-FFF2-40B4-BE49-F238E27FC236}">
                <a16:creationId xmlns:a16="http://schemas.microsoft.com/office/drawing/2014/main" id="{B8416650-C258-4CD8-2BFD-9B0863A14E1F}"/>
              </a:ext>
            </a:extLst>
          </p:cNvPr>
          <p:cNvCxnSpPr>
            <a:cxnSpLocks/>
          </p:cNvCxnSpPr>
          <p:nvPr/>
        </p:nvCxnSpPr>
        <p:spPr>
          <a:xfrm rot="10800000" flipH="1" flipV="1">
            <a:off x="3698240" y="3743342"/>
            <a:ext cx="263204" cy="660856"/>
          </a:xfrm>
          <a:prstGeom prst="straightConnector1">
            <a:avLst/>
          </a:prstGeom>
          <a:ln w="19050" cmpd="sng">
            <a:solidFill>
              <a:schemeClr val="tx1"/>
            </a:solidFill>
            <a:tailEnd type="none"/>
          </a:ln>
        </p:spPr>
        <p:style>
          <a:lnRef idx="2">
            <a:schemeClr val="accent2"/>
          </a:lnRef>
          <a:fillRef idx="0">
            <a:schemeClr val="accent2"/>
          </a:fillRef>
          <a:effectRef idx="1">
            <a:schemeClr val="accent2"/>
          </a:effectRef>
          <a:fontRef idx="minor">
            <a:schemeClr val="tx1"/>
          </a:fontRef>
        </p:style>
      </p:cxnSp>
      <p:cxnSp>
        <p:nvCxnSpPr>
          <p:cNvPr id="76" name="Straight Arrow Connector 75">
            <a:extLst>
              <a:ext uri="{FF2B5EF4-FFF2-40B4-BE49-F238E27FC236}">
                <a16:creationId xmlns:a16="http://schemas.microsoft.com/office/drawing/2014/main" id="{41A8362C-FAA9-B2B6-92D7-561DCC64FA31}"/>
              </a:ext>
            </a:extLst>
          </p:cNvPr>
          <p:cNvCxnSpPr>
            <a:cxnSpLocks/>
          </p:cNvCxnSpPr>
          <p:nvPr/>
        </p:nvCxnSpPr>
        <p:spPr>
          <a:xfrm>
            <a:off x="1864570" y="3227142"/>
            <a:ext cx="542817" cy="256516"/>
          </a:xfrm>
          <a:prstGeom prst="straightConnector1">
            <a:avLst/>
          </a:prstGeom>
          <a:ln w="19050" cmpd="sng">
            <a:solidFill>
              <a:schemeClr val="tx1"/>
            </a:solidFill>
            <a:tailEnd type="none"/>
          </a:ln>
        </p:spPr>
        <p:style>
          <a:lnRef idx="2">
            <a:schemeClr val="accent2"/>
          </a:lnRef>
          <a:fillRef idx="0">
            <a:schemeClr val="accent2"/>
          </a:fillRef>
          <a:effectRef idx="1">
            <a:schemeClr val="accent2"/>
          </a:effectRef>
          <a:fontRef idx="minor">
            <a:schemeClr val="tx1"/>
          </a:fontRef>
        </p:style>
      </p:cxnSp>
      <p:cxnSp>
        <p:nvCxnSpPr>
          <p:cNvPr id="77" name="Straight Arrow Connector 76">
            <a:extLst>
              <a:ext uri="{FF2B5EF4-FFF2-40B4-BE49-F238E27FC236}">
                <a16:creationId xmlns:a16="http://schemas.microsoft.com/office/drawing/2014/main" id="{874A69BA-B549-F78A-C42D-946C81E085C3}"/>
              </a:ext>
            </a:extLst>
          </p:cNvPr>
          <p:cNvCxnSpPr>
            <a:cxnSpLocks/>
          </p:cNvCxnSpPr>
          <p:nvPr/>
        </p:nvCxnSpPr>
        <p:spPr>
          <a:xfrm flipH="1">
            <a:off x="3760502" y="3215534"/>
            <a:ext cx="557675" cy="273867"/>
          </a:xfrm>
          <a:prstGeom prst="straightConnector1">
            <a:avLst/>
          </a:prstGeom>
          <a:ln w="19050" cmpd="sng">
            <a:solidFill>
              <a:schemeClr val="tx1"/>
            </a:solidFill>
            <a:tailEnd type="none"/>
          </a:ln>
        </p:spPr>
        <p:style>
          <a:lnRef idx="2">
            <a:schemeClr val="accent2"/>
          </a:lnRef>
          <a:fillRef idx="0">
            <a:schemeClr val="accent2"/>
          </a:fillRef>
          <a:effectRef idx="1">
            <a:schemeClr val="accent2"/>
          </a:effectRef>
          <a:fontRef idx="minor">
            <a:schemeClr val="tx1"/>
          </a:fontRef>
        </p:style>
      </p:cxnSp>
      <p:grpSp>
        <p:nvGrpSpPr>
          <p:cNvPr id="78" name="Group 77">
            <a:extLst>
              <a:ext uri="{FF2B5EF4-FFF2-40B4-BE49-F238E27FC236}">
                <a16:creationId xmlns:a16="http://schemas.microsoft.com/office/drawing/2014/main" id="{454B030E-2AE3-D0FC-EF05-7B0E5322C41C}"/>
              </a:ext>
            </a:extLst>
          </p:cNvPr>
          <p:cNvGrpSpPr/>
          <p:nvPr/>
        </p:nvGrpSpPr>
        <p:grpSpPr>
          <a:xfrm>
            <a:off x="8310015" y="4927549"/>
            <a:ext cx="1783127" cy="405367"/>
            <a:chOff x="6457939" y="2122014"/>
            <a:chExt cx="1783127" cy="405367"/>
          </a:xfrm>
        </p:grpSpPr>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520C3A35-BDF9-7979-5ACD-8FD7A3153A95}"/>
                    </a:ext>
                  </a:extLst>
                </p:cNvPr>
                <p:cNvSpPr txBox="1"/>
                <p:nvPr/>
              </p:nvSpPr>
              <p:spPr>
                <a:xfrm>
                  <a:off x="7046887" y="2122014"/>
                  <a:ext cx="605230" cy="4053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9133EE"/>
                            </a:solidFill>
                            <a:latin typeface="Cambria Math" charset="0"/>
                          </a:rPr>
                          <m:t> </m:t>
                        </m:r>
                        <m:sSub>
                          <m:sSubPr>
                            <m:ctrlPr>
                              <a:rPr lang="en-US" sz="2400" b="0" i="1" smtClean="0">
                                <a:solidFill>
                                  <a:srgbClr val="9133EE"/>
                                </a:solidFill>
                                <a:latin typeface="Cambria Math" panose="02040503050406030204" pitchFamily="18" charset="0"/>
                              </a:rPr>
                            </m:ctrlPr>
                          </m:sSubPr>
                          <m:e>
                            <m:r>
                              <a:rPr lang="en-US" sz="2400" b="0" i="1" smtClean="0">
                                <a:solidFill>
                                  <a:srgbClr val="9133EE"/>
                                </a:solidFill>
                                <a:latin typeface="Cambria Math" panose="02040503050406030204" pitchFamily="18" charset="0"/>
                              </a:rPr>
                              <m:t>ℓ</m:t>
                            </m:r>
                          </m:e>
                          <m:sub>
                            <m:r>
                              <a:rPr lang="en-US" sz="2400" b="0" i="1" smtClean="0">
                                <a:solidFill>
                                  <a:srgbClr val="9133EE"/>
                                </a:solidFill>
                                <a:latin typeface="Cambria Math" panose="02040503050406030204" pitchFamily="18" charset="0"/>
                              </a:rPr>
                              <m:t>𝑖</m:t>
                            </m:r>
                            <m:sSub>
                              <m:sSubPr>
                                <m:ctrlPr>
                                  <a:rPr lang="en-US" sz="2400" b="0" i="1" smtClean="0">
                                    <a:solidFill>
                                      <a:srgbClr val="9133EE"/>
                                    </a:solidFill>
                                    <a:latin typeface="Cambria Math" panose="02040503050406030204" pitchFamily="18" charset="0"/>
                                  </a:rPr>
                                </m:ctrlPr>
                              </m:sSubPr>
                              <m:e>
                                <m:r>
                                  <a:rPr lang="en-US" sz="2400" b="0" i="1" smtClean="0">
                                    <a:solidFill>
                                      <a:srgbClr val="9133EE"/>
                                    </a:solidFill>
                                    <a:latin typeface="Cambria Math" panose="02040503050406030204" pitchFamily="18" charset="0"/>
                                  </a:rPr>
                                  <m:t>𝑥</m:t>
                                </m:r>
                              </m:e>
                              <m:sub>
                                <m:r>
                                  <a:rPr lang="en-US" sz="2400" b="0" i="1" smtClean="0">
                                    <a:solidFill>
                                      <a:srgbClr val="9133EE"/>
                                    </a:solidFill>
                                    <a:latin typeface="Cambria Math" panose="02040503050406030204" pitchFamily="18" charset="0"/>
                                  </a:rPr>
                                  <m:t>𝑖</m:t>
                                </m:r>
                              </m:sub>
                            </m:sSub>
                          </m:sub>
                        </m:sSub>
                      </m:oMath>
                    </m:oMathPara>
                  </a14:m>
                  <a:endParaRPr lang="en-US" sz="2400" dirty="0"/>
                </a:p>
              </p:txBody>
            </p:sp>
          </mc:Choice>
          <mc:Fallback xmlns="">
            <p:sp>
              <p:nvSpPr>
                <p:cNvPr id="79" name="TextBox 78">
                  <a:extLst>
                    <a:ext uri="{FF2B5EF4-FFF2-40B4-BE49-F238E27FC236}">
                      <a16:creationId xmlns:a16="http://schemas.microsoft.com/office/drawing/2014/main" id="{520C3A35-BDF9-7979-5ACD-8FD7A3153A95}"/>
                    </a:ext>
                  </a:extLst>
                </p:cNvPr>
                <p:cNvSpPr txBox="1">
                  <a:spLocks noRot="1" noChangeAspect="1" noMove="1" noResize="1" noEditPoints="1" noAdjustHandles="1" noChangeArrowheads="1" noChangeShapeType="1" noTextEdit="1"/>
                </p:cNvSpPr>
                <p:nvPr/>
              </p:nvSpPr>
              <p:spPr>
                <a:xfrm>
                  <a:off x="7046887" y="2122014"/>
                  <a:ext cx="605230" cy="405367"/>
                </a:xfrm>
                <a:prstGeom prst="rect">
                  <a:avLst/>
                </a:prstGeom>
                <a:blipFill>
                  <a:blip r:embed="rId17"/>
                  <a:stretch>
                    <a:fillRect l="-1010" r="-2020" b="-149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E0BD6500-DB53-460E-75B4-07DFA766CB26}"/>
                    </a:ext>
                  </a:extLst>
                </p:cNvPr>
                <p:cNvSpPr txBox="1"/>
                <p:nvPr/>
              </p:nvSpPr>
              <p:spPr>
                <a:xfrm>
                  <a:off x="7909244" y="2124141"/>
                  <a:ext cx="331822" cy="369332"/>
                </a:xfrm>
                <a:prstGeom prst="rect">
                  <a:avLst/>
                </a:prstGeom>
                <a:noFill/>
              </p:spPr>
              <p:txBody>
                <a:bodyPr wrap="none" lIns="0" tIns="0" rIns="0" bIns="0" rtlCol="0">
                  <a:spAutoFit/>
                </a:bodyPr>
                <a:lstStyle/>
                <a:p>
                  <a14:m>
                    <m:oMath xmlns:m="http://schemas.openxmlformats.org/officeDocument/2006/math">
                      <m:r>
                        <a:rPr lang="en-US" sz="2400" i="1">
                          <a:latin typeface="Cambria Math" charset="0"/>
                        </a:rPr>
                        <m:t>⋯</m:t>
                      </m:r>
                    </m:oMath>
                  </a14:m>
                  <a:r>
                    <a:rPr lang="en-US" sz="2400" dirty="0">
                      <a:latin typeface="+mj-lt"/>
                    </a:rPr>
                    <a:t> </a:t>
                  </a:r>
                </a:p>
              </p:txBody>
            </p:sp>
          </mc:Choice>
          <mc:Fallback xmlns="">
            <p:sp>
              <p:nvSpPr>
                <p:cNvPr id="80" name="TextBox 79">
                  <a:extLst>
                    <a:ext uri="{FF2B5EF4-FFF2-40B4-BE49-F238E27FC236}">
                      <a16:creationId xmlns:a16="http://schemas.microsoft.com/office/drawing/2014/main" id="{E0BD6500-DB53-460E-75B4-07DFA766CB26}"/>
                    </a:ext>
                  </a:extLst>
                </p:cNvPr>
                <p:cNvSpPr txBox="1">
                  <a:spLocks noRot="1" noChangeAspect="1" noMove="1" noResize="1" noEditPoints="1" noAdjustHandles="1" noChangeArrowheads="1" noChangeShapeType="1" noTextEdit="1"/>
                </p:cNvSpPr>
                <p:nvPr/>
              </p:nvSpPr>
              <p:spPr>
                <a:xfrm>
                  <a:off x="7909244" y="2124141"/>
                  <a:ext cx="331822" cy="369332"/>
                </a:xfrm>
                <a:prstGeom prst="rect">
                  <a:avLst/>
                </a:prstGeom>
                <a:blipFill>
                  <a:blip r:embed="rId18"/>
                  <a:stretch>
                    <a:fillRect l="-1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3C3EE96C-67DA-B356-CDAC-F4E20A36AD72}"/>
                    </a:ext>
                  </a:extLst>
                </p:cNvPr>
                <p:cNvSpPr txBox="1"/>
                <p:nvPr/>
              </p:nvSpPr>
              <p:spPr>
                <a:xfrm>
                  <a:off x="6457939" y="2132131"/>
                  <a:ext cx="33182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m:t>
                        </m:r>
                      </m:oMath>
                    </m:oMathPara>
                  </a14:m>
                  <a:endParaRPr lang="en-US" sz="2400" dirty="0">
                    <a:latin typeface="+mj-lt"/>
                  </a:endParaRPr>
                </a:p>
              </p:txBody>
            </p:sp>
          </mc:Choice>
          <mc:Fallback xmlns="">
            <p:sp>
              <p:nvSpPr>
                <p:cNvPr id="81" name="TextBox 80">
                  <a:extLst>
                    <a:ext uri="{FF2B5EF4-FFF2-40B4-BE49-F238E27FC236}">
                      <a16:creationId xmlns:a16="http://schemas.microsoft.com/office/drawing/2014/main" id="{3C3EE96C-67DA-B356-CDAC-F4E20A36AD72}"/>
                    </a:ext>
                  </a:extLst>
                </p:cNvPr>
                <p:cNvSpPr txBox="1">
                  <a:spLocks noRot="1" noChangeAspect="1" noMove="1" noResize="1" noEditPoints="1" noAdjustHandles="1" noChangeArrowheads="1" noChangeShapeType="1" noTextEdit="1"/>
                </p:cNvSpPr>
                <p:nvPr/>
              </p:nvSpPr>
              <p:spPr>
                <a:xfrm>
                  <a:off x="6457939" y="2132131"/>
                  <a:ext cx="331821" cy="369332"/>
                </a:xfrm>
                <a:prstGeom prst="rect">
                  <a:avLst/>
                </a:prstGeom>
                <a:blipFill>
                  <a:blip r:embed="rId19"/>
                  <a:stretch>
                    <a:fillRect l="-5455" r="-5455"/>
                  </a:stretch>
                </a:blipFill>
              </p:spPr>
              <p:txBody>
                <a:bodyPr/>
                <a:lstStyle/>
                <a:p>
                  <a:r>
                    <a:rPr lang="en-US">
                      <a:noFill/>
                    </a:rPr>
                    <a:t> </a:t>
                  </a:r>
                </a:p>
              </p:txBody>
            </p:sp>
          </mc:Fallback>
        </mc:AlternateContent>
      </p:grpSp>
      <p:sp>
        <p:nvSpPr>
          <p:cNvPr id="82" name="Trapezoid 81">
            <a:extLst>
              <a:ext uri="{FF2B5EF4-FFF2-40B4-BE49-F238E27FC236}">
                <a16:creationId xmlns:a16="http://schemas.microsoft.com/office/drawing/2014/main" id="{208E9EAD-29C4-EDAA-1B8C-C13D71E2359B}"/>
              </a:ext>
            </a:extLst>
          </p:cNvPr>
          <p:cNvSpPr/>
          <p:nvPr/>
        </p:nvSpPr>
        <p:spPr>
          <a:xfrm rot="10800000">
            <a:off x="7375919" y="2838112"/>
            <a:ext cx="3651319" cy="1928685"/>
          </a:xfrm>
          <a:prstGeom prst="trapezoid">
            <a:avLst>
              <a:gd name="adj" fmla="val 5000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grpSp>
        <p:nvGrpSpPr>
          <p:cNvPr id="83" name="Group 82">
            <a:extLst>
              <a:ext uri="{FF2B5EF4-FFF2-40B4-BE49-F238E27FC236}">
                <a16:creationId xmlns:a16="http://schemas.microsoft.com/office/drawing/2014/main" id="{13080392-E23F-390A-528F-039381C46DBC}"/>
              </a:ext>
            </a:extLst>
          </p:cNvPr>
          <p:cNvGrpSpPr/>
          <p:nvPr/>
        </p:nvGrpSpPr>
        <p:grpSpPr>
          <a:xfrm>
            <a:off x="7984021" y="2274249"/>
            <a:ext cx="2435114" cy="400984"/>
            <a:chOff x="6324712" y="2074188"/>
            <a:chExt cx="2435114" cy="400984"/>
          </a:xfrm>
        </p:grpSpPr>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83592213-5B6F-0AA2-CEB1-945A6436EEBF}"/>
                    </a:ext>
                  </a:extLst>
                </p:cNvPr>
                <p:cNvSpPr txBox="1"/>
                <p:nvPr/>
              </p:nvSpPr>
              <p:spPr>
                <a:xfrm>
                  <a:off x="8355805" y="2121229"/>
                  <a:ext cx="404021" cy="338554"/>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𝑦</m:t>
                            </m:r>
                          </m:e>
                          <m:sub>
                            <m:r>
                              <a:rPr lang="en-US" sz="2200" b="0" i="1" smtClean="0">
                                <a:latin typeface="Cambria Math" panose="02040503050406030204" pitchFamily="18" charset="0"/>
                              </a:rPr>
                              <m:t>𝑚</m:t>
                            </m:r>
                          </m:sub>
                        </m:sSub>
                      </m:oMath>
                    </m:oMathPara>
                  </a14:m>
                  <a:endParaRPr lang="en-US" sz="2200" dirty="0"/>
                </a:p>
              </p:txBody>
            </p:sp>
          </mc:Choice>
          <mc:Fallback xmlns="">
            <p:sp>
              <p:nvSpPr>
                <p:cNvPr id="84" name="TextBox 83">
                  <a:extLst>
                    <a:ext uri="{FF2B5EF4-FFF2-40B4-BE49-F238E27FC236}">
                      <a16:creationId xmlns:a16="http://schemas.microsoft.com/office/drawing/2014/main" id="{83592213-5B6F-0AA2-CEB1-945A6436EEBF}"/>
                    </a:ext>
                  </a:extLst>
                </p:cNvPr>
                <p:cNvSpPr txBox="1">
                  <a:spLocks noRot="1" noChangeAspect="1" noMove="1" noResize="1" noEditPoints="1" noAdjustHandles="1" noChangeArrowheads="1" noChangeShapeType="1" noTextEdit="1"/>
                </p:cNvSpPr>
                <p:nvPr/>
              </p:nvSpPr>
              <p:spPr>
                <a:xfrm>
                  <a:off x="8355805" y="2121229"/>
                  <a:ext cx="404021" cy="338554"/>
                </a:xfrm>
                <a:prstGeom prst="rect">
                  <a:avLst/>
                </a:prstGeom>
                <a:blipFill>
                  <a:blip r:embed="rId20"/>
                  <a:stretch>
                    <a:fillRect l="-18182" b="-2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D3914F04-5BF0-19DA-A1BB-DE4E403994EC}"/>
                    </a:ext>
                  </a:extLst>
                </p:cNvPr>
                <p:cNvSpPr txBox="1"/>
                <p:nvPr/>
              </p:nvSpPr>
              <p:spPr>
                <a:xfrm>
                  <a:off x="7275588" y="2105840"/>
                  <a:ext cx="47410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charset="0"/>
                          </a:rPr>
                          <m:t> </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𝑦</m:t>
                            </m:r>
                          </m:e>
                          <m:sub>
                            <m:r>
                              <a:rPr lang="en-US" sz="2400" i="1">
                                <a:latin typeface="Cambria Math" charset="0"/>
                              </a:rPr>
                              <m:t>𝑖</m:t>
                            </m:r>
                          </m:sub>
                        </m:sSub>
                        <m:r>
                          <a:rPr lang="en-US" sz="2400" i="1">
                            <a:latin typeface="Cambria Math" charset="0"/>
                          </a:rPr>
                          <m:t> </m:t>
                        </m:r>
                      </m:oMath>
                    </m:oMathPara>
                  </a14:m>
                  <a:endParaRPr lang="en-US" sz="2400" dirty="0"/>
                </a:p>
              </p:txBody>
            </p:sp>
          </mc:Choice>
          <mc:Fallback xmlns="">
            <p:sp>
              <p:nvSpPr>
                <p:cNvPr id="85" name="TextBox 84">
                  <a:extLst>
                    <a:ext uri="{FF2B5EF4-FFF2-40B4-BE49-F238E27FC236}">
                      <a16:creationId xmlns:a16="http://schemas.microsoft.com/office/drawing/2014/main" id="{D3914F04-5BF0-19DA-A1BB-DE4E403994EC}"/>
                    </a:ext>
                  </a:extLst>
                </p:cNvPr>
                <p:cNvSpPr txBox="1">
                  <a:spLocks noRot="1" noChangeAspect="1" noMove="1" noResize="1" noEditPoints="1" noAdjustHandles="1" noChangeArrowheads="1" noChangeShapeType="1" noTextEdit="1"/>
                </p:cNvSpPr>
                <p:nvPr/>
              </p:nvSpPr>
              <p:spPr>
                <a:xfrm>
                  <a:off x="7275588" y="2105840"/>
                  <a:ext cx="474104" cy="369332"/>
                </a:xfrm>
                <a:prstGeom prst="rect">
                  <a:avLst/>
                </a:prstGeom>
                <a:blipFill>
                  <a:blip r:embed="rId21"/>
                  <a:stretch>
                    <a:fillRect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3495BB0A-3A21-31A4-6043-9192A99391A7}"/>
                    </a:ext>
                  </a:extLst>
                </p:cNvPr>
                <p:cNvSpPr txBox="1"/>
                <p:nvPr/>
              </p:nvSpPr>
              <p:spPr>
                <a:xfrm>
                  <a:off x="7819374" y="2105840"/>
                  <a:ext cx="331822" cy="369332"/>
                </a:xfrm>
                <a:prstGeom prst="rect">
                  <a:avLst/>
                </a:prstGeom>
                <a:noFill/>
              </p:spPr>
              <p:txBody>
                <a:bodyPr wrap="none" lIns="0" tIns="0" rIns="0" bIns="0" rtlCol="0">
                  <a:spAutoFit/>
                </a:bodyPr>
                <a:lstStyle/>
                <a:p>
                  <a14:m>
                    <m:oMath xmlns:m="http://schemas.openxmlformats.org/officeDocument/2006/math">
                      <m:r>
                        <a:rPr lang="en-US" sz="2400" i="1">
                          <a:latin typeface="Cambria Math" charset="0"/>
                        </a:rPr>
                        <m:t>⋯</m:t>
                      </m:r>
                    </m:oMath>
                  </a14:m>
                  <a:r>
                    <a:rPr lang="en-US" sz="2400" dirty="0">
                      <a:latin typeface="+mj-lt"/>
                    </a:rPr>
                    <a:t> </a:t>
                  </a:r>
                </a:p>
              </p:txBody>
            </p:sp>
          </mc:Choice>
          <mc:Fallback xmlns="">
            <p:sp>
              <p:nvSpPr>
                <p:cNvPr id="86" name="TextBox 85">
                  <a:extLst>
                    <a:ext uri="{FF2B5EF4-FFF2-40B4-BE49-F238E27FC236}">
                      <a16:creationId xmlns:a16="http://schemas.microsoft.com/office/drawing/2014/main" id="{3495BB0A-3A21-31A4-6043-9192A99391A7}"/>
                    </a:ext>
                  </a:extLst>
                </p:cNvPr>
                <p:cNvSpPr txBox="1">
                  <a:spLocks noRot="1" noChangeAspect="1" noMove="1" noResize="1" noEditPoints="1" noAdjustHandles="1" noChangeArrowheads="1" noChangeShapeType="1" noTextEdit="1"/>
                </p:cNvSpPr>
                <p:nvPr/>
              </p:nvSpPr>
              <p:spPr>
                <a:xfrm>
                  <a:off x="7819374" y="2105840"/>
                  <a:ext cx="331822" cy="369332"/>
                </a:xfrm>
                <a:prstGeom prst="rect">
                  <a:avLst/>
                </a:prstGeom>
                <a:blipFill>
                  <a:blip r:embed="rId22"/>
                  <a:stretch>
                    <a:fillRect l="-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04B8095F-D73E-D1C1-780E-9A6662224572}"/>
                    </a:ext>
                  </a:extLst>
                </p:cNvPr>
                <p:cNvSpPr txBox="1"/>
                <p:nvPr/>
              </p:nvSpPr>
              <p:spPr>
                <a:xfrm>
                  <a:off x="6816617" y="2105840"/>
                  <a:ext cx="33182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m:t>
                        </m:r>
                      </m:oMath>
                    </m:oMathPara>
                  </a14:m>
                  <a:endParaRPr lang="en-US" sz="2400" dirty="0">
                    <a:latin typeface="+mj-lt"/>
                  </a:endParaRPr>
                </a:p>
              </p:txBody>
            </p:sp>
          </mc:Choice>
          <mc:Fallback xmlns="">
            <p:sp>
              <p:nvSpPr>
                <p:cNvPr id="87" name="TextBox 86">
                  <a:extLst>
                    <a:ext uri="{FF2B5EF4-FFF2-40B4-BE49-F238E27FC236}">
                      <a16:creationId xmlns:a16="http://schemas.microsoft.com/office/drawing/2014/main" id="{04B8095F-D73E-D1C1-780E-9A6662224572}"/>
                    </a:ext>
                  </a:extLst>
                </p:cNvPr>
                <p:cNvSpPr txBox="1">
                  <a:spLocks noRot="1" noChangeAspect="1" noMove="1" noResize="1" noEditPoints="1" noAdjustHandles="1" noChangeArrowheads="1" noChangeShapeType="1" noTextEdit="1"/>
                </p:cNvSpPr>
                <p:nvPr/>
              </p:nvSpPr>
              <p:spPr>
                <a:xfrm>
                  <a:off x="6816617" y="2105840"/>
                  <a:ext cx="331821" cy="369332"/>
                </a:xfrm>
                <a:prstGeom prst="rect">
                  <a:avLst/>
                </a:prstGeom>
                <a:blipFill>
                  <a:blip r:embed="rId23"/>
                  <a:stretch>
                    <a:fillRect l="-5455" r="-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05A2BF27-BD57-6749-71D8-35F13DC03D9A}"/>
                    </a:ext>
                  </a:extLst>
                </p:cNvPr>
                <p:cNvSpPr txBox="1"/>
                <p:nvPr/>
              </p:nvSpPr>
              <p:spPr>
                <a:xfrm>
                  <a:off x="6324712" y="2074188"/>
                  <a:ext cx="43396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i="1">
                                <a:latin typeface="Cambria Math" charset="0"/>
                              </a:rPr>
                              <m:t>1</m:t>
                            </m:r>
                          </m:sub>
                        </m:sSub>
                        <m:r>
                          <a:rPr lang="en-US" sz="2400" i="1">
                            <a:latin typeface="Cambria Math" charset="0"/>
                          </a:rPr>
                          <m:t> </m:t>
                        </m:r>
                      </m:oMath>
                    </m:oMathPara>
                  </a14:m>
                  <a:endParaRPr lang="en-US" sz="2400" dirty="0"/>
                </a:p>
              </p:txBody>
            </p:sp>
          </mc:Choice>
          <mc:Fallback xmlns="">
            <p:sp>
              <p:nvSpPr>
                <p:cNvPr id="88" name="TextBox 87">
                  <a:extLst>
                    <a:ext uri="{FF2B5EF4-FFF2-40B4-BE49-F238E27FC236}">
                      <a16:creationId xmlns:a16="http://schemas.microsoft.com/office/drawing/2014/main" id="{05A2BF27-BD57-6749-71D8-35F13DC03D9A}"/>
                    </a:ext>
                  </a:extLst>
                </p:cNvPr>
                <p:cNvSpPr txBox="1">
                  <a:spLocks noRot="1" noChangeAspect="1" noMove="1" noResize="1" noEditPoints="1" noAdjustHandles="1" noChangeArrowheads="1" noChangeShapeType="1" noTextEdit="1"/>
                </p:cNvSpPr>
                <p:nvPr/>
              </p:nvSpPr>
              <p:spPr>
                <a:xfrm>
                  <a:off x="6324712" y="2074188"/>
                  <a:ext cx="433965" cy="369332"/>
                </a:xfrm>
                <a:prstGeom prst="rect">
                  <a:avLst/>
                </a:prstGeom>
                <a:blipFill>
                  <a:blip r:embed="rId24"/>
                  <a:stretch>
                    <a:fillRect l="-16901" b="-2459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5CD96564-59CC-FF8D-EFAC-FB2862D15CF1}"/>
                  </a:ext>
                </a:extLst>
              </p:cNvPr>
              <p:cNvSpPr txBox="1"/>
              <p:nvPr/>
            </p:nvSpPr>
            <p:spPr>
              <a:xfrm>
                <a:off x="8152823" y="3520931"/>
                <a:ext cx="2130135" cy="445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800" i="0" smtClean="0">
                          <a:solidFill>
                            <a:srgbClr val="9133EE"/>
                          </a:solidFill>
                          <a:latin typeface="Cambria Math" panose="02040503050406030204" pitchFamily="18" charset="0"/>
                        </a:rPr>
                        <m:t>G</m:t>
                      </m:r>
                      <m:r>
                        <m:rPr>
                          <m:sty m:val="p"/>
                        </m:rPr>
                        <a:rPr lang="en-US" sz="2800" b="0" i="0" smtClean="0">
                          <a:solidFill>
                            <a:srgbClr val="9133EE"/>
                          </a:solidFill>
                          <a:latin typeface="Cambria Math" panose="02040503050406030204" pitchFamily="18" charset="0"/>
                        </a:rPr>
                        <m:t>arbled</m:t>
                      </m:r>
                      <m:r>
                        <a:rPr lang="en-US" sz="2800" b="0" i="0" smtClean="0">
                          <a:solidFill>
                            <a:srgbClr val="9133EE"/>
                          </a:solidFill>
                          <a:latin typeface="Cambria Math" panose="02040503050406030204" pitchFamily="18" charset="0"/>
                        </a:rPr>
                        <m:t> </m:t>
                      </m:r>
                      <m:r>
                        <m:rPr>
                          <m:sty m:val="p"/>
                        </m:rPr>
                        <a:rPr lang="en-US" sz="2800" b="0" i="0" smtClean="0">
                          <a:solidFill>
                            <a:srgbClr val="9133EE"/>
                          </a:solidFill>
                          <a:latin typeface="Cambria Math" panose="02040503050406030204" pitchFamily="18" charset="0"/>
                        </a:rPr>
                        <m:t>Cir</m:t>
                      </m:r>
                      <m:r>
                        <a:rPr lang="en-US" sz="2800" b="0" i="1" smtClean="0">
                          <a:solidFill>
                            <a:srgbClr val="9133EE"/>
                          </a:solidFill>
                          <a:latin typeface="Cambria Math" panose="02040503050406030204" pitchFamily="18" charset="0"/>
                        </a:rPr>
                        <m:t> </m:t>
                      </m:r>
                      <m:acc>
                        <m:accPr>
                          <m:chr m:val="̂"/>
                          <m:ctrlPr>
                            <a:rPr lang="en-US" sz="2800" b="0" i="1" smtClean="0">
                              <a:solidFill>
                                <a:srgbClr val="9133EE"/>
                              </a:solidFill>
                              <a:latin typeface="Cambria Math" panose="02040503050406030204" pitchFamily="18" charset="0"/>
                            </a:rPr>
                          </m:ctrlPr>
                        </m:accPr>
                        <m:e>
                          <m:r>
                            <a:rPr lang="en-US" sz="2800" b="0" i="1" smtClean="0">
                              <a:solidFill>
                                <a:srgbClr val="9133EE"/>
                              </a:solidFill>
                              <a:latin typeface="Cambria Math" panose="02040503050406030204" pitchFamily="18" charset="0"/>
                            </a:rPr>
                            <m:t>𝐶</m:t>
                          </m:r>
                        </m:e>
                      </m:acc>
                    </m:oMath>
                  </m:oMathPara>
                </a14:m>
                <a:endParaRPr lang="en-US" sz="2800" dirty="0">
                  <a:solidFill>
                    <a:srgbClr val="9133EE"/>
                  </a:solidFill>
                </a:endParaRPr>
              </a:p>
            </p:txBody>
          </p:sp>
        </mc:Choice>
        <mc:Fallback xmlns="">
          <p:sp>
            <p:nvSpPr>
              <p:cNvPr id="89" name="TextBox 88">
                <a:extLst>
                  <a:ext uri="{FF2B5EF4-FFF2-40B4-BE49-F238E27FC236}">
                    <a16:creationId xmlns:a16="http://schemas.microsoft.com/office/drawing/2014/main" id="{5CD96564-59CC-FF8D-EFAC-FB2862D15CF1}"/>
                  </a:ext>
                </a:extLst>
              </p:cNvPr>
              <p:cNvSpPr txBox="1">
                <a:spLocks noRot="1" noChangeAspect="1" noMove="1" noResize="1" noEditPoints="1" noAdjustHandles="1" noChangeArrowheads="1" noChangeShapeType="1" noTextEdit="1"/>
              </p:cNvSpPr>
              <p:nvPr/>
            </p:nvSpPr>
            <p:spPr>
              <a:xfrm>
                <a:off x="8152823" y="3520931"/>
                <a:ext cx="2130135" cy="445443"/>
              </a:xfrm>
              <a:prstGeom prst="rect">
                <a:avLst/>
              </a:prstGeom>
              <a:blipFill>
                <a:blip r:embed="rId25"/>
                <a:stretch>
                  <a:fillRect/>
                </a:stretch>
              </a:blipFill>
            </p:spPr>
            <p:txBody>
              <a:bodyPr/>
              <a:lstStyle/>
              <a:p>
                <a:r>
                  <a:rPr lang="en-US">
                    <a:noFill/>
                  </a:rPr>
                  <a:t> </a:t>
                </a:r>
              </a:p>
            </p:txBody>
          </p:sp>
        </mc:Fallback>
      </mc:AlternateContent>
      <p:grpSp>
        <p:nvGrpSpPr>
          <p:cNvPr id="48" name="Group 47">
            <a:extLst>
              <a:ext uri="{FF2B5EF4-FFF2-40B4-BE49-F238E27FC236}">
                <a16:creationId xmlns:a16="http://schemas.microsoft.com/office/drawing/2014/main" id="{D25AFD23-E7B2-134E-0CF7-BC0C7792AE64}"/>
              </a:ext>
            </a:extLst>
          </p:cNvPr>
          <p:cNvGrpSpPr/>
          <p:nvPr/>
        </p:nvGrpSpPr>
        <p:grpSpPr>
          <a:xfrm>
            <a:off x="4998831" y="4766797"/>
            <a:ext cx="3808916" cy="902761"/>
            <a:chOff x="7857243" y="2268395"/>
            <a:chExt cx="3808916" cy="902761"/>
          </a:xfrm>
        </p:grpSpPr>
        <p:grpSp>
          <p:nvGrpSpPr>
            <p:cNvPr id="49" name="Group 48">
              <a:extLst>
                <a:ext uri="{FF2B5EF4-FFF2-40B4-BE49-F238E27FC236}">
                  <a16:creationId xmlns:a16="http://schemas.microsoft.com/office/drawing/2014/main" id="{28C30D17-3FC2-464F-E622-D709E023F75D}"/>
                </a:ext>
              </a:extLst>
            </p:cNvPr>
            <p:cNvGrpSpPr/>
            <p:nvPr/>
          </p:nvGrpSpPr>
          <p:grpSpPr>
            <a:xfrm>
              <a:off x="7857243" y="2268395"/>
              <a:ext cx="2065315" cy="902761"/>
              <a:chOff x="7706243" y="3891541"/>
              <a:chExt cx="2065315" cy="902761"/>
            </a:xfrm>
          </p:grpSpPr>
          <p:cxnSp>
            <p:nvCxnSpPr>
              <p:cNvPr id="51" name="Curved Connector 50">
                <a:extLst>
                  <a:ext uri="{FF2B5EF4-FFF2-40B4-BE49-F238E27FC236}">
                    <a16:creationId xmlns:a16="http://schemas.microsoft.com/office/drawing/2014/main" id="{339B167A-FF93-C819-7958-0DC24C8147FC}"/>
                  </a:ext>
                </a:extLst>
              </p:cNvPr>
              <p:cNvCxnSpPr>
                <a:cxnSpLocks/>
                <a:stCxn id="52" idx="2"/>
              </p:cNvCxnSpPr>
              <p:nvPr/>
            </p:nvCxnSpPr>
            <p:spPr>
              <a:xfrm rot="16200000" flipH="1">
                <a:off x="8545988" y="4546119"/>
                <a:ext cx="441097" cy="55270"/>
              </a:xfrm>
              <a:prstGeom prst="curvedConnector3">
                <a:avLst>
                  <a:gd name="adj1" fmla="val 50000"/>
                </a:avLst>
              </a:prstGeom>
              <a:ln w="19050">
                <a:solidFill>
                  <a:srgbClr val="C00000"/>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6D855B7-5E3F-75EE-3903-D7F38EE615B1}"/>
                  </a:ext>
                </a:extLst>
              </p:cNvPr>
              <p:cNvSpPr txBox="1"/>
              <p:nvPr/>
            </p:nvSpPr>
            <p:spPr>
              <a:xfrm>
                <a:off x="7706243" y="3891541"/>
                <a:ext cx="2065315" cy="461665"/>
              </a:xfrm>
              <a:prstGeom prst="rect">
                <a:avLst/>
              </a:prstGeom>
              <a:noFill/>
            </p:spPr>
            <p:txBody>
              <a:bodyPr wrap="square" rtlCol="0">
                <a:spAutoFit/>
              </a:bodyPr>
              <a:lstStyle/>
              <a:p>
                <a:pPr algn="ctr"/>
                <a:r>
                  <a:rPr lang="en-US" sz="2400" b="1" i="0"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rPr>
                  <a:t>Short labels</a:t>
                </a:r>
              </a:p>
            </p:txBody>
          </p:sp>
        </p:grpSp>
        <p:cxnSp>
          <p:nvCxnSpPr>
            <p:cNvPr id="50" name="Curved Connector 49">
              <a:extLst>
                <a:ext uri="{FF2B5EF4-FFF2-40B4-BE49-F238E27FC236}">
                  <a16:creationId xmlns:a16="http://schemas.microsoft.com/office/drawing/2014/main" id="{01EACB9C-9BDA-524A-37F6-218D6C118795}"/>
                </a:ext>
              </a:extLst>
            </p:cNvPr>
            <p:cNvCxnSpPr>
              <a:cxnSpLocks/>
            </p:cNvCxnSpPr>
            <p:nvPr/>
          </p:nvCxnSpPr>
          <p:spPr>
            <a:xfrm flipV="1">
              <a:off x="9805429" y="2517240"/>
              <a:ext cx="1860730" cy="47240"/>
            </a:xfrm>
            <a:prstGeom prst="curvedConnector3">
              <a:avLst>
                <a:gd name="adj1" fmla="val 50000"/>
              </a:avLst>
            </a:prstGeom>
            <a:ln w="19050">
              <a:solidFill>
                <a:srgbClr val="C00000"/>
              </a:solidFill>
              <a:prstDash val="dash"/>
              <a:tailEnd type="triangl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636CC785-AC9C-C97D-03C7-292D3AB2548E}"/>
                  </a:ext>
                </a:extLst>
              </p:cNvPr>
              <p:cNvSpPr/>
              <p:nvPr/>
            </p:nvSpPr>
            <p:spPr>
              <a:xfrm>
                <a:off x="2895600" y="5524547"/>
                <a:ext cx="5534043" cy="596125"/>
              </a:xfrm>
              <a:prstGeom prst="rect">
                <a:avLst/>
              </a:prstGeom>
            </p:spPr>
            <p:txBody>
              <a:bodyPr wrap="square">
                <a:spAutoFit/>
              </a:bodyPr>
              <a:lstStyle/>
              <a:p>
                <a:pPr algn="ctr"/>
                <a14:m>
                  <m:oMathPara xmlns:m="http://schemas.openxmlformats.org/officeDocument/2006/math">
                    <m:oMathParaPr>
                      <m:jc m:val="center"/>
                    </m:oMathParaPr>
                    <m:oMath xmlns:m="http://schemas.openxmlformats.org/officeDocument/2006/math">
                      <m:r>
                        <m:rPr>
                          <m:sty m:val="p"/>
                        </m:rPr>
                        <a:rPr lang="en-US" sz="2800" b="0" i="0" dirty="0" smtClean="0">
                          <a:solidFill>
                            <a:srgbClr val="1F26F1"/>
                          </a:solidFill>
                          <a:latin typeface="Cambria Math" panose="02040503050406030204" pitchFamily="18" charset="0"/>
                        </a:rPr>
                        <m:t>Eval</m:t>
                      </m:r>
                      <m:d>
                        <m:dPr>
                          <m:ctrlPr>
                            <a:rPr lang="en-US" sz="2800" b="0" i="1" dirty="0" smtClean="0">
                              <a:solidFill>
                                <a:schemeClr val="tx1"/>
                              </a:solidFill>
                              <a:latin typeface="Cambria Math" panose="02040503050406030204" pitchFamily="18" charset="0"/>
                            </a:rPr>
                          </m:ctrlPr>
                        </m:dPr>
                        <m:e>
                          <m:r>
                            <a:rPr lang="en-US" sz="2800" b="0" i="1" dirty="0" smtClean="0">
                              <a:solidFill>
                                <a:schemeClr val="tx1"/>
                              </a:solidFill>
                              <a:latin typeface="Cambria Math" panose="02040503050406030204" pitchFamily="18" charset="0"/>
                            </a:rPr>
                            <m:t>𝐶</m:t>
                          </m:r>
                          <m:r>
                            <a:rPr lang="en-US" sz="2800" b="0" i="1" dirty="0" smtClean="0">
                              <a:solidFill>
                                <a:schemeClr val="tx1"/>
                              </a:solidFill>
                              <a:latin typeface="Cambria Math" panose="02040503050406030204" pitchFamily="18" charset="0"/>
                            </a:rPr>
                            <m:t>,</m:t>
                          </m:r>
                          <m:acc>
                            <m:accPr>
                              <m:chr m:val="̂"/>
                              <m:ctrlPr>
                                <a:rPr lang="en-US" sz="2800" b="0" i="1" dirty="0" smtClean="0">
                                  <a:solidFill>
                                    <a:schemeClr val="tx1"/>
                                  </a:solidFill>
                                  <a:latin typeface="Cambria Math" panose="02040503050406030204" pitchFamily="18" charset="0"/>
                                </a:rPr>
                              </m:ctrlPr>
                            </m:accPr>
                            <m:e>
                              <m:r>
                                <a:rPr lang="en-US" sz="2800" b="0" i="1" dirty="0" smtClean="0">
                                  <a:solidFill>
                                    <a:schemeClr val="tx1"/>
                                  </a:solidFill>
                                  <a:latin typeface="Cambria Math" panose="02040503050406030204" pitchFamily="18" charset="0"/>
                                </a:rPr>
                                <m:t>𝐶</m:t>
                              </m:r>
                            </m:e>
                          </m:acc>
                          <m:r>
                            <a:rPr lang="en-US" sz="2800" b="0" i="1" dirty="0" smtClean="0">
                              <a:solidFill>
                                <a:schemeClr val="tx1"/>
                              </a:solidFill>
                              <a:latin typeface="Cambria Math" panose="02040503050406030204" pitchFamily="18" charset="0"/>
                            </a:rPr>
                            <m:t>,</m:t>
                          </m:r>
                          <m:acc>
                            <m:accPr>
                              <m:chr m:val="̂"/>
                              <m:ctrlPr>
                                <a:rPr lang="en-US" sz="2800" b="0" i="1" dirty="0" smtClean="0">
                                  <a:solidFill>
                                    <a:schemeClr val="tx1"/>
                                  </a:solidFill>
                                  <a:latin typeface="Cambria Math" panose="02040503050406030204" pitchFamily="18" charset="0"/>
                                </a:rPr>
                              </m:ctrlPr>
                            </m:accPr>
                            <m:e>
                              <m:r>
                                <a:rPr lang="en-US" sz="2800" b="0" i="1" dirty="0" smtClean="0">
                                  <a:solidFill>
                                    <a:schemeClr val="tx1"/>
                                  </a:solidFill>
                                  <a:latin typeface="Cambria Math" panose="02040503050406030204" pitchFamily="18" charset="0"/>
                                </a:rPr>
                                <m:t>𝑥</m:t>
                              </m:r>
                            </m:e>
                          </m:acc>
                          <m:r>
                            <a:rPr lang="en-US" sz="2800" b="0" i="1" dirty="0" smtClean="0">
                              <a:solidFill>
                                <a:schemeClr val="tx1"/>
                              </a:solidFill>
                              <a:latin typeface="Cambria Math" panose="02040503050406030204" pitchFamily="18" charset="0"/>
                            </a:rPr>
                            <m:t>={</m:t>
                          </m:r>
                          <m:sSub>
                            <m:sSubPr>
                              <m:ctrlPr>
                                <a:rPr lang="en-US" sz="2800" b="0" i="1" dirty="0" smtClean="0">
                                  <a:solidFill>
                                    <a:schemeClr val="tx1"/>
                                  </a:solidFill>
                                  <a:latin typeface="Cambria Math" panose="02040503050406030204" pitchFamily="18" charset="0"/>
                                </a:rPr>
                              </m:ctrlPr>
                            </m:sSubPr>
                            <m:e>
                              <m:r>
                                <a:rPr lang="en-US" sz="2800" b="0" i="1" dirty="0" smtClean="0">
                                  <a:solidFill>
                                    <a:schemeClr val="tx1"/>
                                  </a:solidFill>
                                  <a:latin typeface="Cambria Math" panose="02040503050406030204" pitchFamily="18" charset="0"/>
                                </a:rPr>
                                <m:t>ℓ</m:t>
                              </m:r>
                            </m:e>
                            <m:sub>
                              <m:r>
                                <a:rPr lang="en-US" sz="2800" b="0" i="1" dirty="0" smtClean="0">
                                  <a:solidFill>
                                    <a:schemeClr val="tx1"/>
                                  </a:solidFill>
                                  <a:latin typeface="Cambria Math" panose="02040503050406030204" pitchFamily="18" charset="0"/>
                                </a:rPr>
                                <m:t>𝑖</m:t>
                              </m:r>
                              <m:r>
                                <a:rPr lang="en-US" sz="2800" b="0" i="1" dirty="0" smtClean="0">
                                  <a:solidFill>
                                    <a:schemeClr val="tx1"/>
                                  </a:solidFill>
                                  <a:latin typeface="Cambria Math" panose="02040503050406030204" pitchFamily="18" charset="0"/>
                                </a:rPr>
                                <m:t>,</m:t>
                              </m:r>
                              <m:sSub>
                                <m:sSubPr>
                                  <m:ctrlPr>
                                    <a:rPr lang="en-US" sz="2800" b="0" i="1" dirty="0" smtClean="0">
                                      <a:solidFill>
                                        <a:schemeClr val="tx1"/>
                                      </a:solidFill>
                                      <a:latin typeface="Cambria Math" panose="02040503050406030204" pitchFamily="18" charset="0"/>
                                    </a:rPr>
                                  </m:ctrlPr>
                                </m:sSubPr>
                                <m:e>
                                  <m:r>
                                    <a:rPr lang="en-US" sz="2800" b="0" i="1" dirty="0" smtClean="0">
                                      <a:solidFill>
                                        <a:schemeClr val="tx1"/>
                                      </a:solidFill>
                                      <a:latin typeface="Cambria Math" panose="02040503050406030204" pitchFamily="18" charset="0"/>
                                    </a:rPr>
                                    <m:t>𝑥</m:t>
                                  </m:r>
                                </m:e>
                                <m:sub>
                                  <m:r>
                                    <a:rPr lang="en-US" sz="2800" b="0" i="1" dirty="0" smtClean="0">
                                      <a:solidFill>
                                        <a:schemeClr val="tx1"/>
                                      </a:solidFill>
                                      <a:latin typeface="Cambria Math" panose="02040503050406030204" pitchFamily="18" charset="0"/>
                                    </a:rPr>
                                    <m:t>𝑖</m:t>
                                  </m:r>
                                </m:sub>
                              </m:sSub>
                            </m:sub>
                          </m:sSub>
                          <m:r>
                            <a:rPr lang="en-US" sz="2800" b="0" i="1" dirty="0" smtClean="0">
                              <a:solidFill>
                                <a:schemeClr val="tx1"/>
                              </a:solidFill>
                              <a:latin typeface="Cambria Math" panose="02040503050406030204" pitchFamily="18" charset="0"/>
                            </a:rPr>
                            <m:t>}</m:t>
                          </m:r>
                        </m:e>
                      </m:d>
                      <m:r>
                        <a:rPr lang="en-US" sz="2800" b="0" i="1" dirty="0" smtClean="0">
                          <a:solidFill>
                            <a:schemeClr val="tx1"/>
                          </a:solidFill>
                          <a:latin typeface="Cambria Math" panose="02040503050406030204" pitchFamily="18" charset="0"/>
                        </a:rPr>
                        <m:t>→</m:t>
                      </m:r>
                      <m:r>
                        <a:rPr lang="en-US" sz="2800" b="0" i="1" dirty="0" smtClean="0">
                          <a:solidFill>
                            <a:schemeClr val="tx1"/>
                          </a:solidFill>
                          <a:latin typeface="Cambria Math" panose="02040503050406030204" pitchFamily="18" charset="0"/>
                        </a:rPr>
                        <m:t>𝐶</m:t>
                      </m:r>
                      <m:r>
                        <a:rPr lang="en-US" sz="2800" b="0" i="1" dirty="0" smtClean="0">
                          <a:solidFill>
                            <a:schemeClr val="tx1"/>
                          </a:solidFill>
                          <a:latin typeface="Cambria Math" panose="02040503050406030204" pitchFamily="18" charset="0"/>
                        </a:rPr>
                        <m:t>(</m:t>
                      </m:r>
                      <m:r>
                        <a:rPr lang="en-US" sz="2800" b="0" i="1" dirty="0" smtClean="0">
                          <a:solidFill>
                            <a:schemeClr val="tx1"/>
                          </a:solidFill>
                          <a:latin typeface="Cambria Math" panose="02040503050406030204" pitchFamily="18" charset="0"/>
                        </a:rPr>
                        <m:t>𝑥</m:t>
                      </m:r>
                      <m:r>
                        <a:rPr lang="en-US" sz="2800" b="0" i="1" dirty="0" smtClean="0">
                          <a:solidFill>
                            <a:schemeClr val="tx1"/>
                          </a:solidFill>
                          <a:latin typeface="Cambria Math" panose="02040503050406030204" pitchFamily="18" charset="0"/>
                        </a:rPr>
                        <m:t>)</m:t>
                      </m:r>
                    </m:oMath>
                  </m:oMathPara>
                </a14:m>
                <a:endParaRPr lang="en-US" sz="2400" i="1" dirty="0">
                  <a:solidFill>
                    <a:schemeClr val="tx1"/>
                  </a:solidFill>
                  <a:latin typeface="+mj-lt"/>
                </a:endParaRPr>
              </a:p>
            </p:txBody>
          </p:sp>
        </mc:Choice>
        <mc:Fallback xmlns="">
          <p:sp>
            <p:nvSpPr>
              <p:cNvPr id="3" name="Rectangle 2">
                <a:extLst>
                  <a:ext uri="{FF2B5EF4-FFF2-40B4-BE49-F238E27FC236}">
                    <a16:creationId xmlns:a16="http://schemas.microsoft.com/office/drawing/2014/main" id="{636CC785-AC9C-C97D-03C7-292D3AB2548E}"/>
                  </a:ext>
                </a:extLst>
              </p:cNvPr>
              <p:cNvSpPr>
                <a:spLocks noRot="1" noChangeAspect="1" noMove="1" noResize="1" noEditPoints="1" noAdjustHandles="1" noChangeArrowheads="1" noChangeShapeType="1" noTextEdit="1"/>
              </p:cNvSpPr>
              <p:nvPr/>
            </p:nvSpPr>
            <p:spPr>
              <a:xfrm>
                <a:off x="2895600" y="5524547"/>
                <a:ext cx="5534043" cy="596125"/>
              </a:xfrm>
              <a:prstGeom prst="rect">
                <a:avLst/>
              </a:prstGeom>
              <a:blipFill>
                <a:blip r:embed="rId26"/>
                <a:stretch>
                  <a:fillRect/>
                </a:stretch>
              </a:blipFill>
            </p:spPr>
            <p:txBody>
              <a:bodyPr/>
              <a:lstStyle/>
              <a:p>
                <a:r>
                  <a:rPr lang="en-US">
                    <a:noFill/>
                  </a:rPr>
                  <a:t> </a:t>
                </a:r>
              </a:p>
            </p:txBody>
          </p:sp>
        </mc:Fallback>
      </mc:AlternateContent>
      <p:sp>
        <p:nvSpPr>
          <p:cNvPr id="7" name="Title 1">
            <a:extLst>
              <a:ext uri="{FF2B5EF4-FFF2-40B4-BE49-F238E27FC236}">
                <a16:creationId xmlns:a16="http://schemas.microsoft.com/office/drawing/2014/main" id="{84632CE3-DD0F-EB30-35F1-345BFF8B1E22}"/>
              </a:ext>
            </a:extLst>
          </p:cNvPr>
          <p:cNvSpPr txBox="1">
            <a:spLocks/>
          </p:cNvSpPr>
          <p:nvPr/>
        </p:nvSpPr>
        <p:spPr>
          <a:xfrm>
            <a:off x="152400" y="23021"/>
            <a:ext cx="11201400" cy="11183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Garbled Circuits </a:t>
            </a:r>
            <a:r>
              <a:rPr lang="en-US" sz="3600" dirty="0"/>
              <a:t>[Yao86,BHR12]</a:t>
            </a:r>
            <a:endParaRPr lang="en-US" dirty="0"/>
          </a:p>
        </p:txBody>
      </p:sp>
    </p:spTree>
    <p:extLst>
      <p:ext uri="{BB962C8B-B14F-4D97-AF65-F5344CB8AC3E}">
        <p14:creationId xmlns:p14="http://schemas.microsoft.com/office/powerpoint/2010/main" val="163319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82" grpId="0" animBg="1"/>
      <p:bldP spid="89"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117954-E3F2-8E65-B661-3DEF1356FDC8}"/>
              </a:ext>
            </a:extLst>
          </p:cNvPr>
          <p:cNvSpPr/>
          <p:nvPr/>
        </p:nvSpPr>
        <p:spPr>
          <a:xfrm>
            <a:off x="0" y="1424988"/>
            <a:ext cx="12187159" cy="97096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8" name="Group 47">
            <a:extLst>
              <a:ext uri="{FF2B5EF4-FFF2-40B4-BE49-F238E27FC236}">
                <a16:creationId xmlns:a16="http://schemas.microsoft.com/office/drawing/2014/main" id="{CAACE4B9-884A-F9F0-3E2F-DC3181A48BFA}"/>
              </a:ext>
            </a:extLst>
          </p:cNvPr>
          <p:cNvGrpSpPr/>
          <p:nvPr/>
        </p:nvGrpSpPr>
        <p:grpSpPr>
          <a:xfrm>
            <a:off x="3276600" y="2609065"/>
            <a:ext cx="5701698" cy="2686361"/>
            <a:chOff x="397073" y="2609065"/>
            <a:chExt cx="5701698" cy="2686361"/>
          </a:xfrm>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A428435C-76CF-1D7B-8F3C-56C87CD6EEF0}"/>
                    </a:ext>
                  </a:extLst>
                </p:cNvPr>
                <p:cNvSpPr/>
                <p:nvPr/>
              </p:nvSpPr>
              <p:spPr>
                <a:xfrm>
                  <a:off x="1095951" y="2819503"/>
                  <a:ext cx="433943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d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𝑠</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acc>
                              <m:accPr>
                                <m: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𝑥</m:t>
                                </m:r>
                              </m:e>
                            </m:acc>
                          </m:e>
                        </m:d>
                        <m:r>
                          <a:rPr kumimoji="0" lang="en-US" sz="2800" b="0" i="0"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acc>
                          <m:accPr>
                            <m:chr m:val="⃗"/>
                            <m:ctrlP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t>𝑥</m:t>
                            </m:r>
                          </m:e>
                        </m:acc>
                      </m:oMath>
                    </m:oMathPara>
                  </a14:m>
                  <a:endParaRPr kumimoji="0" lang="en-US" sz="2800" b="0" i="1"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9" name="Rectangle 8">
                  <a:extLst>
                    <a:ext uri="{FF2B5EF4-FFF2-40B4-BE49-F238E27FC236}">
                      <a16:creationId xmlns:a16="http://schemas.microsoft.com/office/drawing/2014/main" id="{A428435C-76CF-1D7B-8F3C-56C87CD6EEF0}"/>
                    </a:ext>
                  </a:extLst>
                </p:cNvPr>
                <p:cNvSpPr>
                  <a:spLocks noRot="1" noChangeAspect="1" noMove="1" noResize="1" noEditPoints="1" noAdjustHandles="1" noChangeArrowheads="1" noChangeShapeType="1" noTextEdit="1"/>
                </p:cNvSpPr>
                <p:nvPr/>
              </p:nvSpPr>
              <p:spPr>
                <a:xfrm>
                  <a:off x="1095951" y="2819503"/>
                  <a:ext cx="4339433" cy="523220"/>
                </a:xfrm>
                <a:prstGeom prst="rect">
                  <a:avLst/>
                </a:prstGeom>
                <a:blipFill>
                  <a:blip r:embed="rId10"/>
                  <a:stretch>
                    <a:fillRect/>
                  </a:stretch>
                </a:blipFill>
              </p:spPr>
              <p:txBody>
                <a:bodyPr/>
                <a:lstStyle/>
                <a:p>
                  <a:r>
                    <a:rPr lang="en-US">
                      <a:noFill/>
                    </a:rPr>
                    <a:t> </a:t>
                  </a:r>
                </a:p>
              </p:txBody>
            </p:sp>
          </mc:Fallback>
        </mc:AlternateContent>
        <p:sp>
          <p:nvSpPr>
            <p:cNvPr id="10" name="Trapezoid 9">
              <a:extLst>
                <a:ext uri="{FF2B5EF4-FFF2-40B4-BE49-F238E27FC236}">
                  <a16:creationId xmlns:a16="http://schemas.microsoft.com/office/drawing/2014/main" id="{CD75373D-2FC2-379F-0B13-D3D75BB5AC6E}"/>
                </a:ext>
              </a:extLst>
            </p:cNvPr>
            <p:cNvSpPr/>
            <p:nvPr/>
          </p:nvSpPr>
          <p:spPr>
            <a:xfrm>
              <a:off x="2286000" y="3617849"/>
              <a:ext cx="1959338" cy="695836"/>
            </a:xfrm>
            <a:prstGeom prst="trapezoid">
              <a:avLst>
                <a:gd name="adj" fmla="val 0"/>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023ECE96-96CE-1BB2-6162-B8A841DA45C4}"/>
                    </a:ext>
                  </a:extLst>
                </p:cNvPr>
                <p:cNvSpPr/>
                <p:nvPr/>
              </p:nvSpPr>
              <p:spPr>
                <a:xfrm>
                  <a:off x="2522231" y="3712100"/>
                  <a:ext cx="1486876" cy="647741"/>
                </a:xfrm>
                <a:prstGeom prst="rect">
                  <a:avLst/>
                </a:prstGeom>
              </p:spPr>
              <p:txBody>
                <a:bodyPr wrap="square">
                  <a:spAutoFit/>
                </a:bodyPr>
                <a:lstStyle/>
                <a:p>
                  <a:pPr algn="ctr">
                    <a:defRPr/>
                  </a:pPr>
                  <a14:m>
                    <m:oMathPara xmlns:m="http://schemas.openxmlformats.org/officeDocument/2006/math">
                      <m:oMathParaPr>
                        <m:jc m:val="center"/>
                      </m:oMathParaPr>
                      <m:oMath xmlns:m="http://schemas.openxmlformats.org/officeDocument/2006/math">
                        <m:sSubSup>
                          <m:sSubSupPr>
                            <m:ctrlPr>
                              <a:rPr lang="en-US" sz="2800" i="1" dirty="0" smtClean="0">
                                <a:solidFill>
                                  <a:srgbClr val="1F26F1"/>
                                </a:solidFill>
                                <a:latin typeface="Cambria Math" panose="02040503050406030204" pitchFamily="18" charset="0"/>
                              </a:rPr>
                            </m:ctrlPr>
                          </m:sSubSupPr>
                          <m:e>
                            <m:r>
                              <m:rPr>
                                <m:sty m:val="p"/>
                              </m:rPr>
                              <a:rPr lang="en-US" sz="2800" b="0" i="0" dirty="0" smtClean="0">
                                <a:solidFill>
                                  <a:schemeClr val="tx1"/>
                                </a:solidFill>
                                <a:latin typeface="Cambria Math" panose="02040503050406030204" pitchFamily="18" charset="0"/>
                              </a:rPr>
                              <m:t>M</m:t>
                            </m:r>
                            <m:r>
                              <m:rPr>
                                <m:sty m:val="p"/>
                              </m:rPr>
                              <a:rPr lang="en-US" sz="2800" dirty="0">
                                <a:latin typeface="Cambria Math" panose="02040503050406030204" pitchFamily="18" charset="0"/>
                              </a:rPr>
                              <m:t>Eval</m:t>
                            </m:r>
                          </m:e>
                          <m:sub>
                            <m:sSub>
                              <m:sSubPr>
                                <m:ctrlPr>
                                  <a:rPr lang="en-US" sz="2800" i="1" dirty="0" smtClean="0">
                                    <a:latin typeface="Cambria Math" panose="02040503050406030204" pitchFamily="18" charset="0"/>
                                  </a:rPr>
                                </m:ctrlPr>
                              </m:sSubPr>
                              <m:e>
                                <m:r>
                                  <a:rPr lang="en-US" sz="2800" b="0" i="1" dirty="0">
                                    <a:latin typeface="Cambria Math" panose="02040503050406030204" pitchFamily="18" charset="0"/>
                                  </a:rPr>
                                  <m:t>𝐶</m:t>
                                </m:r>
                              </m:e>
                              <m:sub>
                                <m:r>
                                  <m:rPr>
                                    <m:sty m:val="p"/>
                                  </m:rPr>
                                  <a:rPr lang="en-US" sz="2800" b="0" i="0" dirty="0" smtClean="0">
                                    <a:latin typeface="Cambria Math" panose="02040503050406030204" pitchFamily="18" charset="0"/>
                                  </a:rPr>
                                  <m:t>pub</m:t>
                                </m:r>
                              </m:sub>
                            </m:sSub>
                          </m:sub>
                          <m:sup>
                            <m:r>
                              <m:rPr>
                                <m:sty m:val="p"/>
                              </m:rPr>
                              <a:rPr lang="en-US" sz="2800" b="0" i="0" dirty="0">
                                <a:solidFill>
                                  <a:srgbClr val="C00000"/>
                                </a:solidFill>
                                <a:latin typeface="Cambria Math" panose="02040503050406030204" pitchFamily="18" charset="0"/>
                              </a:rPr>
                              <m:t>PD</m:t>
                            </m:r>
                          </m:sup>
                        </m:sSubSup>
                      </m:oMath>
                    </m:oMathPara>
                  </a14:m>
                  <a:endParaRPr lang="en-US" sz="2800" dirty="0">
                    <a:solidFill>
                      <a:srgbClr val="1F26F1"/>
                    </a:solidFill>
                    <a:latin typeface="Calibri Light" panose="020F0302020204030204"/>
                  </a:endParaRPr>
                </a:p>
              </p:txBody>
            </p:sp>
          </mc:Choice>
          <mc:Fallback xmlns="">
            <p:sp>
              <p:nvSpPr>
                <p:cNvPr id="11" name="Rectangle 10">
                  <a:extLst>
                    <a:ext uri="{FF2B5EF4-FFF2-40B4-BE49-F238E27FC236}">
                      <a16:creationId xmlns:a16="http://schemas.microsoft.com/office/drawing/2014/main" id="{023ECE96-96CE-1BB2-6162-B8A841DA45C4}"/>
                    </a:ext>
                  </a:extLst>
                </p:cNvPr>
                <p:cNvSpPr>
                  <a:spLocks noRot="1" noChangeAspect="1" noMove="1" noResize="1" noEditPoints="1" noAdjustHandles="1" noChangeArrowheads="1" noChangeShapeType="1" noTextEdit="1"/>
                </p:cNvSpPr>
                <p:nvPr/>
              </p:nvSpPr>
              <p:spPr>
                <a:xfrm>
                  <a:off x="2522231" y="3712100"/>
                  <a:ext cx="1486876" cy="647741"/>
                </a:xfrm>
                <a:prstGeom prst="rect">
                  <a:avLst/>
                </a:prstGeom>
                <a:blipFill>
                  <a:blip r:embed="rId11"/>
                  <a:stretch>
                    <a:fillRect l="-4098"/>
                  </a:stretch>
                </a:blipFill>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BFC95D13-6718-3F75-7D84-6CB2440AB55C}"/>
                </a:ext>
              </a:extLst>
            </p:cNvPr>
            <p:cNvCxnSpPr>
              <a:cxnSpLocks/>
              <a:endCxn id="10" idx="0"/>
            </p:cNvCxnSpPr>
            <p:nvPr/>
          </p:nvCxnSpPr>
          <p:spPr>
            <a:xfrm>
              <a:off x="3265669" y="3275436"/>
              <a:ext cx="0" cy="342413"/>
            </a:xfrm>
            <a:prstGeom prst="straightConnector1">
              <a:avLst/>
            </a:prstGeom>
            <a:ln w="19050">
              <a:solidFill>
                <a:srgbClr val="4472C4"/>
              </a:solidFill>
              <a:headEnd type="none"/>
              <a:tailEnd type="triangle" w="lg" len="lg"/>
            </a:ln>
          </p:spPr>
          <p:style>
            <a:lnRef idx="3">
              <a:schemeClr val="accent5"/>
            </a:lnRef>
            <a:fillRef idx="0">
              <a:schemeClr val="accent5"/>
            </a:fillRef>
            <a:effectRef idx="2">
              <a:schemeClr val="accent5"/>
            </a:effectRef>
            <a:fontRef idx="minor">
              <a:schemeClr val="tx1"/>
            </a:fontRef>
          </p:style>
        </p:cxnSp>
        <p:cxnSp>
          <p:nvCxnSpPr>
            <p:cNvPr id="14" name="Straight Arrow Connector 13">
              <a:extLst>
                <a:ext uri="{FF2B5EF4-FFF2-40B4-BE49-F238E27FC236}">
                  <a16:creationId xmlns:a16="http://schemas.microsoft.com/office/drawing/2014/main" id="{BD529608-D731-0014-4977-160867328EEC}"/>
                </a:ext>
              </a:extLst>
            </p:cNvPr>
            <p:cNvCxnSpPr>
              <a:cxnSpLocks/>
              <a:stCxn id="10" idx="2"/>
            </p:cNvCxnSpPr>
            <p:nvPr/>
          </p:nvCxnSpPr>
          <p:spPr>
            <a:xfrm flipH="1">
              <a:off x="3243241" y="4313685"/>
              <a:ext cx="22428" cy="981741"/>
            </a:xfrm>
            <a:prstGeom prst="straightConnector1">
              <a:avLst/>
            </a:prstGeom>
            <a:ln w="19050">
              <a:solidFill>
                <a:srgbClr val="4472C4"/>
              </a:solidFill>
              <a:headEnd type="none"/>
              <a:tailEnd type="triangle" w="lg" len="lg"/>
            </a:ln>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9CCFEBAD-CC91-0D80-726F-EBBC83A4DE70}"/>
                    </a:ext>
                  </a:extLst>
                </p:cNvPr>
                <p:cNvSpPr/>
                <p:nvPr/>
              </p:nvSpPr>
              <p:spPr>
                <a:xfrm>
                  <a:off x="838200" y="4526800"/>
                  <a:ext cx="4911328" cy="590418"/>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d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𝑠</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sSub>
                              <m:sSubPr>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𝐶</m:t>
                                </m:r>
                              </m:e>
                              <m:sub>
                                <m:r>
                                  <m:rPr>
                                    <m:sty m:val="p"/>
                                  </m:rPr>
                                  <a:rPr kumimoji="0" lang="en-US" sz="2800" b="0" i="0"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pub</m:t>
                                </m:r>
                              </m:sub>
                            </m:sSub>
                            <m:d>
                              <m:dPr>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dPr>
                              <m:e>
                                <m:acc>
                                  <m:accPr>
                                    <m: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𝑥</m:t>
                                    </m:r>
                                  </m:e>
                                </m:acc>
                              </m:e>
                            </m:d>
                          </m:e>
                        </m:d>
                        <m:r>
                          <a:rPr kumimoji="0" lang="en-US" sz="2800" b="0" i="0"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sSub>
                          <m:sSubPr>
                            <m:ctrlP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t>𝐶</m:t>
                            </m:r>
                          </m:e>
                          <m:sub>
                            <m:r>
                              <m:rPr>
                                <m:sty m:val="p"/>
                              </m:rPr>
                              <a:rPr kumimoji="0" lang="en-US" sz="2800" b="0" i="0"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t>pub</m:t>
                            </m:r>
                          </m:sub>
                        </m:sSub>
                        <m: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t>(</m:t>
                        </m:r>
                        <m:acc>
                          <m:accPr>
                            <m:chr m:val="⃗"/>
                            <m:ctrlP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t>𝑥</m:t>
                            </m:r>
                          </m:e>
                        </m:acc>
                        <m: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t>)</m:t>
                        </m:r>
                      </m:oMath>
                    </m:oMathPara>
                  </a14:m>
                  <a:endParaRPr kumimoji="0" lang="en-US" sz="2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16" name="Rectangle 15">
                  <a:extLst>
                    <a:ext uri="{FF2B5EF4-FFF2-40B4-BE49-F238E27FC236}">
                      <a16:creationId xmlns:a16="http://schemas.microsoft.com/office/drawing/2014/main" id="{9CCFEBAD-CC91-0D80-726F-EBBC83A4DE70}"/>
                    </a:ext>
                  </a:extLst>
                </p:cNvPr>
                <p:cNvSpPr>
                  <a:spLocks noRot="1" noChangeAspect="1" noMove="1" noResize="1" noEditPoints="1" noAdjustHandles="1" noChangeArrowheads="1" noChangeShapeType="1" noTextEdit="1"/>
                </p:cNvSpPr>
                <p:nvPr/>
              </p:nvSpPr>
              <p:spPr>
                <a:xfrm>
                  <a:off x="838200" y="4526800"/>
                  <a:ext cx="4911328" cy="590418"/>
                </a:xfrm>
                <a:prstGeom prst="rect">
                  <a:avLst/>
                </a:prstGeom>
                <a:blipFill>
                  <a:blip r:embed="rId12"/>
                  <a:stretch>
                    <a:fillRect/>
                  </a:stretch>
                </a:blipFill>
              </p:spPr>
              <p:txBody>
                <a:bodyPr/>
                <a:lstStyle/>
                <a:p>
                  <a:r>
                    <a:rPr lang="en-US">
                      <a:noFill/>
                    </a:rPr>
                    <a:t> </a:t>
                  </a:r>
                </a:p>
              </p:txBody>
            </p:sp>
          </mc:Fallback>
        </mc:AlternateContent>
        <p:sp>
          <p:nvSpPr>
            <p:cNvPr id="46" name="Rectangle 45">
              <a:extLst>
                <a:ext uri="{FF2B5EF4-FFF2-40B4-BE49-F238E27FC236}">
                  <a16:creationId xmlns:a16="http://schemas.microsoft.com/office/drawing/2014/main" id="{519D02ED-2BCC-F39C-DBC0-380B65692A70}"/>
                </a:ext>
              </a:extLst>
            </p:cNvPr>
            <p:cNvSpPr/>
            <p:nvPr/>
          </p:nvSpPr>
          <p:spPr>
            <a:xfrm>
              <a:off x="4209848" y="2609065"/>
              <a:ext cx="188892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arker Felt Thin" panose="02000400000000000000" pitchFamily="2" charset="77"/>
                  <a:ea typeface="+mn-ea"/>
                  <a:cs typeface="+mn-cs"/>
                </a:rPr>
                <a:t>Eval</a:t>
              </a:r>
              <a:r>
                <a:rPr lang="en-US" sz="2800" dirty="0" err="1">
                  <a:solidFill>
                    <a:prstClr val="black"/>
                  </a:solidFill>
                  <a:latin typeface="Marker Felt Thin" panose="02000400000000000000" pitchFamily="2" charset="77"/>
                </a:rPr>
                <a:t>uator</a:t>
              </a:r>
              <a:endParaRPr kumimoji="0" lang="en-US" sz="2800" b="0" i="0" u="none" strike="noStrike" kern="1200" cap="none" spc="0" normalizeH="0" baseline="0" noProof="0" dirty="0">
                <a:ln>
                  <a:noFill/>
                </a:ln>
                <a:solidFill>
                  <a:prstClr val="black"/>
                </a:solidFill>
                <a:effectLst/>
                <a:uLnTx/>
                <a:uFillTx/>
                <a:latin typeface="Marker Felt Thin" panose="02000400000000000000" pitchFamily="2" charset="77"/>
                <a:ea typeface="+mn-ea"/>
                <a:cs typeface="+mn-cs"/>
              </a:endParaRPr>
            </a:p>
          </p:txBody>
        </p:sp>
        <p:sp>
          <p:nvSpPr>
            <p:cNvPr id="47" name="Rectangle 46">
              <a:extLst>
                <a:ext uri="{FF2B5EF4-FFF2-40B4-BE49-F238E27FC236}">
                  <a16:creationId xmlns:a16="http://schemas.microsoft.com/office/drawing/2014/main" id="{81B00252-E92E-6A0D-FD2B-9FBF22226F6F}"/>
                </a:ext>
              </a:extLst>
            </p:cNvPr>
            <p:cNvSpPr/>
            <p:nvPr/>
          </p:nvSpPr>
          <p:spPr>
            <a:xfrm>
              <a:off x="397073" y="2609065"/>
              <a:ext cx="188892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arker Felt Thin" panose="02000400000000000000" pitchFamily="2" charset="77"/>
                  <a:ea typeface="+mn-ea"/>
                  <a:cs typeface="+mn-cs"/>
                </a:rPr>
                <a:t>Garbler</a:t>
              </a:r>
            </a:p>
          </p:txBody>
        </p:sp>
      </p:grpSp>
      <mc:AlternateContent xmlns:mc="http://schemas.openxmlformats.org/markup-compatibility/2006" xmlns:a14="http://schemas.microsoft.com/office/drawing/2010/main">
        <mc:Choice Requires="a14">
          <p:sp>
            <p:nvSpPr>
              <p:cNvPr id="5" name="Title 1">
                <a:extLst>
                  <a:ext uri="{FF2B5EF4-FFF2-40B4-BE49-F238E27FC236}">
                    <a16:creationId xmlns:a16="http://schemas.microsoft.com/office/drawing/2014/main" id="{71A7EA0C-1BB5-0FE0-6A46-9E957E6CE91E}"/>
                  </a:ext>
                </a:extLst>
              </p:cNvPr>
              <p:cNvSpPr>
                <a:spLocks noGrp="1"/>
              </p:cNvSpPr>
              <p:nvPr>
                <p:ph type="title"/>
              </p:nvPr>
            </p:nvSpPr>
            <p:spPr>
              <a:xfrm>
                <a:off x="152400" y="23021"/>
                <a:ext cx="11201400" cy="1118372"/>
              </a:xfrm>
            </p:spPr>
            <p:txBody>
              <a:bodyPr/>
              <a:lstStyle/>
              <a:p>
                <a:r>
                  <a:rPr lang="en-US" dirty="0"/>
                  <a:t>aHMAC </a:t>
                </a:r>
                <a14:m>
                  <m:oMath xmlns:m="http://schemas.openxmlformats.org/officeDocument/2006/math">
                    <m:r>
                      <a:rPr lang="en-US" i="1">
                        <a:latin typeface="Cambria Math" panose="02040503050406030204" pitchFamily="18" charset="0"/>
                      </a:rPr>
                      <m:t>→</m:t>
                    </m:r>
                  </m:oMath>
                </a14:m>
                <a:r>
                  <a:rPr lang="en-US" dirty="0"/>
                  <a:t> </a:t>
                </a:r>
                <a:r>
                  <a:rPr lang="en-US" dirty="0">
                    <a:sym typeface="Wingdings" pitchFamily="2" charset="2"/>
                  </a:rPr>
                  <a:t>Fully Succinct </a:t>
                </a:r>
                <a:r>
                  <a:rPr lang="en-US" dirty="0">
                    <a:solidFill>
                      <a:srgbClr val="CC00CC"/>
                    </a:solidFill>
                    <a:sym typeface="Wingdings" pitchFamily="2" charset="2"/>
                  </a:rPr>
                  <a:t>Privacy-free </a:t>
                </a:r>
                <a:r>
                  <a:rPr lang="en-US" dirty="0">
                    <a:sym typeface="Wingdings" pitchFamily="2" charset="2"/>
                  </a:rPr>
                  <a:t>Garbling</a:t>
                </a:r>
                <a:endParaRPr lang="en-US" dirty="0"/>
              </a:p>
            </p:txBody>
          </p:sp>
        </mc:Choice>
        <mc:Fallback xmlns="">
          <p:sp>
            <p:nvSpPr>
              <p:cNvPr id="5" name="Title 1">
                <a:extLst>
                  <a:ext uri="{FF2B5EF4-FFF2-40B4-BE49-F238E27FC236}">
                    <a16:creationId xmlns:a16="http://schemas.microsoft.com/office/drawing/2014/main" id="{71A7EA0C-1BB5-0FE0-6A46-9E957E6CE91E}"/>
                  </a:ext>
                </a:extLst>
              </p:cNvPr>
              <p:cNvSpPr>
                <a:spLocks noGrp="1" noRot="1" noChangeAspect="1" noMove="1" noResize="1" noEditPoints="1" noAdjustHandles="1" noChangeArrowheads="1" noChangeShapeType="1" noTextEdit="1"/>
              </p:cNvSpPr>
              <p:nvPr>
                <p:ph type="title"/>
              </p:nvPr>
            </p:nvSpPr>
            <p:spPr>
              <a:xfrm>
                <a:off x="152400" y="23021"/>
                <a:ext cx="11201400" cy="1118372"/>
              </a:xfrm>
              <a:blipFill>
                <a:blip r:embed="rId13"/>
                <a:stretch>
                  <a:fillRect l="-2176" b="-76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B6F5702-EDE1-17C7-8088-8BA253F7314F}"/>
                  </a:ext>
                </a:extLst>
              </p:cNvPr>
              <p:cNvSpPr txBox="1"/>
              <p:nvPr/>
            </p:nvSpPr>
            <p:spPr>
              <a:xfrm>
                <a:off x="3603112" y="1645571"/>
                <a:ext cx="4980933" cy="5615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dirty="0" smtClean="0">
                              <a:ln>
                                <a:noFill/>
                              </a:ln>
                              <a:solidFill>
                                <a:srgbClr val="CC00CC"/>
                              </a:solidFill>
                              <a:effectLst/>
                              <a:uLnTx/>
                              <a:uFillTx/>
                              <a:latin typeface="Cambria Math" panose="02040503050406030204" pitchFamily="18" charset="0"/>
                            </a:rPr>
                          </m:ctrlPr>
                        </m:sSubPr>
                        <m:e>
                          <m:r>
                            <a:rPr kumimoji="0" lang="en-US" sz="2800" b="0" i="1" u="none" strike="noStrike" kern="1200" cap="none" spc="0" normalizeH="0" baseline="0" noProof="0" dirty="0" smtClean="0">
                              <a:ln>
                                <a:noFill/>
                              </a:ln>
                              <a:solidFill>
                                <a:srgbClr val="CC00CC"/>
                              </a:solidFill>
                              <a:effectLst/>
                              <a:uLnTx/>
                              <a:uFillTx/>
                              <a:latin typeface="Cambria Math" panose="02040503050406030204" pitchFamily="18" charset="0"/>
                            </a:rPr>
                            <m:t>𝐶</m:t>
                          </m:r>
                        </m:e>
                        <m:sub>
                          <m:r>
                            <m:rPr>
                              <m:sty m:val="p"/>
                            </m:rPr>
                            <a:rPr kumimoji="0" lang="en-US" sz="2800" b="0" i="0" u="none" strike="noStrike" kern="1200" cap="none" spc="0" normalizeH="0" baseline="0" noProof="0" dirty="0" smtClean="0">
                              <a:ln>
                                <a:noFill/>
                              </a:ln>
                              <a:solidFill>
                                <a:srgbClr val="CC00CC"/>
                              </a:solidFill>
                              <a:effectLst/>
                              <a:uLnTx/>
                              <a:uFillTx/>
                              <a:latin typeface="Cambria Math" panose="02040503050406030204" pitchFamily="18" charset="0"/>
                            </a:rPr>
                            <m:t>pub</m:t>
                          </m:r>
                        </m:sub>
                      </m:sSub>
                      <m:d>
                        <m:dPr>
                          <m:ctrlPr>
                            <a:rPr kumimoji="0" lang="en-US" sz="2800" b="0" i="1" u="none" strike="noStrike" kern="1200" cap="none" spc="0" normalizeH="0" baseline="0" noProof="0" dirty="0" smtClean="0">
                              <a:ln>
                                <a:noFill/>
                              </a:ln>
                              <a:solidFill>
                                <a:srgbClr val="CC00CC"/>
                              </a:solidFill>
                              <a:effectLst/>
                              <a:uLnTx/>
                              <a:uFillTx/>
                              <a:latin typeface="Cambria Math" panose="02040503050406030204" pitchFamily="18" charset="0"/>
                            </a:rPr>
                          </m:ctrlPr>
                        </m:dPr>
                        <m:e>
                          <m:acc>
                            <m:accPr>
                              <m:chr m:val="⃗"/>
                              <m:ctrlPr>
                                <a:rPr kumimoji="0" lang="en-US" sz="2800" b="0" i="1" u="none" strike="noStrike" kern="1200" cap="none" spc="0" normalizeH="0" baseline="0" noProof="0" dirty="0" smtClean="0">
                                  <a:ln>
                                    <a:noFill/>
                                  </a:ln>
                                  <a:solidFill>
                                    <a:srgbClr val="CC00CC"/>
                                  </a:solidFill>
                                  <a:effectLst/>
                                  <a:uLnTx/>
                                  <a:uFillTx/>
                                  <a:latin typeface="Cambria Math" panose="02040503050406030204" pitchFamily="18" charset="0"/>
                                </a:rPr>
                              </m:ctrlPr>
                            </m:accPr>
                            <m:e>
                              <m:r>
                                <a:rPr kumimoji="0" lang="en-US" sz="2800" b="0" i="1" u="none" strike="noStrike" kern="1200" cap="none" spc="0" normalizeH="0" baseline="0" noProof="0" dirty="0" smtClean="0">
                                  <a:ln>
                                    <a:noFill/>
                                  </a:ln>
                                  <a:solidFill>
                                    <a:srgbClr val="CC00CC"/>
                                  </a:solidFill>
                                  <a:effectLst/>
                                  <a:uLnTx/>
                                  <a:uFillTx/>
                                  <a:latin typeface="Cambria Math" panose="02040503050406030204" pitchFamily="18" charset="0"/>
                                </a:rPr>
                                <m:t>𝑥</m:t>
                              </m:r>
                            </m:e>
                          </m:acc>
                        </m:e>
                      </m:d>
                    </m:oMath>
                  </m:oMathPara>
                </a14:m>
                <a:endParaRPr lang="en-US" sz="2800" dirty="0"/>
              </a:p>
            </p:txBody>
          </p:sp>
        </mc:Choice>
        <mc:Fallback xmlns="">
          <p:sp>
            <p:nvSpPr>
              <p:cNvPr id="4" name="TextBox 3">
                <a:extLst>
                  <a:ext uri="{FF2B5EF4-FFF2-40B4-BE49-F238E27FC236}">
                    <a16:creationId xmlns:a16="http://schemas.microsoft.com/office/drawing/2014/main" id="{4B6F5702-EDE1-17C7-8088-8BA253F7314F}"/>
                  </a:ext>
                </a:extLst>
              </p:cNvPr>
              <p:cNvSpPr txBox="1">
                <a:spLocks noRot="1" noChangeAspect="1" noMove="1" noResize="1" noEditPoints="1" noAdjustHandles="1" noChangeArrowheads="1" noChangeShapeType="1" noTextEdit="1"/>
              </p:cNvSpPr>
              <p:nvPr/>
            </p:nvSpPr>
            <p:spPr>
              <a:xfrm>
                <a:off x="3603112" y="1645571"/>
                <a:ext cx="4980933" cy="561564"/>
              </a:xfrm>
              <a:prstGeom prst="rect">
                <a:avLst/>
              </a:prstGeom>
              <a:blipFill>
                <a:blip r:embed="rId14"/>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DF9A3435-6347-FD8A-6AF3-13AD234CA8DE}"/>
              </a:ext>
            </a:extLst>
          </p:cNvPr>
          <p:cNvSpPr txBox="1"/>
          <p:nvPr/>
        </p:nvSpPr>
        <p:spPr>
          <a:xfrm>
            <a:off x="10515600" y="381000"/>
            <a:ext cx="1371600" cy="492443"/>
          </a:xfrm>
          <a:prstGeom prst="rect">
            <a:avLst/>
          </a:prstGeom>
          <a:noFill/>
        </p:spPr>
        <p:txBody>
          <a:bodyPr wrap="square">
            <a:spAutoFit/>
          </a:bodyPr>
          <a:lstStyle/>
          <a:p>
            <a:r>
              <a:rPr lang="en-US" sz="2600" dirty="0">
                <a:sym typeface="Wingdings" pitchFamily="2" charset="2"/>
              </a:rPr>
              <a:t>[FNO15]</a:t>
            </a:r>
            <a:endParaRPr lang="en-US" sz="2600" dirty="0"/>
          </a:p>
        </p:txBody>
      </p:sp>
      <mc:AlternateContent xmlns:mc="http://schemas.openxmlformats.org/markup-compatibility/2006" xmlns:a14="http://schemas.microsoft.com/office/drawing/2010/main">
        <mc:Choice Requires="a14">
          <p:sp>
            <p:nvSpPr>
              <p:cNvPr id="13" name="Oval Callout 57">
                <a:extLst>
                  <a:ext uri="{FF2B5EF4-FFF2-40B4-BE49-F238E27FC236}">
                    <a16:creationId xmlns:a16="http://schemas.microsoft.com/office/drawing/2014/main" id="{CF5137AB-18BA-3214-7DFB-7E08E9EC7BBA}"/>
                  </a:ext>
                </a:extLst>
              </p:cNvPr>
              <p:cNvSpPr/>
              <p:nvPr/>
            </p:nvSpPr>
            <p:spPr>
              <a:xfrm>
                <a:off x="7239000" y="5127157"/>
                <a:ext cx="3771900" cy="1479981"/>
              </a:xfrm>
              <a:prstGeom prst="wedgeEllipseCallout">
                <a:avLst>
                  <a:gd name="adj1" fmla="val -35311"/>
                  <a:gd name="adj2" fmla="val -50354"/>
                </a:avLst>
              </a:prstGeom>
              <a:solidFill>
                <a:schemeClr val="accent6">
                  <a:lumMod val="20000"/>
                  <a:lumOff val="80000"/>
                </a:schemeClr>
              </a:solidFill>
              <a:ln>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acc>
                        <m:accPr>
                          <m:chr m:val="̂"/>
                          <m:ctrlPr>
                            <a:rPr lang="en-US" sz="2800" i="1" dirty="0" smtClean="0">
                              <a:solidFill>
                                <a:prstClr val="black"/>
                              </a:solidFill>
                              <a:latin typeface="Cambria Math" panose="02040503050406030204" pitchFamily="18" charset="0"/>
                            </a:rPr>
                          </m:ctrlPr>
                        </m:accPr>
                        <m:e>
                          <m:r>
                            <a:rPr lang="en-US" sz="2800" i="1" dirty="0">
                              <a:solidFill>
                                <a:prstClr val="black"/>
                              </a:solidFill>
                              <a:latin typeface="Cambria Math" panose="02040503050406030204" pitchFamily="18" charset="0"/>
                            </a:rPr>
                            <m:t>𝐶</m:t>
                          </m:r>
                        </m:e>
                      </m:acc>
                      <m:r>
                        <a:rPr lang="en-US" sz="2800" i="1" dirty="0">
                          <a:solidFill>
                            <a:prstClr val="black"/>
                          </a:solidFill>
                          <a:latin typeface="Cambria Math" panose="02040503050406030204" pitchFamily="18" charset="0"/>
                        </a:rPr>
                        <m:t>=</m:t>
                      </m:r>
                      <m:r>
                        <m:rPr>
                          <m:sty m:val="p"/>
                        </m:rPr>
                        <a:rPr lang="en-US" sz="2800" dirty="0">
                          <a:solidFill>
                            <a:srgbClr val="C00000"/>
                          </a:solidFill>
                          <a:latin typeface="Cambria Math" panose="02040503050406030204" pitchFamily="18" charset="0"/>
                        </a:rPr>
                        <m:t>PD</m:t>
                      </m:r>
                    </m:oMath>
                  </m:oMathPara>
                </a14:m>
                <a:endParaRPr lang="en-US" sz="2800" dirty="0">
                  <a:solidFill>
                    <a:prstClr val="black"/>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n-US" sz="2800" i="1" dirty="0">
                              <a:solidFill>
                                <a:schemeClr val="tx1"/>
                              </a:solidFill>
                              <a:latin typeface="Cambria Math" panose="02040503050406030204" pitchFamily="18" charset="0"/>
                            </a:rPr>
                          </m:ctrlPr>
                        </m:dPr>
                        <m:e>
                          <m:acc>
                            <m:accPr>
                              <m:chr m:val="̂"/>
                              <m:ctrlPr>
                                <a:rPr lang="en-US" sz="2800" i="1" dirty="0">
                                  <a:solidFill>
                                    <a:schemeClr val="tx1"/>
                                  </a:solidFill>
                                  <a:latin typeface="Cambria Math" panose="02040503050406030204" pitchFamily="18" charset="0"/>
                                </a:rPr>
                              </m:ctrlPr>
                            </m:accPr>
                            <m:e>
                              <m:r>
                                <a:rPr lang="en-US" sz="2800" i="1" dirty="0">
                                  <a:solidFill>
                                    <a:schemeClr val="tx1"/>
                                  </a:solidFill>
                                  <a:latin typeface="Cambria Math" panose="02040503050406030204" pitchFamily="18" charset="0"/>
                                </a:rPr>
                                <m:t>𝐶</m:t>
                              </m:r>
                            </m:e>
                          </m:acc>
                        </m:e>
                      </m:d>
                      <m:r>
                        <a:rPr lang="en-US" sz="2800" i="1" dirty="0">
                          <a:solidFill>
                            <a:schemeClr val="tx1"/>
                          </a:solidFill>
                          <a:latin typeface="Cambria Math" panose="02040503050406030204" pitchFamily="18" charset="0"/>
                        </a:rPr>
                        <m:t>=</m:t>
                      </m:r>
                      <m:r>
                        <m:rPr>
                          <m:sty m:val="p"/>
                        </m:rPr>
                        <a:rPr lang="en-US" sz="2800" i="1" dirty="0">
                          <a:solidFill>
                            <a:schemeClr val="tx1"/>
                          </a:solidFill>
                          <a:latin typeface="Cambria Math" panose="02040503050406030204" pitchFamily="18" charset="0"/>
                        </a:rPr>
                        <m:t>poly</m:t>
                      </m:r>
                      <m:r>
                        <a:rPr lang="en-US" sz="2800" i="1" dirty="0">
                          <a:solidFill>
                            <a:schemeClr val="tx1"/>
                          </a:solidFill>
                          <a:latin typeface="Cambria Math" panose="02040503050406030204" pitchFamily="18" charset="0"/>
                        </a:rPr>
                        <m:t>(</m:t>
                      </m:r>
                      <m:r>
                        <a:rPr lang="en-US" sz="2800" i="1" dirty="0" smtClean="0">
                          <a:solidFill>
                            <a:schemeClr val="tx1"/>
                          </a:solidFill>
                          <a:latin typeface="Cambria Math" panose="02040503050406030204" pitchFamily="18" charset="0"/>
                        </a:rPr>
                        <m:t>𝜆</m:t>
                      </m:r>
                      <m:r>
                        <a:rPr lang="en-US" sz="2800" i="1" dirty="0">
                          <a:solidFill>
                            <a:schemeClr val="tx1"/>
                          </a:solidFill>
                          <a:latin typeface="Cambria Math" panose="02040503050406030204" pitchFamily="18" charset="0"/>
                        </a:rPr>
                        <m:t>)</m:t>
                      </m:r>
                    </m:oMath>
                  </m:oMathPara>
                </a14:m>
                <a:endParaRPr lang="en-US" sz="2800" dirty="0">
                  <a:solidFill>
                    <a:schemeClr val="tx1"/>
                  </a:solidFill>
                  <a:latin typeface="Calibri Light" panose="020F0302020204030204"/>
                </a:endParaRPr>
              </a:p>
            </p:txBody>
          </p:sp>
        </mc:Choice>
        <mc:Fallback xmlns="">
          <p:sp>
            <p:nvSpPr>
              <p:cNvPr id="13" name="Oval Callout 57">
                <a:extLst>
                  <a:ext uri="{FF2B5EF4-FFF2-40B4-BE49-F238E27FC236}">
                    <a16:creationId xmlns:a16="http://schemas.microsoft.com/office/drawing/2014/main" id="{CF5137AB-18BA-3214-7DFB-7E08E9EC7BBA}"/>
                  </a:ext>
                </a:extLst>
              </p:cNvPr>
              <p:cNvSpPr>
                <a:spLocks noRot="1" noChangeAspect="1" noMove="1" noResize="1" noEditPoints="1" noAdjustHandles="1" noChangeArrowheads="1" noChangeShapeType="1" noTextEdit="1"/>
              </p:cNvSpPr>
              <p:nvPr/>
            </p:nvSpPr>
            <p:spPr>
              <a:xfrm>
                <a:off x="7239000" y="5127157"/>
                <a:ext cx="3771900" cy="1479981"/>
              </a:xfrm>
              <a:prstGeom prst="wedgeEllipseCallout">
                <a:avLst>
                  <a:gd name="adj1" fmla="val -35311"/>
                  <a:gd name="adj2" fmla="val -50354"/>
                </a:avLst>
              </a:prstGeom>
              <a:blipFill>
                <a:blip r:embed="rId15"/>
                <a:stretch>
                  <a:fillRect/>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59291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B3C3E-AB86-59CA-A58B-CDEA3F08F57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5AE32D51-B894-5255-2495-BBB20CDD762A}"/>
              </a:ext>
            </a:extLst>
          </p:cNvPr>
          <p:cNvSpPr/>
          <p:nvPr/>
        </p:nvSpPr>
        <p:spPr>
          <a:xfrm>
            <a:off x="0" y="1424988"/>
            <a:ext cx="12187159" cy="97096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8" name="Group 47">
            <a:extLst>
              <a:ext uri="{FF2B5EF4-FFF2-40B4-BE49-F238E27FC236}">
                <a16:creationId xmlns:a16="http://schemas.microsoft.com/office/drawing/2014/main" id="{CE383842-0057-7863-6C66-1911FBBDA8E4}"/>
              </a:ext>
            </a:extLst>
          </p:cNvPr>
          <p:cNvGrpSpPr/>
          <p:nvPr/>
        </p:nvGrpSpPr>
        <p:grpSpPr>
          <a:xfrm>
            <a:off x="3276600" y="2609065"/>
            <a:ext cx="5701698" cy="2686361"/>
            <a:chOff x="397073" y="2609065"/>
            <a:chExt cx="5701698" cy="2686361"/>
          </a:xfrm>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85A783F8-D047-368B-0CFF-85BD42415BD2}"/>
                    </a:ext>
                  </a:extLst>
                </p:cNvPr>
                <p:cNvSpPr/>
                <p:nvPr/>
              </p:nvSpPr>
              <p:spPr>
                <a:xfrm>
                  <a:off x="1095951" y="2819503"/>
                  <a:ext cx="433943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d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𝑠</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acc>
                              <m:accPr>
                                <m: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𝑥</m:t>
                                </m:r>
                              </m:e>
                            </m:acc>
                          </m:e>
                        </m:d>
                        <m:r>
                          <a:rPr kumimoji="0" lang="en-US" sz="2800" b="0" i="0"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acc>
                          <m:accPr>
                            <m:chr m:val="⃗"/>
                            <m:ctrlP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t>𝑥</m:t>
                            </m:r>
                          </m:e>
                        </m:acc>
                      </m:oMath>
                    </m:oMathPara>
                  </a14:m>
                  <a:endParaRPr kumimoji="0" lang="en-US" sz="2800" b="0" i="1"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9" name="Rectangle 8">
                  <a:extLst>
                    <a:ext uri="{FF2B5EF4-FFF2-40B4-BE49-F238E27FC236}">
                      <a16:creationId xmlns:a16="http://schemas.microsoft.com/office/drawing/2014/main" id="{85A783F8-D047-368B-0CFF-85BD42415BD2}"/>
                    </a:ext>
                  </a:extLst>
                </p:cNvPr>
                <p:cNvSpPr>
                  <a:spLocks noRot="1" noChangeAspect="1" noMove="1" noResize="1" noEditPoints="1" noAdjustHandles="1" noChangeArrowheads="1" noChangeShapeType="1" noTextEdit="1"/>
                </p:cNvSpPr>
                <p:nvPr/>
              </p:nvSpPr>
              <p:spPr>
                <a:xfrm>
                  <a:off x="1095951" y="2819503"/>
                  <a:ext cx="4339433" cy="523220"/>
                </a:xfrm>
                <a:prstGeom prst="rect">
                  <a:avLst/>
                </a:prstGeom>
                <a:blipFill>
                  <a:blip r:embed="rId3"/>
                  <a:stretch>
                    <a:fillRect/>
                  </a:stretch>
                </a:blipFill>
              </p:spPr>
              <p:txBody>
                <a:bodyPr/>
                <a:lstStyle/>
                <a:p>
                  <a:r>
                    <a:rPr lang="en-US">
                      <a:noFill/>
                    </a:rPr>
                    <a:t> </a:t>
                  </a:r>
                </a:p>
              </p:txBody>
            </p:sp>
          </mc:Fallback>
        </mc:AlternateContent>
        <p:sp>
          <p:nvSpPr>
            <p:cNvPr id="10" name="Trapezoid 9">
              <a:extLst>
                <a:ext uri="{FF2B5EF4-FFF2-40B4-BE49-F238E27FC236}">
                  <a16:creationId xmlns:a16="http://schemas.microsoft.com/office/drawing/2014/main" id="{6E41E447-5973-754A-F3E7-26D21FB3DD01}"/>
                </a:ext>
              </a:extLst>
            </p:cNvPr>
            <p:cNvSpPr/>
            <p:nvPr/>
          </p:nvSpPr>
          <p:spPr>
            <a:xfrm>
              <a:off x="2286000" y="3617849"/>
              <a:ext cx="1959338" cy="695836"/>
            </a:xfrm>
            <a:prstGeom prst="trapezoid">
              <a:avLst>
                <a:gd name="adj" fmla="val 0"/>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69F1DC27-1FDE-C9F9-CAC3-1E00226AD8A0}"/>
                    </a:ext>
                  </a:extLst>
                </p:cNvPr>
                <p:cNvSpPr/>
                <p:nvPr/>
              </p:nvSpPr>
              <p:spPr>
                <a:xfrm>
                  <a:off x="2522231" y="3712100"/>
                  <a:ext cx="1486876" cy="647741"/>
                </a:xfrm>
                <a:prstGeom prst="rect">
                  <a:avLst/>
                </a:prstGeom>
              </p:spPr>
              <p:txBody>
                <a:bodyPr wrap="square">
                  <a:spAutoFit/>
                </a:bodyPr>
                <a:lstStyle/>
                <a:p>
                  <a:pPr algn="ctr">
                    <a:defRPr/>
                  </a:pPr>
                  <a14:m>
                    <m:oMathPara xmlns:m="http://schemas.openxmlformats.org/officeDocument/2006/math">
                      <m:oMathParaPr>
                        <m:jc m:val="center"/>
                      </m:oMathParaPr>
                      <m:oMath xmlns:m="http://schemas.openxmlformats.org/officeDocument/2006/math">
                        <m:sSubSup>
                          <m:sSubSupPr>
                            <m:ctrlPr>
                              <a:rPr lang="en-US" sz="2800" i="1" dirty="0" smtClean="0">
                                <a:solidFill>
                                  <a:srgbClr val="1F26F1"/>
                                </a:solidFill>
                                <a:latin typeface="Cambria Math" panose="02040503050406030204" pitchFamily="18" charset="0"/>
                              </a:rPr>
                            </m:ctrlPr>
                          </m:sSubSupPr>
                          <m:e>
                            <m:r>
                              <m:rPr>
                                <m:sty m:val="p"/>
                              </m:rPr>
                              <a:rPr lang="en-US" sz="2800" b="0" i="0" dirty="0" smtClean="0">
                                <a:solidFill>
                                  <a:schemeClr val="tx1"/>
                                </a:solidFill>
                                <a:latin typeface="Cambria Math" panose="02040503050406030204" pitchFamily="18" charset="0"/>
                              </a:rPr>
                              <m:t>M</m:t>
                            </m:r>
                            <m:r>
                              <m:rPr>
                                <m:sty m:val="p"/>
                              </m:rPr>
                              <a:rPr lang="en-US" sz="2800" dirty="0">
                                <a:latin typeface="Cambria Math" panose="02040503050406030204" pitchFamily="18" charset="0"/>
                              </a:rPr>
                              <m:t>Eval</m:t>
                            </m:r>
                          </m:e>
                          <m:sub>
                            <m:sSub>
                              <m:sSubPr>
                                <m:ctrlPr>
                                  <a:rPr lang="en-US" sz="2800" i="1" dirty="0" smtClean="0">
                                    <a:latin typeface="Cambria Math" panose="02040503050406030204" pitchFamily="18" charset="0"/>
                                  </a:rPr>
                                </m:ctrlPr>
                              </m:sSubPr>
                              <m:e>
                                <m:r>
                                  <a:rPr lang="en-US" sz="2800" b="0" i="1" dirty="0">
                                    <a:latin typeface="Cambria Math" panose="02040503050406030204" pitchFamily="18" charset="0"/>
                                  </a:rPr>
                                  <m:t>𝐶</m:t>
                                </m:r>
                              </m:e>
                              <m:sub>
                                <m:r>
                                  <m:rPr>
                                    <m:sty m:val="p"/>
                                  </m:rPr>
                                  <a:rPr lang="en-US" sz="2800" b="0" i="0" dirty="0" smtClean="0">
                                    <a:latin typeface="Cambria Math" panose="02040503050406030204" pitchFamily="18" charset="0"/>
                                  </a:rPr>
                                  <m:t>pub</m:t>
                                </m:r>
                              </m:sub>
                            </m:sSub>
                          </m:sub>
                          <m:sup>
                            <m:r>
                              <m:rPr>
                                <m:sty m:val="p"/>
                              </m:rPr>
                              <a:rPr lang="en-US" sz="2800" b="0" i="0" dirty="0">
                                <a:solidFill>
                                  <a:srgbClr val="C00000"/>
                                </a:solidFill>
                                <a:latin typeface="Cambria Math" panose="02040503050406030204" pitchFamily="18" charset="0"/>
                              </a:rPr>
                              <m:t>PD</m:t>
                            </m:r>
                          </m:sup>
                        </m:sSubSup>
                      </m:oMath>
                    </m:oMathPara>
                  </a14:m>
                  <a:endParaRPr lang="en-US" sz="2800" dirty="0">
                    <a:solidFill>
                      <a:srgbClr val="1F26F1"/>
                    </a:solidFill>
                    <a:latin typeface="Calibri Light" panose="020F0302020204030204"/>
                  </a:endParaRPr>
                </a:p>
              </p:txBody>
            </p:sp>
          </mc:Choice>
          <mc:Fallback xmlns="">
            <p:sp>
              <p:nvSpPr>
                <p:cNvPr id="11" name="Rectangle 10">
                  <a:extLst>
                    <a:ext uri="{FF2B5EF4-FFF2-40B4-BE49-F238E27FC236}">
                      <a16:creationId xmlns:a16="http://schemas.microsoft.com/office/drawing/2014/main" id="{69F1DC27-1FDE-C9F9-CAC3-1E00226AD8A0}"/>
                    </a:ext>
                  </a:extLst>
                </p:cNvPr>
                <p:cNvSpPr>
                  <a:spLocks noRot="1" noChangeAspect="1" noMove="1" noResize="1" noEditPoints="1" noAdjustHandles="1" noChangeArrowheads="1" noChangeShapeType="1" noTextEdit="1"/>
                </p:cNvSpPr>
                <p:nvPr/>
              </p:nvSpPr>
              <p:spPr>
                <a:xfrm>
                  <a:off x="2522231" y="3712100"/>
                  <a:ext cx="1486876" cy="647741"/>
                </a:xfrm>
                <a:prstGeom prst="rect">
                  <a:avLst/>
                </a:prstGeom>
                <a:blipFill>
                  <a:blip r:embed="rId4"/>
                  <a:stretch>
                    <a:fillRect l="-4098"/>
                  </a:stretch>
                </a:blipFill>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8379522C-69A4-4C50-B384-F1642E77190F}"/>
                </a:ext>
              </a:extLst>
            </p:cNvPr>
            <p:cNvCxnSpPr>
              <a:cxnSpLocks/>
              <a:endCxn id="10" idx="0"/>
            </p:cNvCxnSpPr>
            <p:nvPr/>
          </p:nvCxnSpPr>
          <p:spPr>
            <a:xfrm>
              <a:off x="3265669" y="3275436"/>
              <a:ext cx="0" cy="342413"/>
            </a:xfrm>
            <a:prstGeom prst="straightConnector1">
              <a:avLst/>
            </a:prstGeom>
            <a:ln w="19050">
              <a:solidFill>
                <a:srgbClr val="4472C4"/>
              </a:solidFill>
              <a:headEnd type="none"/>
              <a:tailEnd type="triangle" w="lg" len="lg"/>
            </a:ln>
          </p:spPr>
          <p:style>
            <a:lnRef idx="3">
              <a:schemeClr val="accent5"/>
            </a:lnRef>
            <a:fillRef idx="0">
              <a:schemeClr val="accent5"/>
            </a:fillRef>
            <a:effectRef idx="2">
              <a:schemeClr val="accent5"/>
            </a:effectRef>
            <a:fontRef idx="minor">
              <a:schemeClr val="tx1"/>
            </a:fontRef>
          </p:style>
        </p:cxnSp>
        <p:cxnSp>
          <p:nvCxnSpPr>
            <p:cNvPr id="14" name="Straight Arrow Connector 13">
              <a:extLst>
                <a:ext uri="{FF2B5EF4-FFF2-40B4-BE49-F238E27FC236}">
                  <a16:creationId xmlns:a16="http://schemas.microsoft.com/office/drawing/2014/main" id="{9EA3D76F-4B9A-01B1-73CF-CFFDDDF81C26}"/>
                </a:ext>
              </a:extLst>
            </p:cNvPr>
            <p:cNvCxnSpPr>
              <a:cxnSpLocks/>
              <a:stCxn id="10" idx="2"/>
            </p:cNvCxnSpPr>
            <p:nvPr/>
          </p:nvCxnSpPr>
          <p:spPr>
            <a:xfrm flipH="1">
              <a:off x="3243241" y="4313685"/>
              <a:ext cx="22428" cy="981741"/>
            </a:xfrm>
            <a:prstGeom prst="straightConnector1">
              <a:avLst/>
            </a:prstGeom>
            <a:ln w="19050">
              <a:solidFill>
                <a:srgbClr val="4472C4"/>
              </a:solidFill>
              <a:headEnd type="none"/>
              <a:tailEnd type="triangle" w="lg" len="lg"/>
            </a:ln>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DF50C53F-D0F9-6AFC-3BE9-1FD04893058D}"/>
                    </a:ext>
                  </a:extLst>
                </p:cNvPr>
                <p:cNvSpPr/>
                <p:nvPr/>
              </p:nvSpPr>
              <p:spPr>
                <a:xfrm>
                  <a:off x="838200" y="4526800"/>
                  <a:ext cx="4911328" cy="590418"/>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d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𝑠</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sSub>
                              <m:sSubPr>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𝐶</m:t>
                                </m:r>
                              </m:e>
                              <m:sub>
                                <m:r>
                                  <m:rPr>
                                    <m:sty m:val="p"/>
                                  </m:rPr>
                                  <a:rPr kumimoji="0" lang="en-US" sz="2800" b="0" i="0"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pub</m:t>
                                </m:r>
                              </m:sub>
                            </m:sSub>
                            <m:d>
                              <m:dPr>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dPr>
                              <m:e>
                                <m:acc>
                                  <m:accPr>
                                    <m: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𝑥</m:t>
                                    </m:r>
                                  </m:e>
                                </m:acc>
                              </m:e>
                            </m:d>
                          </m:e>
                        </m:d>
                        <m:r>
                          <a:rPr kumimoji="0" lang="en-US" sz="2800" b="0" i="0"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sSub>
                          <m:sSubPr>
                            <m:ctrlP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t>𝐶</m:t>
                            </m:r>
                          </m:e>
                          <m:sub>
                            <m:r>
                              <m:rPr>
                                <m:sty m:val="p"/>
                              </m:rPr>
                              <a:rPr kumimoji="0" lang="en-US" sz="2800" b="0" i="0"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t>pub</m:t>
                            </m:r>
                          </m:sub>
                        </m:sSub>
                        <m: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t>(</m:t>
                        </m:r>
                        <m:acc>
                          <m:accPr>
                            <m:chr m:val="⃗"/>
                            <m:ctrlP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t>𝑥</m:t>
                            </m:r>
                          </m:e>
                        </m:acc>
                        <m: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t>)</m:t>
                        </m:r>
                      </m:oMath>
                    </m:oMathPara>
                  </a14:m>
                  <a:endParaRPr kumimoji="0" lang="en-US" sz="2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16" name="Rectangle 15">
                  <a:extLst>
                    <a:ext uri="{FF2B5EF4-FFF2-40B4-BE49-F238E27FC236}">
                      <a16:creationId xmlns:a16="http://schemas.microsoft.com/office/drawing/2014/main" id="{DF50C53F-D0F9-6AFC-3BE9-1FD04893058D}"/>
                    </a:ext>
                  </a:extLst>
                </p:cNvPr>
                <p:cNvSpPr>
                  <a:spLocks noRot="1" noChangeAspect="1" noMove="1" noResize="1" noEditPoints="1" noAdjustHandles="1" noChangeArrowheads="1" noChangeShapeType="1" noTextEdit="1"/>
                </p:cNvSpPr>
                <p:nvPr/>
              </p:nvSpPr>
              <p:spPr>
                <a:xfrm>
                  <a:off x="838200" y="4526800"/>
                  <a:ext cx="4911328" cy="590418"/>
                </a:xfrm>
                <a:prstGeom prst="rect">
                  <a:avLst/>
                </a:prstGeom>
                <a:blipFill>
                  <a:blip r:embed="rId5"/>
                  <a:stretch>
                    <a:fillRect/>
                  </a:stretch>
                </a:blipFill>
              </p:spPr>
              <p:txBody>
                <a:bodyPr/>
                <a:lstStyle/>
                <a:p>
                  <a:r>
                    <a:rPr lang="en-US">
                      <a:noFill/>
                    </a:rPr>
                    <a:t> </a:t>
                  </a:r>
                </a:p>
              </p:txBody>
            </p:sp>
          </mc:Fallback>
        </mc:AlternateContent>
        <p:sp>
          <p:nvSpPr>
            <p:cNvPr id="46" name="Rectangle 45">
              <a:extLst>
                <a:ext uri="{FF2B5EF4-FFF2-40B4-BE49-F238E27FC236}">
                  <a16:creationId xmlns:a16="http://schemas.microsoft.com/office/drawing/2014/main" id="{FB7791BF-2735-9E28-69E8-D43A699F7D20}"/>
                </a:ext>
              </a:extLst>
            </p:cNvPr>
            <p:cNvSpPr/>
            <p:nvPr/>
          </p:nvSpPr>
          <p:spPr>
            <a:xfrm>
              <a:off x="4209848" y="2609065"/>
              <a:ext cx="188892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arker Felt Thin" panose="02000400000000000000" pitchFamily="2" charset="77"/>
                  <a:ea typeface="+mn-ea"/>
                  <a:cs typeface="+mn-cs"/>
                </a:rPr>
                <a:t>Eval</a:t>
              </a:r>
              <a:r>
                <a:rPr lang="en-US" sz="2800" dirty="0" err="1">
                  <a:solidFill>
                    <a:prstClr val="black"/>
                  </a:solidFill>
                  <a:latin typeface="Marker Felt Thin" panose="02000400000000000000" pitchFamily="2" charset="77"/>
                </a:rPr>
                <a:t>uator</a:t>
              </a:r>
              <a:endParaRPr kumimoji="0" lang="en-US" sz="2800" b="0" i="0" u="none" strike="noStrike" kern="1200" cap="none" spc="0" normalizeH="0" baseline="0" noProof="0" dirty="0">
                <a:ln>
                  <a:noFill/>
                </a:ln>
                <a:solidFill>
                  <a:prstClr val="black"/>
                </a:solidFill>
                <a:effectLst/>
                <a:uLnTx/>
                <a:uFillTx/>
                <a:latin typeface="Marker Felt Thin" panose="02000400000000000000" pitchFamily="2" charset="77"/>
                <a:ea typeface="+mn-ea"/>
                <a:cs typeface="+mn-cs"/>
              </a:endParaRPr>
            </a:p>
          </p:txBody>
        </p:sp>
        <p:sp>
          <p:nvSpPr>
            <p:cNvPr id="47" name="Rectangle 46">
              <a:extLst>
                <a:ext uri="{FF2B5EF4-FFF2-40B4-BE49-F238E27FC236}">
                  <a16:creationId xmlns:a16="http://schemas.microsoft.com/office/drawing/2014/main" id="{60AF4D09-25A5-804F-85EC-7293965127B1}"/>
                </a:ext>
              </a:extLst>
            </p:cNvPr>
            <p:cNvSpPr/>
            <p:nvPr/>
          </p:nvSpPr>
          <p:spPr>
            <a:xfrm>
              <a:off x="397073" y="2609065"/>
              <a:ext cx="188892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arker Felt Thin" panose="02000400000000000000" pitchFamily="2" charset="77"/>
                  <a:ea typeface="+mn-ea"/>
                  <a:cs typeface="+mn-cs"/>
                </a:rPr>
                <a:t>Garbler</a:t>
              </a:r>
            </a:p>
          </p:txBody>
        </p:sp>
      </p:grpSp>
      <mc:AlternateContent xmlns:mc="http://schemas.openxmlformats.org/markup-compatibility/2006" xmlns:a14="http://schemas.microsoft.com/office/drawing/2010/main">
        <mc:Choice Requires="a14">
          <p:sp>
            <p:nvSpPr>
              <p:cNvPr id="5" name="Title 1">
                <a:extLst>
                  <a:ext uri="{FF2B5EF4-FFF2-40B4-BE49-F238E27FC236}">
                    <a16:creationId xmlns:a16="http://schemas.microsoft.com/office/drawing/2014/main" id="{33572DDC-2DD1-558D-D25F-BB0B23D4A770}"/>
                  </a:ext>
                </a:extLst>
              </p:cNvPr>
              <p:cNvSpPr>
                <a:spLocks noGrp="1"/>
              </p:cNvSpPr>
              <p:nvPr>
                <p:ph type="title"/>
              </p:nvPr>
            </p:nvSpPr>
            <p:spPr>
              <a:xfrm>
                <a:off x="152400" y="23021"/>
                <a:ext cx="11201400" cy="1118372"/>
              </a:xfrm>
            </p:spPr>
            <p:txBody>
              <a:bodyPr/>
              <a:lstStyle/>
              <a:p>
                <a:r>
                  <a:rPr lang="en-US" dirty="0"/>
                  <a:t>aHMAC </a:t>
                </a:r>
                <a14:m>
                  <m:oMath xmlns:m="http://schemas.openxmlformats.org/officeDocument/2006/math">
                    <m:r>
                      <a:rPr lang="en-US" i="1">
                        <a:latin typeface="Cambria Math" panose="02040503050406030204" pitchFamily="18" charset="0"/>
                      </a:rPr>
                      <m:t>→</m:t>
                    </m:r>
                  </m:oMath>
                </a14:m>
                <a:r>
                  <a:rPr lang="en-US" dirty="0"/>
                  <a:t> </a:t>
                </a:r>
                <a:r>
                  <a:rPr lang="en-US" dirty="0">
                    <a:sym typeface="Wingdings" pitchFamily="2" charset="2"/>
                  </a:rPr>
                  <a:t>Fully Succinct </a:t>
                </a:r>
                <a:r>
                  <a:rPr lang="en-US" dirty="0">
                    <a:solidFill>
                      <a:srgbClr val="CC00CC"/>
                    </a:solidFill>
                    <a:sym typeface="Wingdings" pitchFamily="2" charset="2"/>
                  </a:rPr>
                  <a:t>Partial</a:t>
                </a:r>
                <a:r>
                  <a:rPr lang="en-US" dirty="0">
                    <a:sym typeface="Wingdings" pitchFamily="2" charset="2"/>
                  </a:rPr>
                  <a:t> </a:t>
                </a:r>
                <a:r>
                  <a:rPr lang="en-US" dirty="0"/>
                  <a:t>Garbling</a:t>
                </a:r>
              </a:p>
            </p:txBody>
          </p:sp>
        </mc:Choice>
        <mc:Fallback xmlns="">
          <p:sp>
            <p:nvSpPr>
              <p:cNvPr id="5" name="Title 1">
                <a:extLst>
                  <a:ext uri="{FF2B5EF4-FFF2-40B4-BE49-F238E27FC236}">
                    <a16:creationId xmlns:a16="http://schemas.microsoft.com/office/drawing/2014/main" id="{33572DDC-2DD1-558D-D25F-BB0B23D4A770}"/>
                  </a:ext>
                </a:extLst>
              </p:cNvPr>
              <p:cNvSpPr>
                <a:spLocks noGrp="1" noRot="1" noChangeAspect="1" noMove="1" noResize="1" noEditPoints="1" noAdjustHandles="1" noChangeArrowheads="1" noChangeShapeType="1" noTextEdit="1"/>
              </p:cNvSpPr>
              <p:nvPr>
                <p:ph type="title"/>
              </p:nvPr>
            </p:nvSpPr>
            <p:spPr>
              <a:xfrm>
                <a:off x="152400" y="23021"/>
                <a:ext cx="11201400" cy="1118372"/>
              </a:xfrm>
              <a:blipFill>
                <a:blip r:embed="rId6"/>
                <a:stretch>
                  <a:fillRect l="-2176" b="-76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CAE127F-A7E9-3156-070F-96D6B96F07BF}"/>
                  </a:ext>
                </a:extLst>
              </p:cNvPr>
              <p:cNvSpPr txBox="1"/>
              <p:nvPr/>
            </p:nvSpPr>
            <p:spPr>
              <a:xfrm>
                <a:off x="3603112" y="1645571"/>
                <a:ext cx="4980933" cy="5924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dirty="0">
                          <a:solidFill>
                            <a:prstClr val="black"/>
                          </a:solidFill>
                          <a:latin typeface="Cambria Math" panose="02040503050406030204" pitchFamily="18" charset="0"/>
                        </a:rPr>
                        <m:t>𝐶</m:t>
                      </m:r>
                      <m:d>
                        <m:dPr>
                          <m:ctrlPr>
                            <a:rPr lang="en-US" sz="2800" i="1" dirty="0">
                              <a:solidFill>
                                <a:prstClr val="black"/>
                              </a:solidFill>
                              <a:latin typeface="Cambria Math" panose="02040503050406030204" pitchFamily="18" charset="0"/>
                            </a:rPr>
                          </m:ctrlPr>
                        </m:dPr>
                        <m:e>
                          <m:acc>
                            <m:accPr>
                              <m:chr m:val="⃗"/>
                              <m:ctrlPr>
                                <a:rPr lang="en-US" sz="2800" i="1" dirty="0">
                                  <a:solidFill>
                                    <a:srgbClr val="CC00CC"/>
                                  </a:solidFill>
                                  <a:latin typeface="Cambria Math" panose="02040503050406030204" pitchFamily="18" charset="0"/>
                                </a:rPr>
                              </m:ctrlPr>
                            </m:accPr>
                            <m:e>
                              <m:r>
                                <a:rPr lang="en-US" sz="2800" i="1" dirty="0">
                                  <a:solidFill>
                                    <a:srgbClr val="CC00CC"/>
                                  </a:solidFill>
                                  <a:latin typeface="Cambria Math" panose="02040503050406030204" pitchFamily="18" charset="0"/>
                                </a:rPr>
                                <m:t>𝑥</m:t>
                              </m:r>
                            </m:e>
                          </m:acc>
                          <m:r>
                            <a:rPr lang="en-US" sz="2800" i="1" dirty="0">
                              <a:solidFill>
                                <a:prstClr val="black"/>
                              </a:solidFill>
                              <a:latin typeface="Cambria Math" panose="02040503050406030204" pitchFamily="18" charset="0"/>
                            </a:rPr>
                            <m:t>,</m:t>
                          </m:r>
                          <m:acc>
                            <m:accPr>
                              <m:chr m:val="⃗"/>
                              <m:ctrlPr>
                                <a:rPr lang="en-US" sz="2800" i="1" dirty="0">
                                  <a:solidFill>
                                    <a:prstClr val="black"/>
                                  </a:solidFill>
                                  <a:latin typeface="Cambria Math" panose="02040503050406030204" pitchFamily="18" charset="0"/>
                                </a:rPr>
                              </m:ctrlPr>
                            </m:accPr>
                            <m:e>
                              <m:r>
                                <a:rPr lang="en-US" sz="2800" i="1" dirty="0">
                                  <a:solidFill>
                                    <a:prstClr val="black"/>
                                  </a:solidFill>
                                  <a:latin typeface="Cambria Math" panose="02040503050406030204" pitchFamily="18" charset="0"/>
                                </a:rPr>
                                <m:t>𝑦</m:t>
                              </m:r>
                            </m:e>
                          </m:acc>
                        </m:e>
                      </m:d>
                      <m:r>
                        <a:rPr lang="en-US" sz="2800" i="1" dirty="0">
                          <a:solidFill>
                            <a:prstClr val="black"/>
                          </a:solidFill>
                          <a:latin typeface="Cambria Math" panose="02040503050406030204" pitchFamily="18" charset="0"/>
                        </a:rPr>
                        <m:t>=</m:t>
                      </m:r>
                      <m:sSub>
                        <m:sSubPr>
                          <m:ctrlPr>
                            <a:rPr lang="en-US" sz="2800" i="1" dirty="0">
                              <a:solidFill>
                                <a:prstClr val="black"/>
                              </a:solidFill>
                              <a:latin typeface="Cambria Math" panose="02040503050406030204" pitchFamily="18" charset="0"/>
                            </a:rPr>
                          </m:ctrlPr>
                        </m:sSubPr>
                        <m:e>
                          <m:r>
                            <a:rPr lang="en-US" sz="2800" i="1" dirty="0">
                              <a:solidFill>
                                <a:prstClr val="black"/>
                              </a:solidFill>
                              <a:latin typeface="Cambria Math" panose="02040503050406030204" pitchFamily="18" charset="0"/>
                            </a:rPr>
                            <m:t>𝐶</m:t>
                          </m:r>
                        </m:e>
                        <m:sub>
                          <m:r>
                            <m:rPr>
                              <m:sty m:val="p"/>
                            </m:rPr>
                            <a:rPr lang="en-US" sz="2800" dirty="0">
                              <a:solidFill>
                                <a:prstClr val="black"/>
                              </a:solidFill>
                              <a:latin typeface="Cambria Math" panose="02040503050406030204" pitchFamily="18" charset="0"/>
                            </a:rPr>
                            <m:t>priv</m:t>
                          </m:r>
                        </m:sub>
                      </m:sSub>
                      <m:d>
                        <m:dPr>
                          <m:ctrlPr>
                            <a:rPr lang="en-US" sz="2800" i="1" dirty="0">
                              <a:solidFill>
                                <a:prstClr val="black"/>
                              </a:solidFill>
                              <a:latin typeface="Cambria Math" panose="02040503050406030204" pitchFamily="18" charset="0"/>
                            </a:rPr>
                          </m:ctrlPr>
                        </m:dPr>
                        <m:e>
                          <m:sSub>
                            <m:sSubPr>
                              <m:ctrlPr>
                                <a:rPr lang="en-US" sz="2800" i="1" dirty="0">
                                  <a:solidFill>
                                    <a:srgbClr val="CC00CC"/>
                                  </a:solidFill>
                                  <a:latin typeface="Cambria Math" panose="02040503050406030204" pitchFamily="18" charset="0"/>
                                </a:rPr>
                              </m:ctrlPr>
                            </m:sSubPr>
                            <m:e>
                              <m:r>
                                <a:rPr lang="en-US" sz="2800" i="1" dirty="0">
                                  <a:solidFill>
                                    <a:srgbClr val="CC00CC"/>
                                  </a:solidFill>
                                  <a:latin typeface="Cambria Math" panose="02040503050406030204" pitchFamily="18" charset="0"/>
                                </a:rPr>
                                <m:t>𝐶</m:t>
                              </m:r>
                            </m:e>
                            <m:sub>
                              <m:r>
                                <m:rPr>
                                  <m:sty m:val="p"/>
                                </m:rPr>
                                <a:rPr lang="en-US" sz="2800" dirty="0">
                                  <a:solidFill>
                                    <a:srgbClr val="CC00CC"/>
                                  </a:solidFill>
                                  <a:latin typeface="Cambria Math" panose="02040503050406030204" pitchFamily="18" charset="0"/>
                                </a:rPr>
                                <m:t>pub</m:t>
                              </m:r>
                            </m:sub>
                          </m:sSub>
                          <m:d>
                            <m:dPr>
                              <m:ctrlPr>
                                <a:rPr lang="en-US" sz="2800" i="1" dirty="0">
                                  <a:solidFill>
                                    <a:srgbClr val="CC00CC"/>
                                  </a:solidFill>
                                  <a:latin typeface="Cambria Math" panose="02040503050406030204" pitchFamily="18" charset="0"/>
                                </a:rPr>
                              </m:ctrlPr>
                            </m:dPr>
                            <m:e>
                              <m:acc>
                                <m:accPr>
                                  <m:chr m:val="⃗"/>
                                  <m:ctrlPr>
                                    <a:rPr lang="en-US" sz="2800" i="1" dirty="0">
                                      <a:solidFill>
                                        <a:srgbClr val="CC00CC"/>
                                      </a:solidFill>
                                      <a:latin typeface="Cambria Math" panose="02040503050406030204" pitchFamily="18" charset="0"/>
                                    </a:rPr>
                                  </m:ctrlPr>
                                </m:accPr>
                                <m:e>
                                  <m:r>
                                    <a:rPr lang="en-US" sz="2800" i="1" dirty="0">
                                      <a:solidFill>
                                        <a:srgbClr val="CC00CC"/>
                                      </a:solidFill>
                                      <a:latin typeface="Cambria Math" panose="02040503050406030204" pitchFamily="18" charset="0"/>
                                    </a:rPr>
                                    <m:t>𝑥</m:t>
                                  </m:r>
                                </m:e>
                              </m:acc>
                            </m:e>
                          </m:d>
                          <m:r>
                            <a:rPr lang="en-US" sz="2800" i="1" dirty="0">
                              <a:solidFill>
                                <a:prstClr val="black"/>
                              </a:solidFill>
                              <a:latin typeface="Cambria Math" panose="02040503050406030204" pitchFamily="18" charset="0"/>
                            </a:rPr>
                            <m:t>,</m:t>
                          </m:r>
                          <m:acc>
                            <m:accPr>
                              <m:chr m:val="⃗"/>
                              <m:ctrlPr>
                                <a:rPr lang="en-US" sz="2800" i="1" dirty="0">
                                  <a:solidFill>
                                    <a:prstClr val="black"/>
                                  </a:solidFill>
                                  <a:latin typeface="Cambria Math" panose="02040503050406030204" pitchFamily="18" charset="0"/>
                                </a:rPr>
                              </m:ctrlPr>
                            </m:accPr>
                            <m:e>
                              <m:r>
                                <a:rPr lang="en-US" sz="2800" i="1" dirty="0">
                                  <a:solidFill>
                                    <a:prstClr val="black"/>
                                  </a:solidFill>
                                  <a:latin typeface="Cambria Math" panose="02040503050406030204" pitchFamily="18" charset="0"/>
                                </a:rPr>
                                <m:t>𝑦</m:t>
                              </m:r>
                            </m:e>
                          </m:acc>
                        </m:e>
                      </m:d>
                      <m:r>
                        <a:rPr lang="en-US" sz="2800" dirty="0">
                          <a:solidFill>
                            <a:prstClr val="black"/>
                          </a:solidFill>
                          <a:latin typeface="Cambria Math" panose="02040503050406030204" pitchFamily="18" charset="0"/>
                        </a:rPr>
                        <m:t>=</m:t>
                      </m:r>
                      <m:acc>
                        <m:accPr>
                          <m:chr m:val="⃗"/>
                          <m:ctrlPr>
                            <a:rPr lang="en-US" sz="2800" i="1" dirty="0">
                              <a:solidFill>
                                <a:prstClr val="black"/>
                              </a:solidFill>
                              <a:latin typeface="Cambria Math" panose="02040503050406030204" pitchFamily="18" charset="0"/>
                            </a:rPr>
                          </m:ctrlPr>
                        </m:accPr>
                        <m:e>
                          <m:r>
                            <a:rPr lang="en-US" sz="2800" i="1" dirty="0">
                              <a:solidFill>
                                <a:prstClr val="black"/>
                              </a:solidFill>
                              <a:latin typeface="Cambria Math" panose="02040503050406030204" pitchFamily="18" charset="0"/>
                            </a:rPr>
                            <m:t>𝑧</m:t>
                          </m:r>
                        </m:e>
                      </m:acc>
                    </m:oMath>
                  </m:oMathPara>
                </a14:m>
                <a:endParaRPr lang="en-US" sz="2800" dirty="0"/>
              </a:p>
            </p:txBody>
          </p:sp>
        </mc:Choice>
        <mc:Fallback xmlns="">
          <p:sp>
            <p:nvSpPr>
              <p:cNvPr id="4" name="TextBox 3">
                <a:extLst>
                  <a:ext uri="{FF2B5EF4-FFF2-40B4-BE49-F238E27FC236}">
                    <a16:creationId xmlns:a16="http://schemas.microsoft.com/office/drawing/2014/main" id="{FCAE127F-A7E9-3156-070F-96D6B96F07BF}"/>
                  </a:ext>
                </a:extLst>
              </p:cNvPr>
              <p:cNvSpPr txBox="1">
                <a:spLocks noRot="1" noChangeAspect="1" noMove="1" noResize="1" noEditPoints="1" noAdjustHandles="1" noChangeArrowheads="1" noChangeShapeType="1" noTextEdit="1"/>
              </p:cNvSpPr>
              <p:nvPr/>
            </p:nvSpPr>
            <p:spPr>
              <a:xfrm>
                <a:off x="3603112" y="1645571"/>
                <a:ext cx="4980933" cy="592406"/>
              </a:xfrm>
              <a:prstGeom prst="rect">
                <a:avLst/>
              </a:prstGeom>
              <a:blipFill>
                <a:blip r:embed="rId7"/>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78CCE528-E9CC-5FB7-B21B-963CFA61A402}"/>
              </a:ext>
            </a:extLst>
          </p:cNvPr>
          <p:cNvSpPr txBox="1"/>
          <p:nvPr/>
        </p:nvSpPr>
        <p:spPr>
          <a:xfrm>
            <a:off x="9296400" y="381000"/>
            <a:ext cx="1371600" cy="492443"/>
          </a:xfrm>
          <a:prstGeom prst="rect">
            <a:avLst/>
          </a:prstGeom>
          <a:noFill/>
        </p:spPr>
        <p:txBody>
          <a:bodyPr wrap="square">
            <a:spAutoFit/>
          </a:bodyPr>
          <a:lstStyle/>
          <a:p>
            <a:r>
              <a:rPr lang="en-US" sz="2600" dirty="0">
                <a:sym typeface="Wingdings" pitchFamily="2" charset="2"/>
              </a:rPr>
              <a:t>[IW14]</a:t>
            </a:r>
            <a:endParaRPr lang="en-US" sz="2600" dirty="0"/>
          </a:p>
        </p:txBody>
      </p:sp>
      <p:grpSp>
        <p:nvGrpSpPr>
          <p:cNvPr id="3" name="Group 2">
            <a:extLst>
              <a:ext uri="{FF2B5EF4-FFF2-40B4-BE49-F238E27FC236}">
                <a16:creationId xmlns:a16="http://schemas.microsoft.com/office/drawing/2014/main" id="{31AB7198-576A-6C8E-52B4-79B1FC76200C}"/>
              </a:ext>
            </a:extLst>
          </p:cNvPr>
          <p:cNvGrpSpPr/>
          <p:nvPr/>
        </p:nvGrpSpPr>
        <p:grpSpPr>
          <a:xfrm>
            <a:off x="4894425" y="5371272"/>
            <a:ext cx="2479113" cy="1284386"/>
            <a:chOff x="2016687" y="5276899"/>
            <a:chExt cx="2479113" cy="1284386"/>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05A3E52-7FB7-37F9-C2D3-2F6E3985C8E1}"/>
                    </a:ext>
                  </a:extLst>
                </p:cNvPr>
                <p:cNvSpPr/>
                <p:nvPr/>
              </p:nvSpPr>
              <p:spPr>
                <a:xfrm>
                  <a:off x="2016687" y="5276899"/>
                  <a:ext cx="2479113" cy="561564"/>
                </a:xfrm>
                <a:prstGeom prst="rect">
                  <a:avLst/>
                </a:prstGeom>
                <a:solidFill>
                  <a:schemeClr val="tx1"/>
                </a:solidFill>
              </p:spPr>
              <p:txBody>
                <a:bodyPr wrap="square">
                  <a:spAutoFit/>
                </a:bodyPr>
                <a:lstStyle/>
                <a:p>
                  <a:pPr lvl="0" algn="ctr">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dirty="0" smtClean="0">
                                <a:ln>
                                  <a:noFill/>
                                </a:ln>
                                <a:solidFill>
                                  <a:schemeClr val="bg1"/>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dirty="0" smtClean="0">
                                <a:ln>
                                  <a:noFill/>
                                </a:ln>
                                <a:solidFill>
                                  <a:schemeClr val="bg1"/>
                                </a:solidFill>
                                <a:effectLst/>
                                <a:uLnTx/>
                                <a:uFillTx/>
                                <a:latin typeface="Cambria Math" panose="02040503050406030204" pitchFamily="18" charset="0"/>
                                <a:ea typeface="+mn-ea"/>
                                <a:cs typeface="+mn-cs"/>
                              </a:rPr>
                              <m:t>𝐶</m:t>
                            </m:r>
                          </m:e>
                          <m:sub>
                            <m:r>
                              <m:rPr>
                                <m:sty m:val="p"/>
                              </m:rPr>
                              <a:rPr kumimoji="0" lang="en-US" sz="2800" b="0" i="0" u="none" strike="noStrike" kern="1200" cap="none" spc="0" normalizeH="0" baseline="0" noProof="0" dirty="0" smtClean="0">
                                <a:ln>
                                  <a:noFill/>
                                </a:ln>
                                <a:solidFill>
                                  <a:schemeClr val="bg1"/>
                                </a:solidFill>
                                <a:effectLst/>
                                <a:uLnTx/>
                                <a:uFillTx/>
                                <a:latin typeface="Cambria Math" panose="02040503050406030204" pitchFamily="18" charset="0"/>
                                <a:ea typeface="+mn-ea"/>
                                <a:cs typeface="+mn-cs"/>
                              </a:rPr>
                              <m:t>priv</m:t>
                            </m:r>
                          </m:sub>
                        </m:sSub>
                        <m:r>
                          <a:rPr kumimoji="0" lang="en-US" sz="2800" b="0" i="0" u="none" strike="noStrike" kern="1200" cap="none" spc="0" normalizeH="0" baseline="0" noProof="0" dirty="0" smtClean="0">
                            <a:ln>
                              <a:noFill/>
                            </a:ln>
                            <a:solidFill>
                              <a:schemeClr val="bg1"/>
                            </a:solidFill>
                            <a:effectLst/>
                            <a:uLnTx/>
                            <a:uFillTx/>
                            <a:latin typeface="Cambria Math" panose="02040503050406030204" pitchFamily="18" charset="0"/>
                            <a:ea typeface="+mn-ea"/>
                            <a:cs typeface="+mn-cs"/>
                          </a:rPr>
                          <m:t>(</m:t>
                        </m:r>
                        <m:r>
                          <a:rPr kumimoji="0" lang="en-US" sz="2800" b="0" i="1" u="none" strike="noStrike" kern="1200" cap="none" spc="0" normalizeH="0" baseline="0" noProof="0" dirty="0" smtClean="0">
                            <a:ln>
                              <a:noFill/>
                            </a:ln>
                            <a:solidFill>
                              <a:schemeClr val="bg1"/>
                            </a:solidFill>
                            <a:effectLst/>
                            <a:uLnTx/>
                            <a:uFillTx/>
                            <a:latin typeface="Cambria Math" panose="02040503050406030204" pitchFamily="18" charset="0"/>
                            <a:ea typeface="+mn-ea"/>
                            <a:cs typeface="+mn-cs"/>
                          </a:rPr>
                          <m:t>⋆,</m:t>
                        </m:r>
                        <m:acc>
                          <m:accPr>
                            <m:chr m:val="⃗"/>
                            <m:ctrlPr>
                              <a:rPr kumimoji="0" lang="en-US" sz="2800" b="0" i="1" u="none" strike="noStrike" kern="1200" cap="none" spc="0" normalizeH="0" baseline="0" noProof="0" dirty="0" smtClean="0">
                                <a:ln>
                                  <a:noFill/>
                                </a:ln>
                                <a:solidFill>
                                  <a:schemeClr val="bg1"/>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dirty="0" smtClean="0">
                                <a:ln>
                                  <a:noFill/>
                                </a:ln>
                                <a:solidFill>
                                  <a:schemeClr val="bg1"/>
                                </a:solidFill>
                                <a:effectLst/>
                                <a:uLnTx/>
                                <a:uFillTx/>
                                <a:latin typeface="Cambria Math" panose="02040503050406030204" pitchFamily="18" charset="0"/>
                                <a:ea typeface="+mn-ea"/>
                                <a:cs typeface="+mn-cs"/>
                              </a:rPr>
                              <m:t>𝑦</m:t>
                            </m:r>
                          </m:e>
                        </m:acc>
                        <m:r>
                          <a:rPr kumimoji="0" lang="en-US" sz="2800" b="0" i="1" u="none" strike="noStrike" kern="1200" cap="none" spc="0" normalizeH="0" baseline="0" noProof="0" dirty="0" smtClean="0">
                            <a:ln>
                              <a:noFill/>
                            </a:ln>
                            <a:solidFill>
                              <a:schemeClr val="bg1"/>
                            </a:solidFill>
                            <a:effectLst/>
                            <a:uLnTx/>
                            <a:uFillTx/>
                            <a:latin typeface="Cambria Math" panose="02040503050406030204" pitchFamily="18" charset="0"/>
                            <a:ea typeface="+mn-ea"/>
                            <a:cs typeface="+mn-cs"/>
                          </a:rPr>
                          <m:t>)</m:t>
                        </m:r>
                      </m:oMath>
                    </m:oMathPara>
                  </a14:m>
                  <a:endParaRPr kumimoji="0" lang="en-US" sz="2800" b="0" i="0" u="none" strike="noStrike" kern="1200" cap="none" spc="0" normalizeH="0" baseline="0" noProof="0" dirty="0">
                    <a:ln>
                      <a:noFill/>
                    </a:ln>
                    <a:solidFill>
                      <a:schemeClr val="bg1"/>
                    </a:solidFill>
                    <a:effectLst/>
                    <a:uLnTx/>
                    <a:uFillTx/>
                    <a:latin typeface="Calibri Light" panose="020F0302020204030204"/>
                    <a:ea typeface="+mn-ea"/>
                    <a:cs typeface="+mn-cs"/>
                  </a:endParaRPr>
                </a:p>
              </p:txBody>
            </p:sp>
          </mc:Choice>
          <mc:Fallback xmlns="">
            <p:sp>
              <p:nvSpPr>
                <p:cNvPr id="6" name="Rectangle 5">
                  <a:extLst>
                    <a:ext uri="{FF2B5EF4-FFF2-40B4-BE49-F238E27FC236}">
                      <a16:creationId xmlns:a16="http://schemas.microsoft.com/office/drawing/2014/main" id="{705A3E52-7FB7-37F9-C2D3-2F6E3985C8E1}"/>
                    </a:ext>
                  </a:extLst>
                </p:cNvPr>
                <p:cNvSpPr>
                  <a:spLocks noRot="1" noChangeAspect="1" noMove="1" noResize="1" noEditPoints="1" noAdjustHandles="1" noChangeArrowheads="1" noChangeShapeType="1" noTextEdit="1"/>
                </p:cNvSpPr>
                <p:nvPr/>
              </p:nvSpPr>
              <p:spPr>
                <a:xfrm>
                  <a:off x="2016687" y="5276899"/>
                  <a:ext cx="2479113" cy="561564"/>
                </a:xfrm>
                <a:prstGeom prst="rect">
                  <a:avLst/>
                </a:prstGeom>
                <a:blipFill>
                  <a:blip r:embed="rId8"/>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EEFFBA48-D6EB-D26F-C069-47A87BD17AE7}"/>
                </a:ext>
              </a:extLst>
            </p:cNvPr>
            <p:cNvCxnSpPr>
              <a:cxnSpLocks/>
            </p:cNvCxnSpPr>
            <p:nvPr/>
          </p:nvCxnSpPr>
          <p:spPr>
            <a:xfrm>
              <a:off x="3243241" y="5839041"/>
              <a:ext cx="0" cy="282912"/>
            </a:xfrm>
            <a:prstGeom prst="straightConnector1">
              <a:avLst/>
            </a:prstGeom>
            <a:ln w="19050">
              <a:solidFill>
                <a:srgbClr val="4472C4"/>
              </a:solidFill>
              <a:headEnd type="none"/>
              <a:tailEnd type="triangle" w="lg" len="lg"/>
            </a:ln>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2446264D-E024-3A56-B354-43A840AA35A0}"/>
                    </a:ext>
                  </a:extLst>
                </p:cNvPr>
                <p:cNvSpPr/>
                <p:nvPr/>
              </p:nvSpPr>
              <p:spPr>
                <a:xfrm flipH="1">
                  <a:off x="2614738" y="6038065"/>
                  <a:ext cx="1257005" cy="523220"/>
                </a:xfrm>
                <a:prstGeom prst="rect">
                  <a:avLst/>
                </a:prstGeom>
                <a:noFill/>
              </p:spPr>
              <p:txBody>
                <a:bodyPr wrap="square">
                  <a:spAutoFit/>
                </a:bodyPr>
                <a:lstStyle/>
                <a:p>
                  <a:pPr lvl="0">
                    <a:defRPr/>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r>
                              <a:rPr lang="en-US" sz="2800" i="1">
                                <a:latin typeface="Cambria Math" panose="02040503050406030204" pitchFamily="18" charset="0"/>
                              </a:rPr>
                              <m:t>𝑠</m:t>
                            </m:r>
                            <m:r>
                              <a:rPr lang="en-US" sz="2800" i="1">
                                <a:latin typeface="Cambria Math" panose="02040503050406030204" pitchFamily="18" charset="0"/>
                              </a:rPr>
                              <m:t>⋅</m:t>
                            </m:r>
                            <m:r>
                              <a:rPr lang="en-US" sz="2800" b="0" i="1" smtClean="0">
                                <a:latin typeface="Cambria Math" panose="02040503050406030204" pitchFamily="18" charset="0"/>
                              </a:rPr>
                              <m:t>𝑧</m:t>
                            </m:r>
                          </m:e>
                        </m:d>
                      </m:oMath>
                    </m:oMathPara>
                  </a14:m>
                  <a:endParaRPr kumimoji="0" lang="en-US" sz="2800" b="0" i="0" u="none" strike="noStrike" kern="1200" cap="none" spc="0" normalizeH="0" baseline="0" noProof="0" dirty="0">
                    <a:ln>
                      <a:noFill/>
                    </a:ln>
                    <a:solidFill>
                      <a:srgbClr val="CC00CC"/>
                    </a:solidFill>
                    <a:effectLst/>
                    <a:uLnTx/>
                    <a:uFillTx/>
                    <a:latin typeface="Calibri Light" panose="020F0302020204030204"/>
                    <a:ea typeface="+mn-ea"/>
                    <a:cs typeface="+mn-cs"/>
                  </a:endParaRPr>
                </a:p>
              </p:txBody>
            </p:sp>
          </mc:Choice>
          <mc:Fallback xmlns="">
            <p:sp>
              <p:nvSpPr>
                <p:cNvPr id="17" name="Rectangle 16">
                  <a:extLst>
                    <a:ext uri="{FF2B5EF4-FFF2-40B4-BE49-F238E27FC236}">
                      <a16:creationId xmlns:a16="http://schemas.microsoft.com/office/drawing/2014/main" id="{2446264D-E024-3A56-B354-43A840AA35A0}"/>
                    </a:ext>
                  </a:extLst>
                </p:cNvPr>
                <p:cNvSpPr>
                  <a:spLocks noRot="1" noChangeAspect="1" noMove="1" noResize="1" noEditPoints="1" noAdjustHandles="1" noChangeArrowheads="1" noChangeShapeType="1" noTextEdit="1"/>
                </p:cNvSpPr>
                <p:nvPr/>
              </p:nvSpPr>
              <p:spPr>
                <a:xfrm flipH="1">
                  <a:off x="2614738" y="6038065"/>
                  <a:ext cx="1257005" cy="523220"/>
                </a:xfrm>
                <a:prstGeom prst="rect">
                  <a:avLst/>
                </a:prstGeom>
                <a:blipFill>
                  <a:blip r:embed="rId9"/>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881559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F89F4-D901-D1AE-2039-E9154DB74CC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8262601-2964-C105-491D-9C8C627A592D}"/>
              </a:ext>
            </a:extLst>
          </p:cNvPr>
          <p:cNvSpPr/>
          <p:nvPr/>
        </p:nvSpPr>
        <p:spPr>
          <a:xfrm>
            <a:off x="0" y="1424988"/>
            <a:ext cx="12187159" cy="97096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8" name="Group 47">
            <a:extLst>
              <a:ext uri="{FF2B5EF4-FFF2-40B4-BE49-F238E27FC236}">
                <a16:creationId xmlns:a16="http://schemas.microsoft.com/office/drawing/2014/main" id="{C86E610B-5920-C28C-07C8-3265606114FF}"/>
              </a:ext>
            </a:extLst>
          </p:cNvPr>
          <p:cNvGrpSpPr/>
          <p:nvPr/>
        </p:nvGrpSpPr>
        <p:grpSpPr>
          <a:xfrm>
            <a:off x="609600" y="2609065"/>
            <a:ext cx="5701698" cy="2686361"/>
            <a:chOff x="397073" y="2609065"/>
            <a:chExt cx="5701698" cy="2686361"/>
          </a:xfrm>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BB6D463F-3C5B-5B3F-75F8-FF4AC943EFCA}"/>
                    </a:ext>
                  </a:extLst>
                </p:cNvPr>
                <p:cNvSpPr/>
                <p:nvPr/>
              </p:nvSpPr>
              <p:spPr>
                <a:xfrm>
                  <a:off x="1095951" y="2819503"/>
                  <a:ext cx="433943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d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𝑠</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acc>
                              <m:accPr>
                                <m: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𝑥</m:t>
                                </m:r>
                              </m:e>
                            </m:acc>
                          </m:e>
                        </m:d>
                        <m:r>
                          <a:rPr kumimoji="0" lang="en-US" sz="2800" b="0" i="0"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acc>
                          <m:accPr>
                            <m:chr m:val="⃗"/>
                            <m:ctrlP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t>𝑥</m:t>
                            </m:r>
                          </m:e>
                        </m:acc>
                      </m:oMath>
                    </m:oMathPara>
                  </a14:m>
                  <a:endParaRPr kumimoji="0" lang="en-US" sz="2800" b="0" i="1"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9" name="Rectangle 8">
                  <a:extLst>
                    <a:ext uri="{FF2B5EF4-FFF2-40B4-BE49-F238E27FC236}">
                      <a16:creationId xmlns:a16="http://schemas.microsoft.com/office/drawing/2014/main" id="{BB6D463F-3C5B-5B3F-75F8-FF4AC943EFCA}"/>
                    </a:ext>
                  </a:extLst>
                </p:cNvPr>
                <p:cNvSpPr>
                  <a:spLocks noRot="1" noChangeAspect="1" noMove="1" noResize="1" noEditPoints="1" noAdjustHandles="1" noChangeArrowheads="1" noChangeShapeType="1" noTextEdit="1"/>
                </p:cNvSpPr>
                <p:nvPr/>
              </p:nvSpPr>
              <p:spPr>
                <a:xfrm>
                  <a:off x="1095951" y="2819503"/>
                  <a:ext cx="4339433" cy="523220"/>
                </a:xfrm>
                <a:prstGeom prst="rect">
                  <a:avLst/>
                </a:prstGeom>
                <a:blipFill>
                  <a:blip r:embed="rId3"/>
                  <a:stretch>
                    <a:fillRect/>
                  </a:stretch>
                </a:blipFill>
              </p:spPr>
              <p:txBody>
                <a:bodyPr/>
                <a:lstStyle/>
                <a:p>
                  <a:r>
                    <a:rPr lang="en-US">
                      <a:noFill/>
                    </a:rPr>
                    <a:t> </a:t>
                  </a:r>
                </a:p>
              </p:txBody>
            </p:sp>
          </mc:Fallback>
        </mc:AlternateContent>
        <p:sp>
          <p:nvSpPr>
            <p:cNvPr id="10" name="Trapezoid 9">
              <a:extLst>
                <a:ext uri="{FF2B5EF4-FFF2-40B4-BE49-F238E27FC236}">
                  <a16:creationId xmlns:a16="http://schemas.microsoft.com/office/drawing/2014/main" id="{BA394E97-F7C7-8A41-1DED-BF164D304855}"/>
                </a:ext>
              </a:extLst>
            </p:cNvPr>
            <p:cNvSpPr/>
            <p:nvPr/>
          </p:nvSpPr>
          <p:spPr>
            <a:xfrm>
              <a:off x="2286000" y="3617849"/>
              <a:ext cx="1959338" cy="695836"/>
            </a:xfrm>
            <a:prstGeom prst="trapezoid">
              <a:avLst>
                <a:gd name="adj" fmla="val 0"/>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4DB0D27B-DE93-2CCC-874A-298F57659586}"/>
                    </a:ext>
                  </a:extLst>
                </p:cNvPr>
                <p:cNvSpPr/>
                <p:nvPr/>
              </p:nvSpPr>
              <p:spPr>
                <a:xfrm>
                  <a:off x="2522231" y="3712100"/>
                  <a:ext cx="1486876" cy="647741"/>
                </a:xfrm>
                <a:prstGeom prst="rect">
                  <a:avLst/>
                </a:prstGeom>
              </p:spPr>
              <p:txBody>
                <a:bodyPr wrap="square">
                  <a:spAutoFit/>
                </a:bodyPr>
                <a:lstStyle/>
                <a:p>
                  <a:pPr algn="ctr">
                    <a:defRPr/>
                  </a:pPr>
                  <a14:m>
                    <m:oMathPara xmlns:m="http://schemas.openxmlformats.org/officeDocument/2006/math">
                      <m:oMathParaPr>
                        <m:jc m:val="center"/>
                      </m:oMathParaPr>
                      <m:oMath xmlns:m="http://schemas.openxmlformats.org/officeDocument/2006/math">
                        <m:sSubSup>
                          <m:sSubSupPr>
                            <m:ctrlPr>
                              <a:rPr lang="en-US" sz="2800" i="1" dirty="0" smtClean="0">
                                <a:solidFill>
                                  <a:srgbClr val="1F26F1"/>
                                </a:solidFill>
                                <a:latin typeface="Cambria Math" panose="02040503050406030204" pitchFamily="18" charset="0"/>
                              </a:rPr>
                            </m:ctrlPr>
                          </m:sSubSupPr>
                          <m:e>
                            <m:r>
                              <m:rPr>
                                <m:sty m:val="p"/>
                              </m:rPr>
                              <a:rPr lang="en-US" sz="2800" b="0" i="0" dirty="0" smtClean="0">
                                <a:solidFill>
                                  <a:schemeClr val="tx1"/>
                                </a:solidFill>
                                <a:latin typeface="Cambria Math" panose="02040503050406030204" pitchFamily="18" charset="0"/>
                              </a:rPr>
                              <m:t>M</m:t>
                            </m:r>
                            <m:r>
                              <m:rPr>
                                <m:sty m:val="p"/>
                              </m:rPr>
                              <a:rPr lang="en-US" sz="2800" dirty="0">
                                <a:latin typeface="Cambria Math" panose="02040503050406030204" pitchFamily="18" charset="0"/>
                              </a:rPr>
                              <m:t>Eval</m:t>
                            </m:r>
                          </m:e>
                          <m:sub>
                            <m:sSub>
                              <m:sSubPr>
                                <m:ctrlPr>
                                  <a:rPr lang="en-US" sz="2800" i="1" dirty="0" smtClean="0">
                                    <a:latin typeface="Cambria Math" panose="02040503050406030204" pitchFamily="18" charset="0"/>
                                  </a:rPr>
                                </m:ctrlPr>
                              </m:sSubPr>
                              <m:e>
                                <m:r>
                                  <a:rPr lang="en-US" sz="2800" b="0" i="1" dirty="0">
                                    <a:latin typeface="Cambria Math" panose="02040503050406030204" pitchFamily="18" charset="0"/>
                                  </a:rPr>
                                  <m:t>𝐶</m:t>
                                </m:r>
                              </m:e>
                              <m:sub>
                                <m:r>
                                  <m:rPr>
                                    <m:sty m:val="p"/>
                                  </m:rPr>
                                  <a:rPr lang="en-US" sz="2800" b="0" i="0" dirty="0" smtClean="0">
                                    <a:latin typeface="Cambria Math" panose="02040503050406030204" pitchFamily="18" charset="0"/>
                                  </a:rPr>
                                  <m:t>pub</m:t>
                                </m:r>
                              </m:sub>
                            </m:sSub>
                          </m:sub>
                          <m:sup>
                            <m:r>
                              <m:rPr>
                                <m:sty m:val="p"/>
                              </m:rPr>
                              <a:rPr lang="en-US" sz="2800" b="0" i="0" dirty="0">
                                <a:solidFill>
                                  <a:srgbClr val="C00000"/>
                                </a:solidFill>
                                <a:latin typeface="Cambria Math" panose="02040503050406030204" pitchFamily="18" charset="0"/>
                              </a:rPr>
                              <m:t>PD</m:t>
                            </m:r>
                          </m:sup>
                        </m:sSubSup>
                      </m:oMath>
                    </m:oMathPara>
                  </a14:m>
                  <a:endParaRPr lang="en-US" sz="2800" dirty="0">
                    <a:solidFill>
                      <a:srgbClr val="1F26F1"/>
                    </a:solidFill>
                    <a:latin typeface="Calibri Light" panose="020F0302020204030204"/>
                  </a:endParaRPr>
                </a:p>
              </p:txBody>
            </p:sp>
          </mc:Choice>
          <mc:Fallback xmlns="">
            <p:sp>
              <p:nvSpPr>
                <p:cNvPr id="11" name="Rectangle 10">
                  <a:extLst>
                    <a:ext uri="{FF2B5EF4-FFF2-40B4-BE49-F238E27FC236}">
                      <a16:creationId xmlns:a16="http://schemas.microsoft.com/office/drawing/2014/main" id="{4DB0D27B-DE93-2CCC-874A-298F57659586}"/>
                    </a:ext>
                  </a:extLst>
                </p:cNvPr>
                <p:cNvSpPr>
                  <a:spLocks noRot="1" noChangeAspect="1" noMove="1" noResize="1" noEditPoints="1" noAdjustHandles="1" noChangeArrowheads="1" noChangeShapeType="1" noTextEdit="1"/>
                </p:cNvSpPr>
                <p:nvPr/>
              </p:nvSpPr>
              <p:spPr>
                <a:xfrm>
                  <a:off x="2522231" y="3712100"/>
                  <a:ext cx="1486876" cy="647741"/>
                </a:xfrm>
                <a:prstGeom prst="rect">
                  <a:avLst/>
                </a:prstGeom>
                <a:blipFill>
                  <a:blip r:embed="rId4"/>
                  <a:stretch>
                    <a:fillRect l="-4098"/>
                  </a:stretch>
                </a:blipFill>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4864591B-4102-68D4-652A-79311A715C1A}"/>
                </a:ext>
              </a:extLst>
            </p:cNvPr>
            <p:cNvCxnSpPr>
              <a:cxnSpLocks/>
              <a:endCxn id="10" idx="0"/>
            </p:cNvCxnSpPr>
            <p:nvPr/>
          </p:nvCxnSpPr>
          <p:spPr>
            <a:xfrm>
              <a:off x="3265669" y="3275436"/>
              <a:ext cx="0" cy="342413"/>
            </a:xfrm>
            <a:prstGeom prst="straightConnector1">
              <a:avLst/>
            </a:prstGeom>
            <a:ln w="19050">
              <a:solidFill>
                <a:srgbClr val="4472C4"/>
              </a:solidFill>
              <a:headEnd type="none"/>
              <a:tailEnd type="triangle" w="lg" len="lg"/>
            </a:ln>
          </p:spPr>
          <p:style>
            <a:lnRef idx="3">
              <a:schemeClr val="accent5"/>
            </a:lnRef>
            <a:fillRef idx="0">
              <a:schemeClr val="accent5"/>
            </a:fillRef>
            <a:effectRef idx="2">
              <a:schemeClr val="accent5"/>
            </a:effectRef>
            <a:fontRef idx="minor">
              <a:schemeClr val="tx1"/>
            </a:fontRef>
          </p:style>
        </p:cxnSp>
        <p:cxnSp>
          <p:nvCxnSpPr>
            <p:cNvPr id="14" name="Straight Arrow Connector 13">
              <a:extLst>
                <a:ext uri="{FF2B5EF4-FFF2-40B4-BE49-F238E27FC236}">
                  <a16:creationId xmlns:a16="http://schemas.microsoft.com/office/drawing/2014/main" id="{66BC6578-AEB8-1F9B-DFEC-34F9CC2C61CA}"/>
                </a:ext>
              </a:extLst>
            </p:cNvPr>
            <p:cNvCxnSpPr>
              <a:cxnSpLocks/>
              <a:stCxn id="10" idx="2"/>
            </p:cNvCxnSpPr>
            <p:nvPr/>
          </p:nvCxnSpPr>
          <p:spPr>
            <a:xfrm flipH="1">
              <a:off x="3243241" y="4313685"/>
              <a:ext cx="22428" cy="981741"/>
            </a:xfrm>
            <a:prstGeom prst="straightConnector1">
              <a:avLst/>
            </a:prstGeom>
            <a:ln w="19050">
              <a:solidFill>
                <a:srgbClr val="4472C4"/>
              </a:solidFill>
              <a:headEnd type="none"/>
              <a:tailEnd type="triangle" w="lg" len="lg"/>
            </a:ln>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9A54C00E-73AD-D2FE-43C4-EC2B2A62B4E6}"/>
                    </a:ext>
                  </a:extLst>
                </p:cNvPr>
                <p:cNvSpPr/>
                <p:nvPr/>
              </p:nvSpPr>
              <p:spPr>
                <a:xfrm>
                  <a:off x="838200" y="4526800"/>
                  <a:ext cx="4911328" cy="590418"/>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d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𝑠</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sSub>
                              <m:sSubPr>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𝐶</m:t>
                                </m:r>
                              </m:e>
                              <m:sub>
                                <m:r>
                                  <m:rPr>
                                    <m:sty m:val="p"/>
                                  </m:rPr>
                                  <a:rPr kumimoji="0" lang="en-US" sz="2800" b="0" i="0"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pub</m:t>
                                </m:r>
                              </m:sub>
                            </m:sSub>
                            <m:d>
                              <m:dPr>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dPr>
                              <m:e>
                                <m:acc>
                                  <m:accPr>
                                    <m: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𝑥</m:t>
                                    </m:r>
                                  </m:e>
                                </m:acc>
                              </m:e>
                            </m:d>
                          </m:e>
                        </m:d>
                        <m:r>
                          <a:rPr kumimoji="0" lang="en-US" sz="2800" b="0" i="0"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sSub>
                          <m:sSubPr>
                            <m:ctrlP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t>𝐶</m:t>
                            </m:r>
                          </m:e>
                          <m:sub>
                            <m:r>
                              <m:rPr>
                                <m:sty m:val="p"/>
                              </m:rPr>
                              <a:rPr kumimoji="0" lang="en-US" sz="2800" b="0" i="0"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t>pub</m:t>
                            </m:r>
                          </m:sub>
                        </m:sSub>
                        <m: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t>(</m:t>
                        </m:r>
                        <m:acc>
                          <m:accPr>
                            <m:chr m:val="⃗"/>
                            <m:ctrlP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t>𝑥</m:t>
                            </m:r>
                          </m:e>
                        </m:acc>
                        <m: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t>)</m:t>
                        </m:r>
                      </m:oMath>
                    </m:oMathPara>
                  </a14:m>
                  <a:endParaRPr kumimoji="0" lang="en-US" sz="2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16" name="Rectangle 15">
                  <a:extLst>
                    <a:ext uri="{FF2B5EF4-FFF2-40B4-BE49-F238E27FC236}">
                      <a16:creationId xmlns:a16="http://schemas.microsoft.com/office/drawing/2014/main" id="{9A54C00E-73AD-D2FE-43C4-EC2B2A62B4E6}"/>
                    </a:ext>
                  </a:extLst>
                </p:cNvPr>
                <p:cNvSpPr>
                  <a:spLocks noRot="1" noChangeAspect="1" noMove="1" noResize="1" noEditPoints="1" noAdjustHandles="1" noChangeArrowheads="1" noChangeShapeType="1" noTextEdit="1"/>
                </p:cNvSpPr>
                <p:nvPr/>
              </p:nvSpPr>
              <p:spPr>
                <a:xfrm>
                  <a:off x="838200" y="4526800"/>
                  <a:ext cx="4911328" cy="590418"/>
                </a:xfrm>
                <a:prstGeom prst="rect">
                  <a:avLst/>
                </a:prstGeom>
                <a:blipFill>
                  <a:blip r:embed="rId5"/>
                  <a:stretch>
                    <a:fillRect/>
                  </a:stretch>
                </a:blipFill>
              </p:spPr>
              <p:txBody>
                <a:bodyPr/>
                <a:lstStyle/>
                <a:p>
                  <a:r>
                    <a:rPr lang="en-US">
                      <a:noFill/>
                    </a:rPr>
                    <a:t> </a:t>
                  </a:r>
                </a:p>
              </p:txBody>
            </p:sp>
          </mc:Fallback>
        </mc:AlternateContent>
        <p:sp>
          <p:nvSpPr>
            <p:cNvPr id="46" name="Rectangle 45">
              <a:extLst>
                <a:ext uri="{FF2B5EF4-FFF2-40B4-BE49-F238E27FC236}">
                  <a16:creationId xmlns:a16="http://schemas.microsoft.com/office/drawing/2014/main" id="{EBDE57FA-3DC4-A9FD-EBDC-32F770BB2352}"/>
                </a:ext>
              </a:extLst>
            </p:cNvPr>
            <p:cNvSpPr/>
            <p:nvPr/>
          </p:nvSpPr>
          <p:spPr>
            <a:xfrm>
              <a:off x="4209848" y="2609065"/>
              <a:ext cx="188892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arker Felt Thin" panose="02000400000000000000" pitchFamily="2" charset="77"/>
                  <a:ea typeface="+mn-ea"/>
                  <a:cs typeface="+mn-cs"/>
                </a:rPr>
                <a:t>Eval</a:t>
              </a:r>
              <a:r>
                <a:rPr lang="en-US" sz="2800" dirty="0" err="1">
                  <a:solidFill>
                    <a:prstClr val="black"/>
                  </a:solidFill>
                  <a:latin typeface="Marker Felt Thin" panose="02000400000000000000" pitchFamily="2" charset="77"/>
                </a:rPr>
                <a:t>uator</a:t>
              </a:r>
              <a:endParaRPr kumimoji="0" lang="en-US" sz="2800" b="0" i="0" u="none" strike="noStrike" kern="1200" cap="none" spc="0" normalizeH="0" baseline="0" noProof="0" dirty="0">
                <a:ln>
                  <a:noFill/>
                </a:ln>
                <a:solidFill>
                  <a:prstClr val="black"/>
                </a:solidFill>
                <a:effectLst/>
                <a:uLnTx/>
                <a:uFillTx/>
                <a:latin typeface="Marker Felt Thin" panose="02000400000000000000" pitchFamily="2" charset="77"/>
                <a:ea typeface="+mn-ea"/>
                <a:cs typeface="+mn-cs"/>
              </a:endParaRPr>
            </a:p>
          </p:txBody>
        </p:sp>
        <p:sp>
          <p:nvSpPr>
            <p:cNvPr id="47" name="Rectangle 46">
              <a:extLst>
                <a:ext uri="{FF2B5EF4-FFF2-40B4-BE49-F238E27FC236}">
                  <a16:creationId xmlns:a16="http://schemas.microsoft.com/office/drawing/2014/main" id="{1AFCCF6E-87C9-0E77-1BF6-CF5CD1DC5450}"/>
                </a:ext>
              </a:extLst>
            </p:cNvPr>
            <p:cNvSpPr/>
            <p:nvPr/>
          </p:nvSpPr>
          <p:spPr>
            <a:xfrm>
              <a:off x="397073" y="2609065"/>
              <a:ext cx="188892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arker Felt Thin" panose="02000400000000000000" pitchFamily="2" charset="77"/>
                  <a:ea typeface="+mn-ea"/>
                  <a:cs typeface="+mn-cs"/>
                </a:rPr>
                <a:t>Garbler</a:t>
              </a:r>
            </a:p>
          </p:txBody>
        </p:sp>
      </p:grpSp>
      <mc:AlternateContent xmlns:mc="http://schemas.openxmlformats.org/markup-compatibility/2006" xmlns:a14="http://schemas.microsoft.com/office/drawing/2010/main">
        <mc:Choice Requires="a14">
          <p:sp>
            <p:nvSpPr>
              <p:cNvPr id="5" name="Title 1">
                <a:extLst>
                  <a:ext uri="{FF2B5EF4-FFF2-40B4-BE49-F238E27FC236}">
                    <a16:creationId xmlns:a16="http://schemas.microsoft.com/office/drawing/2014/main" id="{D409DA69-AA61-A693-4262-FD3D8471ED64}"/>
                  </a:ext>
                </a:extLst>
              </p:cNvPr>
              <p:cNvSpPr>
                <a:spLocks noGrp="1"/>
              </p:cNvSpPr>
              <p:nvPr>
                <p:ph type="title"/>
              </p:nvPr>
            </p:nvSpPr>
            <p:spPr>
              <a:xfrm>
                <a:off x="152400" y="23021"/>
                <a:ext cx="11201400" cy="1118372"/>
              </a:xfrm>
            </p:spPr>
            <p:txBody>
              <a:bodyPr/>
              <a:lstStyle/>
              <a:p>
                <a:r>
                  <a:rPr lang="en-US" dirty="0"/>
                  <a:t>aHMAC </a:t>
                </a:r>
                <a14:m>
                  <m:oMath xmlns:m="http://schemas.openxmlformats.org/officeDocument/2006/math">
                    <m:r>
                      <a:rPr lang="en-US" i="1">
                        <a:latin typeface="Cambria Math" panose="02040503050406030204" pitchFamily="18" charset="0"/>
                      </a:rPr>
                      <m:t>→</m:t>
                    </m:r>
                  </m:oMath>
                </a14:m>
                <a:r>
                  <a:rPr lang="en-US" dirty="0"/>
                  <a:t> </a:t>
                </a:r>
                <a:r>
                  <a:rPr lang="en-US" dirty="0">
                    <a:sym typeface="Wingdings" pitchFamily="2" charset="2"/>
                  </a:rPr>
                  <a:t>Fully Succinct </a:t>
                </a:r>
                <a:r>
                  <a:rPr lang="en-US" dirty="0">
                    <a:solidFill>
                      <a:srgbClr val="CC00CC"/>
                    </a:solidFill>
                    <a:sym typeface="Wingdings" pitchFamily="2" charset="2"/>
                  </a:rPr>
                  <a:t>Partial</a:t>
                </a:r>
                <a:r>
                  <a:rPr lang="en-US" dirty="0">
                    <a:sym typeface="Wingdings" pitchFamily="2" charset="2"/>
                  </a:rPr>
                  <a:t> </a:t>
                </a:r>
                <a:r>
                  <a:rPr lang="en-US" dirty="0"/>
                  <a:t>Garbling</a:t>
                </a:r>
              </a:p>
            </p:txBody>
          </p:sp>
        </mc:Choice>
        <mc:Fallback xmlns="">
          <p:sp>
            <p:nvSpPr>
              <p:cNvPr id="5" name="Title 1">
                <a:extLst>
                  <a:ext uri="{FF2B5EF4-FFF2-40B4-BE49-F238E27FC236}">
                    <a16:creationId xmlns:a16="http://schemas.microsoft.com/office/drawing/2014/main" id="{D409DA69-AA61-A693-4262-FD3D8471ED64}"/>
                  </a:ext>
                </a:extLst>
              </p:cNvPr>
              <p:cNvSpPr>
                <a:spLocks noGrp="1" noRot="1" noChangeAspect="1" noMove="1" noResize="1" noEditPoints="1" noAdjustHandles="1" noChangeArrowheads="1" noChangeShapeType="1" noTextEdit="1"/>
              </p:cNvSpPr>
              <p:nvPr>
                <p:ph type="title"/>
              </p:nvPr>
            </p:nvSpPr>
            <p:spPr>
              <a:xfrm>
                <a:off x="152400" y="23021"/>
                <a:ext cx="11201400" cy="1118372"/>
              </a:xfrm>
              <a:blipFill>
                <a:blip r:embed="rId6"/>
                <a:stretch>
                  <a:fillRect l="-2176" b="-76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4E88653-6146-AA81-D2EF-7243287F6038}"/>
                  </a:ext>
                </a:extLst>
              </p:cNvPr>
              <p:cNvSpPr txBox="1"/>
              <p:nvPr/>
            </p:nvSpPr>
            <p:spPr>
              <a:xfrm>
                <a:off x="3603112" y="1645571"/>
                <a:ext cx="4980933" cy="5924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dirty="0">
                          <a:solidFill>
                            <a:prstClr val="black"/>
                          </a:solidFill>
                          <a:latin typeface="Cambria Math" panose="02040503050406030204" pitchFamily="18" charset="0"/>
                        </a:rPr>
                        <m:t>𝐶</m:t>
                      </m:r>
                      <m:d>
                        <m:dPr>
                          <m:ctrlPr>
                            <a:rPr lang="en-US" sz="2800" i="1" dirty="0">
                              <a:solidFill>
                                <a:prstClr val="black"/>
                              </a:solidFill>
                              <a:latin typeface="Cambria Math" panose="02040503050406030204" pitchFamily="18" charset="0"/>
                            </a:rPr>
                          </m:ctrlPr>
                        </m:dPr>
                        <m:e>
                          <m:acc>
                            <m:accPr>
                              <m:chr m:val="⃗"/>
                              <m:ctrlPr>
                                <a:rPr lang="en-US" sz="2800" i="1" dirty="0">
                                  <a:solidFill>
                                    <a:srgbClr val="CC00CC"/>
                                  </a:solidFill>
                                  <a:latin typeface="Cambria Math" panose="02040503050406030204" pitchFamily="18" charset="0"/>
                                </a:rPr>
                              </m:ctrlPr>
                            </m:accPr>
                            <m:e>
                              <m:r>
                                <a:rPr lang="en-US" sz="2800" i="1" dirty="0">
                                  <a:solidFill>
                                    <a:srgbClr val="CC00CC"/>
                                  </a:solidFill>
                                  <a:latin typeface="Cambria Math" panose="02040503050406030204" pitchFamily="18" charset="0"/>
                                </a:rPr>
                                <m:t>𝑥</m:t>
                              </m:r>
                            </m:e>
                          </m:acc>
                          <m:r>
                            <a:rPr lang="en-US" sz="2800" i="1" dirty="0">
                              <a:solidFill>
                                <a:prstClr val="black"/>
                              </a:solidFill>
                              <a:latin typeface="Cambria Math" panose="02040503050406030204" pitchFamily="18" charset="0"/>
                            </a:rPr>
                            <m:t>,</m:t>
                          </m:r>
                          <m:acc>
                            <m:accPr>
                              <m:chr m:val="⃗"/>
                              <m:ctrlPr>
                                <a:rPr lang="en-US" sz="2800" i="1" dirty="0">
                                  <a:solidFill>
                                    <a:prstClr val="black"/>
                                  </a:solidFill>
                                  <a:latin typeface="Cambria Math" panose="02040503050406030204" pitchFamily="18" charset="0"/>
                                </a:rPr>
                              </m:ctrlPr>
                            </m:accPr>
                            <m:e>
                              <m:r>
                                <a:rPr lang="en-US" sz="2800" i="1" dirty="0">
                                  <a:solidFill>
                                    <a:prstClr val="black"/>
                                  </a:solidFill>
                                  <a:latin typeface="Cambria Math" panose="02040503050406030204" pitchFamily="18" charset="0"/>
                                </a:rPr>
                                <m:t>𝑦</m:t>
                              </m:r>
                            </m:e>
                          </m:acc>
                        </m:e>
                      </m:d>
                      <m:r>
                        <a:rPr lang="en-US" sz="2800" i="1" dirty="0">
                          <a:solidFill>
                            <a:prstClr val="black"/>
                          </a:solidFill>
                          <a:latin typeface="Cambria Math" panose="02040503050406030204" pitchFamily="18" charset="0"/>
                        </a:rPr>
                        <m:t>=</m:t>
                      </m:r>
                      <m:sSub>
                        <m:sSubPr>
                          <m:ctrlPr>
                            <a:rPr lang="en-US" sz="2800" i="1" dirty="0">
                              <a:solidFill>
                                <a:prstClr val="black"/>
                              </a:solidFill>
                              <a:latin typeface="Cambria Math" panose="02040503050406030204" pitchFamily="18" charset="0"/>
                            </a:rPr>
                          </m:ctrlPr>
                        </m:sSubPr>
                        <m:e>
                          <m:r>
                            <a:rPr lang="en-US" sz="2800" i="1" dirty="0">
                              <a:solidFill>
                                <a:prstClr val="black"/>
                              </a:solidFill>
                              <a:latin typeface="Cambria Math" panose="02040503050406030204" pitchFamily="18" charset="0"/>
                            </a:rPr>
                            <m:t>𝐶</m:t>
                          </m:r>
                        </m:e>
                        <m:sub>
                          <m:r>
                            <m:rPr>
                              <m:sty m:val="p"/>
                            </m:rPr>
                            <a:rPr lang="en-US" sz="2800" dirty="0">
                              <a:solidFill>
                                <a:prstClr val="black"/>
                              </a:solidFill>
                              <a:latin typeface="Cambria Math" panose="02040503050406030204" pitchFamily="18" charset="0"/>
                            </a:rPr>
                            <m:t>priv</m:t>
                          </m:r>
                        </m:sub>
                      </m:sSub>
                      <m:d>
                        <m:dPr>
                          <m:ctrlPr>
                            <a:rPr lang="en-US" sz="2800" i="1" dirty="0">
                              <a:solidFill>
                                <a:prstClr val="black"/>
                              </a:solidFill>
                              <a:latin typeface="Cambria Math" panose="02040503050406030204" pitchFamily="18" charset="0"/>
                            </a:rPr>
                          </m:ctrlPr>
                        </m:dPr>
                        <m:e>
                          <m:sSub>
                            <m:sSubPr>
                              <m:ctrlPr>
                                <a:rPr lang="en-US" sz="2800" i="1" dirty="0">
                                  <a:solidFill>
                                    <a:srgbClr val="CC00CC"/>
                                  </a:solidFill>
                                  <a:latin typeface="Cambria Math" panose="02040503050406030204" pitchFamily="18" charset="0"/>
                                </a:rPr>
                              </m:ctrlPr>
                            </m:sSubPr>
                            <m:e>
                              <m:r>
                                <a:rPr lang="en-US" sz="2800" i="1" dirty="0">
                                  <a:solidFill>
                                    <a:srgbClr val="CC00CC"/>
                                  </a:solidFill>
                                  <a:latin typeface="Cambria Math" panose="02040503050406030204" pitchFamily="18" charset="0"/>
                                </a:rPr>
                                <m:t>𝐶</m:t>
                              </m:r>
                            </m:e>
                            <m:sub>
                              <m:r>
                                <m:rPr>
                                  <m:sty m:val="p"/>
                                </m:rPr>
                                <a:rPr lang="en-US" sz="2800" dirty="0">
                                  <a:solidFill>
                                    <a:srgbClr val="CC00CC"/>
                                  </a:solidFill>
                                  <a:latin typeface="Cambria Math" panose="02040503050406030204" pitchFamily="18" charset="0"/>
                                </a:rPr>
                                <m:t>pub</m:t>
                              </m:r>
                            </m:sub>
                          </m:sSub>
                          <m:d>
                            <m:dPr>
                              <m:ctrlPr>
                                <a:rPr lang="en-US" sz="2800" i="1" dirty="0">
                                  <a:solidFill>
                                    <a:srgbClr val="CC00CC"/>
                                  </a:solidFill>
                                  <a:latin typeface="Cambria Math" panose="02040503050406030204" pitchFamily="18" charset="0"/>
                                </a:rPr>
                              </m:ctrlPr>
                            </m:dPr>
                            <m:e>
                              <m:acc>
                                <m:accPr>
                                  <m:chr m:val="⃗"/>
                                  <m:ctrlPr>
                                    <a:rPr lang="en-US" sz="2800" i="1" dirty="0">
                                      <a:solidFill>
                                        <a:srgbClr val="CC00CC"/>
                                      </a:solidFill>
                                      <a:latin typeface="Cambria Math" panose="02040503050406030204" pitchFamily="18" charset="0"/>
                                    </a:rPr>
                                  </m:ctrlPr>
                                </m:accPr>
                                <m:e>
                                  <m:r>
                                    <a:rPr lang="en-US" sz="2800" i="1" dirty="0">
                                      <a:solidFill>
                                        <a:srgbClr val="CC00CC"/>
                                      </a:solidFill>
                                      <a:latin typeface="Cambria Math" panose="02040503050406030204" pitchFamily="18" charset="0"/>
                                    </a:rPr>
                                    <m:t>𝑥</m:t>
                                  </m:r>
                                </m:e>
                              </m:acc>
                            </m:e>
                          </m:d>
                          <m:r>
                            <a:rPr lang="en-US" sz="2800" i="1" dirty="0">
                              <a:solidFill>
                                <a:prstClr val="black"/>
                              </a:solidFill>
                              <a:latin typeface="Cambria Math" panose="02040503050406030204" pitchFamily="18" charset="0"/>
                            </a:rPr>
                            <m:t>,</m:t>
                          </m:r>
                          <m:acc>
                            <m:accPr>
                              <m:chr m:val="⃗"/>
                              <m:ctrlPr>
                                <a:rPr lang="en-US" sz="2800" i="1" dirty="0">
                                  <a:solidFill>
                                    <a:prstClr val="black"/>
                                  </a:solidFill>
                                  <a:latin typeface="Cambria Math" panose="02040503050406030204" pitchFamily="18" charset="0"/>
                                </a:rPr>
                              </m:ctrlPr>
                            </m:accPr>
                            <m:e>
                              <m:r>
                                <a:rPr lang="en-US" sz="2800" i="1" dirty="0">
                                  <a:solidFill>
                                    <a:prstClr val="black"/>
                                  </a:solidFill>
                                  <a:latin typeface="Cambria Math" panose="02040503050406030204" pitchFamily="18" charset="0"/>
                                </a:rPr>
                                <m:t>𝑦</m:t>
                              </m:r>
                            </m:e>
                          </m:acc>
                        </m:e>
                      </m:d>
                      <m:r>
                        <a:rPr lang="en-US" sz="2800" dirty="0">
                          <a:solidFill>
                            <a:prstClr val="black"/>
                          </a:solidFill>
                          <a:latin typeface="Cambria Math" panose="02040503050406030204" pitchFamily="18" charset="0"/>
                        </a:rPr>
                        <m:t>=</m:t>
                      </m:r>
                      <m:acc>
                        <m:accPr>
                          <m:chr m:val="⃗"/>
                          <m:ctrlPr>
                            <a:rPr lang="en-US" sz="2800" i="1" dirty="0">
                              <a:solidFill>
                                <a:prstClr val="black"/>
                              </a:solidFill>
                              <a:latin typeface="Cambria Math" panose="02040503050406030204" pitchFamily="18" charset="0"/>
                            </a:rPr>
                          </m:ctrlPr>
                        </m:accPr>
                        <m:e>
                          <m:r>
                            <a:rPr lang="en-US" sz="2800" i="1" dirty="0">
                              <a:solidFill>
                                <a:prstClr val="black"/>
                              </a:solidFill>
                              <a:latin typeface="Cambria Math" panose="02040503050406030204" pitchFamily="18" charset="0"/>
                            </a:rPr>
                            <m:t>𝑧</m:t>
                          </m:r>
                        </m:e>
                      </m:acc>
                    </m:oMath>
                  </m:oMathPara>
                </a14:m>
                <a:endParaRPr lang="en-US" sz="2800" dirty="0"/>
              </a:p>
            </p:txBody>
          </p:sp>
        </mc:Choice>
        <mc:Fallback xmlns="">
          <p:sp>
            <p:nvSpPr>
              <p:cNvPr id="4" name="TextBox 3">
                <a:extLst>
                  <a:ext uri="{FF2B5EF4-FFF2-40B4-BE49-F238E27FC236}">
                    <a16:creationId xmlns:a16="http://schemas.microsoft.com/office/drawing/2014/main" id="{E4E88653-6146-AA81-D2EF-7243287F6038}"/>
                  </a:ext>
                </a:extLst>
              </p:cNvPr>
              <p:cNvSpPr txBox="1">
                <a:spLocks noRot="1" noChangeAspect="1" noMove="1" noResize="1" noEditPoints="1" noAdjustHandles="1" noChangeArrowheads="1" noChangeShapeType="1" noTextEdit="1"/>
              </p:cNvSpPr>
              <p:nvPr/>
            </p:nvSpPr>
            <p:spPr>
              <a:xfrm>
                <a:off x="3603112" y="1645571"/>
                <a:ext cx="4980933" cy="592406"/>
              </a:xfrm>
              <a:prstGeom prst="rect">
                <a:avLst/>
              </a:prstGeom>
              <a:blipFill>
                <a:blip r:embed="rId7"/>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727AE05D-B32A-B40B-AA1D-EE42ABAEE3BF}"/>
              </a:ext>
            </a:extLst>
          </p:cNvPr>
          <p:cNvSpPr txBox="1"/>
          <p:nvPr/>
        </p:nvSpPr>
        <p:spPr>
          <a:xfrm>
            <a:off x="9296400" y="381000"/>
            <a:ext cx="1371600" cy="492443"/>
          </a:xfrm>
          <a:prstGeom prst="rect">
            <a:avLst/>
          </a:prstGeom>
          <a:noFill/>
        </p:spPr>
        <p:txBody>
          <a:bodyPr wrap="square">
            <a:spAutoFit/>
          </a:bodyPr>
          <a:lstStyle/>
          <a:p>
            <a:r>
              <a:rPr lang="en-US" sz="2600" dirty="0">
                <a:sym typeface="Wingdings" pitchFamily="2" charset="2"/>
              </a:rPr>
              <a:t>[IW14]</a:t>
            </a:r>
            <a:endParaRPr lang="en-US" sz="2600" dirty="0"/>
          </a:p>
        </p:txBody>
      </p:sp>
      <p:grpSp>
        <p:nvGrpSpPr>
          <p:cNvPr id="3" name="Group 2">
            <a:extLst>
              <a:ext uri="{FF2B5EF4-FFF2-40B4-BE49-F238E27FC236}">
                <a16:creationId xmlns:a16="http://schemas.microsoft.com/office/drawing/2014/main" id="{C114DC75-8295-35B2-9F2C-BFC50A16590C}"/>
              </a:ext>
            </a:extLst>
          </p:cNvPr>
          <p:cNvGrpSpPr/>
          <p:nvPr/>
        </p:nvGrpSpPr>
        <p:grpSpPr>
          <a:xfrm>
            <a:off x="2227425" y="5371272"/>
            <a:ext cx="2479113" cy="1284386"/>
            <a:chOff x="2016687" y="5276899"/>
            <a:chExt cx="2479113" cy="1284386"/>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2F69B77-0853-E95B-0A78-2ECA18E116D0}"/>
                    </a:ext>
                  </a:extLst>
                </p:cNvPr>
                <p:cNvSpPr/>
                <p:nvPr/>
              </p:nvSpPr>
              <p:spPr>
                <a:xfrm>
                  <a:off x="2016687" y="5276899"/>
                  <a:ext cx="2479113" cy="561564"/>
                </a:xfrm>
                <a:prstGeom prst="rect">
                  <a:avLst/>
                </a:prstGeom>
                <a:solidFill>
                  <a:schemeClr val="tx1"/>
                </a:solidFill>
              </p:spPr>
              <p:txBody>
                <a:bodyPr wrap="square">
                  <a:spAutoFit/>
                </a:bodyPr>
                <a:lstStyle/>
                <a:p>
                  <a:pPr lvl="0" algn="ctr">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dirty="0" smtClean="0">
                                <a:ln>
                                  <a:noFill/>
                                </a:ln>
                                <a:solidFill>
                                  <a:schemeClr val="bg1"/>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dirty="0" smtClean="0">
                                <a:ln>
                                  <a:noFill/>
                                </a:ln>
                                <a:solidFill>
                                  <a:schemeClr val="bg1"/>
                                </a:solidFill>
                                <a:effectLst/>
                                <a:uLnTx/>
                                <a:uFillTx/>
                                <a:latin typeface="Cambria Math" panose="02040503050406030204" pitchFamily="18" charset="0"/>
                                <a:ea typeface="+mn-ea"/>
                                <a:cs typeface="+mn-cs"/>
                              </a:rPr>
                              <m:t>𝐶</m:t>
                            </m:r>
                          </m:e>
                          <m:sub>
                            <m:r>
                              <m:rPr>
                                <m:sty m:val="p"/>
                              </m:rPr>
                              <a:rPr kumimoji="0" lang="en-US" sz="2800" b="0" i="0" u="none" strike="noStrike" kern="1200" cap="none" spc="0" normalizeH="0" baseline="0" noProof="0" dirty="0" smtClean="0">
                                <a:ln>
                                  <a:noFill/>
                                </a:ln>
                                <a:solidFill>
                                  <a:schemeClr val="bg1"/>
                                </a:solidFill>
                                <a:effectLst/>
                                <a:uLnTx/>
                                <a:uFillTx/>
                                <a:latin typeface="Cambria Math" panose="02040503050406030204" pitchFamily="18" charset="0"/>
                                <a:ea typeface="+mn-ea"/>
                                <a:cs typeface="+mn-cs"/>
                              </a:rPr>
                              <m:t>priv</m:t>
                            </m:r>
                          </m:sub>
                        </m:sSub>
                        <m:r>
                          <a:rPr kumimoji="0" lang="en-US" sz="2800" b="0" i="0" u="none" strike="noStrike" kern="1200" cap="none" spc="0" normalizeH="0" baseline="0" noProof="0" dirty="0" smtClean="0">
                            <a:ln>
                              <a:noFill/>
                            </a:ln>
                            <a:solidFill>
                              <a:schemeClr val="bg1"/>
                            </a:solidFill>
                            <a:effectLst/>
                            <a:uLnTx/>
                            <a:uFillTx/>
                            <a:latin typeface="Cambria Math" panose="02040503050406030204" pitchFamily="18" charset="0"/>
                            <a:ea typeface="+mn-ea"/>
                            <a:cs typeface="+mn-cs"/>
                          </a:rPr>
                          <m:t>(</m:t>
                        </m:r>
                        <m:r>
                          <a:rPr kumimoji="0" lang="en-US" sz="2800" b="0" i="1" u="none" strike="noStrike" kern="1200" cap="none" spc="0" normalizeH="0" baseline="0" noProof="0" dirty="0" smtClean="0">
                            <a:ln>
                              <a:noFill/>
                            </a:ln>
                            <a:solidFill>
                              <a:schemeClr val="bg1"/>
                            </a:solidFill>
                            <a:effectLst/>
                            <a:uLnTx/>
                            <a:uFillTx/>
                            <a:latin typeface="Cambria Math" panose="02040503050406030204" pitchFamily="18" charset="0"/>
                            <a:ea typeface="+mn-ea"/>
                            <a:cs typeface="+mn-cs"/>
                          </a:rPr>
                          <m:t>⋆,</m:t>
                        </m:r>
                        <m:acc>
                          <m:accPr>
                            <m:chr m:val="⃗"/>
                            <m:ctrlPr>
                              <a:rPr kumimoji="0" lang="en-US" sz="2800" b="0" i="1" u="none" strike="noStrike" kern="1200" cap="none" spc="0" normalizeH="0" baseline="0" noProof="0" dirty="0" smtClean="0">
                                <a:ln>
                                  <a:noFill/>
                                </a:ln>
                                <a:solidFill>
                                  <a:schemeClr val="bg1"/>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dirty="0" smtClean="0">
                                <a:ln>
                                  <a:noFill/>
                                </a:ln>
                                <a:solidFill>
                                  <a:schemeClr val="bg1"/>
                                </a:solidFill>
                                <a:effectLst/>
                                <a:uLnTx/>
                                <a:uFillTx/>
                                <a:latin typeface="Cambria Math" panose="02040503050406030204" pitchFamily="18" charset="0"/>
                                <a:ea typeface="+mn-ea"/>
                                <a:cs typeface="+mn-cs"/>
                              </a:rPr>
                              <m:t>𝑦</m:t>
                            </m:r>
                          </m:e>
                        </m:acc>
                        <m:r>
                          <a:rPr kumimoji="0" lang="en-US" sz="2800" b="0" i="1" u="none" strike="noStrike" kern="1200" cap="none" spc="0" normalizeH="0" baseline="0" noProof="0" dirty="0" smtClean="0">
                            <a:ln>
                              <a:noFill/>
                            </a:ln>
                            <a:solidFill>
                              <a:schemeClr val="bg1"/>
                            </a:solidFill>
                            <a:effectLst/>
                            <a:uLnTx/>
                            <a:uFillTx/>
                            <a:latin typeface="Cambria Math" panose="02040503050406030204" pitchFamily="18" charset="0"/>
                            <a:ea typeface="+mn-ea"/>
                            <a:cs typeface="+mn-cs"/>
                          </a:rPr>
                          <m:t>)</m:t>
                        </m:r>
                      </m:oMath>
                    </m:oMathPara>
                  </a14:m>
                  <a:endParaRPr kumimoji="0" lang="en-US" sz="2800" b="0" i="0" u="none" strike="noStrike" kern="1200" cap="none" spc="0" normalizeH="0" baseline="0" noProof="0" dirty="0">
                    <a:ln>
                      <a:noFill/>
                    </a:ln>
                    <a:solidFill>
                      <a:schemeClr val="bg1"/>
                    </a:solidFill>
                    <a:effectLst/>
                    <a:uLnTx/>
                    <a:uFillTx/>
                    <a:latin typeface="Calibri Light" panose="020F0302020204030204"/>
                    <a:ea typeface="+mn-ea"/>
                    <a:cs typeface="+mn-cs"/>
                  </a:endParaRPr>
                </a:p>
              </p:txBody>
            </p:sp>
          </mc:Choice>
          <mc:Fallback xmlns="">
            <p:sp>
              <p:nvSpPr>
                <p:cNvPr id="6" name="Rectangle 5">
                  <a:extLst>
                    <a:ext uri="{FF2B5EF4-FFF2-40B4-BE49-F238E27FC236}">
                      <a16:creationId xmlns:a16="http://schemas.microsoft.com/office/drawing/2014/main" id="{62F69B77-0853-E95B-0A78-2ECA18E116D0}"/>
                    </a:ext>
                  </a:extLst>
                </p:cNvPr>
                <p:cNvSpPr>
                  <a:spLocks noRot="1" noChangeAspect="1" noMove="1" noResize="1" noEditPoints="1" noAdjustHandles="1" noChangeArrowheads="1" noChangeShapeType="1" noTextEdit="1"/>
                </p:cNvSpPr>
                <p:nvPr/>
              </p:nvSpPr>
              <p:spPr>
                <a:xfrm>
                  <a:off x="2016687" y="5276899"/>
                  <a:ext cx="2479113" cy="561564"/>
                </a:xfrm>
                <a:prstGeom prst="rect">
                  <a:avLst/>
                </a:prstGeom>
                <a:blipFill>
                  <a:blip r:embed="rId8"/>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1BCBA22B-835C-4249-7241-E026774597AB}"/>
                </a:ext>
              </a:extLst>
            </p:cNvPr>
            <p:cNvCxnSpPr>
              <a:cxnSpLocks/>
            </p:cNvCxnSpPr>
            <p:nvPr/>
          </p:nvCxnSpPr>
          <p:spPr>
            <a:xfrm>
              <a:off x="3243241" y="5839041"/>
              <a:ext cx="0" cy="282912"/>
            </a:xfrm>
            <a:prstGeom prst="straightConnector1">
              <a:avLst/>
            </a:prstGeom>
            <a:ln w="19050">
              <a:solidFill>
                <a:srgbClr val="4472C4"/>
              </a:solidFill>
              <a:headEnd type="none"/>
              <a:tailEnd type="triangle" w="lg" len="lg"/>
            </a:ln>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8A913D0D-9870-B9AF-EE0A-21838099E9EC}"/>
                    </a:ext>
                  </a:extLst>
                </p:cNvPr>
                <p:cNvSpPr/>
                <p:nvPr/>
              </p:nvSpPr>
              <p:spPr>
                <a:xfrm flipH="1">
                  <a:off x="2614738" y="6038065"/>
                  <a:ext cx="1257005" cy="523220"/>
                </a:xfrm>
                <a:prstGeom prst="rect">
                  <a:avLst/>
                </a:prstGeom>
                <a:noFill/>
              </p:spPr>
              <p:txBody>
                <a:bodyPr wrap="square">
                  <a:spAutoFit/>
                </a:bodyPr>
                <a:lstStyle/>
                <a:p>
                  <a:pPr lvl="0">
                    <a:defRPr/>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r>
                              <a:rPr lang="en-US" sz="2800" i="1">
                                <a:latin typeface="Cambria Math" panose="02040503050406030204" pitchFamily="18" charset="0"/>
                              </a:rPr>
                              <m:t>𝑠</m:t>
                            </m:r>
                            <m:r>
                              <a:rPr lang="en-US" sz="2800" i="1">
                                <a:latin typeface="Cambria Math" panose="02040503050406030204" pitchFamily="18" charset="0"/>
                              </a:rPr>
                              <m:t>⋅</m:t>
                            </m:r>
                            <m:r>
                              <a:rPr lang="en-US" sz="2800" b="0" i="1" smtClean="0">
                                <a:latin typeface="Cambria Math" panose="02040503050406030204" pitchFamily="18" charset="0"/>
                              </a:rPr>
                              <m:t>𝑧</m:t>
                            </m:r>
                          </m:e>
                        </m:d>
                      </m:oMath>
                    </m:oMathPara>
                  </a14:m>
                  <a:endParaRPr kumimoji="0" lang="en-US" sz="2800" b="0" i="0" u="none" strike="noStrike" kern="1200" cap="none" spc="0" normalizeH="0" baseline="0" noProof="0" dirty="0">
                    <a:ln>
                      <a:noFill/>
                    </a:ln>
                    <a:solidFill>
                      <a:srgbClr val="CC00CC"/>
                    </a:solidFill>
                    <a:effectLst/>
                    <a:uLnTx/>
                    <a:uFillTx/>
                    <a:latin typeface="Calibri Light" panose="020F0302020204030204"/>
                    <a:ea typeface="+mn-ea"/>
                    <a:cs typeface="+mn-cs"/>
                  </a:endParaRPr>
                </a:p>
              </p:txBody>
            </p:sp>
          </mc:Choice>
          <mc:Fallback xmlns="">
            <p:sp>
              <p:nvSpPr>
                <p:cNvPr id="17" name="Rectangle 16">
                  <a:extLst>
                    <a:ext uri="{FF2B5EF4-FFF2-40B4-BE49-F238E27FC236}">
                      <a16:creationId xmlns:a16="http://schemas.microsoft.com/office/drawing/2014/main" id="{8A913D0D-9870-B9AF-EE0A-21838099E9EC}"/>
                    </a:ext>
                  </a:extLst>
                </p:cNvPr>
                <p:cNvSpPr>
                  <a:spLocks noRot="1" noChangeAspect="1" noMove="1" noResize="1" noEditPoints="1" noAdjustHandles="1" noChangeArrowheads="1" noChangeShapeType="1" noTextEdit="1"/>
                </p:cNvSpPr>
                <p:nvPr/>
              </p:nvSpPr>
              <p:spPr>
                <a:xfrm flipH="1">
                  <a:off x="2614738" y="6038065"/>
                  <a:ext cx="1257005" cy="523220"/>
                </a:xfrm>
                <a:prstGeom prst="rect">
                  <a:avLst/>
                </a:prstGeom>
                <a:blipFill>
                  <a:blip r:embed="rId9"/>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88434B4-75EE-59CE-26C1-6B1381EAC33F}"/>
                  </a:ext>
                </a:extLst>
              </p:cNvPr>
              <p:cNvSpPr txBox="1"/>
              <p:nvPr/>
            </p:nvSpPr>
            <p:spPr>
              <a:xfrm>
                <a:off x="6991393" y="3886200"/>
                <a:ext cx="3261696" cy="1158330"/>
              </a:xfrm>
              <a:prstGeom prst="rect">
                <a:avLst/>
              </a:prstGeom>
              <a:noFill/>
            </p:spPr>
            <p:txBody>
              <a:bodyPr wrap="square">
                <a:spAutoFit/>
              </a:bodyPr>
              <a:lstStyle/>
              <a:p>
                <a:pPr>
                  <a:defRPr/>
                </a:pPr>
                <a14:m>
                  <m:oMathPara xmlns:m="http://schemas.openxmlformats.org/officeDocument/2006/math">
                    <m:oMathParaPr>
                      <m:jc m:val="center"/>
                    </m:oMathParaPr>
                    <m:oMath xmlns:m="http://schemas.openxmlformats.org/officeDocument/2006/math">
                      <m:acc>
                        <m:accPr>
                          <m:chr m:val="⃗"/>
                          <m:ctrlP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t>ℓ</m:t>
                          </m:r>
                        </m:e>
                      </m:acc>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𝑠</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sSub>
                        <m:sSubPr>
                          <m:ctrlPr>
                            <a:rPr lang="en-US" sz="2800" i="1">
                              <a:solidFill>
                                <a:srgbClr val="CC00CC"/>
                              </a:solidFill>
                              <a:latin typeface="Cambria Math" panose="02040503050406030204" pitchFamily="18" charset="0"/>
                            </a:rPr>
                          </m:ctrlPr>
                        </m:sSubPr>
                        <m:e>
                          <m:r>
                            <a:rPr lang="en-US" sz="2800" i="1">
                              <a:solidFill>
                                <a:srgbClr val="CC00CC"/>
                              </a:solidFill>
                              <a:latin typeface="Cambria Math" panose="02040503050406030204" pitchFamily="18" charset="0"/>
                            </a:rPr>
                            <m:t>𝐶</m:t>
                          </m:r>
                        </m:e>
                        <m:sub>
                          <m:r>
                            <m:rPr>
                              <m:sty m:val="p"/>
                            </m:rPr>
                            <a:rPr lang="en-US" sz="2800">
                              <a:solidFill>
                                <a:srgbClr val="CC00CC"/>
                              </a:solidFill>
                              <a:latin typeface="Cambria Math" panose="02040503050406030204" pitchFamily="18" charset="0"/>
                            </a:rPr>
                            <m:t>pub</m:t>
                          </m:r>
                        </m:sub>
                      </m:sSub>
                      <m:d>
                        <m:dPr>
                          <m:ctrlPr>
                            <a:rPr lang="en-US" sz="2800" i="1">
                              <a:solidFill>
                                <a:srgbClr val="CC00CC"/>
                              </a:solidFill>
                              <a:latin typeface="Cambria Math" panose="02040503050406030204" pitchFamily="18" charset="0"/>
                            </a:rPr>
                          </m:ctrlPr>
                        </m:dPr>
                        <m:e>
                          <m:acc>
                            <m:accPr>
                              <m:chr m:val="⃗"/>
                              <m:ctrlP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t>𝑥</m:t>
                              </m:r>
                            </m:e>
                          </m:acc>
                        </m:e>
                      </m:d>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acc>
                        <m:accPr>
                          <m: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𝑘</m:t>
                          </m:r>
                        </m:e>
                      </m:acc>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   </m:t>
                      </m:r>
                      <m:acc>
                        <m:accPr>
                          <m: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accPr>
                        <m:e>
                          <m:sSup>
                            <m:sSupPr>
                              <m:ctrlPr>
                                <a:rPr lang="en-US" sz="2800" i="1">
                                  <a:solidFill>
                                    <a:schemeClr val="tx1"/>
                                  </a:solidFill>
                                  <a:latin typeface="Cambria Math" panose="02040503050406030204" pitchFamily="18" charset="0"/>
                                </a:rPr>
                              </m:ctrlPr>
                            </m:sSupPr>
                            <m:e>
                              <m:r>
                                <a:rPr lang="en-US" sz="2800" i="1">
                                  <a:solidFill>
                                    <a:schemeClr val="tx1"/>
                                  </a:solidFill>
                                  <a:latin typeface="Cambria Math" panose="02040503050406030204" pitchFamily="18" charset="0"/>
                                </a:rPr>
                                <m:t>ℓ</m:t>
                              </m:r>
                            </m:e>
                            <m:sup>
                              <m:r>
                                <a:rPr lang="en-US" sz="2800" i="1">
                                  <a:solidFill>
                                    <a:schemeClr val="tx1"/>
                                  </a:solidFill>
                                  <a:latin typeface="Cambria Math" panose="02040503050406030204" pitchFamily="18" charset="0"/>
                                </a:rPr>
                                <m:t>′</m:t>
                              </m:r>
                            </m:sup>
                          </m:sSup>
                        </m:e>
                      </m:acc>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𝑠</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acc>
                        <m:accPr>
                          <m: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𝑦</m:t>
                          </m:r>
                        </m:e>
                      </m:acc>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acc>
                        <m:accPr>
                          <m: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accPr>
                        <m:e>
                          <m:r>
                            <a:rPr lang="en-US" sz="2800" i="1">
                              <a:solidFill>
                                <a:schemeClr val="tx1"/>
                              </a:solidFill>
                              <a:latin typeface="Cambria Math" panose="02040503050406030204" pitchFamily="18" charset="0"/>
                            </a:rPr>
                            <m:t>𝑘</m:t>
                          </m:r>
                          <m:r>
                            <a:rPr lang="en-US" sz="2800" i="1">
                              <a:solidFill>
                                <a:schemeClr val="tx1"/>
                              </a:solidFill>
                              <a:latin typeface="Cambria Math" panose="02040503050406030204" pitchFamily="18" charset="0"/>
                            </a:rPr>
                            <m:t>′</m:t>
                          </m:r>
                        </m:e>
                      </m:acc>
                    </m:oMath>
                  </m:oMathPara>
                </a14:m>
                <a:endParaRPr kumimoji="0" lang="en-US" sz="2800" b="0" i="1" u="none" strike="noStrike" kern="1200" cap="none" spc="0" normalizeH="0" baseline="0" noProof="0" dirty="0">
                  <a:ln>
                    <a:noFill/>
                  </a:ln>
                  <a:solidFill>
                    <a:schemeClr val="tx1"/>
                  </a:solidFill>
                  <a:effectLst/>
                  <a:uLnTx/>
                  <a:uFillTx/>
                  <a:latin typeface="Cambria Math" panose="02040503050406030204" pitchFamily="18" charset="0"/>
                  <a:ea typeface="+mn-ea"/>
                  <a:cs typeface="+mn-cs"/>
                </a:endParaRPr>
              </a:p>
            </p:txBody>
          </p:sp>
        </mc:Choice>
        <mc:Fallback xmlns="">
          <p:sp>
            <p:nvSpPr>
              <p:cNvPr id="2" name="TextBox 1">
                <a:extLst>
                  <a:ext uri="{FF2B5EF4-FFF2-40B4-BE49-F238E27FC236}">
                    <a16:creationId xmlns:a16="http://schemas.microsoft.com/office/drawing/2014/main" id="{488434B4-75EE-59CE-26C1-6B1381EAC33F}"/>
                  </a:ext>
                </a:extLst>
              </p:cNvPr>
              <p:cNvSpPr txBox="1">
                <a:spLocks noRot="1" noChangeAspect="1" noMove="1" noResize="1" noEditPoints="1" noAdjustHandles="1" noChangeArrowheads="1" noChangeShapeType="1" noTextEdit="1"/>
              </p:cNvSpPr>
              <p:nvPr/>
            </p:nvSpPr>
            <p:spPr>
              <a:xfrm>
                <a:off x="6991393" y="3886200"/>
                <a:ext cx="3261696" cy="1158330"/>
              </a:xfrm>
              <a:prstGeom prst="rect">
                <a:avLst/>
              </a:prstGeom>
              <a:blipFill>
                <a:blip r:embed="rId10"/>
                <a:stretch>
                  <a:fillRect/>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BC746C0D-B6A0-D029-4D23-35AFA69795A3}"/>
              </a:ext>
            </a:extLst>
          </p:cNvPr>
          <p:cNvGrpSpPr/>
          <p:nvPr/>
        </p:nvGrpSpPr>
        <p:grpSpPr>
          <a:xfrm>
            <a:off x="7042070" y="4992362"/>
            <a:ext cx="3260769" cy="1659361"/>
            <a:chOff x="6873831" y="4572000"/>
            <a:chExt cx="3489361" cy="1659361"/>
          </a:xfrm>
        </p:grpSpPr>
        <p:cxnSp>
          <p:nvCxnSpPr>
            <p:cNvPr id="18" name="Straight Arrow Connector 17">
              <a:extLst>
                <a:ext uri="{FF2B5EF4-FFF2-40B4-BE49-F238E27FC236}">
                  <a16:creationId xmlns:a16="http://schemas.microsoft.com/office/drawing/2014/main" id="{2D85F42A-44F0-F7C3-FF8C-E67CB509867D}"/>
                </a:ext>
              </a:extLst>
            </p:cNvPr>
            <p:cNvCxnSpPr>
              <a:cxnSpLocks/>
            </p:cNvCxnSpPr>
            <p:nvPr/>
          </p:nvCxnSpPr>
          <p:spPr>
            <a:xfrm>
              <a:off x="8564778" y="4572000"/>
              <a:ext cx="0" cy="321429"/>
            </a:xfrm>
            <a:prstGeom prst="straightConnector1">
              <a:avLst/>
            </a:prstGeom>
            <a:ln w="19050">
              <a:solidFill>
                <a:srgbClr val="4472C4"/>
              </a:solidFill>
              <a:headEnd type="none"/>
              <a:tailEnd type="triangle" w="lg" len="lg"/>
            </a:ln>
          </p:spPr>
          <p:style>
            <a:lnRef idx="3">
              <a:schemeClr val="accent5"/>
            </a:lnRef>
            <a:fillRef idx="0">
              <a:schemeClr val="accent5"/>
            </a:fillRef>
            <a:effectRef idx="2">
              <a:schemeClr val="accent5"/>
            </a:effectRef>
            <a:fontRef idx="minor">
              <a:schemeClr val="tx1"/>
            </a:fontRef>
          </p:style>
        </p:cxnSp>
        <p:cxnSp>
          <p:nvCxnSpPr>
            <p:cNvPr id="19" name="Straight Arrow Connector 18">
              <a:extLst>
                <a:ext uri="{FF2B5EF4-FFF2-40B4-BE49-F238E27FC236}">
                  <a16:creationId xmlns:a16="http://schemas.microsoft.com/office/drawing/2014/main" id="{9A40FDBC-CE7F-C887-8CDE-42B5A051B9A9}"/>
                </a:ext>
              </a:extLst>
            </p:cNvPr>
            <p:cNvCxnSpPr>
              <a:cxnSpLocks/>
            </p:cNvCxnSpPr>
            <p:nvPr/>
          </p:nvCxnSpPr>
          <p:spPr>
            <a:xfrm>
              <a:off x="8534400" y="5457066"/>
              <a:ext cx="0" cy="321429"/>
            </a:xfrm>
            <a:prstGeom prst="straightConnector1">
              <a:avLst/>
            </a:prstGeom>
            <a:ln w="19050">
              <a:solidFill>
                <a:srgbClr val="4472C4"/>
              </a:solidFill>
              <a:headEnd type="none"/>
              <a:tailEnd type="triangle" w="lg" len="lg"/>
            </a:ln>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A9835CCA-61D1-B8F8-713B-0A9F1C160158}"/>
                    </a:ext>
                  </a:extLst>
                </p:cNvPr>
                <p:cNvSpPr/>
                <p:nvPr/>
              </p:nvSpPr>
              <p:spPr>
                <a:xfrm>
                  <a:off x="6873832" y="4825094"/>
                  <a:ext cx="3249845" cy="561564"/>
                </a:xfrm>
                <a:prstGeom prst="rect">
                  <a:avLst/>
                </a:prstGeom>
              </p:spPr>
              <p:txBody>
                <a:bodyPr wrap="square">
                  <a:spAutoFit/>
                </a:bodyPr>
                <a:lstStyle/>
                <a:p>
                  <a:pPr lvl="0" algn="ctr">
                    <a:defRPr/>
                  </a:pPr>
                  <a14:m>
                    <m:oMathPara xmlns:m="http://schemas.openxmlformats.org/officeDocument/2006/math">
                      <m:oMathParaPr>
                        <m:jc m:val="right"/>
                      </m:oMathParaPr>
                      <m:oMath xmlns:m="http://schemas.openxmlformats.org/officeDocument/2006/math">
                        <m:r>
                          <m:rPr>
                            <m:sty m:val="p"/>
                          </m:rPr>
                          <a:rPr lang="en-US" sz="2800" dirty="0" smtClean="0">
                            <a:solidFill>
                              <a:srgbClr val="1F26F1"/>
                            </a:solidFill>
                            <a:latin typeface="Cambria Math" panose="02040503050406030204" pitchFamily="18" charset="0"/>
                          </a:rPr>
                          <m:t>Yao</m:t>
                        </m:r>
                        <m:r>
                          <a:rPr lang="en-US" sz="2800" b="0" i="0" dirty="0" smtClean="0">
                            <a:solidFill>
                              <a:srgbClr val="1F26F1"/>
                            </a:solidFill>
                            <a:latin typeface="Cambria Math" panose="02040503050406030204" pitchFamily="18" charset="0"/>
                          </a:rPr>
                          <m:t>.</m:t>
                        </m:r>
                        <m:r>
                          <m:rPr>
                            <m:sty m:val="p"/>
                          </m:rPr>
                          <a:rPr lang="en-US" sz="2800" b="0" i="0" dirty="0" smtClean="0">
                            <a:solidFill>
                              <a:srgbClr val="1F26F1"/>
                            </a:solidFill>
                            <a:latin typeface="Cambria Math" panose="02040503050406030204" pitchFamily="18" charset="0"/>
                          </a:rPr>
                          <m:t>GC</m:t>
                        </m:r>
                        <m:r>
                          <a:rPr lang="en-US" sz="2800" dirty="0">
                            <a:solidFill>
                              <a:srgbClr val="1F26F1"/>
                            </a:solidFill>
                            <a:latin typeface="Cambria Math" panose="02040503050406030204" pitchFamily="18" charset="0"/>
                          </a:rPr>
                          <m:t>(</m:t>
                        </m:r>
                        <m:sSub>
                          <m:sSubPr>
                            <m:ctrlPr>
                              <a:rPr lang="en-US" sz="2800" b="0" i="1" dirty="0" smtClean="0">
                                <a:solidFill>
                                  <a:srgbClr val="1F26F1"/>
                                </a:solidFill>
                                <a:latin typeface="Cambria Math" panose="02040503050406030204" pitchFamily="18" charset="0"/>
                              </a:rPr>
                            </m:ctrlPr>
                          </m:sSubPr>
                          <m:e>
                            <m:r>
                              <m:rPr>
                                <m:sty m:val="p"/>
                              </m:rPr>
                              <a:rPr lang="en-US" sz="2800" b="0" i="0" dirty="0" smtClean="0">
                                <a:solidFill>
                                  <a:srgbClr val="1F26F1"/>
                                </a:solidFill>
                                <a:latin typeface="Cambria Math" panose="02040503050406030204" pitchFamily="18" charset="0"/>
                              </a:rPr>
                              <m:t>C</m:t>
                            </m:r>
                          </m:e>
                          <m:sub>
                            <m:r>
                              <m:rPr>
                                <m:sty m:val="p"/>
                              </m:rPr>
                              <a:rPr lang="en-US" sz="2800" b="0" i="0" dirty="0" smtClean="0">
                                <a:solidFill>
                                  <a:srgbClr val="1F26F1"/>
                                </a:solidFill>
                                <a:latin typeface="Cambria Math" panose="02040503050406030204" pitchFamily="18" charset="0"/>
                              </a:rPr>
                              <m:t>priv</m:t>
                            </m:r>
                          </m:sub>
                        </m:sSub>
                        <m:d>
                          <m:dPr>
                            <m:ctrlPr>
                              <a:rPr lang="en-US" sz="2800" i="1" dirty="0">
                                <a:solidFill>
                                  <a:srgbClr val="1F26F1"/>
                                </a:solidFill>
                                <a:latin typeface="Cambria Math" panose="02040503050406030204" pitchFamily="18" charset="0"/>
                              </a:rPr>
                            </m:ctrlPr>
                          </m:dPr>
                          <m:e>
                            <m:r>
                              <a:rPr lang="en-US" sz="2800" i="1" dirty="0">
                                <a:solidFill>
                                  <a:srgbClr val="1F26F1"/>
                                </a:solidFill>
                                <a:latin typeface="Cambria Math" panose="02040503050406030204" pitchFamily="18" charset="0"/>
                              </a:rPr>
                              <m:t>⋆</m:t>
                            </m:r>
                          </m:e>
                        </m:d>
                        <m:r>
                          <a:rPr kumimoji="0" lang="en-US" sz="2800" b="0" i="0" u="none" strike="noStrike" kern="1200" cap="none" spc="0" normalizeH="0" baseline="0" noProof="0" dirty="0" smtClean="0">
                            <a:ln>
                              <a:noFill/>
                            </a:ln>
                            <a:solidFill>
                              <a:srgbClr val="1F26F1"/>
                            </a:solidFill>
                            <a:effectLst/>
                            <a:uLnTx/>
                            <a:uFillTx/>
                            <a:latin typeface="Cambria Math" panose="02040503050406030204" pitchFamily="18" charset="0"/>
                            <a:ea typeface="+mn-ea"/>
                            <a:cs typeface="+mn-cs"/>
                          </a:rPr>
                          <m:t>)</m:t>
                        </m:r>
                      </m:oMath>
                    </m:oMathPara>
                  </a14:m>
                  <a:endParaRPr kumimoji="0" lang="en-US" sz="2800" b="0" i="0" u="none" strike="noStrike" kern="1200" cap="none" spc="0" normalizeH="0" baseline="0" noProof="0" dirty="0">
                    <a:ln>
                      <a:noFill/>
                    </a:ln>
                    <a:solidFill>
                      <a:srgbClr val="1F26F1"/>
                    </a:solidFill>
                    <a:effectLst/>
                    <a:uLnTx/>
                    <a:uFillTx/>
                    <a:latin typeface="Calibri Light" panose="020F0302020204030204"/>
                    <a:ea typeface="+mn-ea"/>
                    <a:cs typeface="+mn-cs"/>
                  </a:endParaRPr>
                </a:p>
              </p:txBody>
            </p:sp>
          </mc:Choice>
          <mc:Fallback xmlns="">
            <p:sp>
              <p:nvSpPr>
                <p:cNvPr id="20" name="Rectangle 19">
                  <a:extLst>
                    <a:ext uri="{FF2B5EF4-FFF2-40B4-BE49-F238E27FC236}">
                      <a16:creationId xmlns:a16="http://schemas.microsoft.com/office/drawing/2014/main" id="{A9835CCA-61D1-B8F8-713B-0A9F1C160158}"/>
                    </a:ext>
                  </a:extLst>
                </p:cNvPr>
                <p:cNvSpPr>
                  <a:spLocks noRot="1" noChangeAspect="1" noMove="1" noResize="1" noEditPoints="1" noAdjustHandles="1" noChangeArrowheads="1" noChangeShapeType="1" noTextEdit="1"/>
                </p:cNvSpPr>
                <p:nvPr/>
              </p:nvSpPr>
              <p:spPr>
                <a:xfrm>
                  <a:off x="6873832" y="4825094"/>
                  <a:ext cx="3249845" cy="56156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0D98AA42-4BF5-C3A7-4928-9091B5691D8D}"/>
                    </a:ext>
                  </a:extLst>
                </p:cNvPr>
                <p:cNvSpPr/>
                <p:nvPr/>
              </p:nvSpPr>
              <p:spPr>
                <a:xfrm flipH="1">
                  <a:off x="6873831" y="5708141"/>
                  <a:ext cx="348936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p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ℓ</m:t>
                            </m:r>
                          </m:e>
                          <m:sup>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sup>
                        </m:sSup>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𝑠</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𝑧</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𝑘</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oMath>
                    </m:oMathPara>
                  </a14:m>
                  <a:endParaRPr kumimoji="0" lang="en-US" sz="2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21" name="Rectangle 20">
                  <a:extLst>
                    <a:ext uri="{FF2B5EF4-FFF2-40B4-BE49-F238E27FC236}">
                      <a16:creationId xmlns:a16="http://schemas.microsoft.com/office/drawing/2014/main" id="{0D98AA42-4BF5-C3A7-4928-9091B5691D8D}"/>
                    </a:ext>
                  </a:extLst>
                </p:cNvPr>
                <p:cNvSpPr>
                  <a:spLocks noRot="1" noChangeAspect="1" noMove="1" noResize="1" noEditPoints="1" noAdjustHandles="1" noChangeArrowheads="1" noChangeShapeType="1" noTextEdit="1"/>
                </p:cNvSpPr>
                <p:nvPr/>
              </p:nvSpPr>
              <p:spPr>
                <a:xfrm flipH="1">
                  <a:off x="6873831" y="5708141"/>
                  <a:ext cx="3489361" cy="523220"/>
                </a:xfrm>
                <a:prstGeom prst="rect">
                  <a:avLst/>
                </a:prstGeom>
                <a:blipFill>
                  <a:blip r:embed="rId12"/>
                  <a:stretch>
                    <a:fillRect/>
                  </a:stretch>
                </a:blipFill>
              </p:spPr>
              <p:txBody>
                <a:bodyPr/>
                <a:lstStyle/>
                <a:p>
                  <a:r>
                    <a:rPr lang="en-US">
                      <a:noFill/>
                    </a:rPr>
                    <a:t> </a:t>
                  </a:r>
                </a:p>
              </p:txBody>
            </p:sp>
          </mc:Fallback>
        </mc:AlternateContent>
      </p:grpSp>
      <p:grpSp>
        <p:nvGrpSpPr>
          <p:cNvPr id="22" name="Group 21">
            <a:extLst>
              <a:ext uri="{FF2B5EF4-FFF2-40B4-BE49-F238E27FC236}">
                <a16:creationId xmlns:a16="http://schemas.microsoft.com/office/drawing/2014/main" id="{02B899DA-47B6-F9B3-EAF4-89F12CBBBB68}"/>
              </a:ext>
            </a:extLst>
          </p:cNvPr>
          <p:cNvGrpSpPr/>
          <p:nvPr/>
        </p:nvGrpSpPr>
        <p:grpSpPr>
          <a:xfrm>
            <a:off x="4691487" y="3886200"/>
            <a:ext cx="5671713" cy="2819400"/>
            <a:chOff x="4721544" y="3667728"/>
            <a:chExt cx="5671713" cy="2819400"/>
          </a:xfrm>
        </p:grpSpPr>
        <p:cxnSp>
          <p:nvCxnSpPr>
            <p:cNvPr id="23" name="Straight Connector 22">
              <a:extLst>
                <a:ext uri="{FF2B5EF4-FFF2-40B4-BE49-F238E27FC236}">
                  <a16:creationId xmlns:a16="http://schemas.microsoft.com/office/drawing/2014/main" id="{7DA4AC65-BD7B-F9DC-62E5-C3DE0D0AE2AF}"/>
                </a:ext>
              </a:extLst>
            </p:cNvPr>
            <p:cNvCxnSpPr>
              <a:cxnSpLocks/>
            </p:cNvCxnSpPr>
            <p:nvPr/>
          </p:nvCxnSpPr>
          <p:spPr>
            <a:xfrm flipV="1">
              <a:off x="4721544" y="3667728"/>
              <a:ext cx="2182351" cy="148507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2C88FB-F46D-0FFC-0B17-2C95908865D2}"/>
                </a:ext>
              </a:extLst>
            </p:cNvPr>
            <p:cNvCxnSpPr>
              <a:cxnSpLocks/>
            </p:cNvCxnSpPr>
            <p:nvPr/>
          </p:nvCxnSpPr>
          <p:spPr>
            <a:xfrm>
              <a:off x="4721544" y="5696277"/>
              <a:ext cx="2182352" cy="79085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82A571F-916A-A406-18C3-C5EFC9B7375C}"/>
                </a:ext>
              </a:extLst>
            </p:cNvPr>
            <p:cNvSpPr/>
            <p:nvPr/>
          </p:nvSpPr>
          <p:spPr>
            <a:xfrm>
              <a:off x="6903896" y="3667728"/>
              <a:ext cx="3489361" cy="2819400"/>
            </a:xfrm>
            <a:prstGeom prst="rect">
              <a:avLst/>
            </a:prstGeom>
            <a:noFill/>
            <a:ln w="38100">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41" name="Oval Callout 57">
                <a:extLst>
                  <a:ext uri="{FF2B5EF4-FFF2-40B4-BE49-F238E27FC236}">
                    <a16:creationId xmlns:a16="http://schemas.microsoft.com/office/drawing/2014/main" id="{6AF997A3-121A-6134-B6D3-41A7111B380B}"/>
                  </a:ext>
                </a:extLst>
              </p:cNvPr>
              <p:cNvSpPr/>
              <p:nvPr/>
            </p:nvSpPr>
            <p:spPr>
              <a:xfrm>
                <a:off x="6096000" y="2234544"/>
                <a:ext cx="5791200" cy="1575456"/>
              </a:xfrm>
              <a:prstGeom prst="wedgeEllipseCallout">
                <a:avLst>
                  <a:gd name="adj1" fmla="val -49059"/>
                  <a:gd name="adj2" fmla="val 34110"/>
                </a:avLst>
              </a:prstGeom>
              <a:solidFill>
                <a:schemeClr val="accent6">
                  <a:lumMod val="20000"/>
                  <a:lumOff val="80000"/>
                </a:schemeClr>
              </a:solidFill>
              <a:ln>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acc>
                        <m:accPr>
                          <m:chr m:val="̂"/>
                          <m:ctrlPr>
                            <a:rPr lang="en-US" sz="2800" i="1" dirty="0" smtClean="0">
                              <a:solidFill>
                                <a:prstClr val="black"/>
                              </a:solidFill>
                              <a:latin typeface="Cambria Math" panose="02040503050406030204" pitchFamily="18" charset="0"/>
                            </a:rPr>
                          </m:ctrlPr>
                        </m:accPr>
                        <m:e>
                          <m:r>
                            <a:rPr lang="en-US" sz="2800" i="1" dirty="0">
                              <a:solidFill>
                                <a:prstClr val="black"/>
                              </a:solidFill>
                              <a:latin typeface="Cambria Math" panose="02040503050406030204" pitchFamily="18" charset="0"/>
                            </a:rPr>
                            <m:t>𝐶</m:t>
                          </m:r>
                        </m:e>
                      </m:acc>
                      <m:r>
                        <a:rPr lang="en-US" sz="2800" i="1" dirty="0">
                          <a:solidFill>
                            <a:prstClr val="black"/>
                          </a:solidFill>
                          <a:latin typeface="Cambria Math" panose="02040503050406030204" pitchFamily="18" charset="0"/>
                        </a:rPr>
                        <m:t>=</m:t>
                      </m:r>
                      <m:r>
                        <m:rPr>
                          <m:sty m:val="p"/>
                        </m:rPr>
                        <a:rPr lang="en-US" sz="2800" dirty="0">
                          <a:solidFill>
                            <a:srgbClr val="C00000"/>
                          </a:solidFill>
                          <a:latin typeface="Cambria Math" panose="02040503050406030204" pitchFamily="18" charset="0"/>
                        </a:rPr>
                        <m:t>PD</m:t>
                      </m:r>
                      <m:r>
                        <a:rPr lang="en-US" sz="2800" i="1" dirty="0">
                          <a:solidFill>
                            <a:prstClr val="black"/>
                          </a:solidFill>
                          <a:latin typeface="Cambria Math" panose="02040503050406030204" pitchFamily="18" charset="0"/>
                        </a:rPr>
                        <m:t>,</m:t>
                      </m:r>
                      <m:r>
                        <a:rPr lang="en-US" sz="2800" dirty="0">
                          <a:solidFill>
                            <a:prstClr val="black"/>
                          </a:solidFill>
                          <a:latin typeface="Cambria Math" panose="02040503050406030204" pitchFamily="18" charset="0"/>
                        </a:rPr>
                        <m:t> </m:t>
                      </m:r>
                      <m:r>
                        <m:rPr>
                          <m:sty m:val="p"/>
                        </m:rPr>
                        <a:rPr lang="en-US" sz="2800" dirty="0">
                          <a:solidFill>
                            <a:srgbClr val="1F26F1"/>
                          </a:solidFill>
                          <a:latin typeface="Cambria Math" panose="02040503050406030204" pitchFamily="18" charset="0"/>
                        </a:rPr>
                        <m:t>Yao</m:t>
                      </m:r>
                      <m:r>
                        <a:rPr lang="en-US" sz="2800" dirty="0">
                          <a:solidFill>
                            <a:srgbClr val="1F26F1"/>
                          </a:solidFill>
                          <a:latin typeface="Cambria Math" panose="02040503050406030204" pitchFamily="18" charset="0"/>
                        </a:rPr>
                        <m:t>.</m:t>
                      </m:r>
                      <m:r>
                        <m:rPr>
                          <m:sty m:val="p"/>
                        </m:rPr>
                        <a:rPr lang="en-US" sz="2800" dirty="0">
                          <a:solidFill>
                            <a:srgbClr val="1F26F1"/>
                          </a:solidFill>
                          <a:latin typeface="Cambria Math" panose="02040503050406030204" pitchFamily="18" charset="0"/>
                        </a:rPr>
                        <m:t>GC</m:t>
                      </m:r>
                      <m:r>
                        <a:rPr lang="en-US" sz="2800" dirty="0">
                          <a:solidFill>
                            <a:srgbClr val="1F26F1"/>
                          </a:solidFill>
                          <a:latin typeface="Cambria Math" panose="02040503050406030204" pitchFamily="18" charset="0"/>
                        </a:rPr>
                        <m:t>(</m:t>
                      </m:r>
                      <m:sSub>
                        <m:sSubPr>
                          <m:ctrlPr>
                            <a:rPr lang="en-US" sz="2800" i="1" dirty="0">
                              <a:solidFill>
                                <a:srgbClr val="1F26F1"/>
                              </a:solidFill>
                              <a:latin typeface="Cambria Math" panose="02040503050406030204" pitchFamily="18" charset="0"/>
                            </a:rPr>
                          </m:ctrlPr>
                        </m:sSubPr>
                        <m:e>
                          <m:r>
                            <m:rPr>
                              <m:sty m:val="p"/>
                            </m:rPr>
                            <a:rPr lang="en-US" sz="2800" dirty="0">
                              <a:solidFill>
                                <a:srgbClr val="1F26F1"/>
                              </a:solidFill>
                              <a:latin typeface="Cambria Math" panose="02040503050406030204" pitchFamily="18" charset="0"/>
                            </a:rPr>
                            <m:t>C</m:t>
                          </m:r>
                        </m:e>
                        <m:sub>
                          <m:r>
                            <m:rPr>
                              <m:sty m:val="p"/>
                            </m:rPr>
                            <a:rPr lang="en-US" sz="2800" dirty="0">
                              <a:solidFill>
                                <a:srgbClr val="1F26F1"/>
                              </a:solidFill>
                              <a:latin typeface="Cambria Math" panose="02040503050406030204" pitchFamily="18" charset="0"/>
                            </a:rPr>
                            <m:t>priv</m:t>
                          </m:r>
                        </m:sub>
                      </m:sSub>
                      <m:d>
                        <m:dPr>
                          <m:ctrlPr>
                            <a:rPr lang="en-US" sz="2800" i="1" dirty="0">
                              <a:solidFill>
                                <a:srgbClr val="1F26F1"/>
                              </a:solidFill>
                              <a:latin typeface="Cambria Math" panose="02040503050406030204" pitchFamily="18" charset="0"/>
                            </a:rPr>
                          </m:ctrlPr>
                        </m:dPr>
                        <m:e>
                          <m:r>
                            <a:rPr lang="en-US" sz="2800" i="1" dirty="0">
                              <a:solidFill>
                                <a:srgbClr val="1F26F1"/>
                              </a:solidFill>
                              <a:latin typeface="Cambria Math" panose="02040503050406030204" pitchFamily="18" charset="0"/>
                            </a:rPr>
                            <m:t>⋆</m:t>
                          </m:r>
                        </m:e>
                      </m:d>
                      <m:r>
                        <a:rPr lang="en-US" sz="2800" dirty="0">
                          <a:solidFill>
                            <a:srgbClr val="1F26F1"/>
                          </a:solidFill>
                          <a:latin typeface="Cambria Math" panose="02040503050406030204" pitchFamily="18" charset="0"/>
                        </a:rPr>
                        <m:t>)</m:t>
                      </m:r>
                    </m:oMath>
                  </m:oMathPara>
                </a14:m>
                <a:endParaRPr lang="en-US" sz="2800" dirty="0">
                  <a:solidFill>
                    <a:srgbClr val="1F26F1"/>
                  </a:solidFill>
                  <a:latin typeface="Calibri Light" panose="020F0302020204030204"/>
                </a:endParaRPr>
              </a:p>
              <a:p>
                <a:pPr/>
                <a14:m>
                  <m:oMathPara xmlns:m="http://schemas.openxmlformats.org/officeDocument/2006/math">
                    <m:oMathParaPr>
                      <m:jc m:val="centerGroup"/>
                    </m:oMathParaPr>
                    <m:oMath xmlns:m="http://schemas.openxmlformats.org/officeDocument/2006/math">
                      <m:d>
                        <m:dPr>
                          <m:begChr m:val="|"/>
                          <m:endChr m:val="|"/>
                          <m:ctrlPr>
                            <a:rPr lang="en-US" sz="2800" i="1" dirty="0">
                              <a:solidFill>
                                <a:schemeClr val="tx1"/>
                              </a:solidFill>
                              <a:latin typeface="Cambria Math" panose="02040503050406030204" pitchFamily="18" charset="0"/>
                            </a:rPr>
                          </m:ctrlPr>
                        </m:dPr>
                        <m:e>
                          <m:acc>
                            <m:accPr>
                              <m:chr m:val="̂"/>
                              <m:ctrlPr>
                                <a:rPr lang="en-US" sz="2800" i="1" dirty="0">
                                  <a:solidFill>
                                    <a:schemeClr val="tx1"/>
                                  </a:solidFill>
                                  <a:latin typeface="Cambria Math" panose="02040503050406030204" pitchFamily="18" charset="0"/>
                                </a:rPr>
                              </m:ctrlPr>
                            </m:accPr>
                            <m:e>
                              <m:r>
                                <a:rPr lang="en-US" sz="2800" i="1" dirty="0">
                                  <a:solidFill>
                                    <a:schemeClr val="tx1"/>
                                  </a:solidFill>
                                  <a:latin typeface="Cambria Math" panose="02040503050406030204" pitchFamily="18" charset="0"/>
                                </a:rPr>
                                <m:t>𝐶</m:t>
                              </m:r>
                            </m:e>
                          </m:acc>
                        </m:e>
                      </m:d>
                      <m:r>
                        <a:rPr lang="en-US" sz="2800" i="1" dirty="0">
                          <a:solidFill>
                            <a:schemeClr val="tx1"/>
                          </a:solidFill>
                          <a:latin typeface="Cambria Math" panose="02040503050406030204" pitchFamily="18" charset="0"/>
                        </a:rPr>
                        <m:t>=</m:t>
                      </m:r>
                      <m:sSub>
                        <m:sSubPr>
                          <m:ctrlPr>
                            <a:rPr lang="en-US" sz="2800" i="1" dirty="0">
                              <a:solidFill>
                                <a:schemeClr val="tx1"/>
                              </a:solidFill>
                              <a:latin typeface="Cambria Math" panose="02040503050406030204" pitchFamily="18" charset="0"/>
                            </a:rPr>
                          </m:ctrlPr>
                        </m:sSubPr>
                        <m:e>
                          <m:r>
                            <a:rPr lang="en-US" sz="2800" i="1" dirty="0">
                              <a:solidFill>
                                <a:schemeClr val="tx1"/>
                              </a:solidFill>
                              <a:latin typeface="Cambria Math" panose="02040503050406030204" pitchFamily="18" charset="0"/>
                            </a:rPr>
                            <m:t>𝑂</m:t>
                          </m:r>
                        </m:e>
                        <m:sub>
                          <m:r>
                            <a:rPr lang="en-US" sz="2800" i="1" dirty="0">
                              <a:solidFill>
                                <a:schemeClr val="tx1"/>
                              </a:solidFill>
                              <a:latin typeface="Cambria Math" panose="02040503050406030204" pitchFamily="18" charset="0"/>
                            </a:rPr>
                            <m:t>𝜆</m:t>
                          </m:r>
                        </m:sub>
                      </m:sSub>
                      <m:r>
                        <a:rPr lang="en-US" sz="2800" i="1" dirty="0">
                          <a:solidFill>
                            <a:schemeClr val="tx1"/>
                          </a:solidFill>
                          <a:latin typeface="Cambria Math" panose="02040503050406030204" pitchFamily="18" charset="0"/>
                        </a:rPr>
                        <m:t>(</m:t>
                      </m:r>
                      <m:d>
                        <m:dPr>
                          <m:begChr m:val="|"/>
                          <m:endChr m:val="|"/>
                          <m:ctrlPr>
                            <a:rPr lang="en-US" sz="2800" i="1" dirty="0">
                              <a:solidFill>
                                <a:schemeClr val="tx1"/>
                              </a:solidFill>
                              <a:latin typeface="Cambria Math" panose="02040503050406030204" pitchFamily="18" charset="0"/>
                            </a:rPr>
                          </m:ctrlPr>
                        </m:dPr>
                        <m:e>
                          <m:sSub>
                            <m:sSubPr>
                              <m:ctrlPr>
                                <a:rPr lang="en-US" sz="2800" i="1" dirty="0">
                                  <a:solidFill>
                                    <a:schemeClr val="tx1"/>
                                  </a:solidFill>
                                  <a:latin typeface="Cambria Math" panose="02040503050406030204" pitchFamily="18" charset="0"/>
                                </a:rPr>
                              </m:ctrlPr>
                            </m:sSubPr>
                            <m:e>
                              <m:r>
                                <a:rPr lang="en-US" sz="2800" i="1" dirty="0">
                                  <a:solidFill>
                                    <a:schemeClr val="tx1"/>
                                  </a:solidFill>
                                  <a:latin typeface="Cambria Math" panose="02040503050406030204" pitchFamily="18" charset="0"/>
                                </a:rPr>
                                <m:t>𝐶</m:t>
                              </m:r>
                            </m:e>
                            <m:sub>
                              <m:r>
                                <m:rPr>
                                  <m:sty m:val="p"/>
                                </m:rPr>
                                <a:rPr lang="en-US" sz="2800" dirty="0">
                                  <a:solidFill>
                                    <a:schemeClr val="tx1"/>
                                  </a:solidFill>
                                  <a:latin typeface="Cambria Math" panose="02040503050406030204" pitchFamily="18" charset="0"/>
                                </a:rPr>
                                <m:t>priv</m:t>
                              </m:r>
                            </m:sub>
                          </m:sSub>
                        </m:e>
                      </m:d>
                      <m:r>
                        <a:rPr lang="en-US" sz="2800" i="1" dirty="0">
                          <a:solidFill>
                            <a:schemeClr val="tx1"/>
                          </a:solidFill>
                          <a:latin typeface="Cambria Math" panose="02040503050406030204" pitchFamily="18" charset="0"/>
                        </a:rPr>
                        <m:t>)</m:t>
                      </m:r>
                    </m:oMath>
                  </m:oMathPara>
                </a14:m>
                <a:endParaRPr lang="en-US" sz="2800" dirty="0">
                  <a:solidFill>
                    <a:schemeClr val="tx1"/>
                  </a:solidFill>
                  <a:latin typeface="Calibri Light" panose="020F0302020204030204"/>
                </a:endParaRPr>
              </a:p>
            </p:txBody>
          </p:sp>
        </mc:Choice>
        <mc:Fallback xmlns="">
          <p:sp>
            <p:nvSpPr>
              <p:cNvPr id="41" name="Oval Callout 57">
                <a:extLst>
                  <a:ext uri="{FF2B5EF4-FFF2-40B4-BE49-F238E27FC236}">
                    <a16:creationId xmlns:a16="http://schemas.microsoft.com/office/drawing/2014/main" id="{6AF997A3-121A-6134-B6D3-41A7111B380B}"/>
                  </a:ext>
                </a:extLst>
              </p:cNvPr>
              <p:cNvSpPr>
                <a:spLocks noRot="1" noChangeAspect="1" noMove="1" noResize="1" noEditPoints="1" noAdjustHandles="1" noChangeArrowheads="1" noChangeShapeType="1" noTextEdit="1"/>
              </p:cNvSpPr>
              <p:nvPr/>
            </p:nvSpPr>
            <p:spPr>
              <a:xfrm>
                <a:off x="6096000" y="2234544"/>
                <a:ext cx="5791200" cy="1575456"/>
              </a:xfrm>
              <a:prstGeom prst="wedgeEllipseCallout">
                <a:avLst>
                  <a:gd name="adj1" fmla="val -49059"/>
                  <a:gd name="adj2" fmla="val 34110"/>
                </a:avLst>
              </a:prstGeom>
              <a:blipFill>
                <a:blip r:embed="rId13"/>
                <a:stretch>
                  <a:fillRect/>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13930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088C95D-AA77-B953-87E7-1D4BC2A52F88}"/>
            </a:ext>
          </a:extLst>
        </p:cNvPr>
        <p:cNvGrpSpPr/>
        <p:nvPr/>
      </p:nvGrpSpPr>
      <p:grpSpPr>
        <a:xfrm>
          <a:off x="0" y="0"/>
          <a:ext cx="0" cy="0"/>
          <a:chOff x="0" y="0"/>
          <a:chExt cx="0" cy="0"/>
        </a:xfrm>
      </p:grpSpPr>
      <p:grpSp>
        <p:nvGrpSpPr>
          <p:cNvPr id="49" name="Group 48">
            <a:extLst>
              <a:ext uri="{FF2B5EF4-FFF2-40B4-BE49-F238E27FC236}">
                <a16:creationId xmlns:a16="http://schemas.microsoft.com/office/drawing/2014/main" id="{F9E866E2-3B01-7434-D95D-0D0100F2B31F}"/>
              </a:ext>
            </a:extLst>
          </p:cNvPr>
          <p:cNvGrpSpPr/>
          <p:nvPr/>
        </p:nvGrpSpPr>
        <p:grpSpPr>
          <a:xfrm>
            <a:off x="2016687" y="5334000"/>
            <a:ext cx="2479113" cy="1284386"/>
            <a:chOff x="2016687" y="5276899"/>
            <a:chExt cx="2479113" cy="1284386"/>
          </a:xfrm>
        </p:grpSpPr>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C2E22BA4-924A-3A23-21C3-49876D88C8E9}"/>
                    </a:ext>
                  </a:extLst>
                </p:cNvPr>
                <p:cNvSpPr/>
                <p:nvPr/>
              </p:nvSpPr>
              <p:spPr>
                <a:xfrm>
                  <a:off x="2016687" y="5276899"/>
                  <a:ext cx="2479113" cy="561564"/>
                </a:xfrm>
                <a:prstGeom prst="rect">
                  <a:avLst/>
                </a:prstGeom>
                <a:solidFill>
                  <a:schemeClr val="tx1"/>
                </a:solidFill>
              </p:spPr>
              <p:txBody>
                <a:bodyPr wrap="square">
                  <a:spAutoFit/>
                </a:bodyPr>
                <a:lstStyle/>
                <a:p>
                  <a:pPr lvl="0" algn="ctr">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dirty="0" smtClean="0">
                                <a:ln>
                                  <a:noFill/>
                                </a:ln>
                                <a:solidFill>
                                  <a:schemeClr val="bg1"/>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dirty="0" smtClean="0">
                                <a:ln>
                                  <a:noFill/>
                                </a:ln>
                                <a:solidFill>
                                  <a:schemeClr val="bg1"/>
                                </a:solidFill>
                                <a:effectLst/>
                                <a:uLnTx/>
                                <a:uFillTx/>
                                <a:latin typeface="Cambria Math" panose="02040503050406030204" pitchFamily="18" charset="0"/>
                                <a:ea typeface="+mn-ea"/>
                                <a:cs typeface="+mn-cs"/>
                              </a:rPr>
                              <m:t>𝐶</m:t>
                            </m:r>
                          </m:e>
                          <m:sub>
                            <m:r>
                              <m:rPr>
                                <m:sty m:val="p"/>
                              </m:rPr>
                              <a:rPr kumimoji="0" lang="en-US" sz="2800" b="0" i="0" u="none" strike="noStrike" kern="1200" cap="none" spc="0" normalizeH="0" baseline="0" noProof="0" dirty="0" smtClean="0">
                                <a:ln>
                                  <a:noFill/>
                                </a:ln>
                                <a:solidFill>
                                  <a:schemeClr val="bg1"/>
                                </a:solidFill>
                                <a:effectLst/>
                                <a:uLnTx/>
                                <a:uFillTx/>
                                <a:latin typeface="Cambria Math" panose="02040503050406030204" pitchFamily="18" charset="0"/>
                                <a:ea typeface="+mn-ea"/>
                                <a:cs typeface="+mn-cs"/>
                              </a:rPr>
                              <m:t>priv</m:t>
                            </m:r>
                          </m:sub>
                        </m:sSub>
                        <m:r>
                          <a:rPr kumimoji="0" lang="en-US" sz="2800" b="0" i="0" u="none" strike="noStrike" kern="1200" cap="none" spc="0" normalizeH="0" baseline="0" noProof="0" dirty="0" smtClean="0">
                            <a:ln>
                              <a:noFill/>
                            </a:ln>
                            <a:solidFill>
                              <a:schemeClr val="bg1"/>
                            </a:solidFill>
                            <a:effectLst/>
                            <a:uLnTx/>
                            <a:uFillTx/>
                            <a:latin typeface="Cambria Math" panose="02040503050406030204" pitchFamily="18" charset="0"/>
                            <a:ea typeface="+mn-ea"/>
                            <a:cs typeface="+mn-cs"/>
                          </a:rPr>
                          <m:t>(</m:t>
                        </m:r>
                        <m:r>
                          <a:rPr kumimoji="0" lang="en-US" sz="2800" b="0" i="1" u="none" strike="noStrike" kern="1200" cap="none" spc="0" normalizeH="0" baseline="0" noProof="0" dirty="0" smtClean="0">
                            <a:ln>
                              <a:noFill/>
                            </a:ln>
                            <a:solidFill>
                              <a:schemeClr val="bg1"/>
                            </a:solidFill>
                            <a:effectLst/>
                            <a:uLnTx/>
                            <a:uFillTx/>
                            <a:latin typeface="Cambria Math" panose="02040503050406030204" pitchFamily="18" charset="0"/>
                            <a:ea typeface="+mn-ea"/>
                            <a:cs typeface="+mn-cs"/>
                          </a:rPr>
                          <m:t>⋆,</m:t>
                        </m:r>
                        <m:acc>
                          <m:accPr>
                            <m:chr m:val="⃗"/>
                            <m:ctrlPr>
                              <a:rPr kumimoji="0" lang="en-US" sz="2800" b="0" i="1" u="none" strike="noStrike" kern="1200" cap="none" spc="0" normalizeH="0" baseline="0" noProof="0" dirty="0" smtClean="0">
                                <a:ln>
                                  <a:noFill/>
                                </a:ln>
                                <a:solidFill>
                                  <a:schemeClr val="bg1"/>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dirty="0" smtClean="0">
                                <a:ln>
                                  <a:noFill/>
                                </a:ln>
                                <a:solidFill>
                                  <a:schemeClr val="bg1"/>
                                </a:solidFill>
                                <a:effectLst/>
                                <a:uLnTx/>
                                <a:uFillTx/>
                                <a:latin typeface="Cambria Math" panose="02040503050406030204" pitchFamily="18" charset="0"/>
                                <a:ea typeface="+mn-ea"/>
                                <a:cs typeface="+mn-cs"/>
                              </a:rPr>
                              <m:t>𝑦</m:t>
                            </m:r>
                          </m:e>
                        </m:acc>
                        <m:r>
                          <a:rPr kumimoji="0" lang="en-US" sz="2800" b="0" i="1" u="none" strike="noStrike" kern="1200" cap="none" spc="0" normalizeH="0" baseline="0" noProof="0" dirty="0" smtClean="0">
                            <a:ln>
                              <a:noFill/>
                            </a:ln>
                            <a:solidFill>
                              <a:schemeClr val="bg1"/>
                            </a:solidFill>
                            <a:effectLst/>
                            <a:uLnTx/>
                            <a:uFillTx/>
                            <a:latin typeface="Cambria Math" panose="02040503050406030204" pitchFamily="18" charset="0"/>
                            <a:ea typeface="+mn-ea"/>
                            <a:cs typeface="+mn-cs"/>
                          </a:rPr>
                          <m:t>)</m:t>
                        </m:r>
                      </m:oMath>
                    </m:oMathPara>
                  </a14:m>
                  <a:endParaRPr kumimoji="0" lang="en-US" sz="2800" b="0" i="0" u="none" strike="noStrike" kern="1200" cap="none" spc="0" normalizeH="0" baseline="0" noProof="0" dirty="0">
                    <a:ln>
                      <a:noFill/>
                    </a:ln>
                    <a:solidFill>
                      <a:schemeClr val="bg1"/>
                    </a:solidFill>
                    <a:effectLst/>
                    <a:uLnTx/>
                    <a:uFillTx/>
                    <a:latin typeface="Calibri Light" panose="020F0302020204030204"/>
                    <a:ea typeface="+mn-ea"/>
                    <a:cs typeface="+mn-cs"/>
                  </a:endParaRPr>
                </a:p>
              </p:txBody>
            </p:sp>
          </mc:Choice>
          <mc:Fallback xmlns="">
            <p:sp>
              <p:nvSpPr>
                <p:cNvPr id="20" name="Rectangle 19">
                  <a:extLst>
                    <a:ext uri="{FF2B5EF4-FFF2-40B4-BE49-F238E27FC236}">
                      <a16:creationId xmlns:a16="http://schemas.microsoft.com/office/drawing/2014/main" id="{C2E22BA4-924A-3A23-21C3-49876D88C8E9}"/>
                    </a:ext>
                  </a:extLst>
                </p:cNvPr>
                <p:cNvSpPr>
                  <a:spLocks noRot="1" noChangeAspect="1" noMove="1" noResize="1" noEditPoints="1" noAdjustHandles="1" noChangeArrowheads="1" noChangeShapeType="1" noTextEdit="1"/>
                </p:cNvSpPr>
                <p:nvPr/>
              </p:nvSpPr>
              <p:spPr>
                <a:xfrm>
                  <a:off x="2016687" y="5276899"/>
                  <a:ext cx="2479113" cy="561564"/>
                </a:xfrm>
                <a:prstGeom prst="rect">
                  <a:avLst/>
                </a:prstGeom>
                <a:blipFill>
                  <a:blip r:embed="rId3"/>
                  <a:stretch>
                    <a:fillRect/>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2CC5FD98-0352-6156-C492-350615C27E84}"/>
                </a:ext>
              </a:extLst>
            </p:cNvPr>
            <p:cNvCxnSpPr>
              <a:cxnSpLocks/>
            </p:cNvCxnSpPr>
            <p:nvPr/>
          </p:nvCxnSpPr>
          <p:spPr>
            <a:xfrm>
              <a:off x="3243241" y="5839041"/>
              <a:ext cx="0" cy="282912"/>
            </a:xfrm>
            <a:prstGeom prst="straightConnector1">
              <a:avLst/>
            </a:prstGeom>
            <a:ln w="19050">
              <a:solidFill>
                <a:srgbClr val="4472C4"/>
              </a:solidFill>
              <a:headEnd type="none"/>
              <a:tailEnd type="triangle" w="lg" len="lg"/>
            </a:ln>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65E20818-91F3-5EE5-CDE9-79C93A7BEAD9}"/>
                    </a:ext>
                  </a:extLst>
                </p:cNvPr>
                <p:cNvSpPr/>
                <p:nvPr/>
              </p:nvSpPr>
              <p:spPr>
                <a:xfrm flipH="1">
                  <a:off x="2614738" y="6038065"/>
                  <a:ext cx="1257005" cy="523220"/>
                </a:xfrm>
                <a:prstGeom prst="rect">
                  <a:avLst/>
                </a:prstGeom>
                <a:noFill/>
              </p:spPr>
              <p:txBody>
                <a:bodyPr wrap="square">
                  <a:spAutoFit/>
                </a:bodyPr>
                <a:lstStyle/>
                <a:p>
                  <a:pPr lvl="0">
                    <a:defRPr/>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r>
                              <a:rPr lang="en-US" sz="2800" i="1">
                                <a:latin typeface="Cambria Math" panose="02040503050406030204" pitchFamily="18" charset="0"/>
                              </a:rPr>
                              <m:t>𝑠</m:t>
                            </m:r>
                            <m:r>
                              <a:rPr lang="en-US" sz="2800" i="1">
                                <a:latin typeface="Cambria Math" panose="02040503050406030204" pitchFamily="18" charset="0"/>
                              </a:rPr>
                              <m:t>⋅</m:t>
                            </m:r>
                            <m:r>
                              <a:rPr lang="en-US" sz="2800" b="0" i="1" smtClean="0">
                                <a:latin typeface="Cambria Math" panose="02040503050406030204" pitchFamily="18" charset="0"/>
                              </a:rPr>
                              <m:t>𝑧</m:t>
                            </m:r>
                          </m:e>
                        </m:d>
                      </m:oMath>
                    </m:oMathPara>
                  </a14:m>
                  <a:endParaRPr kumimoji="0" lang="en-US" sz="2800" b="0" i="0" u="none" strike="noStrike" kern="1200" cap="none" spc="0" normalizeH="0" baseline="0" noProof="0" dirty="0">
                    <a:ln>
                      <a:noFill/>
                    </a:ln>
                    <a:solidFill>
                      <a:srgbClr val="CC00CC"/>
                    </a:solidFill>
                    <a:effectLst/>
                    <a:uLnTx/>
                    <a:uFillTx/>
                    <a:latin typeface="Calibri Light" panose="020F0302020204030204"/>
                    <a:ea typeface="+mn-ea"/>
                    <a:cs typeface="+mn-cs"/>
                  </a:endParaRPr>
                </a:p>
              </p:txBody>
            </p:sp>
          </mc:Choice>
          <mc:Fallback xmlns="">
            <p:sp>
              <p:nvSpPr>
                <p:cNvPr id="18" name="Rectangle 17">
                  <a:extLst>
                    <a:ext uri="{FF2B5EF4-FFF2-40B4-BE49-F238E27FC236}">
                      <a16:creationId xmlns:a16="http://schemas.microsoft.com/office/drawing/2014/main" id="{65E20818-91F3-5EE5-CDE9-79C93A7BEAD9}"/>
                    </a:ext>
                  </a:extLst>
                </p:cNvPr>
                <p:cNvSpPr>
                  <a:spLocks noRot="1" noChangeAspect="1" noMove="1" noResize="1" noEditPoints="1" noAdjustHandles="1" noChangeArrowheads="1" noChangeShapeType="1" noTextEdit="1"/>
                </p:cNvSpPr>
                <p:nvPr/>
              </p:nvSpPr>
              <p:spPr>
                <a:xfrm flipH="1">
                  <a:off x="2614738" y="6038065"/>
                  <a:ext cx="1257005" cy="523220"/>
                </a:xfrm>
                <a:prstGeom prst="rect">
                  <a:avLst/>
                </a:prstGeom>
                <a:blipFill>
                  <a:blip r:embed="rId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2A4CA52-D324-965A-18A0-ECD96918FBBC}"/>
                  </a:ext>
                </a:extLst>
              </p:cNvPr>
              <p:cNvSpPr txBox="1"/>
              <p:nvPr/>
            </p:nvSpPr>
            <p:spPr>
              <a:xfrm>
                <a:off x="6096000" y="3427627"/>
                <a:ext cx="4800600" cy="1158330"/>
              </a:xfrm>
              <a:prstGeom prst="rect">
                <a:avLst/>
              </a:prstGeom>
              <a:noFill/>
            </p:spPr>
            <p:txBody>
              <a:bodyPr wrap="square">
                <a:spAutoFit/>
              </a:bodyPr>
              <a:lstStyle/>
              <a:p>
                <a:pPr>
                  <a:defRPr/>
                </a:pPr>
                <a14:m>
                  <m:oMathPara xmlns:m="http://schemas.openxmlformats.org/officeDocument/2006/math">
                    <m:oMathParaPr>
                      <m:jc m:val="center"/>
                    </m:oMathParaPr>
                    <m:oMath xmlns:m="http://schemas.openxmlformats.org/officeDocument/2006/math">
                      <m:acc>
                        <m:accPr>
                          <m:chr m:val="⃗"/>
                          <m:ctrlP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t>ℓ</m:t>
                          </m:r>
                        </m:e>
                      </m:acc>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𝑠</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sSub>
                        <m:sSubPr>
                          <m:ctrlPr>
                            <a:rPr lang="en-US" sz="2800" i="1">
                              <a:solidFill>
                                <a:srgbClr val="CC00CC"/>
                              </a:solidFill>
                              <a:latin typeface="Cambria Math" panose="02040503050406030204" pitchFamily="18" charset="0"/>
                            </a:rPr>
                          </m:ctrlPr>
                        </m:sSubPr>
                        <m:e>
                          <m:r>
                            <a:rPr lang="en-US" sz="2800" i="1">
                              <a:solidFill>
                                <a:srgbClr val="CC00CC"/>
                              </a:solidFill>
                              <a:latin typeface="Cambria Math" panose="02040503050406030204" pitchFamily="18" charset="0"/>
                            </a:rPr>
                            <m:t>𝐶</m:t>
                          </m:r>
                        </m:e>
                        <m:sub>
                          <m:r>
                            <m:rPr>
                              <m:sty m:val="p"/>
                            </m:rPr>
                            <a:rPr lang="en-US" sz="2800">
                              <a:solidFill>
                                <a:srgbClr val="CC00CC"/>
                              </a:solidFill>
                              <a:latin typeface="Cambria Math" panose="02040503050406030204" pitchFamily="18" charset="0"/>
                            </a:rPr>
                            <m:t>pub</m:t>
                          </m:r>
                        </m:sub>
                      </m:sSub>
                      <m:d>
                        <m:dPr>
                          <m:ctrlPr>
                            <a:rPr lang="en-US" sz="2800" i="1">
                              <a:solidFill>
                                <a:srgbClr val="CC00CC"/>
                              </a:solidFill>
                              <a:latin typeface="Cambria Math" panose="02040503050406030204" pitchFamily="18" charset="0"/>
                            </a:rPr>
                          </m:ctrlPr>
                        </m:dPr>
                        <m:e>
                          <m:acc>
                            <m:accPr>
                              <m:chr m:val="⃗"/>
                              <m:ctrlP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t>𝑥</m:t>
                              </m:r>
                            </m:e>
                          </m:acc>
                        </m:e>
                      </m:d>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acc>
                        <m:accPr>
                          <m: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𝑘</m:t>
                          </m:r>
                        </m:e>
                      </m:acc>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   </m:t>
                      </m:r>
                      <m:acc>
                        <m:accPr>
                          <m: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accPr>
                        <m:e>
                          <m:sSup>
                            <m:sSupPr>
                              <m:ctrlPr>
                                <a:rPr lang="en-US" sz="2800" i="1">
                                  <a:solidFill>
                                    <a:schemeClr val="tx1"/>
                                  </a:solidFill>
                                  <a:latin typeface="Cambria Math" panose="02040503050406030204" pitchFamily="18" charset="0"/>
                                </a:rPr>
                              </m:ctrlPr>
                            </m:sSupPr>
                            <m:e>
                              <m:r>
                                <a:rPr lang="en-US" sz="2800" i="1">
                                  <a:solidFill>
                                    <a:schemeClr val="tx1"/>
                                  </a:solidFill>
                                  <a:latin typeface="Cambria Math" panose="02040503050406030204" pitchFamily="18" charset="0"/>
                                </a:rPr>
                                <m:t>ℓ</m:t>
                              </m:r>
                            </m:e>
                            <m:sup>
                              <m:r>
                                <a:rPr lang="en-US" sz="2800" i="1">
                                  <a:solidFill>
                                    <a:schemeClr val="tx1"/>
                                  </a:solidFill>
                                  <a:latin typeface="Cambria Math" panose="02040503050406030204" pitchFamily="18" charset="0"/>
                                </a:rPr>
                                <m:t>′</m:t>
                              </m:r>
                            </m:sup>
                          </m:sSup>
                        </m:e>
                      </m:acc>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𝑠</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acc>
                        <m:accPr>
                          <m: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𝑦</m:t>
                          </m:r>
                        </m:e>
                      </m:acc>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acc>
                        <m:accPr>
                          <m: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accPr>
                        <m:e>
                          <m:r>
                            <a:rPr lang="en-US" sz="2800" i="1">
                              <a:solidFill>
                                <a:schemeClr val="tx1"/>
                              </a:solidFill>
                              <a:latin typeface="Cambria Math" panose="02040503050406030204" pitchFamily="18" charset="0"/>
                            </a:rPr>
                            <m:t>𝑘</m:t>
                          </m:r>
                          <m:r>
                            <a:rPr lang="en-US" sz="2800" i="1">
                              <a:solidFill>
                                <a:schemeClr val="tx1"/>
                              </a:solidFill>
                              <a:latin typeface="Cambria Math" panose="02040503050406030204" pitchFamily="18" charset="0"/>
                            </a:rPr>
                            <m:t>′</m:t>
                          </m:r>
                        </m:e>
                      </m:acc>
                    </m:oMath>
                  </m:oMathPara>
                </a14:m>
                <a:endParaRPr kumimoji="0" lang="en-US" sz="2800" b="0" i="1" u="none" strike="noStrike" kern="1200" cap="none" spc="0" normalizeH="0" baseline="0" noProof="0" dirty="0">
                  <a:ln>
                    <a:noFill/>
                  </a:ln>
                  <a:solidFill>
                    <a:schemeClr val="tx1"/>
                  </a:solidFill>
                  <a:effectLst/>
                  <a:uLnTx/>
                  <a:uFillTx/>
                  <a:latin typeface="Cambria Math" panose="02040503050406030204" pitchFamily="18" charset="0"/>
                  <a:ea typeface="+mn-ea"/>
                  <a:cs typeface="+mn-cs"/>
                </a:endParaRPr>
              </a:p>
            </p:txBody>
          </p:sp>
        </mc:Choice>
        <mc:Fallback xmlns="">
          <p:sp>
            <p:nvSpPr>
              <p:cNvPr id="25" name="TextBox 24">
                <a:extLst>
                  <a:ext uri="{FF2B5EF4-FFF2-40B4-BE49-F238E27FC236}">
                    <a16:creationId xmlns:a16="http://schemas.microsoft.com/office/drawing/2014/main" id="{A2A4CA52-D324-965A-18A0-ECD96918FBBC}"/>
                  </a:ext>
                </a:extLst>
              </p:cNvPr>
              <p:cNvSpPr txBox="1">
                <a:spLocks noRot="1" noChangeAspect="1" noMove="1" noResize="1" noEditPoints="1" noAdjustHandles="1" noChangeArrowheads="1" noChangeShapeType="1" noTextEdit="1"/>
              </p:cNvSpPr>
              <p:nvPr/>
            </p:nvSpPr>
            <p:spPr>
              <a:xfrm>
                <a:off x="6096000" y="3427627"/>
                <a:ext cx="4800600" cy="1158330"/>
              </a:xfrm>
              <a:prstGeom prst="rect">
                <a:avLst/>
              </a:prstGeom>
              <a:blipFill>
                <a:blip r:embed="rId5"/>
                <a:stretch>
                  <a:fillRect/>
                </a:stretch>
              </a:blipFill>
            </p:spPr>
            <p:txBody>
              <a:bodyPr/>
              <a:lstStyle/>
              <a:p>
                <a:r>
                  <a:rPr lang="en-US">
                    <a:noFill/>
                  </a:rPr>
                  <a:t> </a:t>
                </a:r>
              </a:p>
            </p:txBody>
          </p:sp>
        </mc:Fallback>
      </mc:AlternateContent>
      <p:grpSp>
        <p:nvGrpSpPr>
          <p:cNvPr id="51" name="Group 50">
            <a:extLst>
              <a:ext uri="{FF2B5EF4-FFF2-40B4-BE49-F238E27FC236}">
                <a16:creationId xmlns:a16="http://schemas.microsoft.com/office/drawing/2014/main" id="{8AE6E538-A13E-44D9-8D23-0217DA2E6BDB}"/>
              </a:ext>
            </a:extLst>
          </p:cNvPr>
          <p:cNvGrpSpPr/>
          <p:nvPr/>
        </p:nvGrpSpPr>
        <p:grpSpPr>
          <a:xfrm>
            <a:off x="6873831" y="4572000"/>
            <a:ext cx="3489361" cy="1659361"/>
            <a:chOff x="6873831" y="4572000"/>
            <a:chExt cx="3489361" cy="1659361"/>
          </a:xfrm>
        </p:grpSpPr>
        <p:cxnSp>
          <p:nvCxnSpPr>
            <p:cNvPr id="26" name="Straight Arrow Connector 25">
              <a:extLst>
                <a:ext uri="{FF2B5EF4-FFF2-40B4-BE49-F238E27FC236}">
                  <a16:creationId xmlns:a16="http://schemas.microsoft.com/office/drawing/2014/main" id="{EDF68B31-E58A-210D-AD3B-F528BF714BAA}"/>
                </a:ext>
              </a:extLst>
            </p:cNvPr>
            <p:cNvCxnSpPr>
              <a:cxnSpLocks/>
            </p:cNvCxnSpPr>
            <p:nvPr/>
          </p:nvCxnSpPr>
          <p:spPr>
            <a:xfrm>
              <a:off x="8564778" y="4572000"/>
              <a:ext cx="0" cy="321429"/>
            </a:xfrm>
            <a:prstGeom prst="straightConnector1">
              <a:avLst/>
            </a:prstGeom>
            <a:ln w="19050">
              <a:solidFill>
                <a:srgbClr val="4472C4"/>
              </a:solidFill>
              <a:headEnd type="none"/>
              <a:tailEnd type="triangle" w="lg" len="lg"/>
            </a:ln>
          </p:spPr>
          <p:style>
            <a:lnRef idx="3">
              <a:schemeClr val="accent5"/>
            </a:lnRef>
            <a:fillRef idx="0">
              <a:schemeClr val="accent5"/>
            </a:fillRef>
            <a:effectRef idx="2">
              <a:schemeClr val="accent5"/>
            </a:effectRef>
            <a:fontRef idx="minor">
              <a:schemeClr val="tx1"/>
            </a:fontRef>
          </p:style>
        </p:cxnSp>
        <p:cxnSp>
          <p:nvCxnSpPr>
            <p:cNvPr id="27" name="Straight Arrow Connector 26">
              <a:extLst>
                <a:ext uri="{FF2B5EF4-FFF2-40B4-BE49-F238E27FC236}">
                  <a16:creationId xmlns:a16="http://schemas.microsoft.com/office/drawing/2014/main" id="{F8E86B31-3243-AE73-6837-46E6FA5B8D56}"/>
                </a:ext>
              </a:extLst>
            </p:cNvPr>
            <p:cNvCxnSpPr>
              <a:cxnSpLocks/>
            </p:cNvCxnSpPr>
            <p:nvPr/>
          </p:nvCxnSpPr>
          <p:spPr>
            <a:xfrm>
              <a:off x="8534400" y="5457066"/>
              <a:ext cx="0" cy="321429"/>
            </a:xfrm>
            <a:prstGeom prst="straightConnector1">
              <a:avLst/>
            </a:prstGeom>
            <a:ln w="19050">
              <a:solidFill>
                <a:srgbClr val="4472C4"/>
              </a:solidFill>
              <a:headEnd type="none"/>
              <a:tailEnd type="triangle" w="lg" len="lg"/>
            </a:ln>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8BBEA077-488B-A181-7E43-7B7EE4968219}"/>
                    </a:ext>
                  </a:extLst>
                </p:cNvPr>
                <p:cNvSpPr/>
                <p:nvPr/>
              </p:nvSpPr>
              <p:spPr>
                <a:xfrm>
                  <a:off x="6873832" y="4825094"/>
                  <a:ext cx="3249845" cy="561564"/>
                </a:xfrm>
                <a:prstGeom prst="rect">
                  <a:avLst/>
                </a:prstGeom>
              </p:spPr>
              <p:txBody>
                <a:bodyPr wrap="square">
                  <a:spAutoFit/>
                </a:bodyPr>
                <a:lstStyle/>
                <a:p>
                  <a:pPr lvl="0" algn="ctr">
                    <a:defRPr/>
                  </a:pPr>
                  <a14:m>
                    <m:oMathPara xmlns:m="http://schemas.openxmlformats.org/officeDocument/2006/math">
                      <m:oMathParaPr>
                        <m:jc m:val="right"/>
                      </m:oMathParaPr>
                      <m:oMath xmlns:m="http://schemas.openxmlformats.org/officeDocument/2006/math">
                        <m:r>
                          <m:rPr>
                            <m:sty m:val="p"/>
                          </m:rPr>
                          <a:rPr lang="en-US" sz="2800" dirty="0" smtClean="0">
                            <a:solidFill>
                              <a:srgbClr val="1F26F1"/>
                            </a:solidFill>
                            <a:latin typeface="Cambria Math" panose="02040503050406030204" pitchFamily="18" charset="0"/>
                          </a:rPr>
                          <m:t>Yao</m:t>
                        </m:r>
                        <m:r>
                          <a:rPr lang="en-US" sz="2800" b="0" i="0" dirty="0" smtClean="0">
                            <a:solidFill>
                              <a:srgbClr val="1F26F1"/>
                            </a:solidFill>
                            <a:latin typeface="Cambria Math" panose="02040503050406030204" pitchFamily="18" charset="0"/>
                          </a:rPr>
                          <m:t>.</m:t>
                        </m:r>
                        <m:r>
                          <m:rPr>
                            <m:sty m:val="p"/>
                          </m:rPr>
                          <a:rPr lang="en-US" sz="2800" b="0" i="0" dirty="0" smtClean="0">
                            <a:solidFill>
                              <a:srgbClr val="1F26F1"/>
                            </a:solidFill>
                            <a:latin typeface="Cambria Math" panose="02040503050406030204" pitchFamily="18" charset="0"/>
                          </a:rPr>
                          <m:t>GC</m:t>
                        </m:r>
                        <m:r>
                          <a:rPr lang="en-US" sz="2800" dirty="0">
                            <a:solidFill>
                              <a:srgbClr val="1F26F1"/>
                            </a:solidFill>
                            <a:latin typeface="Cambria Math" panose="02040503050406030204" pitchFamily="18" charset="0"/>
                          </a:rPr>
                          <m:t>(</m:t>
                        </m:r>
                        <m:sSub>
                          <m:sSubPr>
                            <m:ctrlPr>
                              <a:rPr lang="en-US" sz="2800" b="0" i="1" dirty="0" smtClean="0">
                                <a:solidFill>
                                  <a:srgbClr val="1F26F1"/>
                                </a:solidFill>
                                <a:latin typeface="Cambria Math" panose="02040503050406030204" pitchFamily="18" charset="0"/>
                              </a:rPr>
                            </m:ctrlPr>
                          </m:sSubPr>
                          <m:e>
                            <m:r>
                              <m:rPr>
                                <m:sty m:val="p"/>
                              </m:rPr>
                              <a:rPr lang="en-US" sz="2800" b="0" i="0" dirty="0" smtClean="0">
                                <a:solidFill>
                                  <a:srgbClr val="1F26F1"/>
                                </a:solidFill>
                                <a:latin typeface="Cambria Math" panose="02040503050406030204" pitchFamily="18" charset="0"/>
                              </a:rPr>
                              <m:t>C</m:t>
                            </m:r>
                          </m:e>
                          <m:sub>
                            <m:r>
                              <m:rPr>
                                <m:sty m:val="p"/>
                              </m:rPr>
                              <a:rPr lang="en-US" sz="2800" b="0" i="0" dirty="0" smtClean="0">
                                <a:solidFill>
                                  <a:srgbClr val="1F26F1"/>
                                </a:solidFill>
                                <a:latin typeface="Cambria Math" panose="02040503050406030204" pitchFamily="18" charset="0"/>
                              </a:rPr>
                              <m:t>priv</m:t>
                            </m:r>
                          </m:sub>
                        </m:sSub>
                        <m:d>
                          <m:dPr>
                            <m:ctrlPr>
                              <a:rPr lang="en-US" sz="2800" i="1" dirty="0">
                                <a:solidFill>
                                  <a:srgbClr val="1F26F1"/>
                                </a:solidFill>
                                <a:latin typeface="Cambria Math" panose="02040503050406030204" pitchFamily="18" charset="0"/>
                              </a:rPr>
                            </m:ctrlPr>
                          </m:dPr>
                          <m:e>
                            <m:r>
                              <a:rPr lang="en-US" sz="2800" i="1" dirty="0">
                                <a:solidFill>
                                  <a:srgbClr val="1F26F1"/>
                                </a:solidFill>
                                <a:latin typeface="Cambria Math" panose="02040503050406030204" pitchFamily="18" charset="0"/>
                              </a:rPr>
                              <m:t>⋆</m:t>
                            </m:r>
                          </m:e>
                        </m:d>
                        <m:r>
                          <a:rPr kumimoji="0" lang="en-US" sz="2800" b="0" i="0" u="none" strike="noStrike" kern="1200" cap="none" spc="0" normalizeH="0" baseline="0" noProof="0" dirty="0" smtClean="0">
                            <a:ln>
                              <a:noFill/>
                            </a:ln>
                            <a:solidFill>
                              <a:srgbClr val="1F26F1"/>
                            </a:solidFill>
                            <a:effectLst/>
                            <a:uLnTx/>
                            <a:uFillTx/>
                            <a:latin typeface="Cambria Math" panose="02040503050406030204" pitchFamily="18" charset="0"/>
                            <a:ea typeface="+mn-ea"/>
                            <a:cs typeface="+mn-cs"/>
                          </a:rPr>
                          <m:t>)</m:t>
                        </m:r>
                      </m:oMath>
                    </m:oMathPara>
                  </a14:m>
                  <a:endParaRPr kumimoji="0" lang="en-US" sz="2800" b="0" i="0" u="none" strike="noStrike" kern="1200" cap="none" spc="0" normalizeH="0" baseline="0" noProof="0" dirty="0">
                    <a:ln>
                      <a:noFill/>
                    </a:ln>
                    <a:solidFill>
                      <a:srgbClr val="1F26F1"/>
                    </a:solidFill>
                    <a:effectLst/>
                    <a:uLnTx/>
                    <a:uFillTx/>
                    <a:latin typeface="Calibri Light" panose="020F0302020204030204"/>
                    <a:ea typeface="+mn-ea"/>
                    <a:cs typeface="+mn-cs"/>
                  </a:endParaRPr>
                </a:p>
              </p:txBody>
            </p:sp>
          </mc:Choice>
          <mc:Fallback xmlns="">
            <p:sp>
              <p:nvSpPr>
                <p:cNvPr id="28" name="Rectangle 27">
                  <a:extLst>
                    <a:ext uri="{FF2B5EF4-FFF2-40B4-BE49-F238E27FC236}">
                      <a16:creationId xmlns:a16="http://schemas.microsoft.com/office/drawing/2014/main" id="{8BBEA077-488B-A181-7E43-7B7EE4968219}"/>
                    </a:ext>
                  </a:extLst>
                </p:cNvPr>
                <p:cNvSpPr>
                  <a:spLocks noRot="1" noChangeAspect="1" noMove="1" noResize="1" noEditPoints="1" noAdjustHandles="1" noChangeArrowheads="1" noChangeShapeType="1" noTextEdit="1"/>
                </p:cNvSpPr>
                <p:nvPr/>
              </p:nvSpPr>
              <p:spPr>
                <a:xfrm>
                  <a:off x="6873832" y="4825094"/>
                  <a:ext cx="3249845" cy="56156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368FFDAF-9AE0-3406-E88D-236AE65C6AAC}"/>
                    </a:ext>
                  </a:extLst>
                </p:cNvPr>
                <p:cNvSpPr/>
                <p:nvPr/>
              </p:nvSpPr>
              <p:spPr>
                <a:xfrm flipH="1">
                  <a:off x="6873831" y="5708141"/>
                  <a:ext cx="348936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p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ℓ</m:t>
                            </m:r>
                          </m:e>
                          <m:sup>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sup>
                        </m:sSup>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𝑠</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𝑧</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𝑘</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oMath>
                    </m:oMathPara>
                  </a14:m>
                  <a:endParaRPr kumimoji="0" lang="en-US" sz="2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29" name="Rectangle 28">
                  <a:extLst>
                    <a:ext uri="{FF2B5EF4-FFF2-40B4-BE49-F238E27FC236}">
                      <a16:creationId xmlns:a16="http://schemas.microsoft.com/office/drawing/2014/main" id="{368FFDAF-9AE0-3406-E88D-236AE65C6AAC}"/>
                    </a:ext>
                  </a:extLst>
                </p:cNvPr>
                <p:cNvSpPr>
                  <a:spLocks noRot="1" noChangeAspect="1" noMove="1" noResize="1" noEditPoints="1" noAdjustHandles="1" noChangeArrowheads="1" noChangeShapeType="1" noTextEdit="1"/>
                </p:cNvSpPr>
                <p:nvPr/>
              </p:nvSpPr>
              <p:spPr>
                <a:xfrm flipH="1">
                  <a:off x="6873831" y="5708141"/>
                  <a:ext cx="3489361" cy="523220"/>
                </a:xfrm>
                <a:prstGeom prst="rect">
                  <a:avLst/>
                </a:prstGeom>
                <a:blipFill>
                  <a:blip r:embed="rId7"/>
                  <a:stretch>
                    <a:fillRect/>
                  </a:stretch>
                </a:blipFill>
              </p:spPr>
              <p:txBody>
                <a:bodyPr/>
                <a:lstStyle/>
                <a:p>
                  <a:r>
                    <a:rPr lang="en-US">
                      <a:noFill/>
                    </a:rPr>
                    <a:t> </a:t>
                  </a:r>
                </a:p>
              </p:txBody>
            </p:sp>
          </mc:Fallback>
        </mc:AlternateContent>
      </p:grpSp>
      <p:grpSp>
        <p:nvGrpSpPr>
          <p:cNvPr id="50" name="Group 49">
            <a:extLst>
              <a:ext uri="{FF2B5EF4-FFF2-40B4-BE49-F238E27FC236}">
                <a16:creationId xmlns:a16="http://schemas.microsoft.com/office/drawing/2014/main" id="{EDB341C7-64CE-9DD1-AB3F-1CB79CC23E8D}"/>
              </a:ext>
            </a:extLst>
          </p:cNvPr>
          <p:cNvGrpSpPr/>
          <p:nvPr/>
        </p:nvGrpSpPr>
        <p:grpSpPr>
          <a:xfrm>
            <a:off x="4492223" y="3094866"/>
            <a:ext cx="6353755" cy="3237847"/>
            <a:chOff x="4492223" y="3094866"/>
            <a:chExt cx="6353755" cy="3237847"/>
          </a:xfrm>
        </p:grpSpPr>
        <p:cxnSp>
          <p:nvCxnSpPr>
            <p:cNvPr id="21" name="Straight Connector 20">
              <a:extLst>
                <a:ext uri="{FF2B5EF4-FFF2-40B4-BE49-F238E27FC236}">
                  <a16:creationId xmlns:a16="http://schemas.microsoft.com/office/drawing/2014/main" id="{6C642714-5552-4440-36DA-127ACD4B7FBC}"/>
                </a:ext>
              </a:extLst>
            </p:cNvPr>
            <p:cNvCxnSpPr>
              <a:cxnSpLocks/>
            </p:cNvCxnSpPr>
            <p:nvPr/>
          </p:nvCxnSpPr>
          <p:spPr>
            <a:xfrm flipV="1">
              <a:off x="4492223" y="3094866"/>
              <a:ext cx="1740658" cy="220056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3AA4B4A-B42A-E7FF-C5BA-5B3CF9B229D4}"/>
                </a:ext>
              </a:extLst>
            </p:cNvPr>
            <p:cNvCxnSpPr>
              <a:cxnSpLocks/>
            </p:cNvCxnSpPr>
            <p:nvPr/>
          </p:nvCxnSpPr>
          <p:spPr>
            <a:xfrm>
              <a:off x="4514652" y="5833333"/>
              <a:ext cx="1718229" cy="49938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2454FF8-8373-6E24-5553-C4904EF670E9}"/>
                </a:ext>
              </a:extLst>
            </p:cNvPr>
            <p:cNvSpPr/>
            <p:nvPr/>
          </p:nvSpPr>
          <p:spPr>
            <a:xfrm>
              <a:off x="6235878" y="3094866"/>
              <a:ext cx="4610100" cy="3237847"/>
            </a:xfrm>
            <a:prstGeom prst="rect">
              <a:avLst/>
            </a:prstGeom>
            <a:noFill/>
            <a:ln w="38100">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2224F306-1421-DE7B-1472-638B11D25523}"/>
                  </a:ext>
                </a:extLst>
              </p:cNvPr>
              <p:cNvSpPr txBox="1"/>
              <p:nvPr/>
            </p:nvSpPr>
            <p:spPr>
              <a:xfrm>
                <a:off x="775200" y="1769794"/>
                <a:ext cx="4980933" cy="5924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rPr>
                        <m:t>𝐶</m:t>
                      </m:r>
                      <m:d>
                        <m:dPr>
                          <m:ctrlP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rPr>
                          </m:ctrlPr>
                        </m:dPr>
                        <m:e>
                          <m:acc>
                            <m:accPr>
                              <m:chr m:val="⃗"/>
                              <m:ctrlPr>
                                <a:rPr kumimoji="0" lang="en-US" sz="2800" b="0" i="1" u="none" strike="noStrike" kern="1200" cap="none" spc="0" normalizeH="0" baseline="0" noProof="0" dirty="0" smtClean="0">
                                  <a:ln>
                                    <a:noFill/>
                                  </a:ln>
                                  <a:solidFill>
                                    <a:srgbClr val="CC00CC"/>
                                  </a:solidFill>
                                  <a:effectLst/>
                                  <a:uLnTx/>
                                  <a:uFillTx/>
                                  <a:latin typeface="Cambria Math" panose="02040503050406030204" pitchFamily="18" charset="0"/>
                                </a:rPr>
                              </m:ctrlPr>
                            </m:accPr>
                            <m:e>
                              <m:r>
                                <a:rPr kumimoji="0" lang="en-US" sz="2800" b="0" i="1" u="none" strike="noStrike" kern="1200" cap="none" spc="0" normalizeH="0" baseline="0" noProof="0" dirty="0" smtClean="0">
                                  <a:ln>
                                    <a:noFill/>
                                  </a:ln>
                                  <a:solidFill>
                                    <a:srgbClr val="CC00CC"/>
                                  </a:solidFill>
                                  <a:effectLst/>
                                  <a:uLnTx/>
                                  <a:uFillTx/>
                                  <a:latin typeface="Cambria Math" panose="02040503050406030204" pitchFamily="18" charset="0"/>
                                </a:rPr>
                                <m:t>𝑥</m:t>
                              </m:r>
                            </m:e>
                          </m:acc>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rPr>
                            <m:t>,</m:t>
                          </m:r>
                          <m:acc>
                            <m:accPr>
                              <m:chr m:val="⃗"/>
                              <m:ctrlP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rPr>
                              </m:ctrlPr>
                            </m:accPr>
                            <m:e>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rPr>
                                <m:t>𝑦</m:t>
                              </m:r>
                            </m:e>
                          </m:acc>
                        </m:e>
                      </m:d>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rPr>
                        <m:t>=</m:t>
                      </m:r>
                      <m:sSub>
                        <m:sSubPr>
                          <m:ctrlP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rPr>
                          </m:ctrlPr>
                        </m:sSubPr>
                        <m:e>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rPr>
                            <m:t>𝐶</m:t>
                          </m:r>
                        </m:e>
                        <m:sub>
                          <m:r>
                            <m:rPr>
                              <m:sty m:val="p"/>
                            </m:rPr>
                            <a:rPr kumimoji="0" lang="en-US" sz="2800" b="0" i="0" u="none" strike="noStrike" kern="1200" cap="none" spc="0" normalizeH="0" baseline="0" noProof="0" dirty="0" smtClean="0">
                              <a:ln>
                                <a:noFill/>
                              </a:ln>
                              <a:solidFill>
                                <a:prstClr val="black"/>
                              </a:solidFill>
                              <a:effectLst/>
                              <a:uLnTx/>
                              <a:uFillTx/>
                              <a:latin typeface="Cambria Math" panose="02040503050406030204" pitchFamily="18" charset="0"/>
                            </a:rPr>
                            <m:t>priv</m:t>
                          </m:r>
                        </m:sub>
                      </m:sSub>
                      <m:d>
                        <m:dPr>
                          <m:ctrlP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rPr>
                          </m:ctrlPr>
                        </m:dPr>
                        <m:e>
                          <m:sSub>
                            <m:sSubPr>
                              <m:ctrlPr>
                                <a:rPr kumimoji="0" lang="en-US" sz="2800" b="0" i="1" u="none" strike="noStrike" kern="1200" cap="none" spc="0" normalizeH="0" baseline="0" noProof="0" dirty="0" smtClean="0">
                                  <a:ln>
                                    <a:noFill/>
                                  </a:ln>
                                  <a:solidFill>
                                    <a:srgbClr val="CC00CC"/>
                                  </a:solidFill>
                                  <a:effectLst/>
                                  <a:uLnTx/>
                                  <a:uFillTx/>
                                  <a:latin typeface="Cambria Math" panose="02040503050406030204" pitchFamily="18" charset="0"/>
                                </a:rPr>
                              </m:ctrlPr>
                            </m:sSubPr>
                            <m:e>
                              <m:r>
                                <a:rPr kumimoji="0" lang="en-US" sz="2800" b="0" i="1" u="none" strike="noStrike" kern="1200" cap="none" spc="0" normalizeH="0" baseline="0" noProof="0" dirty="0" smtClean="0">
                                  <a:ln>
                                    <a:noFill/>
                                  </a:ln>
                                  <a:solidFill>
                                    <a:srgbClr val="CC00CC"/>
                                  </a:solidFill>
                                  <a:effectLst/>
                                  <a:uLnTx/>
                                  <a:uFillTx/>
                                  <a:latin typeface="Cambria Math" panose="02040503050406030204" pitchFamily="18" charset="0"/>
                                </a:rPr>
                                <m:t>𝐶</m:t>
                              </m:r>
                            </m:e>
                            <m:sub>
                              <m:r>
                                <m:rPr>
                                  <m:sty m:val="p"/>
                                </m:rPr>
                                <a:rPr kumimoji="0" lang="en-US" sz="2800" b="0" i="0" u="none" strike="noStrike" kern="1200" cap="none" spc="0" normalizeH="0" baseline="0" noProof="0" dirty="0" smtClean="0">
                                  <a:ln>
                                    <a:noFill/>
                                  </a:ln>
                                  <a:solidFill>
                                    <a:srgbClr val="CC00CC"/>
                                  </a:solidFill>
                                  <a:effectLst/>
                                  <a:uLnTx/>
                                  <a:uFillTx/>
                                  <a:latin typeface="Cambria Math" panose="02040503050406030204" pitchFamily="18" charset="0"/>
                                </a:rPr>
                                <m:t>pub</m:t>
                              </m:r>
                            </m:sub>
                          </m:sSub>
                          <m:d>
                            <m:dPr>
                              <m:ctrlPr>
                                <a:rPr kumimoji="0" lang="en-US" sz="2800" b="0" i="1" u="none" strike="noStrike" kern="1200" cap="none" spc="0" normalizeH="0" baseline="0" noProof="0" dirty="0" smtClean="0">
                                  <a:ln>
                                    <a:noFill/>
                                  </a:ln>
                                  <a:solidFill>
                                    <a:srgbClr val="CC00CC"/>
                                  </a:solidFill>
                                  <a:effectLst/>
                                  <a:uLnTx/>
                                  <a:uFillTx/>
                                  <a:latin typeface="Cambria Math" panose="02040503050406030204" pitchFamily="18" charset="0"/>
                                </a:rPr>
                              </m:ctrlPr>
                            </m:dPr>
                            <m:e>
                              <m:acc>
                                <m:accPr>
                                  <m:chr m:val="⃗"/>
                                  <m:ctrlPr>
                                    <a:rPr kumimoji="0" lang="en-US" sz="2800" b="0" i="1" u="none" strike="noStrike" kern="1200" cap="none" spc="0" normalizeH="0" baseline="0" noProof="0" dirty="0" smtClean="0">
                                      <a:ln>
                                        <a:noFill/>
                                      </a:ln>
                                      <a:solidFill>
                                        <a:srgbClr val="CC00CC"/>
                                      </a:solidFill>
                                      <a:effectLst/>
                                      <a:uLnTx/>
                                      <a:uFillTx/>
                                      <a:latin typeface="Cambria Math" panose="02040503050406030204" pitchFamily="18" charset="0"/>
                                    </a:rPr>
                                  </m:ctrlPr>
                                </m:accPr>
                                <m:e>
                                  <m:r>
                                    <a:rPr kumimoji="0" lang="en-US" sz="2800" b="0" i="1" u="none" strike="noStrike" kern="1200" cap="none" spc="0" normalizeH="0" baseline="0" noProof="0" dirty="0" smtClean="0">
                                      <a:ln>
                                        <a:noFill/>
                                      </a:ln>
                                      <a:solidFill>
                                        <a:srgbClr val="CC00CC"/>
                                      </a:solidFill>
                                      <a:effectLst/>
                                      <a:uLnTx/>
                                      <a:uFillTx/>
                                      <a:latin typeface="Cambria Math" panose="02040503050406030204" pitchFamily="18" charset="0"/>
                                    </a:rPr>
                                    <m:t>𝑥</m:t>
                                  </m:r>
                                </m:e>
                              </m:acc>
                            </m:e>
                          </m:d>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rPr>
                            <m:t>,</m:t>
                          </m:r>
                          <m:acc>
                            <m:accPr>
                              <m:chr m:val="⃗"/>
                              <m:ctrlP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rPr>
                              </m:ctrlPr>
                            </m:accPr>
                            <m:e>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rPr>
                                <m:t>𝑦</m:t>
                              </m:r>
                            </m:e>
                          </m:acc>
                        </m:e>
                      </m:d>
                      <m:r>
                        <a:rPr kumimoji="0" lang="en-US" sz="2800" b="0" i="0" u="none" strike="noStrike" kern="1200" cap="none" spc="0" normalizeH="0" baseline="0" noProof="0" dirty="0" smtClean="0">
                          <a:ln>
                            <a:noFill/>
                          </a:ln>
                          <a:solidFill>
                            <a:prstClr val="black"/>
                          </a:solidFill>
                          <a:effectLst/>
                          <a:uLnTx/>
                          <a:uFillTx/>
                          <a:latin typeface="Cambria Math" panose="02040503050406030204" pitchFamily="18" charset="0"/>
                        </a:rPr>
                        <m:t>=</m:t>
                      </m:r>
                      <m:acc>
                        <m:accPr>
                          <m:chr m:val="⃗"/>
                          <m:ctrlP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rPr>
                          </m:ctrlPr>
                        </m:accPr>
                        <m:e>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rPr>
                            <m:t>𝑧</m:t>
                          </m:r>
                        </m:e>
                      </m:acc>
                    </m:oMath>
                  </m:oMathPara>
                </a14:m>
                <a:endParaRPr lang="en-US" sz="2800" dirty="0"/>
              </a:p>
            </p:txBody>
          </p:sp>
        </mc:Choice>
        <mc:Fallback xmlns="">
          <p:sp>
            <p:nvSpPr>
              <p:cNvPr id="44" name="TextBox 43">
                <a:extLst>
                  <a:ext uri="{FF2B5EF4-FFF2-40B4-BE49-F238E27FC236}">
                    <a16:creationId xmlns:a16="http://schemas.microsoft.com/office/drawing/2014/main" id="{2224F306-1421-DE7B-1472-638B11D25523}"/>
                  </a:ext>
                </a:extLst>
              </p:cNvPr>
              <p:cNvSpPr txBox="1">
                <a:spLocks noRot="1" noChangeAspect="1" noMove="1" noResize="1" noEditPoints="1" noAdjustHandles="1" noChangeArrowheads="1" noChangeShapeType="1" noTextEdit="1"/>
              </p:cNvSpPr>
              <p:nvPr/>
            </p:nvSpPr>
            <p:spPr>
              <a:xfrm>
                <a:off x="775200" y="1769794"/>
                <a:ext cx="4980933" cy="59240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B64123B7-7A1A-5575-A6C2-919D92FB84FA}"/>
                  </a:ext>
                </a:extLst>
              </p:cNvPr>
              <p:cNvSpPr txBox="1"/>
              <p:nvPr/>
            </p:nvSpPr>
            <p:spPr>
              <a:xfrm>
                <a:off x="6096000" y="1416518"/>
                <a:ext cx="4980933" cy="108100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rPr>
                          </m:ctrlPr>
                        </m:accPr>
                        <m:e>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rPr>
                            <m:t>𝐶</m:t>
                          </m:r>
                        </m:e>
                      </m:acc>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rPr>
                        <m:t>=</m:t>
                      </m:r>
                      <m:r>
                        <m:rPr>
                          <m:sty m:val="p"/>
                        </m:rPr>
                        <a:rPr kumimoji="0" lang="en-US" sz="2800" b="0" i="0" u="none" strike="noStrike" kern="1200" cap="none" spc="0" normalizeH="0" baseline="0" noProof="0" dirty="0" smtClean="0">
                          <a:ln>
                            <a:noFill/>
                          </a:ln>
                          <a:solidFill>
                            <a:srgbClr val="C00000"/>
                          </a:solidFill>
                          <a:effectLst/>
                          <a:uLnTx/>
                          <a:uFillTx/>
                          <a:latin typeface="Cambria Math" panose="02040503050406030204" pitchFamily="18" charset="0"/>
                        </a:rPr>
                        <m:t>PD</m:t>
                      </m:r>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rPr>
                        <m:t>,</m:t>
                      </m:r>
                      <m:r>
                        <a:rPr kumimoji="0" lang="en-US" sz="2800" b="0" i="0" u="none" strike="noStrike" kern="1200" cap="none" spc="0" normalizeH="0" baseline="0" noProof="0" dirty="0" smtClean="0">
                          <a:ln>
                            <a:noFill/>
                          </a:ln>
                          <a:solidFill>
                            <a:prstClr val="black"/>
                          </a:solidFill>
                          <a:effectLst/>
                          <a:uLnTx/>
                          <a:uFillTx/>
                          <a:latin typeface="Cambria Math" panose="02040503050406030204" pitchFamily="18" charset="0"/>
                        </a:rPr>
                        <m:t> </m:t>
                      </m:r>
                      <m:r>
                        <m:rPr>
                          <m:sty m:val="p"/>
                        </m:rPr>
                        <a:rPr lang="en-US" sz="2800" dirty="0">
                          <a:solidFill>
                            <a:srgbClr val="1F26F1"/>
                          </a:solidFill>
                          <a:latin typeface="Cambria Math" panose="02040503050406030204" pitchFamily="18" charset="0"/>
                        </a:rPr>
                        <m:t>Yao</m:t>
                      </m:r>
                      <m:r>
                        <a:rPr lang="en-US" sz="2800" dirty="0">
                          <a:solidFill>
                            <a:srgbClr val="1F26F1"/>
                          </a:solidFill>
                          <a:latin typeface="Cambria Math" panose="02040503050406030204" pitchFamily="18" charset="0"/>
                        </a:rPr>
                        <m:t>.</m:t>
                      </m:r>
                      <m:r>
                        <m:rPr>
                          <m:sty m:val="p"/>
                        </m:rPr>
                        <a:rPr lang="en-US" sz="2800" dirty="0">
                          <a:solidFill>
                            <a:srgbClr val="1F26F1"/>
                          </a:solidFill>
                          <a:latin typeface="Cambria Math" panose="02040503050406030204" pitchFamily="18" charset="0"/>
                        </a:rPr>
                        <m:t>GC</m:t>
                      </m:r>
                      <m:r>
                        <a:rPr lang="en-US" sz="2800" dirty="0">
                          <a:solidFill>
                            <a:srgbClr val="1F26F1"/>
                          </a:solidFill>
                          <a:latin typeface="Cambria Math" panose="02040503050406030204" pitchFamily="18" charset="0"/>
                        </a:rPr>
                        <m:t>(</m:t>
                      </m:r>
                      <m:sSub>
                        <m:sSubPr>
                          <m:ctrlPr>
                            <a:rPr lang="en-US" sz="2800" i="1" dirty="0">
                              <a:solidFill>
                                <a:srgbClr val="1F26F1"/>
                              </a:solidFill>
                              <a:latin typeface="Cambria Math" panose="02040503050406030204" pitchFamily="18" charset="0"/>
                            </a:rPr>
                          </m:ctrlPr>
                        </m:sSubPr>
                        <m:e>
                          <m:r>
                            <m:rPr>
                              <m:sty m:val="p"/>
                            </m:rPr>
                            <a:rPr lang="en-US" sz="2800" dirty="0">
                              <a:solidFill>
                                <a:srgbClr val="1F26F1"/>
                              </a:solidFill>
                              <a:latin typeface="Cambria Math" panose="02040503050406030204" pitchFamily="18" charset="0"/>
                            </a:rPr>
                            <m:t>C</m:t>
                          </m:r>
                        </m:e>
                        <m:sub>
                          <m:r>
                            <m:rPr>
                              <m:sty m:val="p"/>
                            </m:rPr>
                            <a:rPr lang="en-US" sz="2800" dirty="0">
                              <a:solidFill>
                                <a:srgbClr val="1F26F1"/>
                              </a:solidFill>
                              <a:latin typeface="Cambria Math" panose="02040503050406030204" pitchFamily="18" charset="0"/>
                            </a:rPr>
                            <m:t>priv</m:t>
                          </m:r>
                        </m:sub>
                      </m:sSub>
                      <m:d>
                        <m:dPr>
                          <m:ctrlPr>
                            <a:rPr lang="en-US" sz="2800" i="1" dirty="0">
                              <a:solidFill>
                                <a:srgbClr val="1F26F1"/>
                              </a:solidFill>
                              <a:latin typeface="Cambria Math" panose="02040503050406030204" pitchFamily="18" charset="0"/>
                            </a:rPr>
                          </m:ctrlPr>
                        </m:dPr>
                        <m:e>
                          <m:r>
                            <a:rPr lang="en-US" sz="2800" i="1" dirty="0">
                              <a:solidFill>
                                <a:srgbClr val="1F26F1"/>
                              </a:solidFill>
                              <a:latin typeface="Cambria Math" panose="02040503050406030204" pitchFamily="18" charset="0"/>
                            </a:rPr>
                            <m:t>⋆</m:t>
                          </m:r>
                        </m:e>
                      </m:d>
                      <m:r>
                        <a:rPr lang="en-US" sz="2800" dirty="0">
                          <a:solidFill>
                            <a:srgbClr val="1F26F1"/>
                          </a:solidFill>
                          <a:latin typeface="Cambria Math" panose="02040503050406030204" pitchFamily="18" charset="0"/>
                        </a:rPr>
                        <m:t>)</m:t>
                      </m:r>
                    </m:oMath>
                  </m:oMathPara>
                </a14:m>
                <a:endParaRPr lang="en-US" sz="2800" dirty="0">
                  <a:solidFill>
                    <a:srgbClr val="1F26F1"/>
                  </a:solidFill>
                  <a:latin typeface="Calibri Light" panose="020F0302020204030204"/>
                </a:endParaRPr>
              </a:p>
              <a:p>
                <a:pPr/>
                <a14:m>
                  <m:oMathPara xmlns:m="http://schemas.openxmlformats.org/officeDocument/2006/math">
                    <m:oMathParaPr>
                      <m:jc m:val="centerGroup"/>
                    </m:oMathParaPr>
                    <m:oMath xmlns:m="http://schemas.openxmlformats.org/officeDocument/2006/math">
                      <m:d>
                        <m:dPr>
                          <m:begChr m:val="|"/>
                          <m:endChr m:val="|"/>
                          <m:ctrlPr>
                            <a:rPr lang="en-US" sz="2800" b="0" i="1" dirty="0" smtClean="0">
                              <a:solidFill>
                                <a:schemeClr val="tx1"/>
                              </a:solidFill>
                              <a:latin typeface="Cambria Math" panose="02040503050406030204" pitchFamily="18" charset="0"/>
                            </a:rPr>
                          </m:ctrlPr>
                        </m:dPr>
                        <m:e>
                          <m:acc>
                            <m:accPr>
                              <m:chr m:val="̂"/>
                              <m:ctrlPr>
                                <a:rPr lang="en-US" sz="2800" b="0" i="1" dirty="0" smtClean="0">
                                  <a:solidFill>
                                    <a:schemeClr val="tx1"/>
                                  </a:solidFill>
                                  <a:latin typeface="Cambria Math" panose="02040503050406030204" pitchFamily="18" charset="0"/>
                                </a:rPr>
                              </m:ctrlPr>
                            </m:accPr>
                            <m:e>
                              <m:r>
                                <a:rPr lang="en-US" sz="2800" b="0" i="1" dirty="0" smtClean="0">
                                  <a:solidFill>
                                    <a:schemeClr val="tx1"/>
                                  </a:solidFill>
                                  <a:latin typeface="Cambria Math" panose="02040503050406030204" pitchFamily="18" charset="0"/>
                                </a:rPr>
                                <m:t>𝐶</m:t>
                              </m:r>
                            </m:e>
                          </m:acc>
                        </m:e>
                      </m:d>
                      <m:r>
                        <a:rPr lang="en-US" sz="2800" b="0" i="1" dirty="0" smtClean="0">
                          <a:solidFill>
                            <a:schemeClr val="tx1"/>
                          </a:solidFill>
                          <a:latin typeface="Cambria Math" panose="02040503050406030204" pitchFamily="18" charset="0"/>
                        </a:rPr>
                        <m:t>=</m:t>
                      </m:r>
                      <m:sSub>
                        <m:sSubPr>
                          <m:ctrlPr>
                            <a:rPr lang="en-US" sz="2800" b="0" i="1" dirty="0" smtClean="0">
                              <a:solidFill>
                                <a:schemeClr val="tx1"/>
                              </a:solidFill>
                              <a:latin typeface="Cambria Math" panose="02040503050406030204" pitchFamily="18" charset="0"/>
                            </a:rPr>
                          </m:ctrlPr>
                        </m:sSubPr>
                        <m:e>
                          <m:r>
                            <a:rPr lang="en-US" sz="2800" b="0" i="1" dirty="0" smtClean="0">
                              <a:solidFill>
                                <a:schemeClr val="tx1"/>
                              </a:solidFill>
                              <a:latin typeface="Cambria Math" panose="02040503050406030204" pitchFamily="18" charset="0"/>
                            </a:rPr>
                            <m:t>𝑂</m:t>
                          </m:r>
                        </m:e>
                        <m:sub>
                          <m:r>
                            <a:rPr lang="en-US" sz="2800" b="0" i="1" dirty="0" smtClean="0">
                              <a:solidFill>
                                <a:schemeClr val="tx1"/>
                              </a:solidFill>
                              <a:latin typeface="Cambria Math" panose="02040503050406030204" pitchFamily="18" charset="0"/>
                            </a:rPr>
                            <m:t>𝜆</m:t>
                          </m:r>
                        </m:sub>
                      </m:sSub>
                      <m:r>
                        <a:rPr lang="en-US" sz="2800" b="0" i="1" dirty="0" smtClean="0">
                          <a:solidFill>
                            <a:schemeClr val="tx1"/>
                          </a:solidFill>
                          <a:latin typeface="Cambria Math" panose="02040503050406030204" pitchFamily="18" charset="0"/>
                        </a:rPr>
                        <m:t>(</m:t>
                      </m:r>
                      <m:d>
                        <m:dPr>
                          <m:begChr m:val="|"/>
                          <m:endChr m:val="|"/>
                          <m:ctrlPr>
                            <a:rPr lang="en-US" sz="2800" b="0" i="1" dirty="0" smtClean="0">
                              <a:solidFill>
                                <a:schemeClr val="tx1"/>
                              </a:solidFill>
                              <a:latin typeface="Cambria Math" panose="02040503050406030204" pitchFamily="18" charset="0"/>
                            </a:rPr>
                          </m:ctrlPr>
                        </m:dPr>
                        <m:e>
                          <m:sSub>
                            <m:sSubPr>
                              <m:ctrlPr>
                                <a:rPr lang="en-US" sz="2800" b="0" i="1" dirty="0" smtClean="0">
                                  <a:solidFill>
                                    <a:schemeClr val="tx1"/>
                                  </a:solidFill>
                                  <a:latin typeface="Cambria Math" panose="02040503050406030204" pitchFamily="18" charset="0"/>
                                </a:rPr>
                              </m:ctrlPr>
                            </m:sSubPr>
                            <m:e>
                              <m:r>
                                <a:rPr lang="en-US" sz="2800" b="0" i="1" dirty="0" smtClean="0">
                                  <a:solidFill>
                                    <a:schemeClr val="tx1"/>
                                  </a:solidFill>
                                  <a:latin typeface="Cambria Math" panose="02040503050406030204" pitchFamily="18" charset="0"/>
                                </a:rPr>
                                <m:t>𝐶</m:t>
                              </m:r>
                            </m:e>
                            <m:sub>
                              <m:r>
                                <m:rPr>
                                  <m:sty m:val="p"/>
                                </m:rPr>
                                <a:rPr lang="en-US" sz="2800" b="0" i="0" dirty="0" smtClean="0">
                                  <a:solidFill>
                                    <a:schemeClr val="tx1"/>
                                  </a:solidFill>
                                  <a:latin typeface="Cambria Math" panose="02040503050406030204" pitchFamily="18" charset="0"/>
                                </a:rPr>
                                <m:t>priv</m:t>
                              </m:r>
                            </m:sub>
                          </m:sSub>
                        </m:e>
                      </m:d>
                      <m:r>
                        <a:rPr lang="en-US" sz="2800" b="0" i="1" dirty="0" smtClean="0">
                          <a:solidFill>
                            <a:schemeClr val="tx1"/>
                          </a:solidFill>
                          <a:latin typeface="Cambria Math" panose="02040503050406030204" pitchFamily="18" charset="0"/>
                        </a:rPr>
                        <m:t>)</m:t>
                      </m:r>
                    </m:oMath>
                  </m:oMathPara>
                </a14:m>
                <a:endParaRPr lang="en-US" sz="2800" dirty="0">
                  <a:solidFill>
                    <a:schemeClr val="tx1"/>
                  </a:solidFill>
                  <a:latin typeface="Calibri Light" panose="020F0302020204030204"/>
                </a:endParaRPr>
              </a:p>
            </p:txBody>
          </p:sp>
        </mc:Choice>
        <mc:Fallback xmlns="">
          <p:sp>
            <p:nvSpPr>
              <p:cNvPr id="45" name="TextBox 44">
                <a:extLst>
                  <a:ext uri="{FF2B5EF4-FFF2-40B4-BE49-F238E27FC236}">
                    <a16:creationId xmlns:a16="http://schemas.microsoft.com/office/drawing/2014/main" id="{B64123B7-7A1A-5575-A6C2-919D92FB84FA}"/>
                  </a:ext>
                </a:extLst>
              </p:cNvPr>
              <p:cNvSpPr txBox="1">
                <a:spLocks noRot="1" noChangeAspect="1" noMove="1" noResize="1" noEditPoints="1" noAdjustHandles="1" noChangeArrowheads="1" noChangeShapeType="1" noTextEdit="1"/>
              </p:cNvSpPr>
              <p:nvPr/>
            </p:nvSpPr>
            <p:spPr>
              <a:xfrm>
                <a:off x="6096000" y="1416518"/>
                <a:ext cx="4980933" cy="1081002"/>
              </a:xfrm>
              <a:prstGeom prst="rect">
                <a:avLst/>
              </a:prstGeom>
              <a:blipFill>
                <a:blip r:embed="rId9"/>
                <a:stretch>
                  <a:fillRect/>
                </a:stretch>
              </a:blipFill>
            </p:spPr>
            <p:txBody>
              <a:bodyPr/>
              <a:lstStyle/>
              <a:p>
                <a:r>
                  <a:rPr lang="en-US">
                    <a:noFill/>
                  </a:rPr>
                  <a:t> </a:t>
                </a:r>
              </a:p>
            </p:txBody>
          </p:sp>
        </mc:Fallback>
      </mc:AlternateContent>
      <p:grpSp>
        <p:nvGrpSpPr>
          <p:cNvPr id="48" name="Group 47">
            <a:extLst>
              <a:ext uri="{FF2B5EF4-FFF2-40B4-BE49-F238E27FC236}">
                <a16:creationId xmlns:a16="http://schemas.microsoft.com/office/drawing/2014/main" id="{C8675F8E-DE88-2997-4410-CA90E5785A5D}"/>
              </a:ext>
            </a:extLst>
          </p:cNvPr>
          <p:cNvGrpSpPr/>
          <p:nvPr/>
        </p:nvGrpSpPr>
        <p:grpSpPr>
          <a:xfrm>
            <a:off x="397073" y="2609065"/>
            <a:ext cx="5701698" cy="2686361"/>
            <a:chOff x="397073" y="2609065"/>
            <a:chExt cx="5701698" cy="2686361"/>
          </a:xfrm>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455539B4-3736-E73B-1405-5D34B9567D4F}"/>
                    </a:ext>
                  </a:extLst>
                </p:cNvPr>
                <p:cNvSpPr/>
                <p:nvPr/>
              </p:nvSpPr>
              <p:spPr>
                <a:xfrm>
                  <a:off x="1095951" y="2819503"/>
                  <a:ext cx="433943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d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𝑠</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acc>
                              <m:accPr>
                                <m: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𝑥</m:t>
                                </m:r>
                              </m:e>
                            </m:acc>
                          </m:e>
                        </m:d>
                        <m:r>
                          <a:rPr kumimoji="0" lang="en-US" sz="2800" b="0" i="0"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acc>
                          <m:accPr>
                            <m:chr m:val="⃗"/>
                            <m:ctrlP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t>𝑥</m:t>
                            </m:r>
                          </m:e>
                        </m:acc>
                      </m:oMath>
                    </m:oMathPara>
                  </a14:m>
                  <a:endParaRPr kumimoji="0" lang="en-US" sz="2800" b="0" i="1"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9" name="Rectangle 8">
                  <a:extLst>
                    <a:ext uri="{FF2B5EF4-FFF2-40B4-BE49-F238E27FC236}">
                      <a16:creationId xmlns:a16="http://schemas.microsoft.com/office/drawing/2014/main" id="{455539B4-3736-E73B-1405-5D34B9567D4F}"/>
                    </a:ext>
                  </a:extLst>
                </p:cNvPr>
                <p:cNvSpPr>
                  <a:spLocks noRot="1" noChangeAspect="1" noMove="1" noResize="1" noEditPoints="1" noAdjustHandles="1" noChangeArrowheads="1" noChangeShapeType="1" noTextEdit="1"/>
                </p:cNvSpPr>
                <p:nvPr/>
              </p:nvSpPr>
              <p:spPr>
                <a:xfrm>
                  <a:off x="1095951" y="2819503"/>
                  <a:ext cx="4339433" cy="523220"/>
                </a:xfrm>
                <a:prstGeom prst="rect">
                  <a:avLst/>
                </a:prstGeom>
                <a:blipFill>
                  <a:blip r:embed="rId10"/>
                  <a:stretch>
                    <a:fillRect/>
                  </a:stretch>
                </a:blipFill>
              </p:spPr>
              <p:txBody>
                <a:bodyPr/>
                <a:lstStyle/>
                <a:p>
                  <a:r>
                    <a:rPr lang="en-US">
                      <a:noFill/>
                    </a:rPr>
                    <a:t> </a:t>
                  </a:r>
                </a:p>
              </p:txBody>
            </p:sp>
          </mc:Fallback>
        </mc:AlternateContent>
        <p:sp>
          <p:nvSpPr>
            <p:cNvPr id="10" name="Trapezoid 9">
              <a:extLst>
                <a:ext uri="{FF2B5EF4-FFF2-40B4-BE49-F238E27FC236}">
                  <a16:creationId xmlns:a16="http://schemas.microsoft.com/office/drawing/2014/main" id="{BF17352A-C41A-A9F1-04ED-F1E1F5CBD51F}"/>
                </a:ext>
              </a:extLst>
            </p:cNvPr>
            <p:cNvSpPr/>
            <p:nvPr/>
          </p:nvSpPr>
          <p:spPr>
            <a:xfrm>
              <a:off x="2286000" y="3617849"/>
              <a:ext cx="1959338" cy="695836"/>
            </a:xfrm>
            <a:prstGeom prst="trapezoid">
              <a:avLst>
                <a:gd name="adj" fmla="val 0"/>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B19EB117-7667-33FD-DD02-DBE795A0C15B}"/>
                    </a:ext>
                  </a:extLst>
                </p:cNvPr>
                <p:cNvSpPr/>
                <p:nvPr/>
              </p:nvSpPr>
              <p:spPr>
                <a:xfrm>
                  <a:off x="2522231" y="3712100"/>
                  <a:ext cx="1486876" cy="647741"/>
                </a:xfrm>
                <a:prstGeom prst="rect">
                  <a:avLst/>
                </a:prstGeom>
              </p:spPr>
              <p:txBody>
                <a:bodyPr wrap="square">
                  <a:spAutoFit/>
                </a:bodyPr>
                <a:lstStyle/>
                <a:p>
                  <a:pPr algn="ctr">
                    <a:defRPr/>
                  </a:pPr>
                  <a14:m>
                    <m:oMathPara xmlns:m="http://schemas.openxmlformats.org/officeDocument/2006/math">
                      <m:oMathParaPr>
                        <m:jc m:val="center"/>
                      </m:oMathParaPr>
                      <m:oMath xmlns:m="http://schemas.openxmlformats.org/officeDocument/2006/math">
                        <m:sSubSup>
                          <m:sSubSupPr>
                            <m:ctrlPr>
                              <a:rPr lang="en-US" sz="2800" i="1" dirty="0" smtClean="0">
                                <a:solidFill>
                                  <a:srgbClr val="1F26F1"/>
                                </a:solidFill>
                                <a:latin typeface="Cambria Math" panose="02040503050406030204" pitchFamily="18" charset="0"/>
                              </a:rPr>
                            </m:ctrlPr>
                          </m:sSubSupPr>
                          <m:e>
                            <m:r>
                              <m:rPr>
                                <m:sty m:val="p"/>
                              </m:rPr>
                              <a:rPr lang="en-US" sz="2800" b="0" i="0" dirty="0" smtClean="0">
                                <a:solidFill>
                                  <a:schemeClr val="tx1"/>
                                </a:solidFill>
                                <a:latin typeface="Cambria Math" panose="02040503050406030204" pitchFamily="18" charset="0"/>
                              </a:rPr>
                              <m:t>M</m:t>
                            </m:r>
                            <m:r>
                              <m:rPr>
                                <m:sty m:val="p"/>
                              </m:rPr>
                              <a:rPr lang="en-US" sz="2800" dirty="0">
                                <a:latin typeface="Cambria Math" panose="02040503050406030204" pitchFamily="18" charset="0"/>
                              </a:rPr>
                              <m:t>Eval</m:t>
                            </m:r>
                          </m:e>
                          <m:sub>
                            <m:sSub>
                              <m:sSubPr>
                                <m:ctrlPr>
                                  <a:rPr lang="en-US" sz="2800" i="1" dirty="0" smtClean="0">
                                    <a:latin typeface="Cambria Math" panose="02040503050406030204" pitchFamily="18" charset="0"/>
                                  </a:rPr>
                                </m:ctrlPr>
                              </m:sSubPr>
                              <m:e>
                                <m:r>
                                  <a:rPr lang="en-US" sz="2800" b="0" i="1" dirty="0">
                                    <a:latin typeface="Cambria Math" panose="02040503050406030204" pitchFamily="18" charset="0"/>
                                  </a:rPr>
                                  <m:t>𝐶</m:t>
                                </m:r>
                              </m:e>
                              <m:sub>
                                <m:r>
                                  <m:rPr>
                                    <m:sty m:val="p"/>
                                  </m:rPr>
                                  <a:rPr lang="en-US" sz="2800" b="0" i="0" dirty="0" smtClean="0">
                                    <a:latin typeface="Cambria Math" panose="02040503050406030204" pitchFamily="18" charset="0"/>
                                  </a:rPr>
                                  <m:t>pub</m:t>
                                </m:r>
                              </m:sub>
                            </m:sSub>
                          </m:sub>
                          <m:sup>
                            <m:r>
                              <m:rPr>
                                <m:sty m:val="p"/>
                              </m:rPr>
                              <a:rPr lang="en-US" sz="2800" b="0" i="0" dirty="0">
                                <a:solidFill>
                                  <a:srgbClr val="C00000"/>
                                </a:solidFill>
                                <a:latin typeface="Cambria Math" panose="02040503050406030204" pitchFamily="18" charset="0"/>
                              </a:rPr>
                              <m:t>PD</m:t>
                            </m:r>
                          </m:sup>
                        </m:sSubSup>
                      </m:oMath>
                    </m:oMathPara>
                  </a14:m>
                  <a:endParaRPr lang="en-US" sz="2800" dirty="0">
                    <a:solidFill>
                      <a:srgbClr val="1F26F1"/>
                    </a:solidFill>
                    <a:latin typeface="Calibri Light" panose="020F0302020204030204"/>
                  </a:endParaRPr>
                </a:p>
              </p:txBody>
            </p:sp>
          </mc:Choice>
          <mc:Fallback xmlns="">
            <p:sp>
              <p:nvSpPr>
                <p:cNvPr id="11" name="Rectangle 10">
                  <a:extLst>
                    <a:ext uri="{FF2B5EF4-FFF2-40B4-BE49-F238E27FC236}">
                      <a16:creationId xmlns:a16="http://schemas.microsoft.com/office/drawing/2014/main" id="{B19EB117-7667-33FD-DD02-DBE795A0C15B}"/>
                    </a:ext>
                  </a:extLst>
                </p:cNvPr>
                <p:cNvSpPr>
                  <a:spLocks noRot="1" noChangeAspect="1" noMove="1" noResize="1" noEditPoints="1" noAdjustHandles="1" noChangeArrowheads="1" noChangeShapeType="1" noTextEdit="1"/>
                </p:cNvSpPr>
                <p:nvPr/>
              </p:nvSpPr>
              <p:spPr>
                <a:xfrm>
                  <a:off x="2522231" y="3712100"/>
                  <a:ext cx="1486876" cy="647741"/>
                </a:xfrm>
                <a:prstGeom prst="rect">
                  <a:avLst/>
                </a:prstGeom>
                <a:blipFill>
                  <a:blip r:embed="rId11"/>
                  <a:stretch>
                    <a:fillRect l="-4098"/>
                  </a:stretch>
                </a:blipFill>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73A7DFB9-C4F7-3363-BB4E-344CDA347926}"/>
                </a:ext>
              </a:extLst>
            </p:cNvPr>
            <p:cNvCxnSpPr>
              <a:cxnSpLocks/>
              <a:endCxn id="10" idx="0"/>
            </p:cNvCxnSpPr>
            <p:nvPr/>
          </p:nvCxnSpPr>
          <p:spPr>
            <a:xfrm>
              <a:off x="3265669" y="3275436"/>
              <a:ext cx="0" cy="342413"/>
            </a:xfrm>
            <a:prstGeom prst="straightConnector1">
              <a:avLst/>
            </a:prstGeom>
            <a:ln w="19050">
              <a:solidFill>
                <a:srgbClr val="4472C4"/>
              </a:solidFill>
              <a:headEnd type="none"/>
              <a:tailEnd type="triangle" w="lg" len="lg"/>
            </a:ln>
          </p:spPr>
          <p:style>
            <a:lnRef idx="3">
              <a:schemeClr val="accent5"/>
            </a:lnRef>
            <a:fillRef idx="0">
              <a:schemeClr val="accent5"/>
            </a:fillRef>
            <a:effectRef idx="2">
              <a:schemeClr val="accent5"/>
            </a:effectRef>
            <a:fontRef idx="minor">
              <a:schemeClr val="tx1"/>
            </a:fontRef>
          </p:style>
        </p:cxnSp>
        <p:cxnSp>
          <p:nvCxnSpPr>
            <p:cNvPr id="14" name="Straight Arrow Connector 13">
              <a:extLst>
                <a:ext uri="{FF2B5EF4-FFF2-40B4-BE49-F238E27FC236}">
                  <a16:creationId xmlns:a16="http://schemas.microsoft.com/office/drawing/2014/main" id="{BE12C917-A9A4-16F6-99A3-E16E50A33CC8}"/>
                </a:ext>
              </a:extLst>
            </p:cNvPr>
            <p:cNvCxnSpPr>
              <a:cxnSpLocks/>
              <a:stCxn id="10" idx="2"/>
            </p:cNvCxnSpPr>
            <p:nvPr/>
          </p:nvCxnSpPr>
          <p:spPr>
            <a:xfrm flipH="1">
              <a:off x="3243241" y="4313685"/>
              <a:ext cx="22428" cy="981741"/>
            </a:xfrm>
            <a:prstGeom prst="straightConnector1">
              <a:avLst/>
            </a:prstGeom>
            <a:ln w="19050">
              <a:solidFill>
                <a:srgbClr val="4472C4"/>
              </a:solidFill>
              <a:headEnd type="none"/>
              <a:tailEnd type="triangle" w="lg" len="lg"/>
            </a:ln>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96DAEE9F-9187-3E90-8374-2C9739C84D14}"/>
                    </a:ext>
                  </a:extLst>
                </p:cNvPr>
                <p:cNvSpPr/>
                <p:nvPr/>
              </p:nvSpPr>
              <p:spPr>
                <a:xfrm>
                  <a:off x="838200" y="4526800"/>
                  <a:ext cx="4911328" cy="590418"/>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d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𝑠</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sSub>
                              <m:sSubPr>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𝐶</m:t>
                                </m:r>
                              </m:e>
                              <m:sub>
                                <m:r>
                                  <m:rPr>
                                    <m:sty m:val="p"/>
                                  </m:rPr>
                                  <a:rPr kumimoji="0" lang="en-US" sz="2800" b="0" i="0"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pub</m:t>
                                </m:r>
                              </m:sub>
                            </m:sSub>
                            <m:d>
                              <m:dPr>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dPr>
                              <m:e>
                                <m:acc>
                                  <m:accPr>
                                    <m: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𝑥</m:t>
                                    </m:r>
                                  </m:e>
                                </m:acc>
                              </m:e>
                            </m:d>
                          </m:e>
                        </m:d>
                        <m:r>
                          <a:rPr kumimoji="0" lang="en-US" sz="2800" b="0" i="0"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sSub>
                          <m:sSubPr>
                            <m:ctrlP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t>𝐶</m:t>
                            </m:r>
                          </m:e>
                          <m:sub>
                            <m:r>
                              <m:rPr>
                                <m:sty m:val="p"/>
                              </m:rPr>
                              <a:rPr kumimoji="0" lang="en-US" sz="2800" b="0" i="0"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t>pub</m:t>
                            </m:r>
                          </m:sub>
                        </m:sSub>
                        <m: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t>(</m:t>
                        </m:r>
                        <m:acc>
                          <m:accPr>
                            <m:chr m:val="⃗"/>
                            <m:ctrlP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t>𝑥</m:t>
                            </m:r>
                          </m:e>
                        </m:acc>
                        <m: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t>)</m:t>
                        </m:r>
                      </m:oMath>
                    </m:oMathPara>
                  </a14:m>
                  <a:endParaRPr kumimoji="0" lang="en-US" sz="2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16" name="Rectangle 15">
                  <a:extLst>
                    <a:ext uri="{FF2B5EF4-FFF2-40B4-BE49-F238E27FC236}">
                      <a16:creationId xmlns:a16="http://schemas.microsoft.com/office/drawing/2014/main" id="{96DAEE9F-9187-3E90-8374-2C9739C84D14}"/>
                    </a:ext>
                  </a:extLst>
                </p:cNvPr>
                <p:cNvSpPr>
                  <a:spLocks noRot="1" noChangeAspect="1" noMove="1" noResize="1" noEditPoints="1" noAdjustHandles="1" noChangeArrowheads="1" noChangeShapeType="1" noTextEdit="1"/>
                </p:cNvSpPr>
                <p:nvPr/>
              </p:nvSpPr>
              <p:spPr>
                <a:xfrm>
                  <a:off x="838200" y="4526800"/>
                  <a:ext cx="4911328" cy="590418"/>
                </a:xfrm>
                <a:prstGeom prst="rect">
                  <a:avLst/>
                </a:prstGeom>
                <a:blipFill>
                  <a:blip r:embed="rId12"/>
                  <a:stretch>
                    <a:fillRect/>
                  </a:stretch>
                </a:blipFill>
              </p:spPr>
              <p:txBody>
                <a:bodyPr/>
                <a:lstStyle/>
                <a:p>
                  <a:r>
                    <a:rPr lang="en-US">
                      <a:noFill/>
                    </a:rPr>
                    <a:t> </a:t>
                  </a:r>
                </a:p>
              </p:txBody>
            </p:sp>
          </mc:Fallback>
        </mc:AlternateContent>
        <p:sp>
          <p:nvSpPr>
            <p:cNvPr id="46" name="Rectangle 45">
              <a:extLst>
                <a:ext uri="{FF2B5EF4-FFF2-40B4-BE49-F238E27FC236}">
                  <a16:creationId xmlns:a16="http://schemas.microsoft.com/office/drawing/2014/main" id="{06B1D0CB-B17A-3BF2-7122-964D5E47F33B}"/>
                </a:ext>
              </a:extLst>
            </p:cNvPr>
            <p:cNvSpPr/>
            <p:nvPr/>
          </p:nvSpPr>
          <p:spPr>
            <a:xfrm>
              <a:off x="4209848" y="2609065"/>
              <a:ext cx="188892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arker Felt Thin" panose="02000400000000000000" pitchFamily="2" charset="77"/>
                  <a:ea typeface="+mn-ea"/>
                  <a:cs typeface="+mn-cs"/>
                </a:rPr>
                <a:t>Eval</a:t>
              </a:r>
              <a:r>
                <a:rPr lang="en-US" sz="2800" dirty="0" err="1">
                  <a:solidFill>
                    <a:prstClr val="black"/>
                  </a:solidFill>
                  <a:latin typeface="Marker Felt Thin" panose="02000400000000000000" pitchFamily="2" charset="77"/>
                </a:rPr>
                <a:t>uator</a:t>
              </a:r>
              <a:endParaRPr kumimoji="0" lang="en-US" sz="2800" b="0" i="0" u="none" strike="noStrike" kern="1200" cap="none" spc="0" normalizeH="0" baseline="0" noProof="0" dirty="0">
                <a:ln>
                  <a:noFill/>
                </a:ln>
                <a:solidFill>
                  <a:prstClr val="black"/>
                </a:solidFill>
                <a:effectLst/>
                <a:uLnTx/>
                <a:uFillTx/>
                <a:latin typeface="Marker Felt Thin" panose="02000400000000000000" pitchFamily="2" charset="77"/>
                <a:ea typeface="+mn-ea"/>
                <a:cs typeface="+mn-cs"/>
              </a:endParaRPr>
            </a:p>
          </p:txBody>
        </p:sp>
        <p:sp>
          <p:nvSpPr>
            <p:cNvPr id="47" name="Rectangle 46">
              <a:extLst>
                <a:ext uri="{FF2B5EF4-FFF2-40B4-BE49-F238E27FC236}">
                  <a16:creationId xmlns:a16="http://schemas.microsoft.com/office/drawing/2014/main" id="{0FA03EDD-0900-2738-ED2F-D83705B93F3C}"/>
                </a:ext>
              </a:extLst>
            </p:cNvPr>
            <p:cNvSpPr/>
            <p:nvPr/>
          </p:nvSpPr>
          <p:spPr>
            <a:xfrm>
              <a:off x="397073" y="2609065"/>
              <a:ext cx="188892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arker Felt Thin" panose="02000400000000000000" pitchFamily="2" charset="77"/>
                  <a:ea typeface="+mn-ea"/>
                  <a:cs typeface="+mn-cs"/>
                </a:rPr>
                <a:t>Garbler</a:t>
              </a:r>
            </a:p>
          </p:txBody>
        </p:sp>
      </p:grpSp>
      <mc:AlternateContent xmlns:mc="http://schemas.openxmlformats.org/markup-compatibility/2006" xmlns:a14="http://schemas.microsoft.com/office/drawing/2010/main">
        <mc:Choice Requires="a14">
          <p:sp>
            <p:nvSpPr>
              <p:cNvPr id="5" name="Title 1">
                <a:extLst>
                  <a:ext uri="{FF2B5EF4-FFF2-40B4-BE49-F238E27FC236}">
                    <a16:creationId xmlns:a16="http://schemas.microsoft.com/office/drawing/2014/main" id="{A0AB1E96-D65C-BFB3-564F-FA0ED216A23E}"/>
                  </a:ext>
                </a:extLst>
              </p:cNvPr>
              <p:cNvSpPr>
                <a:spLocks noGrp="1"/>
              </p:cNvSpPr>
              <p:nvPr>
                <p:ph type="title"/>
              </p:nvPr>
            </p:nvSpPr>
            <p:spPr>
              <a:xfrm>
                <a:off x="609600" y="23020"/>
                <a:ext cx="11201400" cy="1325563"/>
              </a:xfrm>
            </p:spPr>
            <p:txBody>
              <a:bodyPr/>
              <a:lstStyle/>
              <a:p>
                <a:r>
                  <a:rPr lang="en-US" dirty="0"/>
                  <a:t>aHMAC </a:t>
                </a:r>
                <a14:m>
                  <m:oMath xmlns:m="http://schemas.openxmlformats.org/officeDocument/2006/math">
                    <m:r>
                      <a:rPr lang="en-US" i="1">
                        <a:latin typeface="Cambria Math" panose="02040503050406030204" pitchFamily="18" charset="0"/>
                      </a:rPr>
                      <m:t>→</m:t>
                    </m:r>
                  </m:oMath>
                </a14:m>
                <a:r>
                  <a:rPr lang="en-US" dirty="0"/>
                  <a:t> </a:t>
                </a:r>
                <a:r>
                  <a:rPr lang="en-US" dirty="0">
                    <a:sym typeface="Wingdings" pitchFamily="2" charset="2"/>
                  </a:rPr>
                  <a:t>Fully Succinct </a:t>
                </a:r>
                <a:r>
                  <a:rPr lang="en-US" dirty="0">
                    <a:solidFill>
                      <a:srgbClr val="CC00CC"/>
                    </a:solidFill>
                    <a:sym typeface="Wingdings" pitchFamily="2" charset="2"/>
                  </a:rPr>
                  <a:t>Partial</a:t>
                </a:r>
                <a:r>
                  <a:rPr lang="en-US" dirty="0">
                    <a:sym typeface="Wingdings" pitchFamily="2" charset="2"/>
                  </a:rPr>
                  <a:t> </a:t>
                </a:r>
                <a:r>
                  <a:rPr lang="en-US" dirty="0"/>
                  <a:t>Garbling [IW14]</a:t>
                </a:r>
              </a:p>
            </p:txBody>
          </p:sp>
        </mc:Choice>
        <mc:Fallback xmlns="">
          <p:sp>
            <p:nvSpPr>
              <p:cNvPr id="5" name="Title 1">
                <a:extLst>
                  <a:ext uri="{FF2B5EF4-FFF2-40B4-BE49-F238E27FC236}">
                    <a16:creationId xmlns:a16="http://schemas.microsoft.com/office/drawing/2014/main" id="{A0AB1E96-D65C-BFB3-564F-FA0ED216A23E}"/>
                  </a:ext>
                </a:extLst>
              </p:cNvPr>
              <p:cNvSpPr>
                <a:spLocks noGrp="1" noRot="1" noChangeAspect="1" noMove="1" noResize="1" noEditPoints="1" noAdjustHandles="1" noChangeArrowheads="1" noChangeShapeType="1" noTextEdit="1"/>
              </p:cNvSpPr>
              <p:nvPr>
                <p:ph type="title"/>
              </p:nvPr>
            </p:nvSpPr>
            <p:spPr>
              <a:xfrm>
                <a:off x="609600" y="23020"/>
                <a:ext cx="11201400" cy="1325563"/>
              </a:xfrm>
              <a:blipFill>
                <a:blip r:embed="rId13"/>
                <a:stretch>
                  <a:fillRect l="-2176"/>
                </a:stretch>
              </a:blipFill>
            </p:spPr>
            <p:txBody>
              <a:bodyPr/>
              <a:lstStyle/>
              <a:p>
                <a:r>
                  <a:rPr lang="en-US">
                    <a:noFill/>
                  </a:rPr>
                  <a:t> </a:t>
                </a:r>
              </a:p>
            </p:txBody>
          </p:sp>
        </mc:Fallback>
      </mc:AlternateContent>
    </p:spTree>
    <p:extLst>
      <p:ext uri="{BB962C8B-B14F-4D97-AF65-F5344CB8AC3E}">
        <p14:creationId xmlns:p14="http://schemas.microsoft.com/office/powerpoint/2010/main" val="1411505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01F3F-5F72-B282-C0F3-28B3F962A447}"/>
            </a:ext>
          </a:extLst>
        </p:cNvPr>
        <p:cNvGrpSpPr/>
        <p:nvPr/>
      </p:nvGrpSpPr>
      <p:grpSpPr>
        <a:xfrm>
          <a:off x="0" y="0"/>
          <a:ext cx="0" cy="0"/>
          <a:chOff x="0" y="0"/>
          <a:chExt cx="0" cy="0"/>
        </a:xfrm>
      </p:grpSpPr>
      <p:sp>
        <p:nvSpPr>
          <p:cNvPr id="11" name="Trapezoid 10">
            <a:extLst>
              <a:ext uri="{FF2B5EF4-FFF2-40B4-BE49-F238E27FC236}">
                <a16:creationId xmlns:a16="http://schemas.microsoft.com/office/drawing/2014/main" id="{47CB1D7F-ECAE-E093-2BD2-C7588D695A34}"/>
              </a:ext>
            </a:extLst>
          </p:cNvPr>
          <p:cNvSpPr/>
          <p:nvPr/>
        </p:nvSpPr>
        <p:spPr>
          <a:xfrm>
            <a:off x="1893407" y="1770678"/>
            <a:ext cx="2057120" cy="2884859"/>
          </a:xfrm>
          <a:prstGeom prst="trapezoid">
            <a:avLst>
              <a:gd name="adj" fmla="val 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mc:AlternateContent xmlns:mc="http://schemas.openxmlformats.org/markup-compatibility/2006" xmlns:a14="http://schemas.microsoft.com/office/drawing/2010/main">
        <mc:Choice Requires="a14">
          <p:sp>
            <p:nvSpPr>
              <p:cNvPr id="55" name="Trapezoid 54">
                <a:extLst>
                  <a:ext uri="{FF2B5EF4-FFF2-40B4-BE49-F238E27FC236}">
                    <a16:creationId xmlns:a16="http://schemas.microsoft.com/office/drawing/2014/main" id="{F7E9F470-12DD-9B85-0639-28F9FFC56EEF}"/>
                  </a:ext>
                </a:extLst>
              </p:cNvPr>
              <p:cNvSpPr/>
              <p:nvPr/>
            </p:nvSpPr>
            <p:spPr>
              <a:xfrm>
                <a:off x="1893391" y="2691052"/>
                <a:ext cx="2057136" cy="794532"/>
              </a:xfrm>
              <a:prstGeom prst="trapezoid">
                <a:avLst>
                  <a:gd name="adj" fmla="val 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𝑓</m:t>
                          </m:r>
                        </m:e>
                        <m:sub>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𝑖</m:t>
                          </m:r>
                        </m:sub>
                      </m:sSub>
                    </m:oMath>
                  </m:oMathPara>
                </a14:m>
                <a:endParaRPr kumimoji="0" lang="en-US" sz="2800" b="0" i="1"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55" name="Trapezoid 54">
                <a:extLst>
                  <a:ext uri="{FF2B5EF4-FFF2-40B4-BE49-F238E27FC236}">
                    <a16:creationId xmlns:a16="http://schemas.microsoft.com/office/drawing/2014/main" id="{F7E9F470-12DD-9B85-0639-28F9FFC56EEF}"/>
                  </a:ext>
                </a:extLst>
              </p:cNvPr>
              <p:cNvSpPr>
                <a:spLocks noRot="1" noChangeAspect="1" noMove="1" noResize="1" noEditPoints="1" noAdjustHandles="1" noChangeArrowheads="1" noChangeShapeType="1" noTextEdit="1"/>
              </p:cNvSpPr>
              <p:nvPr/>
            </p:nvSpPr>
            <p:spPr>
              <a:xfrm>
                <a:off x="1893391" y="2691052"/>
                <a:ext cx="2057136" cy="794532"/>
              </a:xfrm>
              <a:prstGeom prst="trapezoid">
                <a:avLst>
                  <a:gd name="adj" fmla="val 0"/>
                </a:avLst>
              </a:prstGeom>
              <a:blipFill>
                <a:blip r:embed="rId3"/>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43E1417A-B9B0-FD94-4D12-6C14CAAD6D46}"/>
                  </a:ext>
                </a:extLst>
              </p:cNvPr>
              <p:cNvSpPr txBox="1"/>
              <p:nvPr/>
            </p:nvSpPr>
            <p:spPr>
              <a:xfrm>
                <a:off x="2663857" y="2195138"/>
                <a:ext cx="384143"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acc>
                            <m:accPr>
                              <m: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𝑥</m:t>
                              </m:r>
                            </m:e>
                          </m:acc>
                        </m:e>
                        <m:sub>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𝑖</m:t>
                          </m:r>
                        </m:sub>
                      </m:sSub>
                    </m:oMath>
                  </m:oMathPara>
                </a14:m>
                <a:endParaRPr kumimoji="0" lang="en-US" sz="2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mc:Choice>
        <mc:Fallback xmlns="">
          <p:sp>
            <p:nvSpPr>
              <p:cNvPr id="56" name="TextBox 55">
                <a:extLst>
                  <a:ext uri="{FF2B5EF4-FFF2-40B4-BE49-F238E27FC236}">
                    <a16:creationId xmlns:a16="http://schemas.microsoft.com/office/drawing/2014/main" id="{43E1417A-B9B0-FD94-4D12-6C14CAAD6D46}"/>
                  </a:ext>
                </a:extLst>
              </p:cNvPr>
              <p:cNvSpPr txBox="1">
                <a:spLocks noRot="1" noChangeAspect="1" noMove="1" noResize="1" noEditPoints="1" noAdjustHandles="1" noChangeArrowheads="1" noChangeShapeType="1" noTextEdit="1"/>
              </p:cNvSpPr>
              <p:nvPr/>
            </p:nvSpPr>
            <p:spPr>
              <a:xfrm>
                <a:off x="2663857" y="2195138"/>
                <a:ext cx="384143" cy="430887"/>
              </a:xfrm>
              <a:prstGeom prst="rect">
                <a:avLst/>
              </a:prstGeom>
              <a:blipFill>
                <a:blip r:embed="rId4"/>
                <a:stretch>
                  <a:fillRect l="-18750" t="-37143" r="-3125"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B02A4DB-B391-DCA3-36EB-89DCFABE3673}"/>
                  </a:ext>
                </a:extLst>
              </p:cNvPr>
              <p:cNvSpPr txBox="1"/>
              <p:nvPr/>
            </p:nvSpPr>
            <p:spPr>
              <a:xfrm>
                <a:off x="2514600" y="3546399"/>
                <a:ext cx="727187"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acc>
                            <m:accPr>
                              <m: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𝑥</m:t>
                              </m:r>
                            </m:e>
                          </m:acc>
                        </m:e>
                        <m:sub>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𝑖</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−1</m:t>
                          </m:r>
                        </m:sub>
                      </m:sSub>
                    </m:oMath>
                  </m:oMathPara>
                </a14:m>
                <a:endParaRPr kumimoji="0" lang="en-US" sz="2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mc:Choice>
        <mc:Fallback xmlns="">
          <p:sp>
            <p:nvSpPr>
              <p:cNvPr id="57" name="TextBox 56">
                <a:extLst>
                  <a:ext uri="{FF2B5EF4-FFF2-40B4-BE49-F238E27FC236}">
                    <a16:creationId xmlns:a16="http://schemas.microsoft.com/office/drawing/2014/main" id="{CB02A4DB-B391-DCA3-36EB-89DCFABE3673}"/>
                  </a:ext>
                </a:extLst>
              </p:cNvPr>
              <p:cNvSpPr txBox="1">
                <a:spLocks noRot="1" noChangeAspect="1" noMove="1" noResize="1" noEditPoints="1" noAdjustHandles="1" noChangeArrowheads="1" noChangeShapeType="1" noTextEdit="1"/>
              </p:cNvSpPr>
              <p:nvPr/>
            </p:nvSpPr>
            <p:spPr>
              <a:xfrm>
                <a:off x="2514600" y="3546399"/>
                <a:ext cx="727187" cy="430887"/>
              </a:xfrm>
              <a:prstGeom prst="rect">
                <a:avLst/>
              </a:prstGeom>
              <a:blipFill>
                <a:blip r:embed="rId5"/>
                <a:stretch>
                  <a:fillRect l="-12069" t="-41176" r="-3448" b="-17647"/>
                </a:stretch>
              </a:blipFill>
            </p:spPr>
            <p:txBody>
              <a:bodyPr/>
              <a:lstStyle/>
              <a:p>
                <a:r>
                  <a:rPr lang="en-US">
                    <a:noFill/>
                  </a:rPr>
                  <a:t> </a:t>
                </a:r>
              </a:p>
            </p:txBody>
          </p:sp>
        </mc:Fallback>
      </mc:AlternateContent>
      <p:sp>
        <p:nvSpPr>
          <p:cNvPr id="58" name="Right Bracket 57">
            <a:extLst>
              <a:ext uri="{FF2B5EF4-FFF2-40B4-BE49-F238E27FC236}">
                <a16:creationId xmlns:a16="http://schemas.microsoft.com/office/drawing/2014/main" id="{D5448490-F764-3A8C-2A7D-BDD6CD597A58}"/>
              </a:ext>
            </a:extLst>
          </p:cNvPr>
          <p:cNvSpPr/>
          <p:nvPr/>
        </p:nvSpPr>
        <p:spPr>
          <a:xfrm rot="16200000">
            <a:off x="2890438" y="628510"/>
            <a:ext cx="53604" cy="2079792"/>
          </a:xfrm>
          <a:prstGeom prst="rightBracket">
            <a:avLst/>
          </a:prstGeom>
          <a:noFill/>
          <a:ln>
            <a:solidFill>
              <a:schemeClr val="tx1"/>
            </a:solidFill>
          </a:ln>
        </p:spPr>
        <p:style>
          <a:lnRef idx="3">
            <a:schemeClr val="accent4"/>
          </a:lnRef>
          <a:fillRef idx="0">
            <a:schemeClr val="accent4"/>
          </a:fillRef>
          <a:effectRef idx="2">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DF720A77-30D8-71DA-20D9-750E81D44EEA}"/>
                  </a:ext>
                </a:extLst>
              </p:cNvPr>
              <p:cNvSpPr txBox="1"/>
              <p:nvPr/>
            </p:nvSpPr>
            <p:spPr>
              <a:xfrm>
                <a:off x="2548929" y="1118383"/>
                <a:ext cx="73662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𝑤</m:t>
                      </m:r>
                    </m:oMath>
                  </m:oMathPara>
                </a14:m>
                <a:endParaRPr kumimoji="0" lang="en-US" sz="2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59" name="TextBox 58">
                <a:extLst>
                  <a:ext uri="{FF2B5EF4-FFF2-40B4-BE49-F238E27FC236}">
                    <a16:creationId xmlns:a16="http://schemas.microsoft.com/office/drawing/2014/main" id="{DF720A77-30D8-71DA-20D9-750E81D44EEA}"/>
                  </a:ext>
                </a:extLst>
              </p:cNvPr>
              <p:cNvSpPr txBox="1">
                <a:spLocks noRot="1" noChangeAspect="1" noMove="1" noResize="1" noEditPoints="1" noAdjustHandles="1" noChangeArrowheads="1" noChangeShapeType="1" noTextEdit="1"/>
              </p:cNvSpPr>
              <p:nvPr/>
            </p:nvSpPr>
            <p:spPr>
              <a:xfrm>
                <a:off x="2548929" y="1118383"/>
                <a:ext cx="736622" cy="523220"/>
              </a:xfrm>
              <a:prstGeom prst="rect">
                <a:avLst/>
              </a:prstGeom>
              <a:blipFill>
                <a:blip r:embed="rId6"/>
                <a:stretch>
                  <a:fillRect/>
                </a:stretch>
              </a:blipFill>
            </p:spPr>
            <p:txBody>
              <a:bodyPr/>
              <a:lstStyle/>
              <a:p>
                <a:r>
                  <a:rPr lang="en-US">
                    <a:noFill/>
                  </a:rPr>
                  <a:t> </a:t>
                </a:r>
              </a:p>
            </p:txBody>
          </p:sp>
        </mc:Fallback>
      </mc:AlternateContent>
      <p:sp>
        <p:nvSpPr>
          <p:cNvPr id="60" name="Right Bracket 59">
            <a:extLst>
              <a:ext uri="{FF2B5EF4-FFF2-40B4-BE49-F238E27FC236}">
                <a16:creationId xmlns:a16="http://schemas.microsoft.com/office/drawing/2014/main" id="{5CFC395B-D584-AF61-1617-1E19B8B85D0B}"/>
              </a:ext>
            </a:extLst>
          </p:cNvPr>
          <p:cNvSpPr/>
          <p:nvPr/>
        </p:nvSpPr>
        <p:spPr>
          <a:xfrm rot="10800000">
            <a:off x="1773174" y="2691052"/>
            <a:ext cx="45719" cy="794532"/>
          </a:xfrm>
          <a:prstGeom prst="rightBracket">
            <a:avLst/>
          </a:prstGeom>
          <a:ln>
            <a:solidFill>
              <a:schemeClr val="tx1"/>
            </a:solidFill>
          </a:ln>
        </p:spPr>
        <p:style>
          <a:lnRef idx="3">
            <a:schemeClr val="accent4"/>
          </a:lnRef>
          <a:fillRef idx="0">
            <a:schemeClr val="accent4"/>
          </a:fillRef>
          <a:effectRef idx="2">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771FA845-A865-9698-AE1E-204CC5507684}"/>
                  </a:ext>
                </a:extLst>
              </p:cNvPr>
              <p:cNvSpPr txBox="1"/>
              <p:nvPr/>
            </p:nvSpPr>
            <p:spPr>
              <a:xfrm>
                <a:off x="1244386" y="2826708"/>
                <a:ext cx="49153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𝑑</m:t>
                      </m:r>
                    </m:oMath>
                  </m:oMathPara>
                </a14:m>
                <a:endParaRPr kumimoji="0" lang="en-US" sz="2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61" name="TextBox 60">
                <a:extLst>
                  <a:ext uri="{FF2B5EF4-FFF2-40B4-BE49-F238E27FC236}">
                    <a16:creationId xmlns:a16="http://schemas.microsoft.com/office/drawing/2014/main" id="{771FA845-A865-9698-AE1E-204CC5507684}"/>
                  </a:ext>
                </a:extLst>
              </p:cNvPr>
              <p:cNvSpPr txBox="1">
                <a:spLocks noRot="1" noChangeAspect="1" noMove="1" noResize="1" noEditPoints="1" noAdjustHandles="1" noChangeArrowheads="1" noChangeShapeType="1" noTextEdit="1"/>
              </p:cNvSpPr>
              <p:nvPr/>
            </p:nvSpPr>
            <p:spPr>
              <a:xfrm>
                <a:off x="1244386" y="2826708"/>
                <a:ext cx="491530" cy="523220"/>
              </a:xfrm>
              <a:prstGeom prst="rect">
                <a:avLst/>
              </a:prstGeom>
              <a:blipFill>
                <a:blip r:embed="rId7"/>
                <a:stretch>
                  <a:fillRect/>
                </a:stretch>
              </a:blipFill>
            </p:spPr>
            <p:txBody>
              <a:bodyPr/>
              <a:lstStyle/>
              <a:p>
                <a:r>
                  <a:rPr lang="en-US">
                    <a:noFill/>
                  </a:rPr>
                  <a:t> </a:t>
                </a:r>
              </a:p>
            </p:txBody>
          </p:sp>
        </mc:Fallback>
      </mc:AlternateContent>
      <p:grpSp>
        <p:nvGrpSpPr>
          <p:cNvPr id="18" name="Group 17">
            <a:extLst>
              <a:ext uri="{FF2B5EF4-FFF2-40B4-BE49-F238E27FC236}">
                <a16:creationId xmlns:a16="http://schemas.microsoft.com/office/drawing/2014/main" id="{5A136CF3-BBB5-6D42-F6DC-79767A6D5DA3}"/>
              </a:ext>
            </a:extLst>
          </p:cNvPr>
          <p:cNvGrpSpPr/>
          <p:nvPr/>
        </p:nvGrpSpPr>
        <p:grpSpPr>
          <a:xfrm>
            <a:off x="3950508" y="1283765"/>
            <a:ext cx="7604640" cy="3897835"/>
            <a:chOff x="3950508" y="1283765"/>
            <a:chExt cx="7604640" cy="3897835"/>
          </a:xfrm>
        </p:grpSpPr>
        <p:cxnSp>
          <p:nvCxnSpPr>
            <p:cNvPr id="62" name="Straight Connector 61">
              <a:extLst>
                <a:ext uri="{FF2B5EF4-FFF2-40B4-BE49-F238E27FC236}">
                  <a16:creationId xmlns:a16="http://schemas.microsoft.com/office/drawing/2014/main" id="{9070538E-656B-A1C5-2184-6235E62DE218}"/>
                </a:ext>
              </a:extLst>
            </p:cNvPr>
            <p:cNvCxnSpPr>
              <a:cxnSpLocks/>
            </p:cNvCxnSpPr>
            <p:nvPr/>
          </p:nvCxnSpPr>
          <p:spPr>
            <a:xfrm flipV="1">
              <a:off x="3950508" y="1283765"/>
              <a:ext cx="2475952" cy="140728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CDC52B7-DAF9-1984-9BE0-1CDF7AC254DE}"/>
                </a:ext>
              </a:extLst>
            </p:cNvPr>
            <p:cNvCxnSpPr>
              <a:cxnSpLocks/>
            </p:cNvCxnSpPr>
            <p:nvPr/>
          </p:nvCxnSpPr>
          <p:spPr>
            <a:xfrm>
              <a:off x="3950508" y="3479800"/>
              <a:ext cx="2475952" cy="17018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D8C7CEA2-E4BF-00C5-42A3-6BDE2F7472DD}"/>
                </a:ext>
              </a:extLst>
            </p:cNvPr>
            <p:cNvSpPr/>
            <p:nvPr/>
          </p:nvSpPr>
          <p:spPr>
            <a:xfrm>
              <a:off x="6426460" y="1283765"/>
              <a:ext cx="5128688" cy="3897835"/>
            </a:xfrm>
            <a:prstGeom prst="rect">
              <a:avLst/>
            </a:prstGeom>
            <a:noFill/>
            <a:ln w="3810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 name="Group 1">
            <a:extLst>
              <a:ext uri="{FF2B5EF4-FFF2-40B4-BE49-F238E27FC236}">
                <a16:creationId xmlns:a16="http://schemas.microsoft.com/office/drawing/2014/main" id="{D0647F54-A3B2-0672-70F7-89B253260788}"/>
              </a:ext>
            </a:extLst>
          </p:cNvPr>
          <p:cNvGrpSpPr/>
          <p:nvPr/>
        </p:nvGrpSpPr>
        <p:grpSpPr>
          <a:xfrm>
            <a:off x="6377512" y="1295400"/>
            <a:ext cx="5357288" cy="3284595"/>
            <a:chOff x="3477952" y="3104518"/>
            <a:chExt cx="5357288" cy="3284595"/>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2EDC85C9-A4AA-C34A-9143-890BF1B641DA}"/>
                    </a:ext>
                  </a:extLst>
                </p:cNvPr>
                <p:cNvSpPr/>
                <p:nvPr/>
              </p:nvSpPr>
              <p:spPr>
                <a:xfrm>
                  <a:off x="3477952" y="3104518"/>
                  <a:ext cx="5357288" cy="523220"/>
                </a:xfrm>
                <a:prstGeom prst="rect">
                  <a:avLst/>
                </a:prstGeom>
              </p:spPr>
              <p:txBody>
                <a:bodyPr wrap="square">
                  <a:spAutoFit/>
                </a:bodyPr>
                <a:lstStyle/>
                <a:p>
                  <a:pPr lvl="0">
                    <a:defRPr/>
                  </a:pPr>
                  <a14:m>
                    <m:oMathPara xmlns:m="http://schemas.openxmlformats.org/officeDocument/2006/math">
                      <m:oMathParaPr>
                        <m:jc m:val="centerGroup"/>
                      </m:oMathParaPr>
                      <m:oMath xmlns:m="http://schemas.openxmlformats.org/officeDocument/2006/math">
                        <m:d>
                          <m:dPr>
                            <m:begChr m:val="⟨"/>
                            <m:end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d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𝑠</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m:rPr>
                                <m:sty m:val="p"/>
                              </m:rPr>
                              <a:rPr lang="en-US" sz="2800">
                                <a:solidFill>
                                  <a:schemeClr val="tx1"/>
                                </a:solidFill>
                                <a:latin typeface="Cambria Math" panose="02040503050406030204" pitchFamily="18" charset="0"/>
                              </a:rPr>
                              <m:t>HE</m:t>
                            </m:r>
                            <m:r>
                              <a:rPr lang="en-US" sz="2800">
                                <a:solidFill>
                                  <a:schemeClr val="tx1"/>
                                </a:solidFill>
                                <a:latin typeface="Cambria Math" panose="02040503050406030204" pitchFamily="18" charset="0"/>
                              </a:rPr>
                              <m:t>.</m:t>
                            </m:r>
                            <m:sSub>
                              <m:sSubPr>
                                <m:ctrlPr>
                                  <a:rPr lang="en-US" sz="2800" b="0" i="1" smtClean="0">
                                    <a:solidFill>
                                      <a:schemeClr val="tx1"/>
                                    </a:solidFill>
                                    <a:latin typeface="Cambria Math" panose="02040503050406030204" pitchFamily="18" charset="0"/>
                                  </a:rPr>
                                </m:ctrlPr>
                              </m:sSubPr>
                              <m:e>
                                <m:r>
                                  <m:rPr>
                                    <m:sty m:val="p"/>
                                  </m:rPr>
                                  <a:rPr lang="en-US" sz="2800">
                                    <a:solidFill>
                                      <a:schemeClr val="tx1"/>
                                    </a:solidFill>
                                    <a:latin typeface="Cambria Math" panose="02040503050406030204" pitchFamily="18" charset="0"/>
                                  </a:rPr>
                                  <m:t>ct</m:t>
                                </m:r>
                              </m:e>
                              <m:sub>
                                <m:r>
                                  <m:rPr>
                                    <m:sty m:val="p"/>
                                  </m:rPr>
                                  <a:rPr lang="en-US" sz="2800" b="0" i="0" smtClean="0">
                                    <a:solidFill>
                                      <a:schemeClr val="tx1"/>
                                    </a:solidFill>
                                    <a:latin typeface="Cambria Math" panose="02040503050406030204" pitchFamily="18" charset="0"/>
                                  </a:rPr>
                                  <m:t>sk</m:t>
                                </m:r>
                              </m:sub>
                            </m:sSub>
                            <m:d>
                              <m:dPr>
                                <m:ctrlPr>
                                  <a:rPr lang="en-US" sz="2800" i="1">
                                    <a:solidFill>
                                      <a:schemeClr val="tx1"/>
                                    </a:solidFill>
                                    <a:latin typeface="Cambria Math" panose="02040503050406030204" pitchFamily="18" charset="0"/>
                                  </a:rPr>
                                </m:ctrlPr>
                              </m:dPr>
                              <m:e>
                                <m:sSub>
                                  <m:sSubPr>
                                    <m:ctrlPr>
                                      <a:rPr lang="en-US" sz="2800" b="0" i="1" smtClean="0">
                                        <a:solidFill>
                                          <a:schemeClr val="tx1"/>
                                        </a:solidFill>
                                        <a:latin typeface="Cambria Math" panose="02040503050406030204" pitchFamily="18" charset="0"/>
                                      </a:rPr>
                                    </m:ctrlPr>
                                  </m:sSubPr>
                                  <m:e>
                                    <m:acc>
                                      <m:accPr>
                                        <m: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𝑥</m:t>
                                        </m:r>
                                      </m:e>
                                    </m:acc>
                                  </m:e>
                                  <m:sub>
                                    <m:r>
                                      <m:rPr>
                                        <m:sty m:val="p"/>
                                      </m:rPr>
                                      <a:rPr lang="en-US" sz="2800" b="0" i="0" smtClean="0">
                                        <a:solidFill>
                                          <a:schemeClr val="tx1"/>
                                        </a:solidFill>
                                        <a:latin typeface="Cambria Math" panose="02040503050406030204" pitchFamily="18" charset="0"/>
                                      </a:rPr>
                                      <m:t>i</m:t>
                                    </m:r>
                                    <m:r>
                                      <a:rPr lang="en-US" sz="2800" b="0" i="0" smtClean="0">
                                        <a:solidFill>
                                          <a:schemeClr val="tx1"/>
                                        </a:solidFill>
                                        <a:latin typeface="Cambria Math" panose="02040503050406030204" pitchFamily="18" charset="0"/>
                                      </a:rPr>
                                      <m:t>−1</m:t>
                                    </m:r>
                                  </m:sub>
                                </m:sSub>
                              </m:e>
                            </m:d>
                          </m:e>
                        </m:d>
                        <m:r>
                          <a:rPr kumimoji="0" lang="en-US" sz="2800" b="0" i="0"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m:rPr>
                            <m:sty m:val="p"/>
                          </m:rPr>
                          <a:rPr lang="en-US" sz="2800">
                            <a:solidFill>
                              <a:srgbClr val="CC00CC"/>
                            </a:solidFill>
                            <a:latin typeface="Cambria Math" panose="02040503050406030204" pitchFamily="18" charset="0"/>
                          </a:rPr>
                          <m:t>HE</m:t>
                        </m:r>
                        <m:r>
                          <a:rPr lang="en-US" sz="2800">
                            <a:solidFill>
                              <a:srgbClr val="CC00CC"/>
                            </a:solidFill>
                            <a:latin typeface="Cambria Math" panose="02040503050406030204" pitchFamily="18" charset="0"/>
                          </a:rPr>
                          <m:t>.</m:t>
                        </m:r>
                        <m:sSub>
                          <m:sSubPr>
                            <m:ctrlPr>
                              <a:rPr lang="en-US" sz="2800" b="0" i="1" smtClean="0">
                                <a:solidFill>
                                  <a:srgbClr val="CC00CC"/>
                                </a:solidFill>
                                <a:latin typeface="Cambria Math" panose="02040503050406030204" pitchFamily="18" charset="0"/>
                              </a:rPr>
                            </m:ctrlPr>
                          </m:sSubPr>
                          <m:e>
                            <m:r>
                              <m:rPr>
                                <m:sty m:val="p"/>
                              </m:rPr>
                              <a:rPr lang="en-US" sz="2800">
                                <a:solidFill>
                                  <a:srgbClr val="CC00CC"/>
                                </a:solidFill>
                                <a:latin typeface="Cambria Math" panose="02040503050406030204" pitchFamily="18" charset="0"/>
                              </a:rPr>
                              <m:t>ct</m:t>
                            </m:r>
                          </m:e>
                          <m:sub>
                            <m:r>
                              <m:rPr>
                                <m:sty m:val="p"/>
                              </m:rPr>
                              <a:rPr lang="en-US" sz="2800" b="0" i="0" smtClean="0">
                                <a:solidFill>
                                  <a:srgbClr val="CC00CC"/>
                                </a:solidFill>
                                <a:latin typeface="Cambria Math" panose="02040503050406030204" pitchFamily="18" charset="0"/>
                              </a:rPr>
                              <m:t>sk</m:t>
                            </m:r>
                          </m:sub>
                        </m:sSub>
                        <m:r>
                          <a:rPr lang="en-US" sz="2800">
                            <a:solidFill>
                              <a:srgbClr val="CC00CC"/>
                            </a:solidFill>
                            <a:latin typeface="Cambria Math" panose="02040503050406030204" pitchFamily="18" charset="0"/>
                          </a:rPr>
                          <m:t>(</m:t>
                        </m:r>
                        <m:sSub>
                          <m:sSubPr>
                            <m:ctrlPr>
                              <a:rPr lang="en-US" sz="2800" b="0" i="1" smtClean="0">
                                <a:solidFill>
                                  <a:srgbClr val="CC00CC"/>
                                </a:solidFill>
                                <a:latin typeface="Cambria Math" panose="02040503050406030204" pitchFamily="18" charset="0"/>
                              </a:rPr>
                            </m:ctrlPr>
                          </m:sSubPr>
                          <m:e>
                            <m:acc>
                              <m:accPr>
                                <m:chr m:val="⃗"/>
                                <m:ctrlP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t>𝑥</m:t>
                                </m:r>
                              </m:e>
                            </m:acc>
                          </m:e>
                          <m:sub>
                            <m:r>
                              <m:rPr>
                                <m:sty m:val="p"/>
                              </m:rPr>
                              <a:rPr lang="en-US" sz="2800" b="0" i="0" smtClean="0">
                                <a:solidFill>
                                  <a:srgbClr val="CC00CC"/>
                                </a:solidFill>
                                <a:latin typeface="Cambria Math" panose="02040503050406030204" pitchFamily="18" charset="0"/>
                              </a:rPr>
                              <m:t>i</m:t>
                            </m:r>
                            <m:r>
                              <a:rPr lang="en-US" sz="2800" b="0" i="0" smtClean="0">
                                <a:solidFill>
                                  <a:srgbClr val="CC00CC"/>
                                </a:solidFill>
                                <a:latin typeface="Cambria Math" panose="02040503050406030204" pitchFamily="18" charset="0"/>
                              </a:rPr>
                              <m:t>−1</m:t>
                            </m:r>
                          </m:sub>
                        </m:sSub>
                        <m:r>
                          <a:rPr lang="en-US" sz="2800">
                            <a:solidFill>
                              <a:srgbClr val="CC00CC"/>
                            </a:solidFill>
                            <a:latin typeface="Cambria Math" panose="02040503050406030204" pitchFamily="18" charset="0"/>
                          </a:rPr>
                          <m:t>)</m:t>
                        </m:r>
                      </m:oMath>
                    </m:oMathPara>
                  </a14:m>
                  <a:endParaRPr kumimoji="0" lang="en-US" sz="2800" b="0" i="1"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3" name="Rectangle 2">
                  <a:extLst>
                    <a:ext uri="{FF2B5EF4-FFF2-40B4-BE49-F238E27FC236}">
                      <a16:creationId xmlns:a16="http://schemas.microsoft.com/office/drawing/2014/main" id="{2EDC85C9-A4AA-C34A-9143-890BF1B641DA}"/>
                    </a:ext>
                  </a:extLst>
                </p:cNvPr>
                <p:cNvSpPr>
                  <a:spLocks noRot="1" noChangeAspect="1" noMove="1" noResize="1" noEditPoints="1" noAdjustHandles="1" noChangeArrowheads="1" noChangeShapeType="1" noTextEdit="1"/>
                </p:cNvSpPr>
                <p:nvPr/>
              </p:nvSpPr>
              <p:spPr>
                <a:xfrm>
                  <a:off x="3477952" y="3104518"/>
                  <a:ext cx="5357288" cy="523220"/>
                </a:xfrm>
                <a:prstGeom prst="rect">
                  <a:avLst/>
                </a:prstGeom>
                <a:blipFill>
                  <a:blip r:embed="rId8"/>
                  <a:stretch>
                    <a:fillRect/>
                  </a:stretch>
                </a:blipFill>
              </p:spPr>
              <p:txBody>
                <a:bodyPr/>
                <a:lstStyle/>
                <a:p>
                  <a:r>
                    <a:rPr lang="en-US">
                      <a:noFill/>
                    </a:rPr>
                    <a:t> </a:t>
                  </a:r>
                </a:p>
              </p:txBody>
            </p:sp>
          </mc:Fallback>
        </mc:AlternateContent>
        <p:sp>
          <p:nvSpPr>
            <p:cNvPr id="4" name="Trapezoid 3">
              <a:extLst>
                <a:ext uri="{FF2B5EF4-FFF2-40B4-BE49-F238E27FC236}">
                  <a16:creationId xmlns:a16="http://schemas.microsoft.com/office/drawing/2014/main" id="{5F44E225-CFF0-B94E-E2D9-4FCECC4D8703}"/>
                </a:ext>
              </a:extLst>
            </p:cNvPr>
            <p:cNvSpPr/>
            <p:nvPr/>
          </p:nvSpPr>
          <p:spPr>
            <a:xfrm>
              <a:off x="5177640" y="3997114"/>
              <a:ext cx="1836720" cy="601585"/>
            </a:xfrm>
            <a:prstGeom prst="trapezoid">
              <a:avLst>
                <a:gd name="adj" fmla="val 0"/>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1FA3B4A9-DC74-5A99-257F-33F76E88EFF6}"/>
                    </a:ext>
                  </a:extLst>
                </p:cNvPr>
                <p:cNvSpPr/>
                <p:nvPr/>
              </p:nvSpPr>
              <p:spPr>
                <a:xfrm>
                  <a:off x="5352562" y="3997115"/>
                  <a:ext cx="1486876" cy="557525"/>
                </a:xfrm>
                <a:prstGeom prst="rect">
                  <a:avLst/>
                </a:prstGeom>
              </p:spPr>
              <p:txBody>
                <a:bodyPr wrap="square">
                  <a:spAutoFit/>
                </a:bodyPr>
                <a:lstStyle/>
                <a:p>
                  <a:pPr algn="ctr">
                    <a:defRPr/>
                  </a:pPr>
                  <a14:m>
                    <m:oMathPara xmlns:m="http://schemas.openxmlformats.org/officeDocument/2006/math">
                      <m:oMathParaPr>
                        <m:jc m:val="center"/>
                      </m:oMathParaPr>
                      <m:oMath xmlns:m="http://schemas.openxmlformats.org/officeDocument/2006/math">
                        <m:sSubSup>
                          <m:sSubSupPr>
                            <m:ctrlPr>
                              <a:rPr lang="en-US" sz="2800" i="1" dirty="0" smtClean="0">
                                <a:solidFill>
                                  <a:srgbClr val="1F26F1"/>
                                </a:solidFill>
                                <a:latin typeface="Cambria Math" panose="02040503050406030204" pitchFamily="18" charset="0"/>
                              </a:rPr>
                            </m:ctrlPr>
                          </m:sSubSupPr>
                          <m:e>
                            <m:r>
                              <m:rPr>
                                <m:sty m:val="p"/>
                              </m:rPr>
                              <a:rPr lang="en-US" sz="2800" b="0" i="0" dirty="0" smtClean="0">
                                <a:latin typeface="Cambria Math" panose="02040503050406030204" pitchFamily="18" charset="0"/>
                              </a:rPr>
                              <m:t>M</m:t>
                            </m:r>
                            <m:r>
                              <m:rPr>
                                <m:sty m:val="p"/>
                              </m:rPr>
                              <a:rPr lang="en-US" sz="2800" dirty="0">
                                <a:latin typeface="Cambria Math" panose="02040503050406030204" pitchFamily="18" charset="0"/>
                              </a:rPr>
                              <m:t>Eval</m:t>
                            </m:r>
                          </m:e>
                          <m:sub>
                            <m:r>
                              <m:rPr>
                                <m:sty m:val="p"/>
                              </m:rPr>
                              <a:rPr lang="en-US" sz="2800" b="0" i="0" dirty="0" smtClean="0">
                                <a:latin typeface="Cambria Math" panose="02040503050406030204" pitchFamily="18" charset="0"/>
                              </a:rPr>
                              <m:t>HEval</m:t>
                            </m:r>
                          </m:sub>
                          <m:sup>
                            <m:r>
                              <m:rPr>
                                <m:sty m:val="p"/>
                              </m:rPr>
                              <a:rPr lang="en-US" sz="2800" b="0" i="0" dirty="0">
                                <a:solidFill>
                                  <a:srgbClr val="C00000"/>
                                </a:solidFill>
                                <a:latin typeface="Cambria Math" panose="02040503050406030204" pitchFamily="18" charset="0"/>
                              </a:rPr>
                              <m:t>PD</m:t>
                            </m:r>
                          </m:sup>
                        </m:sSubSup>
                      </m:oMath>
                    </m:oMathPara>
                  </a14:m>
                  <a:endParaRPr lang="en-US" sz="2800" dirty="0">
                    <a:solidFill>
                      <a:srgbClr val="1F26F1"/>
                    </a:solidFill>
                    <a:latin typeface="Calibri Light" panose="020F0302020204030204"/>
                  </a:endParaRPr>
                </a:p>
              </p:txBody>
            </p:sp>
          </mc:Choice>
          <mc:Fallback xmlns="">
            <p:sp>
              <p:nvSpPr>
                <p:cNvPr id="6" name="Rectangle 5">
                  <a:extLst>
                    <a:ext uri="{FF2B5EF4-FFF2-40B4-BE49-F238E27FC236}">
                      <a16:creationId xmlns:a16="http://schemas.microsoft.com/office/drawing/2014/main" id="{1FA3B4A9-DC74-5A99-257F-33F76E88EFF6}"/>
                    </a:ext>
                  </a:extLst>
                </p:cNvPr>
                <p:cNvSpPr>
                  <a:spLocks noRot="1" noChangeAspect="1" noMove="1" noResize="1" noEditPoints="1" noAdjustHandles="1" noChangeArrowheads="1" noChangeShapeType="1" noTextEdit="1"/>
                </p:cNvSpPr>
                <p:nvPr/>
              </p:nvSpPr>
              <p:spPr>
                <a:xfrm>
                  <a:off x="5352562" y="3997115"/>
                  <a:ext cx="1486876" cy="557525"/>
                </a:xfrm>
                <a:prstGeom prst="rect">
                  <a:avLst/>
                </a:prstGeom>
                <a:blipFill>
                  <a:blip r:embed="rId9"/>
                  <a:stretch>
                    <a:fillRect l="-8607" r="-3279"/>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F8C4C494-5EA6-4867-47A9-FBB95E13BF2E}"/>
                </a:ext>
              </a:extLst>
            </p:cNvPr>
            <p:cNvCxnSpPr>
              <a:cxnSpLocks/>
              <a:endCxn id="4" idx="0"/>
            </p:cNvCxnSpPr>
            <p:nvPr/>
          </p:nvCxnSpPr>
          <p:spPr>
            <a:xfrm>
              <a:off x="6096000" y="3560451"/>
              <a:ext cx="0" cy="436663"/>
            </a:xfrm>
            <a:prstGeom prst="straightConnector1">
              <a:avLst/>
            </a:prstGeom>
            <a:ln w="19050">
              <a:solidFill>
                <a:srgbClr val="4472C4"/>
              </a:solidFill>
              <a:headEnd type="none"/>
              <a:tailEnd type="triangle" w="lg" len="lg"/>
            </a:ln>
          </p:spPr>
          <p:style>
            <a:lnRef idx="3">
              <a:schemeClr val="accent5"/>
            </a:lnRef>
            <a:fillRef idx="0">
              <a:schemeClr val="accent5"/>
            </a:fillRef>
            <a:effectRef idx="2">
              <a:schemeClr val="accent5"/>
            </a:effectRef>
            <a:fontRef idx="minor">
              <a:schemeClr val="tx1"/>
            </a:fontRef>
          </p:style>
        </p:cxnSp>
        <p:cxnSp>
          <p:nvCxnSpPr>
            <p:cNvPr id="8" name="Straight Arrow Connector 7">
              <a:extLst>
                <a:ext uri="{FF2B5EF4-FFF2-40B4-BE49-F238E27FC236}">
                  <a16:creationId xmlns:a16="http://schemas.microsoft.com/office/drawing/2014/main" id="{2558C8F3-9643-488C-5565-A1EA7DF8D006}"/>
                </a:ext>
              </a:extLst>
            </p:cNvPr>
            <p:cNvCxnSpPr>
              <a:cxnSpLocks/>
              <a:stCxn id="4" idx="2"/>
            </p:cNvCxnSpPr>
            <p:nvPr/>
          </p:nvCxnSpPr>
          <p:spPr>
            <a:xfrm flipH="1">
              <a:off x="6073572" y="4598699"/>
              <a:ext cx="22428" cy="981742"/>
            </a:xfrm>
            <a:prstGeom prst="straightConnector1">
              <a:avLst/>
            </a:prstGeom>
            <a:ln w="19050">
              <a:solidFill>
                <a:srgbClr val="4472C4"/>
              </a:solidFill>
              <a:headEnd type="none"/>
              <a:tailEnd type="triangle" w="lg" len="lg"/>
            </a:ln>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4C7BAF90-B444-5716-4507-FC0BB3B274B2}"/>
                    </a:ext>
                  </a:extLst>
                </p:cNvPr>
                <p:cNvSpPr/>
                <p:nvPr/>
              </p:nvSpPr>
              <p:spPr>
                <a:xfrm>
                  <a:off x="4847018" y="5561914"/>
                  <a:ext cx="2479113" cy="523220"/>
                </a:xfrm>
                <a:prstGeom prst="rect">
                  <a:avLst/>
                </a:prstGeom>
                <a:solidFill>
                  <a:schemeClr val="tx1"/>
                </a:solidFill>
              </p:spPr>
              <p:txBody>
                <a:bodyPr wrap="square">
                  <a:spAutoFit/>
                </a:bodyPr>
                <a:lstStyle/>
                <a:p>
                  <a:pPr lvl="0" algn="ctr">
                    <a:defRPr/>
                  </a:pPr>
                  <a14:m>
                    <m:oMathPara xmlns:m="http://schemas.openxmlformats.org/officeDocument/2006/math">
                      <m:oMathParaPr>
                        <m:jc m:val="centerGroup"/>
                      </m:oMathParaPr>
                      <m:oMath xmlns:m="http://schemas.openxmlformats.org/officeDocument/2006/math">
                        <m:r>
                          <m:rPr>
                            <m:sty m:val="p"/>
                          </m:rPr>
                          <a:rPr kumimoji="0" lang="en-US" sz="2800" b="0" i="0" u="none" strike="noStrike" kern="1200" cap="none" spc="0" normalizeH="0" baseline="0" noProof="0" dirty="0" smtClean="0">
                            <a:ln>
                              <a:noFill/>
                            </a:ln>
                            <a:solidFill>
                              <a:schemeClr val="bg1"/>
                            </a:solidFill>
                            <a:effectLst/>
                            <a:uLnTx/>
                            <a:uFillTx/>
                            <a:latin typeface="Cambria Math" panose="02040503050406030204" pitchFamily="18" charset="0"/>
                            <a:ea typeface="+mn-ea"/>
                            <a:cs typeface="+mn-cs"/>
                          </a:rPr>
                          <m:t>ReEnc</m:t>
                        </m:r>
                        <m:r>
                          <a:rPr kumimoji="0" lang="en-US" sz="2800" b="0" i="0" u="none" strike="noStrike" kern="1200" cap="none" spc="0" normalizeH="0" baseline="0" noProof="0" dirty="0" smtClean="0">
                            <a:ln>
                              <a:noFill/>
                            </a:ln>
                            <a:solidFill>
                              <a:schemeClr val="bg1"/>
                            </a:solidFill>
                            <a:effectLst/>
                            <a:uLnTx/>
                            <a:uFillTx/>
                            <a:latin typeface="Cambria Math" panose="02040503050406030204" pitchFamily="18" charset="0"/>
                            <a:ea typeface="+mn-ea"/>
                            <a:cs typeface="+mn-cs"/>
                          </a:rPr>
                          <m:t>(</m:t>
                        </m:r>
                        <m:r>
                          <m:rPr>
                            <m:sty m:val="p"/>
                          </m:rPr>
                          <a:rPr kumimoji="0" lang="en-US" sz="2800" b="0" i="0" u="none" strike="noStrike" kern="1200" cap="none" spc="0" normalizeH="0" baseline="0" noProof="0" dirty="0" smtClean="0">
                            <a:ln>
                              <a:noFill/>
                            </a:ln>
                            <a:solidFill>
                              <a:schemeClr val="bg1"/>
                            </a:solidFill>
                            <a:effectLst/>
                            <a:uLnTx/>
                            <a:uFillTx/>
                            <a:latin typeface="Cambria Math" panose="02040503050406030204" pitchFamily="18" charset="0"/>
                            <a:ea typeface="+mn-ea"/>
                            <a:cs typeface="+mn-cs"/>
                          </a:rPr>
                          <m:t>sk</m:t>
                        </m:r>
                        <m:r>
                          <a:rPr kumimoji="0" lang="en-US" sz="2800" b="0" i="1" u="none" strike="noStrike" kern="1200" cap="none" spc="0" normalizeH="0" baseline="0" noProof="0" dirty="0" smtClean="0">
                            <a:ln>
                              <a:noFill/>
                            </a:ln>
                            <a:solidFill>
                              <a:schemeClr val="bg1"/>
                            </a:solidFill>
                            <a:effectLst/>
                            <a:uLnTx/>
                            <a:uFillTx/>
                            <a:latin typeface="Cambria Math" panose="02040503050406030204" pitchFamily="18" charset="0"/>
                            <a:ea typeface="+mn-ea"/>
                            <a:cs typeface="+mn-cs"/>
                          </a:rPr>
                          <m:t>,⋆)</m:t>
                        </m:r>
                      </m:oMath>
                    </m:oMathPara>
                  </a14:m>
                  <a:endParaRPr kumimoji="0" lang="en-US" sz="2800" b="0" i="0" u="none" strike="noStrike" kern="1200" cap="none" spc="0" normalizeH="0" baseline="0" noProof="0" dirty="0">
                    <a:ln>
                      <a:noFill/>
                    </a:ln>
                    <a:solidFill>
                      <a:schemeClr val="bg1"/>
                    </a:solidFill>
                    <a:effectLst/>
                    <a:uLnTx/>
                    <a:uFillTx/>
                    <a:latin typeface="Calibri Light" panose="020F0302020204030204"/>
                    <a:ea typeface="+mn-ea"/>
                    <a:cs typeface="+mn-cs"/>
                  </a:endParaRPr>
                </a:p>
              </p:txBody>
            </p:sp>
          </mc:Choice>
          <mc:Fallback xmlns="">
            <p:sp>
              <p:nvSpPr>
                <p:cNvPr id="9" name="Rectangle 8">
                  <a:extLst>
                    <a:ext uri="{FF2B5EF4-FFF2-40B4-BE49-F238E27FC236}">
                      <a16:creationId xmlns:a16="http://schemas.microsoft.com/office/drawing/2014/main" id="{4C7BAF90-B444-5716-4507-FC0BB3B274B2}"/>
                    </a:ext>
                  </a:extLst>
                </p:cNvPr>
                <p:cNvSpPr>
                  <a:spLocks noRot="1" noChangeAspect="1" noMove="1" noResize="1" noEditPoints="1" noAdjustHandles="1" noChangeArrowheads="1" noChangeShapeType="1" noTextEdit="1"/>
                </p:cNvSpPr>
                <p:nvPr/>
              </p:nvSpPr>
              <p:spPr>
                <a:xfrm>
                  <a:off x="4847018" y="5561914"/>
                  <a:ext cx="2479113"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D667A448-FBFB-53FB-2E1D-9B3E35605C3A}"/>
                    </a:ext>
                  </a:extLst>
                </p:cNvPr>
                <p:cNvSpPr/>
                <p:nvPr/>
              </p:nvSpPr>
              <p:spPr>
                <a:xfrm>
                  <a:off x="3668531" y="4811815"/>
                  <a:ext cx="4911328" cy="574644"/>
                </a:xfrm>
                <a:prstGeom prst="rect">
                  <a:avLst/>
                </a:prstGeom>
                <a:solidFill>
                  <a:schemeClr val="bg1"/>
                </a:solidFill>
              </p:spPr>
              <p:txBody>
                <a:bodyPr wrap="square">
                  <a:spAutoFit/>
                </a:bodyPr>
                <a:lstStyle/>
                <a:p>
                  <a:pPr lvl="0">
                    <a:defRPr/>
                  </a:pPr>
                  <a14:m>
                    <m:oMathPara xmlns:m="http://schemas.openxmlformats.org/officeDocument/2006/math">
                      <m:oMathParaPr>
                        <m:jc m:val="centerGroup"/>
                      </m:oMathParaPr>
                      <m:oMath xmlns:m="http://schemas.openxmlformats.org/officeDocument/2006/math">
                        <m:d>
                          <m:dPr>
                            <m:begChr m:val="⟨"/>
                            <m:end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d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𝑠</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m:rPr>
                                <m:sty m:val="p"/>
                              </m:rPr>
                              <a:rPr lang="en-US" sz="2800">
                                <a:latin typeface="Cambria Math" panose="02040503050406030204" pitchFamily="18" charset="0"/>
                              </a:rPr>
                              <m:t>HE</m:t>
                            </m:r>
                            <m:r>
                              <a:rPr lang="en-US" sz="2800">
                                <a:latin typeface="Cambria Math" panose="02040503050406030204" pitchFamily="18" charset="0"/>
                              </a:rPr>
                              <m:t>.</m:t>
                            </m:r>
                            <m:r>
                              <m:rPr>
                                <m:sty m:val="p"/>
                              </m:rPr>
                              <a:rPr lang="en-US" sz="2800">
                                <a:latin typeface="Cambria Math" panose="02040503050406030204" pitchFamily="18" charset="0"/>
                              </a:rPr>
                              <m:t>c</m:t>
                            </m:r>
                            <m:sSubSup>
                              <m:sSubSupPr>
                                <m:ctrlPr>
                                  <a:rPr lang="en-US" sz="2800" i="1">
                                    <a:latin typeface="Cambria Math" panose="02040503050406030204" pitchFamily="18" charset="0"/>
                                  </a:rPr>
                                </m:ctrlPr>
                              </m:sSubSupPr>
                              <m:e>
                                <m:r>
                                  <m:rPr>
                                    <m:sty m:val="p"/>
                                  </m:rPr>
                                  <a:rPr lang="en-US" sz="2800">
                                    <a:latin typeface="Cambria Math" panose="02040503050406030204" pitchFamily="18" charset="0"/>
                                  </a:rPr>
                                  <m:t>t</m:t>
                                </m:r>
                              </m:e>
                              <m:sub>
                                <m:r>
                                  <m:rPr>
                                    <m:sty m:val="p"/>
                                  </m:rPr>
                                  <a:rPr lang="en-US" sz="2800">
                                    <a:latin typeface="Cambria Math" panose="02040503050406030204" pitchFamily="18" charset="0"/>
                                  </a:rPr>
                                  <m:t>sk</m:t>
                                </m:r>
                              </m:sub>
                              <m:sup>
                                <m:r>
                                  <a:rPr lang="en-US" sz="2800" i="1">
                                    <a:latin typeface="Cambria Math" panose="02040503050406030204" pitchFamily="18" charset="0"/>
                                  </a:rPr>
                                  <m:t>𝑜</m:t>
                                </m:r>
                              </m:sup>
                            </m:sSubSup>
                            <m:d>
                              <m:dPr>
                                <m:ctrlPr>
                                  <a:rPr lang="en-US" sz="2800" i="1">
                                    <a:latin typeface="Cambria Math" panose="02040503050406030204" pitchFamily="18" charset="0"/>
                                  </a:rPr>
                                </m:ctrlPr>
                              </m:dPr>
                              <m:e>
                                <m:sSub>
                                  <m:sSubPr>
                                    <m:ctrlPr>
                                      <a:rPr lang="en-US" sz="2800" b="0" i="1" smtClean="0">
                                        <a:latin typeface="Cambria Math" panose="02040503050406030204" pitchFamily="18" charset="0"/>
                                      </a:rPr>
                                    </m:ctrlPr>
                                  </m:sSubPr>
                                  <m:e>
                                    <m:acc>
                                      <m:accPr>
                                        <m: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𝑥</m:t>
                                        </m:r>
                                      </m:e>
                                    </m:acc>
                                  </m:e>
                                  <m:sub>
                                    <m:r>
                                      <a:rPr lang="en-US" sz="2800" b="0" i="1" smtClean="0">
                                        <a:latin typeface="Cambria Math" panose="02040503050406030204" pitchFamily="18" charset="0"/>
                                      </a:rPr>
                                      <m:t>𝑖</m:t>
                                    </m:r>
                                  </m:sub>
                                </m:sSub>
                              </m:e>
                            </m:d>
                          </m:e>
                        </m:d>
                        <m:r>
                          <a:rPr kumimoji="0" lang="en-US" sz="2800" b="0" i="0"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m:rPr>
                            <m:sty m:val="p"/>
                          </m:rPr>
                          <a:rPr lang="en-US" sz="2800" smtClean="0">
                            <a:solidFill>
                              <a:srgbClr val="CC00CC"/>
                            </a:solidFill>
                            <a:latin typeface="Cambria Math" panose="02040503050406030204" pitchFamily="18" charset="0"/>
                          </a:rPr>
                          <m:t>HE</m:t>
                        </m:r>
                        <m:r>
                          <a:rPr lang="en-US" sz="2800" smtClean="0">
                            <a:solidFill>
                              <a:srgbClr val="CC00CC"/>
                            </a:solidFill>
                            <a:latin typeface="Cambria Math" panose="02040503050406030204" pitchFamily="18" charset="0"/>
                          </a:rPr>
                          <m:t>.</m:t>
                        </m:r>
                        <m:r>
                          <m:rPr>
                            <m:sty m:val="p"/>
                          </m:rPr>
                          <a:rPr lang="en-US" sz="2800" smtClean="0">
                            <a:solidFill>
                              <a:srgbClr val="CC00CC"/>
                            </a:solidFill>
                            <a:latin typeface="Cambria Math" panose="02040503050406030204" pitchFamily="18" charset="0"/>
                          </a:rPr>
                          <m:t>c</m:t>
                        </m:r>
                        <m:sSubSup>
                          <m:sSubSupPr>
                            <m:ctrlPr>
                              <a:rPr lang="en-US" sz="2800" i="1">
                                <a:solidFill>
                                  <a:srgbClr val="CC00CC"/>
                                </a:solidFill>
                                <a:latin typeface="Cambria Math" panose="02040503050406030204" pitchFamily="18" charset="0"/>
                              </a:rPr>
                            </m:ctrlPr>
                          </m:sSubSupPr>
                          <m:e>
                            <m:r>
                              <m:rPr>
                                <m:sty m:val="p"/>
                              </m:rPr>
                              <a:rPr lang="en-US" sz="2800">
                                <a:solidFill>
                                  <a:srgbClr val="CC00CC"/>
                                </a:solidFill>
                                <a:latin typeface="Cambria Math" panose="02040503050406030204" pitchFamily="18" charset="0"/>
                              </a:rPr>
                              <m:t>t</m:t>
                            </m:r>
                          </m:e>
                          <m:sub>
                            <m:r>
                              <m:rPr>
                                <m:sty m:val="p"/>
                              </m:rPr>
                              <a:rPr lang="en-US" sz="2800">
                                <a:solidFill>
                                  <a:srgbClr val="CC00CC"/>
                                </a:solidFill>
                                <a:latin typeface="Cambria Math" panose="02040503050406030204" pitchFamily="18" charset="0"/>
                              </a:rPr>
                              <m:t>sk</m:t>
                            </m:r>
                          </m:sub>
                          <m:sup>
                            <m:r>
                              <a:rPr lang="en-US" sz="2800" i="1">
                                <a:solidFill>
                                  <a:srgbClr val="CC00CC"/>
                                </a:solidFill>
                                <a:latin typeface="Cambria Math" panose="02040503050406030204" pitchFamily="18" charset="0"/>
                              </a:rPr>
                              <m:t>𝑜</m:t>
                            </m:r>
                          </m:sup>
                        </m:sSubSup>
                        <m:d>
                          <m:dPr>
                            <m:ctrlPr>
                              <a:rPr lang="en-US" sz="2800" i="1">
                                <a:solidFill>
                                  <a:srgbClr val="CC00CC"/>
                                </a:solidFill>
                                <a:latin typeface="Cambria Math" panose="02040503050406030204" pitchFamily="18" charset="0"/>
                              </a:rPr>
                            </m:ctrlPr>
                          </m:dPr>
                          <m:e>
                            <m:sSub>
                              <m:sSubPr>
                                <m:ctrlPr>
                                  <a:rPr lang="en-US" sz="2800" b="0" i="1" smtClean="0">
                                    <a:solidFill>
                                      <a:srgbClr val="CC00CC"/>
                                    </a:solidFill>
                                    <a:latin typeface="Cambria Math" panose="02040503050406030204" pitchFamily="18" charset="0"/>
                                  </a:rPr>
                                </m:ctrlPr>
                              </m:sSubPr>
                              <m:e>
                                <m:acc>
                                  <m:accPr>
                                    <m:chr m:val="⃗"/>
                                    <m:ctrlP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t>𝑥</m:t>
                                    </m:r>
                                  </m:e>
                                </m:acc>
                              </m:e>
                              <m:sub>
                                <m:r>
                                  <a:rPr lang="en-US" sz="2800" b="0" i="1" smtClean="0">
                                    <a:solidFill>
                                      <a:srgbClr val="CC00CC"/>
                                    </a:solidFill>
                                    <a:latin typeface="Cambria Math" panose="02040503050406030204" pitchFamily="18" charset="0"/>
                                  </a:rPr>
                                  <m:t>𝑖</m:t>
                                </m:r>
                              </m:sub>
                            </m:sSub>
                          </m:e>
                        </m:d>
                      </m:oMath>
                    </m:oMathPara>
                  </a14:m>
                  <a:endParaRPr kumimoji="0" lang="en-US" sz="2800" b="0" i="0" u="none" strike="noStrike" kern="1200" cap="none" spc="0" normalizeH="0" baseline="0" noProof="0" dirty="0">
                    <a:ln>
                      <a:noFill/>
                    </a:ln>
                    <a:solidFill>
                      <a:srgbClr val="CC00CC"/>
                    </a:solidFill>
                    <a:effectLst/>
                    <a:uLnTx/>
                    <a:uFillTx/>
                    <a:latin typeface="Calibri Light" panose="020F0302020204030204"/>
                    <a:ea typeface="+mn-ea"/>
                    <a:cs typeface="+mn-cs"/>
                  </a:endParaRPr>
                </a:p>
              </p:txBody>
            </p:sp>
          </mc:Choice>
          <mc:Fallback xmlns="">
            <p:sp>
              <p:nvSpPr>
                <p:cNvPr id="10" name="Rectangle 9">
                  <a:extLst>
                    <a:ext uri="{FF2B5EF4-FFF2-40B4-BE49-F238E27FC236}">
                      <a16:creationId xmlns:a16="http://schemas.microsoft.com/office/drawing/2014/main" id="{D667A448-FBFB-53FB-2E1D-9B3E35605C3A}"/>
                    </a:ext>
                  </a:extLst>
                </p:cNvPr>
                <p:cNvSpPr>
                  <a:spLocks noRot="1" noChangeAspect="1" noMove="1" noResize="1" noEditPoints="1" noAdjustHandles="1" noChangeArrowheads="1" noChangeShapeType="1" noTextEdit="1"/>
                </p:cNvSpPr>
                <p:nvPr/>
              </p:nvSpPr>
              <p:spPr>
                <a:xfrm>
                  <a:off x="3668531" y="4811815"/>
                  <a:ext cx="4911328" cy="574644"/>
                </a:xfrm>
                <a:prstGeom prst="rect">
                  <a:avLst/>
                </a:prstGeom>
                <a:blipFill>
                  <a:blip r:embed="rId11"/>
                  <a:stretch>
                    <a:fillRect/>
                  </a:stretch>
                </a:blipFill>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ADA18FF8-7CAE-A3CB-FB3B-BB608318C9E0}"/>
                </a:ext>
              </a:extLst>
            </p:cNvPr>
            <p:cNvCxnSpPr>
              <a:cxnSpLocks/>
            </p:cNvCxnSpPr>
            <p:nvPr/>
          </p:nvCxnSpPr>
          <p:spPr>
            <a:xfrm>
              <a:off x="6096000" y="6106201"/>
              <a:ext cx="0" cy="282912"/>
            </a:xfrm>
            <a:prstGeom prst="straightConnector1">
              <a:avLst/>
            </a:prstGeom>
            <a:ln w="19050">
              <a:solidFill>
                <a:srgbClr val="4472C4"/>
              </a:solidFill>
              <a:headEnd type="none"/>
              <a:tailEnd type="triangle" w="lg" len="lg"/>
            </a:ln>
          </p:spPr>
          <p:style>
            <a:lnRef idx="3">
              <a:schemeClr val="accent5"/>
            </a:lnRef>
            <a:fillRef idx="0">
              <a:schemeClr val="accent5"/>
            </a:fillRef>
            <a:effectRef idx="2">
              <a:schemeClr val="accent5"/>
            </a:effectRef>
            <a:fontRef idx="minor">
              <a:schemeClr val="tx1"/>
            </a:fontRef>
          </p:style>
        </p:cxnSp>
      </p:gr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76813890-0EF6-210A-E269-2A9B49329519}"/>
                  </a:ext>
                </a:extLst>
              </p:cNvPr>
              <p:cNvSpPr/>
              <p:nvPr/>
            </p:nvSpPr>
            <p:spPr>
              <a:xfrm>
                <a:off x="6552728" y="4565375"/>
                <a:ext cx="4911328" cy="523220"/>
              </a:xfrm>
              <a:prstGeom prst="rect">
                <a:avLst/>
              </a:prstGeom>
              <a:solidFill>
                <a:schemeClr val="bg1"/>
              </a:solidFill>
            </p:spPr>
            <p:txBody>
              <a:bodyPr wrap="square">
                <a:spAutoFit/>
              </a:bodyPr>
              <a:lstStyle/>
              <a:p>
                <a:pPr lvl="0">
                  <a:defRPr/>
                </a:pPr>
                <a14:m>
                  <m:oMathPara xmlns:m="http://schemas.openxmlformats.org/officeDocument/2006/math">
                    <m:oMathParaPr>
                      <m:jc m:val="centerGroup"/>
                    </m:oMathParaPr>
                    <m:oMath xmlns:m="http://schemas.openxmlformats.org/officeDocument/2006/math">
                      <m:d>
                        <m:dPr>
                          <m:begChr m:val="⟨"/>
                          <m:end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d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𝑠</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m:rPr>
                              <m:sty m:val="p"/>
                            </m:rPr>
                            <a:rPr lang="en-US" sz="2800">
                              <a:latin typeface="Cambria Math" panose="02040503050406030204" pitchFamily="18" charset="0"/>
                            </a:rPr>
                            <m:t>HE</m:t>
                          </m:r>
                          <m:r>
                            <a:rPr lang="en-US" sz="2800">
                              <a:latin typeface="Cambria Math" panose="02040503050406030204" pitchFamily="18" charset="0"/>
                            </a:rPr>
                            <m:t>.</m:t>
                          </m:r>
                          <m:sSub>
                            <m:sSubPr>
                              <m:ctrlPr>
                                <a:rPr lang="en-US" sz="2800" b="0" i="1" smtClean="0">
                                  <a:latin typeface="Cambria Math" panose="02040503050406030204" pitchFamily="18" charset="0"/>
                                </a:rPr>
                              </m:ctrlPr>
                            </m:sSubPr>
                            <m:e>
                              <m:r>
                                <m:rPr>
                                  <m:sty m:val="p"/>
                                </m:rPr>
                                <a:rPr lang="en-US" sz="2800">
                                  <a:latin typeface="Cambria Math" panose="02040503050406030204" pitchFamily="18" charset="0"/>
                                </a:rPr>
                                <m:t>ct</m:t>
                              </m:r>
                            </m:e>
                            <m:sub>
                              <m:r>
                                <m:rPr>
                                  <m:sty m:val="p"/>
                                </m:rPr>
                                <a:rPr lang="en-US" sz="2800" b="0" i="0" smtClean="0">
                                  <a:latin typeface="Cambria Math" panose="02040503050406030204" pitchFamily="18" charset="0"/>
                                </a:rPr>
                                <m:t>sk</m:t>
                              </m:r>
                            </m:sub>
                          </m:sSub>
                          <m:d>
                            <m:dPr>
                              <m:ctrlPr>
                                <a:rPr lang="en-US" sz="2800" i="1">
                                  <a:latin typeface="Cambria Math" panose="02040503050406030204" pitchFamily="18" charset="0"/>
                                </a:rPr>
                              </m:ctrlPr>
                            </m:dPr>
                            <m:e>
                              <m:sSub>
                                <m:sSubPr>
                                  <m:ctrlPr>
                                    <a:rPr lang="en-US" sz="2800" b="0" i="1" smtClean="0">
                                      <a:latin typeface="Cambria Math" panose="02040503050406030204" pitchFamily="18" charset="0"/>
                                    </a:rPr>
                                  </m:ctrlPr>
                                </m:sSubPr>
                                <m:e>
                                  <m:acc>
                                    <m:accPr>
                                      <m: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𝑥</m:t>
                                      </m:r>
                                    </m:e>
                                  </m:acc>
                                </m:e>
                                <m:sub>
                                  <m:r>
                                    <a:rPr lang="en-US" sz="2800" b="0" i="1" smtClean="0">
                                      <a:latin typeface="Cambria Math" panose="02040503050406030204" pitchFamily="18" charset="0"/>
                                    </a:rPr>
                                    <m:t>𝑖</m:t>
                                  </m:r>
                                </m:sub>
                              </m:sSub>
                            </m:e>
                          </m:d>
                        </m:e>
                      </m:d>
                      <m:r>
                        <a:rPr kumimoji="0" lang="en-US" sz="2800" b="0" i="0"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m:rPr>
                          <m:sty m:val="p"/>
                        </m:rPr>
                        <a:rPr lang="en-US" sz="2800" smtClean="0">
                          <a:solidFill>
                            <a:srgbClr val="CC00CC"/>
                          </a:solidFill>
                          <a:latin typeface="Cambria Math" panose="02040503050406030204" pitchFamily="18" charset="0"/>
                        </a:rPr>
                        <m:t>HE</m:t>
                      </m:r>
                      <m:r>
                        <a:rPr lang="en-US" sz="2800" smtClean="0">
                          <a:solidFill>
                            <a:srgbClr val="CC00CC"/>
                          </a:solidFill>
                          <a:latin typeface="Cambria Math" panose="02040503050406030204" pitchFamily="18" charset="0"/>
                        </a:rPr>
                        <m:t>.</m:t>
                      </m:r>
                      <m:sSub>
                        <m:sSubPr>
                          <m:ctrlPr>
                            <a:rPr lang="en-US" sz="2800" i="1">
                              <a:solidFill>
                                <a:srgbClr val="CC00CC"/>
                              </a:solidFill>
                              <a:latin typeface="Cambria Math" panose="02040503050406030204" pitchFamily="18" charset="0"/>
                            </a:rPr>
                          </m:ctrlPr>
                        </m:sSubPr>
                        <m:e>
                          <m:r>
                            <m:rPr>
                              <m:sty m:val="p"/>
                            </m:rPr>
                            <a:rPr lang="en-US" sz="2800">
                              <a:solidFill>
                                <a:srgbClr val="CC00CC"/>
                              </a:solidFill>
                              <a:latin typeface="Cambria Math" panose="02040503050406030204" pitchFamily="18" charset="0"/>
                            </a:rPr>
                            <m:t>ct</m:t>
                          </m:r>
                        </m:e>
                        <m:sub>
                          <m:r>
                            <m:rPr>
                              <m:sty m:val="p"/>
                            </m:rPr>
                            <a:rPr lang="en-US" sz="2800">
                              <a:solidFill>
                                <a:srgbClr val="CC00CC"/>
                              </a:solidFill>
                              <a:latin typeface="Cambria Math" panose="02040503050406030204" pitchFamily="18" charset="0"/>
                            </a:rPr>
                            <m:t>sk</m:t>
                          </m:r>
                        </m:sub>
                      </m:sSub>
                      <m:d>
                        <m:dPr>
                          <m:ctrlPr>
                            <a:rPr lang="en-US" sz="2800" i="1">
                              <a:solidFill>
                                <a:srgbClr val="CC00CC"/>
                              </a:solidFill>
                              <a:latin typeface="Cambria Math" panose="02040503050406030204" pitchFamily="18" charset="0"/>
                            </a:rPr>
                          </m:ctrlPr>
                        </m:dPr>
                        <m:e>
                          <m:sSub>
                            <m:sSubPr>
                              <m:ctrlPr>
                                <a:rPr lang="en-US" sz="2800" b="0" i="1" smtClean="0">
                                  <a:solidFill>
                                    <a:srgbClr val="CC00CC"/>
                                  </a:solidFill>
                                  <a:latin typeface="Cambria Math" panose="02040503050406030204" pitchFamily="18" charset="0"/>
                                </a:rPr>
                              </m:ctrlPr>
                            </m:sSubPr>
                            <m:e>
                              <m:acc>
                                <m:accPr>
                                  <m:chr m:val="⃗"/>
                                  <m:ctrlP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t>𝑥</m:t>
                                  </m:r>
                                </m:e>
                              </m:acc>
                            </m:e>
                            <m:sub>
                              <m:r>
                                <a:rPr lang="en-US" sz="2800" b="0" i="1" smtClean="0">
                                  <a:solidFill>
                                    <a:srgbClr val="CC00CC"/>
                                  </a:solidFill>
                                  <a:latin typeface="Cambria Math" panose="02040503050406030204" pitchFamily="18" charset="0"/>
                                </a:rPr>
                                <m:t>𝑖</m:t>
                              </m:r>
                            </m:sub>
                          </m:sSub>
                        </m:e>
                      </m:d>
                    </m:oMath>
                  </m:oMathPara>
                </a14:m>
                <a:endParaRPr kumimoji="0" lang="en-US" sz="2800" b="0" i="0" u="none" strike="noStrike" kern="1200" cap="none" spc="0" normalizeH="0" baseline="0" noProof="0" dirty="0">
                  <a:ln>
                    <a:noFill/>
                  </a:ln>
                  <a:solidFill>
                    <a:srgbClr val="CC00CC"/>
                  </a:solidFill>
                  <a:effectLst/>
                  <a:uLnTx/>
                  <a:uFillTx/>
                  <a:latin typeface="Calibri Light" panose="020F0302020204030204"/>
                  <a:ea typeface="+mn-ea"/>
                  <a:cs typeface="+mn-cs"/>
                </a:endParaRPr>
              </a:p>
            </p:txBody>
          </p:sp>
        </mc:Choice>
        <mc:Fallback xmlns="">
          <p:sp>
            <p:nvSpPr>
              <p:cNvPr id="19" name="Rectangle 18">
                <a:extLst>
                  <a:ext uri="{FF2B5EF4-FFF2-40B4-BE49-F238E27FC236}">
                    <a16:creationId xmlns:a16="http://schemas.microsoft.com/office/drawing/2014/main" id="{76813890-0EF6-210A-E269-2A9B49329519}"/>
                  </a:ext>
                </a:extLst>
              </p:cNvPr>
              <p:cNvSpPr>
                <a:spLocks noRot="1" noChangeAspect="1" noMove="1" noResize="1" noEditPoints="1" noAdjustHandles="1" noChangeArrowheads="1" noChangeShapeType="1" noTextEdit="1"/>
              </p:cNvSpPr>
              <p:nvPr/>
            </p:nvSpPr>
            <p:spPr>
              <a:xfrm>
                <a:off x="6552728" y="4565375"/>
                <a:ext cx="4911328" cy="523220"/>
              </a:xfrm>
              <a:prstGeom prst="rect">
                <a:avLst/>
              </a:prstGeom>
              <a:blipFill>
                <a:blip r:embed="rId12"/>
                <a:stretch>
                  <a:fillRect/>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7EFCC238-6A6F-3C71-86D5-BD093E659888}"/>
              </a:ext>
            </a:extLst>
          </p:cNvPr>
          <p:cNvSpPr txBox="1"/>
          <p:nvPr/>
        </p:nvSpPr>
        <p:spPr>
          <a:xfrm>
            <a:off x="4411745" y="3529226"/>
            <a:ext cx="3101155" cy="1148648"/>
          </a:xfrm>
          <a:prstGeom prst="rect">
            <a:avLst/>
          </a:prstGeom>
          <a:solidFill>
            <a:schemeClr val="bg1"/>
          </a:solidFill>
          <a:ln>
            <a:solidFill>
              <a:schemeClr val="tx1"/>
            </a:solidFill>
            <a:prstDash val="solid"/>
          </a:ln>
        </p:spPr>
        <p:txBody>
          <a:bodyPr wrap="square">
            <a:spAutoFit/>
          </a:bodyPr>
          <a:lstStyle/>
          <a:p>
            <a:pPr algn="ctr">
              <a:lnSpc>
                <a:spcPct val="110000"/>
              </a:lnSpc>
            </a:pPr>
            <a:r>
              <a:rPr lang="en-US" sz="3200" b="1" dirty="0">
                <a:solidFill>
                  <a:srgbClr val="C00000"/>
                </a:solidFill>
                <a:latin typeface="+mj-lt"/>
              </a:rPr>
              <a:t>Problem: Yao’s GC too large </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41246E8-E172-AB3F-BC54-0C1E963CF043}"/>
                  </a:ext>
                </a:extLst>
              </p:cNvPr>
              <p:cNvSpPr txBox="1"/>
              <p:nvPr/>
            </p:nvSpPr>
            <p:spPr>
              <a:xfrm>
                <a:off x="1129505" y="5181600"/>
                <a:ext cx="10376695" cy="1148584"/>
              </a:xfrm>
              <a:prstGeom prst="rect">
                <a:avLst/>
              </a:prstGeom>
              <a:noFill/>
            </p:spPr>
            <p:txBody>
              <a:bodyPr wrap="square">
                <a:spAutoFit/>
              </a:bodyPr>
              <a:lstStyle/>
              <a:p>
                <a:pPr>
                  <a:lnSpc>
                    <a:spcPct val="110000"/>
                  </a:lnSpc>
                </a:pPr>
                <a:r>
                  <a:rPr lang="en-US" sz="3200" b="1" dirty="0">
                    <a:solidFill>
                      <a:srgbClr val="0432FF"/>
                    </a:solidFill>
                    <a:latin typeface="+mj-lt"/>
                  </a:rPr>
                  <a:t>Idea: Use HSS instead </a:t>
                </a:r>
              </a:p>
              <a:p>
                <a:pPr>
                  <a:lnSpc>
                    <a:spcPct val="110000"/>
                  </a:lnSpc>
                </a:pPr>
                <a:r>
                  <a:rPr lang="en-US" sz="3200" b="1" dirty="0">
                    <a:solidFill>
                      <a:srgbClr val="0432FF"/>
                    </a:solidFill>
                    <a:latin typeface="+mj-lt"/>
                  </a:rPr>
                  <a:t>&amp; HE output ciphertext </a:t>
                </a:r>
                <a14:m>
                  <m:oMath xmlns:m="http://schemas.openxmlformats.org/officeDocument/2006/math">
                    <m:r>
                      <m:rPr>
                        <m:sty m:val="p"/>
                      </m:rPr>
                      <a:rPr lang="en-US" sz="3200" smtClean="0">
                        <a:solidFill>
                          <a:srgbClr val="CC00CC"/>
                        </a:solidFill>
                        <a:latin typeface="Cambria Math" panose="02040503050406030204" pitchFamily="18" charset="0"/>
                      </a:rPr>
                      <m:t>c</m:t>
                    </m:r>
                    <m:sSubSup>
                      <m:sSubSupPr>
                        <m:ctrlPr>
                          <a:rPr lang="en-US" sz="3200" i="1">
                            <a:solidFill>
                              <a:srgbClr val="CC00CC"/>
                            </a:solidFill>
                            <a:latin typeface="Cambria Math" panose="02040503050406030204" pitchFamily="18" charset="0"/>
                          </a:rPr>
                        </m:ctrlPr>
                      </m:sSubSupPr>
                      <m:e>
                        <m:r>
                          <m:rPr>
                            <m:sty m:val="p"/>
                          </m:rPr>
                          <a:rPr lang="en-US" sz="3200">
                            <a:solidFill>
                              <a:srgbClr val="CC00CC"/>
                            </a:solidFill>
                            <a:latin typeface="Cambria Math" panose="02040503050406030204" pitchFamily="18" charset="0"/>
                          </a:rPr>
                          <m:t>t</m:t>
                        </m:r>
                      </m:e>
                      <m:sub>
                        <m:r>
                          <m:rPr>
                            <m:sty m:val="p"/>
                          </m:rPr>
                          <a:rPr lang="en-US" sz="3200">
                            <a:solidFill>
                              <a:srgbClr val="CC00CC"/>
                            </a:solidFill>
                            <a:latin typeface="Cambria Math" panose="02040503050406030204" pitchFamily="18" charset="0"/>
                          </a:rPr>
                          <m:t>sk</m:t>
                        </m:r>
                      </m:sub>
                      <m:sup>
                        <m:r>
                          <a:rPr lang="en-US" sz="3200" i="1">
                            <a:solidFill>
                              <a:srgbClr val="CC00CC"/>
                            </a:solidFill>
                            <a:latin typeface="Cambria Math" panose="02040503050406030204" pitchFamily="18" charset="0"/>
                          </a:rPr>
                          <m:t>𝑜</m:t>
                        </m:r>
                      </m:sup>
                    </m:sSubSup>
                    <m:d>
                      <m:dPr>
                        <m:ctrlPr>
                          <a:rPr lang="en-US" sz="3200" i="1">
                            <a:solidFill>
                              <a:srgbClr val="CC00CC"/>
                            </a:solidFill>
                            <a:latin typeface="Cambria Math" panose="02040503050406030204" pitchFamily="18" charset="0"/>
                          </a:rPr>
                        </m:ctrlPr>
                      </m:dPr>
                      <m:e>
                        <m:sSub>
                          <m:sSubPr>
                            <m:ctrlPr>
                              <a:rPr lang="en-US" sz="3200" b="0" i="1" smtClean="0">
                                <a:solidFill>
                                  <a:srgbClr val="CC00CC"/>
                                </a:solidFill>
                                <a:latin typeface="Cambria Math" panose="02040503050406030204" pitchFamily="18" charset="0"/>
                              </a:rPr>
                            </m:ctrlPr>
                          </m:sSubPr>
                          <m:e>
                            <m:r>
                              <a:rPr lang="en-US" sz="3200" b="0" i="1" smtClean="0">
                                <a:solidFill>
                                  <a:srgbClr val="CC00CC"/>
                                </a:solidFill>
                                <a:latin typeface="Cambria Math" panose="02040503050406030204" pitchFamily="18" charset="0"/>
                              </a:rPr>
                              <m:t>𝑥</m:t>
                            </m:r>
                          </m:e>
                          <m:sub>
                            <m:r>
                              <a:rPr lang="en-US" sz="3200" b="0" i="1" smtClean="0">
                                <a:solidFill>
                                  <a:srgbClr val="CC00CC"/>
                                </a:solidFill>
                                <a:latin typeface="Cambria Math" panose="02040503050406030204" pitchFamily="18" charset="0"/>
                              </a:rPr>
                              <m:t>𝑖</m:t>
                            </m:r>
                          </m:sub>
                        </m:sSub>
                      </m:e>
                    </m:d>
                    <m:r>
                      <a:rPr lang="en-US" sz="3200" b="0" i="1" smtClean="0">
                        <a:solidFill>
                          <a:srgbClr val="0432FF"/>
                        </a:solidFill>
                        <a:latin typeface="Cambria Math" panose="02040503050406030204" pitchFamily="18" charset="0"/>
                      </a:rPr>
                      <m:t> </m:t>
                    </m:r>
                  </m:oMath>
                </a14:m>
                <a:r>
                  <a:rPr lang="en-US" sz="3200" b="1" dirty="0">
                    <a:solidFill>
                      <a:srgbClr val="0432FF"/>
                    </a:solidFill>
                    <a:latin typeface="+mj-lt"/>
                  </a:rPr>
                  <a:t>does not need to be compact</a:t>
                </a:r>
              </a:p>
            </p:txBody>
          </p:sp>
        </mc:Choice>
        <mc:Fallback xmlns="">
          <p:sp>
            <p:nvSpPr>
              <p:cNvPr id="25" name="TextBox 24">
                <a:extLst>
                  <a:ext uri="{FF2B5EF4-FFF2-40B4-BE49-F238E27FC236}">
                    <a16:creationId xmlns:a16="http://schemas.microsoft.com/office/drawing/2014/main" id="{A41246E8-E172-AB3F-BC54-0C1E963CF043}"/>
                  </a:ext>
                </a:extLst>
              </p:cNvPr>
              <p:cNvSpPr txBox="1">
                <a:spLocks noRot="1" noChangeAspect="1" noMove="1" noResize="1" noEditPoints="1" noAdjustHandles="1" noChangeArrowheads="1" noChangeShapeType="1" noTextEdit="1"/>
              </p:cNvSpPr>
              <p:nvPr/>
            </p:nvSpPr>
            <p:spPr>
              <a:xfrm>
                <a:off x="1129505" y="5181600"/>
                <a:ext cx="10376695" cy="1148584"/>
              </a:xfrm>
              <a:prstGeom prst="rect">
                <a:avLst/>
              </a:prstGeom>
              <a:blipFill>
                <a:blip r:embed="rId13"/>
                <a:stretch>
                  <a:fillRect l="-1468" t="-4787" b="-17553"/>
                </a:stretch>
              </a:blipFill>
            </p:spPr>
            <p:txBody>
              <a:bodyPr/>
              <a:lstStyle/>
              <a:p>
                <a:r>
                  <a:rPr lang="en-US">
                    <a:noFill/>
                  </a:rPr>
                  <a:t> </a:t>
                </a:r>
              </a:p>
            </p:txBody>
          </p:sp>
        </mc:Fallback>
      </mc:AlternateContent>
      <p:sp>
        <p:nvSpPr>
          <p:cNvPr id="5" name="Title 1">
            <a:extLst>
              <a:ext uri="{FF2B5EF4-FFF2-40B4-BE49-F238E27FC236}">
                <a16:creationId xmlns:a16="http://schemas.microsoft.com/office/drawing/2014/main" id="{34096F42-43B5-94D4-3060-CCFA2D449AE3}"/>
              </a:ext>
            </a:extLst>
          </p:cNvPr>
          <p:cNvSpPr txBox="1">
            <a:spLocks/>
          </p:cNvSpPr>
          <p:nvPr/>
        </p:nvSpPr>
        <p:spPr>
          <a:xfrm>
            <a:off x="152400" y="23021"/>
            <a:ext cx="11201400" cy="11183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Paradigm for Standard Garbling</a:t>
            </a:r>
          </a:p>
        </p:txBody>
      </p:sp>
    </p:spTree>
    <p:extLst>
      <p:ext uri="{BB962C8B-B14F-4D97-AF65-F5344CB8AC3E}">
        <p14:creationId xmlns:p14="http://schemas.microsoft.com/office/powerpoint/2010/main" val="69233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7C3BC-9BBF-6674-BFED-2EAA36DB2F21}"/>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33DDA01D-8398-4694-4DE7-54C50D3DABE7}"/>
              </a:ext>
            </a:extLst>
          </p:cNvPr>
          <p:cNvGrpSpPr/>
          <p:nvPr/>
        </p:nvGrpSpPr>
        <p:grpSpPr>
          <a:xfrm>
            <a:off x="1102274" y="1452926"/>
            <a:ext cx="4704007" cy="4038600"/>
            <a:chOff x="3745185" y="1066800"/>
            <a:chExt cx="4704007" cy="4038600"/>
          </a:xfrm>
        </p:grpSpPr>
        <p:sp>
          <p:nvSpPr>
            <p:cNvPr id="3" name="Rectangle 2">
              <a:extLst>
                <a:ext uri="{FF2B5EF4-FFF2-40B4-BE49-F238E27FC236}">
                  <a16:creationId xmlns:a16="http://schemas.microsoft.com/office/drawing/2014/main" id="{35F51946-BD93-E291-D0D9-949F939639B5}"/>
                </a:ext>
              </a:extLst>
            </p:cNvPr>
            <p:cNvSpPr/>
            <p:nvPr/>
          </p:nvSpPr>
          <p:spPr>
            <a:xfrm>
              <a:off x="3745185" y="1066800"/>
              <a:ext cx="4704007" cy="40386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B8D79FAA-96FC-0C56-6811-8088A99FB6DD}"/>
                </a:ext>
              </a:extLst>
            </p:cNvPr>
            <p:cNvGrpSpPr/>
            <p:nvPr/>
          </p:nvGrpSpPr>
          <p:grpSpPr>
            <a:xfrm>
              <a:off x="4035879" y="2024393"/>
              <a:ext cx="3775290" cy="2883303"/>
              <a:chOff x="4204728" y="1738635"/>
              <a:chExt cx="3775290" cy="2883303"/>
            </a:xfrm>
          </p:grpSpPr>
          <p:sp>
            <p:nvSpPr>
              <p:cNvPr id="6" name="Trapezoid 5">
                <a:extLst>
                  <a:ext uri="{FF2B5EF4-FFF2-40B4-BE49-F238E27FC236}">
                    <a16:creationId xmlns:a16="http://schemas.microsoft.com/office/drawing/2014/main" id="{56252B45-DB91-0ACB-6D15-EB7376442C51}"/>
                  </a:ext>
                </a:extLst>
              </p:cNvPr>
              <p:cNvSpPr/>
              <p:nvPr/>
            </p:nvSpPr>
            <p:spPr>
              <a:xfrm>
                <a:off x="5776332" y="2859173"/>
                <a:ext cx="1480882" cy="695836"/>
              </a:xfrm>
              <a:prstGeom prst="trapezoid">
                <a:avLst>
                  <a:gd name="adj" fmla="val 0"/>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0A1E08F3-BFFF-B64A-3FFA-A24552AC101E}"/>
                      </a:ext>
                    </a:extLst>
                  </p:cNvPr>
                  <p:cNvSpPr/>
                  <p:nvPr/>
                </p:nvSpPr>
                <p:spPr>
                  <a:xfrm>
                    <a:off x="5779713" y="2925058"/>
                    <a:ext cx="1464916" cy="5640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sz="2800" b="0" i="1" u="none" strike="noStrike" kern="1200" cap="none" spc="0" normalizeH="0" baseline="0" noProof="0" dirty="0" smtClean="0">
                                  <a:ln>
                                    <a:noFill/>
                                  </a:ln>
                                  <a:solidFill>
                                    <a:srgbClr val="1F26F1"/>
                                  </a:solidFill>
                                  <a:effectLst/>
                                  <a:uLnTx/>
                                  <a:uFillTx/>
                                  <a:latin typeface="Cambria Math" panose="02040503050406030204" pitchFamily="18" charset="0"/>
                                  <a:ea typeface="+mn-ea"/>
                                  <a:cs typeface="+mn-cs"/>
                                </a:rPr>
                              </m:ctrlPr>
                            </m:sSubPr>
                            <m:e>
                              <m:r>
                                <m:rPr>
                                  <m:nor/>
                                </m:rPr>
                                <a:rPr kumimoji="0" lang="en-US" sz="2800" b="1" i="0" u="none" strike="noStrike" kern="1200" cap="none" spc="0" normalizeH="0" baseline="0" noProof="0" dirty="0" smtClean="0">
                                  <a:ln>
                                    <a:noFill/>
                                  </a:ln>
                                  <a:solidFill>
                                    <a:srgbClr val="1F26F1"/>
                                  </a:solidFill>
                                  <a:effectLst/>
                                  <a:uLnTx/>
                                  <a:uFillTx/>
                                  <a:latin typeface="Calibri Light" panose="020F0302020204030204"/>
                                  <a:ea typeface="+mn-ea"/>
                                  <a:cs typeface="+mn-cs"/>
                                </a:rPr>
                                <m:t>HssE</m:t>
                              </m:r>
                              <m:r>
                                <m:rPr>
                                  <m:nor/>
                                </m:rPr>
                                <a:rPr kumimoji="0" lang="en-US" sz="2800" b="1" i="0" u="none" strike="noStrike" kern="1200" cap="none" spc="0" normalizeH="0" baseline="0" noProof="0" dirty="0">
                                  <a:ln>
                                    <a:noFill/>
                                  </a:ln>
                                  <a:solidFill>
                                    <a:srgbClr val="1F26F1"/>
                                  </a:solidFill>
                                  <a:effectLst/>
                                  <a:uLnTx/>
                                  <a:uFillTx/>
                                  <a:latin typeface="Calibri Light" panose="020F0302020204030204"/>
                                  <a:ea typeface="+mn-ea"/>
                                  <a:cs typeface="+mn-cs"/>
                                </a:rPr>
                                <m:t>val</m:t>
                              </m:r>
                            </m:e>
                            <m:sub>
                              <m:r>
                                <a:rPr kumimoji="0" lang="en-US" sz="2800" b="0" i="1" u="none" strike="noStrike" kern="1200" cap="none" spc="0" normalizeH="0" baseline="0" noProof="0" dirty="0" smtClean="0">
                                  <a:ln>
                                    <a:noFill/>
                                  </a:ln>
                                  <a:solidFill>
                                    <a:srgbClr val="1F26F1"/>
                                  </a:solidFill>
                                  <a:effectLst/>
                                  <a:uLnTx/>
                                  <a:uFillTx/>
                                  <a:latin typeface="Cambria Math" panose="02040503050406030204" pitchFamily="18" charset="0"/>
                                  <a:ea typeface="+mn-ea"/>
                                  <a:cs typeface="+mn-cs"/>
                                </a:rPr>
                                <m:t>𝑓</m:t>
                              </m:r>
                            </m:sub>
                          </m:sSub>
                        </m:oMath>
                      </m:oMathPara>
                    </a14:m>
                    <a:endParaRPr kumimoji="0" lang="en-US" sz="2800" b="0" i="0" u="none" strike="noStrike" kern="1200" cap="none" spc="0" normalizeH="0" baseline="0" noProof="0" dirty="0">
                      <a:ln>
                        <a:noFill/>
                      </a:ln>
                      <a:solidFill>
                        <a:srgbClr val="1F26F1"/>
                      </a:solidFill>
                      <a:effectLst/>
                      <a:uLnTx/>
                      <a:uFillTx/>
                      <a:latin typeface="Calibri Light" panose="020F0302020204030204"/>
                      <a:ea typeface="+mn-ea"/>
                      <a:cs typeface="+mn-cs"/>
                    </a:endParaRPr>
                  </a:p>
                </p:txBody>
              </p:sp>
            </mc:Choice>
            <mc:Fallback xmlns="">
              <p:sp>
                <p:nvSpPr>
                  <p:cNvPr id="7" name="Rectangle 6">
                    <a:extLst>
                      <a:ext uri="{FF2B5EF4-FFF2-40B4-BE49-F238E27FC236}">
                        <a16:creationId xmlns:a16="http://schemas.microsoft.com/office/drawing/2014/main" id="{0A1E08F3-BFFF-B64A-3FFA-A24552AC101E}"/>
                      </a:ext>
                    </a:extLst>
                  </p:cNvPr>
                  <p:cNvSpPr>
                    <a:spLocks noRot="1" noChangeAspect="1" noMove="1" noResize="1" noEditPoints="1" noAdjustHandles="1" noChangeArrowheads="1" noChangeShapeType="1" noTextEdit="1"/>
                  </p:cNvSpPr>
                  <p:nvPr/>
                </p:nvSpPr>
                <p:spPr>
                  <a:xfrm>
                    <a:off x="5779713" y="2925058"/>
                    <a:ext cx="1464916" cy="564065"/>
                  </a:xfrm>
                  <a:prstGeom prst="rect">
                    <a:avLst/>
                  </a:prstGeom>
                  <a:blipFill>
                    <a:blip r:embed="rId3"/>
                    <a:stretch>
                      <a:fillRect l="-2586" b="-11111"/>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BFCB3C26-7F76-ADC0-0627-85329C7E8512}"/>
                  </a:ext>
                </a:extLst>
              </p:cNvPr>
              <p:cNvCxnSpPr>
                <a:cxnSpLocks/>
                <a:endCxn id="6" idx="0"/>
              </p:cNvCxnSpPr>
              <p:nvPr/>
            </p:nvCxnSpPr>
            <p:spPr>
              <a:xfrm>
                <a:off x="6516773" y="2274513"/>
                <a:ext cx="0" cy="584660"/>
              </a:xfrm>
              <a:prstGeom prst="straightConnector1">
                <a:avLst/>
              </a:prstGeom>
              <a:ln w="25400">
                <a:solidFill>
                  <a:schemeClr val="accent1"/>
                </a:solidFill>
                <a:headEnd type="none"/>
                <a:tailEnd type="triangle" w="lg" len="lg"/>
              </a:ln>
            </p:spPr>
            <p:style>
              <a:lnRef idx="3">
                <a:schemeClr val="accent5"/>
              </a:lnRef>
              <a:fillRef idx="0">
                <a:schemeClr val="accent5"/>
              </a:fillRef>
              <a:effectRef idx="2">
                <a:schemeClr val="accent5"/>
              </a:effectRef>
              <a:fontRef idx="minor">
                <a:schemeClr val="tx1"/>
              </a:fontRef>
            </p:style>
          </p:cxnSp>
          <p:cxnSp>
            <p:nvCxnSpPr>
              <p:cNvPr id="9" name="Straight Arrow Connector 8">
                <a:extLst>
                  <a:ext uri="{FF2B5EF4-FFF2-40B4-BE49-F238E27FC236}">
                    <a16:creationId xmlns:a16="http://schemas.microsoft.com/office/drawing/2014/main" id="{BD6E1728-CC92-C32B-A0F8-A0F7D237558D}"/>
                  </a:ext>
                </a:extLst>
              </p:cNvPr>
              <p:cNvCxnSpPr>
                <a:cxnSpLocks/>
                <a:stCxn id="6" idx="2"/>
              </p:cNvCxnSpPr>
              <p:nvPr/>
            </p:nvCxnSpPr>
            <p:spPr>
              <a:xfrm>
                <a:off x="6516773" y="3555009"/>
                <a:ext cx="0" cy="543709"/>
              </a:xfrm>
              <a:prstGeom prst="straightConnector1">
                <a:avLst/>
              </a:prstGeom>
              <a:ln w="25400">
                <a:solidFill>
                  <a:schemeClr val="accent1"/>
                </a:solidFill>
                <a:headEnd type="none"/>
                <a:tailEnd type="triangle" w="lg" len="lg"/>
              </a:ln>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4CA364C0-8E42-BB88-AB71-69655A7E072B}"/>
                      </a:ext>
                    </a:extLst>
                  </p:cNvPr>
                  <p:cNvSpPr/>
                  <p:nvPr/>
                </p:nvSpPr>
                <p:spPr>
                  <a:xfrm>
                    <a:off x="5497581" y="1738635"/>
                    <a:ext cx="2017194"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1F26F1"/>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srgbClr val="1F26F1"/>
                              </a:solidFill>
                              <a:effectLst/>
                              <a:uLnTx/>
                              <a:uFillTx/>
                              <a:latin typeface="Cambria Math" panose="02040503050406030204" pitchFamily="18" charset="0"/>
                              <a:ea typeface="+mn-ea"/>
                              <a:cs typeface="+mn-cs"/>
                            </a:rPr>
                            <m:t>𝑠</m:t>
                          </m:r>
                          <m:r>
                            <a:rPr kumimoji="0" lang="en-US" sz="2800" b="0" i="1" u="none" strike="noStrike" kern="1200" cap="none" spc="0" normalizeH="0" baseline="0" noProof="0" smtClean="0">
                              <a:ln>
                                <a:noFill/>
                              </a:ln>
                              <a:solidFill>
                                <a:srgbClr val="1F26F1"/>
                              </a:solidFill>
                              <a:effectLst/>
                              <a:uLnTx/>
                              <a:uFillTx/>
                              <a:latin typeface="Cambria Math" panose="02040503050406030204" pitchFamily="18" charset="0"/>
                              <a:ea typeface="+mn-ea"/>
                              <a:cs typeface="+mn-cs"/>
                            </a:rPr>
                            <m:t>⋅</m:t>
                          </m:r>
                          <m:acc>
                            <m:accPr>
                              <m:chr m:val="⃗"/>
                              <m:ctrlPr>
                                <a:rPr kumimoji="0" lang="en-US" sz="2800" b="0" i="1" u="none" strike="noStrike" kern="1200" cap="none" spc="0" normalizeH="0" baseline="0" noProof="0" smtClean="0">
                                  <a:ln>
                                    <a:noFill/>
                                  </a:ln>
                                  <a:solidFill>
                                    <a:srgbClr val="1F26F1"/>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rgbClr val="1F26F1"/>
                                  </a:solidFill>
                                  <a:effectLst/>
                                  <a:uLnTx/>
                                  <a:uFillTx/>
                                  <a:latin typeface="Cambria Math" panose="02040503050406030204" pitchFamily="18" charset="0"/>
                                  <a:ea typeface="+mn-ea"/>
                                  <a:cs typeface="+mn-cs"/>
                                </a:rPr>
                                <m:t>𝑥</m:t>
                              </m:r>
                            </m:e>
                          </m:acc>
                          <m:r>
                            <a:rPr kumimoji="0" lang="en-US" sz="2800" b="0" i="1" u="none" strike="noStrike" kern="1200" cap="none" spc="0" normalizeH="0" baseline="0" noProof="0" smtClean="0">
                              <a:ln>
                                <a:noFill/>
                              </a:ln>
                              <a:solidFill>
                                <a:srgbClr val="1F26F1"/>
                              </a:solidFill>
                              <a:effectLst/>
                              <a:uLnTx/>
                              <a:uFillTx/>
                              <a:latin typeface="Cambria Math" panose="02040503050406030204" pitchFamily="18" charset="0"/>
                              <a:ea typeface="+mn-ea"/>
                              <a:cs typeface="+mn-cs"/>
                            </a:rPr>
                            <m:t>⟩</m:t>
                          </m:r>
                        </m:oMath>
                      </m:oMathPara>
                    </a14:m>
                    <a:endParaRPr kumimoji="0" lang="en-US" sz="2800" b="0" i="0" u="none" strike="noStrike" kern="1200" cap="none" spc="0" normalizeH="0" baseline="0" noProof="0" dirty="0">
                      <a:ln>
                        <a:noFill/>
                      </a:ln>
                      <a:solidFill>
                        <a:srgbClr val="1F26F1"/>
                      </a:solidFill>
                      <a:effectLst/>
                      <a:uLnTx/>
                      <a:uFillTx/>
                      <a:latin typeface="Calibri Light" panose="020F0302020204030204"/>
                      <a:ea typeface="+mn-ea"/>
                      <a:cs typeface="+mn-cs"/>
                    </a:endParaRPr>
                  </a:p>
                </p:txBody>
              </p:sp>
            </mc:Choice>
            <mc:Fallback xmlns="">
              <p:sp>
                <p:nvSpPr>
                  <p:cNvPr id="10" name="Rectangle 9">
                    <a:extLst>
                      <a:ext uri="{FF2B5EF4-FFF2-40B4-BE49-F238E27FC236}">
                        <a16:creationId xmlns:a16="http://schemas.microsoft.com/office/drawing/2014/main" id="{4CA364C0-8E42-BB88-AB71-69655A7E072B}"/>
                      </a:ext>
                    </a:extLst>
                  </p:cNvPr>
                  <p:cNvSpPr>
                    <a:spLocks noRot="1" noChangeAspect="1" noMove="1" noResize="1" noEditPoints="1" noAdjustHandles="1" noChangeArrowheads="1" noChangeShapeType="1" noTextEdit="1"/>
                  </p:cNvSpPr>
                  <p:nvPr/>
                </p:nvSpPr>
                <p:spPr>
                  <a:xfrm>
                    <a:off x="5497581" y="1738635"/>
                    <a:ext cx="2017194" cy="523220"/>
                  </a:xfrm>
                  <a:prstGeom prst="rect">
                    <a:avLst/>
                  </a:prstGeom>
                  <a:blipFill>
                    <a:blip r:embed="rId4"/>
                    <a:stretch>
                      <a:fillRect t="-21429" b="-190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B4E4CA68-86E0-95CD-8A9E-3DEF3F79340E}"/>
                      </a:ext>
                    </a:extLst>
                  </p:cNvPr>
                  <p:cNvSpPr/>
                  <p:nvPr/>
                </p:nvSpPr>
                <p:spPr>
                  <a:xfrm>
                    <a:off x="4204728" y="2917115"/>
                    <a:ext cx="120169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2800" b="0" i="1" u="none" strike="noStrike" kern="1200" cap="none" spc="0" normalizeH="0" baseline="0" noProof="0" dirty="0" smtClean="0">
                                  <a:ln>
                                    <a:noFill/>
                                  </a:ln>
                                  <a:solidFill>
                                    <a:srgbClr val="1F26F1"/>
                                  </a:solidFill>
                                  <a:effectLst/>
                                  <a:uLnTx/>
                                  <a:uFillTx/>
                                  <a:latin typeface="Cambria Math" panose="02040503050406030204" pitchFamily="18" charset="0"/>
                                  <a:ea typeface="+mn-ea"/>
                                  <a:cs typeface="+mn-cs"/>
                                </a:rPr>
                              </m:ctrlPr>
                            </m:sSubPr>
                            <m:e>
                              <m:r>
                                <m:rPr>
                                  <m:nor/>
                                </m:rPr>
                                <a:rPr kumimoji="0" lang="en-US" sz="2800" b="1" i="0" u="none" strike="noStrike" kern="1200" cap="none" spc="0" normalizeH="0" baseline="0" noProof="0" dirty="0" smtClean="0">
                                  <a:ln>
                                    <a:noFill/>
                                  </a:ln>
                                  <a:solidFill>
                                    <a:srgbClr val="1F26F1"/>
                                  </a:solidFill>
                                  <a:effectLst/>
                                  <a:uLnTx/>
                                  <a:uFillTx/>
                                  <a:latin typeface="Calibri Light" panose="020F0302020204030204"/>
                                  <a:ea typeface="+mn-ea"/>
                                  <a:cs typeface="+mn-cs"/>
                                </a:rPr>
                                <m:t>ct</m:t>
                              </m:r>
                            </m:e>
                            <m:sub>
                              <m:r>
                                <a:rPr kumimoji="0" lang="en-US" sz="2800" b="0" i="1" u="none" strike="noStrike" kern="1200" cap="none" spc="0" normalizeH="0" baseline="0" noProof="0" dirty="0" smtClean="0">
                                  <a:ln>
                                    <a:noFill/>
                                  </a:ln>
                                  <a:solidFill>
                                    <a:srgbClr val="1F26F1"/>
                                  </a:solidFill>
                                  <a:effectLst/>
                                  <a:uLnTx/>
                                  <a:uFillTx/>
                                  <a:latin typeface="Cambria Math" panose="02040503050406030204" pitchFamily="18" charset="0"/>
                                  <a:ea typeface="+mn-ea"/>
                                  <a:cs typeface="+mn-cs"/>
                                </a:rPr>
                                <m:t>𝑠</m:t>
                              </m:r>
                            </m:sub>
                          </m:sSub>
                          <m:r>
                            <a:rPr kumimoji="0" lang="en-US" sz="2800" b="0" i="1" u="none" strike="noStrike" kern="1200" cap="none" spc="0" normalizeH="0" baseline="0" noProof="0" dirty="0" smtClean="0">
                              <a:ln>
                                <a:noFill/>
                              </a:ln>
                              <a:solidFill>
                                <a:srgbClr val="1F26F1"/>
                              </a:solidFill>
                              <a:effectLst/>
                              <a:uLnTx/>
                              <a:uFillTx/>
                              <a:latin typeface="Cambria Math" panose="02040503050406030204" pitchFamily="18" charset="0"/>
                              <a:ea typeface="+mn-ea"/>
                              <a:cs typeface="+mn-cs"/>
                            </a:rPr>
                            <m:t>(</m:t>
                          </m:r>
                          <m:acc>
                            <m:accPr>
                              <m:chr m:val="⃗"/>
                              <m:ctrlPr>
                                <a:rPr kumimoji="0" lang="en-US" sz="2800" b="0" i="1" u="none" strike="noStrike" kern="1200" cap="none" spc="0" normalizeH="0" baseline="0" noProof="0">
                                  <a:ln>
                                    <a:noFill/>
                                  </a:ln>
                                  <a:solidFill>
                                    <a:srgbClr val="1F26F1"/>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a:ln>
                                    <a:noFill/>
                                  </a:ln>
                                  <a:solidFill>
                                    <a:srgbClr val="1F26F1"/>
                                  </a:solidFill>
                                  <a:effectLst/>
                                  <a:uLnTx/>
                                  <a:uFillTx/>
                                  <a:latin typeface="Cambria Math" panose="02040503050406030204" pitchFamily="18" charset="0"/>
                                  <a:ea typeface="+mn-ea"/>
                                  <a:cs typeface="+mn-cs"/>
                                </a:rPr>
                                <m:t>𝑥</m:t>
                              </m:r>
                            </m:e>
                          </m:acc>
                          <m:r>
                            <a:rPr kumimoji="0" lang="en-US" sz="2800" b="0" i="1" u="none" strike="noStrike" kern="1200" cap="none" spc="0" normalizeH="0" baseline="0" noProof="0" dirty="0" smtClean="0">
                              <a:ln>
                                <a:noFill/>
                              </a:ln>
                              <a:solidFill>
                                <a:srgbClr val="1F26F1"/>
                              </a:solidFill>
                              <a:effectLst/>
                              <a:uLnTx/>
                              <a:uFillTx/>
                              <a:latin typeface="Cambria Math" panose="02040503050406030204" pitchFamily="18" charset="0"/>
                              <a:ea typeface="+mn-ea"/>
                              <a:cs typeface="+mn-cs"/>
                            </a:rPr>
                            <m:t>)</m:t>
                          </m:r>
                        </m:oMath>
                      </m:oMathPara>
                    </a14:m>
                    <a:endParaRPr kumimoji="0" lang="en-US" sz="2800" b="0" i="0" u="none" strike="noStrike" kern="1200" cap="none" spc="0" normalizeH="0" baseline="0" noProof="0" dirty="0">
                      <a:ln>
                        <a:noFill/>
                      </a:ln>
                      <a:solidFill>
                        <a:srgbClr val="1F26F1"/>
                      </a:solidFill>
                      <a:effectLst/>
                      <a:uLnTx/>
                      <a:uFillTx/>
                      <a:latin typeface="Calibri Light" panose="020F0302020204030204"/>
                      <a:ea typeface="+mn-ea"/>
                      <a:cs typeface="+mn-cs"/>
                    </a:endParaRPr>
                  </a:p>
                </p:txBody>
              </p:sp>
            </mc:Choice>
            <mc:Fallback xmlns="">
              <p:sp>
                <p:nvSpPr>
                  <p:cNvPr id="12" name="Rectangle 11">
                    <a:extLst>
                      <a:ext uri="{FF2B5EF4-FFF2-40B4-BE49-F238E27FC236}">
                        <a16:creationId xmlns:a16="http://schemas.microsoft.com/office/drawing/2014/main" id="{B4E4CA68-86E0-95CD-8A9E-3DEF3F79340E}"/>
                      </a:ext>
                    </a:extLst>
                  </p:cNvPr>
                  <p:cNvSpPr>
                    <a:spLocks noRot="1" noChangeAspect="1" noMove="1" noResize="1" noEditPoints="1" noAdjustHandles="1" noChangeArrowheads="1" noChangeShapeType="1" noTextEdit="1"/>
                  </p:cNvSpPr>
                  <p:nvPr/>
                </p:nvSpPr>
                <p:spPr>
                  <a:xfrm>
                    <a:off x="4204728" y="2917115"/>
                    <a:ext cx="1201690" cy="523220"/>
                  </a:xfrm>
                  <a:prstGeom prst="rect">
                    <a:avLst/>
                  </a:prstGeom>
                  <a:blipFill>
                    <a:blip r:embed="rId5"/>
                    <a:stretch>
                      <a:fillRect/>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DD095FDF-E885-2561-6B41-0893757FCD69}"/>
                  </a:ext>
                </a:extLst>
              </p:cNvPr>
              <p:cNvCxnSpPr>
                <a:cxnSpLocks/>
                <a:endCxn id="6" idx="1"/>
              </p:cNvCxnSpPr>
              <p:nvPr/>
            </p:nvCxnSpPr>
            <p:spPr>
              <a:xfrm>
                <a:off x="5385311" y="3207091"/>
                <a:ext cx="391021" cy="0"/>
              </a:xfrm>
              <a:prstGeom prst="straightConnector1">
                <a:avLst/>
              </a:prstGeom>
              <a:ln w="25400">
                <a:solidFill>
                  <a:schemeClr val="accent1"/>
                </a:solidFill>
                <a:headEnd type="none"/>
                <a:tailEnd type="triangle" w="lg" len="lg"/>
              </a:ln>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9091FA75-D419-5F9C-AFE0-F3C805B42DDF}"/>
                      </a:ext>
                    </a:extLst>
                  </p:cNvPr>
                  <p:cNvSpPr/>
                  <p:nvPr/>
                </p:nvSpPr>
                <p:spPr>
                  <a:xfrm>
                    <a:off x="5010458" y="4098718"/>
                    <a:ext cx="296956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ea typeface="+mn-ea"/>
                              <a:cs typeface="+mn-cs"/>
                            </a:rPr>
                            <m:t>𝑠</m:t>
                          </m:r>
                          <m: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ea typeface="+mn-ea"/>
                              <a:cs typeface="+mn-cs"/>
                            </a:rPr>
                            <m:t>𝑓</m:t>
                          </m:r>
                          <m:d>
                            <m:dPr>
                              <m:ctrlP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ea typeface="+mn-ea"/>
                                  <a:cs typeface="+mn-cs"/>
                                </a:rPr>
                              </m:ctrlPr>
                            </m:dPr>
                            <m:e>
                              <m:acc>
                                <m:accPr>
                                  <m:chr m:val="⃗"/>
                                  <m:ctrlPr>
                                    <a:rPr kumimoji="0" lang="en-US" sz="2800" b="0" i="1" u="none" strike="noStrike" kern="1200" cap="none" spc="0" normalizeH="0" baseline="0" noProof="0">
                                      <a:ln>
                                        <a:noFill/>
                                      </a:ln>
                                      <a:solidFill>
                                        <a:srgbClr val="0432FF"/>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a:ln>
                                        <a:noFill/>
                                      </a:ln>
                                      <a:solidFill>
                                        <a:srgbClr val="0432FF"/>
                                      </a:solidFill>
                                      <a:effectLst/>
                                      <a:uLnTx/>
                                      <a:uFillTx/>
                                      <a:latin typeface="Cambria Math" panose="02040503050406030204" pitchFamily="18" charset="0"/>
                                      <a:ea typeface="+mn-ea"/>
                                      <a:cs typeface="+mn-cs"/>
                                    </a:rPr>
                                    <m:t>𝑥</m:t>
                                  </m:r>
                                </m:e>
                              </m:acc>
                            </m:e>
                          </m:d>
                          <m:r>
                            <a:rPr kumimoji="0" lang="en-US" sz="2800" b="0" i="1" u="none" strike="noStrike" kern="1200" cap="none" spc="0" normalizeH="0" baseline="0" noProof="0" smtClean="0">
                              <a:ln>
                                <a:noFill/>
                              </a:ln>
                              <a:solidFill>
                                <a:srgbClr val="0432FF"/>
                              </a:solidFill>
                              <a:effectLst/>
                              <a:uLnTx/>
                              <a:uFillTx/>
                              <a:latin typeface="Cambria Math" panose="02040503050406030204" pitchFamily="18" charset="0"/>
                              <a:ea typeface="+mn-ea"/>
                              <a:cs typeface="+mn-cs"/>
                            </a:rPr>
                            <m:t>⟩</m:t>
                          </m:r>
                        </m:oMath>
                      </m:oMathPara>
                    </a14:m>
                    <a:endParaRPr kumimoji="0" lang="en-US" sz="2800" b="0" i="0" u="none" strike="noStrike" kern="1200" cap="none" spc="0" normalizeH="0" baseline="0" noProof="0" dirty="0">
                      <a:ln>
                        <a:noFill/>
                      </a:ln>
                      <a:solidFill>
                        <a:srgbClr val="0432FF"/>
                      </a:solidFill>
                      <a:effectLst/>
                      <a:uLnTx/>
                      <a:uFillTx/>
                      <a:latin typeface="Calibri Light" panose="020F0302020204030204"/>
                      <a:ea typeface="+mn-ea"/>
                      <a:cs typeface="+mn-cs"/>
                    </a:endParaRPr>
                  </a:p>
                </p:txBody>
              </p:sp>
            </mc:Choice>
            <mc:Fallback xmlns="">
              <p:sp>
                <p:nvSpPr>
                  <p:cNvPr id="16" name="Rectangle 15">
                    <a:extLst>
                      <a:ext uri="{FF2B5EF4-FFF2-40B4-BE49-F238E27FC236}">
                        <a16:creationId xmlns:a16="http://schemas.microsoft.com/office/drawing/2014/main" id="{9091FA75-D419-5F9C-AFE0-F3C805B42DDF}"/>
                      </a:ext>
                    </a:extLst>
                  </p:cNvPr>
                  <p:cNvSpPr>
                    <a:spLocks noRot="1" noChangeAspect="1" noMove="1" noResize="1" noEditPoints="1" noAdjustHandles="1" noChangeArrowheads="1" noChangeShapeType="1" noTextEdit="1"/>
                  </p:cNvSpPr>
                  <p:nvPr/>
                </p:nvSpPr>
                <p:spPr>
                  <a:xfrm>
                    <a:off x="5010458" y="4098718"/>
                    <a:ext cx="2969560" cy="523220"/>
                  </a:xfrm>
                  <a:prstGeom prst="rect">
                    <a:avLst/>
                  </a:prstGeom>
                  <a:blipFill>
                    <a:blip r:embed="rId6"/>
                    <a:stretch>
                      <a:fillRect/>
                    </a:stretch>
                  </a:blipFill>
                </p:spPr>
                <p:txBody>
                  <a:bodyPr/>
                  <a:lstStyle/>
                  <a:p>
                    <a:r>
                      <a:rPr lang="en-US">
                        <a:noFill/>
                      </a:rPr>
                      <a:t> </a:t>
                    </a:r>
                  </a:p>
                </p:txBody>
              </p:sp>
            </mc:Fallback>
          </mc:AlternateContent>
        </p:grpSp>
        <p:sp>
          <p:nvSpPr>
            <p:cNvPr id="5" name="Rectangle 4">
              <a:extLst>
                <a:ext uri="{FF2B5EF4-FFF2-40B4-BE49-F238E27FC236}">
                  <a16:creationId xmlns:a16="http://schemas.microsoft.com/office/drawing/2014/main" id="{33CB41A7-3181-23D2-DECC-E6BD26C26B46}"/>
                </a:ext>
              </a:extLst>
            </p:cNvPr>
            <p:cNvSpPr/>
            <p:nvPr/>
          </p:nvSpPr>
          <p:spPr>
            <a:xfrm>
              <a:off x="3788447" y="1100416"/>
              <a:ext cx="1102049"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F26F1"/>
                  </a:solidFill>
                  <a:effectLst/>
                  <a:uLnTx/>
                  <a:uFillTx/>
                  <a:latin typeface="Marker Felt Thin" panose="02000400000000000000" pitchFamily="2" charset="77"/>
                  <a:ea typeface="+mn-ea"/>
                  <a:cs typeface="+mn-cs"/>
                </a:rPr>
                <a:t>HSS</a:t>
              </a:r>
            </a:p>
          </p:txBody>
        </p:sp>
      </p:grpSp>
      <p:grpSp>
        <p:nvGrpSpPr>
          <p:cNvPr id="22" name="Group 21">
            <a:extLst>
              <a:ext uri="{FF2B5EF4-FFF2-40B4-BE49-F238E27FC236}">
                <a16:creationId xmlns:a16="http://schemas.microsoft.com/office/drawing/2014/main" id="{7E97D9D4-62EF-F3DE-2DB9-33C085D34E3B}"/>
              </a:ext>
            </a:extLst>
          </p:cNvPr>
          <p:cNvGrpSpPr/>
          <p:nvPr/>
        </p:nvGrpSpPr>
        <p:grpSpPr>
          <a:xfrm>
            <a:off x="3705013" y="1743235"/>
            <a:ext cx="532416" cy="945079"/>
            <a:chOff x="3705013" y="1743235"/>
            <a:chExt cx="532416" cy="945079"/>
          </a:xfrm>
        </p:grpSpPr>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B98AFDEA-97C6-16AC-8FCF-B623C6F4714B}"/>
                    </a:ext>
                  </a:extLst>
                </p:cNvPr>
                <p:cNvSpPr txBox="1"/>
                <p:nvPr/>
              </p:nvSpPr>
              <p:spPr>
                <a:xfrm>
                  <a:off x="3705013" y="1743235"/>
                  <a:ext cx="532416" cy="52322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2800" dirty="0" smtClean="0">
                            <a:solidFill>
                              <a:srgbClr val="1F26F1"/>
                            </a:solidFill>
                            <a:latin typeface="Cambria Math" panose="02040503050406030204" pitchFamily="18" charset="0"/>
                          </a:rPr>
                          <m:t>sk</m:t>
                        </m:r>
                      </m:oMath>
                    </m:oMathPara>
                  </a14:m>
                  <a:endParaRPr lang="en-US" sz="2800" dirty="0"/>
                </a:p>
              </p:txBody>
            </p:sp>
          </mc:Choice>
          <mc:Fallback xmlns="">
            <p:sp>
              <p:nvSpPr>
                <p:cNvPr id="32" name="TextBox 31">
                  <a:extLst>
                    <a:ext uri="{FF2B5EF4-FFF2-40B4-BE49-F238E27FC236}">
                      <a16:creationId xmlns:a16="http://schemas.microsoft.com/office/drawing/2014/main" id="{B98AFDEA-97C6-16AC-8FCF-B623C6F4714B}"/>
                    </a:ext>
                  </a:extLst>
                </p:cNvPr>
                <p:cNvSpPr txBox="1">
                  <a:spLocks noRot="1" noChangeAspect="1" noMove="1" noResize="1" noEditPoints="1" noAdjustHandles="1" noChangeArrowheads="1" noChangeShapeType="1" noTextEdit="1"/>
                </p:cNvSpPr>
                <p:nvPr/>
              </p:nvSpPr>
              <p:spPr>
                <a:xfrm>
                  <a:off x="3705013" y="1743235"/>
                  <a:ext cx="532416" cy="523220"/>
                </a:xfrm>
                <a:prstGeom prst="rect">
                  <a:avLst/>
                </a:prstGeom>
                <a:blipFill>
                  <a:blip r:embed="rId20"/>
                  <a:stretch>
                    <a:fillRect l="-6977" r="-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5F94D2D6-9061-8638-BDA4-5A53317CA790}"/>
                    </a:ext>
                  </a:extLst>
                </p:cNvPr>
                <p:cNvSpPr txBox="1"/>
                <p:nvPr/>
              </p:nvSpPr>
              <p:spPr>
                <a:xfrm rot="16200000">
                  <a:off x="3673311" y="2170626"/>
                  <a:ext cx="57371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0" dirty="0" smtClean="0">
                            <a:solidFill>
                              <a:schemeClr val="tx1"/>
                            </a:solidFill>
                            <a:latin typeface="Cambria Math" panose="02040503050406030204" pitchFamily="18" charset="0"/>
                          </a:rPr>
                          <m:t>=</m:t>
                        </m:r>
                      </m:oMath>
                    </m:oMathPara>
                  </a14:m>
                  <a:endParaRPr lang="en-US" sz="2400" dirty="0"/>
                </a:p>
              </p:txBody>
            </p:sp>
          </mc:Choice>
          <mc:Fallback xmlns="">
            <p:sp>
              <p:nvSpPr>
                <p:cNvPr id="41" name="TextBox 40">
                  <a:extLst>
                    <a:ext uri="{FF2B5EF4-FFF2-40B4-BE49-F238E27FC236}">
                      <a16:creationId xmlns:a16="http://schemas.microsoft.com/office/drawing/2014/main" id="{5F94D2D6-9061-8638-BDA4-5A53317CA790}"/>
                    </a:ext>
                  </a:extLst>
                </p:cNvPr>
                <p:cNvSpPr txBox="1">
                  <a:spLocks noRot="1" noChangeAspect="1" noMove="1" noResize="1" noEditPoints="1" noAdjustHandles="1" noChangeArrowheads="1" noChangeShapeType="1" noTextEdit="1"/>
                </p:cNvSpPr>
                <p:nvPr/>
              </p:nvSpPr>
              <p:spPr>
                <a:xfrm rot="16200000">
                  <a:off x="3673311" y="2170626"/>
                  <a:ext cx="573711" cy="461665"/>
                </a:xfrm>
                <a:prstGeom prst="rect">
                  <a:avLst/>
                </a:prstGeom>
                <a:blipFill>
                  <a:blip r:embed="rId21"/>
                  <a:stretch>
                    <a:fillRect/>
                  </a:stretch>
                </a:blipFill>
              </p:spPr>
              <p:txBody>
                <a:bodyPr/>
                <a:lstStyle/>
                <a:p>
                  <a:r>
                    <a:rPr lang="en-US">
                      <a:noFill/>
                    </a:rPr>
                    <a:t> </a:t>
                  </a:r>
                </a:p>
              </p:txBody>
            </p:sp>
          </mc:Fallback>
        </mc:AlternateContent>
      </p:grpSp>
      <p:sp>
        <p:nvSpPr>
          <p:cNvPr id="28" name="Title 1">
            <a:extLst>
              <a:ext uri="{FF2B5EF4-FFF2-40B4-BE49-F238E27FC236}">
                <a16:creationId xmlns:a16="http://schemas.microsoft.com/office/drawing/2014/main" id="{A77B0DF6-A509-51C9-4293-1960E8FF39A4}"/>
              </a:ext>
            </a:extLst>
          </p:cNvPr>
          <p:cNvSpPr txBox="1">
            <a:spLocks/>
          </p:cNvSpPr>
          <p:nvPr/>
        </p:nvSpPr>
        <p:spPr>
          <a:xfrm>
            <a:off x="152400" y="23021"/>
            <a:ext cx="11201400" cy="11183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HSS for </a:t>
            </a:r>
            <a:r>
              <a:rPr lang="en-US" i="1" dirty="0">
                <a:solidFill>
                  <a:srgbClr val="0432FF"/>
                </a:solidFill>
              </a:rPr>
              <a:t>Simple</a:t>
            </a:r>
            <a:r>
              <a:rPr lang="en-US" dirty="0"/>
              <a:t> Re-Encryption</a:t>
            </a: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CD6233AC-7230-832A-A096-8EED064FA869}"/>
                  </a:ext>
                </a:extLst>
              </p:cNvPr>
              <p:cNvSpPr/>
              <p:nvPr/>
            </p:nvSpPr>
            <p:spPr>
              <a:xfrm>
                <a:off x="6419852" y="1293813"/>
                <a:ext cx="5042594" cy="52322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Calibri Light" panose="020F0302020204030204"/>
                    <a:ea typeface="+mn-ea"/>
                    <a:cs typeface="+mn-cs"/>
                  </a:rPr>
                  <a:t>Imagine very</a:t>
                </a:r>
                <a:r>
                  <a:rPr kumimoji="0" lang="en-US" sz="2800" b="0" i="0" u="none" strike="noStrike" kern="1200" cap="none" spc="0" normalizeH="0" noProof="0" dirty="0">
                    <a:ln>
                      <a:noFill/>
                    </a:ln>
                    <a:effectLst/>
                    <a:uLnTx/>
                    <a:uFillTx/>
                    <a:latin typeface="Calibri Light" panose="020F0302020204030204"/>
                    <a:ea typeface="+mn-ea"/>
                    <a:cs typeface="+mn-cs"/>
                  </a:rPr>
                  <a:t> </a:t>
                </a:r>
                <a:r>
                  <a:rPr kumimoji="0" lang="en-US" sz="2800" b="0" i="0" u="none" strike="noStrike" kern="1200" cap="none" spc="0" normalizeH="0" baseline="0" noProof="0" dirty="0">
                    <a:ln>
                      <a:noFill/>
                    </a:ln>
                    <a:effectLst/>
                    <a:uLnTx/>
                    <a:uFillTx/>
                    <a:latin typeface="Calibri Light" panose="020F0302020204030204"/>
                    <a:ea typeface="+mn-ea"/>
                    <a:cs typeface="+mn-cs"/>
                  </a:rPr>
                  <a:t>simple </a:t>
                </a:r>
                <a14:m>
                  <m:oMath xmlns:m="http://schemas.openxmlformats.org/officeDocument/2006/math">
                    <m:r>
                      <m:rPr>
                        <m:sty m:val="p"/>
                      </m:rPr>
                      <a:rPr kumimoji="0" lang="en-US" sz="2800" b="0" i="0"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Re</m:t>
                    </m:r>
                    <m:r>
                      <m:rPr>
                        <m:nor/>
                      </m:rPr>
                      <a:rPr kumimoji="0" lang="en-US" sz="2800" b="1" i="0" u="none" strike="noStrike" kern="1200" cap="none" spc="0" normalizeH="0" baseline="0" noProof="0" dirty="0" smtClean="0">
                        <a:ln>
                          <a:noFill/>
                        </a:ln>
                        <a:solidFill>
                          <a:schemeClr val="tx1"/>
                        </a:solidFill>
                        <a:effectLst/>
                        <a:uLnTx/>
                        <a:uFillTx/>
                        <a:latin typeface="Calibri Light" panose="020F0302020204030204"/>
                        <a:ea typeface="+mn-ea"/>
                        <a:cs typeface="+mn-cs"/>
                      </a:rPr>
                      <m:t>Enc</m:t>
                    </m:r>
                    <m:r>
                      <m:rPr>
                        <m:nor/>
                      </m:rPr>
                      <a:rPr kumimoji="0" lang="en-US" sz="2800" b="1" i="0" u="none" strike="noStrike" kern="1200" cap="none" spc="0" normalizeH="0" baseline="0" noProof="0" dirty="0" smtClean="0">
                        <a:ln>
                          <a:noFill/>
                        </a:ln>
                        <a:solidFill>
                          <a:schemeClr val="tx1"/>
                        </a:solidFill>
                        <a:effectLst/>
                        <a:uLnTx/>
                        <a:uFillTx/>
                        <a:latin typeface="Calibri Light" panose="020F0302020204030204"/>
                        <a:ea typeface="+mn-ea"/>
                        <a:cs typeface="+mn-cs"/>
                      </a:rPr>
                      <m:t>:</m:t>
                    </m:r>
                  </m:oMath>
                </a14:m>
                <a:endParaRPr kumimoji="0" lang="en-US" sz="2800" b="0" i="0" u="none" strike="noStrike" kern="1200" cap="none" spc="0" normalizeH="0" baseline="0" noProof="0" dirty="0">
                  <a:ln>
                    <a:noFill/>
                  </a:ln>
                  <a:effectLst/>
                  <a:uLnTx/>
                  <a:uFillTx/>
                  <a:latin typeface="Calibri Light" panose="020F0302020204030204"/>
                  <a:ea typeface="+mn-ea"/>
                  <a:cs typeface="+mn-cs"/>
                </a:endParaRPr>
              </a:p>
            </p:txBody>
          </p:sp>
        </mc:Choice>
        <mc:Fallback xmlns="">
          <p:sp>
            <p:nvSpPr>
              <p:cNvPr id="11" name="Rectangle 10">
                <a:extLst>
                  <a:ext uri="{FF2B5EF4-FFF2-40B4-BE49-F238E27FC236}">
                    <a16:creationId xmlns:a16="http://schemas.microsoft.com/office/drawing/2014/main" id="{CD6233AC-7230-832A-A096-8EED064FA869}"/>
                  </a:ext>
                </a:extLst>
              </p:cNvPr>
              <p:cNvSpPr>
                <a:spLocks noRot="1" noChangeAspect="1" noMove="1" noResize="1" noEditPoints="1" noAdjustHandles="1" noChangeArrowheads="1" noChangeShapeType="1" noTextEdit="1"/>
              </p:cNvSpPr>
              <p:nvPr/>
            </p:nvSpPr>
            <p:spPr>
              <a:xfrm>
                <a:off x="6419852" y="1293813"/>
                <a:ext cx="5042594" cy="523220"/>
              </a:xfrm>
              <a:prstGeom prst="rect">
                <a:avLst/>
              </a:prstGeom>
              <a:blipFill>
                <a:blip r:embed="rId22"/>
                <a:stretch>
                  <a:fillRect l="-2418" t="-10465" b="-32558"/>
                </a:stretch>
              </a:blipFill>
            </p:spPr>
            <p:txBody>
              <a:bodyPr/>
              <a:lstStyle/>
              <a:p>
                <a:r>
                  <a:rPr lang="en-US">
                    <a:noFill/>
                  </a:rPr>
                  <a:t> </a:t>
                </a:r>
              </a:p>
            </p:txBody>
          </p:sp>
        </mc:Fallback>
      </mc:AlternateContent>
    </p:spTree>
    <p:extLst>
      <p:ext uri="{BB962C8B-B14F-4D97-AF65-F5344CB8AC3E}">
        <p14:creationId xmlns:p14="http://schemas.microsoft.com/office/powerpoint/2010/main" val="109741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89947-3EC0-F753-F1FF-C81220E95191}"/>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E30564E4-3BFA-C951-6997-8BB5D35ABE57}"/>
              </a:ext>
            </a:extLst>
          </p:cNvPr>
          <p:cNvGrpSpPr/>
          <p:nvPr/>
        </p:nvGrpSpPr>
        <p:grpSpPr>
          <a:xfrm>
            <a:off x="1102274" y="1452926"/>
            <a:ext cx="4704007" cy="4038600"/>
            <a:chOff x="3745185" y="1066800"/>
            <a:chExt cx="4704007" cy="4038600"/>
          </a:xfrm>
        </p:grpSpPr>
        <p:sp>
          <p:nvSpPr>
            <p:cNvPr id="3" name="Rectangle 2">
              <a:extLst>
                <a:ext uri="{FF2B5EF4-FFF2-40B4-BE49-F238E27FC236}">
                  <a16:creationId xmlns:a16="http://schemas.microsoft.com/office/drawing/2014/main" id="{C1402D29-425E-01B3-9995-96A32AA8C4E0}"/>
                </a:ext>
              </a:extLst>
            </p:cNvPr>
            <p:cNvSpPr/>
            <p:nvPr/>
          </p:nvSpPr>
          <p:spPr>
            <a:xfrm>
              <a:off x="3745185" y="1066800"/>
              <a:ext cx="4704007" cy="40386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636B186B-2383-D9C5-053B-BA4E825B20CB}"/>
                </a:ext>
              </a:extLst>
            </p:cNvPr>
            <p:cNvGrpSpPr/>
            <p:nvPr/>
          </p:nvGrpSpPr>
          <p:grpSpPr>
            <a:xfrm>
              <a:off x="4035879" y="2024392"/>
              <a:ext cx="4377564" cy="2883304"/>
              <a:chOff x="4204728" y="1738634"/>
              <a:chExt cx="4377564" cy="2883304"/>
            </a:xfrm>
          </p:grpSpPr>
          <p:sp>
            <p:nvSpPr>
              <p:cNvPr id="6" name="Trapezoid 5">
                <a:extLst>
                  <a:ext uri="{FF2B5EF4-FFF2-40B4-BE49-F238E27FC236}">
                    <a16:creationId xmlns:a16="http://schemas.microsoft.com/office/drawing/2014/main" id="{6C43D237-78D6-C5CD-33BC-FA588CC5A607}"/>
                  </a:ext>
                </a:extLst>
              </p:cNvPr>
              <p:cNvSpPr/>
              <p:nvPr/>
            </p:nvSpPr>
            <p:spPr>
              <a:xfrm>
                <a:off x="5776332" y="2859173"/>
                <a:ext cx="1480882" cy="695836"/>
              </a:xfrm>
              <a:prstGeom prst="trapezoid">
                <a:avLst>
                  <a:gd name="adj" fmla="val 0"/>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43D7FDAB-EE92-F4FD-8A92-89A7728A2F7F}"/>
                      </a:ext>
                    </a:extLst>
                  </p:cNvPr>
                  <p:cNvSpPr/>
                  <p:nvPr/>
                </p:nvSpPr>
                <p:spPr>
                  <a:xfrm>
                    <a:off x="5779713" y="2925058"/>
                    <a:ext cx="1464916" cy="5640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sz="2800" b="0" i="1" u="none" strike="noStrike" kern="1200" cap="none" spc="0" normalizeH="0" baseline="0" noProof="0" dirty="0" smtClean="0">
                                  <a:ln>
                                    <a:noFill/>
                                  </a:ln>
                                  <a:solidFill>
                                    <a:srgbClr val="1F26F1"/>
                                  </a:solidFill>
                                  <a:effectLst/>
                                  <a:uLnTx/>
                                  <a:uFillTx/>
                                  <a:latin typeface="Cambria Math" panose="02040503050406030204" pitchFamily="18" charset="0"/>
                                  <a:ea typeface="+mn-ea"/>
                                  <a:cs typeface="+mn-cs"/>
                                </a:rPr>
                              </m:ctrlPr>
                            </m:sSubPr>
                            <m:e>
                              <m:r>
                                <m:rPr>
                                  <m:nor/>
                                </m:rPr>
                                <a:rPr kumimoji="0" lang="en-US" sz="2800" b="1" i="0" u="none" strike="noStrike" kern="1200" cap="none" spc="0" normalizeH="0" baseline="0" noProof="0" dirty="0" smtClean="0">
                                  <a:ln>
                                    <a:noFill/>
                                  </a:ln>
                                  <a:solidFill>
                                    <a:srgbClr val="1F26F1"/>
                                  </a:solidFill>
                                  <a:effectLst/>
                                  <a:uLnTx/>
                                  <a:uFillTx/>
                                  <a:latin typeface="Calibri Light" panose="020F0302020204030204"/>
                                  <a:ea typeface="+mn-ea"/>
                                  <a:cs typeface="+mn-cs"/>
                                </a:rPr>
                                <m:t>HssE</m:t>
                              </m:r>
                              <m:r>
                                <m:rPr>
                                  <m:nor/>
                                </m:rPr>
                                <a:rPr kumimoji="0" lang="en-US" sz="2800" b="1" i="0" u="none" strike="noStrike" kern="1200" cap="none" spc="0" normalizeH="0" baseline="0" noProof="0" dirty="0">
                                  <a:ln>
                                    <a:noFill/>
                                  </a:ln>
                                  <a:solidFill>
                                    <a:srgbClr val="1F26F1"/>
                                  </a:solidFill>
                                  <a:effectLst/>
                                  <a:uLnTx/>
                                  <a:uFillTx/>
                                  <a:latin typeface="Calibri Light" panose="020F0302020204030204"/>
                                  <a:ea typeface="+mn-ea"/>
                                  <a:cs typeface="+mn-cs"/>
                                </a:rPr>
                                <m:t>val</m:t>
                              </m:r>
                            </m:e>
                            <m:sub>
                              <m:r>
                                <a:rPr kumimoji="0" lang="en-US" sz="2800" b="0" i="1" u="none" strike="noStrike" kern="1200" cap="none" spc="0" normalizeH="0" baseline="0" noProof="0" dirty="0" smtClean="0">
                                  <a:ln>
                                    <a:noFill/>
                                  </a:ln>
                                  <a:solidFill>
                                    <a:srgbClr val="1F26F1"/>
                                  </a:solidFill>
                                  <a:effectLst/>
                                  <a:uLnTx/>
                                  <a:uFillTx/>
                                  <a:latin typeface="Cambria Math" panose="02040503050406030204" pitchFamily="18" charset="0"/>
                                  <a:ea typeface="+mn-ea"/>
                                  <a:cs typeface="+mn-cs"/>
                                </a:rPr>
                                <m:t>𝑓</m:t>
                              </m:r>
                            </m:sub>
                          </m:sSub>
                        </m:oMath>
                      </m:oMathPara>
                    </a14:m>
                    <a:endParaRPr kumimoji="0" lang="en-US" sz="2800" b="0" i="0" u="none" strike="noStrike" kern="1200" cap="none" spc="0" normalizeH="0" baseline="0" noProof="0" dirty="0">
                      <a:ln>
                        <a:noFill/>
                      </a:ln>
                      <a:solidFill>
                        <a:srgbClr val="1F26F1"/>
                      </a:solidFill>
                      <a:effectLst/>
                      <a:uLnTx/>
                      <a:uFillTx/>
                      <a:latin typeface="Calibri Light" panose="020F0302020204030204"/>
                      <a:ea typeface="+mn-ea"/>
                      <a:cs typeface="+mn-cs"/>
                    </a:endParaRPr>
                  </a:p>
                </p:txBody>
              </p:sp>
            </mc:Choice>
            <mc:Fallback xmlns="">
              <p:sp>
                <p:nvSpPr>
                  <p:cNvPr id="7" name="Rectangle 6">
                    <a:extLst>
                      <a:ext uri="{FF2B5EF4-FFF2-40B4-BE49-F238E27FC236}">
                        <a16:creationId xmlns:a16="http://schemas.microsoft.com/office/drawing/2014/main" id="{43D7FDAB-EE92-F4FD-8A92-89A7728A2F7F}"/>
                      </a:ext>
                    </a:extLst>
                  </p:cNvPr>
                  <p:cNvSpPr>
                    <a:spLocks noRot="1" noChangeAspect="1" noMove="1" noResize="1" noEditPoints="1" noAdjustHandles="1" noChangeArrowheads="1" noChangeShapeType="1" noTextEdit="1"/>
                  </p:cNvSpPr>
                  <p:nvPr/>
                </p:nvSpPr>
                <p:spPr>
                  <a:xfrm>
                    <a:off x="5779713" y="2925058"/>
                    <a:ext cx="1464916" cy="564065"/>
                  </a:xfrm>
                  <a:prstGeom prst="rect">
                    <a:avLst/>
                  </a:prstGeom>
                  <a:blipFill>
                    <a:blip r:embed="rId3"/>
                    <a:stretch>
                      <a:fillRect/>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17661C44-A83F-6CDE-A587-D5FD48BE614B}"/>
                  </a:ext>
                </a:extLst>
              </p:cNvPr>
              <p:cNvCxnSpPr>
                <a:cxnSpLocks/>
                <a:endCxn id="6" idx="0"/>
              </p:cNvCxnSpPr>
              <p:nvPr/>
            </p:nvCxnSpPr>
            <p:spPr>
              <a:xfrm>
                <a:off x="6516773" y="2274513"/>
                <a:ext cx="0" cy="584660"/>
              </a:xfrm>
              <a:prstGeom prst="straightConnector1">
                <a:avLst/>
              </a:prstGeom>
              <a:ln w="25400">
                <a:solidFill>
                  <a:schemeClr val="accent1"/>
                </a:solidFill>
                <a:headEnd type="none"/>
                <a:tailEnd type="triangle" w="lg" len="lg"/>
              </a:ln>
            </p:spPr>
            <p:style>
              <a:lnRef idx="3">
                <a:schemeClr val="accent5"/>
              </a:lnRef>
              <a:fillRef idx="0">
                <a:schemeClr val="accent5"/>
              </a:fillRef>
              <a:effectRef idx="2">
                <a:schemeClr val="accent5"/>
              </a:effectRef>
              <a:fontRef idx="minor">
                <a:schemeClr val="tx1"/>
              </a:fontRef>
            </p:style>
          </p:cxnSp>
          <p:cxnSp>
            <p:nvCxnSpPr>
              <p:cNvPr id="9" name="Straight Arrow Connector 8">
                <a:extLst>
                  <a:ext uri="{FF2B5EF4-FFF2-40B4-BE49-F238E27FC236}">
                    <a16:creationId xmlns:a16="http://schemas.microsoft.com/office/drawing/2014/main" id="{CF5C8083-D940-90AF-E0D8-0C1368FE0C77}"/>
                  </a:ext>
                </a:extLst>
              </p:cNvPr>
              <p:cNvCxnSpPr>
                <a:cxnSpLocks/>
                <a:stCxn id="6" idx="2"/>
              </p:cNvCxnSpPr>
              <p:nvPr/>
            </p:nvCxnSpPr>
            <p:spPr>
              <a:xfrm>
                <a:off x="6516773" y="3555009"/>
                <a:ext cx="0" cy="543709"/>
              </a:xfrm>
              <a:prstGeom prst="straightConnector1">
                <a:avLst/>
              </a:prstGeom>
              <a:ln w="25400">
                <a:solidFill>
                  <a:schemeClr val="accent1"/>
                </a:solidFill>
                <a:headEnd type="none"/>
                <a:tailEnd type="triangle" w="lg" len="lg"/>
              </a:ln>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6075A48B-4F32-E9C2-EE1C-26E802C31D7C}"/>
                      </a:ext>
                    </a:extLst>
                  </p:cNvPr>
                  <p:cNvSpPr/>
                  <p:nvPr/>
                </p:nvSpPr>
                <p:spPr>
                  <a:xfrm>
                    <a:off x="5497581" y="1738635"/>
                    <a:ext cx="2017194"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1F26F1"/>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srgbClr val="1F26F1"/>
                              </a:solidFill>
                              <a:effectLst/>
                              <a:uLnTx/>
                              <a:uFillTx/>
                              <a:latin typeface="Cambria Math" panose="02040503050406030204" pitchFamily="18" charset="0"/>
                              <a:ea typeface="+mn-ea"/>
                              <a:cs typeface="+mn-cs"/>
                            </a:rPr>
                            <m:t>𝑠</m:t>
                          </m:r>
                          <m:r>
                            <a:rPr kumimoji="0" lang="en-US" sz="2800" b="0" i="1" u="none" strike="noStrike" kern="1200" cap="none" spc="0" normalizeH="0" baseline="0" noProof="0" smtClean="0">
                              <a:ln>
                                <a:noFill/>
                              </a:ln>
                              <a:solidFill>
                                <a:srgbClr val="1F26F1"/>
                              </a:solidFill>
                              <a:effectLst/>
                              <a:uLnTx/>
                              <a:uFillTx/>
                              <a:latin typeface="Cambria Math" panose="02040503050406030204" pitchFamily="18" charset="0"/>
                              <a:ea typeface="+mn-ea"/>
                              <a:cs typeface="+mn-cs"/>
                            </a:rPr>
                            <m:t>⋅</m:t>
                          </m:r>
                          <m:acc>
                            <m:accPr>
                              <m:chr m:val="⃗"/>
                              <m:ctrlPr>
                                <a:rPr kumimoji="0" lang="en-US" sz="2800" b="0" i="1" u="none" strike="noStrike" kern="1200" cap="none" spc="0" normalizeH="0" baseline="0" noProof="0" smtClean="0">
                                  <a:ln>
                                    <a:noFill/>
                                  </a:ln>
                                  <a:solidFill>
                                    <a:srgbClr val="1F26F1"/>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rgbClr val="1F26F1"/>
                                  </a:solidFill>
                                  <a:effectLst/>
                                  <a:uLnTx/>
                                  <a:uFillTx/>
                                  <a:latin typeface="Cambria Math" panose="02040503050406030204" pitchFamily="18" charset="0"/>
                                  <a:ea typeface="+mn-ea"/>
                                  <a:cs typeface="+mn-cs"/>
                                </a:rPr>
                                <m:t>𝑥</m:t>
                              </m:r>
                            </m:e>
                          </m:acc>
                          <m:r>
                            <a:rPr kumimoji="0" lang="en-US" sz="2800" b="0" i="1" u="none" strike="noStrike" kern="1200" cap="none" spc="0" normalizeH="0" baseline="0" noProof="0" smtClean="0">
                              <a:ln>
                                <a:noFill/>
                              </a:ln>
                              <a:solidFill>
                                <a:srgbClr val="1F26F1"/>
                              </a:solidFill>
                              <a:effectLst/>
                              <a:uLnTx/>
                              <a:uFillTx/>
                              <a:latin typeface="Cambria Math" panose="02040503050406030204" pitchFamily="18" charset="0"/>
                              <a:ea typeface="+mn-ea"/>
                              <a:cs typeface="+mn-cs"/>
                            </a:rPr>
                            <m:t>⟩</m:t>
                          </m:r>
                        </m:oMath>
                      </m:oMathPara>
                    </a14:m>
                    <a:endParaRPr kumimoji="0" lang="en-US" sz="2800" b="0" i="0" u="none" strike="noStrike" kern="1200" cap="none" spc="0" normalizeH="0" baseline="0" noProof="0" dirty="0">
                      <a:ln>
                        <a:noFill/>
                      </a:ln>
                      <a:solidFill>
                        <a:srgbClr val="1F26F1"/>
                      </a:solidFill>
                      <a:effectLst/>
                      <a:uLnTx/>
                      <a:uFillTx/>
                      <a:latin typeface="Calibri Light" panose="020F0302020204030204"/>
                      <a:ea typeface="+mn-ea"/>
                      <a:cs typeface="+mn-cs"/>
                    </a:endParaRPr>
                  </a:p>
                </p:txBody>
              </p:sp>
            </mc:Choice>
            <mc:Fallback xmlns="">
              <p:sp>
                <p:nvSpPr>
                  <p:cNvPr id="10" name="Rectangle 9">
                    <a:extLst>
                      <a:ext uri="{FF2B5EF4-FFF2-40B4-BE49-F238E27FC236}">
                        <a16:creationId xmlns:a16="http://schemas.microsoft.com/office/drawing/2014/main" id="{6075A48B-4F32-E9C2-EE1C-26E802C31D7C}"/>
                      </a:ext>
                    </a:extLst>
                  </p:cNvPr>
                  <p:cNvSpPr>
                    <a:spLocks noRot="1" noChangeAspect="1" noMove="1" noResize="1" noEditPoints="1" noAdjustHandles="1" noChangeArrowheads="1" noChangeShapeType="1" noTextEdit="1"/>
                  </p:cNvSpPr>
                  <p:nvPr/>
                </p:nvSpPr>
                <p:spPr>
                  <a:xfrm>
                    <a:off x="5497581" y="1738635"/>
                    <a:ext cx="2017194"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961787EF-A5E8-E59C-37EE-589D003D84BD}"/>
                      </a:ext>
                    </a:extLst>
                  </p:cNvPr>
                  <p:cNvSpPr/>
                  <p:nvPr/>
                </p:nvSpPr>
                <p:spPr>
                  <a:xfrm>
                    <a:off x="4204728" y="2917115"/>
                    <a:ext cx="120169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2800" b="0" i="1" u="none" strike="noStrike" kern="1200" cap="none" spc="0" normalizeH="0" baseline="0" noProof="0" dirty="0" smtClean="0">
                                  <a:ln>
                                    <a:noFill/>
                                  </a:ln>
                                  <a:solidFill>
                                    <a:srgbClr val="1F26F1"/>
                                  </a:solidFill>
                                  <a:effectLst/>
                                  <a:uLnTx/>
                                  <a:uFillTx/>
                                  <a:latin typeface="Cambria Math" panose="02040503050406030204" pitchFamily="18" charset="0"/>
                                  <a:ea typeface="+mn-ea"/>
                                  <a:cs typeface="+mn-cs"/>
                                </a:rPr>
                              </m:ctrlPr>
                            </m:sSubPr>
                            <m:e>
                              <m:r>
                                <m:rPr>
                                  <m:nor/>
                                </m:rPr>
                                <a:rPr kumimoji="0" lang="en-US" sz="2800" b="1" i="0" u="none" strike="noStrike" kern="1200" cap="none" spc="0" normalizeH="0" baseline="0" noProof="0" dirty="0" smtClean="0">
                                  <a:ln>
                                    <a:noFill/>
                                  </a:ln>
                                  <a:solidFill>
                                    <a:srgbClr val="1F26F1"/>
                                  </a:solidFill>
                                  <a:effectLst/>
                                  <a:uLnTx/>
                                  <a:uFillTx/>
                                  <a:latin typeface="Calibri Light" panose="020F0302020204030204"/>
                                  <a:ea typeface="+mn-ea"/>
                                  <a:cs typeface="+mn-cs"/>
                                </a:rPr>
                                <m:t>ct</m:t>
                              </m:r>
                            </m:e>
                            <m:sub>
                              <m:r>
                                <a:rPr kumimoji="0" lang="en-US" sz="2800" b="0" i="1" u="none" strike="noStrike" kern="1200" cap="none" spc="0" normalizeH="0" baseline="0" noProof="0" dirty="0" smtClean="0">
                                  <a:ln>
                                    <a:noFill/>
                                  </a:ln>
                                  <a:solidFill>
                                    <a:srgbClr val="1F26F1"/>
                                  </a:solidFill>
                                  <a:effectLst/>
                                  <a:uLnTx/>
                                  <a:uFillTx/>
                                  <a:latin typeface="Cambria Math" panose="02040503050406030204" pitchFamily="18" charset="0"/>
                                  <a:ea typeface="+mn-ea"/>
                                  <a:cs typeface="+mn-cs"/>
                                </a:rPr>
                                <m:t>𝑠</m:t>
                              </m:r>
                            </m:sub>
                          </m:sSub>
                          <m:r>
                            <a:rPr kumimoji="0" lang="en-US" sz="2800" b="0" i="1" u="none" strike="noStrike" kern="1200" cap="none" spc="0" normalizeH="0" baseline="0" noProof="0" dirty="0" smtClean="0">
                              <a:ln>
                                <a:noFill/>
                              </a:ln>
                              <a:solidFill>
                                <a:srgbClr val="1F26F1"/>
                              </a:solidFill>
                              <a:effectLst/>
                              <a:uLnTx/>
                              <a:uFillTx/>
                              <a:latin typeface="Cambria Math" panose="02040503050406030204" pitchFamily="18" charset="0"/>
                              <a:ea typeface="+mn-ea"/>
                              <a:cs typeface="+mn-cs"/>
                            </a:rPr>
                            <m:t>(</m:t>
                          </m:r>
                          <m:acc>
                            <m:accPr>
                              <m:chr m:val="⃗"/>
                              <m:ctrlPr>
                                <a:rPr kumimoji="0" lang="en-US" sz="2800" b="0" i="1" u="none" strike="noStrike" kern="1200" cap="none" spc="0" normalizeH="0" baseline="0" noProof="0">
                                  <a:ln>
                                    <a:noFill/>
                                  </a:ln>
                                  <a:solidFill>
                                    <a:srgbClr val="1F26F1"/>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a:ln>
                                    <a:noFill/>
                                  </a:ln>
                                  <a:solidFill>
                                    <a:srgbClr val="1F26F1"/>
                                  </a:solidFill>
                                  <a:effectLst/>
                                  <a:uLnTx/>
                                  <a:uFillTx/>
                                  <a:latin typeface="Cambria Math" panose="02040503050406030204" pitchFamily="18" charset="0"/>
                                  <a:ea typeface="+mn-ea"/>
                                  <a:cs typeface="+mn-cs"/>
                                </a:rPr>
                                <m:t>𝑥</m:t>
                              </m:r>
                            </m:e>
                          </m:acc>
                          <m:r>
                            <a:rPr kumimoji="0" lang="en-US" sz="2800" b="0" i="1" u="none" strike="noStrike" kern="1200" cap="none" spc="0" normalizeH="0" baseline="0" noProof="0" dirty="0" smtClean="0">
                              <a:ln>
                                <a:noFill/>
                              </a:ln>
                              <a:solidFill>
                                <a:srgbClr val="1F26F1"/>
                              </a:solidFill>
                              <a:effectLst/>
                              <a:uLnTx/>
                              <a:uFillTx/>
                              <a:latin typeface="Cambria Math" panose="02040503050406030204" pitchFamily="18" charset="0"/>
                              <a:ea typeface="+mn-ea"/>
                              <a:cs typeface="+mn-cs"/>
                            </a:rPr>
                            <m:t>)</m:t>
                          </m:r>
                        </m:oMath>
                      </m:oMathPara>
                    </a14:m>
                    <a:endParaRPr kumimoji="0" lang="en-US" sz="2800" b="0" i="0" u="none" strike="noStrike" kern="1200" cap="none" spc="0" normalizeH="0" baseline="0" noProof="0" dirty="0">
                      <a:ln>
                        <a:noFill/>
                      </a:ln>
                      <a:solidFill>
                        <a:srgbClr val="1F26F1"/>
                      </a:solidFill>
                      <a:effectLst/>
                      <a:uLnTx/>
                      <a:uFillTx/>
                      <a:latin typeface="Calibri Light" panose="020F0302020204030204"/>
                      <a:ea typeface="+mn-ea"/>
                      <a:cs typeface="+mn-cs"/>
                    </a:endParaRPr>
                  </a:p>
                </p:txBody>
              </p:sp>
            </mc:Choice>
            <mc:Fallback xmlns="">
              <p:sp>
                <p:nvSpPr>
                  <p:cNvPr id="12" name="Rectangle 11">
                    <a:extLst>
                      <a:ext uri="{FF2B5EF4-FFF2-40B4-BE49-F238E27FC236}">
                        <a16:creationId xmlns:a16="http://schemas.microsoft.com/office/drawing/2014/main" id="{961787EF-A5E8-E59C-37EE-589D003D84BD}"/>
                      </a:ext>
                    </a:extLst>
                  </p:cNvPr>
                  <p:cNvSpPr>
                    <a:spLocks noRot="1" noChangeAspect="1" noMove="1" noResize="1" noEditPoints="1" noAdjustHandles="1" noChangeArrowheads="1" noChangeShapeType="1" noTextEdit="1"/>
                  </p:cNvSpPr>
                  <p:nvPr/>
                </p:nvSpPr>
                <p:spPr>
                  <a:xfrm>
                    <a:off x="4204728" y="2917115"/>
                    <a:ext cx="1201690" cy="523220"/>
                  </a:xfrm>
                  <a:prstGeom prst="rect">
                    <a:avLst/>
                  </a:prstGeom>
                  <a:blipFill>
                    <a:blip r:embed="rId5"/>
                    <a:stretch>
                      <a:fillRect/>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EB08EE59-82DB-7355-9B03-9EC11503CD8D}"/>
                  </a:ext>
                </a:extLst>
              </p:cNvPr>
              <p:cNvCxnSpPr>
                <a:cxnSpLocks/>
                <a:endCxn id="6" idx="1"/>
              </p:cNvCxnSpPr>
              <p:nvPr/>
            </p:nvCxnSpPr>
            <p:spPr>
              <a:xfrm>
                <a:off x="5385311" y="3207091"/>
                <a:ext cx="391021" cy="0"/>
              </a:xfrm>
              <a:prstGeom prst="straightConnector1">
                <a:avLst/>
              </a:prstGeom>
              <a:ln w="25400">
                <a:solidFill>
                  <a:schemeClr val="accent1"/>
                </a:solidFill>
                <a:headEnd type="none"/>
                <a:tailEnd type="triangle" w="lg" len="lg"/>
              </a:ln>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43832FA7-0A3E-E383-8488-C596CA59418D}"/>
                      </a:ext>
                    </a:extLst>
                  </p:cNvPr>
                  <p:cNvSpPr/>
                  <p:nvPr/>
                </p:nvSpPr>
                <p:spPr>
                  <a:xfrm>
                    <a:off x="7257214" y="1738634"/>
                    <a:ext cx="1325078"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srgbClr val="1F26F1"/>
                              </a:solidFill>
                              <a:effectLst/>
                              <a:uLnTx/>
                              <a:uFillTx/>
                              <a:latin typeface="Cambria Math" panose="02040503050406030204" pitchFamily="18" charset="0"/>
                              <a:ea typeface="+mn-ea"/>
                              <a:cs typeface="+mn-cs"/>
                            </a:rPr>
                            <m:t>𝑠</m:t>
                          </m:r>
                          <m: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t>𝑎</m:t>
                          </m:r>
                          <m: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t> ⟩</m:t>
                          </m:r>
                        </m:oMath>
                      </m:oMathPara>
                    </a14:m>
                    <a:endParaRPr kumimoji="0" lang="en-US" sz="2800" b="0" i="0" u="none" strike="noStrike" kern="1200" cap="none" spc="0" normalizeH="0" baseline="0" noProof="0" dirty="0">
                      <a:ln>
                        <a:noFill/>
                      </a:ln>
                      <a:solidFill>
                        <a:srgbClr val="CC00CC"/>
                      </a:solidFill>
                      <a:effectLst/>
                      <a:uLnTx/>
                      <a:uFillTx/>
                      <a:latin typeface="Calibri Light" panose="020F0302020204030204"/>
                      <a:ea typeface="+mn-ea"/>
                      <a:cs typeface="+mn-cs"/>
                    </a:endParaRPr>
                  </a:p>
                </p:txBody>
              </p:sp>
            </mc:Choice>
            <mc:Fallback xmlns="">
              <p:sp>
                <p:nvSpPr>
                  <p:cNvPr id="14" name="Rectangle 13">
                    <a:extLst>
                      <a:ext uri="{FF2B5EF4-FFF2-40B4-BE49-F238E27FC236}">
                        <a16:creationId xmlns:a16="http://schemas.microsoft.com/office/drawing/2014/main" id="{43832FA7-0A3E-E383-8488-C596CA59418D}"/>
                      </a:ext>
                    </a:extLst>
                  </p:cNvPr>
                  <p:cNvSpPr>
                    <a:spLocks noRot="1" noChangeAspect="1" noMove="1" noResize="1" noEditPoints="1" noAdjustHandles="1" noChangeArrowheads="1" noChangeShapeType="1" noTextEdit="1"/>
                  </p:cNvSpPr>
                  <p:nvPr/>
                </p:nvSpPr>
                <p:spPr>
                  <a:xfrm>
                    <a:off x="7257214" y="1738634"/>
                    <a:ext cx="1325078" cy="523220"/>
                  </a:xfrm>
                  <a:prstGeom prst="rect">
                    <a:avLst/>
                  </a:prstGeom>
                  <a:blipFill>
                    <a:blip r:embed="rId6"/>
                    <a:stretch>
                      <a:fillRect/>
                    </a:stretch>
                  </a:blipFill>
                </p:spPr>
                <p:txBody>
                  <a:bodyPr/>
                  <a:lstStyle/>
                  <a:p>
                    <a:r>
                      <a:rPr lang="en-US">
                        <a:noFill/>
                      </a:rPr>
                      <a:t> </a:t>
                    </a:r>
                  </a:p>
                </p:txBody>
              </p:sp>
            </mc:Fallback>
          </mc:AlternateContent>
          <p:grpSp>
            <p:nvGrpSpPr>
              <p:cNvPr id="15" name="Group 14">
                <a:extLst>
                  <a:ext uri="{FF2B5EF4-FFF2-40B4-BE49-F238E27FC236}">
                    <a16:creationId xmlns:a16="http://schemas.microsoft.com/office/drawing/2014/main" id="{16223E57-522D-7E9E-102D-52C565B283FF}"/>
                  </a:ext>
                </a:extLst>
              </p:cNvPr>
              <p:cNvGrpSpPr/>
              <p:nvPr/>
            </p:nvGrpSpPr>
            <p:grpSpPr>
              <a:xfrm>
                <a:off x="7257214" y="2254024"/>
                <a:ext cx="697352" cy="953067"/>
                <a:chOff x="7257214" y="2254024"/>
                <a:chExt cx="697352" cy="953067"/>
              </a:xfrm>
            </p:grpSpPr>
            <p:cxnSp>
              <p:nvCxnSpPr>
                <p:cNvPr id="17" name="Straight Arrow Connector 16">
                  <a:extLst>
                    <a:ext uri="{FF2B5EF4-FFF2-40B4-BE49-F238E27FC236}">
                      <a16:creationId xmlns:a16="http://schemas.microsoft.com/office/drawing/2014/main" id="{920AD136-70D0-4DB7-856D-5616B8FC6C7C}"/>
                    </a:ext>
                  </a:extLst>
                </p:cNvPr>
                <p:cNvCxnSpPr>
                  <a:cxnSpLocks/>
                </p:cNvCxnSpPr>
                <p:nvPr/>
              </p:nvCxnSpPr>
              <p:spPr>
                <a:xfrm>
                  <a:off x="7941981" y="2254024"/>
                  <a:ext cx="0" cy="953066"/>
                </a:xfrm>
                <a:prstGeom prst="straightConnector1">
                  <a:avLst/>
                </a:prstGeom>
                <a:ln w="25400">
                  <a:solidFill>
                    <a:schemeClr val="accent1"/>
                  </a:solidFill>
                  <a:headEnd type="none"/>
                  <a:tailEnd type="none" w="lg" len="lg"/>
                </a:ln>
              </p:spPr>
              <p:style>
                <a:lnRef idx="3">
                  <a:schemeClr val="accent5"/>
                </a:lnRef>
                <a:fillRef idx="0">
                  <a:schemeClr val="accent5"/>
                </a:fillRef>
                <a:effectRef idx="2">
                  <a:schemeClr val="accent5"/>
                </a:effectRef>
                <a:fontRef idx="minor">
                  <a:schemeClr val="tx1"/>
                </a:fontRef>
              </p:style>
            </p:cxnSp>
            <p:cxnSp>
              <p:nvCxnSpPr>
                <p:cNvPr id="18" name="Straight Arrow Connector 17">
                  <a:extLst>
                    <a:ext uri="{FF2B5EF4-FFF2-40B4-BE49-F238E27FC236}">
                      <a16:creationId xmlns:a16="http://schemas.microsoft.com/office/drawing/2014/main" id="{ABC7ADBC-7C3C-003E-4E3D-FC3385DD0353}"/>
                    </a:ext>
                  </a:extLst>
                </p:cNvPr>
                <p:cNvCxnSpPr>
                  <a:cxnSpLocks/>
                  <a:endCxn id="6" idx="3"/>
                </p:cNvCxnSpPr>
                <p:nvPr/>
              </p:nvCxnSpPr>
              <p:spPr>
                <a:xfrm flipH="1">
                  <a:off x="7257214" y="3207091"/>
                  <a:ext cx="697352" cy="0"/>
                </a:xfrm>
                <a:prstGeom prst="straightConnector1">
                  <a:avLst/>
                </a:prstGeom>
                <a:ln w="25400">
                  <a:solidFill>
                    <a:schemeClr val="accent1"/>
                  </a:solidFill>
                  <a:headEnd type="none"/>
                  <a:tailEnd type="triangle" w="lg" len="lg"/>
                </a:ln>
              </p:spPr>
              <p:style>
                <a:lnRef idx="3">
                  <a:schemeClr val="accent5"/>
                </a:lnRef>
                <a:fillRef idx="0">
                  <a:schemeClr val="accent5"/>
                </a:fillRef>
                <a:effectRef idx="2">
                  <a:schemeClr val="accent5"/>
                </a:effectRef>
                <a:fontRef idx="minor">
                  <a:schemeClr val="tx1"/>
                </a:fontRef>
              </p:style>
            </p:cxnSp>
          </p:gr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2BC3BE71-F90A-AFB1-4B05-9FE1E160ED9D}"/>
                      </a:ext>
                    </a:extLst>
                  </p:cNvPr>
                  <p:cNvSpPr/>
                  <p:nvPr/>
                </p:nvSpPr>
                <p:spPr>
                  <a:xfrm>
                    <a:off x="5010458" y="4098718"/>
                    <a:ext cx="296956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lang="en-US" sz="2800" b="0" i="1" u="none" strike="noStrike" kern="1200" cap="none" spc="0" normalizeH="0" baseline="0" noProof="0" smtClean="0">
                              <a:ln>
                                <a:noFill/>
                              </a:ln>
                              <a:solidFill>
                                <a:srgbClr val="1F26F1"/>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srgbClr val="1F26F1"/>
                              </a:solidFill>
                              <a:effectLst/>
                              <a:uLnTx/>
                              <a:uFillTx/>
                              <a:latin typeface="Cambria Math" panose="02040503050406030204" pitchFamily="18" charset="0"/>
                              <a:ea typeface="+mn-ea"/>
                              <a:cs typeface="+mn-cs"/>
                            </a:rPr>
                            <m:t>𝑠</m:t>
                          </m:r>
                          <m:r>
                            <a:rPr kumimoji="0" lang="en-US" sz="2800" b="0" i="1" u="none" strike="noStrike" kern="1200" cap="none" spc="0" normalizeH="0" baseline="0" noProof="0" smtClean="0">
                              <a:ln>
                                <a:noFill/>
                              </a:ln>
                              <a:solidFill>
                                <a:srgbClr val="1F26F1"/>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srgbClr val="1F26F1"/>
                              </a:solidFill>
                              <a:effectLst/>
                              <a:uLnTx/>
                              <a:uFillTx/>
                              <a:latin typeface="Cambria Math" panose="02040503050406030204" pitchFamily="18" charset="0"/>
                              <a:ea typeface="+mn-ea"/>
                              <a:cs typeface="+mn-cs"/>
                            </a:rPr>
                            <m:t>𝑓</m:t>
                          </m:r>
                          <m:d>
                            <m:dPr>
                              <m:ctrlPr>
                                <a:rPr kumimoji="0" lang="en-US" sz="2800" b="0" i="1" u="none" strike="noStrike" kern="1200" cap="none" spc="0" normalizeH="0" baseline="0" noProof="0" smtClean="0">
                                  <a:ln>
                                    <a:noFill/>
                                  </a:ln>
                                  <a:solidFill>
                                    <a:srgbClr val="1F26F1"/>
                                  </a:solidFill>
                                  <a:effectLst/>
                                  <a:uLnTx/>
                                  <a:uFillTx/>
                                  <a:latin typeface="Cambria Math" panose="02040503050406030204" pitchFamily="18" charset="0"/>
                                  <a:ea typeface="+mn-ea"/>
                                  <a:cs typeface="+mn-cs"/>
                                </a:rPr>
                              </m:ctrlPr>
                            </m:dPr>
                            <m:e>
                              <m:acc>
                                <m:accPr>
                                  <m:chr m:val="⃗"/>
                                  <m:ctrlPr>
                                    <a:rPr kumimoji="0" lang="en-US" sz="2800" b="0" i="1" u="none" strike="noStrike" kern="1200" cap="none" spc="0" normalizeH="0" baseline="0" noProof="0">
                                      <a:ln>
                                        <a:noFill/>
                                      </a:ln>
                                      <a:solidFill>
                                        <a:srgbClr val="1F26F1"/>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a:ln>
                                        <a:noFill/>
                                      </a:ln>
                                      <a:solidFill>
                                        <a:srgbClr val="1F26F1"/>
                                      </a:solidFill>
                                      <a:effectLst/>
                                      <a:uLnTx/>
                                      <a:uFillTx/>
                                      <a:latin typeface="Cambria Math" panose="02040503050406030204" pitchFamily="18" charset="0"/>
                                      <a:ea typeface="+mn-ea"/>
                                      <a:cs typeface="+mn-cs"/>
                                    </a:rPr>
                                    <m:t>𝑥</m:t>
                                  </m:r>
                                </m:e>
                              </m:acc>
                            </m:e>
                          </m:d>
                          <m:r>
                            <a:rPr kumimoji="0" lang="en-US" sz="2800" b="0" i="1" u="none" strike="noStrike" kern="1200" cap="none" spc="0" normalizeH="0" baseline="0" noProof="0" smtClean="0">
                              <a:ln>
                                <a:noFill/>
                              </a:ln>
                              <a:solidFill>
                                <a:srgbClr val="1F26F1"/>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t>𝑎</m:t>
                          </m:r>
                          <m: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t> ⟩</m:t>
                          </m:r>
                        </m:oMath>
                      </m:oMathPara>
                    </a14:m>
                    <a:endParaRPr kumimoji="0" lang="en-US" sz="2800" b="0" i="0" u="none" strike="noStrike" kern="1200" cap="none" spc="0" normalizeH="0" baseline="0" noProof="0" dirty="0">
                      <a:ln>
                        <a:noFill/>
                      </a:ln>
                      <a:solidFill>
                        <a:srgbClr val="1F26F1"/>
                      </a:solidFill>
                      <a:effectLst/>
                      <a:uLnTx/>
                      <a:uFillTx/>
                      <a:latin typeface="Calibri Light" panose="020F0302020204030204"/>
                      <a:ea typeface="+mn-ea"/>
                      <a:cs typeface="+mn-cs"/>
                    </a:endParaRPr>
                  </a:p>
                </p:txBody>
              </p:sp>
            </mc:Choice>
            <mc:Fallback xmlns="">
              <p:sp>
                <p:nvSpPr>
                  <p:cNvPr id="16" name="Rectangle 15">
                    <a:extLst>
                      <a:ext uri="{FF2B5EF4-FFF2-40B4-BE49-F238E27FC236}">
                        <a16:creationId xmlns:a16="http://schemas.microsoft.com/office/drawing/2014/main" id="{2BC3BE71-F90A-AFB1-4B05-9FE1E160ED9D}"/>
                      </a:ext>
                    </a:extLst>
                  </p:cNvPr>
                  <p:cNvSpPr>
                    <a:spLocks noRot="1" noChangeAspect="1" noMove="1" noResize="1" noEditPoints="1" noAdjustHandles="1" noChangeArrowheads="1" noChangeShapeType="1" noTextEdit="1"/>
                  </p:cNvSpPr>
                  <p:nvPr/>
                </p:nvSpPr>
                <p:spPr>
                  <a:xfrm>
                    <a:off x="5010458" y="4098718"/>
                    <a:ext cx="2969560" cy="523220"/>
                  </a:xfrm>
                  <a:prstGeom prst="rect">
                    <a:avLst/>
                  </a:prstGeom>
                  <a:blipFill>
                    <a:blip r:embed="rId7"/>
                    <a:stretch>
                      <a:fillRect/>
                    </a:stretch>
                  </a:blipFill>
                </p:spPr>
                <p:txBody>
                  <a:bodyPr/>
                  <a:lstStyle/>
                  <a:p>
                    <a:r>
                      <a:rPr lang="en-US">
                        <a:noFill/>
                      </a:rPr>
                      <a:t> </a:t>
                    </a:r>
                  </a:p>
                </p:txBody>
              </p:sp>
            </mc:Fallback>
          </mc:AlternateContent>
        </p:grpSp>
        <p:sp>
          <p:nvSpPr>
            <p:cNvPr id="5" name="Rectangle 4">
              <a:extLst>
                <a:ext uri="{FF2B5EF4-FFF2-40B4-BE49-F238E27FC236}">
                  <a16:creationId xmlns:a16="http://schemas.microsoft.com/office/drawing/2014/main" id="{D2744309-E03F-2553-5797-D6D46B092DC8}"/>
                </a:ext>
              </a:extLst>
            </p:cNvPr>
            <p:cNvSpPr/>
            <p:nvPr/>
          </p:nvSpPr>
          <p:spPr>
            <a:xfrm>
              <a:off x="3788447" y="1100416"/>
              <a:ext cx="1102049"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F26F1"/>
                  </a:solidFill>
                  <a:effectLst/>
                  <a:uLnTx/>
                  <a:uFillTx/>
                  <a:latin typeface="Marker Felt Thin" panose="02000400000000000000" pitchFamily="2" charset="77"/>
                  <a:ea typeface="+mn-ea"/>
                  <a:cs typeface="+mn-cs"/>
                </a:rPr>
                <a:t>HSS</a:t>
              </a:r>
            </a:p>
          </p:txBody>
        </p:sp>
      </p:grpSp>
      <p:grpSp>
        <p:nvGrpSpPr>
          <p:cNvPr id="25" name="Group 24">
            <a:extLst>
              <a:ext uri="{FF2B5EF4-FFF2-40B4-BE49-F238E27FC236}">
                <a16:creationId xmlns:a16="http://schemas.microsoft.com/office/drawing/2014/main" id="{7FD8A5B3-AF75-7522-EBB6-956F514744DB}"/>
              </a:ext>
            </a:extLst>
          </p:cNvPr>
          <p:cNvGrpSpPr/>
          <p:nvPr/>
        </p:nvGrpSpPr>
        <p:grpSpPr>
          <a:xfrm>
            <a:off x="4756669" y="1736581"/>
            <a:ext cx="1263131" cy="956826"/>
            <a:chOff x="4756669" y="1736581"/>
            <a:chExt cx="1263131" cy="956826"/>
          </a:xfrm>
        </p:grpSpPr>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2878D47-7AA7-B1C6-283B-5F6687F9C3D8}"/>
                    </a:ext>
                  </a:extLst>
                </p:cNvPr>
                <p:cNvSpPr txBox="1"/>
                <p:nvPr/>
              </p:nvSpPr>
              <p:spPr>
                <a:xfrm>
                  <a:off x="4756669" y="1736581"/>
                  <a:ext cx="1263131" cy="52322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2800" dirty="0" smtClean="0">
                            <a:solidFill>
                              <a:srgbClr val="CC00CC"/>
                            </a:solidFill>
                            <a:latin typeface="Cambria Math" panose="02040503050406030204" pitchFamily="18" charset="0"/>
                          </a:rPr>
                          <m:t>HE</m:t>
                        </m:r>
                        <m:r>
                          <a:rPr lang="en-US" sz="2800" dirty="0" smtClean="0">
                            <a:solidFill>
                              <a:srgbClr val="CC00CC"/>
                            </a:solidFill>
                            <a:latin typeface="Cambria Math" panose="02040503050406030204" pitchFamily="18" charset="0"/>
                          </a:rPr>
                          <m:t>.</m:t>
                        </m:r>
                        <m:sSup>
                          <m:sSupPr>
                            <m:ctrlPr>
                              <a:rPr lang="en-US" sz="2800" b="0" i="1" dirty="0" smtClean="0">
                                <a:solidFill>
                                  <a:srgbClr val="CC00CC"/>
                                </a:solidFill>
                                <a:latin typeface="Cambria Math" panose="02040503050406030204" pitchFamily="18" charset="0"/>
                              </a:rPr>
                            </m:ctrlPr>
                          </m:sSupPr>
                          <m:e>
                            <m:r>
                              <m:rPr>
                                <m:sty m:val="p"/>
                              </m:rPr>
                              <a:rPr lang="en-US" sz="2800" dirty="0" smtClean="0">
                                <a:solidFill>
                                  <a:srgbClr val="CC00CC"/>
                                </a:solidFill>
                                <a:latin typeface="Cambria Math" panose="02040503050406030204" pitchFamily="18" charset="0"/>
                              </a:rPr>
                              <m:t>ct</m:t>
                            </m:r>
                          </m:e>
                          <m:sup>
                            <m:r>
                              <m:rPr>
                                <m:sty m:val="p"/>
                              </m:rPr>
                              <a:rPr lang="en-US" sz="2800" b="0" i="0" dirty="0" smtClean="0">
                                <a:solidFill>
                                  <a:srgbClr val="CC00CC"/>
                                </a:solidFill>
                                <a:latin typeface="Cambria Math" panose="02040503050406030204" pitchFamily="18" charset="0"/>
                              </a:rPr>
                              <m:t>o</m:t>
                            </m:r>
                          </m:sup>
                        </m:sSup>
                        <m:r>
                          <a:rPr lang="en-US" sz="2800" b="0" i="1" dirty="0" smtClean="0">
                            <a:solidFill>
                              <a:srgbClr val="C00000"/>
                            </a:solidFill>
                            <a:latin typeface="Cambria Math" panose="02040503050406030204" pitchFamily="18" charset="0"/>
                          </a:rPr>
                          <m:t> </m:t>
                        </m:r>
                      </m:oMath>
                    </m:oMathPara>
                  </a14:m>
                  <a:endParaRPr lang="en-US" sz="2800" dirty="0"/>
                </a:p>
              </p:txBody>
            </p:sp>
          </mc:Choice>
          <mc:Fallback xmlns="">
            <p:sp>
              <p:nvSpPr>
                <p:cNvPr id="24" name="TextBox 23">
                  <a:extLst>
                    <a:ext uri="{FF2B5EF4-FFF2-40B4-BE49-F238E27FC236}">
                      <a16:creationId xmlns:a16="http://schemas.microsoft.com/office/drawing/2014/main" id="{92878D47-7AA7-B1C6-283B-5F6687F9C3D8}"/>
                    </a:ext>
                  </a:extLst>
                </p:cNvPr>
                <p:cNvSpPr txBox="1">
                  <a:spLocks noRot="1" noChangeAspect="1" noMove="1" noResize="1" noEditPoints="1" noAdjustHandles="1" noChangeArrowheads="1" noChangeShapeType="1" noTextEdit="1"/>
                </p:cNvSpPr>
                <p:nvPr/>
              </p:nvSpPr>
              <p:spPr>
                <a:xfrm>
                  <a:off x="4756669" y="1736581"/>
                  <a:ext cx="1263131"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65CF03A1-9036-749F-6302-9C0F311E3924}"/>
                    </a:ext>
                  </a:extLst>
                </p:cNvPr>
                <p:cNvSpPr txBox="1"/>
                <p:nvPr/>
              </p:nvSpPr>
              <p:spPr>
                <a:xfrm rot="16200000">
                  <a:off x="5082468" y="2175719"/>
                  <a:ext cx="57371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0" dirty="0" smtClean="0">
                            <a:solidFill>
                              <a:schemeClr val="tx1"/>
                            </a:solidFill>
                            <a:latin typeface="Cambria Math" panose="02040503050406030204" pitchFamily="18" charset="0"/>
                          </a:rPr>
                          <m:t>=</m:t>
                        </m:r>
                      </m:oMath>
                    </m:oMathPara>
                  </a14:m>
                  <a:endParaRPr lang="en-US" sz="2400" dirty="0"/>
                </a:p>
              </p:txBody>
            </p:sp>
          </mc:Choice>
          <mc:Fallback xmlns="">
            <p:sp>
              <p:nvSpPr>
                <p:cNvPr id="39" name="TextBox 38">
                  <a:extLst>
                    <a:ext uri="{FF2B5EF4-FFF2-40B4-BE49-F238E27FC236}">
                      <a16:creationId xmlns:a16="http://schemas.microsoft.com/office/drawing/2014/main" id="{65CF03A1-9036-749F-6302-9C0F311E3924}"/>
                    </a:ext>
                  </a:extLst>
                </p:cNvPr>
                <p:cNvSpPr txBox="1">
                  <a:spLocks noRot="1" noChangeAspect="1" noMove="1" noResize="1" noEditPoints="1" noAdjustHandles="1" noChangeArrowheads="1" noChangeShapeType="1" noTextEdit="1"/>
                </p:cNvSpPr>
                <p:nvPr/>
              </p:nvSpPr>
              <p:spPr>
                <a:xfrm rot="16200000">
                  <a:off x="5082468" y="2175719"/>
                  <a:ext cx="573711" cy="461665"/>
                </a:xfrm>
                <a:prstGeom prst="rect">
                  <a:avLst/>
                </a:prstGeom>
                <a:blipFill>
                  <a:blip r:embed="rId9"/>
                  <a:stretch>
                    <a:fillRect/>
                  </a:stretch>
                </a:blipFill>
              </p:spPr>
              <p:txBody>
                <a:bodyPr/>
                <a:lstStyle/>
                <a:p>
                  <a:r>
                    <a:rPr lang="en-US">
                      <a:noFill/>
                    </a:rPr>
                    <a:t> </a:t>
                  </a:r>
                </a:p>
              </p:txBody>
            </p:sp>
          </mc:Fallback>
        </mc:AlternateContent>
      </p:grpSp>
      <p:grpSp>
        <p:nvGrpSpPr>
          <p:cNvPr id="22" name="Group 21">
            <a:extLst>
              <a:ext uri="{FF2B5EF4-FFF2-40B4-BE49-F238E27FC236}">
                <a16:creationId xmlns:a16="http://schemas.microsoft.com/office/drawing/2014/main" id="{14633A99-2E62-C432-C2C5-67CF0305DCB8}"/>
              </a:ext>
            </a:extLst>
          </p:cNvPr>
          <p:cNvGrpSpPr/>
          <p:nvPr/>
        </p:nvGrpSpPr>
        <p:grpSpPr>
          <a:xfrm>
            <a:off x="3705013" y="1743235"/>
            <a:ext cx="532416" cy="945079"/>
            <a:chOff x="3705013" y="1743235"/>
            <a:chExt cx="532416" cy="945079"/>
          </a:xfrm>
        </p:grpSpPr>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82BDE33A-0F6C-CA68-C7AD-FFEDF6F7E8F3}"/>
                    </a:ext>
                  </a:extLst>
                </p:cNvPr>
                <p:cNvSpPr txBox="1"/>
                <p:nvPr/>
              </p:nvSpPr>
              <p:spPr>
                <a:xfrm>
                  <a:off x="3705013" y="1743235"/>
                  <a:ext cx="532416" cy="52322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2800" dirty="0" smtClean="0">
                            <a:solidFill>
                              <a:srgbClr val="1F26F1"/>
                            </a:solidFill>
                            <a:latin typeface="Cambria Math" panose="02040503050406030204" pitchFamily="18" charset="0"/>
                          </a:rPr>
                          <m:t>sk</m:t>
                        </m:r>
                      </m:oMath>
                    </m:oMathPara>
                  </a14:m>
                  <a:endParaRPr lang="en-US" sz="2800" dirty="0"/>
                </a:p>
              </p:txBody>
            </p:sp>
          </mc:Choice>
          <mc:Fallback xmlns="">
            <p:sp>
              <p:nvSpPr>
                <p:cNvPr id="32" name="TextBox 31">
                  <a:extLst>
                    <a:ext uri="{FF2B5EF4-FFF2-40B4-BE49-F238E27FC236}">
                      <a16:creationId xmlns:a16="http://schemas.microsoft.com/office/drawing/2014/main" id="{82BDE33A-0F6C-CA68-C7AD-FFEDF6F7E8F3}"/>
                    </a:ext>
                  </a:extLst>
                </p:cNvPr>
                <p:cNvSpPr txBox="1">
                  <a:spLocks noRot="1" noChangeAspect="1" noMove="1" noResize="1" noEditPoints="1" noAdjustHandles="1" noChangeArrowheads="1" noChangeShapeType="1" noTextEdit="1"/>
                </p:cNvSpPr>
                <p:nvPr/>
              </p:nvSpPr>
              <p:spPr>
                <a:xfrm>
                  <a:off x="3705013" y="1743235"/>
                  <a:ext cx="532416"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B796BD9A-92CD-69C8-DC2A-1077E10CE01C}"/>
                    </a:ext>
                  </a:extLst>
                </p:cNvPr>
                <p:cNvSpPr txBox="1"/>
                <p:nvPr/>
              </p:nvSpPr>
              <p:spPr>
                <a:xfrm rot="16200000">
                  <a:off x="3673311" y="2170626"/>
                  <a:ext cx="57371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0" dirty="0" smtClean="0">
                            <a:solidFill>
                              <a:schemeClr val="tx1"/>
                            </a:solidFill>
                            <a:latin typeface="Cambria Math" panose="02040503050406030204" pitchFamily="18" charset="0"/>
                          </a:rPr>
                          <m:t>=</m:t>
                        </m:r>
                      </m:oMath>
                    </m:oMathPara>
                  </a14:m>
                  <a:endParaRPr lang="en-US" sz="2400" dirty="0"/>
                </a:p>
              </p:txBody>
            </p:sp>
          </mc:Choice>
          <mc:Fallback xmlns="">
            <p:sp>
              <p:nvSpPr>
                <p:cNvPr id="41" name="TextBox 40">
                  <a:extLst>
                    <a:ext uri="{FF2B5EF4-FFF2-40B4-BE49-F238E27FC236}">
                      <a16:creationId xmlns:a16="http://schemas.microsoft.com/office/drawing/2014/main" id="{B796BD9A-92CD-69C8-DC2A-1077E10CE01C}"/>
                    </a:ext>
                  </a:extLst>
                </p:cNvPr>
                <p:cNvSpPr txBox="1">
                  <a:spLocks noRot="1" noChangeAspect="1" noMove="1" noResize="1" noEditPoints="1" noAdjustHandles="1" noChangeArrowheads="1" noChangeShapeType="1" noTextEdit="1"/>
                </p:cNvSpPr>
                <p:nvPr/>
              </p:nvSpPr>
              <p:spPr>
                <a:xfrm rot="16200000">
                  <a:off x="3673311" y="2170626"/>
                  <a:ext cx="573711" cy="461665"/>
                </a:xfrm>
                <a:prstGeom prst="rect">
                  <a:avLst/>
                </a:prstGeom>
                <a:blipFill>
                  <a:blip r:embed="rId11"/>
                  <a:stretch>
                    <a:fillRect/>
                  </a:stretch>
                </a:blipFill>
              </p:spPr>
              <p:txBody>
                <a:bodyPr/>
                <a:lstStyle/>
                <a:p>
                  <a:r>
                    <a:rPr lang="en-US">
                      <a:noFill/>
                    </a:rPr>
                    <a:t> </a:t>
                  </a:r>
                </a:p>
              </p:txBody>
            </p:sp>
          </mc:Fallback>
        </mc:AlternateContent>
      </p:grpSp>
      <p:grpSp>
        <p:nvGrpSpPr>
          <p:cNvPr id="26" name="Group 25">
            <a:extLst>
              <a:ext uri="{FF2B5EF4-FFF2-40B4-BE49-F238E27FC236}">
                <a16:creationId xmlns:a16="http://schemas.microsoft.com/office/drawing/2014/main" id="{4352A258-A405-03F9-FBBB-9A6C20C9D0A2}"/>
              </a:ext>
            </a:extLst>
          </p:cNvPr>
          <p:cNvGrpSpPr/>
          <p:nvPr/>
        </p:nvGrpSpPr>
        <p:grpSpPr>
          <a:xfrm>
            <a:off x="2594658" y="5105819"/>
            <a:ext cx="2248495" cy="898738"/>
            <a:chOff x="2594658" y="5105819"/>
            <a:chExt cx="2248495" cy="898738"/>
          </a:xfrm>
        </p:grpSpPr>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6505B113-224B-831F-8DFD-1437CB611655}"/>
                    </a:ext>
                  </a:extLst>
                </p:cNvPr>
                <p:cNvSpPr txBox="1"/>
                <p:nvPr/>
              </p:nvSpPr>
              <p:spPr>
                <a:xfrm>
                  <a:off x="2594658" y="5481337"/>
                  <a:ext cx="2248495" cy="523220"/>
                </a:xfrm>
                <a:prstGeom prst="rect">
                  <a:avLst/>
                </a:prstGeom>
                <a:solidFill>
                  <a:schemeClr val="bg1"/>
                </a:solidFill>
              </p:spPr>
              <p:txBody>
                <a:bodyPr wrap="square">
                  <a:spAutoFit/>
                </a:bodyPr>
                <a:lstStyle/>
                <a:p>
                  <a:pPr lvl="0" algn="ctr">
                    <a:defRPr/>
                  </a:pPr>
                  <a14:m>
                    <m:oMathPara xmlns:m="http://schemas.openxmlformats.org/officeDocument/2006/math">
                      <m:oMathParaPr>
                        <m:jc m:val="center"/>
                      </m:oMathParaPr>
                      <m:oMath xmlns:m="http://schemas.openxmlformats.org/officeDocument/2006/math">
                        <m:r>
                          <a:rPr lang="en-US" sz="2800" i="1" smtClean="0">
                            <a:solidFill>
                              <a:srgbClr val="1F26F1"/>
                            </a:solidFill>
                            <a:latin typeface="Cambria Math" panose="02040503050406030204" pitchFamily="18" charset="0"/>
                          </a:rPr>
                          <m:t>⟨</m:t>
                        </m:r>
                        <m:r>
                          <a:rPr lang="en-US" sz="2800" b="0" i="1" smtClean="0">
                            <a:solidFill>
                              <a:srgbClr val="1F26F1"/>
                            </a:solidFill>
                            <a:latin typeface="Cambria Math" panose="02040503050406030204" pitchFamily="18" charset="0"/>
                          </a:rPr>
                          <m:t>𝑠</m:t>
                        </m:r>
                        <m:r>
                          <a:rPr lang="en-US" sz="2800" i="1">
                            <a:solidFill>
                              <a:srgbClr val="1F26F1"/>
                            </a:solidFill>
                            <a:latin typeface="Cambria Math" panose="02040503050406030204" pitchFamily="18" charset="0"/>
                          </a:rPr>
                          <m:t>⋅</m:t>
                        </m:r>
                        <m:r>
                          <m:rPr>
                            <m:sty m:val="p"/>
                          </m:rPr>
                          <a:rPr lang="en-US" sz="2800" dirty="0">
                            <a:solidFill>
                              <a:srgbClr val="CC00CC"/>
                            </a:solidFill>
                            <a:latin typeface="Cambria Math" panose="02040503050406030204" pitchFamily="18" charset="0"/>
                          </a:rPr>
                          <m:t>HE</m:t>
                        </m:r>
                        <m:r>
                          <a:rPr lang="en-US" sz="2800" dirty="0">
                            <a:solidFill>
                              <a:srgbClr val="CC00CC"/>
                            </a:solidFill>
                            <a:latin typeface="Cambria Math" panose="02040503050406030204" pitchFamily="18" charset="0"/>
                          </a:rPr>
                          <m:t>.</m:t>
                        </m:r>
                        <m:r>
                          <m:rPr>
                            <m:sty m:val="p"/>
                          </m:rPr>
                          <a:rPr lang="en-US" sz="2800" dirty="0">
                            <a:solidFill>
                              <a:srgbClr val="CC00CC"/>
                            </a:solidFill>
                            <a:latin typeface="Cambria Math" panose="02040503050406030204" pitchFamily="18" charset="0"/>
                          </a:rPr>
                          <m:t>ct</m:t>
                        </m:r>
                        <m:r>
                          <a:rPr lang="en-US" sz="2800" i="1">
                            <a:solidFill>
                              <a:srgbClr val="1F26F1"/>
                            </a:solidFill>
                            <a:latin typeface="Cambria Math" panose="02040503050406030204" pitchFamily="18" charset="0"/>
                          </a:rPr>
                          <m:t>⟩</m:t>
                        </m:r>
                      </m:oMath>
                    </m:oMathPara>
                  </a14:m>
                  <a:endParaRPr lang="en-US" sz="2800" dirty="0">
                    <a:solidFill>
                      <a:srgbClr val="1F26F1"/>
                    </a:solidFill>
                    <a:latin typeface="Calibri Light" panose="020F0302020204030204"/>
                  </a:endParaRPr>
                </a:p>
              </p:txBody>
            </p:sp>
          </mc:Choice>
          <mc:Fallback xmlns="">
            <p:sp>
              <p:nvSpPr>
                <p:cNvPr id="44" name="TextBox 43">
                  <a:extLst>
                    <a:ext uri="{FF2B5EF4-FFF2-40B4-BE49-F238E27FC236}">
                      <a16:creationId xmlns:a16="http://schemas.microsoft.com/office/drawing/2014/main" id="{6505B113-224B-831F-8DFD-1437CB611655}"/>
                    </a:ext>
                  </a:extLst>
                </p:cNvPr>
                <p:cNvSpPr txBox="1">
                  <a:spLocks noRot="1" noChangeAspect="1" noMove="1" noResize="1" noEditPoints="1" noAdjustHandles="1" noChangeArrowheads="1" noChangeShapeType="1" noTextEdit="1"/>
                </p:cNvSpPr>
                <p:nvPr/>
              </p:nvSpPr>
              <p:spPr>
                <a:xfrm>
                  <a:off x="2594658" y="5481337"/>
                  <a:ext cx="2248495" cy="52322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9D6C60D0-A46C-6C27-EB3D-8FEA30B2EB46}"/>
                    </a:ext>
                  </a:extLst>
                </p:cNvPr>
                <p:cNvSpPr txBox="1"/>
                <p:nvPr/>
              </p:nvSpPr>
              <p:spPr>
                <a:xfrm rot="16200000">
                  <a:off x="3407562" y="5161842"/>
                  <a:ext cx="57371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0" dirty="0" smtClean="0">
                            <a:solidFill>
                              <a:schemeClr val="tx1"/>
                            </a:solidFill>
                            <a:latin typeface="Cambria Math" panose="02040503050406030204" pitchFamily="18" charset="0"/>
                          </a:rPr>
                          <m:t>=</m:t>
                        </m:r>
                      </m:oMath>
                    </m:oMathPara>
                  </a14:m>
                  <a:endParaRPr lang="en-US" sz="2400" dirty="0"/>
                </a:p>
              </p:txBody>
            </p:sp>
          </mc:Choice>
          <mc:Fallback xmlns="">
            <p:sp>
              <p:nvSpPr>
                <p:cNvPr id="46" name="TextBox 45">
                  <a:extLst>
                    <a:ext uri="{FF2B5EF4-FFF2-40B4-BE49-F238E27FC236}">
                      <a16:creationId xmlns:a16="http://schemas.microsoft.com/office/drawing/2014/main" id="{9D6C60D0-A46C-6C27-EB3D-8FEA30B2EB46}"/>
                    </a:ext>
                  </a:extLst>
                </p:cNvPr>
                <p:cNvSpPr txBox="1">
                  <a:spLocks noRot="1" noChangeAspect="1" noMove="1" noResize="1" noEditPoints="1" noAdjustHandles="1" noChangeArrowheads="1" noChangeShapeType="1" noTextEdit="1"/>
                </p:cNvSpPr>
                <p:nvPr/>
              </p:nvSpPr>
              <p:spPr>
                <a:xfrm rot="16200000">
                  <a:off x="3407562" y="5161842"/>
                  <a:ext cx="573711" cy="461665"/>
                </a:xfrm>
                <a:prstGeom prst="rect">
                  <a:avLst/>
                </a:prstGeom>
                <a:blipFill>
                  <a:blip r:embed="rId13"/>
                  <a:stretch>
                    <a:fillRect/>
                  </a:stretch>
                </a:blipFill>
              </p:spPr>
              <p:txBody>
                <a:bodyPr/>
                <a:lstStyle/>
                <a:p>
                  <a:r>
                    <a:rPr lang="en-US">
                      <a:noFill/>
                    </a:rPr>
                    <a:t> </a:t>
                  </a:r>
                </a:p>
              </p:txBody>
            </p:sp>
          </mc:Fallback>
        </mc:AlternateContent>
      </p:grpSp>
      <p:grpSp>
        <p:nvGrpSpPr>
          <p:cNvPr id="67" name="Group 66">
            <a:extLst>
              <a:ext uri="{FF2B5EF4-FFF2-40B4-BE49-F238E27FC236}">
                <a16:creationId xmlns:a16="http://schemas.microsoft.com/office/drawing/2014/main" id="{4EA41424-DB63-5C11-3CA8-9AFA8D097238}"/>
              </a:ext>
            </a:extLst>
          </p:cNvPr>
          <p:cNvGrpSpPr/>
          <p:nvPr/>
        </p:nvGrpSpPr>
        <p:grpSpPr>
          <a:xfrm>
            <a:off x="2000341" y="1907893"/>
            <a:ext cx="3982952" cy="3788659"/>
            <a:chOff x="2000341" y="1719112"/>
            <a:chExt cx="3982952" cy="3788659"/>
          </a:xfrm>
        </p:grpSpPr>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A16DF698-99F0-E36F-BA04-AF3A0DBE6C3E}"/>
                    </a:ext>
                  </a:extLst>
                </p:cNvPr>
                <p:cNvSpPr txBox="1"/>
                <p:nvPr/>
              </p:nvSpPr>
              <p:spPr>
                <a:xfrm>
                  <a:off x="5562600" y="1719112"/>
                  <a:ext cx="42069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𝑖</m:t>
                        </m:r>
                      </m:oMath>
                    </m:oMathPara>
                  </a14:m>
                  <a:endParaRPr lang="en-US" sz="2400" dirty="0"/>
                </a:p>
              </p:txBody>
            </p:sp>
          </mc:Choice>
          <mc:Fallback xmlns="">
            <p:sp>
              <p:nvSpPr>
                <p:cNvPr id="52" name="TextBox 51">
                  <a:extLst>
                    <a:ext uri="{FF2B5EF4-FFF2-40B4-BE49-F238E27FC236}">
                      <a16:creationId xmlns:a16="http://schemas.microsoft.com/office/drawing/2014/main" id="{A16DF698-99F0-E36F-BA04-AF3A0DBE6C3E}"/>
                    </a:ext>
                  </a:extLst>
                </p:cNvPr>
                <p:cNvSpPr txBox="1">
                  <a:spLocks noRot="1" noChangeAspect="1" noMove="1" noResize="1" noEditPoints="1" noAdjustHandles="1" noChangeArrowheads="1" noChangeShapeType="1" noTextEdit="1"/>
                </p:cNvSpPr>
                <p:nvPr/>
              </p:nvSpPr>
              <p:spPr>
                <a:xfrm>
                  <a:off x="5562600" y="1719112"/>
                  <a:ext cx="420693" cy="461665"/>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56EA72E5-BC53-EC18-E377-0A0D8364BEAA}"/>
                    </a:ext>
                  </a:extLst>
                </p:cNvPr>
                <p:cNvSpPr txBox="1"/>
                <p:nvPr/>
              </p:nvSpPr>
              <p:spPr>
                <a:xfrm>
                  <a:off x="3200400" y="4761438"/>
                  <a:ext cx="42069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𝑖</m:t>
                        </m:r>
                      </m:oMath>
                    </m:oMathPara>
                  </a14:m>
                  <a:endParaRPr lang="en-US" sz="2400" dirty="0"/>
                </a:p>
              </p:txBody>
            </p:sp>
          </mc:Choice>
          <mc:Fallback xmlns="">
            <p:sp>
              <p:nvSpPr>
                <p:cNvPr id="53" name="TextBox 52">
                  <a:extLst>
                    <a:ext uri="{FF2B5EF4-FFF2-40B4-BE49-F238E27FC236}">
                      <a16:creationId xmlns:a16="http://schemas.microsoft.com/office/drawing/2014/main" id="{56EA72E5-BC53-EC18-E377-0A0D8364BEAA}"/>
                    </a:ext>
                  </a:extLst>
                </p:cNvPr>
                <p:cNvSpPr txBox="1">
                  <a:spLocks noRot="1" noChangeAspect="1" noMove="1" noResize="1" noEditPoints="1" noAdjustHandles="1" noChangeArrowheads="1" noChangeShapeType="1" noTextEdit="1"/>
                </p:cNvSpPr>
                <p:nvPr/>
              </p:nvSpPr>
              <p:spPr>
                <a:xfrm>
                  <a:off x="3200400" y="4761438"/>
                  <a:ext cx="420693" cy="461665"/>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83C63327-D5EE-DCD6-DA21-391B4DA79B4E}"/>
                    </a:ext>
                  </a:extLst>
                </p:cNvPr>
                <p:cNvSpPr txBox="1"/>
                <p:nvPr/>
              </p:nvSpPr>
              <p:spPr>
                <a:xfrm>
                  <a:off x="5141907" y="2395227"/>
                  <a:ext cx="42069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𝑖</m:t>
                        </m:r>
                      </m:oMath>
                    </m:oMathPara>
                  </a14:m>
                  <a:endParaRPr lang="en-US" sz="2400" dirty="0"/>
                </a:p>
              </p:txBody>
            </p:sp>
          </mc:Choice>
          <mc:Fallback xmlns="">
            <p:sp>
              <p:nvSpPr>
                <p:cNvPr id="54" name="TextBox 53">
                  <a:extLst>
                    <a:ext uri="{FF2B5EF4-FFF2-40B4-BE49-F238E27FC236}">
                      <a16:creationId xmlns:a16="http://schemas.microsoft.com/office/drawing/2014/main" id="{83C63327-D5EE-DCD6-DA21-391B4DA79B4E}"/>
                    </a:ext>
                  </a:extLst>
                </p:cNvPr>
                <p:cNvSpPr txBox="1">
                  <a:spLocks noRot="1" noChangeAspect="1" noMove="1" noResize="1" noEditPoints="1" noAdjustHandles="1" noChangeArrowheads="1" noChangeShapeType="1" noTextEdit="1"/>
                </p:cNvSpPr>
                <p:nvPr/>
              </p:nvSpPr>
              <p:spPr>
                <a:xfrm>
                  <a:off x="5141907" y="2395227"/>
                  <a:ext cx="420693" cy="461665"/>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223014DC-A4C2-FAD1-D31C-34292B301EBA}"/>
                    </a:ext>
                  </a:extLst>
                </p:cNvPr>
                <p:cNvSpPr txBox="1"/>
                <p:nvPr/>
              </p:nvSpPr>
              <p:spPr>
                <a:xfrm>
                  <a:off x="4191426" y="4737133"/>
                  <a:ext cx="42069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dirty="0" smtClean="0">
                            <a:solidFill>
                              <a:srgbClr val="C00000"/>
                            </a:solidFill>
                            <a:latin typeface="Cambria Math" panose="02040503050406030204" pitchFamily="18" charset="0"/>
                          </a:rPr>
                          <m:t>𝑖</m:t>
                        </m:r>
                      </m:oMath>
                    </m:oMathPara>
                  </a14:m>
                  <a:endParaRPr lang="en-US" sz="2400" dirty="0"/>
                </a:p>
              </p:txBody>
            </p:sp>
          </mc:Choice>
          <mc:Fallback xmlns="">
            <p:sp>
              <p:nvSpPr>
                <p:cNvPr id="65" name="TextBox 64">
                  <a:extLst>
                    <a:ext uri="{FF2B5EF4-FFF2-40B4-BE49-F238E27FC236}">
                      <a16:creationId xmlns:a16="http://schemas.microsoft.com/office/drawing/2014/main" id="{223014DC-A4C2-FAD1-D31C-34292B301EBA}"/>
                    </a:ext>
                  </a:extLst>
                </p:cNvPr>
                <p:cNvSpPr txBox="1">
                  <a:spLocks noRot="1" noChangeAspect="1" noMove="1" noResize="1" noEditPoints="1" noAdjustHandles="1" noChangeArrowheads="1" noChangeShapeType="1" noTextEdit="1"/>
                </p:cNvSpPr>
                <p:nvPr/>
              </p:nvSpPr>
              <p:spPr>
                <a:xfrm>
                  <a:off x="4191426" y="4737133"/>
                  <a:ext cx="420693" cy="461665"/>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37C87EF5-7672-B035-0C42-938DFD57BBE5}"/>
                    </a:ext>
                  </a:extLst>
                </p:cNvPr>
                <p:cNvSpPr txBox="1"/>
                <p:nvPr/>
              </p:nvSpPr>
              <p:spPr>
                <a:xfrm>
                  <a:off x="2000341" y="4372075"/>
                  <a:ext cx="879749" cy="113569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sz="2800" b="0" i="1" dirty="0" smtClean="0">
                                <a:solidFill>
                                  <a:schemeClr val="tx1"/>
                                </a:solidFill>
                                <a:latin typeface="Cambria Math" panose="02040503050406030204" pitchFamily="18" charset="0"/>
                              </a:rPr>
                            </m:ctrlPr>
                          </m:naryPr>
                          <m:sub/>
                          <m:sup/>
                          <m:e>
                            <m:r>
                              <a:rPr lang="en-US" sz="2800" b="0" i="1" dirty="0" smtClean="0">
                                <a:solidFill>
                                  <a:schemeClr val="tx1"/>
                                </a:solidFill>
                                <a:latin typeface="Cambria Math" panose="02040503050406030204" pitchFamily="18" charset="0"/>
                              </a:rPr>
                              <m:t> </m:t>
                            </m:r>
                          </m:e>
                        </m:nary>
                      </m:oMath>
                    </m:oMathPara>
                  </a14:m>
                  <a:endParaRPr lang="en-US" sz="2800" dirty="0">
                    <a:solidFill>
                      <a:schemeClr val="tx1"/>
                    </a:solidFill>
                  </a:endParaRPr>
                </a:p>
              </p:txBody>
            </p:sp>
          </mc:Choice>
          <mc:Fallback xmlns="">
            <p:sp>
              <p:nvSpPr>
                <p:cNvPr id="66" name="TextBox 65">
                  <a:extLst>
                    <a:ext uri="{FF2B5EF4-FFF2-40B4-BE49-F238E27FC236}">
                      <a16:creationId xmlns:a16="http://schemas.microsoft.com/office/drawing/2014/main" id="{37C87EF5-7672-B035-0C42-938DFD57BBE5}"/>
                    </a:ext>
                  </a:extLst>
                </p:cNvPr>
                <p:cNvSpPr txBox="1">
                  <a:spLocks noRot="1" noChangeAspect="1" noMove="1" noResize="1" noEditPoints="1" noAdjustHandles="1" noChangeArrowheads="1" noChangeShapeType="1" noTextEdit="1"/>
                </p:cNvSpPr>
                <p:nvPr/>
              </p:nvSpPr>
              <p:spPr>
                <a:xfrm>
                  <a:off x="2000341" y="4372075"/>
                  <a:ext cx="879749" cy="1135696"/>
                </a:xfrm>
                <a:prstGeom prst="rect">
                  <a:avLst/>
                </a:prstGeom>
                <a:blipFill>
                  <a:blip r:embed="rId18"/>
                  <a:stretch>
                    <a:fillRect/>
                  </a:stretch>
                </a:blipFill>
              </p:spPr>
              <p:txBody>
                <a:bodyPr/>
                <a:lstStyle/>
                <a:p>
                  <a:r>
                    <a:rPr lang="en-US">
                      <a:noFill/>
                    </a:rPr>
                    <a:t> </a:t>
                  </a:r>
                </a:p>
              </p:txBody>
            </p:sp>
          </mc:Fallback>
        </mc:AlternateContent>
      </p:grpSp>
      <p:grpSp>
        <p:nvGrpSpPr>
          <p:cNvPr id="11" name="Group 10">
            <a:extLst>
              <a:ext uri="{FF2B5EF4-FFF2-40B4-BE49-F238E27FC236}">
                <a16:creationId xmlns:a16="http://schemas.microsoft.com/office/drawing/2014/main" id="{E1318A98-DF73-1D9A-C679-6F500DAF9136}"/>
              </a:ext>
            </a:extLst>
          </p:cNvPr>
          <p:cNvGrpSpPr/>
          <p:nvPr/>
        </p:nvGrpSpPr>
        <p:grpSpPr>
          <a:xfrm>
            <a:off x="6835032" y="2057400"/>
            <a:ext cx="5099363" cy="1780843"/>
            <a:chOff x="6835032" y="2057400"/>
            <a:chExt cx="5099363" cy="1780843"/>
          </a:xfrm>
        </p:grpSpPr>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5415EA87-0FE7-0F13-FE84-60BAB679934D}"/>
                    </a:ext>
                  </a:extLst>
                </p:cNvPr>
                <p:cNvSpPr txBox="1"/>
                <p:nvPr/>
              </p:nvSpPr>
              <p:spPr>
                <a:xfrm>
                  <a:off x="6835032" y="2057400"/>
                  <a:ext cx="5099363" cy="1624227"/>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m:rPr>
                            <m:sty m:val="p"/>
                          </m:rPr>
                          <a:rPr lang="en-US" sz="2800" b="0" i="0" dirty="0" smtClean="0">
                            <a:solidFill>
                              <a:schemeClr val="tx1"/>
                            </a:solidFill>
                            <a:latin typeface="Cambria Math" panose="02040503050406030204" pitchFamily="18" charset="0"/>
                          </a:rPr>
                          <m:t>Re</m:t>
                        </m:r>
                        <m:r>
                          <m:rPr>
                            <m:sty m:val="p"/>
                          </m:rPr>
                          <a:rPr lang="en-US" sz="2800" dirty="0" smtClean="0">
                            <a:solidFill>
                              <a:schemeClr val="tx1"/>
                            </a:solidFill>
                            <a:latin typeface="Cambria Math" panose="02040503050406030204" pitchFamily="18" charset="0"/>
                          </a:rPr>
                          <m:t>Enc</m:t>
                        </m:r>
                        <m:d>
                          <m:dPr>
                            <m:ctrlPr>
                              <a:rPr lang="en-US" sz="2800" i="1" dirty="0">
                                <a:solidFill>
                                  <a:schemeClr val="tx1"/>
                                </a:solidFill>
                                <a:latin typeface="Cambria Math" panose="02040503050406030204" pitchFamily="18" charset="0"/>
                              </a:rPr>
                            </m:ctrlPr>
                          </m:dPr>
                          <m:e>
                            <m:r>
                              <m:rPr>
                                <m:sty m:val="p"/>
                              </m:rPr>
                              <a:rPr lang="en-US" sz="2800" dirty="0" smtClean="0">
                                <a:solidFill>
                                  <a:srgbClr val="1F26F1"/>
                                </a:solidFill>
                                <a:latin typeface="Cambria Math" panose="02040503050406030204" pitchFamily="18" charset="0"/>
                              </a:rPr>
                              <m:t>sk</m:t>
                            </m:r>
                            <m:r>
                              <a:rPr lang="en-US" sz="2800" dirty="0" smtClean="0">
                                <a:solidFill>
                                  <a:schemeClr val="tx1"/>
                                </a:solidFill>
                                <a:latin typeface="Cambria Math" panose="02040503050406030204" pitchFamily="18" charset="0"/>
                              </a:rPr>
                              <m:t>,</m:t>
                            </m:r>
                            <m:r>
                              <m:rPr>
                                <m:sty m:val="p"/>
                              </m:rPr>
                              <a:rPr lang="en-US" sz="2800" dirty="0">
                                <a:solidFill>
                                  <a:srgbClr val="CC00CC"/>
                                </a:solidFill>
                                <a:latin typeface="Cambria Math" panose="02040503050406030204" pitchFamily="18" charset="0"/>
                              </a:rPr>
                              <m:t>HE</m:t>
                            </m:r>
                            <m:r>
                              <a:rPr lang="en-US" sz="2800" dirty="0">
                                <a:solidFill>
                                  <a:srgbClr val="CC00CC"/>
                                </a:solidFill>
                                <a:latin typeface="Cambria Math" panose="02040503050406030204" pitchFamily="18" charset="0"/>
                              </a:rPr>
                              <m:t>.</m:t>
                            </m:r>
                            <m:sSup>
                              <m:sSupPr>
                                <m:ctrlPr>
                                  <a:rPr lang="en-US" sz="2800" i="1" dirty="0">
                                    <a:solidFill>
                                      <a:srgbClr val="CC00CC"/>
                                    </a:solidFill>
                                    <a:latin typeface="Cambria Math" panose="02040503050406030204" pitchFamily="18" charset="0"/>
                                  </a:rPr>
                                </m:ctrlPr>
                              </m:sSupPr>
                              <m:e>
                                <m:r>
                                  <m:rPr>
                                    <m:sty m:val="p"/>
                                  </m:rPr>
                                  <a:rPr lang="en-US" sz="2800" dirty="0">
                                    <a:solidFill>
                                      <a:srgbClr val="CC00CC"/>
                                    </a:solidFill>
                                    <a:latin typeface="Cambria Math" panose="02040503050406030204" pitchFamily="18" charset="0"/>
                                  </a:rPr>
                                  <m:t>ct</m:t>
                                </m:r>
                              </m:e>
                              <m:sup>
                                <m:r>
                                  <m:rPr>
                                    <m:sty m:val="p"/>
                                  </m:rPr>
                                  <a:rPr lang="en-US" sz="2800" dirty="0">
                                    <a:solidFill>
                                      <a:srgbClr val="CC00CC"/>
                                    </a:solidFill>
                                    <a:latin typeface="Cambria Math" panose="02040503050406030204" pitchFamily="18" charset="0"/>
                                  </a:rPr>
                                  <m:t>o</m:t>
                                </m:r>
                              </m:sup>
                            </m:sSup>
                          </m:e>
                        </m:d>
                      </m:oMath>
                    </m:oMathPara>
                  </a14:m>
                  <a:endParaRPr lang="en-US" sz="2800" dirty="0">
                    <a:solidFill>
                      <a:schemeClr val="tx1"/>
                    </a:solidFill>
                  </a:endParaRPr>
                </a:p>
                <a:p>
                  <a:pPr/>
                  <a14:m>
                    <m:oMathPara xmlns:m="http://schemas.openxmlformats.org/officeDocument/2006/math">
                      <m:oMathParaPr>
                        <m:jc m:val="left"/>
                      </m:oMathParaPr>
                      <m:oMath xmlns:m="http://schemas.openxmlformats.org/officeDocument/2006/math">
                        <m:r>
                          <a:rPr lang="en-US" sz="2800" b="0" i="0" dirty="0" smtClean="0">
                            <a:solidFill>
                              <a:schemeClr val="tx1"/>
                            </a:solidFill>
                            <a:latin typeface="Cambria Math" panose="02040503050406030204" pitchFamily="18" charset="0"/>
                          </a:rPr>
                          <m:t>=</m:t>
                        </m:r>
                        <m:nary>
                          <m:naryPr>
                            <m:chr m:val="∑"/>
                            <m:supHide m:val="on"/>
                            <m:ctrlPr>
                              <a:rPr lang="en-US" sz="2800" b="0" i="1" dirty="0" smtClean="0">
                                <a:solidFill>
                                  <a:schemeClr val="tx1"/>
                                </a:solidFill>
                                <a:latin typeface="Cambria Math" panose="02040503050406030204" pitchFamily="18" charset="0"/>
                              </a:rPr>
                            </m:ctrlPr>
                          </m:naryPr>
                          <m:sub>
                            <m:r>
                              <a:rPr lang="en-US" sz="2800" b="0" i="1" dirty="0" smtClean="0">
                                <a:solidFill>
                                  <a:srgbClr val="C00000"/>
                                </a:solidFill>
                                <a:latin typeface="Cambria Math" panose="02040503050406030204" pitchFamily="18" charset="0"/>
                              </a:rPr>
                              <m:t>𝑖</m:t>
                            </m:r>
                          </m:sub>
                          <m:sup/>
                          <m:e>
                            <m:sSub>
                              <m:sSubPr>
                                <m:ctrlPr>
                                  <a:rPr lang="en-US" sz="2800" b="0" i="1" dirty="0" smtClean="0">
                                    <a:solidFill>
                                      <a:schemeClr val="tx1"/>
                                    </a:solidFill>
                                    <a:latin typeface="Cambria Math" panose="02040503050406030204" pitchFamily="18" charset="0"/>
                                  </a:rPr>
                                </m:ctrlPr>
                              </m:sSubPr>
                              <m:e>
                                <m:r>
                                  <a:rPr lang="en-US" sz="2800" b="0" i="1" dirty="0" smtClean="0">
                                    <a:solidFill>
                                      <a:schemeClr val="tx1"/>
                                    </a:solidFill>
                                    <a:latin typeface="Cambria Math" panose="02040503050406030204" pitchFamily="18" charset="0"/>
                                  </a:rPr>
                                  <m:t>𝑓</m:t>
                                </m:r>
                              </m:e>
                              <m:sub>
                                <m:r>
                                  <a:rPr lang="en-US" sz="2800" b="0" i="1" dirty="0" smtClean="0">
                                    <a:solidFill>
                                      <a:srgbClr val="C00000"/>
                                    </a:solidFill>
                                    <a:latin typeface="Cambria Math" panose="02040503050406030204" pitchFamily="18" charset="0"/>
                                  </a:rPr>
                                  <m:t>𝑖</m:t>
                                </m:r>
                              </m:sub>
                            </m:sSub>
                            <m:d>
                              <m:dPr>
                                <m:ctrlPr>
                                  <a:rPr lang="en-US" sz="2800" b="0" i="1" dirty="0" smtClean="0">
                                    <a:solidFill>
                                      <a:schemeClr val="tx1"/>
                                    </a:solidFill>
                                    <a:latin typeface="Cambria Math" panose="02040503050406030204" pitchFamily="18" charset="0"/>
                                  </a:rPr>
                                </m:ctrlPr>
                              </m:dPr>
                              <m:e>
                                <m:r>
                                  <m:rPr>
                                    <m:sty m:val="p"/>
                                  </m:rPr>
                                  <a:rPr lang="en-US" sz="2800" b="0" i="0" dirty="0" smtClean="0">
                                    <a:solidFill>
                                      <a:srgbClr val="1F26F1"/>
                                    </a:solidFill>
                                    <a:latin typeface="Cambria Math" panose="02040503050406030204" pitchFamily="18" charset="0"/>
                                  </a:rPr>
                                  <m:t>sk</m:t>
                                </m:r>
                              </m:e>
                            </m:d>
                            <m:r>
                              <a:rPr lang="en-US" sz="2800" b="0" i="1" dirty="0" smtClean="0">
                                <a:solidFill>
                                  <a:schemeClr val="tx1"/>
                                </a:solidFill>
                                <a:latin typeface="Cambria Math" panose="02040503050406030204" pitchFamily="18" charset="0"/>
                              </a:rPr>
                              <m:t>⋅</m:t>
                            </m:r>
                            <m:r>
                              <m:rPr>
                                <m:sty m:val="p"/>
                              </m:rPr>
                              <a:rPr lang="en-US" sz="2800" dirty="0">
                                <a:solidFill>
                                  <a:srgbClr val="CC00CC"/>
                                </a:solidFill>
                                <a:latin typeface="Cambria Math" panose="02040503050406030204" pitchFamily="18" charset="0"/>
                              </a:rPr>
                              <m:t>HE</m:t>
                            </m:r>
                            <m:r>
                              <a:rPr lang="en-US" sz="2800" dirty="0">
                                <a:solidFill>
                                  <a:srgbClr val="CC00CC"/>
                                </a:solidFill>
                                <a:latin typeface="Cambria Math" panose="02040503050406030204" pitchFamily="18" charset="0"/>
                              </a:rPr>
                              <m:t>.</m:t>
                            </m:r>
                            <m:sSubSup>
                              <m:sSubSupPr>
                                <m:ctrlPr>
                                  <a:rPr lang="en-US" sz="2800" b="0" i="1" dirty="0" smtClean="0">
                                    <a:solidFill>
                                      <a:srgbClr val="CC00CC"/>
                                    </a:solidFill>
                                    <a:latin typeface="Cambria Math" panose="02040503050406030204" pitchFamily="18" charset="0"/>
                                  </a:rPr>
                                </m:ctrlPr>
                              </m:sSubSupPr>
                              <m:e>
                                <m:r>
                                  <m:rPr>
                                    <m:sty m:val="p"/>
                                  </m:rPr>
                                  <a:rPr lang="en-US" sz="2800" dirty="0">
                                    <a:solidFill>
                                      <a:srgbClr val="CC00CC"/>
                                    </a:solidFill>
                                    <a:latin typeface="Cambria Math" panose="02040503050406030204" pitchFamily="18" charset="0"/>
                                  </a:rPr>
                                  <m:t>ct</m:t>
                                </m:r>
                              </m:e>
                              <m:sub>
                                <m:r>
                                  <a:rPr lang="en-US" sz="2800" b="0" i="1" dirty="0" smtClean="0">
                                    <a:solidFill>
                                      <a:srgbClr val="CC00CC"/>
                                    </a:solidFill>
                                    <a:latin typeface="Cambria Math" panose="02040503050406030204" pitchFamily="18" charset="0"/>
                                  </a:rPr>
                                  <m:t>𝑖</m:t>
                                </m:r>
                              </m:sub>
                              <m:sup>
                                <m:r>
                                  <m:rPr>
                                    <m:sty m:val="p"/>
                                  </m:rPr>
                                  <a:rPr lang="en-US" sz="2800" dirty="0">
                                    <a:solidFill>
                                      <a:srgbClr val="CC00CC"/>
                                    </a:solidFill>
                                    <a:latin typeface="Cambria Math" panose="02040503050406030204" pitchFamily="18" charset="0"/>
                                  </a:rPr>
                                  <m:t>o</m:t>
                                </m:r>
                              </m:sup>
                            </m:sSubSup>
                          </m:e>
                        </m:nary>
                        <m:r>
                          <a:rPr lang="en-US" sz="2800" b="0" i="0" dirty="0" smtClean="0">
                            <a:solidFill>
                              <a:schemeClr val="tx1"/>
                            </a:solidFill>
                            <a:latin typeface="Cambria Math" panose="02040503050406030204" pitchFamily="18" charset="0"/>
                          </a:rPr>
                          <m:t>=</m:t>
                        </m:r>
                        <m:r>
                          <m:rPr>
                            <m:sty m:val="p"/>
                          </m:rPr>
                          <a:rPr lang="en-US" sz="2800" b="0" i="0" dirty="0" smtClean="0">
                            <a:solidFill>
                              <a:srgbClr val="CC00CC"/>
                            </a:solidFill>
                            <a:latin typeface="Cambria Math" panose="02040503050406030204" pitchFamily="18" charset="0"/>
                          </a:rPr>
                          <m:t>HE</m:t>
                        </m:r>
                        <m:r>
                          <a:rPr lang="en-US" sz="2800" b="0" i="0" dirty="0" smtClean="0">
                            <a:solidFill>
                              <a:srgbClr val="CC00CC"/>
                            </a:solidFill>
                            <a:latin typeface="Cambria Math" panose="02040503050406030204" pitchFamily="18" charset="0"/>
                          </a:rPr>
                          <m:t>.</m:t>
                        </m:r>
                        <m:r>
                          <m:rPr>
                            <m:sty m:val="p"/>
                          </m:rPr>
                          <a:rPr lang="en-US" sz="2800" b="0" i="0" dirty="0" smtClean="0">
                            <a:solidFill>
                              <a:srgbClr val="CC00CC"/>
                            </a:solidFill>
                            <a:latin typeface="Cambria Math" panose="02040503050406030204" pitchFamily="18" charset="0"/>
                          </a:rPr>
                          <m:t>ct</m:t>
                        </m:r>
                      </m:oMath>
                    </m:oMathPara>
                  </a14:m>
                  <a:endParaRPr lang="en-US" sz="2800" i="1" dirty="0">
                    <a:solidFill>
                      <a:schemeClr val="tx1"/>
                    </a:solidFill>
                  </a:endParaRPr>
                </a:p>
              </p:txBody>
            </p:sp>
          </mc:Choice>
          <mc:Fallback xmlns="">
            <p:sp>
              <p:nvSpPr>
                <p:cNvPr id="50" name="TextBox 49">
                  <a:extLst>
                    <a:ext uri="{FF2B5EF4-FFF2-40B4-BE49-F238E27FC236}">
                      <a16:creationId xmlns:a16="http://schemas.microsoft.com/office/drawing/2014/main" id="{5415EA87-0FE7-0F13-FE84-60BAB679934D}"/>
                    </a:ext>
                  </a:extLst>
                </p:cNvPr>
                <p:cNvSpPr txBox="1">
                  <a:spLocks noRot="1" noChangeAspect="1" noMove="1" noResize="1" noEditPoints="1" noAdjustHandles="1" noChangeArrowheads="1" noChangeShapeType="1" noTextEdit="1"/>
                </p:cNvSpPr>
                <p:nvPr/>
              </p:nvSpPr>
              <p:spPr>
                <a:xfrm>
                  <a:off x="6835032" y="2057400"/>
                  <a:ext cx="5099363" cy="1624227"/>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FED529E4-119A-CEE9-5E14-ACD6791FE905}"/>
                    </a:ext>
                  </a:extLst>
                </p:cNvPr>
                <p:cNvSpPr txBox="1"/>
                <p:nvPr/>
              </p:nvSpPr>
              <p:spPr>
                <a:xfrm>
                  <a:off x="10089367" y="3315023"/>
                  <a:ext cx="1373079" cy="523220"/>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r>
                          <a:rPr lang="en-US" sz="2800" b="0" i="0" dirty="0" smtClean="0">
                            <a:solidFill>
                              <a:schemeClr val="tx1">
                                <a:lumMod val="65000"/>
                                <a:lumOff val="35000"/>
                              </a:schemeClr>
                            </a:solidFill>
                            <a:latin typeface="Cambria Math" panose="02040503050406030204" pitchFamily="18" charset="0"/>
                          </a:rPr>
                          <m:t>(</m:t>
                        </m:r>
                        <m:r>
                          <m:rPr>
                            <m:sty m:val="p"/>
                          </m:rPr>
                          <a:rPr lang="en-US" sz="2800" b="0" i="0" dirty="0" smtClean="0">
                            <a:solidFill>
                              <a:schemeClr val="tx1">
                                <a:lumMod val="65000"/>
                                <a:lumOff val="35000"/>
                              </a:schemeClr>
                            </a:solidFill>
                            <a:latin typeface="Cambria Math" panose="02040503050406030204" pitchFamily="18" charset="0"/>
                          </a:rPr>
                          <m:t>over</m:t>
                        </m:r>
                        <m:r>
                          <a:rPr lang="en-US" sz="2800" b="0" i="0" dirty="0" smtClean="0">
                            <a:solidFill>
                              <a:schemeClr val="tx1">
                                <a:lumMod val="65000"/>
                                <a:lumOff val="35000"/>
                              </a:schemeClr>
                            </a:solidFill>
                            <a:latin typeface="Cambria Math" panose="02040503050406030204" pitchFamily="18" charset="0"/>
                          </a:rPr>
                          <m:t> </m:t>
                        </m:r>
                        <m:r>
                          <m:rPr>
                            <m:sty m:val="p"/>
                          </m:rPr>
                          <a:rPr lang="en-US" sz="2800" b="0" i="0" dirty="0" smtClean="0">
                            <a:solidFill>
                              <a:schemeClr val="tx1">
                                <a:lumMod val="65000"/>
                                <a:lumOff val="35000"/>
                              </a:schemeClr>
                            </a:solidFill>
                            <a:latin typeface="Cambria Math" panose="02040503050406030204" pitchFamily="18" charset="0"/>
                          </a:rPr>
                          <m:t>Z</m:t>
                        </m:r>
                        <m:r>
                          <a:rPr lang="en-US" sz="2800" b="0" i="0" dirty="0" smtClean="0">
                            <a:solidFill>
                              <a:schemeClr val="tx1">
                                <a:lumMod val="65000"/>
                                <a:lumOff val="35000"/>
                              </a:schemeClr>
                            </a:solidFill>
                            <a:latin typeface="Cambria Math" panose="02040503050406030204" pitchFamily="18" charset="0"/>
                          </a:rPr>
                          <m:t>)</m:t>
                        </m:r>
                      </m:oMath>
                    </m:oMathPara>
                  </a14:m>
                  <a:endParaRPr lang="en-US" sz="2800" dirty="0">
                    <a:solidFill>
                      <a:schemeClr val="tx1">
                        <a:lumMod val="65000"/>
                        <a:lumOff val="35000"/>
                      </a:schemeClr>
                    </a:solidFill>
                  </a:endParaRPr>
                </a:p>
              </p:txBody>
            </p:sp>
          </mc:Choice>
          <mc:Fallback xmlns="">
            <p:sp>
              <p:nvSpPr>
                <p:cNvPr id="70" name="TextBox 69">
                  <a:extLst>
                    <a:ext uri="{FF2B5EF4-FFF2-40B4-BE49-F238E27FC236}">
                      <a16:creationId xmlns:a16="http://schemas.microsoft.com/office/drawing/2014/main" id="{FED529E4-119A-CEE9-5E14-ACD6791FE905}"/>
                    </a:ext>
                  </a:extLst>
                </p:cNvPr>
                <p:cNvSpPr txBox="1">
                  <a:spLocks noRot="1" noChangeAspect="1" noMove="1" noResize="1" noEditPoints="1" noAdjustHandles="1" noChangeArrowheads="1" noChangeShapeType="1" noTextEdit="1"/>
                </p:cNvSpPr>
                <p:nvPr/>
              </p:nvSpPr>
              <p:spPr>
                <a:xfrm>
                  <a:off x="10089367" y="3315023"/>
                  <a:ext cx="1373079" cy="523220"/>
                </a:xfrm>
                <a:prstGeom prst="rect">
                  <a:avLst/>
                </a:prstGeom>
                <a:blipFill>
                  <a:blip r:embed="rId21"/>
                  <a:stretch>
                    <a:fillRect/>
                  </a:stretch>
                </a:blipFill>
              </p:spPr>
              <p:txBody>
                <a:bodyPr/>
                <a:lstStyle/>
                <a:p>
                  <a:r>
                    <a:rPr lang="en-US">
                      <a:noFill/>
                    </a:rPr>
                    <a:t> </a:t>
                  </a:r>
                </a:p>
              </p:txBody>
            </p:sp>
          </mc:Fallback>
        </mc:AlternateContent>
      </p:grpSp>
      <p:sp>
        <p:nvSpPr>
          <p:cNvPr id="28" name="Title 1">
            <a:extLst>
              <a:ext uri="{FF2B5EF4-FFF2-40B4-BE49-F238E27FC236}">
                <a16:creationId xmlns:a16="http://schemas.microsoft.com/office/drawing/2014/main" id="{34547C8A-1E6D-211B-6703-1BFE787E7596}"/>
              </a:ext>
            </a:extLst>
          </p:cNvPr>
          <p:cNvSpPr txBox="1">
            <a:spLocks/>
          </p:cNvSpPr>
          <p:nvPr/>
        </p:nvSpPr>
        <p:spPr>
          <a:xfrm>
            <a:off x="152400" y="23021"/>
            <a:ext cx="11201400" cy="11183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HSS for </a:t>
            </a:r>
            <a:r>
              <a:rPr lang="en-US" i="1" dirty="0">
                <a:solidFill>
                  <a:srgbClr val="0432FF"/>
                </a:solidFill>
              </a:rPr>
              <a:t>Simple</a:t>
            </a:r>
            <a:r>
              <a:rPr lang="en-US" dirty="0"/>
              <a:t> Re-Encryption</a:t>
            </a:r>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351FCA0D-11E4-EAD6-FFDE-13021E881170}"/>
                  </a:ext>
                </a:extLst>
              </p:cNvPr>
              <p:cNvSpPr/>
              <p:nvPr/>
            </p:nvSpPr>
            <p:spPr>
              <a:xfrm>
                <a:off x="6419852" y="1293813"/>
                <a:ext cx="5042594" cy="52322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Calibri Light" panose="020F0302020204030204"/>
                    <a:ea typeface="+mn-ea"/>
                    <a:cs typeface="+mn-cs"/>
                  </a:rPr>
                  <a:t>Imagine very</a:t>
                </a:r>
                <a:r>
                  <a:rPr kumimoji="0" lang="en-US" sz="2800" b="0" i="0" u="none" strike="noStrike" kern="1200" cap="none" spc="0" normalizeH="0" noProof="0" dirty="0">
                    <a:ln>
                      <a:noFill/>
                    </a:ln>
                    <a:effectLst/>
                    <a:uLnTx/>
                    <a:uFillTx/>
                    <a:latin typeface="Calibri Light" panose="020F0302020204030204"/>
                    <a:ea typeface="+mn-ea"/>
                    <a:cs typeface="+mn-cs"/>
                  </a:rPr>
                  <a:t> </a:t>
                </a:r>
                <a:r>
                  <a:rPr kumimoji="0" lang="en-US" sz="2800" b="0" i="0" u="none" strike="noStrike" kern="1200" cap="none" spc="0" normalizeH="0" baseline="0" noProof="0" dirty="0">
                    <a:ln>
                      <a:noFill/>
                    </a:ln>
                    <a:effectLst/>
                    <a:uLnTx/>
                    <a:uFillTx/>
                    <a:latin typeface="Calibri Light" panose="020F0302020204030204"/>
                    <a:ea typeface="+mn-ea"/>
                    <a:cs typeface="+mn-cs"/>
                  </a:rPr>
                  <a:t>simple </a:t>
                </a:r>
                <a14:m>
                  <m:oMath xmlns:m="http://schemas.openxmlformats.org/officeDocument/2006/math">
                    <m:r>
                      <m:rPr>
                        <m:sty m:val="p"/>
                      </m:rPr>
                      <a:rPr kumimoji="0" lang="en-US" sz="2800" b="0" i="0"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Re</m:t>
                    </m:r>
                    <m:r>
                      <m:rPr>
                        <m:nor/>
                      </m:rPr>
                      <a:rPr kumimoji="0" lang="en-US" sz="2800" b="1" i="0" u="none" strike="noStrike" kern="1200" cap="none" spc="0" normalizeH="0" baseline="0" noProof="0" dirty="0" smtClean="0">
                        <a:ln>
                          <a:noFill/>
                        </a:ln>
                        <a:solidFill>
                          <a:schemeClr val="tx1"/>
                        </a:solidFill>
                        <a:effectLst/>
                        <a:uLnTx/>
                        <a:uFillTx/>
                        <a:latin typeface="Calibri Light" panose="020F0302020204030204"/>
                        <a:ea typeface="+mn-ea"/>
                        <a:cs typeface="+mn-cs"/>
                      </a:rPr>
                      <m:t>Enc</m:t>
                    </m:r>
                    <m:r>
                      <m:rPr>
                        <m:nor/>
                      </m:rPr>
                      <a:rPr kumimoji="0" lang="en-US" sz="2800" b="1" i="0" u="none" strike="noStrike" kern="1200" cap="none" spc="0" normalizeH="0" baseline="0" noProof="0" dirty="0" smtClean="0">
                        <a:ln>
                          <a:noFill/>
                        </a:ln>
                        <a:solidFill>
                          <a:schemeClr val="tx1"/>
                        </a:solidFill>
                        <a:effectLst/>
                        <a:uLnTx/>
                        <a:uFillTx/>
                        <a:latin typeface="Calibri Light" panose="020F0302020204030204"/>
                        <a:ea typeface="+mn-ea"/>
                        <a:cs typeface="+mn-cs"/>
                      </a:rPr>
                      <m:t>:</m:t>
                    </m:r>
                  </m:oMath>
                </a14:m>
                <a:endParaRPr kumimoji="0" lang="en-US" sz="2800" b="0" i="0" u="none" strike="noStrike" kern="1200" cap="none" spc="0" normalizeH="0" baseline="0" noProof="0" dirty="0">
                  <a:ln>
                    <a:noFill/>
                  </a:ln>
                  <a:effectLst/>
                  <a:uLnTx/>
                  <a:uFillTx/>
                  <a:latin typeface="Calibri Light" panose="020F0302020204030204"/>
                  <a:ea typeface="+mn-ea"/>
                  <a:cs typeface="+mn-cs"/>
                </a:endParaRPr>
              </a:p>
            </p:txBody>
          </p:sp>
        </mc:Choice>
        <mc:Fallback xmlns="">
          <p:sp>
            <p:nvSpPr>
              <p:cNvPr id="20" name="Rectangle 19">
                <a:extLst>
                  <a:ext uri="{FF2B5EF4-FFF2-40B4-BE49-F238E27FC236}">
                    <a16:creationId xmlns:a16="http://schemas.microsoft.com/office/drawing/2014/main" id="{351FCA0D-11E4-EAD6-FFDE-13021E881170}"/>
                  </a:ext>
                </a:extLst>
              </p:cNvPr>
              <p:cNvSpPr>
                <a:spLocks noRot="1" noChangeAspect="1" noMove="1" noResize="1" noEditPoints="1" noAdjustHandles="1" noChangeArrowheads="1" noChangeShapeType="1" noTextEdit="1"/>
              </p:cNvSpPr>
              <p:nvPr/>
            </p:nvSpPr>
            <p:spPr>
              <a:xfrm>
                <a:off x="6419852" y="1293813"/>
                <a:ext cx="5042594" cy="523220"/>
              </a:xfrm>
              <a:prstGeom prst="rect">
                <a:avLst/>
              </a:prstGeom>
              <a:blipFill>
                <a:blip r:embed="rId3"/>
                <a:stretch>
                  <a:fillRect l="-2418" t="-10465" b="-32558"/>
                </a:stretch>
              </a:blipFill>
            </p:spPr>
            <p:txBody>
              <a:bodyPr/>
              <a:lstStyle/>
              <a:p>
                <a:r>
                  <a:rPr lang="en-US">
                    <a:noFill/>
                  </a:rPr>
                  <a:t> </a:t>
                </a:r>
              </a:p>
            </p:txBody>
          </p:sp>
        </mc:Fallback>
      </mc:AlternateContent>
    </p:spTree>
    <p:extLst>
      <p:ext uri="{BB962C8B-B14F-4D97-AF65-F5344CB8AC3E}">
        <p14:creationId xmlns:p14="http://schemas.microsoft.com/office/powerpoint/2010/main" val="123167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6F8B2-5172-FCF5-AE6B-0F556BA85085}"/>
            </a:ext>
          </a:extLst>
        </p:cNvPr>
        <p:cNvGrpSpPr/>
        <p:nvPr/>
      </p:nvGrpSpPr>
      <p:grpSpPr>
        <a:xfrm>
          <a:off x="0" y="0"/>
          <a:ext cx="0" cy="0"/>
          <a:chOff x="0" y="0"/>
          <a:chExt cx="0" cy="0"/>
        </a:xfrm>
      </p:grpSpPr>
      <p:sp>
        <p:nvSpPr>
          <p:cNvPr id="11" name="Trapezoid 10">
            <a:extLst>
              <a:ext uri="{FF2B5EF4-FFF2-40B4-BE49-F238E27FC236}">
                <a16:creationId xmlns:a16="http://schemas.microsoft.com/office/drawing/2014/main" id="{B3CAD94D-EF00-0BAF-0447-40BE7BD9FE23}"/>
              </a:ext>
            </a:extLst>
          </p:cNvPr>
          <p:cNvSpPr/>
          <p:nvPr/>
        </p:nvSpPr>
        <p:spPr>
          <a:xfrm>
            <a:off x="1893407" y="1770678"/>
            <a:ext cx="2057120" cy="2884859"/>
          </a:xfrm>
          <a:prstGeom prst="trapezoid">
            <a:avLst>
              <a:gd name="adj" fmla="val 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mc:AlternateContent xmlns:mc="http://schemas.openxmlformats.org/markup-compatibility/2006" xmlns:a14="http://schemas.microsoft.com/office/drawing/2010/main">
        <mc:Choice Requires="a14">
          <p:sp>
            <p:nvSpPr>
              <p:cNvPr id="55" name="Trapezoid 54">
                <a:extLst>
                  <a:ext uri="{FF2B5EF4-FFF2-40B4-BE49-F238E27FC236}">
                    <a16:creationId xmlns:a16="http://schemas.microsoft.com/office/drawing/2014/main" id="{B0E0F800-DF64-F840-BE22-3AA837D3C453}"/>
                  </a:ext>
                </a:extLst>
              </p:cNvPr>
              <p:cNvSpPr/>
              <p:nvPr/>
            </p:nvSpPr>
            <p:spPr>
              <a:xfrm>
                <a:off x="1893391" y="2691052"/>
                <a:ext cx="2057136" cy="794532"/>
              </a:xfrm>
              <a:prstGeom prst="trapezoid">
                <a:avLst>
                  <a:gd name="adj" fmla="val 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𝑓</m:t>
                          </m:r>
                        </m:e>
                        <m:sub>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𝑖</m:t>
                          </m:r>
                        </m:sub>
                      </m:sSub>
                    </m:oMath>
                  </m:oMathPara>
                </a14:m>
                <a:endParaRPr kumimoji="0" lang="en-US" sz="2800" b="0" i="1"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55" name="Trapezoid 54">
                <a:extLst>
                  <a:ext uri="{FF2B5EF4-FFF2-40B4-BE49-F238E27FC236}">
                    <a16:creationId xmlns:a16="http://schemas.microsoft.com/office/drawing/2014/main" id="{B0E0F800-DF64-F840-BE22-3AA837D3C453}"/>
                  </a:ext>
                </a:extLst>
              </p:cNvPr>
              <p:cNvSpPr>
                <a:spLocks noRot="1" noChangeAspect="1" noMove="1" noResize="1" noEditPoints="1" noAdjustHandles="1" noChangeArrowheads="1" noChangeShapeType="1" noTextEdit="1"/>
              </p:cNvSpPr>
              <p:nvPr/>
            </p:nvSpPr>
            <p:spPr>
              <a:xfrm>
                <a:off x="1893391" y="2691052"/>
                <a:ext cx="2057136" cy="794532"/>
              </a:xfrm>
              <a:prstGeom prst="trapezoid">
                <a:avLst>
                  <a:gd name="adj" fmla="val 0"/>
                </a:avLst>
              </a:prstGeom>
              <a:blipFill>
                <a:blip r:embed="rId3"/>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572DF604-D538-465A-E24C-B5B90CD18585}"/>
                  </a:ext>
                </a:extLst>
              </p:cNvPr>
              <p:cNvSpPr txBox="1"/>
              <p:nvPr/>
            </p:nvSpPr>
            <p:spPr>
              <a:xfrm>
                <a:off x="2663857" y="2195138"/>
                <a:ext cx="384143"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acc>
                            <m:accPr>
                              <m: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𝑥</m:t>
                              </m:r>
                            </m:e>
                          </m:acc>
                        </m:e>
                        <m:sub>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𝑖</m:t>
                          </m:r>
                        </m:sub>
                      </m:sSub>
                    </m:oMath>
                  </m:oMathPara>
                </a14:m>
                <a:endParaRPr kumimoji="0" lang="en-US" sz="2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mc:Choice>
        <mc:Fallback xmlns="">
          <p:sp>
            <p:nvSpPr>
              <p:cNvPr id="56" name="TextBox 55">
                <a:extLst>
                  <a:ext uri="{FF2B5EF4-FFF2-40B4-BE49-F238E27FC236}">
                    <a16:creationId xmlns:a16="http://schemas.microsoft.com/office/drawing/2014/main" id="{572DF604-D538-465A-E24C-B5B90CD18585}"/>
                  </a:ext>
                </a:extLst>
              </p:cNvPr>
              <p:cNvSpPr txBox="1">
                <a:spLocks noRot="1" noChangeAspect="1" noMove="1" noResize="1" noEditPoints="1" noAdjustHandles="1" noChangeArrowheads="1" noChangeShapeType="1" noTextEdit="1"/>
              </p:cNvSpPr>
              <p:nvPr/>
            </p:nvSpPr>
            <p:spPr>
              <a:xfrm>
                <a:off x="2663857" y="2195138"/>
                <a:ext cx="384143" cy="43088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6ED78175-8A49-CEF3-E61E-6CB5643E4528}"/>
                  </a:ext>
                </a:extLst>
              </p:cNvPr>
              <p:cNvSpPr txBox="1"/>
              <p:nvPr/>
            </p:nvSpPr>
            <p:spPr>
              <a:xfrm>
                <a:off x="2514600" y="3546399"/>
                <a:ext cx="727187"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acc>
                            <m:accPr>
                              <m: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𝑥</m:t>
                              </m:r>
                            </m:e>
                          </m:acc>
                        </m:e>
                        <m:sub>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𝑖</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−1</m:t>
                          </m:r>
                        </m:sub>
                      </m:sSub>
                    </m:oMath>
                  </m:oMathPara>
                </a14:m>
                <a:endParaRPr kumimoji="0" lang="en-US" sz="2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mc:Choice>
        <mc:Fallback xmlns="">
          <p:sp>
            <p:nvSpPr>
              <p:cNvPr id="57" name="TextBox 56">
                <a:extLst>
                  <a:ext uri="{FF2B5EF4-FFF2-40B4-BE49-F238E27FC236}">
                    <a16:creationId xmlns:a16="http://schemas.microsoft.com/office/drawing/2014/main" id="{6ED78175-8A49-CEF3-E61E-6CB5643E4528}"/>
                  </a:ext>
                </a:extLst>
              </p:cNvPr>
              <p:cNvSpPr txBox="1">
                <a:spLocks noRot="1" noChangeAspect="1" noMove="1" noResize="1" noEditPoints="1" noAdjustHandles="1" noChangeArrowheads="1" noChangeShapeType="1" noTextEdit="1"/>
              </p:cNvSpPr>
              <p:nvPr/>
            </p:nvSpPr>
            <p:spPr>
              <a:xfrm>
                <a:off x="2514600" y="3546399"/>
                <a:ext cx="727187" cy="430887"/>
              </a:xfrm>
              <a:prstGeom prst="rect">
                <a:avLst/>
              </a:prstGeom>
              <a:blipFill>
                <a:blip r:embed="rId5"/>
                <a:stretch>
                  <a:fillRect/>
                </a:stretch>
              </a:blipFill>
            </p:spPr>
            <p:txBody>
              <a:bodyPr/>
              <a:lstStyle/>
              <a:p>
                <a:r>
                  <a:rPr lang="en-US">
                    <a:noFill/>
                  </a:rPr>
                  <a:t> </a:t>
                </a:r>
              </a:p>
            </p:txBody>
          </p:sp>
        </mc:Fallback>
      </mc:AlternateContent>
      <p:sp>
        <p:nvSpPr>
          <p:cNvPr id="58" name="Right Bracket 57">
            <a:extLst>
              <a:ext uri="{FF2B5EF4-FFF2-40B4-BE49-F238E27FC236}">
                <a16:creationId xmlns:a16="http://schemas.microsoft.com/office/drawing/2014/main" id="{F74806C4-63C9-CCE4-5A2B-AD2031AE7CA3}"/>
              </a:ext>
            </a:extLst>
          </p:cNvPr>
          <p:cNvSpPr/>
          <p:nvPr/>
        </p:nvSpPr>
        <p:spPr>
          <a:xfrm rot="16200000">
            <a:off x="2890438" y="628510"/>
            <a:ext cx="53604" cy="2079792"/>
          </a:xfrm>
          <a:prstGeom prst="rightBracket">
            <a:avLst/>
          </a:prstGeom>
          <a:noFill/>
          <a:ln>
            <a:solidFill>
              <a:schemeClr val="tx1"/>
            </a:solidFill>
          </a:ln>
        </p:spPr>
        <p:style>
          <a:lnRef idx="3">
            <a:schemeClr val="accent4"/>
          </a:lnRef>
          <a:fillRef idx="0">
            <a:schemeClr val="accent4"/>
          </a:fillRef>
          <a:effectRef idx="2">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A485C358-D285-FEC5-5307-EDB4ACF6A727}"/>
                  </a:ext>
                </a:extLst>
              </p:cNvPr>
              <p:cNvSpPr txBox="1"/>
              <p:nvPr/>
            </p:nvSpPr>
            <p:spPr>
              <a:xfrm>
                <a:off x="2548929" y="1118383"/>
                <a:ext cx="73662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𝑤</m:t>
                      </m:r>
                    </m:oMath>
                  </m:oMathPara>
                </a14:m>
                <a:endParaRPr kumimoji="0" lang="en-US" sz="2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59" name="TextBox 58">
                <a:extLst>
                  <a:ext uri="{FF2B5EF4-FFF2-40B4-BE49-F238E27FC236}">
                    <a16:creationId xmlns:a16="http://schemas.microsoft.com/office/drawing/2014/main" id="{A485C358-D285-FEC5-5307-EDB4ACF6A727}"/>
                  </a:ext>
                </a:extLst>
              </p:cNvPr>
              <p:cNvSpPr txBox="1">
                <a:spLocks noRot="1" noChangeAspect="1" noMove="1" noResize="1" noEditPoints="1" noAdjustHandles="1" noChangeArrowheads="1" noChangeShapeType="1" noTextEdit="1"/>
              </p:cNvSpPr>
              <p:nvPr/>
            </p:nvSpPr>
            <p:spPr>
              <a:xfrm>
                <a:off x="2548929" y="1118383"/>
                <a:ext cx="736622" cy="523220"/>
              </a:xfrm>
              <a:prstGeom prst="rect">
                <a:avLst/>
              </a:prstGeom>
              <a:blipFill>
                <a:blip r:embed="rId6"/>
                <a:stretch>
                  <a:fillRect/>
                </a:stretch>
              </a:blipFill>
            </p:spPr>
            <p:txBody>
              <a:bodyPr/>
              <a:lstStyle/>
              <a:p>
                <a:r>
                  <a:rPr lang="en-US">
                    <a:noFill/>
                  </a:rPr>
                  <a:t> </a:t>
                </a:r>
              </a:p>
            </p:txBody>
          </p:sp>
        </mc:Fallback>
      </mc:AlternateContent>
      <p:sp>
        <p:nvSpPr>
          <p:cNvPr id="60" name="Right Bracket 59">
            <a:extLst>
              <a:ext uri="{FF2B5EF4-FFF2-40B4-BE49-F238E27FC236}">
                <a16:creationId xmlns:a16="http://schemas.microsoft.com/office/drawing/2014/main" id="{C726EB62-FC6E-8500-70DC-18F74A89C7FA}"/>
              </a:ext>
            </a:extLst>
          </p:cNvPr>
          <p:cNvSpPr/>
          <p:nvPr/>
        </p:nvSpPr>
        <p:spPr>
          <a:xfrm rot="10800000">
            <a:off x="1773174" y="2691052"/>
            <a:ext cx="45719" cy="794532"/>
          </a:xfrm>
          <a:prstGeom prst="rightBracket">
            <a:avLst/>
          </a:prstGeom>
          <a:ln>
            <a:solidFill>
              <a:schemeClr val="tx1"/>
            </a:solidFill>
          </a:ln>
        </p:spPr>
        <p:style>
          <a:lnRef idx="3">
            <a:schemeClr val="accent4"/>
          </a:lnRef>
          <a:fillRef idx="0">
            <a:schemeClr val="accent4"/>
          </a:fillRef>
          <a:effectRef idx="2">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6E2B3B97-2122-D825-8606-0B23E708E691}"/>
                  </a:ext>
                </a:extLst>
              </p:cNvPr>
              <p:cNvSpPr txBox="1"/>
              <p:nvPr/>
            </p:nvSpPr>
            <p:spPr>
              <a:xfrm>
                <a:off x="1244386" y="2826708"/>
                <a:ext cx="49153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𝑑</m:t>
                      </m:r>
                    </m:oMath>
                  </m:oMathPara>
                </a14:m>
                <a:endParaRPr kumimoji="0" lang="en-US" sz="2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61" name="TextBox 60">
                <a:extLst>
                  <a:ext uri="{FF2B5EF4-FFF2-40B4-BE49-F238E27FC236}">
                    <a16:creationId xmlns:a16="http://schemas.microsoft.com/office/drawing/2014/main" id="{6E2B3B97-2122-D825-8606-0B23E708E691}"/>
                  </a:ext>
                </a:extLst>
              </p:cNvPr>
              <p:cNvSpPr txBox="1">
                <a:spLocks noRot="1" noChangeAspect="1" noMove="1" noResize="1" noEditPoints="1" noAdjustHandles="1" noChangeArrowheads="1" noChangeShapeType="1" noTextEdit="1"/>
              </p:cNvSpPr>
              <p:nvPr/>
            </p:nvSpPr>
            <p:spPr>
              <a:xfrm>
                <a:off x="1244386" y="2826708"/>
                <a:ext cx="491530" cy="523220"/>
              </a:xfrm>
              <a:prstGeom prst="rect">
                <a:avLst/>
              </a:prstGeom>
              <a:blipFill>
                <a:blip r:embed="rId7"/>
                <a:stretch>
                  <a:fillRect/>
                </a:stretch>
              </a:blipFill>
            </p:spPr>
            <p:txBody>
              <a:bodyPr/>
              <a:lstStyle/>
              <a:p>
                <a:r>
                  <a:rPr lang="en-US">
                    <a:noFill/>
                  </a:rPr>
                  <a:t> </a:t>
                </a:r>
              </a:p>
            </p:txBody>
          </p:sp>
        </mc:Fallback>
      </mc:AlternateContent>
      <p:grpSp>
        <p:nvGrpSpPr>
          <p:cNvPr id="18" name="Group 17">
            <a:extLst>
              <a:ext uri="{FF2B5EF4-FFF2-40B4-BE49-F238E27FC236}">
                <a16:creationId xmlns:a16="http://schemas.microsoft.com/office/drawing/2014/main" id="{B45E7D75-8F76-8A42-97AF-A2DA865D8DED}"/>
              </a:ext>
            </a:extLst>
          </p:cNvPr>
          <p:cNvGrpSpPr/>
          <p:nvPr/>
        </p:nvGrpSpPr>
        <p:grpSpPr>
          <a:xfrm>
            <a:off x="3950508" y="1283765"/>
            <a:ext cx="7604640" cy="5345635"/>
            <a:chOff x="3950508" y="1283765"/>
            <a:chExt cx="7604640" cy="5345635"/>
          </a:xfrm>
        </p:grpSpPr>
        <p:cxnSp>
          <p:nvCxnSpPr>
            <p:cNvPr id="62" name="Straight Connector 61">
              <a:extLst>
                <a:ext uri="{FF2B5EF4-FFF2-40B4-BE49-F238E27FC236}">
                  <a16:creationId xmlns:a16="http://schemas.microsoft.com/office/drawing/2014/main" id="{B5BEB1EB-11FD-CE0F-A5E0-1B77249BA4DF}"/>
                </a:ext>
              </a:extLst>
            </p:cNvPr>
            <p:cNvCxnSpPr>
              <a:cxnSpLocks/>
            </p:cNvCxnSpPr>
            <p:nvPr/>
          </p:nvCxnSpPr>
          <p:spPr>
            <a:xfrm flipV="1">
              <a:off x="3950508" y="1283765"/>
              <a:ext cx="2475952" cy="140728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41369DB-DD22-1DA7-BC97-1943FFF19224}"/>
                </a:ext>
              </a:extLst>
            </p:cNvPr>
            <p:cNvCxnSpPr>
              <a:cxnSpLocks/>
            </p:cNvCxnSpPr>
            <p:nvPr/>
          </p:nvCxnSpPr>
          <p:spPr>
            <a:xfrm>
              <a:off x="3950508" y="3479800"/>
              <a:ext cx="2475952" cy="31496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7BE5CADD-F997-6728-8913-78094B86B52B}"/>
                </a:ext>
              </a:extLst>
            </p:cNvPr>
            <p:cNvSpPr/>
            <p:nvPr/>
          </p:nvSpPr>
          <p:spPr>
            <a:xfrm>
              <a:off x="6426460" y="1283765"/>
              <a:ext cx="5128688" cy="5345635"/>
            </a:xfrm>
            <a:prstGeom prst="rect">
              <a:avLst/>
            </a:prstGeom>
            <a:noFill/>
            <a:ln w="3810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 name="Group 1">
            <a:extLst>
              <a:ext uri="{FF2B5EF4-FFF2-40B4-BE49-F238E27FC236}">
                <a16:creationId xmlns:a16="http://schemas.microsoft.com/office/drawing/2014/main" id="{51C75557-17DA-9B30-1202-DE986EA5F25D}"/>
              </a:ext>
            </a:extLst>
          </p:cNvPr>
          <p:cNvGrpSpPr/>
          <p:nvPr/>
        </p:nvGrpSpPr>
        <p:grpSpPr>
          <a:xfrm>
            <a:off x="6377512" y="1295400"/>
            <a:ext cx="5357288" cy="3284595"/>
            <a:chOff x="3477952" y="3104518"/>
            <a:chExt cx="5357288" cy="3284595"/>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E5BED29-5362-93B8-68F3-E25052498E4C}"/>
                    </a:ext>
                  </a:extLst>
                </p:cNvPr>
                <p:cNvSpPr/>
                <p:nvPr/>
              </p:nvSpPr>
              <p:spPr>
                <a:xfrm>
                  <a:off x="3477952" y="3104518"/>
                  <a:ext cx="5357288" cy="523220"/>
                </a:xfrm>
                <a:prstGeom prst="rect">
                  <a:avLst/>
                </a:prstGeom>
              </p:spPr>
              <p:txBody>
                <a:bodyPr wrap="square">
                  <a:spAutoFit/>
                </a:bodyPr>
                <a:lstStyle/>
                <a:p>
                  <a:pPr lvl="0">
                    <a:defRPr/>
                  </a:pPr>
                  <a14:m>
                    <m:oMathPara xmlns:m="http://schemas.openxmlformats.org/officeDocument/2006/math">
                      <m:oMathParaPr>
                        <m:jc m:val="centerGroup"/>
                      </m:oMathParaPr>
                      <m:oMath xmlns:m="http://schemas.openxmlformats.org/officeDocument/2006/math">
                        <m:d>
                          <m:dPr>
                            <m:begChr m:val="⟨"/>
                            <m:end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d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𝑠</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m:rPr>
                                <m:sty m:val="p"/>
                              </m:rPr>
                              <a:rPr lang="en-US" sz="2800">
                                <a:solidFill>
                                  <a:schemeClr val="tx1"/>
                                </a:solidFill>
                                <a:latin typeface="Cambria Math" panose="02040503050406030204" pitchFamily="18" charset="0"/>
                              </a:rPr>
                              <m:t>HE</m:t>
                            </m:r>
                            <m:r>
                              <a:rPr lang="en-US" sz="2800">
                                <a:solidFill>
                                  <a:schemeClr val="tx1"/>
                                </a:solidFill>
                                <a:latin typeface="Cambria Math" panose="02040503050406030204" pitchFamily="18" charset="0"/>
                              </a:rPr>
                              <m:t>.</m:t>
                            </m:r>
                            <m:sSub>
                              <m:sSubPr>
                                <m:ctrlPr>
                                  <a:rPr lang="en-US" sz="2800" b="0" i="1" smtClean="0">
                                    <a:solidFill>
                                      <a:schemeClr val="tx1"/>
                                    </a:solidFill>
                                    <a:latin typeface="Cambria Math" panose="02040503050406030204" pitchFamily="18" charset="0"/>
                                  </a:rPr>
                                </m:ctrlPr>
                              </m:sSubPr>
                              <m:e>
                                <m:r>
                                  <m:rPr>
                                    <m:sty m:val="p"/>
                                  </m:rPr>
                                  <a:rPr lang="en-US" sz="2800">
                                    <a:solidFill>
                                      <a:schemeClr val="tx1"/>
                                    </a:solidFill>
                                    <a:latin typeface="Cambria Math" panose="02040503050406030204" pitchFamily="18" charset="0"/>
                                  </a:rPr>
                                  <m:t>ct</m:t>
                                </m:r>
                              </m:e>
                              <m:sub>
                                <m:r>
                                  <m:rPr>
                                    <m:sty m:val="p"/>
                                  </m:rPr>
                                  <a:rPr lang="en-US" sz="2800" b="0" i="0" smtClean="0">
                                    <a:solidFill>
                                      <a:schemeClr val="tx1"/>
                                    </a:solidFill>
                                    <a:latin typeface="Cambria Math" panose="02040503050406030204" pitchFamily="18" charset="0"/>
                                  </a:rPr>
                                  <m:t>sk</m:t>
                                </m:r>
                              </m:sub>
                            </m:sSub>
                            <m:d>
                              <m:dPr>
                                <m:ctrlPr>
                                  <a:rPr lang="en-US" sz="2800" i="1">
                                    <a:solidFill>
                                      <a:schemeClr val="tx1"/>
                                    </a:solidFill>
                                    <a:latin typeface="Cambria Math" panose="02040503050406030204" pitchFamily="18" charset="0"/>
                                  </a:rPr>
                                </m:ctrlPr>
                              </m:dPr>
                              <m:e>
                                <m:sSub>
                                  <m:sSubPr>
                                    <m:ctrlPr>
                                      <a:rPr lang="en-US" sz="2800" b="0" i="1" smtClean="0">
                                        <a:solidFill>
                                          <a:schemeClr val="tx1"/>
                                        </a:solidFill>
                                        <a:latin typeface="Cambria Math" panose="02040503050406030204" pitchFamily="18" charset="0"/>
                                      </a:rPr>
                                    </m:ctrlPr>
                                  </m:sSubPr>
                                  <m:e>
                                    <m:acc>
                                      <m:accPr>
                                        <m: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𝑥</m:t>
                                        </m:r>
                                      </m:e>
                                    </m:acc>
                                  </m:e>
                                  <m:sub>
                                    <m:r>
                                      <m:rPr>
                                        <m:sty m:val="p"/>
                                      </m:rPr>
                                      <a:rPr lang="en-US" sz="2800" b="0" i="0" smtClean="0">
                                        <a:solidFill>
                                          <a:schemeClr val="tx1"/>
                                        </a:solidFill>
                                        <a:latin typeface="Cambria Math" panose="02040503050406030204" pitchFamily="18" charset="0"/>
                                      </a:rPr>
                                      <m:t>i</m:t>
                                    </m:r>
                                    <m:r>
                                      <a:rPr lang="en-US" sz="2800" b="0" i="0" smtClean="0">
                                        <a:solidFill>
                                          <a:schemeClr val="tx1"/>
                                        </a:solidFill>
                                        <a:latin typeface="Cambria Math" panose="02040503050406030204" pitchFamily="18" charset="0"/>
                                      </a:rPr>
                                      <m:t>−1</m:t>
                                    </m:r>
                                  </m:sub>
                                </m:sSub>
                              </m:e>
                            </m:d>
                          </m:e>
                        </m:d>
                        <m:r>
                          <a:rPr kumimoji="0" lang="en-US" sz="2800" b="0" i="0"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m:rPr>
                            <m:sty m:val="p"/>
                          </m:rPr>
                          <a:rPr lang="en-US" sz="2800">
                            <a:solidFill>
                              <a:srgbClr val="CC00CC"/>
                            </a:solidFill>
                            <a:latin typeface="Cambria Math" panose="02040503050406030204" pitchFamily="18" charset="0"/>
                          </a:rPr>
                          <m:t>HE</m:t>
                        </m:r>
                        <m:r>
                          <a:rPr lang="en-US" sz="2800">
                            <a:solidFill>
                              <a:srgbClr val="CC00CC"/>
                            </a:solidFill>
                            <a:latin typeface="Cambria Math" panose="02040503050406030204" pitchFamily="18" charset="0"/>
                          </a:rPr>
                          <m:t>.</m:t>
                        </m:r>
                        <m:sSub>
                          <m:sSubPr>
                            <m:ctrlPr>
                              <a:rPr lang="en-US" sz="2800" b="0" i="1" smtClean="0">
                                <a:solidFill>
                                  <a:srgbClr val="CC00CC"/>
                                </a:solidFill>
                                <a:latin typeface="Cambria Math" panose="02040503050406030204" pitchFamily="18" charset="0"/>
                              </a:rPr>
                            </m:ctrlPr>
                          </m:sSubPr>
                          <m:e>
                            <m:r>
                              <m:rPr>
                                <m:sty m:val="p"/>
                              </m:rPr>
                              <a:rPr lang="en-US" sz="2800">
                                <a:solidFill>
                                  <a:srgbClr val="CC00CC"/>
                                </a:solidFill>
                                <a:latin typeface="Cambria Math" panose="02040503050406030204" pitchFamily="18" charset="0"/>
                              </a:rPr>
                              <m:t>ct</m:t>
                            </m:r>
                          </m:e>
                          <m:sub>
                            <m:r>
                              <m:rPr>
                                <m:sty m:val="p"/>
                              </m:rPr>
                              <a:rPr lang="en-US" sz="2800" b="0" i="0" smtClean="0">
                                <a:solidFill>
                                  <a:srgbClr val="CC00CC"/>
                                </a:solidFill>
                                <a:latin typeface="Cambria Math" panose="02040503050406030204" pitchFamily="18" charset="0"/>
                              </a:rPr>
                              <m:t>sk</m:t>
                            </m:r>
                          </m:sub>
                        </m:sSub>
                        <m:r>
                          <a:rPr lang="en-US" sz="2800">
                            <a:solidFill>
                              <a:srgbClr val="CC00CC"/>
                            </a:solidFill>
                            <a:latin typeface="Cambria Math" panose="02040503050406030204" pitchFamily="18" charset="0"/>
                          </a:rPr>
                          <m:t>(</m:t>
                        </m:r>
                        <m:sSub>
                          <m:sSubPr>
                            <m:ctrlPr>
                              <a:rPr lang="en-US" sz="2800" b="0" i="1" smtClean="0">
                                <a:solidFill>
                                  <a:srgbClr val="CC00CC"/>
                                </a:solidFill>
                                <a:latin typeface="Cambria Math" panose="02040503050406030204" pitchFamily="18" charset="0"/>
                              </a:rPr>
                            </m:ctrlPr>
                          </m:sSubPr>
                          <m:e>
                            <m:acc>
                              <m:accPr>
                                <m:chr m:val="⃗"/>
                                <m:ctrlP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t>𝑥</m:t>
                                </m:r>
                              </m:e>
                            </m:acc>
                          </m:e>
                          <m:sub>
                            <m:r>
                              <m:rPr>
                                <m:sty m:val="p"/>
                              </m:rPr>
                              <a:rPr lang="en-US" sz="2800" b="0" i="0" smtClean="0">
                                <a:solidFill>
                                  <a:srgbClr val="CC00CC"/>
                                </a:solidFill>
                                <a:latin typeface="Cambria Math" panose="02040503050406030204" pitchFamily="18" charset="0"/>
                              </a:rPr>
                              <m:t>i</m:t>
                            </m:r>
                            <m:r>
                              <a:rPr lang="en-US" sz="2800" b="0" i="0" smtClean="0">
                                <a:solidFill>
                                  <a:srgbClr val="CC00CC"/>
                                </a:solidFill>
                                <a:latin typeface="Cambria Math" panose="02040503050406030204" pitchFamily="18" charset="0"/>
                              </a:rPr>
                              <m:t>−1</m:t>
                            </m:r>
                          </m:sub>
                        </m:sSub>
                        <m:r>
                          <a:rPr lang="en-US" sz="2800">
                            <a:solidFill>
                              <a:srgbClr val="CC00CC"/>
                            </a:solidFill>
                            <a:latin typeface="Cambria Math" panose="02040503050406030204" pitchFamily="18" charset="0"/>
                          </a:rPr>
                          <m:t>)</m:t>
                        </m:r>
                      </m:oMath>
                    </m:oMathPara>
                  </a14:m>
                  <a:endParaRPr kumimoji="0" lang="en-US" sz="2800" b="0" i="1"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3" name="Rectangle 2">
                  <a:extLst>
                    <a:ext uri="{FF2B5EF4-FFF2-40B4-BE49-F238E27FC236}">
                      <a16:creationId xmlns:a16="http://schemas.microsoft.com/office/drawing/2014/main" id="{BE5BED29-5362-93B8-68F3-E25052498E4C}"/>
                    </a:ext>
                  </a:extLst>
                </p:cNvPr>
                <p:cNvSpPr>
                  <a:spLocks noRot="1" noChangeAspect="1" noMove="1" noResize="1" noEditPoints="1" noAdjustHandles="1" noChangeArrowheads="1" noChangeShapeType="1" noTextEdit="1"/>
                </p:cNvSpPr>
                <p:nvPr/>
              </p:nvSpPr>
              <p:spPr>
                <a:xfrm>
                  <a:off x="3477952" y="3104518"/>
                  <a:ext cx="5357288" cy="523220"/>
                </a:xfrm>
                <a:prstGeom prst="rect">
                  <a:avLst/>
                </a:prstGeom>
                <a:blipFill>
                  <a:blip r:embed="rId8"/>
                  <a:stretch>
                    <a:fillRect/>
                  </a:stretch>
                </a:blipFill>
              </p:spPr>
              <p:txBody>
                <a:bodyPr/>
                <a:lstStyle/>
                <a:p>
                  <a:r>
                    <a:rPr lang="en-US">
                      <a:noFill/>
                    </a:rPr>
                    <a:t> </a:t>
                  </a:r>
                </a:p>
              </p:txBody>
            </p:sp>
          </mc:Fallback>
        </mc:AlternateContent>
        <p:sp>
          <p:nvSpPr>
            <p:cNvPr id="4" name="Trapezoid 3">
              <a:extLst>
                <a:ext uri="{FF2B5EF4-FFF2-40B4-BE49-F238E27FC236}">
                  <a16:creationId xmlns:a16="http://schemas.microsoft.com/office/drawing/2014/main" id="{8F9A641A-B8CF-E214-6B2A-067D044A4A5B}"/>
                </a:ext>
              </a:extLst>
            </p:cNvPr>
            <p:cNvSpPr/>
            <p:nvPr/>
          </p:nvSpPr>
          <p:spPr>
            <a:xfrm>
              <a:off x="5177640" y="4004256"/>
              <a:ext cx="1836720" cy="594444"/>
            </a:xfrm>
            <a:prstGeom prst="trapezoid">
              <a:avLst>
                <a:gd name="adj" fmla="val 0"/>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FE02DF7-4F04-78E8-5865-D070E2B85941}"/>
                    </a:ext>
                  </a:extLst>
                </p:cNvPr>
                <p:cNvSpPr/>
                <p:nvPr/>
              </p:nvSpPr>
              <p:spPr>
                <a:xfrm>
                  <a:off x="5352562" y="3997115"/>
                  <a:ext cx="1486876" cy="557525"/>
                </a:xfrm>
                <a:prstGeom prst="rect">
                  <a:avLst/>
                </a:prstGeom>
              </p:spPr>
              <p:txBody>
                <a:bodyPr wrap="square">
                  <a:spAutoFit/>
                </a:bodyPr>
                <a:lstStyle/>
                <a:p>
                  <a:pPr algn="ctr">
                    <a:defRPr/>
                  </a:pPr>
                  <a14:m>
                    <m:oMathPara xmlns:m="http://schemas.openxmlformats.org/officeDocument/2006/math">
                      <m:oMathParaPr>
                        <m:jc m:val="center"/>
                      </m:oMathParaPr>
                      <m:oMath xmlns:m="http://schemas.openxmlformats.org/officeDocument/2006/math">
                        <m:sSubSup>
                          <m:sSubSupPr>
                            <m:ctrlPr>
                              <a:rPr lang="en-US" sz="2800" i="1" dirty="0" smtClean="0">
                                <a:solidFill>
                                  <a:srgbClr val="1F26F1"/>
                                </a:solidFill>
                                <a:latin typeface="Cambria Math" panose="02040503050406030204" pitchFamily="18" charset="0"/>
                              </a:rPr>
                            </m:ctrlPr>
                          </m:sSubSupPr>
                          <m:e>
                            <m:r>
                              <m:rPr>
                                <m:sty m:val="p"/>
                              </m:rPr>
                              <a:rPr lang="en-US" sz="2800" b="0" i="0" dirty="0" smtClean="0">
                                <a:latin typeface="Cambria Math" panose="02040503050406030204" pitchFamily="18" charset="0"/>
                              </a:rPr>
                              <m:t>M</m:t>
                            </m:r>
                            <m:r>
                              <m:rPr>
                                <m:sty m:val="p"/>
                              </m:rPr>
                              <a:rPr lang="en-US" sz="2800" dirty="0">
                                <a:latin typeface="Cambria Math" panose="02040503050406030204" pitchFamily="18" charset="0"/>
                              </a:rPr>
                              <m:t>Eval</m:t>
                            </m:r>
                          </m:e>
                          <m:sub>
                            <m:r>
                              <m:rPr>
                                <m:sty m:val="p"/>
                              </m:rPr>
                              <a:rPr lang="en-US" sz="2800" b="0" i="0" dirty="0" smtClean="0">
                                <a:latin typeface="Cambria Math" panose="02040503050406030204" pitchFamily="18" charset="0"/>
                              </a:rPr>
                              <m:t>HEval</m:t>
                            </m:r>
                          </m:sub>
                          <m:sup>
                            <m:r>
                              <m:rPr>
                                <m:sty m:val="p"/>
                              </m:rPr>
                              <a:rPr lang="en-US" sz="2800" b="0" i="0" dirty="0">
                                <a:solidFill>
                                  <a:srgbClr val="C00000"/>
                                </a:solidFill>
                                <a:latin typeface="Cambria Math" panose="02040503050406030204" pitchFamily="18" charset="0"/>
                              </a:rPr>
                              <m:t>PD</m:t>
                            </m:r>
                          </m:sup>
                        </m:sSubSup>
                      </m:oMath>
                    </m:oMathPara>
                  </a14:m>
                  <a:endParaRPr lang="en-US" sz="2800" dirty="0">
                    <a:solidFill>
                      <a:srgbClr val="1F26F1"/>
                    </a:solidFill>
                    <a:latin typeface="Calibri Light" panose="020F0302020204030204"/>
                  </a:endParaRPr>
                </a:p>
              </p:txBody>
            </p:sp>
          </mc:Choice>
          <mc:Fallback xmlns="">
            <p:sp>
              <p:nvSpPr>
                <p:cNvPr id="6" name="Rectangle 5">
                  <a:extLst>
                    <a:ext uri="{FF2B5EF4-FFF2-40B4-BE49-F238E27FC236}">
                      <a16:creationId xmlns:a16="http://schemas.microsoft.com/office/drawing/2014/main" id="{CFE02DF7-4F04-78E8-5865-D070E2B85941}"/>
                    </a:ext>
                  </a:extLst>
                </p:cNvPr>
                <p:cNvSpPr>
                  <a:spLocks noRot="1" noChangeAspect="1" noMove="1" noResize="1" noEditPoints="1" noAdjustHandles="1" noChangeArrowheads="1" noChangeShapeType="1" noTextEdit="1"/>
                </p:cNvSpPr>
                <p:nvPr/>
              </p:nvSpPr>
              <p:spPr>
                <a:xfrm>
                  <a:off x="5352562" y="3997115"/>
                  <a:ext cx="1486876" cy="557525"/>
                </a:xfrm>
                <a:prstGeom prst="rect">
                  <a:avLst/>
                </a:prstGeom>
                <a:blipFill>
                  <a:blip r:embed="rId9"/>
                  <a:stretch>
                    <a:fillRect l="-8607" r="-3279"/>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F06A3259-EA16-482E-83E0-4A854E0BA0E1}"/>
                </a:ext>
              </a:extLst>
            </p:cNvPr>
            <p:cNvCxnSpPr>
              <a:cxnSpLocks/>
              <a:endCxn id="4" idx="0"/>
            </p:cNvCxnSpPr>
            <p:nvPr/>
          </p:nvCxnSpPr>
          <p:spPr>
            <a:xfrm>
              <a:off x="6096000" y="3560451"/>
              <a:ext cx="0" cy="443805"/>
            </a:xfrm>
            <a:prstGeom prst="straightConnector1">
              <a:avLst/>
            </a:prstGeom>
            <a:ln w="19050">
              <a:solidFill>
                <a:srgbClr val="4472C4"/>
              </a:solidFill>
              <a:headEnd type="none"/>
              <a:tailEnd type="triangle" w="lg" len="lg"/>
            </a:ln>
          </p:spPr>
          <p:style>
            <a:lnRef idx="3">
              <a:schemeClr val="accent5"/>
            </a:lnRef>
            <a:fillRef idx="0">
              <a:schemeClr val="accent5"/>
            </a:fillRef>
            <a:effectRef idx="2">
              <a:schemeClr val="accent5"/>
            </a:effectRef>
            <a:fontRef idx="minor">
              <a:schemeClr val="tx1"/>
            </a:fontRef>
          </p:style>
        </p:cxnSp>
        <p:cxnSp>
          <p:nvCxnSpPr>
            <p:cNvPr id="8" name="Straight Arrow Connector 7">
              <a:extLst>
                <a:ext uri="{FF2B5EF4-FFF2-40B4-BE49-F238E27FC236}">
                  <a16:creationId xmlns:a16="http://schemas.microsoft.com/office/drawing/2014/main" id="{69D04675-80F4-35E9-0EDE-EB623D4C6632}"/>
                </a:ext>
              </a:extLst>
            </p:cNvPr>
            <p:cNvCxnSpPr>
              <a:cxnSpLocks/>
              <a:stCxn id="4" idx="2"/>
            </p:cNvCxnSpPr>
            <p:nvPr/>
          </p:nvCxnSpPr>
          <p:spPr>
            <a:xfrm flipH="1">
              <a:off x="6073572" y="4598700"/>
              <a:ext cx="22428" cy="981741"/>
            </a:xfrm>
            <a:prstGeom prst="straightConnector1">
              <a:avLst/>
            </a:prstGeom>
            <a:ln w="19050">
              <a:solidFill>
                <a:srgbClr val="4472C4"/>
              </a:solidFill>
              <a:headEnd type="none"/>
              <a:tailEnd type="triangle" w="lg" len="lg"/>
            </a:ln>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2EA53917-FF5B-18AA-D543-EC3DF0DC68B4}"/>
                    </a:ext>
                  </a:extLst>
                </p:cNvPr>
                <p:cNvSpPr/>
                <p:nvPr/>
              </p:nvSpPr>
              <p:spPr>
                <a:xfrm>
                  <a:off x="5090513" y="5561914"/>
                  <a:ext cx="1992124" cy="523220"/>
                </a:xfrm>
                <a:prstGeom prst="rect">
                  <a:avLst/>
                </a:prstGeom>
                <a:solidFill>
                  <a:schemeClr val="tx1"/>
                </a:solidFill>
              </p:spPr>
              <p:txBody>
                <a:bodyPr wrap="square">
                  <a:spAutoFit/>
                </a:bodyPr>
                <a:lstStyle/>
                <a:p>
                  <a:pPr lvl="0" algn="ctr">
                    <a:defRPr/>
                  </a:pPr>
                  <a14:m>
                    <m:oMathPara xmlns:m="http://schemas.openxmlformats.org/officeDocument/2006/math">
                      <m:oMathParaPr>
                        <m:jc m:val="centerGroup"/>
                      </m:oMathParaPr>
                      <m:oMath xmlns:m="http://schemas.openxmlformats.org/officeDocument/2006/math">
                        <m:r>
                          <m:rPr>
                            <m:sty m:val="p"/>
                          </m:rPr>
                          <a:rPr lang="en-US" sz="2800" b="0" i="0" dirty="0" smtClean="0">
                            <a:solidFill>
                              <a:schemeClr val="bg1"/>
                            </a:solidFill>
                            <a:latin typeface="Cambria Math" panose="02040503050406030204" pitchFamily="18" charset="0"/>
                          </a:rPr>
                          <m:t>HSS</m:t>
                        </m:r>
                        <m:r>
                          <a:rPr kumimoji="0" lang="en-US" sz="2800" b="0" i="0" u="none" strike="noStrike" kern="1200" cap="none" spc="0" normalizeH="0" baseline="0" noProof="0" dirty="0" smtClean="0">
                            <a:ln>
                              <a:noFill/>
                            </a:ln>
                            <a:solidFill>
                              <a:schemeClr val="bg1"/>
                            </a:solidFill>
                            <a:effectLst/>
                            <a:uLnTx/>
                            <a:uFillTx/>
                            <a:latin typeface="Cambria Math" panose="02040503050406030204" pitchFamily="18" charset="0"/>
                            <a:ea typeface="+mn-ea"/>
                            <a:cs typeface="+mn-cs"/>
                          </a:rPr>
                          <m:t>(</m:t>
                        </m:r>
                        <m:r>
                          <m:rPr>
                            <m:sty m:val="p"/>
                          </m:rPr>
                          <a:rPr lang="en-US" sz="2800" dirty="0">
                            <a:solidFill>
                              <a:schemeClr val="bg1"/>
                            </a:solidFill>
                            <a:latin typeface="Cambria Math" panose="02040503050406030204" pitchFamily="18" charset="0"/>
                          </a:rPr>
                          <m:t>ReEnc</m:t>
                        </m:r>
                        <m:r>
                          <a:rPr kumimoji="0" lang="en-US" sz="2800" b="0" i="1" u="none" strike="noStrike" kern="1200" cap="none" spc="0" normalizeH="0" baseline="0" noProof="0" dirty="0" smtClean="0">
                            <a:ln>
                              <a:noFill/>
                            </a:ln>
                            <a:solidFill>
                              <a:schemeClr val="bg1"/>
                            </a:solidFill>
                            <a:effectLst/>
                            <a:uLnTx/>
                            <a:uFillTx/>
                            <a:latin typeface="Cambria Math" panose="02040503050406030204" pitchFamily="18" charset="0"/>
                            <a:ea typeface="+mn-ea"/>
                            <a:cs typeface="+mn-cs"/>
                          </a:rPr>
                          <m:t>)</m:t>
                        </m:r>
                      </m:oMath>
                    </m:oMathPara>
                  </a14:m>
                  <a:endParaRPr kumimoji="0" lang="en-US" sz="2800" b="0" i="0" u="none" strike="noStrike" kern="1200" cap="none" spc="0" normalizeH="0" baseline="0" noProof="0" dirty="0">
                    <a:ln>
                      <a:noFill/>
                    </a:ln>
                    <a:solidFill>
                      <a:schemeClr val="bg1"/>
                    </a:solidFill>
                    <a:effectLst/>
                    <a:uLnTx/>
                    <a:uFillTx/>
                    <a:latin typeface="Calibri Light" panose="020F0302020204030204"/>
                    <a:ea typeface="+mn-ea"/>
                    <a:cs typeface="+mn-cs"/>
                  </a:endParaRPr>
                </a:p>
              </p:txBody>
            </p:sp>
          </mc:Choice>
          <mc:Fallback xmlns="">
            <p:sp>
              <p:nvSpPr>
                <p:cNvPr id="9" name="Rectangle 8">
                  <a:extLst>
                    <a:ext uri="{FF2B5EF4-FFF2-40B4-BE49-F238E27FC236}">
                      <a16:creationId xmlns:a16="http://schemas.microsoft.com/office/drawing/2014/main" id="{2EA53917-FF5B-18AA-D543-EC3DF0DC68B4}"/>
                    </a:ext>
                  </a:extLst>
                </p:cNvPr>
                <p:cNvSpPr>
                  <a:spLocks noRot="1" noChangeAspect="1" noMove="1" noResize="1" noEditPoints="1" noAdjustHandles="1" noChangeArrowheads="1" noChangeShapeType="1" noTextEdit="1"/>
                </p:cNvSpPr>
                <p:nvPr/>
              </p:nvSpPr>
              <p:spPr>
                <a:xfrm>
                  <a:off x="5090513" y="5561914"/>
                  <a:ext cx="1992124"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45B12EAF-BB0E-D876-9A5D-DC310E55EFA3}"/>
                    </a:ext>
                  </a:extLst>
                </p:cNvPr>
                <p:cNvSpPr/>
                <p:nvPr/>
              </p:nvSpPr>
              <p:spPr>
                <a:xfrm>
                  <a:off x="3668531" y="4811815"/>
                  <a:ext cx="4911328" cy="574644"/>
                </a:xfrm>
                <a:prstGeom prst="rect">
                  <a:avLst/>
                </a:prstGeom>
                <a:solidFill>
                  <a:schemeClr val="bg1"/>
                </a:solidFill>
              </p:spPr>
              <p:txBody>
                <a:bodyPr wrap="square">
                  <a:spAutoFit/>
                </a:bodyPr>
                <a:lstStyle/>
                <a:p>
                  <a:pPr lvl="0">
                    <a:defRPr/>
                  </a:pPr>
                  <a14:m>
                    <m:oMathPara xmlns:m="http://schemas.openxmlformats.org/officeDocument/2006/math">
                      <m:oMathParaPr>
                        <m:jc m:val="centerGroup"/>
                      </m:oMathParaPr>
                      <m:oMath xmlns:m="http://schemas.openxmlformats.org/officeDocument/2006/math">
                        <m:d>
                          <m:dPr>
                            <m:begChr m:val="⟨"/>
                            <m:end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d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𝑠</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m:rPr>
                                <m:sty m:val="p"/>
                              </m:rPr>
                              <a:rPr lang="en-US" sz="2800">
                                <a:latin typeface="Cambria Math" panose="02040503050406030204" pitchFamily="18" charset="0"/>
                              </a:rPr>
                              <m:t>HE</m:t>
                            </m:r>
                            <m:r>
                              <a:rPr lang="en-US" sz="2800">
                                <a:latin typeface="Cambria Math" panose="02040503050406030204" pitchFamily="18" charset="0"/>
                              </a:rPr>
                              <m:t>.</m:t>
                            </m:r>
                            <m:r>
                              <m:rPr>
                                <m:sty m:val="p"/>
                              </m:rPr>
                              <a:rPr lang="en-US" sz="2800">
                                <a:latin typeface="Cambria Math" panose="02040503050406030204" pitchFamily="18" charset="0"/>
                              </a:rPr>
                              <m:t>c</m:t>
                            </m:r>
                            <m:sSubSup>
                              <m:sSubSupPr>
                                <m:ctrlPr>
                                  <a:rPr lang="en-US" sz="2800" i="1">
                                    <a:latin typeface="Cambria Math" panose="02040503050406030204" pitchFamily="18" charset="0"/>
                                  </a:rPr>
                                </m:ctrlPr>
                              </m:sSubSupPr>
                              <m:e>
                                <m:r>
                                  <m:rPr>
                                    <m:sty m:val="p"/>
                                  </m:rPr>
                                  <a:rPr lang="en-US" sz="2800">
                                    <a:latin typeface="Cambria Math" panose="02040503050406030204" pitchFamily="18" charset="0"/>
                                  </a:rPr>
                                  <m:t>t</m:t>
                                </m:r>
                              </m:e>
                              <m:sub>
                                <m:r>
                                  <m:rPr>
                                    <m:sty m:val="p"/>
                                  </m:rPr>
                                  <a:rPr lang="en-US" sz="2800">
                                    <a:latin typeface="Cambria Math" panose="02040503050406030204" pitchFamily="18" charset="0"/>
                                  </a:rPr>
                                  <m:t>sk</m:t>
                                </m:r>
                              </m:sub>
                              <m:sup>
                                <m:r>
                                  <a:rPr lang="en-US" sz="2800" i="1">
                                    <a:latin typeface="Cambria Math" panose="02040503050406030204" pitchFamily="18" charset="0"/>
                                  </a:rPr>
                                  <m:t>𝑜</m:t>
                                </m:r>
                              </m:sup>
                            </m:sSubSup>
                            <m:d>
                              <m:dPr>
                                <m:ctrlPr>
                                  <a:rPr lang="en-US" sz="2800" i="1">
                                    <a:latin typeface="Cambria Math" panose="02040503050406030204" pitchFamily="18" charset="0"/>
                                  </a:rPr>
                                </m:ctrlPr>
                              </m:dPr>
                              <m:e>
                                <m:sSub>
                                  <m:sSubPr>
                                    <m:ctrlPr>
                                      <a:rPr lang="en-US" sz="2800" b="0" i="1" smtClean="0">
                                        <a:latin typeface="Cambria Math" panose="02040503050406030204" pitchFamily="18" charset="0"/>
                                      </a:rPr>
                                    </m:ctrlPr>
                                  </m:sSubPr>
                                  <m:e>
                                    <m:acc>
                                      <m:accPr>
                                        <m: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𝑥</m:t>
                                        </m:r>
                                      </m:e>
                                    </m:acc>
                                  </m:e>
                                  <m:sub>
                                    <m:r>
                                      <a:rPr lang="en-US" sz="2800" b="0" i="1" smtClean="0">
                                        <a:latin typeface="Cambria Math" panose="02040503050406030204" pitchFamily="18" charset="0"/>
                                      </a:rPr>
                                      <m:t>𝑖</m:t>
                                    </m:r>
                                  </m:sub>
                                </m:sSub>
                              </m:e>
                            </m:d>
                          </m:e>
                        </m:d>
                        <m:r>
                          <a:rPr kumimoji="0" lang="en-US" sz="2800" b="0" i="0"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m:rPr>
                            <m:sty m:val="p"/>
                          </m:rPr>
                          <a:rPr lang="en-US" sz="2800" smtClean="0">
                            <a:solidFill>
                              <a:srgbClr val="CC00CC"/>
                            </a:solidFill>
                            <a:latin typeface="Cambria Math" panose="02040503050406030204" pitchFamily="18" charset="0"/>
                          </a:rPr>
                          <m:t>HE</m:t>
                        </m:r>
                        <m:r>
                          <a:rPr lang="en-US" sz="2800" smtClean="0">
                            <a:solidFill>
                              <a:srgbClr val="CC00CC"/>
                            </a:solidFill>
                            <a:latin typeface="Cambria Math" panose="02040503050406030204" pitchFamily="18" charset="0"/>
                          </a:rPr>
                          <m:t>.</m:t>
                        </m:r>
                        <m:r>
                          <m:rPr>
                            <m:sty m:val="p"/>
                          </m:rPr>
                          <a:rPr lang="en-US" sz="2800" smtClean="0">
                            <a:solidFill>
                              <a:srgbClr val="CC00CC"/>
                            </a:solidFill>
                            <a:latin typeface="Cambria Math" panose="02040503050406030204" pitchFamily="18" charset="0"/>
                          </a:rPr>
                          <m:t>c</m:t>
                        </m:r>
                        <m:sSubSup>
                          <m:sSubSupPr>
                            <m:ctrlPr>
                              <a:rPr lang="en-US" sz="2800" i="1">
                                <a:solidFill>
                                  <a:srgbClr val="CC00CC"/>
                                </a:solidFill>
                                <a:latin typeface="Cambria Math" panose="02040503050406030204" pitchFamily="18" charset="0"/>
                              </a:rPr>
                            </m:ctrlPr>
                          </m:sSubSupPr>
                          <m:e>
                            <m:r>
                              <m:rPr>
                                <m:sty m:val="p"/>
                              </m:rPr>
                              <a:rPr lang="en-US" sz="2800">
                                <a:solidFill>
                                  <a:srgbClr val="CC00CC"/>
                                </a:solidFill>
                                <a:latin typeface="Cambria Math" panose="02040503050406030204" pitchFamily="18" charset="0"/>
                              </a:rPr>
                              <m:t>t</m:t>
                            </m:r>
                          </m:e>
                          <m:sub>
                            <m:r>
                              <m:rPr>
                                <m:sty m:val="p"/>
                              </m:rPr>
                              <a:rPr lang="en-US" sz="2800">
                                <a:solidFill>
                                  <a:srgbClr val="CC00CC"/>
                                </a:solidFill>
                                <a:latin typeface="Cambria Math" panose="02040503050406030204" pitchFamily="18" charset="0"/>
                              </a:rPr>
                              <m:t>sk</m:t>
                            </m:r>
                          </m:sub>
                          <m:sup>
                            <m:r>
                              <a:rPr lang="en-US" sz="2800" i="1">
                                <a:solidFill>
                                  <a:srgbClr val="CC00CC"/>
                                </a:solidFill>
                                <a:latin typeface="Cambria Math" panose="02040503050406030204" pitchFamily="18" charset="0"/>
                              </a:rPr>
                              <m:t>𝑜</m:t>
                            </m:r>
                          </m:sup>
                        </m:sSubSup>
                        <m:d>
                          <m:dPr>
                            <m:ctrlPr>
                              <a:rPr lang="en-US" sz="2800" i="1">
                                <a:solidFill>
                                  <a:srgbClr val="CC00CC"/>
                                </a:solidFill>
                                <a:latin typeface="Cambria Math" panose="02040503050406030204" pitchFamily="18" charset="0"/>
                              </a:rPr>
                            </m:ctrlPr>
                          </m:dPr>
                          <m:e>
                            <m:sSub>
                              <m:sSubPr>
                                <m:ctrlPr>
                                  <a:rPr lang="en-US" sz="2800" b="0" i="1" smtClean="0">
                                    <a:solidFill>
                                      <a:srgbClr val="CC00CC"/>
                                    </a:solidFill>
                                    <a:latin typeface="Cambria Math" panose="02040503050406030204" pitchFamily="18" charset="0"/>
                                  </a:rPr>
                                </m:ctrlPr>
                              </m:sSubPr>
                              <m:e>
                                <m:acc>
                                  <m:accPr>
                                    <m:chr m:val="⃗"/>
                                    <m:ctrlP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t>𝑥</m:t>
                                    </m:r>
                                  </m:e>
                                </m:acc>
                              </m:e>
                              <m:sub>
                                <m:r>
                                  <a:rPr lang="en-US" sz="2800" b="0" i="1" smtClean="0">
                                    <a:solidFill>
                                      <a:srgbClr val="CC00CC"/>
                                    </a:solidFill>
                                    <a:latin typeface="Cambria Math" panose="02040503050406030204" pitchFamily="18" charset="0"/>
                                  </a:rPr>
                                  <m:t>𝑖</m:t>
                                </m:r>
                              </m:sub>
                            </m:sSub>
                          </m:e>
                        </m:d>
                      </m:oMath>
                    </m:oMathPara>
                  </a14:m>
                  <a:endParaRPr kumimoji="0" lang="en-US" sz="2800" b="0" i="0" u="none" strike="noStrike" kern="1200" cap="none" spc="0" normalizeH="0" baseline="0" noProof="0" dirty="0">
                    <a:ln>
                      <a:noFill/>
                    </a:ln>
                    <a:solidFill>
                      <a:srgbClr val="CC00CC"/>
                    </a:solidFill>
                    <a:effectLst/>
                    <a:uLnTx/>
                    <a:uFillTx/>
                    <a:latin typeface="Calibri Light" panose="020F0302020204030204"/>
                    <a:ea typeface="+mn-ea"/>
                    <a:cs typeface="+mn-cs"/>
                  </a:endParaRPr>
                </a:p>
              </p:txBody>
            </p:sp>
          </mc:Choice>
          <mc:Fallback xmlns="">
            <p:sp>
              <p:nvSpPr>
                <p:cNvPr id="10" name="Rectangle 9">
                  <a:extLst>
                    <a:ext uri="{FF2B5EF4-FFF2-40B4-BE49-F238E27FC236}">
                      <a16:creationId xmlns:a16="http://schemas.microsoft.com/office/drawing/2014/main" id="{45B12EAF-BB0E-D876-9A5D-DC310E55EFA3}"/>
                    </a:ext>
                  </a:extLst>
                </p:cNvPr>
                <p:cNvSpPr>
                  <a:spLocks noRot="1" noChangeAspect="1" noMove="1" noResize="1" noEditPoints="1" noAdjustHandles="1" noChangeArrowheads="1" noChangeShapeType="1" noTextEdit="1"/>
                </p:cNvSpPr>
                <p:nvPr/>
              </p:nvSpPr>
              <p:spPr>
                <a:xfrm>
                  <a:off x="3668531" y="4811815"/>
                  <a:ext cx="4911328" cy="574644"/>
                </a:xfrm>
                <a:prstGeom prst="rect">
                  <a:avLst/>
                </a:prstGeom>
                <a:blipFill>
                  <a:blip r:embed="rId11"/>
                  <a:stretch>
                    <a:fillRect/>
                  </a:stretch>
                </a:blipFill>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835AE297-9D86-2BFE-85D6-04B29B3B6B90}"/>
                </a:ext>
              </a:extLst>
            </p:cNvPr>
            <p:cNvCxnSpPr>
              <a:cxnSpLocks/>
            </p:cNvCxnSpPr>
            <p:nvPr/>
          </p:nvCxnSpPr>
          <p:spPr>
            <a:xfrm>
              <a:off x="6096000" y="6106201"/>
              <a:ext cx="0" cy="282912"/>
            </a:xfrm>
            <a:prstGeom prst="straightConnector1">
              <a:avLst/>
            </a:prstGeom>
            <a:ln w="19050">
              <a:solidFill>
                <a:srgbClr val="4472C4"/>
              </a:solidFill>
              <a:headEnd type="none"/>
              <a:tailEnd type="triangle" w="lg" len="lg"/>
            </a:ln>
          </p:spPr>
          <p:style>
            <a:lnRef idx="3">
              <a:schemeClr val="accent5"/>
            </a:lnRef>
            <a:fillRef idx="0">
              <a:schemeClr val="accent5"/>
            </a:fillRef>
            <a:effectRef idx="2">
              <a:schemeClr val="accent5"/>
            </a:effectRef>
            <a:fontRef idx="minor">
              <a:schemeClr val="tx1"/>
            </a:fontRef>
          </p:style>
        </p:cxnSp>
      </p:gr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DC18D553-C681-069F-56D4-E68F69DC02B2}"/>
                  </a:ext>
                </a:extLst>
              </p:cNvPr>
              <p:cNvSpPr/>
              <p:nvPr/>
            </p:nvSpPr>
            <p:spPr>
              <a:xfrm>
                <a:off x="6552728" y="4565375"/>
                <a:ext cx="4911328" cy="523220"/>
              </a:xfrm>
              <a:prstGeom prst="rect">
                <a:avLst/>
              </a:prstGeom>
              <a:solidFill>
                <a:schemeClr val="bg1"/>
              </a:solidFill>
            </p:spPr>
            <p:txBody>
              <a:bodyPr wrap="square">
                <a:spAutoFit/>
              </a:bodyPr>
              <a:lstStyle/>
              <a:p>
                <a:pPr lvl="0">
                  <a:defRPr/>
                </a:pPr>
                <a14:m>
                  <m:oMathPara xmlns:m="http://schemas.openxmlformats.org/officeDocument/2006/math">
                    <m:oMathParaPr>
                      <m:jc m:val="centerGroup"/>
                    </m:oMathParaPr>
                    <m:oMath xmlns:m="http://schemas.openxmlformats.org/officeDocument/2006/math">
                      <m:d>
                        <m:dPr>
                          <m:begChr m:val="⟨"/>
                          <m:end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d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𝑠</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m:rPr>
                              <m:sty m:val="p"/>
                            </m:rPr>
                            <a:rPr lang="en-US" sz="2800">
                              <a:latin typeface="Cambria Math" panose="02040503050406030204" pitchFamily="18" charset="0"/>
                            </a:rPr>
                            <m:t>HE</m:t>
                          </m:r>
                          <m:r>
                            <a:rPr lang="en-US" sz="2800">
                              <a:latin typeface="Cambria Math" panose="02040503050406030204" pitchFamily="18" charset="0"/>
                            </a:rPr>
                            <m:t>.</m:t>
                          </m:r>
                          <m:sSub>
                            <m:sSubPr>
                              <m:ctrlPr>
                                <a:rPr lang="en-US" sz="2800" b="0" i="1" smtClean="0">
                                  <a:latin typeface="Cambria Math" panose="02040503050406030204" pitchFamily="18" charset="0"/>
                                </a:rPr>
                              </m:ctrlPr>
                            </m:sSubPr>
                            <m:e>
                              <m:r>
                                <m:rPr>
                                  <m:sty m:val="p"/>
                                </m:rPr>
                                <a:rPr lang="en-US" sz="2800">
                                  <a:latin typeface="Cambria Math" panose="02040503050406030204" pitchFamily="18" charset="0"/>
                                </a:rPr>
                                <m:t>ct</m:t>
                              </m:r>
                            </m:e>
                            <m:sub>
                              <m:r>
                                <m:rPr>
                                  <m:sty m:val="p"/>
                                </m:rPr>
                                <a:rPr lang="en-US" sz="2800" b="0" i="0" smtClean="0">
                                  <a:latin typeface="Cambria Math" panose="02040503050406030204" pitchFamily="18" charset="0"/>
                                </a:rPr>
                                <m:t>sk</m:t>
                              </m:r>
                            </m:sub>
                          </m:sSub>
                          <m:d>
                            <m:dPr>
                              <m:ctrlPr>
                                <a:rPr lang="en-US" sz="2800" i="1">
                                  <a:latin typeface="Cambria Math" panose="02040503050406030204" pitchFamily="18" charset="0"/>
                                </a:rPr>
                              </m:ctrlPr>
                            </m:dPr>
                            <m:e>
                              <m:sSub>
                                <m:sSubPr>
                                  <m:ctrlPr>
                                    <a:rPr lang="en-US" sz="2800" b="0" i="1" smtClean="0">
                                      <a:latin typeface="Cambria Math" panose="02040503050406030204" pitchFamily="18" charset="0"/>
                                    </a:rPr>
                                  </m:ctrlPr>
                                </m:sSubPr>
                                <m:e>
                                  <m:acc>
                                    <m:accPr>
                                      <m: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𝑥</m:t>
                                      </m:r>
                                    </m:e>
                                  </m:acc>
                                </m:e>
                                <m:sub>
                                  <m:r>
                                    <a:rPr lang="en-US" sz="2800" b="0" i="1" smtClean="0">
                                      <a:latin typeface="Cambria Math" panose="02040503050406030204" pitchFamily="18" charset="0"/>
                                    </a:rPr>
                                    <m:t>𝑖</m:t>
                                  </m:r>
                                </m:sub>
                              </m:sSub>
                            </m:e>
                          </m:d>
                        </m:e>
                      </m:d>
                    </m:oMath>
                  </m:oMathPara>
                </a14:m>
                <a:endParaRPr kumimoji="0" lang="en-US" sz="2800" b="0" i="0" u="none" strike="noStrike" kern="1200" cap="none" spc="0" normalizeH="0" baseline="0" noProof="0" dirty="0">
                  <a:ln>
                    <a:noFill/>
                  </a:ln>
                  <a:solidFill>
                    <a:srgbClr val="CC00CC"/>
                  </a:solidFill>
                  <a:effectLst/>
                  <a:uLnTx/>
                  <a:uFillTx/>
                  <a:latin typeface="Calibri Light" panose="020F0302020204030204"/>
                  <a:ea typeface="+mn-ea"/>
                  <a:cs typeface="+mn-cs"/>
                </a:endParaRPr>
              </a:p>
            </p:txBody>
          </p:sp>
        </mc:Choice>
        <mc:Fallback xmlns="">
          <p:sp>
            <p:nvSpPr>
              <p:cNvPr id="19" name="Rectangle 18">
                <a:extLst>
                  <a:ext uri="{FF2B5EF4-FFF2-40B4-BE49-F238E27FC236}">
                    <a16:creationId xmlns:a16="http://schemas.microsoft.com/office/drawing/2014/main" id="{DC18D553-C681-069F-56D4-E68F69DC02B2}"/>
                  </a:ext>
                </a:extLst>
              </p:cNvPr>
              <p:cNvSpPr>
                <a:spLocks noRot="1" noChangeAspect="1" noMove="1" noResize="1" noEditPoints="1" noAdjustHandles="1" noChangeArrowheads="1" noChangeShapeType="1" noTextEdit="1"/>
              </p:cNvSpPr>
              <p:nvPr/>
            </p:nvSpPr>
            <p:spPr>
              <a:xfrm>
                <a:off x="6552728" y="4565375"/>
                <a:ext cx="4911328" cy="52322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203B0AEE-A073-9437-8E12-FEEADC4C930E}"/>
                  </a:ext>
                </a:extLst>
              </p:cNvPr>
              <p:cNvSpPr/>
              <p:nvPr/>
            </p:nvSpPr>
            <p:spPr>
              <a:xfrm>
                <a:off x="6321313" y="3756465"/>
                <a:ext cx="1201690" cy="523220"/>
              </a:xfrm>
              <a:prstGeom prst="rect">
                <a:avLst/>
              </a:prstGeom>
              <a:solidFill>
                <a:schemeClr val="bg1"/>
              </a:solidFill>
              <a:ln>
                <a:solidFill>
                  <a:schemeClr val="tx1"/>
                </a:solidFill>
                <a:prstDash val="soli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2800" b="0" i="1" u="none" strike="noStrike" kern="1200" cap="none" spc="0" normalizeH="0" baseline="0" noProof="0" dirty="0" smtClean="0">
                              <a:ln>
                                <a:noFill/>
                              </a:ln>
                              <a:solidFill>
                                <a:srgbClr val="1F26F1"/>
                              </a:solidFill>
                              <a:effectLst/>
                              <a:uLnTx/>
                              <a:uFillTx/>
                              <a:latin typeface="Cambria Math" panose="02040503050406030204" pitchFamily="18" charset="0"/>
                              <a:ea typeface="+mn-ea"/>
                              <a:cs typeface="+mn-cs"/>
                            </a:rPr>
                          </m:ctrlPr>
                        </m:sSubPr>
                        <m:e>
                          <m:r>
                            <m:rPr>
                              <m:nor/>
                            </m:rPr>
                            <a:rPr kumimoji="0" lang="en-US" sz="2800" b="1" i="0" u="none" strike="noStrike" kern="1200" cap="none" spc="0" normalizeH="0" baseline="0" noProof="0" dirty="0" smtClean="0">
                              <a:ln>
                                <a:noFill/>
                              </a:ln>
                              <a:solidFill>
                                <a:srgbClr val="1F26F1"/>
                              </a:solidFill>
                              <a:effectLst/>
                              <a:uLnTx/>
                              <a:uFillTx/>
                              <a:latin typeface="Calibri Light" panose="020F0302020204030204"/>
                              <a:ea typeface="+mn-ea"/>
                              <a:cs typeface="+mn-cs"/>
                            </a:rPr>
                            <m:t>ct</m:t>
                          </m:r>
                        </m:e>
                        <m:sub>
                          <m:r>
                            <a:rPr kumimoji="0" lang="en-US" sz="2800" b="0" i="1" u="none" strike="noStrike" kern="1200" cap="none" spc="0" normalizeH="0" baseline="0" noProof="0" dirty="0" smtClean="0">
                              <a:ln>
                                <a:noFill/>
                              </a:ln>
                              <a:solidFill>
                                <a:srgbClr val="1F26F1"/>
                              </a:solidFill>
                              <a:effectLst/>
                              <a:uLnTx/>
                              <a:uFillTx/>
                              <a:latin typeface="Cambria Math" panose="02040503050406030204" pitchFamily="18" charset="0"/>
                              <a:ea typeface="+mn-ea"/>
                              <a:cs typeface="+mn-cs"/>
                            </a:rPr>
                            <m:t>𝑠</m:t>
                          </m:r>
                        </m:sub>
                      </m:sSub>
                      <m:r>
                        <a:rPr kumimoji="0" lang="en-US" sz="2800" b="0" i="1" u="none" strike="noStrike" kern="1200" cap="none" spc="0" normalizeH="0" baseline="0" noProof="0" dirty="0" smtClean="0">
                          <a:ln>
                            <a:noFill/>
                          </a:ln>
                          <a:solidFill>
                            <a:srgbClr val="1F26F1"/>
                          </a:solidFill>
                          <a:effectLst/>
                          <a:uLnTx/>
                          <a:uFillTx/>
                          <a:latin typeface="Cambria Math" panose="02040503050406030204" pitchFamily="18" charset="0"/>
                          <a:ea typeface="+mn-ea"/>
                          <a:cs typeface="+mn-cs"/>
                        </a:rPr>
                        <m:t>(</m:t>
                      </m:r>
                      <m:r>
                        <m:rPr>
                          <m:sty m:val="p"/>
                        </m:rPr>
                        <a:rPr kumimoji="0" lang="en-US" sz="2800" b="0" i="0" u="none" strike="noStrike" kern="1200" cap="none" spc="0" normalizeH="0" baseline="0" noProof="0" smtClean="0">
                          <a:ln>
                            <a:noFill/>
                          </a:ln>
                          <a:solidFill>
                            <a:srgbClr val="1F26F1"/>
                          </a:solidFill>
                          <a:effectLst/>
                          <a:uLnTx/>
                          <a:uFillTx/>
                          <a:latin typeface="Cambria Math" panose="02040503050406030204" pitchFamily="18" charset="0"/>
                          <a:ea typeface="+mn-ea"/>
                          <a:cs typeface="+mn-cs"/>
                        </a:rPr>
                        <m:t>sk</m:t>
                      </m:r>
                      <m:r>
                        <a:rPr kumimoji="0" lang="en-US" sz="2800" b="0" i="1" u="none" strike="noStrike" kern="1200" cap="none" spc="0" normalizeH="0" baseline="0" noProof="0" dirty="0" smtClean="0">
                          <a:ln>
                            <a:noFill/>
                          </a:ln>
                          <a:solidFill>
                            <a:srgbClr val="1F26F1"/>
                          </a:solidFill>
                          <a:effectLst/>
                          <a:uLnTx/>
                          <a:uFillTx/>
                          <a:latin typeface="Cambria Math" panose="02040503050406030204" pitchFamily="18" charset="0"/>
                          <a:ea typeface="+mn-ea"/>
                          <a:cs typeface="+mn-cs"/>
                        </a:rPr>
                        <m:t>)</m:t>
                      </m:r>
                    </m:oMath>
                  </m:oMathPara>
                </a14:m>
                <a:endParaRPr kumimoji="0" lang="en-US" sz="2800" b="0" i="0" u="none" strike="noStrike" kern="1200" cap="none" spc="0" normalizeH="0" baseline="0" noProof="0" dirty="0">
                  <a:ln>
                    <a:noFill/>
                  </a:ln>
                  <a:solidFill>
                    <a:srgbClr val="1F26F1"/>
                  </a:solidFill>
                  <a:effectLst/>
                  <a:uLnTx/>
                  <a:uFillTx/>
                  <a:latin typeface="Calibri Light" panose="020F0302020204030204"/>
                  <a:ea typeface="+mn-ea"/>
                  <a:cs typeface="+mn-cs"/>
                </a:endParaRPr>
              </a:p>
            </p:txBody>
          </p:sp>
        </mc:Choice>
        <mc:Fallback xmlns="">
          <p:sp>
            <p:nvSpPr>
              <p:cNvPr id="15" name="Rectangle 14">
                <a:extLst>
                  <a:ext uri="{FF2B5EF4-FFF2-40B4-BE49-F238E27FC236}">
                    <a16:creationId xmlns:a16="http://schemas.microsoft.com/office/drawing/2014/main" id="{203B0AEE-A073-9437-8E12-FEEADC4C930E}"/>
                  </a:ext>
                </a:extLst>
              </p:cNvPr>
              <p:cNvSpPr>
                <a:spLocks noRot="1" noChangeAspect="1" noMove="1" noResize="1" noEditPoints="1" noAdjustHandles="1" noChangeArrowheads="1" noChangeShapeType="1" noTextEdit="1"/>
              </p:cNvSpPr>
              <p:nvPr/>
            </p:nvSpPr>
            <p:spPr>
              <a:xfrm>
                <a:off x="6321313" y="3756465"/>
                <a:ext cx="1201690" cy="523220"/>
              </a:xfrm>
              <a:prstGeom prst="rect">
                <a:avLst/>
              </a:prstGeom>
              <a:blipFill>
                <a:blip r:embed="rId13"/>
                <a:stretch>
                  <a:fillRect/>
                </a:stretch>
              </a:blipFill>
              <a:ln>
                <a:solidFill>
                  <a:schemeClr val="tx1"/>
                </a:solidFill>
                <a:prstDash val="solid"/>
              </a:ln>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754D42C8-B985-4733-DD52-BEA7AAAAC4DD}"/>
              </a:ext>
            </a:extLst>
          </p:cNvPr>
          <p:cNvCxnSpPr>
            <a:cxnSpLocks/>
            <a:stCxn id="15" idx="3"/>
            <a:endCxn id="9" idx="1"/>
          </p:cNvCxnSpPr>
          <p:nvPr/>
        </p:nvCxnSpPr>
        <p:spPr>
          <a:xfrm flipV="1">
            <a:off x="7523003" y="4014406"/>
            <a:ext cx="467070" cy="3669"/>
          </a:xfrm>
          <a:prstGeom prst="straightConnector1">
            <a:avLst/>
          </a:prstGeom>
          <a:ln w="19050">
            <a:solidFill>
              <a:srgbClr val="4472C4"/>
            </a:solidFill>
            <a:headEnd type="none"/>
            <a:tailEnd type="triangle" w="lg" len="lg"/>
          </a:ln>
        </p:spPr>
        <p:style>
          <a:lnRef idx="3">
            <a:schemeClr val="accent5"/>
          </a:lnRef>
          <a:fillRef idx="0">
            <a:schemeClr val="accent5"/>
          </a:fillRef>
          <a:effectRef idx="2">
            <a:schemeClr val="accent5"/>
          </a:effectRef>
          <a:fontRef idx="minor">
            <a:schemeClr val="tx1"/>
          </a:fontRef>
        </p:style>
      </p:cxnSp>
      <p:grpSp>
        <p:nvGrpSpPr>
          <p:cNvPr id="14" name="Group 13">
            <a:extLst>
              <a:ext uri="{FF2B5EF4-FFF2-40B4-BE49-F238E27FC236}">
                <a16:creationId xmlns:a16="http://schemas.microsoft.com/office/drawing/2014/main" id="{EC88BD91-7628-7BE8-3C0F-9140708A006C}"/>
              </a:ext>
            </a:extLst>
          </p:cNvPr>
          <p:cNvGrpSpPr/>
          <p:nvPr/>
        </p:nvGrpSpPr>
        <p:grpSpPr>
          <a:xfrm>
            <a:off x="6568091" y="5092635"/>
            <a:ext cx="4911328" cy="1453784"/>
            <a:chOff x="6568091" y="5092635"/>
            <a:chExt cx="4911328" cy="1453784"/>
          </a:xfrm>
        </p:grpSpPr>
        <p:cxnSp>
          <p:nvCxnSpPr>
            <p:cNvPr id="27" name="Straight Arrow Connector 26">
              <a:extLst>
                <a:ext uri="{FF2B5EF4-FFF2-40B4-BE49-F238E27FC236}">
                  <a16:creationId xmlns:a16="http://schemas.microsoft.com/office/drawing/2014/main" id="{CA74412C-605C-80AB-453F-C8B88E677FC2}"/>
                </a:ext>
              </a:extLst>
            </p:cNvPr>
            <p:cNvCxnSpPr>
              <a:cxnSpLocks/>
              <a:endCxn id="31" idx="0"/>
            </p:cNvCxnSpPr>
            <p:nvPr/>
          </p:nvCxnSpPr>
          <p:spPr>
            <a:xfrm>
              <a:off x="9008392" y="5092635"/>
              <a:ext cx="15363" cy="930564"/>
            </a:xfrm>
            <a:prstGeom prst="straightConnector1">
              <a:avLst/>
            </a:prstGeom>
            <a:ln w="19050">
              <a:solidFill>
                <a:srgbClr val="4472C4"/>
              </a:solidFill>
              <a:headEnd type="none"/>
              <a:tailEnd type="triangle" w="lg" len="lg"/>
            </a:ln>
          </p:spPr>
          <p:style>
            <a:lnRef idx="3">
              <a:schemeClr val="accent5"/>
            </a:lnRef>
            <a:fillRef idx="0">
              <a:schemeClr val="accent5"/>
            </a:fillRef>
            <a:effectRef idx="2">
              <a:schemeClr val="accent5"/>
            </a:effectRef>
            <a:fontRef idx="minor">
              <a:schemeClr val="tx1"/>
            </a:fontRef>
          </p:style>
        </p:cxnSp>
        <p:sp>
          <p:nvSpPr>
            <p:cNvPr id="28" name="Rectangle 27">
              <a:extLst>
                <a:ext uri="{FF2B5EF4-FFF2-40B4-BE49-F238E27FC236}">
                  <a16:creationId xmlns:a16="http://schemas.microsoft.com/office/drawing/2014/main" id="{67C9FBC7-7504-2EDA-CB36-428F269A8F84}"/>
                </a:ext>
              </a:extLst>
            </p:cNvPr>
            <p:cNvSpPr/>
            <p:nvPr/>
          </p:nvSpPr>
          <p:spPr>
            <a:xfrm>
              <a:off x="7956922" y="5271548"/>
              <a:ext cx="2198467" cy="523220"/>
            </a:xfrm>
            <a:prstGeom prst="rect">
              <a:avLst/>
            </a:prstGeom>
            <a:solidFill>
              <a:schemeClr val="tx1"/>
            </a:solidFill>
          </p:spPr>
          <p:txBody>
            <a:bodyPr wrap="square">
              <a:spAutoFit/>
            </a:bodyPr>
            <a:lstStyle/>
            <a:p>
              <a:pPr lvl="0" algn="ctr">
                <a:defRPr/>
              </a:pPr>
              <a:r>
                <a:rPr kumimoji="0" lang="en-US" sz="2800" b="0" i="0" u="none" strike="noStrike" kern="1200" cap="none" spc="0" normalizeH="0" baseline="0" noProof="0" dirty="0">
                  <a:ln>
                    <a:noFill/>
                  </a:ln>
                  <a:solidFill>
                    <a:schemeClr val="bg1"/>
                  </a:solidFill>
                  <a:effectLst/>
                  <a:uLnTx/>
                  <a:uFillTx/>
                  <a:latin typeface="Calibri Light" panose="020F0302020204030204"/>
                  <a:ea typeface="+mn-ea"/>
                  <a:cs typeface="+mn-cs"/>
                </a:rPr>
                <a:t>1-way Comm.</a:t>
              </a:r>
            </a:p>
          </p:txBody>
        </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5A66365A-CEDE-1CBE-4C49-641EFD1E9917}"/>
                    </a:ext>
                  </a:extLst>
                </p:cNvPr>
                <p:cNvSpPr/>
                <p:nvPr/>
              </p:nvSpPr>
              <p:spPr>
                <a:xfrm>
                  <a:off x="6568091" y="6023199"/>
                  <a:ext cx="4911328" cy="523220"/>
                </a:xfrm>
                <a:prstGeom prst="rect">
                  <a:avLst/>
                </a:prstGeom>
                <a:solidFill>
                  <a:schemeClr val="bg1"/>
                </a:solidFill>
              </p:spPr>
              <p:txBody>
                <a:bodyPr wrap="square">
                  <a:spAutoFit/>
                </a:bodyPr>
                <a:lstStyle/>
                <a:p>
                  <a:pPr lvl="0">
                    <a:defRPr/>
                  </a:pPr>
                  <a14:m>
                    <m:oMathPara xmlns:m="http://schemas.openxmlformats.org/officeDocument/2006/math">
                      <m:oMathParaPr>
                        <m:jc m:val="centerGroup"/>
                      </m:oMathParaPr>
                      <m:oMath xmlns:m="http://schemas.openxmlformats.org/officeDocument/2006/math">
                        <m:d>
                          <m:dPr>
                            <m:begChr m:val="⟨"/>
                            <m:end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d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𝑠</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m:rPr>
                                <m:sty m:val="p"/>
                              </m:rPr>
                              <a:rPr lang="en-US" sz="2800">
                                <a:latin typeface="Cambria Math" panose="02040503050406030204" pitchFamily="18" charset="0"/>
                              </a:rPr>
                              <m:t>HE</m:t>
                            </m:r>
                            <m:r>
                              <a:rPr lang="en-US" sz="2800">
                                <a:latin typeface="Cambria Math" panose="02040503050406030204" pitchFamily="18" charset="0"/>
                              </a:rPr>
                              <m:t>.</m:t>
                            </m:r>
                            <m:sSub>
                              <m:sSubPr>
                                <m:ctrlPr>
                                  <a:rPr lang="en-US" sz="2800" b="0" i="1" smtClean="0">
                                    <a:latin typeface="Cambria Math" panose="02040503050406030204" pitchFamily="18" charset="0"/>
                                  </a:rPr>
                                </m:ctrlPr>
                              </m:sSubPr>
                              <m:e>
                                <m:r>
                                  <m:rPr>
                                    <m:sty m:val="p"/>
                                  </m:rPr>
                                  <a:rPr lang="en-US" sz="2800">
                                    <a:latin typeface="Cambria Math" panose="02040503050406030204" pitchFamily="18" charset="0"/>
                                  </a:rPr>
                                  <m:t>ct</m:t>
                                </m:r>
                              </m:e>
                              <m:sub>
                                <m:r>
                                  <m:rPr>
                                    <m:sty m:val="p"/>
                                  </m:rPr>
                                  <a:rPr lang="en-US" sz="2800" b="0" i="0" smtClean="0">
                                    <a:latin typeface="Cambria Math" panose="02040503050406030204" pitchFamily="18" charset="0"/>
                                  </a:rPr>
                                  <m:t>sk</m:t>
                                </m:r>
                              </m:sub>
                            </m:sSub>
                            <m:d>
                              <m:dPr>
                                <m:ctrlPr>
                                  <a:rPr lang="en-US" sz="2800" i="1">
                                    <a:latin typeface="Cambria Math" panose="02040503050406030204" pitchFamily="18" charset="0"/>
                                  </a:rPr>
                                </m:ctrlPr>
                              </m:dPr>
                              <m:e>
                                <m:sSub>
                                  <m:sSubPr>
                                    <m:ctrlPr>
                                      <a:rPr lang="en-US" sz="2800" b="0" i="1" smtClean="0">
                                        <a:latin typeface="Cambria Math" panose="02040503050406030204" pitchFamily="18" charset="0"/>
                                      </a:rPr>
                                    </m:ctrlPr>
                                  </m:sSubPr>
                                  <m:e>
                                    <m:acc>
                                      <m:accPr>
                                        <m: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𝑥</m:t>
                                        </m:r>
                                      </m:e>
                                    </m:acc>
                                  </m:e>
                                  <m:sub>
                                    <m:r>
                                      <a:rPr lang="en-US" sz="2800" b="0" i="1" smtClean="0">
                                        <a:latin typeface="Cambria Math" panose="02040503050406030204" pitchFamily="18" charset="0"/>
                                      </a:rPr>
                                      <m:t>𝑖</m:t>
                                    </m:r>
                                  </m:sub>
                                </m:sSub>
                              </m:e>
                            </m:d>
                          </m:e>
                        </m:d>
                        <m:r>
                          <a:rPr kumimoji="0" lang="en-US" sz="2800" b="0" i="0"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m:rPr>
                            <m:sty m:val="p"/>
                          </m:rPr>
                          <a:rPr lang="en-US" sz="2800" smtClean="0">
                            <a:solidFill>
                              <a:srgbClr val="CC00CC"/>
                            </a:solidFill>
                            <a:latin typeface="Cambria Math" panose="02040503050406030204" pitchFamily="18" charset="0"/>
                          </a:rPr>
                          <m:t>HE</m:t>
                        </m:r>
                        <m:r>
                          <a:rPr lang="en-US" sz="2800" smtClean="0">
                            <a:solidFill>
                              <a:srgbClr val="CC00CC"/>
                            </a:solidFill>
                            <a:latin typeface="Cambria Math" panose="02040503050406030204" pitchFamily="18" charset="0"/>
                          </a:rPr>
                          <m:t>.</m:t>
                        </m:r>
                        <m:sSub>
                          <m:sSubPr>
                            <m:ctrlPr>
                              <a:rPr lang="en-US" sz="2800" i="1">
                                <a:solidFill>
                                  <a:srgbClr val="CC00CC"/>
                                </a:solidFill>
                                <a:latin typeface="Cambria Math" panose="02040503050406030204" pitchFamily="18" charset="0"/>
                              </a:rPr>
                            </m:ctrlPr>
                          </m:sSubPr>
                          <m:e>
                            <m:r>
                              <m:rPr>
                                <m:sty m:val="p"/>
                              </m:rPr>
                              <a:rPr lang="en-US" sz="2800">
                                <a:solidFill>
                                  <a:srgbClr val="CC00CC"/>
                                </a:solidFill>
                                <a:latin typeface="Cambria Math" panose="02040503050406030204" pitchFamily="18" charset="0"/>
                              </a:rPr>
                              <m:t>ct</m:t>
                            </m:r>
                          </m:e>
                          <m:sub>
                            <m:r>
                              <m:rPr>
                                <m:sty m:val="p"/>
                              </m:rPr>
                              <a:rPr lang="en-US" sz="2800">
                                <a:solidFill>
                                  <a:srgbClr val="CC00CC"/>
                                </a:solidFill>
                                <a:latin typeface="Cambria Math" panose="02040503050406030204" pitchFamily="18" charset="0"/>
                              </a:rPr>
                              <m:t>sk</m:t>
                            </m:r>
                          </m:sub>
                        </m:sSub>
                        <m:d>
                          <m:dPr>
                            <m:ctrlPr>
                              <a:rPr lang="en-US" sz="2800" i="1">
                                <a:solidFill>
                                  <a:srgbClr val="CC00CC"/>
                                </a:solidFill>
                                <a:latin typeface="Cambria Math" panose="02040503050406030204" pitchFamily="18" charset="0"/>
                              </a:rPr>
                            </m:ctrlPr>
                          </m:dPr>
                          <m:e>
                            <m:sSub>
                              <m:sSubPr>
                                <m:ctrlPr>
                                  <a:rPr lang="en-US" sz="2800" b="0" i="1" smtClean="0">
                                    <a:solidFill>
                                      <a:srgbClr val="CC00CC"/>
                                    </a:solidFill>
                                    <a:latin typeface="Cambria Math" panose="02040503050406030204" pitchFamily="18" charset="0"/>
                                  </a:rPr>
                                </m:ctrlPr>
                              </m:sSubPr>
                              <m:e>
                                <m:acc>
                                  <m:accPr>
                                    <m:chr m:val="⃗"/>
                                    <m:ctrlP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t>𝑥</m:t>
                                    </m:r>
                                  </m:e>
                                </m:acc>
                              </m:e>
                              <m:sub>
                                <m:r>
                                  <a:rPr lang="en-US" sz="2800" b="0" i="1" smtClean="0">
                                    <a:solidFill>
                                      <a:srgbClr val="CC00CC"/>
                                    </a:solidFill>
                                    <a:latin typeface="Cambria Math" panose="02040503050406030204" pitchFamily="18" charset="0"/>
                                  </a:rPr>
                                  <m:t>𝑖</m:t>
                                </m:r>
                              </m:sub>
                            </m:sSub>
                          </m:e>
                        </m:d>
                      </m:oMath>
                    </m:oMathPara>
                  </a14:m>
                  <a:endParaRPr kumimoji="0" lang="en-US" sz="2800" b="0" i="0" u="none" strike="noStrike" kern="1200" cap="none" spc="0" normalizeH="0" baseline="0" noProof="0" dirty="0">
                    <a:ln>
                      <a:noFill/>
                    </a:ln>
                    <a:solidFill>
                      <a:srgbClr val="CC00CC"/>
                    </a:solidFill>
                    <a:effectLst/>
                    <a:uLnTx/>
                    <a:uFillTx/>
                    <a:latin typeface="Calibri Light" panose="020F0302020204030204"/>
                    <a:ea typeface="+mn-ea"/>
                    <a:cs typeface="+mn-cs"/>
                  </a:endParaRPr>
                </a:p>
              </p:txBody>
            </p:sp>
          </mc:Choice>
          <mc:Fallback xmlns="">
            <p:sp>
              <p:nvSpPr>
                <p:cNvPr id="31" name="Rectangle 30">
                  <a:extLst>
                    <a:ext uri="{FF2B5EF4-FFF2-40B4-BE49-F238E27FC236}">
                      <a16:creationId xmlns:a16="http://schemas.microsoft.com/office/drawing/2014/main" id="{5A66365A-CEDE-1CBE-4C49-641EFD1E9917}"/>
                    </a:ext>
                  </a:extLst>
                </p:cNvPr>
                <p:cNvSpPr>
                  <a:spLocks noRot="1" noChangeAspect="1" noMove="1" noResize="1" noEditPoints="1" noAdjustHandles="1" noChangeArrowheads="1" noChangeShapeType="1" noTextEdit="1"/>
                </p:cNvSpPr>
                <p:nvPr/>
              </p:nvSpPr>
              <p:spPr>
                <a:xfrm>
                  <a:off x="6568091" y="6023199"/>
                  <a:ext cx="4911328" cy="523220"/>
                </a:xfrm>
                <a:prstGeom prst="rect">
                  <a:avLst/>
                </a:prstGeom>
                <a:blipFill>
                  <a:blip r:embed="rId14"/>
                  <a:stretch>
                    <a:fillRect/>
                  </a:stretch>
                </a:blipFill>
              </p:spPr>
              <p:txBody>
                <a:bodyPr/>
                <a:lstStyle/>
                <a:p>
                  <a:r>
                    <a:rPr lang="en-US">
                      <a:noFill/>
                    </a:rPr>
                    <a:t> </a:t>
                  </a:r>
                </a:p>
              </p:txBody>
            </p:sp>
          </mc:Fallback>
        </mc:AlternateContent>
      </p:grpSp>
      <p:sp>
        <p:nvSpPr>
          <p:cNvPr id="13" name="Title 1">
            <a:extLst>
              <a:ext uri="{FF2B5EF4-FFF2-40B4-BE49-F238E27FC236}">
                <a16:creationId xmlns:a16="http://schemas.microsoft.com/office/drawing/2014/main" id="{FD441185-83C1-515F-BDD8-9CEC3A895759}"/>
              </a:ext>
            </a:extLst>
          </p:cNvPr>
          <p:cNvSpPr txBox="1">
            <a:spLocks/>
          </p:cNvSpPr>
          <p:nvPr/>
        </p:nvSpPr>
        <p:spPr>
          <a:xfrm>
            <a:off x="152400" y="23021"/>
            <a:ext cx="11201400" cy="11183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Paradigm for Standard Garbling</a:t>
            </a:r>
          </a:p>
        </p:txBody>
      </p:sp>
    </p:spTree>
    <p:extLst>
      <p:ext uri="{BB962C8B-B14F-4D97-AF65-F5344CB8AC3E}">
        <p14:creationId xmlns:p14="http://schemas.microsoft.com/office/powerpoint/2010/main" val="216511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62758-0F6E-F102-DD1A-BB3B9D969D4F}"/>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8BFF7EE-3EAD-788B-18CD-9F0CDC6BA32C}"/>
                  </a:ext>
                </a:extLst>
              </p:cNvPr>
              <p:cNvSpPr txBox="1"/>
              <p:nvPr/>
            </p:nvSpPr>
            <p:spPr>
              <a:xfrm>
                <a:off x="1160697" y="2926835"/>
                <a:ext cx="6763612" cy="588046"/>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p>
                        <m:sSupPr>
                          <m:ctrlPr>
                            <a:rPr lang="en-US" sz="2800" i="1" dirty="0" smtClean="0">
                              <a:solidFill>
                                <a:srgbClr val="CC00CC"/>
                              </a:solidFill>
                              <a:latin typeface="Cambria Math" panose="02040503050406030204" pitchFamily="18" charset="0"/>
                            </a:rPr>
                          </m:ctrlPr>
                        </m:sSupPr>
                        <m:e>
                          <m:r>
                            <m:rPr>
                              <m:sty m:val="p"/>
                            </m:rPr>
                            <a:rPr lang="en-US" sz="2800" dirty="0">
                              <a:solidFill>
                                <a:srgbClr val="CC00CC"/>
                              </a:solidFill>
                              <a:latin typeface="Cambria Math" panose="02040503050406030204" pitchFamily="18" charset="0"/>
                            </a:rPr>
                            <m:t>ct</m:t>
                          </m:r>
                        </m:e>
                        <m:sup>
                          <m:r>
                            <a:rPr lang="en-US" sz="2800" b="0" i="1" dirty="0" smtClean="0">
                              <a:solidFill>
                                <a:srgbClr val="CC00CC"/>
                              </a:solidFill>
                              <a:latin typeface="Cambria Math" panose="02040503050406030204" pitchFamily="18" charset="0"/>
                            </a:rPr>
                            <m:t>𝑜</m:t>
                          </m:r>
                        </m:sup>
                      </m:sSup>
                      <m:r>
                        <a:rPr lang="en-US" sz="2800" b="0" i="0" dirty="0" smtClean="0">
                          <a:solidFill>
                            <a:schemeClr val="tx1"/>
                          </a:solidFill>
                          <a:latin typeface="Cambria Math" panose="02040503050406030204" pitchFamily="18" charset="0"/>
                        </a:rPr>
                        <m:t>=</m:t>
                      </m:r>
                      <m:r>
                        <m:rPr>
                          <m:sty m:val="p"/>
                        </m:rPr>
                        <a:rPr lang="en-US" sz="2800" b="0" i="0" dirty="0" smtClean="0">
                          <a:solidFill>
                            <a:schemeClr val="tx1"/>
                          </a:solidFill>
                          <a:latin typeface="Cambria Math" panose="02040503050406030204" pitchFamily="18" charset="0"/>
                        </a:rPr>
                        <m:t>HMult</m:t>
                      </m:r>
                      <m:d>
                        <m:dPr>
                          <m:ctrlPr>
                            <a:rPr lang="en-US" sz="2800" b="0" i="1" dirty="0" smtClean="0">
                              <a:solidFill>
                                <a:schemeClr val="tx1"/>
                              </a:solidFill>
                              <a:latin typeface="Cambria Math" panose="02040503050406030204" pitchFamily="18" charset="0"/>
                            </a:rPr>
                          </m:ctrlPr>
                        </m:dPr>
                        <m:e>
                          <m:sSub>
                            <m:sSubPr>
                              <m:ctrlPr>
                                <a:rPr lang="en-US" sz="2800" b="0" i="1" dirty="0" smtClean="0">
                                  <a:solidFill>
                                    <a:schemeClr val="tx1"/>
                                  </a:solidFill>
                                  <a:latin typeface="Cambria Math" panose="02040503050406030204" pitchFamily="18" charset="0"/>
                                </a:rPr>
                              </m:ctrlPr>
                            </m:sSubPr>
                            <m:e>
                              <m:r>
                                <m:rPr>
                                  <m:sty m:val="p"/>
                                </m:rPr>
                                <a:rPr lang="en-US" sz="2800" b="0" i="0" dirty="0" smtClean="0">
                                  <a:solidFill>
                                    <a:schemeClr val="tx1"/>
                                  </a:solidFill>
                                  <a:latin typeface="Cambria Math" panose="02040503050406030204" pitchFamily="18" charset="0"/>
                                </a:rPr>
                                <m:t>ct</m:t>
                              </m:r>
                            </m:e>
                            <m:sub>
                              <m:r>
                                <a:rPr lang="en-US" sz="2800" b="0" i="1" dirty="0" smtClean="0">
                                  <a:solidFill>
                                    <a:schemeClr val="tx1"/>
                                  </a:solidFill>
                                  <a:latin typeface="Cambria Math" panose="02040503050406030204" pitchFamily="18" charset="0"/>
                                </a:rPr>
                                <m:t>𝑥</m:t>
                              </m:r>
                            </m:sub>
                          </m:sSub>
                          <m:r>
                            <a:rPr lang="en-US" sz="2800" b="0" i="0" dirty="0" smtClean="0">
                              <a:solidFill>
                                <a:schemeClr val="tx1"/>
                              </a:solidFill>
                              <a:latin typeface="Cambria Math" panose="02040503050406030204" pitchFamily="18" charset="0"/>
                            </a:rPr>
                            <m:t>, </m:t>
                          </m:r>
                          <m:sSub>
                            <m:sSubPr>
                              <m:ctrlPr>
                                <a:rPr lang="en-US" sz="2800" b="0" i="1" dirty="0" smtClean="0">
                                  <a:solidFill>
                                    <a:schemeClr val="tx1"/>
                                  </a:solidFill>
                                  <a:latin typeface="Cambria Math" panose="02040503050406030204" pitchFamily="18" charset="0"/>
                                </a:rPr>
                              </m:ctrlPr>
                            </m:sSubPr>
                            <m:e>
                              <m:r>
                                <m:rPr>
                                  <m:sty m:val="p"/>
                                </m:rPr>
                                <a:rPr lang="en-US" sz="2800" b="0" i="0" dirty="0" smtClean="0">
                                  <a:solidFill>
                                    <a:schemeClr val="tx1"/>
                                  </a:solidFill>
                                  <a:latin typeface="Cambria Math" panose="02040503050406030204" pitchFamily="18" charset="0"/>
                                </a:rPr>
                                <m:t>ct</m:t>
                              </m:r>
                            </m:e>
                            <m:sub>
                              <m:r>
                                <a:rPr lang="en-US" sz="2800" b="0" i="1" dirty="0" smtClean="0">
                                  <a:solidFill>
                                    <a:schemeClr val="tx1"/>
                                  </a:solidFill>
                                  <a:latin typeface="Cambria Math" panose="02040503050406030204" pitchFamily="18" charset="0"/>
                                </a:rPr>
                                <m:t>𝑦</m:t>
                              </m:r>
                            </m:sub>
                          </m:sSub>
                        </m:e>
                      </m:d>
                      <m:r>
                        <a:rPr lang="en-US" sz="2800" b="0" i="0" dirty="0" smtClean="0">
                          <a:solidFill>
                            <a:schemeClr val="tx1"/>
                          </a:solidFill>
                          <a:latin typeface="Cambria Math" panose="02040503050406030204" pitchFamily="18" charset="0"/>
                        </a:rPr>
                        <m:t>=</m:t>
                      </m:r>
                      <m:sSub>
                        <m:sSubPr>
                          <m:ctrlPr>
                            <a:rPr lang="en-US" sz="2800" b="0" i="1" dirty="0" smtClean="0">
                              <a:solidFill>
                                <a:schemeClr val="tx1"/>
                              </a:solidFill>
                              <a:latin typeface="Cambria Math" panose="02040503050406030204" pitchFamily="18" charset="0"/>
                            </a:rPr>
                          </m:ctrlPr>
                        </m:sSubPr>
                        <m:e>
                          <m:r>
                            <m:rPr>
                              <m:sty m:val="p"/>
                            </m:rPr>
                            <a:rPr lang="en-US" sz="2800" b="0" i="0" dirty="0" smtClean="0">
                              <a:solidFill>
                                <a:schemeClr val="tx1"/>
                              </a:solidFill>
                              <a:latin typeface="Cambria Math" panose="02040503050406030204" pitchFamily="18" charset="0"/>
                            </a:rPr>
                            <m:t>ct</m:t>
                          </m:r>
                        </m:e>
                        <m:sub>
                          <m:r>
                            <a:rPr lang="en-US" sz="2800" b="0" i="1" dirty="0" smtClean="0">
                              <a:solidFill>
                                <a:schemeClr val="tx1"/>
                              </a:solidFill>
                              <a:latin typeface="Cambria Math" panose="02040503050406030204" pitchFamily="18" charset="0"/>
                            </a:rPr>
                            <m:t>𝑥</m:t>
                          </m:r>
                        </m:sub>
                      </m:sSub>
                      <m:r>
                        <a:rPr lang="en-US" sz="2800" b="0" i="0" dirty="0" smtClean="0">
                          <a:solidFill>
                            <a:schemeClr val="tx1"/>
                          </a:solidFill>
                          <a:latin typeface="Cambria Math" panose="02040503050406030204" pitchFamily="18" charset="0"/>
                        </a:rPr>
                        <m:t>, </m:t>
                      </m:r>
                      <m:sSub>
                        <m:sSubPr>
                          <m:ctrlPr>
                            <a:rPr lang="en-US" sz="2800" b="0" i="1" dirty="0" smtClean="0">
                              <a:solidFill>
                                <a:schemeClr val="tx1"/>
                              </a:solidFill>
                              <a:latin typeface="Cambria Math" panose="02040503050406030204" pitchFamily="18" charset="0"/>
                            </a:rPr>
                          </m:ctrlPr>
                        </m:sSubPr>
                        <m:e>
                          <m:r>
                            <m:rPr>
                              <m:sty m:val="p"/>
                            </m:rPr>
                            <a:rPr lang="en-US" sz="2800" b="0" i="0" dirty="0" smtClean="0">
                              <a:solidFill>
                                <a:schemeClr val="tx1"/>
                              </a:solidFill>
                              <a:latin typeface="Cambria Math" panose="02040503050406030204" pitchFamily="18" charset="0"/>
                            </a:rPr>
                            <m:t>ct</m:t>
                          </m:r>
                        </m:e>
                        <m:sub>
                          <m:r>
                            <a:rPr lang="en-US" sz="2800" b="0" i="1" dirty="0" smtClean="0">
                              <a:solidFill>
                                <a:schemeClr val="tx1"/>
                              </a:solidFill>
                              <a:latin typeface="Cambria Math" panose="02040503050406030204" pitchFamily="18" charset="0"/>
                            </a:rPr>
                            <m:t>𝑦</m:t>
                          </m:r>
                        </m:sub>
                      </m:sSub>
                      <m:r>
                        <a:rPr lang="en-US" sz="2800" b="0" i="0" dirty="0" smtClean="0">
                          <a:solidFill>
                            <a:schemeClr val="tx1"/>
                          </a:solidFill>
                          <a:latin typeface="Cambria Math" panose="02040503050406030204" pitchFamily="18" charset="0"/>
                        </a:rPr>
                        <m:t>,</m:t>
                      </m:r>
                      <m:sSub>
                        <m:sSubPr>
                          <m:ctrlPr>
                            <a:rPr lang="en-US" sz="2800" b="0" i="1" dirty="0" smtClean="0">
                              <a:solidFill>
                                <a:schemeClr val="tx1"/>
                              </a:solidFill>
                              <a:latin typeface="Cambria Math" panose="02040503050406030204" pitchFamily="18" charset="0"/>
                            </a:rPr>
                          </m:ctrlPr>
                        </m:sSubPr>
                        <m:e>
                          <m:r>
                            <m:rPr>
                              <m:sty m:val="p"/>
                            </m:rPr>
                            <a:rPr lang="en-US" sz="2800" b="0" i="0" dirty="0" smtClean="0">
                              <a:solidFill>
                                <a:schemeClr val="tx1"/>
                              </a:solidFill>
                              <a:latin typeface="Cambria Math" panose="02040503050406030204" pitchFamily="18" charset="0"/>
                            </a:rPr>
                            <m:t>ct</m:t>
                          </m:r>
                        </m:e>
                        <m:sub>
                          <m:r>
                            <a:rPr lang="en-US" sz="2800" b="0" i="1" dirty="0" smtClean="0">
                              <a:solidFill>
                                <a:schemeClr val="tx1"/>
                              </a:solidFill>
                              <a:latin typeface="Cambria Math" panose="02040503050406030204" pitchFamily="18" charset="0"/>
                            </a:rPr>
                            <m:t>𝑥</m:t>
                          </m:r>
                        </m:sub>
                      </m:sSub>
                      <m:r>
                        <a:rPr lang="en-US" sz="2800" b="0" i="1" dirty="0" smtClean="0">
                          <a:solidFill>
                            <a:schemeClr val="tx1"/>
                          </a:solidFill>
                          <a:latin typeface="Cambria Math" panose="02040503050406030204" pitchFamily="18" charset="0"/>
                        </a:rPr>
                        <m:t>⋅</m:t>
                      </m:r>
                      <m:r>
                        <m:rPr>
                          <m:sty m:val="p"/>
                        </m:rPr>
                        <a:rPr lang="en-US" sz="2800" b="0" i="0" dirty="0" smtClean="0">
                          <a:solidFill>
                            <a:schemeClr val="tx1"/>
                          </a:solidFill>
                          <a:latin typeface="Cambria Math" panose="02040503050406030204" pitchFamily="18" charset="0"/>
                        </a:rPr>
                        <m:t>c</m:t>
                      </m:r>
                      <m:sSub>
                        <m:sSubPr>
                          <m:ctrlPr>
                            <a:rPr lang="en-US" sz="2800" b="0" i="1" dirty="0" smtClean="0">
                              <a:solidFill>
                                <a:schemeClr val="tx1"/>
                              </a:solidFill>
                              <a:latin typeface="Cambria Math" panose="02040503050406030204" pitchFamily="18" charset="0"/>
                            </a:rPr>
                          </m:ctrlPr>
                        </m:sSubPr>
                        <m:e>
                          <m:r>
                            <m:rPr>
                              <m:sty m:val="p"/>
                            </m:rPr>
                            <a:rPr lang="en-US" sz="2800" b="0" i="0" dirty="0" smtClean="0">
                              <a:solidFill>
                                <a:schemeClr val="tx1"/>
                              </a:solidFill>
                              <a:latin typeface="Cambria Math" panose="02040503050406030204" pitchFamily="18" charset="0"/>
                            </a:rPr>
                            <m:t>t</m:t>
                          </m:r>
                        </m:e>
                        <m:sub>
                          <m:r>
                            <a:rPr lang="en-US" sz="2800" b="0" i="1" dirty="0" smtClean="0">
                              <a:solidFill>
                                <a:schemeClr val="tx1"/>
                              </a:solidFill>
                              <a:latin typeface="Cambria Math" panose="02040503050406030204" pitchFamily="18" charset="0"/>
                            </a:rPr>
                            <m:t>𝑦</m:t>
                          </m:r>
                        </m:sub>
                      </m:sSub>
                    </m:oMath>
                  </m:oMathPara>
                </a14:m>
                <a:endParaRPr lang="en-US" sz="2800" b="0" dirty="0">
                  <a:solidFill>
                    <a:schemeClr val="tx1"/>
                  </a:solidFill>
                </a:endParaRPr>
              </a:p>
            </p:txBody>
          </p:sp>
        </mc:Choice>
        <mc:Fallback xmlns="">
          <p:sp>
            <p:nvSpPr>
              <p:cNvPr id="22" name="TextBox 21">
                <a:extLst>
                  <a:ext uri="{FF2B5EF4-FFF2-40B4-BE49-F238E27FC236}">
                    <a16:creationId xmlns:a16="http://schemas.microsoft.com/office/drawing/2014/main" id="{68BFF7EE-3EAD-788B-18CD-9F0CDC6BA32C}"/>
                  </a:ext>
                </a:extLst>
              </p:cNvPr>
              <p:cNvSpPr txBox="1">
                <a:spLocks noRot="1" noChangeAspect="1" noMove="1" noResize="1" noEditPoints="1" noAdjustHandles="1" noChangeArrowheads="1" noChangeShapeType="1" noTextEdit="1"/>
              </p:cNvSpPr>
              <p:nvPr/>
            </p:nvSpPr>
            <p:spPr>
              <a:xfrm>
                <a:off x="1160697" y="2926835"/>
                <a:ext cx="6763612" cy="58804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201D50B-A123-59E3-B62E-B4E4814DD0F7}"/>
                  </a:ext>
                </a:extLst>
              </p:cNvPr>
              <p:cNvSpPr txBox="1"/>
              <p:nvPr/>
            </p:nvSpPr>
            <p:spPr>
              <a:xfrm>
                <a:off x="9374566" y="2926835"/>
                <a:ext cx="152203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0" dirty="0" smtClean="0">
                          <a:solidFill>
                            <a:schemeClr val="tx1">
                              <a:lumMod val="65000"/>
                              <a:lumOff val="35000"/>
                            </a:schemeClr>
                          </a:solidFill>
                          <a:latin typeface="Cambria Math" panose="02040503050406030204" pitchFamily="18" charset="0"/>
                        </a:rPr>
                        <m:t>(</m:t>
                      </m:r>
                      <m:r>
                        <m:rPr>
                          <m:sty m:val="p"/>
                        </m:rPr>
                        <a:rPr lang="en-US" sz="2800" b="0" i="0" dirty="0" smtClean="0">
                          <a:solidFill>
                            <a:schemeClr val="tx1">
                              <a:lumMod val="65000"/>
                              <a:lumOff val="35000"/>
                            </a:schemeClr>
                          </a:solidFill>
                          <a:latin typeface="Cambria Math" panose="02040503050406030204" pitchFamily="18" charset="0"/>
                        </a:rPr>
                        <m:t>mod</m:t>
                      </m:r>
                      <m:r>
                        <a:rPr lang="en-US" sz="2800" b="0" i="0" dirty="0" smtClean="0">
                          <a:solidFill>
                            <a:schemeClr val="tx1">
                              <a:lumMod val="65000"/>
                              <a:lumOff val="35000"/>
                            </a:schemeClr>
                          </a:solidFill>
                          <a:latin typeface="Cambria Math" panose="02040503050406030204" pitchFamily="18" charset="0"/>
                        </a:rPr>
                        <m:t> 2)</m:t>
                      </m:r>
                    </m:oMath>
                  </m:oMathPara>
                </a14:m>
                <a:endParaRPr lang="en-US" sz="2800" dirty="0">
                  <a:solidFill>
                    <a:schemeClr val="tx1">
                      <a:lumMod val="65000"/>
                      <a:lumOff val="35000"/>
                    </a:schemeClr>
                  </a:solidFill>
                </a:endParaRPr>
              </a:p>
            </p:txBody>
          </p:sp>
        </mc:Choice>
        <mc:Fallback xmlns="">
          <p:sp>
            <p:nvSpPr>
              <p:cNvPr id="26" name="TextBox 25">
                <a:extLst>
                  <a:ext uri="{FF2B5EF4-FFF2-40B4-BE49-F238E27FC236}">
                    <a16:creationId xmlns:a16="http://schemas.microsoft.com/office/drawing/2014/main" id="{1201D50B-A123-59E3-B62E-B4E4814DD0F7}"/>
                  </a:ext>
                </a:extLst>
              </p:cNvPr>
              <p:cNvSpPr txBox="1">
                <a:spLocks noRot="1" noChangeAspect="1" noMove="1" noResize="1" noEditPoints="1" noAdjustHandles="1" noChangeArrowheads="1" noChangeShapeType="1" noTextEdit="1"/>
              </p:cNvSpPr>
              <p:nvPr/>
            </p:nvSpPr>
            <p:spPr>
              <a:xfrm>
                <a:off x="9374566" y="2926835"/>
                <a:ext cx="1522034" cy="523220"/>
              </a:xfrm>
              <a:prstGeom prst="rect">
                <a:avLst/>
              </a:prstGeom>
              <a:blipFill>
                <a:blip r:embed="rId4"/>
                <a:stretch>
                  <a:fillRect l="-2479" r="-1653"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E7A6B1AE-A2FC-9934-C41A-8C285FBA2A97}"/>
                  </a:ext>
                </a:extLst>
              </p:cNvPr>
              <p:cNvSpPr txBox="1"/>
              <p:nvPr/>
            </p:nvSpPr>
            <p:spPr>
              <a:xfrm>
                <a:off x="9374566" y="2278875"/>
                <a:ext cx="152203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0" dirty="0" smtClean="0">
                          <a:solidFill>
                            <a:schemeClr val="tx1">
                              <a:lumMod val="65000"/>
                              <a:lumOff val="35000"/>
                            </a:schemeClr>
                          </a:solidFill>
                          <a:latin typeface="Cambria Math" panose="02040503050406030204" pitchFamily="18" charset="0"/>
                        </a:rPr>
                        <m:t>(</m:t>
                      </m:r>
                      <m:r>
                        <m:rPr>
                          <m:sty m:val="p"/>
                        </m:rPr>
                        <a:rPr lang="en-US" sz="2800" b="0" i="0" dirty="0" smtClean="0">
                          <a:solidFill>
                            <a:schemeClr val="tx1">
                              <a:lumMod val="65000"/>
                              <a:lumOff val="35000"/>
                            </a:schemeClr>
                          </a:solidFill>
                          <a:latin typeface="Cambria Math" panose="02040503050406030204" pitchFamily="18" charset="0"/>
                        </a:rPr>
                        <m:t>mod</m:t>
                      </m:r>
                      <m:r>
                        <a:rPr lang="en-US" sz="2800" b="0" i="0" dirty="0" smtClean="0">
                          <a:solidFill>
                            <a:schemeClr val="tx1">
                              <a:lumMod val="65000"/>
                              <a:lumOff val="35000"/>
                            </a:schemeClr>
                          </a:solidFill>
                          <a:latin typeface="Cambria Math" panose="02040503050406030204" pitchFamily="18" charset="0"/>
                        </a:rPr>
                        <m:t> 2)</m:t>
                      </m:r>
                    </m:oMath>
                  </m:oMathPara>
                </a14:m>
                <a:endParaRPr lang="en-US" sz="2800" dirty="0">
                  <a:solidFill>
                    <a:schemeClr val="tx1">
                      <a:lumMod val="65000"/>
                      <a:lumOff val="35000"/>
                    </a:schemeClr>
                  </a:solidFill>
                </a:endParaRPr>
              </a:p>
            </p:txBody>
          </p:sp>
        </mc:Choice>
        <mc:Fallback xmlns="">
          <p:sp>
            <p:nvSpPr>
              <p:cNvPr id="27" name="TextBox 26">
                <a:extLst>
                  <a:ext uri="{FF2B5EF4-FFF2-40B4-BE49-F238E27FC236}">
                    <a16:creationId xmlns:a16="http://schemas.microsoft.com/office/drawing/2014/main" id="{E7A6B1AE-A2FC-9934-C41A-8C285FBA2A97}"/>
                  </a:ext>
                </a:extLst>
              </p:cNvPr>
              <p:cNvSpPr txBox="1">
                <a:spLocks noRot="1" noChangeAspect="1" noMove="1" noResize="1" noEditPoints="1" noAdjustHandles="1" noChangeArrowheads="1" noChangeShapeType="1" noTextEdit="1"/>
              </p:cNvSpPr>
              <p:nvPr/>
            </p:nvSpPr>
            <p:spPr>
              <a:xfrm>
                <a:off x="9374566" y="2278875"/>
                <a:ext cx="1522034" cy="523220"/>
              </a:xfrm>
              <a:prstGeom prst="rect">
                <a:avLst/>
              </a:prstGeom>
              <a:blipFill>
                <a:blip r:embed="rId4"/>
                <a:stretch>
                  <a:fillRect l="-2479" r="-1653" b="-21429"/>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F1E71EAF-5563-CDB2-FD2E-FD45EC67A319}"/>
              </a:ext>
            </a:extLst>
          </p:cNvPr>
          <p:cNvGrpSpPr/>
          <p:nvPr/>
        </p:nvGrpSpPr>
        <p:grpSpPr>
          <a:xfrm>
            <a:off x="0" y="3771249"/>
            <a:ext cx="12192000" cy="2096151"/>
            <a:chOff x="0" y="3771249"/>
            <a:chExt cx="12192000" cy="2096151"/>
          </a:xfrm>
        </p:grpSpPr>
        <p:sp>
          <p:nvSpPr>
            <p:cNvPr id="56" name="Rectangle 55">
              <a:extLst>
                <a:ext uri="{FF2B5EF4-FFF2-40B4-BE49-F238E27FC236}">
                  <a16:creationId xmlns:a16="http://schemas.microsoft.com/office/drawing/2014/main" id="{552356FC-CBBB-8B3D-9165-CFBE96E712E3}"/>
                </a:ext>
              </a:extLst>
            </p:cNvPr>
            <p:cNvSpPr/>
            <p:nvPr/>
          </p:nvSpPr>
          <p:spPr>
            <a:xfrm>
              <a:off x="0" y="3776706"/>
              <a:ext cx="12192000" cy="208370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55EFBA6-6849-1164-B477-D9C678B0E980}"/>
                    </a:ext>
                  </a:extLst>
                </p:cNvPr>
                <p:cNvSpPr txBox="1"/>
                <p:nvPr/>
              </p:nvSpPr>
              <p:spPr>
                <a:xfrm>
                  <a:off x="1160697" y="3771249"/>
                  <a:ext cx="9013266" cy="209615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m:rPr>
                            <m:sty m:val="p"/>
                          </m:rPr>
                          <a:rPr lang="en-US" sz="2800" b="0" i="0" dirty="0" smtClean="0">
                            <a:solidFill>
                              <a:schemeClr val="tx1"/>
                            </a:solidFill>
                            <a:latin typeface="Cambria Math" panose="02040503050406030204" pitchFamily="18" charset="0"/>
                          </a:rPr>
                          <m:t>Re</m:t>
                        </m:r>
                        <m:r>
                          <m:rPr>
                            <m:sty m:val="p"/>
                          </m:rPr>
                          <a:rPr lang="en-US" sz="2800" dirty="0" smtClean="0">
                            <a:solidFill>
                              <a:schemeClr val="tx1"/>
                            </a:solidFill>
                            <a:latin typeface="Cambria Math" panose="02040503050406030204" pitchFamily="18" charset="0"/>
                          </a:rPr>
                          <m:t>Enc</m:t>
                        </m:r>
                        <m:d>
                          <m:dPr>
                            <m:ctrlPr>
                              <a:rPr lang="en-US" sz="2800" i="1" dirty="0">
                                <a:solidFill>
                                  <a:schemeClr val="tx1"/>
                                </a:solidFill>
                                <a:latin typeface="Cambria Math" panose="02040503050406030204" pitchFamily="18" charset="0"/>
                              </a:rPr>
                            </m:ctrlPr>
                          </m:dPr>
                          <m:e>
                            <m:r>
                              <m:rPr>
                                <m:sty m:val="p"/>
                              </m:rPr>
                              <a:rPr lang="en-US" sz="2800" dirty="0" smtClean="0">
                                <a:solidFill>
                                  <a:srgbClr val="1F26F1"/>
                                </a:solidFill>
                                <a:latin typeface="Cambria Math" panose="02040503050406030204" pitchFamily="18" charset="0"/>
                              </a:rPr>
                              <m:t>sk</m:t>
                            </m:r>
                            <m:r>
                              <a:rPr lang="en-US" sz="2800" dirty="0" smtClean="0">
                                <a:solidFill>
                                  <a:schemeClr val="tx1"/>
                                </a:solidFill>
                                <a:latin typeface="Cambria Math" panose="02040503050406030204" pitchFamily="18" charset="0"/>
                              </a:rPr>
                              <m:t>,</m:t>
                            </m:r>
                            <m:r>
                              <a:rPr lang="en-US" sz="2800" b="0" i="1" dirty="0" smtClean="0">
                                <a:solidFill>
                                  <a:srgbClr val="CC00CC"/>
                                </a:solidFill>
                                <a:latin typeface="Cambria Math" panose="02040503050406030204" pitchFamily="18" charset="0"/>
                              </a:rPr>
                              <m:t>𝑐</m:t>
                            </m:r>
                            <m:sSup>
                              <m:sSupPr>
                                <m:ctrlPr>
                                  <a:rPr lang="en-US" sz="2800" b="0" i="1" dirty="0" smtClean="0">
                                    <a:solidFill>
                                      <a:srgbClr val="CC00CC"/>
                                    </a:solidFill>
                                    <a:latin typeface="Cambria Math" panose="02040503050406030204" pitchFamily="18" charset="0"/>
                                  </a:rPr>
                                </m:ctrlPr>
                              </m:sSupPr>
                              <m:e>
                                <m:r>
                                  <a:rPr lang="en-US" sz="2800" b="0" i="1" dirty="0" smtClean="0">
                                    <a:solidFill>
                                      <a:srgbClr val="CC00CC"/>
                                    </a:solidFill>
                                    <a:latin typeface="Cambria Math" panose="02040503050406030204" pitchFamily="18" charset="0"/>
                                  </a:rPr>
                                  <m:t>𝑡</m:t>
                                </m:r>
                              </m:e>
                              <m:sup>
                                <m:r>
                                  <a:rPr lang="en-US" sz="2800" b="0" i="1" dirty="0" smtClean="0">
                                    <a:solidFill>
                                      <a:srgbClr val="CC00CC"/>
                                    </a:solidFill>
                                    <a:latin typeface="Cambria Math" panose="02040503050406030204" pitchFamily="18" charset="0"/>
                                  </a:rPr>
                                  <m:t>𝑜</m:t>
                                </m:r>
                              </m:sup>
                            </m:sSup>
                          </m:e>
                        </m:d>
                        <m:r>
                          <a:rPr lang="en-US" sz="2800" b="0" i="0" dirty="0" smtClean="0">
                            <a:solidFill>
                              <a:schemeClr val="tx1"/>
                            </a:solidFill>
                            <a:latin typeface="Cambria Math" panose="02040503050406030204" pitchFamily="18" charset="0"/>
                          </a:rPr>
                          <m:t>=</m:t>
                        </m:r>
                        <m:d>
                          <m:dPr>
                            <m:ctrlPr>
                              <a:rPr lang="en-US" sz="2800" b="0" i="1" dirty="0" smtClean="0">
                                <a:solidFill>
                                  <a:schemeClr val="tx1"/>
                                </a:solidFill>
                                <a:latin typeface="Cambria Math" panose="02040503050406030204" pitchFamily="18" charset="0"/>
                              </a:rPr>
                            </m:ctrlPr>
                          </m:dPr>
                          <m:e>
                            <m:sSub>
                              <m:sSubPr>
                                <m:ctrlPr>
                                  <a:rPr lang="en-US" sz="2800" b="0" i="1" dirty="0" smtClean="0">
                                    <a:solidFill>
                                      <a:srgbClr val="CC00CC"/>
                                    </a:solidFill>
                                    <a:latin typeface="Cambria Math" panose="02040503050406030204" pitchFamily="18" charset="0"/>
                                  </a:rPr>
                                </m:ctrlPr>
                              </m:sSubPr>
                              <m:e>
                                <m:r>
                                  <m:rPr>
                                    <m:sty m:val="p"/>
                                  </m:rPr>
                                  <a:rPr lang="en-US" sz="2800" b="0" i="0" dirty="0" smtClean="0">
                                    <a:solidFill>
                                      <a:srgbClr val="CC00CC"/>
                                    </a:solidFill>
                                    <a:latin typeface="Cambria Math" panose="02040503050406030204" pitchFamily="18" charset="0"/>
                                  </a:rPr>
                                  <m:t>ct</m:t>
                                </m:r>
                              </m:e>
                              <m:sub>
                                <m:r>
                                  <a:rPr lang="en-US" sz="2800" b="0" i="1" dirty="0" smtClean="0">
                                    <a:solidFill>
                                      <a:srgbClr val="CC00CC"/>
                                    </a:solidFill>
                                    <a:latin typeface="Cambria Math" panose="02040503050406030204" pitchFamily="18" charset="0"/>
                                  </a:rPr>
                                  <m:t>𝑥</m:t>
                                </m:r>
                              </m:sub>
                            </m:sSub>
                            <m:r>
                              <a:rPr lang="en-US" sz="2800" b="0" i="1" dirty="0" smtClean="0">
                                <a:solidFill>
                                  <a:schemeClr val="tx1"/>
                                </a:solidFill>
                                <a:latin typeface="Cambria Math" panose="02040503050406030204" pitchFamily="18" charset="0"/>
                              </a:rPr>
                              <m:t>−</m:t>
                            </m:r>
                            <m:sSub>
                              <m:sSubPr>
                                <m:ctrlPr>
                                  <a:rPr lang="en-US" sz="2800" b="0" i="1" dirty="0" smtClean="0">
                                    <a:solidFill>
                                      <a:schemeClr val="tx1"/>
                                    </a:solidFill>
                                    <a:latin typeface="Cambria Math" panose="02040503050406030204" pitchFamily="18" charset="0"/>
                                  </a:rPr>
                                </m:ctrlPr>
                              </m:sSubPr>
                              <m:e>
                                <m:r>
                                  <a:rPr lang="en-US" sz="2800" b="0" i="1" dirty="0" smtClean="0">
                                    <a:solidFill>
                                      <a:schemeClr val="tx1"/>
                                    </a:solidFill>
                                    <a:latin typeface="Cambria Math" panose="02040503050406030204" pitchFamily="18" charset="0"/>
                                  </a:rPr>
                                  <m:t>𝑝</m:t>
                                </m:r>
                              </m:e>
                              <m:sub>
                                <m:r>
                                  <a:rPr lang="en-US" sz="2800" b="0" i="1" dirty="0" smtClean="0">
                                    <a:solidFill>
                                      <a:schemeClr val="tx1"/>
                                    </a:solidFill>
                                    <a:latin typeface="Cambria Math" panose="02040503050406030204" pitchFamily="18" charset="0"/>
                                  </a:rPr>
                                  <m:t>1</m:t>
                                </m:r>
                              </m:sub>
                            </m:sSub>
                          </m:e>
                        </m:d>
                        <m:d>
                          <m:dPr>
                            <m:ctrlPr>
                              <a:rPr lang="en-US" sz="2800" b="0" i="1" dirty="0" smtClean="0">
                                <a:solidFill>
                                  <a:schemeClr val="tx1"/>
                                </a:solidFill>
                                <a:latin typeface="Cambria Math" panose="02040503050406030204" pitchFamily="18" charset="0"/>
                              </a:rPr>
                            </m:ctrlPr>
                          </m:dPr>
                          <m:e>
                            <m:sSub>
                              <m:sSubPr>
                                <m:ctrlPr>
                                  <a:rPr lang="en-US" sz="2800" b="0" i="1" dirty="0" smtClean="0">
                                    <a:solidFill>
                                      <a:srgbClr val="CC00CC"/>
                                    </a:solidFill>
                                    <a:latin typeface="Cambria Math" panose="02040503050406030204" pitchFamily="18" charset="0"/>
                                  </a:rPr>
                                </m:ctrlPr>
                              </m:sSubPr>
                              <m:e>
                                <m:r>
                                  <m:rPr>
                                    <m:sty m:val="p"/>
                                  </m:rPr>
                                  <a:rPr lang="en-US" sz="2800" b="0" i="0" dirty="0" smtClean="0">
                                    <a:solidFill>
                                      <a:srgbClr val="CC00CC"/>
                                    </a:solidFill>
                                    <a:latin typeface="Cambria Math" panose="02040503050406030204" pitchFamily="18" charset="0"/>
                                  </a:rPr>
                                  <m:t>ct</m:t>
                                </m:r>
                              </m:e>
                              <m:sub>
                                <m:r>
                                  <a:rPr lang="en-US" sz="2800" b="0" i="1" dirty="0" smtClean="0">
                                    <a:solidFill>
                                      <a:srgbClr val="CC00CC"/>
                                    </a:solidFill>
                                    <a:latin typeface="Cambria Math" panose="02040503050406030204" pitchFamily="18" charset="0"/>
                                  </a:rPr>
                                  <m:t>𝑦</m:t>
                                </m:r>
                              </m:sub>
                            </m:sSub>
                            <m:r>
                              <a:rPr lang="en-US" sz="2800" b="0" i="0" dirty="0" smtClean="0">
                                <a:solidFill>
                                  <a:schemeClr val="tx1"/>
                                </a:solidFill>
                                <a:latin typeface="Cambria Math" panose="02040503050406030204" pitchFamily="18" charset="0"/>
                              </a:rPr>
                              <m:t>−</m:t>
                            </m:r>
                            <m:sSub>
                              <m:sSubPr>
                                <m:ctrlPr>
                                  <a:rPr lang="en-US" sz="2800" b="0" i="1" dirty="0" smtClean="0">
                                    <a:solidFill>
                                      <a:schemeClr val="tx1"/>
                                    </a:solidFill>
                                    <a:latin typeface="Cambria Math" panose="02040503050406030204" pitchFamily="18" charset="0"/>
                                  </a:rPr>
                                </m:ctrlPr>
                              </m:sSubPr>
                              <m:e>
                                <m:r>
                                  <a:rPr lang="en-US" sz="2800" b="0" i="1" dirty="0" smtClean="0">
                                    <a:solidFill>
                                      <a:schemeClr val="tx1"/>
                                    </a:solidFill>
                                    <a:latin typeface="Cambria Math" panose="02040503050406030204" pitchFamily="18" charset="0"/>
                                  </a:rPr>
                                  <m:t>𝑝</m:t>
                                </m:r>
                              </m:e>
                              <m:sub>
                                <m:r>
                                  <a:rPr lang="en-US" sz="2800" b="0" i="1" dirty="0" smtClean="0">
                                    <a:solidFill>
                                      <a:schemeClr val="tx1"/>
                                    </a:solidFill>
                                    <a:latin typeface="Cambria Math" panose="02040503050406030204" pitchFamily="18" charset="0"/>
                                  </a:rPr>
                                  <m:t>2</m:t>
                                </m:r>
                              </m:sub>
                            </m:sSub>
                          </m:e>
                        </m:d>
                        <m:r>
                          <a:rPr lang="en-US" sz="2800" b="0" i="1" dirty="0" smtClean="0">
                            <a:solidFill>
                              <a:schemeClr val="tx1"/>
                            </a:solidFill>
                            <a:latin typeface="Cambria Math" panose="02040503050406030204" pitchFamily="18" charset="0"/>
                          </a:rPr>
                          <m:t>+</m:t>
                        </m:r>
                        <m:sSub>
                          <m:sSubPr>
                            <m:ctrlPr>
                              <a:rPr lang="en-US" sz="2800" b="0" i="1" dirty="0" smtClean="0">
                                <a:solidFill>
                                  <a:schemeClr val="tx1"/>
                                </a:solidFill>
                                <a:latin typeface="Cambria Math" panose="02040503050406030204" pitchFamily="18" charset="0"/>
                              </a:rPr>
                            </m:ctrlPr>
                          </m:sSubPr>
                          <m:e>
                            <m:r>
                              <a:rPr lang="en-US" sz="2800" b="0" i="1" dirty="0" smtClean="0">
                                <a:solidFill>
                                  <a:schemeClr val="tx1"/>
                                </a:solidFill>
                                <a:latin typeface="Cambria Math" panose="02040503050406030204" pitchFamily="18" charset="0"/>
                              </a:rPr>
                              <m:t>𝑝</m:t>
                            </m:r>
                          </m:e>
                          <m:sub>
                            <m:r>
                              <a:rPr lang="en-US" sz="2800" b="0" i="1" dirty="0" smtClean="0">
                                <a:solidFill>
                                  <a:schemeClr val="tx1"/>
                                </a:solidFill>
                                <a:latin typeface="Cambria Math" panose="02040503050406030204" pitchFamily="18" charset="0"/>
                              </a:rPr>
                              <m:t>3</m:t>
                            </m:r>
                          </m:sub>
                        </m:sSub>
                      </m:oMath>
                    </m:oMathPara>
                  </a14:m>
                  <a:endParaRPr lang="en-US" sz="2800" b="0" dirty="0">
                    <a:solidFill>
                      <a:srgbClr val="C00000"/>
                    </a:solidFill>
                  </a:endParaRPr>
                </a:p>
                <a:p>
                  <a:pPr/>
                  <a14:m>
                    <m:oMathPara xmlns:m="http://schemas.openxmlformats.org/officeDocument/2006/math">
                      <m:oMathParaPr>
                        <m:jc m:val="left"/>
                      </m:oMathParaPr>
                      <m:oMath xmlns:m="http://schemas.openxmlformats.org/officeDocument/2006/math">
                        <m:r>
                          <a:rPr lang="en-US" sz="2800" b="0" i="0" dirty="0" smtClean="0">
                            <a:solidFill>
                              <a:schemeClr val="tx1"/>
                            </a:solidFill>
                            <a:latin typeface="Cambria Math" panose="02040503050406030204" pitchFamily="18" charset="0"/>
                          </a:rPr>
                          <m:t>=</m:t>
                        </m:r>
                        <m:sSub>
                          <m:sSubPr>
                            <m:ctrlPr>
                              <a:rPr lang="en-US" sz="2800" b="0" i="1" dirty="0" smtClean="0">
                                <a:solidFill>
                                  <a:schemeClr val="tx1"/>
                                </a:solidFill>
                                <a:latin typeface="Cambria Math" panose="02040503050406030204" pitchFamily="18" charset="0"/>
                              </a:rPr>
                            </m:ctrlPr>
                          </m:sSubPr>
                          <m:e>
                            <m:sSub>
                              <m:sSubPr>
                                <m:ctrlPr>
                                  <a:rPr lang="en-US" sz="2800" b="0" i="1" dirty="0" smtClean="0">
                                    <a:solidFill>
                                      <a:schemeClr val="tx1"/>
                                    </a:solidFill>
                                    <a:latin typeface="Cambria Math" panose="02040503050406030204" pitchFamily="18" charset="0"/>
                                  </a:rPr>
                                </m:ctrlPr>
                              </m:sSubPr>
                              <m:e>
                                <m:r>
                                  <a:rPr lang="en-US" sz="2800" b="0" i="1" dirty="0" smtClean="0">
                                    <a:solidFill>
                                      <a:schemeClr val="tx1"/>
                                    </a:solidFill>
                                    <a:latin typeface="Cambria Math" panose="02040503050406030204" pitchFamily="18" charset="0"/>
                                  </a:rPr>
                                  <m:t>𝑓</m:t>
                                </m:r>
                              </m:e>
                              <m:sub>
                                <m:r>
                                  <a:rPr lang="en-US" sz="2800" b="0" i="1" dirty="0" smtClean="0">
                                    <a:solidFill>
                                      <a:schemeClr val="tx1"/>
                                    </a:solidFill>
                                    <a:latin typeface="Cambria Math" panose="02040503050406030204" pitchFamily="18" charset="0"/>
                                  </a:rPr>
                                  <m:t>1</m:t>
                                </m:r>
                              </m:sub>
                            </m:sSub>
                            <m:sSub>
                              <m:sSubPr>
                                <m:ctrlPr>
                                  <a:rPr lang="en-US" sz="2800" b="0" i="1" dirty="0" smtClean="0">
                                    <a:solidFill>
                                      <a:srgbClr val="CC00CC"/>
                                    </a:solidFill>
                                    <a:latin typeface="Cambria Math" panose="02040503050406030204" pitchFamily="18" charset="0"/>
                                  </a:rPr>
                                </m:ctrlPr>
                              </m:sSubPr>
                              <m:e>
                                <m:r>
                                  <m:rPr>
                                    <m:sty m:val="p"/>
                                  </m:rPr>
                                  <a:rPr lang="en-US" sz="2800" b="0" i="0" dirty="0" smtClean="0">
                                    <a:solidFill>
                                      <a:srgbClr val="CC00CC"/>
                                    </a:solidFill>
                                    <a:latin typeface="Cambria Math" panose="02040503050406030204" pitchFamily="18" charset="0"/>
                                  </a:rPr>
                                  <m:t>ct</m:t>
                                </m:r>
                              </m:e>
                              <m:sub>
                                <m:r>
                                  <a:rPr lang="en-US" sz="2800" b="0" i="1" dirty="0" smtClean="0">
                                    <a:solidFill>
                                      <a:srgbClr val="CC00CC"/>
                                    </a:solidFill>
                                    <a:latin typeface="Cambria Math" panose="02040503050406030204" pitchFamily="18" charset="0"/>
                                  </a:rPr>
                                  <m:t>𝑥</m:t>
                                </m:r>
                              </m:sub>
                            </m:sSub>
                            <m:r>
                              <a:rPr lang="en-US" sz="2800" b="0" i="1" dirty="0" smtClean="0">
                                <a:solidFill>
                                  <a:schemeClr val="tx1"/>
                                </a:solidFill>
                                <a:latin typeface="Cambria Math" panose="02040503050406030204" pitchFamily="18" charset="0"/>
                              </a:rPr>
                              <m:t>+</m:t>
                            </m:r>
                            <m:sSub>
                              <m:sSubPr>
                                <m:ctrlPr>
                                  <a:rPr lang="en-US" sz="2800" b="0" i="1" dirty="0" smtClean="0">
                                    <a:solidFill>
                                      <a:schemeClr val="tx1"/>
                                    </a:solidFill>
                                    <a:latin typeface="Cambria Math" panose="02040503050406030204" pitchFamily="18" charset="0"/>
                                  </a:rPr>
                                </m:ctrlPr>
                              </m:sSubPr>
                              <m:e>
                                <m:r>
                                  <a:rPr lang="en-US" sz="2800" b="0" i="1" dirty="0" smtClean="0">
                                    <a:solidFill>
                                      <a:schemeClr val="tx1"/>
                                    </a:solidFill>
                                    <a:latin typeface="Cambria Math" panose="02040503050406030204" pitchFamily="18" charset="0"/>
                                  </a:rPr>
                                  <m:t>𝑓</m:t>
                                </m:r>
                              </m:e>
                              <m:sub>
                                <m:r>
                                  <a:rPr lang="en-US" sz="2800" b="0" i="1" dirty="0" smtClean="0">
                                    <a:solidFill>
                                      <a:schemeClr val="tx1"/>
                                    </a:solidFill>
                                    <a:latin typeface="Cambria Math" panose="02040503050406030204" pitchFamily="18" charset="0"/>
                                  </a:rPr>
                                  <m:t>2</m:t>
                                </m:r>
                              </m:sub>
                            </m:sSub>
                            <m:sSub>
                              <m:sSubPr>
                                <m:ctrlPr>
                                  <a:rPr lang="en-US" sz="2800" b="0" i="1" dirty="0" smtClean="0">
                                    <a:solidFill>
                                      <a:srgbClr val="CC00CC"/>
                                    </a:solidFill>
                                    <a:latin typeface="Cambria Math" panose="02040503050406030204" pitchFamily="18" charset="0"/>
                                  </a:rPr>
                                </m:ctrlPr>
                              </m:sSubPr>
                              <m:e>
                                <m:r>
                                  <m:rPr>
                                    <m:sty m:val="p"/>
                                  </m:rPr>
                                  <a:rPr lang="en-US" sz="2800" b="0" i="0" dirty="0" smtClean="0">
                                    <a:solidFill>
                                      <a:srgbClr val="CC00CC"/>
                                    </a:solidFill>
                                    <a:latin typeface="Cambria Math" panose="02040503050406030204" pitchFamily="18" charset="0"/>
                                  </a:rPr>
                                  <m:t>ct</m:t>
                                </m:r>
                              </m:e>
                              <m:sub>
                                <m:r>
                                  <a:rPr lang="en-US" sz="2800" b="0" i="1" dirty="0" smtClean="0">
                                    <a:solidFill>
                                      <a:srgbClr val="CC00CC"/>
                                    </a:solidFill>
                                    <a:latin typeface="Cambria Math" panose="02040503050406030204" pitchFamily="18" charset="0"/>
                                  </a:rPr>
                                  <m:t>𝑦</m:t>
                                </m:r>
                              </m:sub>
                            </m:sSub>
                            <m:r>
                              <a:rPr lang="en-US" sz="2800" b="0" i="1" dirty="0" smtClean="0">
                                <a:solidFill>
                                  <a:schemeClr val="tx1"/>
                                </a:solidFill>
                                <a:latin typeface="Cambria Math" panose="02040503050406030204" pitchFamily="18" charset="0"/>
                              </a:rPr>
                              <m:t>+</m:t>
                            </m:r>
                            <m:r>
                              <a:rPr lang="en-US" sz="2800" b="0" i="1" dirty="0" smtClean="0">
                                <a:solidFill>
                                  <a:schemeClr val="tx1"/>
                                </a:solidFill>
                                <a:latin typeface="Cambria Math" panose="02040503050406030204" pitchFamily="18" charset="0"/>
                              </a:rPr>
                              <m:t>𝑓</m:t>
                            </m:r>
                          </m:e>
                          <m:sub>
                            <m:r>
                              <a:rPr lang="en-US" sz="2800" b="0" i="1" dirty="0" smtClean="0">
                                <a:solidFill>
                                  <a:schemeClr val="tx1"/>
                                </a:solidFill>
                                <a:latin typeface="Cambria Math" panose="02040503050406030204" pitchFamily="18" charset="0"/>
                              </a:rPr>
                              <m:t>3</m:t>
                            </m:r>
                          </m:sub>
                        </m:sSub>
                        <m:sSub>
                          <m:sSubPr>
                            <m:ctrlPr>
                              <a:rPr lang="en-US" sz="2800" b="0" i="1" dirty="0" smtClean="0">
                                <a:solidFill>
                                  <a:srgbClr val="CC00CC"/>
                                </a:solidFill>
                                <a:latin typeface="Cambria Math" panose="02040503050406030204" pitchFamily="18" charset="0"/>
                              </a:rPr>
                            </m:ctrlPr>
                          </m:sSubPr>
                          <m:e>
                            <m:r>
                              <m:rPr>
                                <m:sty m:val="p"/>
                              </m:rPr>
                              <a:rPr lang="en-US" sz="2800" b="0" i="0" dirty="0" smtClean="0">
                                <a:solidFill>
                                  <a:srgbClr val="CC00CC"/>
                                </a:solidFill>
                                <a:latin typeface="Cambria Math" panose="02040503050406030204" pitchFamily="18" charset="0"/>
                              </a:rPr>
                              <m:t>ct</m:t>
                            </m:r>
                          </m:e>
                          <m:sub>
                            <m:r>
                              <a:rPr lang="en-US" sz="2800" b="0" i="1" dirty="0" smtClean="0">
                                <a:solidFill>
                                  <a:srgbClr val="CC00CC"/>
                                </a:solidFill>
                                <a:latin typeface="Cambria Math" panose="02040503050406030204" pitchFamily="18" charset="0"/>
                              </a:rPr>
                              <m:t>𝑥</m:t>
                            </m:r>
                          </m:sub>
                        </m:sSub>
                        <m:r>
                          <a:rPr lang="en-US" sz="2800" b="0" i="1" dirty="0" smtClean="0">
                            <a:solidFill>
                              <a:srgbClr val="CC00CC"/>
                            </a:solidFill>
                            <a:latin typeface="Cambria Math" panose="02040503050406030204" pitchFamily="18" charset="0"/>
                          </a:rPr>
                          <m:t>⋅</m:t>
                        </m:r>
                        <m:r>
                          <m:rPr>
                            <m:sty m:val="p"/>
                          </m:rPr>
                          <a:rPr lang="en-US" sz="2800" b="0" i="0" dirty="0" smtClean="0">
                            <a:solidFill>
                              <a:srgbClr val="CC00CC"/>
                            </a:solidFill>
                            <a:latin typeface="Cambria Math" panose="02040503050406030204" pitchFamily="18" charset="0"/>
                          </a:rPr>
                          <m:t>c</m:t>
                        </m:r>
                        <m:sSub>
                          <m:sSubPr>
                            <m:ctrlPr>
                              <a:rPr lang="en-US" sz="2800" b="0" i="1" dirty="0" smtClean="0">
                                <a:solidFill>
                                  <a:srgbClr val="CC00CC"/>
                                </a:solidFill>
                                <a:latin typeface="Cambria Math" panose="02040503050406030204" pitchFamily="18" charset="0"/>
                              </a:rPr>
                            </m:ctrlPr>
                          </m:sSubPr>
                          <m:e>
                            <m:r>
                              <m:rPr>
                                <m:sty m:val="p"/>
                              </m:rPr>
                              <a:rPr lang="en-US" sz="2800" b="0" i="0" dirty="0" smtClean="0">
                                <a:solidFill>
                                  <a:srgbClr val="CC00CC"/>
                                </a:solidFill>
                                <a:latin typeface="Cambria Math" panose="02040503050406030204" pitchFamily="18" charset="0"/>
                              </a:rPr>
                              <m:t>t</m:t>
                            </m:r>
                          </m:e>
                          <m:sub>
                            <m:r>
                              <a:rPr lang="en-US" sz="2800" b="0" i="1" dirty="0" smtClean="0">
                                <a:solidFill>
                                  <a:srgbClr val="CC00CC"/>
                                </a:solidFill>
                                <a:latin typeface="Cambria Math" panose="02040503050406030204" pitchFamily="18" charset="0"/>
                              </a:rPr>
                              <m:t>𝑦</m:t>
                            </m:r>
                          </m:sub>
                        </m:sSub>
                        <m:r>
                          <a:rPr lang="en-US" sz="2800" b="0" i="0" dirty="0" smtClean="0">
                            <a:solidFill>
                              <a:schemeClr val="tx1"/>
                            </a:solidFill>
                            <a:latin typeface="Cambria Math" panose="02040503050406030204" pitchFamily="18" charset="0"/>
                          </a:rPr>
                          <m:t>+</m:t>
                        </m:r>
                        <m:sSub>
                          <m:sSubPr>
                            <m:ctrlPr>
                              <a:rPr lang="en-US" sz="2800" b="0" i="1" dirty="0" smtClean="0">
                                <a:solidFill>
                                  <a:schemeClr val="tx1"/>
                                </a:solidFill>
                                <a:latin typeface="Cambria Math" panose="02040503050406030204" pitchFamily="18" charset="0"/>
                              </a:rPr>
                            </m:ctrlPr>
                          </m:sSubPr>
                          <m:e>
                            <m:r>
                              <a:rPr lang="en-US" sz="2800" b="0" i="1" dirty="0" smtClean="0">
                                <a:solidFill>
                                  <a:schemeClr val="tx1"/>
                                </a:solidFill>
                                <a:latin typeface="Cambria Math" panose="02040503050406030204" pitchFamily="18" charset="0"/>
                              </a:rPr>
                              <m:t>𝑓</m:t>
                            </m:r>
                          </m:e>
                          <m:sub>
                            <m:r>
                              <a:rPr lang="en-US" sz="2800" b="0" i="1" dirty="0" smtClean="0">
                                <a:solidFill>
                                  <a:schemeClr val="tx1"/>
                                </a:solidFill>
                                <a:latin typeface="Cambria Math" panose="02040503050406030204" pitchFamily="18" charset="0"/>
                              </a:rPr>
                              <m:t>4</m:t>
                            </m:r>
                          </m:sub>
                        </m:sSub>
                      </m:oMath>
                    </m:oMathPara>
                  </a14:m>
                  <a:endParaRPr lang="en-US" sz="2800" dirty="0">
                    <a:solidFill>
                      <a:schemeClr val="tx1"/>
                    </a:solidFill>
                  </a:endParaRPr>
                </a:p>
                <a:p>
                  <a:pPr/>
                  <a14:m>
                    <m:oMathPara xmlns:m="http://schemas.openxmlformats.org/officeDocument/2006/math">
                      <m:oMathParaPr>
                        <m:jc m:val="left"/>
                      </m:oMathParaPr>
                      <m:oMath xmlns:m="http://schemas.openxmlformats.org/officeDocument/2006/math">
                        <m:r>
                          <a:rPr lang="en-US" sz="2800" b="0" i="0" dirty="0" smtClean="0">
                            <a:solidFill>
                              <a:schemeClr val="tx1"/>
                            </a:solidFill>
                            <a:latin typeface="Cambria Math" panose="02040503050406030204" pitchFamily="18" charset="0"/>
                          </a:rPr>
                          <m:t>=</m:t>
                        </m:r>
                        <m:nary>
                          <m:naryPr>
                            <m:chr m:val="∑"/>
                            <m:subHide m:val="on"/>
                            <m:supHide m:val="on"/>
                            <m:ctrlPr>
                              <a:rPr lang="en-US" sz="2800" b="0" i="1" dirty="0" smtClean="0">
                                <a:solidFill>
                                  <a:schemeClr val="tx1"/>
                                </a:solidFill>
                                <a:latin typeface="Cambria Math" panose="02040503050406030204" pitchFamily="18" charset="0"/>
                              </a:rPr>
                            </m:ctrlPr>
                          </m:naryPr>
                          <m:sub/>
                          <m:sup/>
                          <m:e>
                            <m:sSub>
                              <m:sSubPr>
                                <m:ctrlPr>
                                  <a:rPr lang="en-US" sz="2800" b="0" i="1" dirty="0" smtClean="0">
                                    <a:solidFill>
                                      <a:schemeClr val="tx1"/>
                                    </a:solidFill>
                                    <a:latin typeface="Cambria Math" panose="02040503050406030204" pitchFamily="18" charset="0"/>
                                  </a:rPr>
                                </m:ctrlPr>
                              </m:sSubPr>
                              <m:e>
                                <m:r>
                                  <a:rPr lang="en-US" sz="2800" b="0" i="1" dirty="0" smtClean="0">
                                    <a:solidFill>
                                      <a:schemeClr val="tx1"/>
                                    </a:solidFill>
                                    <a:latin typeface="Cambria Math" panose="02040503050406030204" pitchFamily="18" charset="0"/>
                                  </a:rPr>
                                  <m:t>𝑓</m:t>
                                </m:r>
                              </m:e>
                              <m:sub>
                                <m:r>
                                  <a:rPr lang="en-US" sz="2800" b="0" i="1" dirty="0" smtClean="0">
                                    <a:solidFill>
                                      <a:schemeClr val="tx1"/>
                                    </a:solidFill>
                                    <a:latin typeface="Cambria Math" panose="02040503050406030204" pitchFamily="18" charset="0"/>
                                  </a:rPr>
                                  <m:t>𝑖</m:t>
                                </m:r>
                              </m:sub>
                            </m:sSub>
                            <m:r>
                              <a:rPr lang="en-US" sz="2800" b="0" i="1" dirty="0" smtClean="0">
                                <a:solidFill>
                                  <a:schemeClr val="tx1"/>
                                </a:solidFill>
                                <a:latin typeface="Cambria Math" panose="02040503050406030204" pitchFamily="18" charset="0"/>
                              </a:rPr>
                              <m:t>(</m:t>
                            </m:r>
                            <m:r>
                              <m:rPr>
                                <m:sty m:val="p"/>
                              </m:rPr>
                              <a:rPr lang="en-US" sz="2800" b="0" i="0" dirty="0" smtClean="0">
                                <a:solidFill>
                                  <a:srgbClr val="1F26F1"/>
                                </a:solidFill>
                                <a:latin typeface="Cambria Math" panose="02040503050406030204" pitchFamily="18" charset="0"/>
                              </a:rPr>
                              <m:t>sk</m:t>
                            </m:r>
                            <m:r>
                              <a:rPr lang="en-US" sz="2800" b="0" i="1" dirty="0" smtClean="0">
                                <a:solidFill>
                                  <a:schemeClr val="tx1"/>
                                </a:solidFill>
                                <a:latin typeface="Cambria Math" panose="02040503050406030204" pitchFamily="18" charset="0"/>
                              </a:rPr>
                              <m:t>)</m:t>
                            </m:r>
                          </m:e>
                        </m:nary>
                        <m:r>
                          <a:rPr lang="en-US" sz="2800" b="0" i="1" dirty="0" smtClean="0">
                            <a:solidFill>
                              <a:schemeClr val="tx1"/>
                            </a:solidFill>
                            <a:latin typeface="Cambria Math" panose="02040503050406030204" pitchFamily="18" charset="0"/>
                          </a:rPr>
                          <m:t>⋅</m:t>
                        </m:r>
                        <m:sSubSup>
                          <m:sSubSupPr>
                            <m:ctrlPr>
                              <a:rPr lang="en-US" sz="2800" i="1" dirty="0">
                                <a:solidFill>
                                  <a:srgbClr val="CC00CC"/>
                                </a:solidFill>
                                <a:latin typeface="Cambria Math" panose="02040503050406030204" pitchFamily="18" charset="0"/>
                              </a:rPr>
                            </m:ctrlPr>
                          </m:sSubSupPr>
                          <m:e>
                            <m:r>
                              <m:rPr>
                                <m:sty m:val="p"/>
                              </m:rPr>
                              <a:rPr lang="en-US" sz="2800" dirty="0">
                                <a:solidFill>
                                  <a:srgbClr val="CC00CC"/>
                                </a:solidFill>
                                <a:latin typeface="Cambria Math" panose="02040503050406030204" pitchFamily="18" charset="0"/>
                              </a:rPr>
                              <m:t>ct</m:t>
                            </m:r>
                          </m:e>
                          <m:sub>
                            <m:r>
                              <a:rPr lang="en-US" sz="2800" b="0" i="1" dirty="0" smtClean="0">
                                <a:solidFill>
                                  <a:srgbClr val="CC00CC"/>
                                </a:solidFill>
                                <a:latin typeface="Cambria Math" panose="02040503050406030204" pitchFamily="18" charset="0"/>
                              </a:rPr>
                              <m:t>𝑖</m:t>
                            </m:r>
                          </m:sub>
                          <m:sup>
                            <m:r>
                              <a:rPr lang="en-US" sz="2800" i="1" dirty="0">
                                <a:solidFill>
                                  <a:srgbClr val="CC00CC"/>
                                </a:solidFill>
                                <a:latin typeface="Cambria Math" panose="02040503050406030204" pitchFamily="18" charset="0"/>
                              </a:rPr>
                              <m:t>𝑜</m:t>
                            </m:r>
                          </m:sup>
                        </m:sSubSup>
                      </m:oMath>
                    </m:oMathPara>
                  </a14:m>
                  <a:endParaRPr lang="en-US" sz="2800" dirty="0">
                    <a:solidFill>
                      <a:schemeClr val="tx1"/>
                    </a:solidFill>
                  </a:endParaRPr>
                </a:p>
              </p:txBody>
            </p:sp>
          </mc:Choice>
          <mc:Fallback xmlns="">
            <p:sp>
              <p:nvSpPr>
                <p:cNvPr id="29" name="TextBox 28">
                  <a:extLst>
                    <a:ext uri="{FF2B5EF4-FFF2-40B4-BE49-F238E27FC236}">
                      <a16:creationId xmlns:a16="http://schemas.microsoft.com/office/drawing/2014/main" id="{A55EFBA6-6849-1164-B477-D9C678B0E980}"/>
                    </a:ext>
                  </a:extLst>
                </p:cNvPr>
                <p:cNvSpPr txBox="1">
                  <a:spLocks noRot="1" noChangeAspect="1" noMove="1" noResize="1" noEditPoints="1" noAdjustHandles="1" noChangeArrowheads="1" noChangeShapeType="1" noTextEdit="1"/>
                </p:cNvSpPr>
                <p:nvPr/>
              </p:nvSpPr>
              <p:spPr>
                <a:xfrm>
                  <a:off x="1160697" y="3771249"/>
                  <a:ext cx="9013266" cy="2096151"/>
                </a:xfrm>
                <a:prstGeom prst="rect">
                  <a:avLst/>
                </a:prstGeom>
                <a:blipFill>
                  <a:blip r:embed="rId5"/>
                  <a:stretch>
                    <a:fillRect/>
                  </a:stretch>
                </a:blipFill>
              </p:spPr>
              <p:txBody>
                <a:bodyPr/>
                <a:lstStyle/>
                <a:p>
                  <a:r>
                    <a:rPr lang="en-US">
                      <a:noFill/>
                    </a:rPr>
                    <a:t> </a:t>
                  </a:r>
                </a:p>
              </p:txBody>
            </p:sp>
          </mc:Fallback>
        </mc:AlternateContent>
      </p:grpSp>
      <p:grpSp>
        <p:nvGrpSpPr>
          <p:cNvPr id="2" name="Group 1">
            <a:extLst>
              <a:ext uri="{FF2B5EF4-FFF2-40B4-BE49-F238E27FC236}">
                <a16:creationId xmlns:a16="http://schemas.microsoft.com/office/drawing/2014/main" id="{F546C8B9-15C9-3570-B783-92C54F8856FC}"/>
              </a:ext>
            </a:extLst>
          </p:cNvPr>
          <p:cNvGrpSpPr/>
          <p:nvPr/>
        </p:nvGrpSpPr>
        <p:grpSpPr>
          <a:xfrm>
            <a:off x="1160697" y="1826866"/>
            <a:ext cx="3381806" cy="975229"/>
            <a:chOff x="1160697" y="1118383"/>
            <a:chExt cx="3381806" cy="975229"/>
          </a:xfrm>
        </p:grpSpPr>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78EDF28-79A5-4177-80E4-4AF471D69512}"/>
                    </a:ext>
                  </a:extLst>
                </p:cNvPr>
                <p:cNvSpPr txBox="1"/>
                <p:nvPr/>
              </p:nvSpPr>
              <p:spPr>
                <a:xfrm>
                  <a:off x="1160697" y="1570392"/>
                  <a:ext cx="3381806" cy="52322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800" b="0" i="1" dirty="0" smtClean="0">
                                <a:solidFill>
                                  <a:schemeClr val="tx1"/>
                                </a:solidFill>
                                <a:latin typeface="Cambria Math" panose="02040503050406030204" pitchFamily="18" charset="0"/>
                              </a:rPr>
                            </m:ctrlPr>
                          </m:sSubPr>
                          <m:e>
                            <m:r>
                              <m:rPr>
                                <m:sty m:val="p"/>
                              </m:rPr>
                              <a:rPr lang="en-US" sz="2800" b="0" i="0" dirty="0" smtClean="0">
                                <a:solidFill>
                                  <a:schemeClr val="tx1"/>
                                </a:solidFill>
                                <a:latin typeface="Cambria Math" panose="02040503050406030204" pitchFamily="18" charset="0"/>
                              </a:rPr>
                              <m:t>ct</m:t>
                            </m:r>
                          </m:e>
                          <m:sub>
                            <m:r>
                              <a:rPr lang="en-US" sz="2800" b="0" i="1" dirty="0" smtClean="0">
                                <a:solidFill>
                                  <a:schemeClr val="tx1"/>
                                </a:solidFill>
                                <a:latin typeface="Cambria Math" panose="02040503050406030204" pitchFamily="18" charset="0"/>
                              </a:rPr>
                              <m:t>𝑥</m:t>
                            </m:r>
                          </m:sub>
                        </m:sSub>
                        <m:r>
                          <a:rPr lang="en-US" sz="2800" b="0" i="0" dirty="0" smtClean="0">
                            <a:solidFill>
                              <a:schemeClr val="tx1"/>
                            </a:solidFill>
                            <a:latin typeface="Cambria Math" panose="02040503050406030204" pitchFamily="18" charset="0"/>
                          </a:rPr>
                          <m:t>=</m:t>
                        </m:r>
                        <m:r>
                          <m:rPr>
                            <m:sty m:val="p"/>
                          </m:rPr>
                          <a:rPr lang="en-US" sz="2800" b="0" i="0" dirty="0" smtClean="0">
                            <a:solidFill>
                              <a:schemeClr val="tx1"/>
                            </a:solidFill>
                            <a:latin typeface="Cambria Math" panose="02040503050406030204" pitchFamily="18" charset="0"/>
                          </a:rPr>
                          <m:t>PRF</m:t>
                        </m:r>
                        <m:d>
                          <m:dPr>
                            <m:ctrlPr>
                              <a:rPr lang="en-US" sz="2800" b="0" i="1" dirty="0" smtClean="0">
                                <a:solidFill>
                                  <a:schemeClr val="tx1"/>
                                </a:solidFill>
                                <a:latin typeface="Cambria Math" panose="02040503050406030204" pitchFamily="18" charset="0"/>
                              </a:rPr>
                            </m:ctrlPr>
                          </m:dPr>
                          <m:e>
                            <m:r>
                              <m:rPr>
                                <m:sty m:val="p"/>
                              </m:rPr>
                              <a:rPr lang="en-US" sz="2800" b="0" i="0" dirty="0" smtClean="0">
                                <a:solidFill>
                                  <a:srgbClr val="1F26F1"/>
                                </a:solidFill>
                                <a:latin typeface="Cambria Math" panose="02040503050406030204" pitchFamily="18" charset="0"/>
                              </a:rPr>
                              <m:t>sk</m:t>
                            </m:r>
                            <m:r>
                              <a:rPr lang="en-US" sz="2800" b="0" i="0" dirty="0" smtClean="0">
                                <a:solidFill>
                                  <a:schemeClr val="tx1"/>
                                </a:solidFill>
                                <a:latin typeface="Cambria Math" panose="02040503050406030204" pitchFamily="18" charset="0"/>
                              </a:rPr>
                              <m:t>,1</m:t>
                            </m:r>
                          </m:e>
                        </m:d>
                        <m:r>
                          <a:rPr lang="en-US" sz="2800" b="0" i="0" dirty="0" smtClean="0">
                            <a:solidFill>
                              <a:schemeClr val="tx1"/>
                            </a:solidFill>
                            <a:latin typeface="Cambria Math" panose="02040503050406030204" pitchFamily="18" charset="0"/>
                          </a:rPr>
                          <m:t>+</m:t>
                        </m:r>
                        <m:r>
                          <a:rPr lang="en-US" sz="2800" b="0" i="1" dirty="0" smtClean="0">
                            <a:solidFill>
                              <a:schemeClr val="tx1"/>
                            </a:solidFill>
                            <a:latin typeface="Cambria Math" panose="02040503050406030204" pitchFamily="18" charset="0"/>
                          </a:rPr>
                          <m:t>𝑥</m:t>
                        </m:r>
                      </m:oMath>
                    </m:oMathPara>
                  </a14:m>
                  <a:endParaRPr lang="en-US" sz="2800" i="1" dirty="0"/>
                </a:p>
              </p:txBody>
            </p:sp>
          </mc:Choice>
          <mc:Fallback xmlns="">
            <p:sp>
              <p:nvSpPr>
                <p:cNvPr id="20" name="TextBox 19">
                  <a:extLst>
                    <a:ext uri="{FF2B5EF4-FFF2-40B4-BE49-F238E27FC236}">
                      <a16:creationId xmlns:a16="http://schemas.microsoft.com/office/drawing/2014/main" id="{978EDF28-79A5-4177-80E4-4AF471D69512}"/>
                    </a:ext>
                  </a:extLst>
                </p:cNvPr>
                <p:cNvSpPr txBox="1">
                  <a:spLocks noRot="1" noChangeAspect="1" noMove="1" noResize="1" noEditPoints="1" noAdjustHandles="1" noChangeArrowheads="1" noChangeShapeType="1" noTextEdit="1"/>
                </p:cNvSpPr>
                <p:nvPr/>
              </p:nvSpPr>
              <p:spPr>
                <a:xfrm>
                  <a:off x="1160697" y="1570392"/>
                  <a:ext cx="3381806" cy="523220"/>
                </a:xfrm>
                <a:prstGeom prst="rect">
                  <a:avLst/>
                </a:prstGeom>
                <a:blipFill>
                  <a:blip r:embed="rId6"/>
                  <a:stretch>
                    <a:fillRect l="-375"/>
                  </a:stretch>
                </a:blipFill>
              </p:spPr>
              <p:txBody>
                <a:bodyPr/>
                <a:lstStyle/>
                <a:p>
                  <a:r>
                    <a:rPr lang="en-US">
                      <a:noFill/>
                    </a:rPr>
                    <a:t> </a:t>
                  </a:r>
                </a:p>
              </p:txBody>
            </p:sp>
          </mc:Fallback>
        </mc:AlternateContent>
        <p:grpSp>
          <p:nvGrpSpPr>
            <p:cNvPr id="35" name="Group 34">
              <a:extLst>
                <a:ext uri="{FF2B5EF4-FFF2-40B4-BE49-F238E27FC236}">
                  <a16:creationId xmlns:a16="http://schemas.microsoft.com/office/drawing/2014/main" id="{9C1BBA19-D70F-B640-B03F-5D5534DBA6F7}"/>
                </a:ext>
              </a:extLst>
            </p:cNvPr>
            <p:cNvGrpSpPr/>
            <p:nvPr/>
          </p:nvGrpSpPr>
          <p:grpSpPr>
            <a:xfrm>
              <a:off x="2182760" y="1118383"/>
              <a:ext cx="1551532" cy="572910"/>
              <a:chOff x="2182760" y="1118383"/>
              <a:chExt cx="1551532" cy="572910"/>
            </a:xfrm>
          </p:grpSpPr>
          <p:sp>
            <p:nvSpPr>
              <p:cNvPr id="31" name="Right Bracket 30">
                <a:extLst>
                  <a:ext uri="{FF2B5EF4-FFF2-40B4-BE49-F238E27FC236}">
                    <a16:creationId xmlns:a16="http://schemas.microsoft.com/office/drawing/2014/main" id="{99D4F085-035B-DCF9-E0E5-EE2BA8A755C8}"/>
                  </a:ext>
                </a:extLst>
              </p:cNvPr>
              <p:cNvSpPr/>
              <p:nvPr/>
            </p:nvSpPr>
            <p:spPr>
              <a:xfrm rot="16200000">
                <a:off x="2925007" y="882008"/>
                <a:ext cx="67038" cy="1551532"/>
              </a:xfrm>
              <a:prstGeom prst="rightBracket">
                <a:avLst/>
              </a:prstGeom>
              <a:noFill/>
              <a:ln>
                <a:solidFill>
                  <a:schemeClr val="tx1"/>
                </a:solidFill>
              </a:ln>
            </p:spPr>
            <p:style>
              <a:lnRef idx="3">
                <a:schemeClr val="accent4"/>
              </a:lnRef>
              <a:fillRef idx="0">
                <a:schemeClr val="accent4"/>
              </a:fillRef>
              <a:effectRef idx="2">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ADF42A0-2748-DEF9-D816-B0E358EACA01}"/>
                      </a:ext>
                    </a:extLst>
                  </p:cNvPr>
                  <p:cNvSpPr txBox="1"/>
                  <p:nvPr/>
                </p:nvSpPr>
                <p:spPr>
                  <a:xfrm>
                    <a:off x="2548929" y="1118383"/>
                    <a:ext cx="73662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𝑝</m:t>
                              </m:r>
                            </m:e>
                            <m:sub>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1</m:t>
                              </m:r>
                            </m:sub>
                          </m:sSub>
                        </m:oMath>
                      </m:oMathPara>
                    </a14:m>
                    <a:endParaRPr kumimoji="0" lang="en-US" sz="2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33" name="TextBox 32">
                    <a:extLst>
                      <a:ext uri="{FF2B5EF4-FFF2-40B4-BE49-F238E27FC236}">
                        <a16:creationId xmlns:a16="http://schemas.microsoft.com/office/drawing/2014/main" id="{1ADF42A0-2748-DEF9-D816-B0E358EACA01}"/>
                      </a:ext>
                    </a:extLst>
                  </p:cNvPr>
                  <p:cNvSpPr txBox="1">
                    <a:spLocks noRot="1" noChangeAspect="1" noMove="1" noResize="1" noEditPoints="1" noAdjustHandles="1" noChangeArrowheads="1" noChangeShapeType="1" noTextEdit="1"/>
                  </p:cNvSpPr>
                  <p:nvPr/>
                </p:nvSpPr>
                <p:spPr>
                  <a:xfrm>
                    <a:off x="2548929" y="1118383"/>
                    <a:ext cx="736622" cy="523220"/>
                  </a:xfrm>
                  <a:prstGeom prst="rect">
                    <a:avLst/>
                  </a:prstGeom>
                  <a:blipFill>
                    <a:blip r:embed="rId9"/>
                    <a:stretch>
                      <a:fillRect/>
                    </a:stretch>
                  </a:blipFill>
                </p:spPr>
                <p:txBody>
                  <a:bodyPr/>
                  <a:lstStyle/>
                  <a:p>
                    <a:r>
                      <a:rPr lang="en-US">
                        <a:noFill/>
                      </a:rPr>
                      <a:t> </a:t>
                    </a:r>
                  </a:p>
                </p:txBody>
              </p:sp>
            </mc:Fallback>
          </mc:AlternateContent>
        </p:grpSp>
      </p:grpSp>
      <p:grpSp>
        <p:nvGrpSpPr>
          <p:cNvPr id="3" name="Group 2">
            <a:extLst>
              <a:ext uri="{FF2B5EF4-FFF2-40B4-BE49-F238E27FC236}">
                <a16:creationId xmlns:a16="http://schemas.microsoft.com/office/drawing/2014/main" id="{1FD104C7-D5D2-9A07-8329-1FB64F2847F8}"/>
              </a:ext>
            </a:extLst>
          </p:cNvPr>
          <p:cNvGrpSpPr/>
          <p:nvPr/>
        </p:nvGrpSpPr>
        <p:grpSpPr>
          <a:xfrm>
            <a:off x="4542503" y="1826566"/>
            <a:ext cx="3381806" cy="1009513"/>
            <a:chOff x="4542503" y="1118083"/>
            <a:chExt cx="3381806" cy="1009513"/>
          </a:xfrm>
        </p:grpSpPr>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DFB136E0-637D-4524-1F6E-26132624A412}"/>
                    </a:ext>
                  </a:extLst>
                </p:cNvPr>
                <p:cNvSpPr txBox="1"/>
                <p:nvPr/>
              </p:nvSpPr>
              <p:spPr>
                <a:xfrm>
                  <a:off x="4542503" y="1570392"/>
                  <a:ext cx="3381806" cy="55720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800" b="0" i="1" dirty="0" smtClean="0">
                                <a:solidFill>
                                  <a:schemeClr val="tx1"/>
                                </a:solidFill>
                                <a:latin typeface="Cambria Math" panose="02040503050406030204" pitchFamily="18" charset="0"/>
                              </a:rPr>
                            </m:ctrlPr>
                          </m:sSubPr>
                          <m:e>
                            <m:r>
                              <m:rPr>
                                <m:sty m:val="p"/>
                              </m:rPr>
                              <a:rPr lang="en-US" sz="2800" b="0" i="0" dirty="0" smtClean="0">
                                <a:solidFill>
                                  <a:schemeClr val="tx1"/>
                                </a:solidFill>
                                <a:latin typeface="Cambria Math" panose="02040503050406030204" pitchFamily="18" charset="0"/>
                              </a:rPr>
                              <m:t>ct</m:t>
                            </m:r>
                          </m:e>
                          <m:sub>
                            <m:r>
                              <a:rPr lang="en-US" sz="2800" b="0" i="1" dirty="0" smtClean="0">
                                <a:solidFill>
                                  <a:schemeClr val="tx1"/>
                                </a:solidFill>
                                <a:latin typeface="Cambria Math" panose="02040503050406030204" pitchFamily="18" charset="0"/>
                              </a:rPr>
                              <m:t>𝑦</m:t>
                            </m:r>
                          </m:sub>
                        </m:sSub>
                        <m:r>
                          <a:rPr lang="en-US" sz="2800" b="0" i="0" dirty="0" smtClean="0">
                            <a:solidFill>
                              <a:schemeClr val="tx1"/>
                            </a:solidFill>
                            <a:latin typeface="Cambria Math" panose="02040503050406030204" pitchFamily="18" charset="0"/>
                          </a:rPr>
                          <m:t>=</m:t>
                        </m:r>
                        <m:r>
                          <m:rPr>
                            <m:sty m:val="p"/>
                          </m:rPr>
                          <a:rPr lang="en-US" sz="2800" b="0" i="0" dirty="0" smtClean="0">
                            <a:solidFill>
                              <a:schemeClr val="tx1"/>
                            </a:solidFill>
                            <a:latin typeface="Cambria Math" panose="02040503050406030204" pitchFamily="18" charset="0"/>
                          </a:rPr>
                          <m:t>PRF</m:t>
                        </m:r>
                        <m:d>
                          <m:dPr>
                            <m:ctrlPr>
                              <a:rPr lang="en-US" sz="2800" b="0" i="1" dirty="0" smtClean="0">
                                <a:solidFill>
                                  <a:schemeClr val="tx1"/>
                                </a:solidFill>
                                <a:latin typeface="Cambria Math" panose="02040503050406030204" pitchFamily="18" charset="0"/>
                              </a:rPr>
                            </m:ctrlPr>
                          </m:dPr>
                          <m:e>
                            <m:r>
                              <m:rPr>
                                <m:sty m:val="p"/>
                              </m:rPr>
                              <a:rPr lang="en-US" sz="2800" b="0" i="0" dirty="0" smtClean="0">
                                <a:solidFill>
                                  <a:srgbClr val="1F26F1"/>
                                </a:solidFill>
                                <a:latin typeface="Cambria Math" panose="02040503050406030204" pitchFamily="18" charset="0"/>
                              </a:rPr>
                              <m:t>sk</m:t>
                            </m:r>
                            <m:r>
                              <a:rPr lang="en-US" sz="2800" b="0" i="0" dirty="0" smtClean="0">
                                <a:solidFill>
                                  <a:schemeClr val="tx1"/>
                                </a:solidFill>
                                <a:latin typeface="Cambria Math" panose="02040503050406030204" pitchFamily="18" charset="0"/>
                              </a:rPr>
                              <m:t>,</m:t>
                            </m:r>
                            <m:r>
                              <a:rPr lang="en-US" sz="2800" b="0" i="1" dirty="0" smtClean="0">
                                <a:solidFill>
                                  <a:schemeClr val="tx1"/>
                                </a:solidFill>
                                <a:latin typeface="Cambria Math" panose="02040503050406030204" pitchFamily="18" charset="0"/>
                              </a:rPr>
                              <m:t>2</m:t>
                            </m:r>
                          </m:e>
                        </m:d>
                        <m:r>
                          <a:rPr lang="en-US" sz="2800" b="0" i="0" dirty="0" smtClean="0">
                            <a:solidFill>
                              <a:schemeClr val="tx1"/>
                            </a:solidFill>
                            <a:latin typeface="Cambria Math" panose="02040503050406030204" pitchFamily="18" charset="0"/>
                          </a:rPr>
                          <m:t>+</m:t>
                        </m:r>
                        <m:r>
                          <a:rPr lang="en-US" sz="2800" b="0" i="1" dirty="0" smtClean="0">
                            <a:solidFill>
                              <a:schemeClr val="tx1"/>
                            </a:solidFill>
                            <a:latin typeface="Cambria Math" panose="02040503050406030204" pitchFamily="18" charset="0"/>
                          </a:rPr>
                          <m:t>𝑦</m:t>
                        </m:r>
                      </m:oMath>
                    </m:oMathPara>
                  </a14:m>
                  <a:endParaRPr lang="en-US" sz="2800" i="1" dirty="0"/>
                </a:p>
              </p:txBody>
            </p:sp>
          </mc:Choice>
          <mc:Fallback xmlns="">
            <p:sp>
              <p:nvSpPr>
                <p:cNvPr id="30" name="TextBox 29">
                  <a:extLst>
                    <a:ext uri="{FF2B5EF4-FFF2-40B4-BE49-F238E27FC236}">
                      <a16:creationId xmlns:a16="http://schemas.microsoft.com/office/drawing/2014/main" id="{DFB136E0-637D-4524-1F6E-26132624A412}"/>
                    </a:ext>
                  </a:extLst>
                </p:cNvPr>
                <p:cNvSpPr txBox="1">
                  <a:spLocks noRot="1" noChangeAspect="1" noMove="1" noResize="1" noEditPoints="1" noAdjustHandles="1" noChangeArrowheads="1" noChangeShapeType="1" noTextEdit="1"/>
                </p:cNvSpPr>
                <p:nvPr/>
              </p:nvSpPr>
              <p:spPr>
                <a:xfrm>
                  <a:off x="4542503" y="1570392"/>
                  <a:ext cx="3381806" cy="557204"/>
                </a:xfrm>
                <a:prstGeom prst="rect">
                  <a:avLst/>
                </a:prstGeom>
                <a:blipFill>
                  <a:blip r:embed="rId10"/>
                  <a:stretch>
                    <a:fillRect l="-375" b="-8889"/>
                  </a:stretch>
                </a:blipFill>
              </p:spPr>
              <p:txBody>
                <a:bodyPr/>
                <a:lstStyle/>
                <a:p>
                  <a:r>
                    <a:rPr lang="en-US">
                      <a:noFill/>
                    </a:rPr>
                    <a:t> </a:t>
                  </a:r>
                </a:p>
              </p:txBody>
            </p:sp>
          </mc:Fallback>
        </mc:AlternateContent>
        <p:grpSp>
          <p:nvGrpSpPr>
            <p:cNvPr id="36" name="Group 35">
              <a:extLst>
                <a:ext uri="{FF2B5EF4-FFF2-40B4-BE49-F238E27FC236}">
                  <a16:creationId xmlns:a16="http://schemas.microsoft.com/office/drawing/2014/main" id="{0840DBB3-7826-6FDC-37A5-DE6EE4695036}"/>
                </a:ext>
              </a:extLst>
            </p:cNvPr>
            <p:cNvGrpSpPr/>
            <p:nvPr/>
          </p:nvGrpSpPr>
          <p:grpSpPr>
            <a:xfrm>
              <a:off x="5563090" y="1118083"/>
              <a:ext cx="1551532" cy="572910"/>
              <a:chOff x="2182760" y="1118383"/>
              <a:chExt cx="1551532" cy="572910"/>
            </a:xfrm>
          </p:grpSpPr>
          <p:sp>
            <p:nvSpPr>
              <p:cNvPr id="37" name="Right Bracket 36">
                <a:extLst>
                  <a:ext uri="{FF2B5EF4-FFF2-40B4-BE49-F238E27FC236}">
                    <a16:creationId xmlns:a16="http://schemas.microsoft.com/office/drawing/2014/main" id="{20DC0525-0929-E9D2-5060-FF8538B9E847}"/>
                  </a:ext>
                </a:extLst>
              </p:cNvPr>
              <p:cNvSpPr/>
              <p:nvPr/>
            </p:nvSpPr>
            <p:spPr>
              <a:xfrm rot="16200000">
                <a:off x="2925007" y="882008"/>
                <a:ext cx="67038" cy="1551532"/>
              </a:xfrm>
              <a:prstGeom prst="rightBracket">
                <a:avLst/>
              </a:prstGeom>
              <a:noFill/>
              <a:ln>
                <a:solidFill>
                  <a:schemeClr val="tx1"/>
                </a:solidFill>
              </a:ln>
            </p:spPr>
            <p:style>
              <a:lnRef idx="3">
                <a:schemeClr val="accent4"/>
              </a:lnRef>
              <a:fillRef idx="0">
                <a:schemeClr val="accent4"/>
              </a:fillRef>
              <a:effectRef idx="2">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8DF0378E-E9D6-FD14-9AA0-928983EBF456}"/>
                      </a:ext>
                    </a:extLst>
                  </p:cNvPr>
                  <p:cNvSpPr txBox="1"/>
                  <p:nvPr/>
                </p:nvSpPr>
                <p:spPr>
                  <a:xfrm>
                    <a:off x="2548929" y="1118383"/>
                    <a:ext cx="73662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𝑝</m:t>
                              </m:r>
                            </m:e>
                            <m:sub>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2</m:t>
                              </m:r>
                            </m:sub>
                          </m:sSub>
                        </m:oMath>
                      </m:oMathPara>
                    </a14:m>
                    <a:endParaRPr kumimoji="0" lang="en-US" sz="2800" b="0"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38" name="TextBox 37">
                    <a:extLst>
                      <a:ext uri="{FF2B5EF4-FFF2-40B4-BE49-F238E27FC236}">
                        <a16:creationId xmlns:a16="http://schemas.microsoft.com/office/drawing/2014/main" id="{8DF0378E-E9D6-FD14-9AA0-928983EBF456}"/>
                      </a:ext>
                    </a:extLst>
                  </p:cNvPr>
                  <p:cNvSpPr txBox="1">
                    <a:spLocks noRot="1" noChangeAspect="1" noMove="1" noResize="1" noEditPoints="1" noAdjustHandles="1" noChangeArrowheads="1" noChangeShapeType="1" noTextEdit="1"/>
                  </p:cNvSpPr>
                  <p:nvPr/>
                </p:nvSpPr>
                <p:spPr>
                  <a:xfrm>
                    <a:off x="2548929" y="1118383"/>
                    <a:ext cx="736622" cy="523220"/>
                  </a:xfrm>
                  <a:prstGeom prst="rect">
                    <a:avLst/>
                  </a:prstGeom>
                  <a:blipFill>
                    <a:blip r:embed="rId11"/>
                    <a:stretch>
                      <a:fillRect/>
                    </a:stretch>
                  </a:blipFill>
                </p:spPr>
                <p:txBody>
                  <a:bodyPr/>
                  <a:lstStyle/>
                  <a:p>
                    <a:r>
                      <a:rPr lang="en-US">
                        <a:noFill/>
                      </a:rPr>
                      <a:t> </a:t>
                    </a:r>
                  </a:p>
                </p:txBody>
              </p:sp>
            </mc:Fallback>
          </mc:AlternateContent>
        </p:grpSp>
      </p:grpSp>
      <p:grpSp>
        <p:nvGrpSpPr>
          <p:cNvPr id="10" name="Group 9">
            <a:extLst>
              <a:ext uri="{FF2B5EF4-FFF2-40B4-BE49-F238E27FC236}">
                <a16:creationId xmlns:a16="http://schemas.microsoft.com/office/drawing/2014/main" id="{C440163A-D688-22DD-77F0-69AAD974795B}"/>
              </a:ext>
            </a:extLst>
          </p:cNvPr>
          <p:cNvGrpSpPr/>
          <p:nvPr/>
        </p:nvGrpSpPr>
        <p:grpSpPr>
          <a:xfrm>
            <a:off x="9374566" y="3917989"/>
            <a:ext cx="1522034" cy="1783143"/>
            <a:chOff x="9374566" y="3917989"/>
            <a:chExt cx="1522034" cy="1783143"/>
          </a:xfrm>
        </p:grpSpPr>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BE01CE2-0903-BE12-B42C-7526DCE06892}"/>
                    </a:ext>
                  </a:extLst>
                </p:cNvPr>
                <p:cNvSpPr txBox="1"/>
                <p:nvPr/>
              </p:nvSpPr>
              <p:spPr>
                <a:xfrm>
                  <a:off x="9374566" y="3917989"/>
                  <a:ext cx="152203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0" dirty="0" smtClean="0">
                            <a:solidFill>
                              <a:schemeClr val="tx1">
                                <a:lumMod val="65000"/>
                                <a:lumOff val="35000"/>
                              </a:schemeClr>
                            </a:solidFill>
                            <a:latin typeface="Cambria Math" panose="02040503050406030204" pitchFamily="18" charset="0"/>
                          </a:rPr>
                          <m:t>(</m:t>
                        </m:r>
                        <m:r>
                          <m:rPr>
                            <m:sty m:val="p"/>
                          </m:rPr>
                          <a:rPr lang="en-US" sz="2800" b="0" i="0" dirty="0" smtClean="0">
                            <a:solidFill>
                              <a:schemeClr val="tx1">
                                <a:lumMod val="65000"/>
                                <a:lumOff val="35000"/>
                              </a:schemeClr>
                            </a:solidFill>
                            <a:latin typeface="Cambria Math" panose="02040503050406030204" pitchFamily="18" charset="0"/>
                          </a:rPr>
                          <m:t>mod</m:t>
                        </m:r>
                        <m:r>
                          <a:rPr lang="en-US" sz="2800" b="0" i="0" dirty="0" smtClean="0">
                            <a:solidFill>
                              <a:schemeClr val="tx1">
                                <a:lumMod val="65000"/>
                                <a:lumOff val="35000"/>
                              </a:schemeClr>
                            </a:solidFill>
                            <a:latin typeface="Cambria Math" panose="02040503050406030204" pitchFamily="18" charset="0"/>
                          </a:rPr>
                          <m:t> 2)</m:t>
                        </m:r>
                      </m:oMath>
                    </m:oMathPara>
                  </a14:m>
                  <a:endParaRPr lang="en-US" sz="2800" dirty="0">
                    <a:solidFill>
                      <a:schemeClr val="tx1">
                        <a:lumMod val="65000"/>
                        <a:lumOff val="35000"/>
                      </a:schemeClr>
                    </a:solidFill>
                  </a:endParaRPr>
                </a:p>
              </p:txBody>
            </p:sp>
          </mc:Choice>
          <mc:Fallback xmlns="">
            <p:sp>
              <p:nvSpPr>
                <p:cNvPr id="40" name="TextBox 39">
                  <a:extLst>
                    <a:ext uri="{FF2B5EF4-FFF2-40B4-BE49-F238E27FC236}">
                      <a16:creationId xmlns:a16="http://schemas.microsoft.com/office/drawing/2014/main" id="{8BE01CE2-0903-BE12-B42C-7526DCE06892}"/>
                    </a:ext>
                  </a:extLst>
                </p:cNvPr>
                <p:cNvSpPr txBox="1">
                  <a:spLocks noRot="1" noChangeAspect="1" noMove="1" noResize="1" noEditPoints="1" noAdjustHandles="1" noChangeArrowheads="1" noChangeShapeType="1" noTextEdit="1"/>
                </p:cNvSpPr>
                <p:nvPr/>
              </p:nvSpPr>
              <p:spPr>
                <a:xfrm>
                  <a:off x="9374566" y="3917989"/>
                  <a:ext cx="1522034" cy="52322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3AF9247A-44FD-2E91-ED4E-E1595374DFC3}"/>
                    </a:ext>
                  </a:extLst>
                </p:cNvPr>
                <p:cNvSpPr txBox="1"/>
                <p:nvPr/>
              </p:nvSpPr>
              <p:spPr>
                <a:xfrm>
                  <a:off x="9450513" y="4370740"/>
                  <a:ext cx="1373079" cy="523220"/>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r>
                          <a:rPr lang="en-US" sz="2800" b="0" i="0" dirty="0" smtClean="0">
                            <a:solidFill>
                              <a:schemeClr val="tx1">
                                <a:lumMod val="65000"/>
                                <a:lumOff val="35000"/>
                              </a:schemeClr>
                            </a:solidFill>
                            <a:latin typeface="Cambria Math" panose="02040503050406030204" pitchFamily="18" charset="0"/>
                          </a:rPr>
                          <m:t>(</m:t>
                        </m:r>
                        <m:r>
                          <m:rPr>
                            <m:sty m:val="p"/>
                          </m:rPr>
                          <a:rPr lang="en-US" sz="2800" b="0" i="0" dirty="0" smtClean="0">
                            <a:solidFill>
                              <a:schemeClr val="tx1">
                                <a:lumMod val="65000"/>
                                <a:lumOff val="35000"/>
                              </a:schemeClr>
                            </a:solidFill>
                            <a:latin typeface="Cambria Math" panose="02040503050406030204" pitchFamily="18" charset="0"/>
                          </a:rPr>
                          <m:t>over</m:t>
                        </m:r>
                        <m:r>
                          <a:rPr lang="en-US" sz="2800" b="0" i="0" dirty="0" smtClean="0">
                            <a:solidFill>
                              <a:schemeClr val="tx1">
                                <a:lumMod val="65000"/>
                                <a:lumOff val="35000"/>
                              </a:schemeClr>
                            </a:solidFill>
                            <a:latin typeface="Cambria Math" panose="02040503050406030204" pitchFamily="18" charset="0"/>
                          </a:rPr>
                          <m:t> </m:t>
                        </m:r>
                        <m:r>
                          <m:rPr>
                            <m:sty m:val="p"/>
                          </m:rPr>
                          <a:rPr lang="en-US" sz="2800" b="0" i="0" dirty="0" smtClean="0">
                            <a:solidFill>
                              <a:schemeClr val="tx1">
                                <a:lumMod val="65000"/>
                                <a:lumOff val="35000"/>
                              </a:schemeClr>
                            </a:solidFill>
                            <a:latin typeface="Cambria Math" panose="02040503050406030204" pitchFamily="18" charset="0"/>
                          </a:rPr>
                          <m:t>Z</m:t>
                        </m:r>
                        <m:r>
                          <a:rPr lang="en-US" sz="2800" b="0" i="0" dirty="0" smtClean="0">
                            <a:solidFill>
                              <a:schemeClr val="tx1">
                                <a:lumMod val="65000"/>
                                <a:lumOff val="35000"/>
                              </a:schemeClr>
                            </a:solidFill>
                            <a:latin typeface="Cambria Math" panose="02040503050406030204" pitchFamily="18" charset="0"/>
                          </a:rPr>
                          <m:t>)</m:t>
                        </m:r>
                      </m:oMath>
                    </m:oMathPara>
                  </a14:m>
                  <a:endParaRPr lang="en-US" sz="2800" dirty="0">
                    <a:solidFill>
                      <a:schemeClr val="tx1">
                        <a:lumMod val="65000"/>
                        <a:lumOff val="35000"/>
                      </a:schemeClr>
                    </a:solidFill>
                  </a:endParaRPr>
                </a:p>
              </p:txBody>
            </p:sp>
          </mc:Choice>
          <mc:Fallback xmlns="">
            <p:sp>
              <p:nvSpPr>
                <p:cNvPr id="42" name="TextBox 41">
                  <a:extLst>
                    <a:ext uri="{FF2B5EF4-FFF2-40B4-BE49-F238E27FC236}">
                      <a16:creationId xmlns:a16="http://schemas.microsoft.com/office/drawing/2014/main" id="{3AF9247A-44FD-2E91-ED4E-E1595374DFC3}"/>
                    </a:ext>
                  </a:extLst>
                </p:cNvPr>
                <p:cNvSpPr txBox="1">
                  <a:spLocks noRot="1" noChangeAspect="1" noMove="1" noResize="1" noEditPoints="1" noAdjustHandles="1" noChangeArrowheads="1" noChangeShapeType="1" noTextEdit="1"/>
                </p:cNvSpPr>
                <p:nvPr/>
              </p:nvSpPr>
              <p:spPr>
                <a:xfrm>
                  <a:off x="9450513" y="4370740"/>
                  <a:ext cx="1373079" cy="52322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D66622D0-684A-BB45-B969-E1B300AA730A}"/>
                    </a:ext>
                  </a:extLst>
                </p:cNvPr>
                <p:cNvSpPr txBox="1"/>
                <p:nvPr/>
              </p:nvSpPr>
              <p:spPr>
                <a:xfrm>
                  <a:off x="9450513" y="5177912"/>
                  <a:ext cx="1373079" cy="523220"/>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r>
                          <a:rPr lang="en-US" sz="2800" b="0" i="0" dirty="0" smtClean="0">
                            <a:solidFill>
                              <a:schemeClr val="tx1">
                                <a:lumMod val="65000"/>
                                <a:lumOff val="35000"/>
                              </a:schemeClr>
                            </a:solidFill>
                            <a:latin typeface="Cambria Math" panose="02040503050406030204" pitchFamily="18" charset="0"/>
                          </a:rPr>
                          <m:t>(</m:t>
                        </m:r>
                        <m:r>
                          <m:rPr>
                            <m:sty m:val="p"/>
                          </m:rPr>
                          <a:rPr lang="en-US" sz="2800" b="0" i="0" dirty="0" smtClean="0">
                            <a:solidFill>
                              <a:schemeClr val="tx1">
                                <a:lumMod val="65000"/>
                                <a:lumOff val="35000"/>
                              </a:schemeClr>
                            </a:solidFill>
                            <a:latin typeface="Cambria Math" panose="02040503050406030204" pitchFamily="18" charset="0"/>
                          </a:rPr>
                          <m:t>over</m:t>
                        </m:r>
                        <m:r>
                          <a:rPr lang="en-US" sz="2800" b="0" i="0" dirty="0" smtClean="0">
                            <a:solidFill>
                              <a:schemeClr val="tx1">
                                <a:lumMod val="65000"/>
                                <a:lumOff val="35000"/>
                              </a:schemeClr>
                            </a:solidFill>
                            <a:latin typeface="Cambria Math" panose="02040503050406030204" pitchFamily="18" charset="0"/>
                          </a:rPr>
                          <m:t> </m:t>
                        </m:r>
                        <m:r>
                          <m:rPr>
                            <m:sty m:val="p"/>
                          </m:rPr>
                          <a:rPr lang="en-US" sz="2800" b="0" i="0" dirty="0" smtClean="0">
                            <a:solidFill>
                              <a:schemeClr val="tx1">
                                <a:lumMod val="65000"/>
                                <a:lumOff val="35000"/>
                              </a:schemeClr>
                            </a:solidFill>
                            <a:latin typeface="Cambria Math" panose="02040503050406030204" pitchFamily="18" charset="0"/>
                          </a:rPr>
                          <m:t>Z</m:t>
                        </m:r>
                        <m:r>
                          <a:rPr lang="en-US" sz="2800" b="0" i="0" dirty="0" smtClean="0">
                            <a:solidFill>
                              <a:schemeClr val="tx1">
                                <a:lumMod val="65000"/>
                                <a:lumOff val="35000"/>
                              </a:schemeClr>
                            </a:solidFill>
                            <a:latin typeface="Cambria Math" panose="02040503050406030204" pitchFamily="18" charset="0"/>
                          </a:rPr>
                          <m:t>)</m:t>
                        </m:r>
                      </m:oMath>
                    </m:oMathPara>
                  </a14:m>
                  <a:endParaRPr lang="en-US" sz="2800" dirty="0">
                    <a:solidFill>
                      <a:schemeClr val="tx1">
                        <a:lumMod val="65000"/>
                        <a:lumOff val="35000"/>
                      </a:schemeClr>
                    </a:solidFill>
                  </a:endParaRPr>
                </a:p>
              </p:txBody>
            </p:sp>
          </mc:Choice>
          <mc:Fallback xmlns="">
            <p:sp>
              <p:nvSpPr>
                <p:cNvPr id="43" name="TextBox 42">
                  <a:extLst>
                    <a:ext uri="{FF2B5EF4-FFF2-40B4-BE49-F238E27FC236}">
                      <a16:creationId xmlns:a16="http://schemas.microsoft.com/office/drawing/2014/main" id="{D66622D0-684A-BB45-B969-E1B300AA730A}"/>
                    </a:ext>
                  </a:extLst>
                </p:cNvPr>
                <p:cNvSpPr txBox="1">
                  <a:spLocks noRot="1" noChangeAspect="1" noMove="1" noResize="1" noEditPoints="1" noAdjustHandles="1" noChangeArrowheads="1" noChangeShapeType="1" noTextEdit="1"/>
                </p:cNvSpPr>
                <p:nvPr/>
              </p:nvSpPr>
              <p:spPr>
                <a:xfrm>
                  <a:off x="9450513" y="5177912"/>
                  <a:ext cx="1373079" cy="523220"/>
                </a:xfrm>
                <a:prstGeom prst="rect">
                  <a:avLst/>
                </a:prstGeom>
                <a:blipFill>
                  <a:blip r:embed="rId14"/>
                  <a:stretch>
                    <a:fillRect/>
                  </a:stretch>
                </a:blipFill>
              </p:spPr>
              <p:txBody>
                <a:bodyPr/>
                <a:lstStyle/>
                <a:p>
                  <a:r>
                    <a:rPr lang="en-US">
                      <a:noFill/>
                    </a:rPr>
                    <a:t> </a:t>
                  </a:r>
                </a:p>
              </p:txBody>
            </p:sp>
          </mc:Fallback>
        </mc:AlternateContent>
      </p:grpSp>
      <p:sp>
        <p:nvSpPr>
          <p:cNvPr id="55" name="Oval 54">
            <a:extLst>
              <a:ext uri="{FF2B5EF4-FFF2-40B4-BE49-F238E27FC236}">
                <a16:creationId xmlns:a16="http://schemas.microsoft.com/office/drawing/2014/main" id="{0C5C94D7-87CE-758C-E74F-72A1FCB80B7A}"/>
              </a:ext>
            </a:extLst>
          </p:cNvPr>
          <p:cNvSpPr/>
          <p:nvPr/>
        </p:nvSpPr>
        <p:spPr>
          <a:xfrm>
            <a:off x="2018037" y="4899483"/>
            <a:ext cx="1106163" cy="706610"/>
          </a:xfrm>
          <a:prstGeom prst="ellipse">
            <a:avLst/>
          </a:prstGeom>
          <a:noFill/>
          <a:ln w="2540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 name="Title 1">
            <a:extLst>
              <a:ext uri="{FF2B5EF4-FFF2-40B4-BE49-F238E27FC236}">
                <a16:creationId xmlns:a16="http://schemas.microsoft.com/office/drawing/2014/main" id="{399C2C20-C21D-5471-9FAF-30FFA55AFE09}"/>
              </a:ext>
            </a:extLst>
          </p:cNvPr>
          <p:cNvSpPr txBox="1">
            <a:spLocks/>
          </p:cNvSpPr>
          <p:nvPr/>
        </p:nvSpPr>
        <p:spPr>
          <a:xfrm>
            <a:off x="152400" y="23021"/>
            <a:ext cx="11201400" cy="11183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One-time Pad has </a:t>
            </a:r>
            <a:r>
              <a:rPr lang="en-US" i="1" dirty="0"/>
              <a:t>Simple</a:t>
            </a:r>
            <a:r>
              <a:rPr lang="en-US" dirty="0"/>
              <a:t> Re-Encryption!</a:t>
            </a:r>
          </a:p>
        </p:txBody>
      </p:sp>
    </p:spTree>
    <p:extLst>
      <p:ext uri="{BB962C8B-B14F-4D97-AF65-F5344CB8AC3E}">
        <p14:creationId xmlns:p14="http://schemas.microsoft.com/office/powerpoint/2010/main" val="47401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9B06C-4CEC-121F-ED78-3A7B1AE99B49}"/>
            </a:ext>
          </a:extLst>
        </p:cNvPr>
        <p:cNvGrpSpPr/>
        <p:nvPr/>
      </p:nvGrpSpPr>
      <p:grpSpPr>
        <a:xfrm>
          <a:off x="0" y="0"/>
          <a:ext cx="0" cy="0"/>
          <a:chOff x="0" y="0"/>
          <a:chExt cx="0" cy="0"/>
        </a:xfrm>
      </p:grpSpPr>
      <p:sp>
        <p:nvSpPr>
          <p:cNvPr id="66" name="Trapezoid 65">
            <a:extLst>
              <a:ext uri="{FF2B5EF4-FFF2-40B4-BE49-F238E27FC236}">
                <a16:creationId xmlns:a16="http://schemas.microsoft.com/office/drawing/2014/main" id="{5425F90E-FD72-41B5-55F2-B948A852741B}"/>
              </a:ext>
            </a:extLst>
          </p:cNvPr>
          <p:cNvSpPr/>
          <p:nvPr/>
        </p:nvSpPr>
        <p:spPr>
          <a:xfrm>
            <a:off x="1829263" y="1282401"/>
            <a:ext cx="3104186" cy="4664744"/>
          </a:xfrm>
          <a:prstGeom prst="trapezoid">
            <a:avLst>
              <a:gd name="adj" fmla="val 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nvGrpSpPr>
          <p:cNvPr id="18" name="Group 17">
            <a:extLst>
              <a:ext uri="{FF2B5EF4-FFF2-40B4-BE49-F238E27FC236}">
                <a16:creationId xmlns:a16="http://schemas.microsoft.com/office/drawing/2014/main" id="{B5255BBB-C664-769B-15E9-22C028B8065C}"/>
              </a:ext>
            </a:extLst>
          </p:cNvPr>
          <p:cNvGrpSpPr/>
          <p:nvPr/>
        </p:nvGrpSpPr>
        <p:grpSpPr>
          <a:xfrm>
            <a:off x="3950508" y="1283765"/>
            <a:ext cx="7604640" cy="5345635"/>
            <a:chOff x="3950508" y="1283765"/>
            <a:chExt cx="7604640" cy="5345635"/>
          </a:xfrm>
        </p:grpSpPr>
        <p:cxnSp>
          <p:nvCxnSpPr>
            <p:cNvPr id="62" name="Straight Connector 61">
              <a:extLst>
                <a:ext uri="{FF2B5EF4-FFF2-40B4-BE49-F238E27FC236}">
                  <a16:creationId xmlns:a16="http://schemas.microsoft.com/office/drawing/2014/main" id="{7DC0258D-E936-B879-F5FF-FAD3A7236E7C}"/>
                </a:ext>
              </a:extLst>
            </p:cNvPr>
            <p:cNvCxnSpPr>
              <a:cxnSpLocks/>
            </p:cNvCxnSpPr>
            <p:nvPr/>
          </p:nvCxnSpPr>
          <p:spPr>
            <a:xfrm flipV="1">
              <a:off x="3952889" y="1283765"/>
              <a:ext cx="2062149" cy="185800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B3E8A5E-4E88-199F-49EC-A4575D852C5F}"/>
                </a:ext>
              </a:extLst>
            </p:cNvPr>
            <p:cNvCxnSpPr>
              <a:cxnSpLocks/>
            </p:cNvCxnSpPr>
            <p:nvPr/>
          </p:nvCxnSpPr>
          <p:spPr>
            <a:xfrm>
              <a:off x="3950508" y="3936305"/>
              <a:ext cx="2064530" cy="269309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18CEC68C-6773-7FC6-A359-FAD5603BEC26}"/>
                </a:ext>
              </a:extLst>
            </p:cNvPr>
            <p:cNvSpPr/>
            <p:nvPr/>
          </p:nvSpPr>
          <p:spPr>
            <a:xfrm>
              <a:off x="6019800" y="1283765"/>
              <a:ext cx="5535348" cy="5345635"/>
            </a:xfrm>
            <a:prstGeom prst="rect">
              <a:avLst/>
            </a:prstGeom>
            <a:noFill/>
            <a:ln w="3810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 name="Group 1">
            <a:extLst>
              <a:ext uri="{FF2B5EF4-FFF2-40B4-BE49-F238E27FC236}">
                <a16:creationId xmlns:a16="http://schemas.microsoft.com/office/drawing/2014/main" id="{4C37B4A2-354D-284A-841A-B65EFB5E56C5}"/>
              </a:ext>
            </a:extLst>
          </p:cNvPr>
          <p:cNvGrpSpPr/>
          <p:nvPr/>
        </p:nvGrpSpPr>
        <p:grpSpPr>
          <a:xfrm>
            <a:off x="6019800" y="1295400"/>
            <a:ext cx="5715000" cy="3262343"/>
            <a:chOff x="3477952" y="3104518"/>
            <a:chExt cx="5357288" cy="3262343"/>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46005086-173F-DDED-009B-8B489C3E66AF}"/>
                    </a:ext>
                  </a:extLst>
                </p:cNvPr>
                <p:cNvSpPr/>
                <p:nvPr/>
              </p:nvSpPr>
              <p:spPr>
                <a:xfrm>
                  <a:off x="3477952" y="3104518"/>
                  <a:ext cx="5357288" cy="523220"/>
                </a:xfrm>
                <a:prstGeom prst="rect">
                  <a:avLst/>
                </a:prstGeom>
              </p:spPr>
              <p:txBody>
                <a:bodyPr wrap="square">
                  <a:spAutoFit/>
                </a:bodyPr>
                <a:lstStyle/>
                <a:p>
                  <a:pPr lvl="0">
                    <a:defRPr/>
                  </a:pPr>
                  <a14:m>
                    <m:oMathPara xmlns:m="http://schemas.openxmlformats.org/officeDocument/2006/math">
                      <m:oMathParaPr>
                        <m:jc m:val="centerGroup"/>
                      </m:oMathParaPr>
                      <m:oMath xmlns:m="http://schemas.openxmlformats.org/officeDocument/2006/math">
                        <m:d>
                          <m:dPr>
                            <m:begChr m:val="⟨"/>
                            <m:end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d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𝑠</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m:rPr>
                                <m:sty m:val="p"/>
                              </m:rPr>
                              <a:rPr lang="en-US" sz="2800" b="0" i="0" smtClean="0">
                                <a:solidFill>
                                  <a:schemeClr val="tx1"/>
                                </a:solidFill>
                                <a:latin typeface="Cambria Math" panose="02040503050406030204" pitchFamily="18" charset="0"/>
                              </a:rPr>
                              <m:t>OTP</m:t>
                            </m:r>
                            <m:r>
                              <a:rPr lang="en-US" sz="2800">
                                <a:solidFill>
                                  <a:schemeClr val="tx1"/>
                                </a:solidFill>
                                <a:latin typeface="Cambria Math" panose="02040503050406030204" pitchFamily="18" charset="0"/>
                              </a:rPr>
                              <m:t>.</m:t>
                            </m:r>
                            <m:sSub>
                              <m:sSubPr>
                                <m:ctrlPr>
                                  <a:rPr lang="en-US" sz="2800" b="0" i="1" smtClean="0">
                                    <a:solidFill>
                                      <a:schemeClr val="tx1"/>
                                    </a:solidFill>
                                    <a:latin typeface="Cambria Math" panose="02040503050406030204" pitchFamily="18" charset="0"/>
                                  </a:rPr>
                                </m:ctrlPr>
                              </m:sSubPr>
                              <m:e>
                                <m:r>
                                  <m:rPr>
                                    <m:sty m:val="p"/>
                                  </m:rPr>
                                  <a:rPr lang="en-US" sz="2800">
                                    <a:solidFill>
                                      <a:schemeClr val="tx1"/>
                                    </a:solidFill>
                                    <a:latin typeface="Cambria Math" panose="02040503050406030204" pitchFamily="18" charset="0"/>
                                  </a:rPr>
                                  <m:t>ct</m:t>
                                </m:r>
                              </m:e>
                              <m:sub>
                                <m:r>
                                  <m:rPr>
                                    <m:sty m:val="p"/>
                                  </m:rPr>
                                  <a:rPr lang="en-US" sz="2800" b="0" i="0" smtClean="0">
                                    <a:solidFill>
                                      <a:schemeClr val="tx1"/>
                                    </a:solidFill>
                                    <a:latin typeface="Cambria Math" panose="02040503050406030204" pitchFamily="18" charset="0"/>
                                  </a:rPr>
                                  <m:t>sk</m:t>
                                </m:r>
                              </m:sub>
                            </m:sSub>
                            <m:d>
                              <m:dPr>
                                <m:ctrlPr>
                                  <a:rPr lang="en-US" sz="2800" i="1">
                                    <a:solidFill>
                                      <a:schemeClr val="tx1"/>
                                    </a:solidFill>
                                    <a:latin typeface="Cambria Math" panose="02040503050406030204" pitchFamily="18" charset="0"/>
                                  </a:rPr>
                                </m:ctrlPr>
                              </m:dPr>
                              <m:e>
                                <m:sSub>
                                  <m:sSubPr>
                                    <m:ctrlPr>
                                      <a:rPr lang="en-US" sz="2800" b="0" i="1" smtClean="0">
                                        <a:solidFill>
                                          <a:schemeClr val="tx1"/>
                                        </a:solidFill>
                                        <a:latin typeface="Cambria Math" panose="02040503050406030204" pitchFamily="18" charset="0"/>
                                      </a:rPr>
                                    </m:ctrlPr>
                                  </m:sSubPr>
                                  <m:e>
                                    <m:acc>
                                      <m:accPr>
                                        <m: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𝑥</m:t>
                                        </m:r>
                                      </m:e>
                                    </m:acc>
                                  </m:e>
                                  <m:sub>
                                    <m:r>
                                      <m:rPr>
                                        <m:sty m:val="p"/>
                                      </m:rPr>
                                      <a:rPr lang="en-US" sz="2800" b="0" i="0" smtClean="0">
                                        <a:solidFill>
                                          <a:schemeClr val="tx1"/>
                                        </a:solidFill>
                                        <a:latin typeface="Cambria Math" panose="02040503050406030204" pitchFamily="18" charset="0"/>
                                      </a:rPr>
                                      <m:t>i</m:t>
                                    </m:r>
                                    <m:r>
                                      <a:rPr lang="en-US" sz="2800" b="0" i="0" smtClean="0">
                                        <a:solidFill>
                                          <a:schemeClr val="tx1"/>
                                        </a:solidFill>
                                        <a:latin typeface="Cambria Math" panose="02040503050406030204" pitchFamily="18" charset="0"/>
                                      </a:rPr>
                                      <m:t>−1</m:t>
                                    </m:r>
                                  </m:sub>
                                </m:sSub>
                              </m:e>
                            </m:d>
                          </m:e>
                        </m:d>
                        <m:r>
                          <a:rPr kumimoji="0" lang="en-US" sz="2800" b="0" i="0"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m:rPr>
                            <m:sty m:val="p"/>
                          </m:rPr>
                          <a:rPr lang="en-US" sz="2800" b="0" i="0" smtClean="0">
                            <a:solidFill>
                              <a:srgbClr val="CC00CC"/>
                            </a:solidFill>
                            <a:latin typeface="Cambria Math" panose="02040503050406030204" pitchFamily="18" charset="0"/>
                          </a:rPr>
                          <m:t>OTP</m:t>
                        </m:r>
                        <m:r>
                          <a:rPr lang="en-US" sz="2800">
                            <a:solidFill>
                              <a:srgbClr val="CC00CC"/>
                            </a:solidFill>
                            <a:latin typeface="Cambria Math" panose="02040503050406030204" pitchFamily="18" charset="0"/>
                          </a:rPr>
                          <m:t>.</m:t>
                        </m:r>
                        <m:sSub>
                          <m:sSubPr>
                            <m:ctrlPr>
                              <a:rPr lang="en-US" sz="2800" b="0" i="1" smtClean="0">
                                <a:solidFill>
                                  <a:srgbClr val="CC00CC"/>
                                </a:solidFill>
                                <a:latin typeface="Cambria Math" panose="02040503050406030204" pitchFamily="18" charset="0"/>
                              </a:rPr>
                            </m:ctrlPr>
                          </m:sSubPr>
                          <m:e>
                            <m:r>
                              <m:rPr>
                                <m:sty m:val="p"/>
                              </m:rPr>
                              <a:rPr lang="en-US" sz="2800">
                                <a:solidFill>
                                  <a:srgbClr val="CC00CC"/>
                                </a:solidFill>
                                <a:latin typeface="Cambria Math" panose="02040503050406030204" pitchFamily="18" charset="0"/>
                              </a:rPr>
                              <m:t>ct</m:t>
                            </m:r>
                          </m:e>
                          <m:sub>
                            <m:r>
                              <m:rPr>
                                <m:sty m:val="p"/>
                              </m:rPr>
                              <a:rPr lang="en-US" sz="2800" b="0" i="0" smtClean="0">
                                <a:solidFill>
                                  <a:srgbClr val="CC00CC"/>
                                </a:solidFill>
                                <a:latin typeface="Cambria Math" panose="02040503050406030204" pitchFamily="18" charset="0"/>
                              </a:rPr>
                              <m:t>sk</m:t>
                            </m:r>
                          </m:sub>
                        </m:sSub>
                        <m:r>
                          <a:rPr lang="en-US" sz="2800">
                            <a:solidFill>
                              <a:srgbClr val="CC00CC"/>
                            </a:solidFill>
                            <a:latin typeface="Cambria Math" panose="02040503050406030204" pitchFamily="18" charset="0"/>
                          </a:rPr>
                          <m:t>(</m:t>
                        </m:r>
                        <m:sSub>
                          <m:sSubPr>
                            <m:ctrlPr>
                              <a:rPr lang="en-US" sz="2800" b="0" i="1" smtClean="0">
                                <a:solidFill>
                                  <a:srgbClr val="CC00CC"/>
                                </a:solidFill>
                                <a:latin typeface="Cambria Math" panose="02040503050406030204" pitchFamily="18" charset="0"/>
                              </a:rPr>
                            </m:ctrlPr>
                          </m:sSubPr>
                          <m:e>
                            <m:acc>
                              <m:accPr>
                                <m:chr m:val="⃗"/>
                                <m:ctrlP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srgbClr val="CC00CC"/>
                                    </a:solidFill>
                                    <a:effectLst/>
                                    <a:uLnTx/>
                                    <a:uFillTx/>
                                    <a:latin typeface="Cambria Math" panose="02040503050406030204" pitchFamily="18" charset="0"/>
                                    <a:ea typeface="+mn-ea"/>
                                    <a:cs typeface="+mn-cs"/>
                                  </a:rPr>
                                  <m:t>𝑥</m:t>
                                </m:r>
                              </m:e>
                            </m:acc>
                          </m:e>
                          <m:sub>
                            <m:r>
                              <m:rPr>
                                <m:sty m:val="p"/>
                              </m:rPr>
                              <a:rPr lang="en-US" sz="2800" b="0" i="0" smtClean="0">
                                <a:solidFill>
                                  <a:srgbClr val="CC00CC"/>
                                </a:solidFill>
                                <a:latin typeface="Cambria Math" panose="02040503050406030204" pitchFamily="18" charset="0"/>
                              </a:rPr>
                              <m:t>i</m:t>
                            </m:r>
                            <m:r>
                              <a:rPr lang="en-US" sz="2800" b="0" i="0" smtClean="0">
                                <a:solidFill>
                                  <a:srgbClr val="CC00CC"/>
                                </a:solidFill>
                                <a:latin typeface="Cambria Math" panose="02040503050406030204" pitchFamily="18" charset="0"/>
                              </a:rPr>
                              <m:t>−1</m:t>
                            </m:r>
                          </m:sub>
                        </m:sSub>
                        <m:r>
                          <a:rPr lang="en-US" sz="2800">
                            <a:solidFill>
                              <a:srgbClr val="CC00CC"/>
                            </a:solidFill>
                            <a:latin typeface="Cambria Math" panose="02040503050406030204" pitchFamily="18" charset="0"/>
                          </a:rPr>
                          <m:t>)</m:t>
                        </m:r>
                      </m:oMath>
                    </m:oMathPara>
                  </a14:m>
                  <a:endParaRPr kumimoji="0" lang="en-US" sz="2800" b="0" i="1"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3" name="Rectangle 2">
                  <a:extLst>
                    <a:ext uri="{FF2B5EF4-FFF2-40B4-BE49-F238E27FC236}">
                      <a16:creationId xmlns:a16="http://schemas.microsoft.com/office/drawing/2014/main" id="{46005086-173F-DDED-009B-8B489C3E66AF}"/>
                    </a:ext>
                  </a:extLst>
                </p:cNvPr>
                <p:cNvSpPr>
                  <a:spLocks noRot="1" noChangeAspect="1" noMove="1" noResize="1" noEditPoints="1" noAdjustHandles="1" noChangeArrowheads="1" noChangeShapeType="1" noTextEdit="1"/>
                </p:cNvSpPr>
                <p:nvPr/>
              </p:nvSpPr>
              <p:spPr>
                <a:xfrm>
                  <a:off x="3477952" y="3104518"/>
                  <a:ext cx="5357288" cy="523220"/>
                </a:xfrm>
                <a:prstGeom prst="rect">
                  <a:avLst/>
                </a:prstGeom>
                <a:blipFill>
                  <a:blip r:embed="rId3"/>
                  <a:stretch>
                    <a:fillRect/>
                  </a:stretch>
                </a:blipFill>
              </p:spPr>
              <p:txBody>
                <a:bodyPr/>
                <a:lstStyle/>
                <a:p>
                  <a:r>
                    <a:rPr lang="en-US">
                      <a:noFill/>
                    </a:rPr>
                    <a:t> </a:t>
                  </a:r>
                </a:p>
              </p:txBody>
            </p:sp>
          </mc:Fallback>
        </mc:AlternateContent>
        <p:sp>
          <p:nvSpPr>
            <p:cNvPr id="4" name="Trapezoid 3">
              <a:extLst>
                <a:ext uri="{FF2B5EF4-FFF2-40B4-BE49-F238E27FC236}">
                  <a16:creationId xmlns:a16="http://schemas.microsoft.com/office/drawing/2014/main" id="{1E149EBA-2764-D42D-467A-A10E3BE948FA}"/>
                </a:ext>
              </a:extLst>
            </p:cNvPr>
            <p:cNvSpPr/>
            <p:nvPr/>
          </p:nvSpPr>
          <p:spPr>
            <a:xfrm>
              <a:off x="5177640" y="4004256"/>
              <a:ext cx="1836720" cy="594444"/>
            </a:xfrm>
            <a:prstGeom prst="trapezoid">
              <a:avLst>
                <a:gd name="adj" fmla="val 0"/>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100B74B-5D57-124F-660B-15B02A507125}"/>
                    </a:ext>
                  </a:extLst>
                </p:cNvPr>
                <p:cNvSpPr/>
                <p:nvPr/>
              </p:nvSpPr>
              <p:spPr>
                <a:xfrm>
                  <a:off x="5352562" y="3997115"/>
                  <a:ext cx="1486876" cy="557525"/>
                </a:xfrm>
                <a:prstGeom prst="rect">
                  <a:avLst/>
                </a:prstGeom>
              </p:spPr>
              <p:txBody>
                <a:bodyPr wrap="square">
                  <a:spAutoFit/>
                </a:bodyPr>
                <a:lstStyle/>
                <a:p>
                  <a:pPr algn="ctr">
                    <a:defRPr/>
                  </a:pPr>
                  <a14:m>
                    <m:oMathPara xmlns:m="http://schemas.openxmlformats.org/officeDocument/2006/math">
                      <m:oMathParaPr>
                        <m:jc m:val="center"/>
                      </m:oMathParaPr>
                      <m:oMath xmlns:m="http://schemas.openxmlformats.org/officeDocument/2006/math">
                        <m:sSubSup>
                          <m:sSubSupPr>
                            <m:ctrlPr>
                              <a:rPr lang="en-US" sz="2800" i="1" dirty="0" smtClean="0">
                                <a:solidFill>
                                  <a:srgbClr val="1F26F1"/>
                                </a:solidFill>
                                <a:latin typeface="Cambria Math" panose="02040503050406030204" pitchFamily="18" charset="0"/>
                              </a:rPr>
                            </m:ctrlPr>
                          </m:sSubSupPr>
                          <m:e>
                            <m:r>
                              <m:rPr>
                                <m:sty m:val="p"/>
                              </m:rPr>
                              <a:rPr lang="en-US" sz="2800" b="0" i="0" dirty="0" smtClean="0">
                                <a:latin typeface="Cambria Math" panose="02040503050406030204" pitchFamily="18" charset="0"/>
                              </a:rPr>
                              <m:t>M</m:t>
                            </m:r>
                            <m:r>
                              <m:rPr>
                                <m:sty m:val="p"/>
                              </m:rPr>
                              <a:rPr lang="en-US" sz="2800" dirty="0">
                                <a:latin typeface="Cambria Math" panose="02040503050406030204" pitchFamily="18" charset="0"/>
                              </a:rPr>
                              <m:t>Eval</m:t>
                            </m:r>
                          </m:e>
                          <m:sub>
                            <m:r>
                              <m:rPr>
                                <m:sty m:val="p"/>
                              </m:rPr>
                              <a:rPr lang="en-US" sz="2800" b="0" i="0" dirty="0" smtClean="0">
                                <a:latin typeface="Cambria Math" panose="02040503050406030204" pitchFamily="18" charset="0"/>
                              </a:rPr>
                              <m:t>HEval</m:t>
                            </m:r>
                          </m:sub>
                          <m:sup>
                            <m:r>
                              <m:rPr>
                                <m:sty m:val="p"/>
                              </m:rPr>
                              <a:rPr lang="en-US" sz="2800" b="0" i="0" dirty="0">
                                <a:solidFill>
                                  <a:srgbClr val="C00000"/>
                                </a:solidFill>
                                <a:latin typeface="Cambria Math" panose="02040503050406030204" pitchFamily="18" charset="0"/>
                              </a:rPr>
                              <m:t>PD</m:t>
                            </m:r>
                          </m:sup>
                        </m:sSubSup>
                      </m:oMath>
                    </m:oMathPara>
                  </a14:m>
                  <a:endParaRPr lang="en-US" sz="2800" dirty="0">
                    <a:solidFill>
                      <a:srgbClr val="1F26F1"/>
                    </a:solidFill>
                    <a:latin typeface="Calibri Light" panose="020F0302020204030204"/>
                  </a:endParaRPr>
                </a:p>
              </p:txBody>
            </p:sp>
          </mc:Choice>
          <mc:Fallback xmlns="">
            <p:sp>
              <p:nvSpPr>
                <p:cNvPr id="6" name="Rectangle 5">
                  <a:extLst>
                    <a:ext uri="{FF2B5EF4-FFF2-40B4-BE49-F238E27FC236}">
                      <a16:creationId xmlns:a16="http://schemas.microsoft.com/office/drawing/2014/main" id="{E100B74B-5D57-124F-660B-15B02A507125}"/>
                    </a:ext>
                  </a:extLst>
                </p:cNvPr>
                <p:cNvSpPr>
                  <a:spLocks noRot="1" noChangeAspect="1" noMove="1" noResize="1" noEditPoints="1" noAdjustHandles="1" noChangeArrowheads="1" noChangeShapeType="1" noTextEdit="1"/>
                </p:cNvSpPr>
                <p:nvPr/>
              </p:nvSpPr>
              <p:spPr>
                <a:xfrm>
                  <a:off x="5352562" y="3997115"/>
                  <a:ext cx="1486876" cy="557525"/>
                </a:xfrm>
                <a:prstGeom prst="rect">
                  <a:avLst/>
                </a:prstGeom>
                <a:blipFill>
                  <a:blip r:embed="rId4"/>
                  <a:stretch>
                    <a:fillRect l="-5000"/>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50E89972-0891-43AD-FCBC-FD872F20F1B7}"/>
                </a:ext>
              </a:extLst>
            </p:cNvPr>
            <p:cNvCxnSpPr>
              <a:cxnSpLocks/>
              <a:endCxn id="4" idx="0"/>
            </p:cNvCxnSpPr>
            <p:nvPr/>
          </p:nvCxnSpPr>
          <p:spPr>
            <a:xfrm>
              <a:off x="6096000" y="3560451"/>
              <a:ext cx="0" cy="443805"/>
            </a:xfrm>
            <a:prstGeom prst="straightConnector1">
              <a:avLst/>
            </a:prstGeom>
            <a:ln w="19050">
              <a:solidFill>
                <a:srgbClr val="4472C4"/>
              </a:solidFill>
              <a:headEnd type="none"/>
              <a:tailEnd type="triangle" w="lg" len="lg"/>
            </a:ln>
          </p:spPr>
          <p:style>
            <a:lnRef idx="3">
              <a:schemeClr val="accent5"/>
            </a:lnRef>
            <a:fillRef idx="0">
              <a:schemeClr val="accent5"/>
            </a:fillRef>
            <a:effectRef idx="2">
              <a:schemeClr val="accent5"/>
            </a:effectRef>
            <a:fontRef idx="minor">
              <a:schemeClr val="tx1"/>
            </a:fontRef>
          </p:style>
        </p:cxnSp>
        <p:cxnSp>
          <p:nvCxnSpPr>
            <p:cNvPr id="8" name="Straight Arrow Connector 7">
              <a:extLst>
                <a:ext uri="{FF2B5EF4-FFF2-40B4-BE49-F238E27FC236}">
                  <a16:creationId xmlns:a16="http://schemas.microsoft.com/office/drawing/2014/main" id="{B59455BB-57B6-FF89-46F6-59F071401E66}"/>
                </a:ext>
              </a:extLst>
            </p:cNvPr>
            <p:cNvCxnSpPr>
              <a:cxnSpLocks/>
              <a:stCxn id="4" idx="2"/>
              <a:endCxn id="9" idx="0"/>
            </p:cNvCxnSpPr>
            <p:nvPr/>
          </p:nvCxnSpPr>
          <p:spPr>
            <a:xfrm>
              <a:off x="6096000" y="4598700"/>
              <a:ext cx="0" cy="961319"/>
            </a:xfrm>
            <a:prstGeom prst="straightConnector1">
              <a:avLst/>
            </a:prstGeom>
            <a:ln w="19050">
              <a:solidFill>
                <a:srgbClr val="4472C4"/>
              </a:solidFill>
              <a:headEnd type="none"/>
              <a:tailEnd type="triangle" w="lg" len="lg"/>
            </a:ln>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D879EEB7-7C0B-4F6A-BBC1-E720D2D2DE37}"/>
                    </a:ext>
                  </a:extLst>
                </p:cNvPr>
                <p:cNvSpPr/>
                <p:nvPr/>
              </p:nvSpPr>
              <p:spPr>
                <a:xfrm>
                  <a:off x="5099938" y="5560019"/>
                  <a:ext cx="1992124" cy="523220"/>
                </a:xfrm>
                <a:prstGeom prst="rect">
                  <a:avLst/>
                </a:prstGeom>
                <a:solidFill>
                  <a:schemeClr val="tx1"/>
                </a:solidFill>
              </p:spPr>
              <p:txBody>
                <a:bodyPr wrap="square">
                  <a:spAutoFit/>
                </a:bodyPr>
                <a:lstStyle/>
                <a:p>
                  <a:pPr lvl="0" algn="ctr">
                    <a:defRPr/>
                  </a:pPr>
                  <a14:m>
                    <m:oMathPara xmlns:m="http://schemas.openxmlformats.org/officeDocument/2006/math">
                      <m:oMathParaPr>
                        <m:jc m:val="centerGroup"/>
                      </m:oMathParaPr>
                      <m:oMath xmlns:m="http://schemas.openxmlformats.org/officeDocument/2006/math">
                        <m:r>
                          <m:rPr>
                            <m:sty m:val="p"/>
                          </m:rPr>
                          <a:rPr lang="en-US" sz="2800" b="0" i="0" dirty="0" smtClean="0">
                            <a:solidFill>
                              <a:schemeClr val="bg1"/>
                            </a:solidFill>
                            <a:latin typeface="Cambria Math" panose="02040503050406030204" pitchFamily="18" charset="0"/>
                          </a:rPr>
                          <m:t>HSS</m:t>
                        </m:r>
                        <m:r>
                          <a:rPr kumimoji="0" lang="en-US" sz="2800" b="0" i="0" u="none" strike="noStrike" kern="1200" cap="none" spc="0" normalizeH="0" baseline="0" noProof="0" dirty="0" smtClean="0">
                            <a:ln>
                              <a:noFill/>
                            </a:ln>
                            <a:solidFill>
                              <a:schemeClr val="bg1"/>
                            </a:solidFill>
                            <a:effectLst/>
                            <a:uLnTx/>
                            <a:uFillTx/>
                            <a:latin typeface="Cambria Math" panose="02040503050406030204" pitchFamily="18" charset="0"/>
                            <a:ea typeface="+mn-ea"/>
                            <a:cs typeface="+mn-cs"/>
                          </a:rPr>
                          <m:t>(</m:t>
                        </m:r>
                        <m:r>
                          <m:rPr>
                            <m:sty m:val="p"/>
                          </m:rPr>
                          <a:rPr lang="en-US" sz="2800" dirty="0">
                            <a:solidFill>
                              <a:schemeClr val="bg1"/>
                            </a:solidFill>
                            <a:latin typeface="Cambria Math" panose="02040503050406030204" pitchFamily="18" charset="0"/>
                          </a:rPr>
                          <m:t>ReEnc</m:t>
                        </m:r>
                        <m:r>
                          <a:rPr kumimoji="0" lang="en-US" sz="2800" b="0" i="1" u="none" strike="noStrike" kern="1200" cap="none" spc="0" normalizeH="0" baseline="0" noProof="0" dirty="0" smtClean="0">
                            <a:ln>
                              <a:noFill/>
                            </a:ln>
                            <a:solidFill>
                              <a:schemeClr val="bg1"/>
                            </a:solidFill>
                            <a:effectLst/>
                            <a:uLnTx/>
                            <a:uFillTx/>
                            <a:latin typeface="Cambria Math" panose="02040503050406030204" pitchFamily="18" charset="0"/>
                            <a:ea typeface="+mn-ea"/>
                            <a:cs typeface="+mn-cs"/>
                          </a:rPr>
                          <m:t>)</m:t>
                        </m:r>
                      </m:oMath>
                    </m:oMathPara>
                  </a14:m>
                  <a:endParaRPr kumimoji="0" lang="en-US" sz="2800" b="0" i="0" u="none" strike="noStrike" kern="1200" cap="none" spc="0" normalizeH="0" baseline="0" noProof="0" dirty="0">
                    <a:ln>
                      <a:noFill/>
                    </a:ln>
                    <a:solidFill>
                      <a:schemeClr val="bg1"/>
                    </a:solidFill>
                    <a:effectLst/>
                    <a:uLnTx/>
                    <a:uFillTx/>
                    <a:latin typeface="Calibri Light" panose="020F0302020204030204"/>
                    <a:ea typeface="+mn-ea"/>
                    <a:cs typeface="+mn-cs"/>
                  </a:endParaRPr>
                </a:p>
              </p:txBody>
            </p:sp>
          </mc:Choice>
          <mc:Fallback xmlns="">
            <p:sp>
              <p:nvSpPr>
                <p:cNvPr id="9" name="Rectangle 8">
                  <a:extLst>
                    <a:ext uri="{FF2B5EF4-FFF2-40B4-BE49-F238E27FC236}">
                      <a16:creationId xmlns:a16="http://schemas.microsoft.com/office/drawing/2014/main" id="{D879EEB7-7C0B-4F6A-BBC1-E720D2D2DE37}"/>
                    </a:ext>
                  </a:extLst>
                </p:cNvPr>
                <p:cNvSpPr>
                  <a:spLocks noRot="1" noChangeAspect="1" noMove="1" noResize="1" noEditPoints="1" noAdjustHandles="1" noChangeArrowheads="1" noChangeShapeType="1" noTextEdit="1"/>
                </p:cNvSpPr>
                <p:nvPr/>
              </p:nvSpPr>
              <p:spPr>
                <a:xfrm>
                  <a:off x="5099938" y="5560019"/>
                  <a:ext cx="1992124"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3353F24D-2C5D-46DA-9E2A-3B92197B431A}"/>
                    </a:ext>
                  </a:extLst>
                </p:cNvPr>
                <p:cNvSpPr/>
                <p:nvPr/>
              </p:nvSpPr>
              <p:spPr>
                <a:xfrm>
                  <a:off x="3668531" y="4811815"/>
                  <a:ext cx="4911328" cy="574644"/>
                </a:xfrm>
                <a:prstGeom prst="rect">
                  <a:avLst/>
                </a:prstGeom>
                <a:solidFill>
                  <a:schemeClr val="bg1"/>
                </a:solidFill>
              </p:spPr>
              <p:txBody>
                <a:bodyPr wrap="square">
                  <a:spAutoFit/>
                </a:bodyPr>
                <a:lstStyle/>
                <a:p>
                  <a:pPr lvl="0">
                    <a:defRPr/>
                  </a:pPr>
                  <a14:m>
                    <m:oMathPara xmlns:m="http://schemas.openxmlformats.org/officeDocument/2006/math">
                      <m:oMathParaPr>
                        <m:jc m:val="centerGroup"/>
                      </m:oMathParaPr>
                      <m:oMath xmlns:m="http://schemas.openxmlformats.org/officeDocument/2006/math">
                        <m:d>
                          <m:dPr>
                            <m:begChr m:val="⟨"/>
                            <m:end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d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𝑠</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m:rPr>
                                <m:sty m:val="p"/>
                              </m:rPr>
                              <a:rPr lang="en-US" sz="2800" b="0" i="0" smtClean="0">
                                <a:latin typeface="Cambria Math" panose="02040503050406030204" pitchFamily="18" charset="0"/>
                              </a:rPr>
                              <m:t>OTP</m:t>
                            </m:r>
                            <m:r>
                              <a:rPr lang="en-US" sz="2800">
                                <a:latin typeface="Cambria Math" panose="02040503050406030204" pitchFamily="18" charset="0"/>
                              </a:rPr>
                              <m:t>.</m:t>
                            </m:r>
                            <m:r>
                              <m:rPr>
                                <m:sty m:val="p"/>
                              </m:rPr>
                              <a:rPr lang="en-US" sz="2800">
                                <a:latin typeface="Cambria Math" panose="02040503050406030204" pitchFamily="18" charset="0"/>
                              </a:rPr>
                              <m:t>c</m:t>
                            </m:r>
                            <m:sSubSup>
                              <m:sSubSupPr>
                                <m:ctrlPr>
                                  <a:rPr lang="en-US" sz="2800" i="1">
                                    <a:latin typeface="Cambria Math" panose="02040503050406030204" pitchFamily="18" charset="0"/>
                                  </a:rPr>
                                </m:ctrlPr>
                              </m:sSubSupPr>
                              <m:e>
                                <m:r>
                                  <m:rPr>
                                    <m:sty m:val="p"/>
                                  </m:rPr>
                                  <a:rPr lang="en-US" sz="2800">
                                    <a:latin typeface="Cambria Math" panose="02040503050406030204" pitchFamily="18" charset="0"/>
                                  </a:rPr>
                                  <m:t>t</m:t>
                                </m:r>
                              </m:e>
                              <m:sub>
                                <m:r>
                                  <m:rPr>
                                    <m:sty m:val="p"/>
                                  </m:rPr>
                                  <a:rPr lang="en-US" sz="2800">
                                    <a:latin typeface="Cambria Math" panose="02040503050406030204" pitchFamily="18" charset="0"/>
                                  </a:rPr>
                                  <m:t>sk</m:t>
                                </m:r>
                              </m:sub>
                              <m:sup>
                                <m:r>
                                  <a:rPr lang="en-US" sz="2800" i="1">
                                    <a:latin typeface="Cambria Math" panose="02040503050406030204" pitchFamily="18" charset="0"/>
                                  </a:rPr>
                                  <m:t>𝑜</m:t>
                                </m:r>
                              </m:sup>
                            </m:sSubSup>
                            <m:d>
                              <m:dPr>
                                <m:ctrlPr>
                                  <a:rPr lang="en-US" sz="2800" i="1">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sub>
                                </m:sSub>
                              </m:e>
                            </m:d>
                          </m:e>
                        </m:d>
                        <m:r>
                          <a:rPr kumimoji="0" lang="en-US" sz="2800" b="0" i="0"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m:rPr>
                            <m:sty m:val="p"/>
                          </m:rPr>
                          <a:rPr lang="en-US" sz="2800" b="0" i="0" smtClean="0">
                            <a:solidFill>
                              <a:srgbClr val="CC00CC"/>
                            </a:solidFill>
                            <a:latin typeface="Cambria Math" panose="02040503050406030204" pitchFamily="18" charset="0"/>
                          </a:rPr>
                          <m:t>OTP</m:t>
                        </m:r>
                        <m:r>
                          <a:rPr lang="en-US" sz="2800" smtClean="0">
                            <a:solidFill>
                              <a:srgbClr val="CC00CC"/>
                            </a:solidFill>
                            <a:latin typeface="Cambria Math" panose="02040503050406030204" pitchFamily="18" charset="0"/>
                          </a:rPr>
                          <m:t>.</m:t>
                        </m:r>
                        <m:r>
                          <m:rPr>
                            <m:sty m:val="p"/>
                          </m:rPr>
                          <a:rPr lang="en-US" sz="2800" smtClean="0">
                            <a:solidFill>
                              <a:srgbClr val="CC00CC"/>
                            </a:solidFill>
                            <a:latin typeface="Cambria Math" panose="02040503050406030204" pitchFamily="18" charset="0"/>
                          </a:rPr>
                          <m:t>c</m:t>
                        </m:r>
                        <m:sSubSup>
                          <m:sSubSupPr>
                            <m:ctrlPr>
                              <a:rPr lang="en-US" sz="2800" i="1">
                                <a:solidFill>
                                  <a:srgbClr val="CC00CC"/>
                                </a:solidFill>
                                <a:latin typeface="Cambria Math" panose="02040503050406030204" pitchFamily="18" charset="0"/>
                              </a:rPr>
                            </m:ctrlPr>
                          </m:sSubSupPr>
                          <m:e>
                            <m:r>
                              <m:rPr>
                                <m:sty m:val="p"/>
                              </m:rPr>
                              <a:rPr lang="en-US" sz="2800">
                                <a:solidFill>
                                  <a:srgbClr val="CC00CC"/>
                                </a:solidFill>
                                <a:latin typeface="Cambria Math" panose="02040503050406030204" pitchFamily="18" charset="0"/>
                              </a:rPr>
                              <m:t>t</m:t>
                            </m:r>
                          </m:e>
                          <m:sub>
                            <m:r>
                              <m:rPr>
                                <m:sty m:val="p"/>
                              </m:rPr>
                              <a:rPr lang="en-US" sz="2800">
                                <a:solidFill>
                                  <a:srgbClr val="CC00CC"/>
                                </a:solidFill>
                                <a:latin typeface="Cambria Math" panose="02040503050406030204" pitchFamily="18" charset="0"/>
                              </a:rPr>
                              <m:t>sk</m:t>
                            </m:r>
                          </m:sub>
                          <m:sup>
                            <m:r>
                              <a:rPr lang="en-US" sz="2800" i="1">
                                <a:solidFill>
                                  <a:srgbClr val="CC00CC"/>
                                </a:solidFill>
                                <a:latin typeface="Cambria Math" panose="02040503050406030204" pitchFamily="18" charset="0"/>
                              </a:rPr>
                              <m:t>𝑜</m:t>
                            </m:r>
                          </m:sup>
                        </m:sSubSup>
                        <m:d>
                          <m:dPr>
                            <m:ctrlPr>
                              <a:rPr lang="en-US" sz="2800" i="1">
                                <a:solidFill>
                                  <a:srgbClr val="CC00CC"/>
                                </a:solidFill>
                                <a:latin typeface="Cambria Math" panose="02040503050406030204" pitchFamily="18" charset="0"/>
                              </a:rPr>
                            </m:ctrlPr>
                          </m:dPr>
                          <m:e>
                            <m:sSub>
                              <m:sSubPr>
                                <m:ctrlPr>
                                  <a:rPr lang="en-US" sz="2800" b="0" i="1" smtClean="0">
                                    <a:solidFill>
                                      <a:srgbClr val="CC00CC"/>
                                    </a:solidFill>
                                    <a:latin typeface="Cambria Math" panose="02040503050406030204" pitchFamily="18" charset="0"/>
                                  </a:rPr>
                                </m:ctrlPr>
                              </m:sSubPr>
                              <m:e>
                                <m:r>
                                  <a:rPr lang="en-US" sz="2800" b="0" i="1" smtClean="0">
                                    <a:solidFill>
                                      <a:srgbClr val="CC00CC"/>
                                    </a:solidFill>
                                    <a:latin typeface="Cambria Math" panose="02040503050406030204" pitchFamily="18" charset="0"/>
                                  </a:rPr>
                                  <m:t>𝑥</m:t>
                                </m:r>
                              </m:e>
                              <m:sub>
                                <m:r>
                                  <a:rPr lang="en-US" sz="2800" b="0" i="1" smtClean="0">
                                    <a:solidFill>
                                      <a:srgbClr val="CC00CC"/>
                                    </a:solidFill>
                                    <a:latin typeface="Cambria Math" panose="02040503050406030204" pitchFamily="18" charset="0"/>
                                  </a:rPr>
                                  <m:t>𝑖</m:t>
                                </m:r>
                              </m:sub>
                            </m:sSub>
                          </m:e>
                        </m:d>
                      </m:oMath>
                    </m:oMathPara>
                  </a14:m>
                  <a:endParaRPr kumimoji="0" lang="en-US" sz="2800" b="0" i="0" u="none" strike="noStrike" kern="1200" cap="none" spc="0" normalizeH="0" baseline="0" noProof="0" dirty="0">
                    <a:ln>
                      <a:noFill/>
                    </a:ln>
                    <a:solidFill>
                      <a:srgbClr val="CC00CC"/>
                    </a:solidFill>
                    <a:effectLst/>
                    <a:uLnTx/>
                    <a:uFillTx/>
                    <a:latin typeface="Calibri Light" panose="020F0302020204030204"/>
                    <a:ea typeface="+mn-ea"/>
                    <a:cs typeface="+mn-cs"/>
                  </a:endParaRPr>
                </a:p>
              </p:txBody>
            </p:sp>
          </mc:Choice>
          <mc:Fallback xmlns="">
            <p:sp>
              <p:nvSpPr>
                <p:cNvPr id="10" name="Rectangle 9">
                  <a:extLst>
                    <a:ext uri="{FF2B5EF4-FFF2-40B4-BE49-F238E27FC236}">
                      <a16:creationId xmlns:a16="http://schemas.microsoft.com/office/drawing/2014/main" id="{3353F24D-2C5D-46DA-9E2A-3B92197B431A}"/>
                    </a:ext>
                  </a:extLst>
                </p:cNvPr>
                <p:cNvSpPr>
                  <a:spLocks noRot="1" noChangeAspect="1" noMove="1" noResize="1" noEditPoints="1" noAdjustHandles="1" noChangeArrowheads="1" noChangeShapeType="1" noTextEdit="1"/>
                </p:cNvSpPr>
                <p:nvPr/>
              </p:nvSpPr>
              <p:spPr>
                <a:xfrm>
                  <a:off x="3668531" y="4811815"/>
                  <a:ext cx="4911328" cy="574644"/>
                </a:xfrm>
                <a:prstGeom prst="rect">
                  <a:avLst/>
                </a:prstGeom>
                <a:blipFill>
                  <a:blip r:embed="rId6"/>
                  <a:stretch>
                    <a:fillRect/>
                  </a:stretch>
                </a:blipFill>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335C9674-A1C1-C079-60F3-4EAACDB1017E}"/>
                </a:ext>
              </a:extLst>
            </p:cNvPr>
            <p:cNvCxnSpPr>
              <a:cxnSpLocks/>
            </p:cNvCxnSpPr>
            <p:nvPr/>
          </p:nvCxnSpPr>
          <p:spPr>
            <a:xfrm>
              <a:off x="6096000" y="6090870"/>
              <a:ext cx="417" cy="275991"/>
            </a:xfrm>
            <a:prstGeom prst="straightConnector1">
              <a:avLst/>
            </a:prstGeom>
            <a:ln w="19050">
              <a:solidFill>
                <a:srgbClr val="4472C4"/>
              </a:solidFill>
              <a:headEnd type="none"/>
              <a:tailEnd type="triangle" w="lg" len="lg"/>
            </a:ln>
          </p:spPr>
          <p:style>
            <a:lnRef idx="3">
              <a:schemeClr val="accent5"/>
            </a:lnRef>
            <a:fillRef idx="0">
              <a:schemeClr val="accent5"/>
            </a:fillRef>
            <a:effectRef idx="2">
              <a:schemeClr val="accent5"/>
            </a:effectRef>
            <a:fontRef idx="minor">
              <a:schemeClr val="tx1"/>
            </a:fontRef>
          </p:style>
        </p:cxnSp>
      </p:gr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AB8AB4E6-5437-EAAE-CA11-BA47641D80A3}"/>
                  </a:ext>
                </a:extLst>
              </p:cNvPr>
              <p:cNvSpPr/>
              <p:nvPr/>
            </p:nvSpPr>
            <p:spPr>
              <a:xfrm>
                <a:off x="6552728" y="4565375"/>
                <a:ext cx="4911328" cy="527260"/>
              </a:xfrm>
              <a:prstGeom prst="rect">
                <a:avLst/>
              </a:prstGeom>
              <a:solidFill>
                <a:schemeClr val="bg1"/>
              </a:solidFill>
            </p:spPr>
            <p:txBody>
              <a:bodyPr wrap="square">
                <a:spAutoFit/>
              </a:bodyPr>
              <a:lstStyle/>
              <a:p>
                <a:pPr lvl="0">
                  <a:defRPr/>
                </a:pPr>
                <a14:m>
                  <m:oMathPara xmlns:m="http://schemas.openxmlformats.org/officeDocument/2006/math">
                    <m:oMathParaPr>
                      <m:jc m:val="centerGroup"/>
                    </m:oMathParaPr>
                    <m:oMath xmlns:m="http://schemas.openxmlformats.org/officeDocument/2006/math">
                      <m:d>
                        <m:dPr>
                          <m:begChr m:val="⟨"/>
                          <m:end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d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𝑠</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m:rPr>
                              <m:sty m:val="p"/>
                            </m:rPr>
                            <a:rPr lang="en-US" sz="2800" b="0" i="0" smtClean="0">
                              <a:latin typeface="Cambria Math" panose="02040503050406030204" pitchFamily="18" charset="0"/>
                            </a:rPr>
                            <m:t>OTP</m:t>
                          </m:r>
                          <m:r>
                            <a:rPr lang="en-US" sz="2800">
                              <a:latin typeface="Cambria Math" panose="02040503050406030204" pitchFamily="18" charset="0"/>
                            </a:rPr>
                            <m:t>.</m:t>
                          </m:r>
                          <m:sSub>
                            <m:sSubPr>
                              <m:ctrlPr>
                                <a:rPr lang="en-US" sz="2800" b="0" i="1" smtClean="0">
                                  <a:latin typeface="Cambria Math" panose="02040503050406030204" pitchFamily="18" charset="0"/>
                                </a:rPr>
                              </m:ctrlPr>
                            </m:sSubPr>
                            <m:e>
                              <m:r>
                                <m:rPr>
                                  <m:sty m:val="p"/>
                                </m:rPr>
                                <a:rPr lang="en-US" sz="2800">
                                  <a:latin typeface="Cambria Math" panose="02040503050406030204" pitchFamily="18" charset="0"/>
                                </a:rPr>
                                <m:t>ct</m:t>
                              </m:r>
                            </m:e>
                            <m:sub>
                              <m:r>
                                <m:rPr>
                                  <m:sty m:val="p"/>
                                </m:rPr>
                                <a:rPr lang="en-US" sz="2800" b="0" i="0" smtClean="0">
                                  <a:latin typeface="Cambria Math" panose="02040503050406030204" pitchFamily="18" charset="0"/>
                                </a:rPr>
                                <m:t>sk</m:t>
                              </m:r>
                            </m:sub>
                          </m:sSub>
                          <m:d>
                            <m:dPr>
                              <m:ctrlPr>
                                <a:rPr lang="en-US" sz="2800" i="1">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sub>
                              </m:sSub>
                            </m:e>
                          </m:d>
                        </m:e>
                      </m:d>
                    </m:oMath>
                  </m:oMathPara>
                </a14:m>
                <a:endParaRPr kumimoji="0" lang="en-US" sz="2800" b="0" i="0" u="none" strike="noStrike" kern="1200" cap="none" spc="0" normalizeH="0" baseline="0" noProof="0" dirty="0">
                  <a:ln>
                    <a:noFill/>
                  </a:ln>
                  <a:solidFill>
                    <a:srgbClr val="CC00CC"/>
                  </a:solidFill>
                  <a:effectLst/>
                  <a:uLnTx/>
                  <a:uFillTx/>
                  <a:latin typeface="Calibri Light" panose="020F0302020204030204"/>
                  <a:ea typeface="+mn-ea"/>
                  <a:cs typeface="+mn-cs"/>
                </a:endParaRPr>
              </a:p>
            </p:txBody>
          </p:sp>
        </mc:Choice>
        <mc:Fallback xmlns="">
          <p:sp>
            <p:nvSpPr>
              <p:cNvPr id="19" name="Rectangle 18">
                <a:extLst>
                  <a:ext uri="{FF2B5EF4-FFF2-40B4-BE49-F238E27FC236}">
                    <a16:creationId xmlns:a16="http://schemas.microsoft.com/office/drawing/2014/main" id="{AB8AB4E6-5437-EAAE-CA11-BA47641D80A3}"/>
                  </a:ext>
                </a:extLst>
              </p:cNvPr>
              <p:cNvSpPr>
                <a:spLocks noRot="1" noChangeAspect="1" noMove="1" noResize="1" noEditPoints="1" noAdjustHandles="1" noChangeArrowheads="1" noChangeShapeType="1" noTextEdit="1"/>
              </p:cNvSpPr>
              <p:nvPr/>
            </p:nvSpPr>
            <p:spPr>
              <a:xfrm>
                <a:off x="6552728" y="4565375"/>
                <a:ext cx="4911328" cy="52726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B8A9AACC-488E-7311-379B-4F5F68E9D2F4}"/>
                  </a:ext>
                </a:extLst>
              </p:cNvPr>
              <p:cNvSpPr/>
              <p:nvPr/>
            </p:nvSpPr>
            <p:spPr>
              <a:xfrm>
                <a:off x="6321313" y="3756465"/>
                <a:ext cx="1201690" cy="523220"/>
              </a:xfrm>
              <a:prstGeom prst="rect">
                <a:avLst/>
              </a:prstGeom>
              <a:solidFill>
                <a:schemeClr val="bg1"/>
              </a:solidFill>
              <a:ln>
                <a:solidFill>
                  <a:schemeClr val="tx1"/>
                </a:solidFill>
                <a:prstDash val="soli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2800" b="0" i="1" u="none" strike="noStrike" kern="1200" cap="none" spc="0" normalizeH="0" baseline="0" noProof="0" dirty="0" smtClean="0">
                              <a:ln>
                                <a:noFill/>
                              </a:ln>
                              <a:solidFill>
                                <a:srgbClr val="1F26F1"/>
                              </a:solidFill>
                              <a:effectLst/>
                              <a:uLnTx/>
                              <a:uFillTx/>
                              <a:latin typeface="Cambria Math" panose="02040503050406030204" pitchFamily="18" charset="0"/>
                              <a:ea typeface="+mn-ea"/>
                              <a:cs typeface="+mn-cs"/>
                            </a:rPr>
                          </m:ctrlPr>
                        </m:sSubPr>
                        <m:e>
                          <m:r>
                            <m:rPr>
                              <m:nor/>
                            </m:rPr>
                            <a:rPr kumimoji="0" lang="en-US" sz="2800" b="1" i="0" u="none" strike="noStrike" kern="1200" cap="none" spc="0" normalizeH="0" baseline="0" noProof="0" dirty="0" smtClean="0">
                              <a:ln>
                                <a:noFill/>
                              </a:ln>
                              <a:solidFill>
                                <a:srgbClr val="1F26F1"/>
                              </a:solidFill>
                              <a:effectLst/>
                              <a:uLnTx/>
                              <a:uFillTx/>
                              <a:latin typeface="Calibri Light" panose="020F0302020204030204"/>
                              <a:ea typeface="+mn-ea"/>
                              <a:cs typeface="+mn-cs"/>
                            </a:rPr>
                            <m:t>ct</m:t>
                          </m:r>
                        </m:e>
                        <m:sub>
                          <m:r>
                            <a:rPr kumimoji="0" lang="en-US" sz="2800" b="0" i="1" u="none" strike="noStrike" kern="1200" cap="none" spc="0" normalizeH="0" baseline="0" noProof="0" dirty="0" smtClean="0">
                              <a:ln>
                                <a:noFill/>
                              </a:ln>
                              <a:solidFill>
                                <a:srgbClr val="1F26F1"/>
                              </a:solidFill>
                              <a:effectLst/>
                              <a:uLnTx/>
                              <a:uFillTx/>
                              <a:latin typeface="Cambria Math" panose="02040503050406030204" pitchFamily="18" charset="0"/>
                              <a:ea typeface="+mn-ea"/>
                              <a:cs typeface="+mn-cs"/>
                            </a:rPr>
                            <m:t>𝑠</m:t>
                          </m:r>
                        </m:sub>
                      </m:sSub>
                      <m:r>
                        <a:rPr kumimoji="0" lang="en-US" sz="2800" b="0" i="1" u="none" strike="noStrike" kern="1200" cap="none" spc="0" normalizeH="0" baseline="0" noProof="0" dirty="0" smtClean="0">
                          <a:ln>
                            <a:noFill/>
                          </a:ln>
                          <a:solidFill>
                            <a:srgbClr val="1F26F1"/>
                          </a:solidFill>
                          <a:effectLst/>
                          <a:uLnTx/>
                          <a:uFillTx/>
                          <a:latin typeface="Cambria Math" panose="02040503050406030204" pitchFamily="18" charset="0"/>
                          <a:ea typeface="+mn-ea"/>
                          <a:cs typeface="+mn-cs"/>
                        </a:rPr>
                        <m:t>(</m:t>
                      </m:r>
                      <m:r>
                        <m:rPr>
                          <m:sty m:val="p"/>
                        </m:rPr>
                        <a:rPr kumimoji="0" lang="en-US" sz="2800" b="0" i="0" u="none" strike="noStrike" kern="1200" cap="none" spc="0" normalizeH="0" baseline="0" noProof="0" smtClean="0">
                          <a:ln>
                            <a:noFill/>
                          </a:ln>
                          <a:solidFill>
                            <a:srgbClr val="1F26F1"/>
                          </a:solidFill>
                          <a:effectLst/>
                          <a:uLnTx/>
                          <a:uFillTx/>
                          <a:latin typeface="Cambria Math" panose="02040503050406030204" pitchFamily="18" charset="0"/>
                          <a:ea typeface="+mn-ea"/>
                          <a:cs typeface="+mn-cs"/>
                        </a:rPr>
                        <m:t>sk</m:t>
                      </m:r>
                      <m:r>
                        <a:rPr kumimoji="0" lang="en-US" sz="2800" b="0" i="1" u="none" strike="noStrike" kern="1200" cap="none" spc="0" normalizeH="0" baseline="0" noProof="0" dirty="0" smtClean="0">
                          <a:ln>
                            <a:noFill/>
                          </a:ln>
                          <a:solidFill>
                            <a:srgbClr val="1F26F1"/>
                          </a:solidFill>
                          <a:effectLst/>
                          <a:uLnTx/>
                          <a:uFillTx/>
                          <a:latin typeface="Cambria Math" panose="02040503050406030204" pitchFamily="18" charset="0"/>
                          <a:ea typeface="+mn-ea"/>
                          <a:cs typeface="+mn-cs"/>
                        </a:rPr>
                        <m:t>)</m:t>
                      </m:r>
                    </m:oMath>
                  </m:oMathPara>
                </a14:m>
                <a:endParaRPr kumimoji="0" lang="en-US" sz="2800" b="0" i="0" u="none" strike="noStrike" kern="1200" cap="none" spc="0" normalizeH="0" baseline="0" noProof="0" dirty="0">
                  <a:ln>
                    <a:noFill/>
                  </a:ln>
                  <a:solidFill>
                    <a:srgbClr val="1F26F1"/>
                  </a:solidFill>
                  <a:effectLst/>
                  <a:uLnTx/>
                  <a:uFillTx/>
                  <a:latin typeface="Calibri Light" panose="020F0302020204030204"/>
                  <a:ea typeface="+mn-ea"/>
                  <a:cs typeface="+mn-cs"/>
                </a:endParaRPr>
              </a:p>
            </p:txBody>
          </p:sp>
        </mc:Choice>
        <mc:Fallback xmlns="">
          <p:sp>
            <p:nvSpPr>
              <p:cNvPr id="15" name="Rectangle 14">
                <a:extLst>
                  <a:ext uri="{FF2B5EF4-FFF2-40B4-BE49-F238E27FC236}">
                    <a16:creationId xmlns:a16="http://schemas.microsoft.com/office/drawing/2014/main" id="{B8A9AACC-488E-7311-379B-4F5F68E9D2F4}"/>
                  </a:ext>
                </a:extLst>
              </p:cNvPr>
              <p:cNvSpPr>
                <a:spLocks noRot="1" noChangeAspect="1" noMove="1" noResize="1" noEditPoints="1" noAdjustHandles="1" noChangeArrowheads="1" noChangeShapeType="1" noTextEdit="1"/>
              </p:cNvSpPr>
              <p:nvPr/>
            </p:nvSpPr>
            <p:spPr>
              <a:xfrm>
                <a:off x="6321313" y="3756465"/>
                <a:ext cx="1201690" cy="523220"/>
              </a:xfrm>
              <a:prstGeom prst="rect">
                <a:avLst/>
              </a:prstGeom>
              <a:blipFill>
                <a:blip r:embed="rId8"/>
                <a:stretch>
                  <a:fillRect/>
                </a:stretch>
              </a:blipFill>
              <a:ln>
                <a:solidFill>
                  <a:schemeClr val="tx1"/>
                </a:solidFill>
                <a:prstDash val="solid"/>
              </a:ln>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3B5907FF-B6B0-ECEB-102A-6B8965B455C3}"/>
              </a:ext>
            </a:extLst>
          </p:cNvPr>
          <p:cNvCxnSpPr>
            <a:cxnSpLocks/>
            <a:stCxn id="15" idx="3"/>
            <a:endCxn id="9" idx="1"/>
          </p:cNvCxnSpPr>
          <p:nvPr/>
        </p:nvCxnSpPr>
        <p:spPr>
          <a:xfrm flipV="1">
            <a:off x="7523003" y="4012511"/>
            <a:ext cx="227085" cy="5564"/>
          </a:xfrm>
          <a:prstGeom prst="straightConnector1">
            <a:avLst/>
          </a:prstGeom>
          <a:ln w="19050">
            <a:solidFill>
              <a:srgbClr val="4472C4"/>
            </a:solidFill>
            <a:headEnd type="none"/>
            <a:tailEnd type="triangle" w="lg" len="lg"/>
          </a:ln>
        </p:spPr>
        <p:style>
          <a:lnRef idx="3">
            <a:schemeClr val="accent5"/>
          </a:lnRef>
          <a:fillRef idx="0">
            <a:schemeClr val="accent5"/>
          </a:fillRef>
          <a:effectRef idx="2">
            <a:schemeClr val="accent5"/>
          </a:effectRef>
          <a:fontRef idx="minor">
            <a:schemeClr val="tx1"/>
          </a:fontRef>
        </p:style>
      </p:cxnSp>
      <p:cxnSp>
        <p:nvCxnSpPr>
          <p:cNvPr id="27" name="Straight Arrow Connector 26">
            <a:extLst>
              <a:ext uri="{FF2B5EF4-FFF2-40B4-BE49-F238E27FC236}">
                <a16:creationId xmlns:a16="http://schemas.microsoft.com/office/drawing/2014/main" id="{A368B546-631B-502B-9177-3FB87B886CFB}"/>
              </a:ext>
            </a:extLst>
          </p:cNvPr>
          <p:cNvCxnSpPr>
            <a:cxnSpLocks/>
          </p:cNvCxnSpPr>
          <p:nvPr/>
        </p:nvCxnSpPr>
        <p:spPr>
          <a:xfrm>
            <a:off x="8812422" y="5127295"/>
            <a:ext cx="236" cy="895904"/>
          </a:xfrm>
          <a:prstGeom prst="straightConnector1">
            <a:avLst/>
          </a:prstGeom>
          <a:ln w="19050">
            <a:solidFill>
              <a:srgbClr val="4472C4"/>
            </a:solidFill>
            <a:headEnd type="none"/>
            <a:tailEnd type="triangle" w="lg" len="lg"/>
          </a:ln>
        </p:spPr>
        <p:style>
          <a:lnRef idx="3">
            <a:schemeClr val="accent5"/>
          </a:lnRef>
          <a:fillRef idx="0">
            <a:schemeClr val="accent5"/>
          </a:fillRef>
          <a:effectRef idx="2">
            <a:schemeClr val="accent5"/>
          </a:effectRef>
          <a:fontRef idx="minor">
            <a:schemeClr val="tx1"/>
          </a:fontRef>
        </p:style>
      </p:cxnSp>
      <p:sp>
        <p:nvSpPr>
          <p:cNvPr id="28" name="Rectangle 27">
            <a:extLst>
              <a:ext uri="{FF2B5EF4-FFF2-40B4-BE49-F238E27FC236}">
                <a16:creationId xmlns:a16="http://schemas.microsoft.com/office/drawing/2014/main" id="{2AF12089-7A37-8B8B-EF88-5B0A13CC49B2}"/>
              </a:ext>
            </a:extLst>
          </p:cNvPr>
          <p:cNvSpPr/>
          <p:nvPr/>
        </p:nvSpPr>
        <p:spPr>
          <a:xfrm>
            <a:off x="7740033" y="5301800"/>
            <a:ext cx="2198467" cy="523220"/>
          </a:xfrm>
          <a:prstGeom prst="rect">
            <a:avLst/>
          </a:prstGeom>
          <a:solidFill>
            <a:schemeClr val="tx1"/>
          </a:solidFill>
        </p:spPr>
        <p:txBody>
          <a:bodyPr wrap="square">
            <a:spAutoFit/>
          </a:bodyPr>
          <a:lstStyle/>
          <a:p>
            <a:pPr lvl="0" algn="ctr">
              <a:defRPr/>
            </a:pPr>
            <a:r>
              <a:rPr kumimoji="0" lang="en-US" sz="2800" b="0" i="0" u="none" strike="noStrike" kern="1200" cap="none" spc="0" normalizeH="0" baseline="0" noProof="0" dirty="0">
                <a:ln>
                  <a:noFill/>
                </a:ln>
                <a:solidFill>
                  <a:schemeClr val="bg1"/>
                </a:solidFill>
                <a:effectLst/>
                <a:uLnTx/>
                <a:uFillTx/>
                <a:latin typeface="Calibri Light" panose="020F0302020204030204"/>
                <a:ea typeface="+mn-ea"/>
                <a:cs typeface="+mn-cs"/>
              </a:rPr>
              <a:t>1-way Comm.</a:t>
            </a:r>
          </a:p>
        </p:txBody>
      </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D5B1E2CF-1C4A-9905-84DE-CD464EB25C4E}"/>
                  </a:ext>
                </a:extLst>
              </p:cNvPr>
              <p:cNvSpPr/>
              <p:nvPr/>
            </p:nvSpPr>
            <p:spPr>
              <a:xfrm>
                <a:off x="6096000" y="6023199"/>
                <a:ext cx="5383419" cy="523220"/>
              </a:xfrm>
              <a:prstGeom prst="rect">
                <a:avLst/>
              </a:prstGeom>
              <a:solidFill>
                <a:schemeClr val="bg1"/>
              </a:solidFill>
            </p:spPr>
            <p:txBody>
              <a:bodyPr wrap="square">
                <a:spAutoFit/>
              </a:bodyPr>
              <a:lstStyle/>
              <a:p>
                <a:pPr lvl="0">
                  <a:defRPr/>
                </a:pPr>
                <a14:m>
                  <m:oMathPara xmlns:m="http://schemas.openxmlformats.org/officeDocument/2006/math">
                    <m:oMathParaPr>
                      <m:jc m:val="centerGroup"/>
                    </m:oMathParaPr>
                    <m:oMath xmlns:m="http://schemas.openxmlformats.org/officeDocument/2006/math">
                      <m:d>
                        <m:dPr>
                          <m:begChr m:val="⟨"/>
                          <m:endChr m:val="⟩"/>
                          <m:ctrlP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dPr>
                        <m:e>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𝑠</m:t>
                          </m:r>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m:rPr>
                              <m:sty m:val="p"/>
                            </m:rPr>
                            <a:rPr lang="en-US" sz="2800" b="0" i="0" smtClean="0">
                              <a:latin typeface="Cambria Math" panose="02040503050406030204" pitchFamily="18" charset="0"/>
                            </a:rPr>
                            <m:t>OTP</m:t>
                          </m:r>
                          <m:r>
                            <a:rPr lang="en-US" sz="2800">
                              <a:latin typeface="Cambria Math" panose="02040503050406030204" pitchFamily="18" charset="0"/>
                            </a:rPr>
                            <m:t>.</m:t>
                          </m:r>
                          <m:sSub>
                            <m:sSubPr>
                              <m:ctrlPr>
                                <a:rPr lang="en-US" sz="2800" b="0" i="1" smtClean="0">
                                  <a:latin typeface="Cambria Math" panose="02040503050406030204" pitchFamily="18" charset="0"/>
                                </a:rPr>
                              </m:ctrlPr>
                            </m:sSubPr>
                            <m:e>
                              <m:r>
                                <m:rPr>
                                  <m:sty m:val="p"/>
                                </m:rPr>
                                <a:rPr lang="en-US" sz="2800">
                                  <a:latin typeface="Cambria Math" panose="02040503050406030204" pitchFamily="18" charset="0"/>
                                </a:rPr>
                                <m:t>ct</m:t>
                              </m:r>
                            </m:e>
                            <m:sub>
                              <m:r>
                                <m:rPr>
                                  <m:sty m:val="p"/>
                                </m:rPr>
                                <a:rPr lang="en-US" sz="2800" b="0" i="0" smtClean="0">
                                  <a:latin typeface="Cambria Math" panose="02040503050406030204" pitchFamily="18" charset="0"/>
                                </a:rPr>
                                <m:t>sk</m:t>
                              </m:r>
                            </m:sub>
                          </m:sSub>
                          <m:d>
                            <m:dPr>
                              <m:ctrlPr>
                                <a:rPr lang="en-US" sz="2800" i="1">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sub>
                              </m:sSub>
                            </m:e>
                          </m:d>
                        </m:e>
                      </m:d>
                      <m:r>
                        <a:rPr kumimoji="0" lang="en-US" sz="2800" b="0" i="0"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m:rPr>
                          <m:sty m:val="p"/>
                        </m:rPr>
                        <a:rPr lang="en-US" sz="2800" b="0" i="0" smtClean="0">
                          <a:solidFill>
                            <a:srgbClr val="CC00CC"/>
                          </a:solidFill>
                          <a:latin typeface="Cambria Math" panose="02040503050406030204" pitchFamily="18" charset="0"/>
                        </a:rPr>
                        <m:t>OTP</m:t>
                      </m:r>
                      <m:r>
                        <a:rPr lang="en-US" sz="2800" smtClean="0">
                          <a:solidFill>
                            <a:srgbClr val="CC00CC"/>
                          </a:solidFill>
                          <a:latin typeface="Cambria Math" panose="02040503050406030204" pitchFamily="18" charset="0"/>
                        </a:rPr>
                        <m:t>.</m:t>
                      </m:r>
                      <m:sSub>
                        <m:sSubPr>
                          <m:ctrlPr>
                            <a:rPr lang="en-US" sz="2800" i="1">
                              <a:solidFill>
                                <a:srgbClr val="CC00CC"/>
                              </a:solidFill>
                              <a:latin typeface="Cambria Math" panose="02040503050406030204" pitchFamily="18" charset="0"/>
                            </a:rPr>
                          </m:ctrlPr>
                        </m:sSubPr>
                        <m:e>
                          <m:r>
                            <m:rPr>
                              <m:sty m:val="p"/>
                            </m:rPr>
                            <a:rPr lang="en-US" sz="2800">
                              <a:solidFill>
                                <a:srgbClr val="CC00CC"/>
                              </a:solidFill>
                              <a:latin typeface="Cambria Math" panose="02040503050406030204" pitchFamily="18" charset="0"/>
                            </a:rPr>
                            <m:t>ct</m:t>
                          </m:r>
                        </m:e>
                        <m:sub>
                          <m:r>
                            <m:rPr>
                              <m:sty m:val="p"/>
                            </m:rPr>
                            <a:rPr lang="en-US" sz="2800">
                              <a:solidFill>
                                <a:srgbClr val="CC00CC"/>
                              </a:solidFill>
                              <a:latin typeface="Cambria Math" panose="02040503050406030204" pitchFamily="18" charset="0"/>
                            </a:rPr>
                            <m:t>sk</m:t>
                          </m:r>
                        </m:sub>
                      </m:sSub>
                      <m:d>
                        <m:dPr>
                          <m:ctrlPr>
                            <a:rPr lang="en-US" sz="2800" i="1">
                              <a:solidFill>
                                <a:srgbClr val="CC00CC"/>
                              </a:solidFill>
                              <a:latin typeface="Cambria Math" panose="02040503050406030204" pitchFamily="18" charset="0"/>
                            </a:rPr>
                          </m:ctrlPr>
                        </m:dPr>
                        <m:e>
                          <m:sSub>
                            <m:sSubPr>
                              <m:ctrlPr>
                                <a:rPr lang="en-US" sz="2800" b="0" i="1" smtClean="0">
                                  <a:solidFill>
                                    <a:srgbClr val="CC00CC"/>
                                  </a:solidFill>
                                  <a:latin typeface="Cambria Math" panose="02040503050406030204" pitchFamily="18" charset="0"/>
                                </a:rPr>
                              </m:ctrlPr>
                            </m:sSubPr>
                            <m:e>
                              <m:r>
                                <a:rPr lang="en-US" sz="2800" b="0" i="1" smtClean="0">
                                  <a:solidFill>
                                    <a:srgbClr val="CC00CC"/>
                                  </a:solidFill>
                                  <a:latin typeface="Cambria Math" panose="02040503050406030204" pitchFamily="18" charset="0"/>
                                </a:rPr>
                                <m:t>𝑥</m:t>
                              </m:r>
                            </m:e>
                            <m:sub>
                              <m:r>
                                <a:rPr lang="en-US" sz="2800" b="0" i="1" smtClean="0">
                                  <a:solidFill>
                                    <a:srgbClr val="CC00CC"/>
                                  </a:solidFill>
                                  <a:latin typeface="Cambria Math" panose="02040503050406030204" pitchFamily="18" charset="0"/>
                                </a:rPr>
                                <m:t>𝑖</m:t>
                              </m:r>
                            </m:sub>
                          </m:sSub>
                        </m:e>
                      </m:d>
                    </m:oMath>
                  </m:oMathPara>
                </a14:m>
                <a:endParaRPr kumimoji="0" lang="en-US" sz="2800" b="0" i="0" u="none" strike="noStrike" kern="1200" cap="none" spc="0" normalizeH="0" baseline="0" noProof="0" dirty="0">
                  <a:ln>
                    <a:noFill/>
                  </a:ln>
                  <a:solidFill>
                    <a:srgbClr val="CC00CC"/>
                  </a:solidFill>
                  <a:effectLst/>
                  <a:uLnTx/>
                  <a:uFillTx/>
                  <a:latin typeface="Calibri Light" panose="020F0302020204030204"/>
                  <a:ea typeface="+mn-ea"/>
                  <a:cs typeface="+mn-cs"/>
                </a:endParaRPr>
              </a:p>
            </p:txBody>
          </p:sp>
        </mc:Choice>
        <mc:Fallback xmlns="">
          <p:sp>
            <p:nvSpPr>
              <p:cNvPr id="31" name="Rectangle 30">
                <a:extLst>
                  <a:ext uri="{FF2B5EF4-FFF2-40B4-BE49-F238E27FC236}">
                    <a16:creationId xmlns:a16="http://schemas.microsoft.com/office/drawing/2014/main" id="{D5B1E2CF-1C4A-9905-84DE-CD464EB25C4E}"/>
                  </a:ext>
                </a:extLst>
              </p:cNvPr>
              <p:cNvSpPr>
                <a:spLocks noRot="1" noChangeAspect="1" noMove="1" noResize="1" noEditPoints="1" noAdjustHandles="1" noChangeArrowheads="1" noChangeShapeType="1" noTextEdit="1"/>
              </p:cNvSpPr>
              <p:nvPr/>
            </p:nvSpPr>
            <p:spPr>
              <a:xfrm>
                <a:off x="6096000" y="6023199"/>
                <a:ext cx="5383419" cy="523220"/>
              </a:xfrm>
              <a:prstGeom prst="rect">
                <a:avLst/>
              </a:prstGeom>
              <a:blipFill>
                <a:blip r:embed="rId9"/>
                <a:stretch>
                  <a:fillRect/>
                </a:stretch>
              </a:blipFill>
            </p:spPr>
            <p:txBody>
              <a:bodyPr/>
              <a:lstStyle/>
              <a:p>
                <a:r>
                  <a:rPr lang="en-US">
                    <a:noFill/>
                  </a:rPr>
                  <a:t> </a:t>
                </a:r>
              </a:p>
            </p:txBody>
          </p:sp>
        </mc:Fallback>
      </mc:AlternateContent>
      <p:sp>
        <p:nvSpPr>
          <p:cNvPr id="33" name="Rectangle 32">
            <a:extLst>
              <a:ext uri="{FF2B5EF4-FFF2-40B4-BE49-F238E27FC236}">
                <a16:creationId xmlns:a16="http://schemas.microsoft.com/office/drawing/2014/main" id="{A2B41F3F-6D6F-F89B-52D1-48CE34D9BFFB}"/>
              </a:ext>
            </a:extLst>
          </p:cNvPr>
          <p:cNvSpPr/>
          <p:nvPr/>
        </p:nvSpPr>
        <p:spPr>
          <a:xfrm>
            <a:off x="5123619" y="4960268"/>
            <a:ext cx="2258615" cy="1077218"/>
          </a:xfrm>
          <a:prstGeom prst="rect">
            <a:avLst/>
          </a:prstGeom>
          <a:solidFill>
            <a:schemeClr val="bg1"/>
          </a:solidFill>
          <a:ln>
            <a:solidFill>
              <a:schemeClr val="tx1"/>
            </a:solidFill>
            <a:prstDash val="solid"/>
          </a:ln>
        </p:spPr>
        <p:txBody>
          <a:bodyPr wrap="square">
            <a:spAutoFit/>
          </a:bodyPr>
          <a:lstStyle/>
          <a:p>
            <a:pPr lvl="0">
              <a:defRPr/>
            </a:pPr>
            <a:r>
              <a:rPr lang="en-US" sz="3200" b="1" dirty="0">
                <a:solidFill>
                  <a:srgbClr val="C00000"/>
                </a:solidFill>
                <a:latin typeface="Calibri Light" panose="020F0302020204030204"/>
              </a:rPr>
              <a:t>1-bit Comm. per gate!</a:t>
            </a:r>
            <a:endParaRPr kumimoji="0" lang="en-US" sz="3200" b="1" i="0" u="none" strike="noStrike" kern="1200" cap="none" spc="0" normalizeH="0" baseline="0" noProof="0" dirty="0">
              <a:ln>
                <a:noFill/>
              </a:ln>
              <a:solidFill>
                <a:srgbClr val="C00000"/>
              </a:solidFill>
              <a:effectLst/>
              <a:uLnTx/>
              <a:uFillTx/>
              <a:latin typeface="Calibri Light" panose="020F0302020204030204"/>
            </a:endParaRPr>
          </a:p>
        </p:txBody>
      </p:sp>
      <p:grpSp>
        <p:nvGrpSpPr>
          <p:cNvPr id="43" name="Group 42">
            <a:extLst>
              <a:ext uri="{FF2B5EF4-FFF2-40B4-BE49-F238E27FC236}">
                <a16:creationId xmlns:a16="http://schemas.microsoft.com/office/drawing/2014/main" id="{57AE93F8-95E8-5DB6-5D50-F36796687CBE}"/>
              </a:ext>
            </a:extLst>
          </p:cNvPr>
          <p:cNvGrpSpPr/>
          <p:nvPr/>
        </p:nvGrpSpPr>
        <p:grpSpPr>
          <a:xfrm>
            <a:off x="2070450" y="2838056"/>
            <a:ext cx="1875296" cy="1098249"/>
            <a:chOff x="2070450" y="2387335"/>
            <a:chExt cx="1875296" cy="1098249"/>
          </a:xfrm>
        </p:grpSpPr>
        <mc:AlternateContent xmlns:mc="http://schemas.openxmlformats.org/markup-compatibility/2006" xmlns:a14="http://schemas.microsoft.com/office/drawing/2010/main">
          <mc:Choice Requires="a14">
            <p:sp>
              <p:nvSpPr>
                <p:cNvPr id="35" name="Trapezoid 34">
                  <a:extLst>
                    <a:ext uri="{FF2B5EF4-FFF2-40B4-BE49-F238E27FC236}">
                      <a16:creationId xmlns:a16="http://schemas.microsoft.com/office/drawing/2014/main" id="{93623059-43BF-458C-ECF2-0921BBB3E537}"/>
                    </a:ext>
                  </a:extLst>
                </p:cNvPr>
                <p:cNvSpPr/>
                <p:nvPr/>
              </p:nvSpPr>
              <p:spPr>
                <a:xfrm>
                  <a:off x="2070450" y="2387335"/>
                  <a:ext cx="1464190" cy="794532"/>
                </a:xfrm>
                <a:prstGeom prst="trapezoid">
                  <a:avLst>
                    <a:gd name="adj" fmla="val 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2800" b="0" i="0"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gate</m:t>
                        </m:r>
                      </m:oMath>
                    </m:oMathPara>
                  </a14:m>
                  <a:endParaRPr kumimoji="0" lang="en-US" sz="2800" b="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35" name="Trapezoid 34">
                  <a:extLst>
                    <a:ext uri="{FF2B5EF4-FFF2-40B4-BE49-F238E27FC236}">
                      <a16:creationId xmlns:a16="http://schemas.microsoft.com/office/drawing/2014/main" id="{93623059-43BF-458C-ECF2-0921BBB3E537}"/>
                    </a:ext>
                  </a:extLst>
                </p:cNvPr>
                <p:cNvSpPr>
                  <a:spLocks noRot="1" noChangeAspect="1" noMove="1" noResize="1" noEditPoints="1" noAdjustHandles="1" noChangeArrowheads="1" noChangeShapeType="1" noTextEdit="1"/>
                </p:cNvSpPr>
                <p:nvPr/>
              </p:nvSpPr>
              <p:spPr>
                <a:xfrm>
                  <a:off x="2070450" y="2387335"/>
                  <a:ext cx="1464190" cy="794532"/>
                </a:xfrm>
                <a:prstGeom prst="trapezoid">
                  <a:avLst>
                    <a:gd name="adj" fmla="val 0"/>
                  </a:avLst>
                </a:prstGeom>
                <a:blipFill>
                  <a:blip r:embed="rId10"/>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rapezoid 36">
                  <a:extLst>
                    <a:ext uri="{FF2B5EF4-FFF2-40B4-BE49-F238E27FC236}">
                      <a16:creationId xmlns:a16="http://schemas.microsoft.com/office/drawing/2014/main" id="{33C09BB7-1ACD-E563-7FCD-4B1AFDF0216A}"/>
                    </a:ext>
                  </a:extLst>
                </p:cNvPr>
                <p:cNvSpPr/>
                <p:nvPr/>
              </p:nvSpPr>
              <p:spPr>
                <a:xfrm>
                  <a:off x="2242764" y="2516840"/>
                  <a:ext cx="1464190" cy="794532"/>
                </a:xfrm>
                <a:prstGeom prst="trapezoid">
                  <a:avLst>
                    <a:gd name="adj" fmla="val 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2800" b="0" i="0"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gate</m:t>
                        </m:r>
                      </m:oMath>
                    </m:oMathPara>
                  </a14:m>
                  <a:endParaRPr kumimoji="0" lang="en-US" sz="2800" b="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37" name="Trapezoid 36">
                  <a:extLst>
                    <a:ext uri="{FF2B5EF4-FFF2-40B4-BE49-F238E27FC236}">
                      <a16:creationId xmlns:a16="http://schemas.microsoft.com/office/drawing/2014/main" id="{33C09BB7-1ACD-E563-7FCD-4B1AFDF0216A}"/>
                    </a:ext>
                  </a:extLst>
                </p:cNvPr>
                <p:cNvSpPr>
                  <a:spLocks noRot="1" noChangeAspect="1" noMove="1" noResize="1" noEditPoints="1" noAdjustHandles="1" noChangeArrowheads="1" noChangeShapeType="1" noTextEdit="1"/>
                </p:cNvSpPr>
                <p:nvPr/>
              </p:nvSpPr>
              <p:spPr>
                <a:xfrm>
                  <a:off x="2242764" y="2516840"/>
                  <a:ext cx="1464190" cy="794532"/>
                </a:xfrm>
                <a:prstGeom prst="trapezoid">
                  <a:avLst>
                    <a:gd name="adj" fmla="val 0"/>
                  </a:avLst>
                </a:prstGeom>
                <a:blipFill>
                  <a:blip r:embed="rId11"/>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rapezoid 37">
                  <a:extLst>
                    <a:ext uri="{FF2B5EF4-FFF2-40B4-BE49-F238E27FC236}">
                      <a16:creationId xmlns:a16="http://schemas.microsoft.com/office/drawing/2014/main" id="{6BD905C9-E8B7-22EC-D9BC-A47886F7FF76}"/>
                    </a:ext>
                  </a:extLst>
                </p:cNvPr>
                <p:cNvSpPr/>
                <p:nvPr/>
              </p:nvSpPr>
              <p:spPr>
                <a:xfrm>
                  <a:off x="2481556" y="2691052"/>
                  <a:ext cx="1464190" cy="794532"/>
                </a:xfrm>
                <a:prstGeom prst="trapezoid">
                  <a:avLst>
                    <a:gd name="adj" fmla="val 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2800" b="0" i="0"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gate</m:t>
                        </m:r>
                      </m:oMath>
                    </m:oMathPara>
                  </a14:m>
                  <a:endParaRPr kumimoji="0" lang="en-US" sz="2800" b="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38" name="Trapezoid 37">
                  <a:extLst>
                    <a:ext uri="{FF2B5EF4-FFF2-40B4-BE49-F238E27FC236}">
                      <a16:creationId xmlns:a16="http://schemas.microsoft.com/office/drawing/2014/main" id="{6BD905C9-E8B7-22EC-D9BC-A47886F7FF76}"/>
                    </a:ext>
                  </a:extLst>
                </p:cNvPr>
                <p:cNvSpPr>
                  <a:spLocks noRot="1" noChangeAspect="1" noMove="1" noResize="1" noEditPoints="1" noAdjustHandles="1" noChangeArrowheads="1" noChangeShapeType="1" noTextEdit="1"/>
                </p:cNvSpPr>
                <p:nvPr/>
              </p:nvSpPr>
              <p:spPr>
                <a:xfrm>
                  <a:off x="2481556" y="2691052"/>
                  <a:ext cx="1464190" cy="794532"/>
                </a:xfrm>
                <a:prstGeom prst="trapezoid">
                  <a:avLst>
                    <a:gd name="adj" fmla="val 0"/>
                  </a:avLst>
                </a:prstGeom>
                <a:blipFill>
                  <a:blip r:embed="rId12"/>
                  <a:stretch>
                    <a:fillRect/>
                  </a:stretch>
                </a:blipFill>
                <a:ln w="25400">
                  <a:solidFill>
                    <a:schemeClr val="tx1"/>
                  </a:solidFill>
                </a:ln>
              </p:spPr>
              <p:txBody>
                <a:bodyPr/>
                <a:lstStyle/>
                <a:p>
                  <a:r>
                    <a:rPr lang="en-US">
                      <a:noFill/>
                    </a:rPr>
                    <a:t> </a:t>
                  </a:r>
                </a:p>
              </p:txBody>
            </p:sp>
          </mc:Fallback>
        </mc:AlternateContent>
      </p:grpSp>
      <p:grpSp>
        <p:nvGrpSpPr>
          <p:cNvPr id="45" name="Group 44">
            <a:extLst>
              <a:ext uri="{FF2B5EF4-FFF2-40B4-BE49-F238E27FC236}">
                <a16:creationId xmlns:a16="http://schemas.microsoft.com/office/drawing/2014/main" id="{860EEF98-F30B-CC64-3A94-CBFFA613D3F5}"/>
              </a:ext>
            </a:extLst>
          </p:cNvPr>
          <p:cNvGrpSpPr/>
          <p:nvPr/>
        </p:nvGrpSpPr>
        <p:grpSpPr>
          <a:xfrm>
            <a:off x="2077593" y="4591226"/>
            <a:ext cx="1875296" cy="1098249"/>
            <a:chOff x="2070450" y="2387335"/>
            <a:chExt cx="1875296" cy="1098249"/>
          </a:xfrm>
        </p:grpSpPr>
        <mc:AlternateContent xmlns:mc="http://schemas.openxmlformats.org/markup-compatibility/2006" xmlns:a14="http://schemas.microsoft.com/office/drawing/2010/main">
          <mc:Choice Requires="a14">
            <p:sp>
              <p:nvSpPr>
                <p:cNvPr id="46" name="Trapezoid 45">
                  <a:extLst>
                    <a:ext uri="{FF2B5EF4-FFF2-40B4-BE49-F238E27FC236}">
                      <a16:creationId xmlns:a16="http://schemas.microsoft.com/office/drawing/2014/main" id="{B0778E5B-D4A9-98A9-D008-D87FE508658B}"/>
                    </a:ext>
                  </a:extLst>
                </p:cNvPr>
                <p:cNvSpPr/>
                <p:nvPr/>
              </p:nvSpPr>
              <p:spPr>
                <a:xfrm>
                  <a:off x="2070450" y="2387335"/>
                  <a:ext cx="1464190" cy="794532"/>
                </a:xfrm>
                <a:prstGeom prst="trapezoid">
                  <a:avLst>
                    <a:gd name="adj" fmla="val 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2800" b="0" i="0"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gate</m:t>
                        </m:r>
                      </m:oMath>
                    </m:oMathPara>
                  </a14:m>
                  <a:endParaRPr kumimoji="0" lang="en-US" sz="2800" b="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46" name="Trapezoid 45">
                  <a:extLst>
                    <a:ext uri="{FF2B5EF4-FFF2-40B4-BE49-F238E27FC236}">
                      <a16:creationId xmlns:a16="http://schemas.microsoft.com/office/drawing/2014/main" id="{B0778E5B-D4A9-98A9-D008-D87FE508658B}"/>
                    </a:ext>
                  </a:extLst>
                </p:cNvPr>
                <p:cNvSpPr>
                  <a:spLocks noRot="1" noChangeAspect="1" noMove="1" noResize="1" noEditPoints="1" noAdjustHandles="1" noChangeArrowheads="1" noChangeShapeType="1" noTextEdit="1"/>
                </p:cNvSpPr>
                <p:nvPr/>
              </p:nvSpPr>
              <p:spPr>
                <a:xfrm>
                  <a:off x="2070450" y="2387335"/>
                  <a:ext cx="1464190" cy="794532"/>
                </a:xfrm>
                <a:prstGeom prst="trapezoid">
                  <a:avLst>
                    <a:gd name="adj" fmla="val 0"/>
                  </a:avLst>
                </a:prstGeom>
                <a:blipFill>
                  <a:blip r:embed="rId13"/>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rapezoid 46">
                  <a:extLst>
                    <a:ext uri="{FF2B5EF4-FFF2-40B4-BE49-F238E27FC236}">
                      <a16:creationId xmlns:a16="http://schemas.microsoft.com/office/drawing/2014/main" id="{D018A8DA-7A37-8D82-5AA5-096AA256192E}"/>
                    </a:ext>
                  </a:extLst>
                </p:cNvPr>
                <p:cNvSpPr/>
                <p:nvPr/>
              </p:nvSpPr>
              <p:spPr>
                <a:xfrm>
                  <a:off x="2242764" y="2516840"/>
                  <a:ext cx="1464190" cy="794532"/>
                </a:xfrm>
                <a:prstGeom prst="trapezoid">
                  <a:avLst>
                    <a:gd name="adj" fmla="val 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2800" b="0" i="0"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gate</m:t>
                        </m:r>
                      </m:oMath>
                    </m:oMathPara>
                  </a14:m>
                  <a:endParaRPr kumimoji="0" lang="en-US" sz="2800" b="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47" name="Trapezoid 46">
                  <a:extLst>
                    <a:ext uri="{FF2B5EF4-FFF2-40B4-BE49-F238E27FC236}">
                      <a16:creationId xmlns:a16="http://schemas.microsoft.com/office/drawing/2014/main" id="{D018A8DA-7A37-8D82-5AA5-096AA256192E}"/>
                    </a:ext>
                  </a:extLst>
                </p:cNvPr>
                <p:cNvSpPr>
                  <a:spLocks noRot="1" noChangeAspect="1" noMove="1" noResize="1" noEditPoints="1" noAdjustHandles="1" noChangeArrowheads="1" noChangeShapeType="1" noTextEdit="1"/>
                </p:cNvSpPr>
                <p:nvPr/>
              </p:nvSpPr>
              <p:spPr>
                <a:xfrm>
                  <a:off x="2242764" y="2516840"/>
                  <a:ext cx="1464190" cy="794532"/>
                </a:xfrm>
                <a:prstGeom prst="trapezoid">
                  <a:avLst>
                    <a:gd name="adj" fmla="val 0"/>
                  </a:avLst>
                </a:prstGeom>
                <a:blipFill>
                  <a:blip r:embed="rId14"/>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rapezoid 47">
                  <a:extLst>
                    <a:ext uri="{FF2B5EF4-FFF2-40B4-BE49-F238E27FC236}">
                      <a16:creationId xmlns:a16="http://schemas.microsoft.com/office/drawing/2014/main" id="{A1C0D4F8-3742-79C3-8610-17746EA5DA50}"/>
                    </a:ext>
                  </a:extLst>
                </p:cNvPr>
                <p:cNvSpPr/>
                <p:nvPr/>
              </p:nvSpPr>
              <p:spPr>
                <a:xfrm>
                  <a:off x="2481556" y="2691052"/>
                  <a:ext cx="1464190" cy="794532"/>
                </a:xfrm>
                <a:prstGeom prst="trapezoid">
                  <a:avLst>
                    <a:gd name="adj" fmla="val 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2800" b="0" i="0"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gate</m:t>
                        </m:r>
                      </m:oMath>
                    </m:oMathPara>
                  </a14:m>
                  <a:endParaRPr kumimoji="0" lang="en-US" sz="2800" b="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48" name="Trapezoid 47">
                  <a:extLst>
                    <a:ext uri="{FF2B5EF4-FFF2-40B4-BE49-F238E27FC236}">
                      <a16:creationId xmlns:a16="http://schemas.microsoft.com/office/drawing/2014/main" id="{A1C0D4F8-3742-79C3-8610-17746EA5DA50}"/>
                    </a:ext>
                  </a:extLst>
                </p:cNvPr>
                <p:cNvSpPr>
                  <a:spLocks noRot="1" noChangeAspect="1" noMove="1" noResize="1" noEditPoints="1" noAdjustHandles="1" noChangeArrowheads="1" noChangeShapeType="1" noTextEdit="1"/>
                </p:cNvSpPr>
                <p:nvPr/>
              </p:nvSpPr>
              <p:spPr>
                <a:xfrm>
                  <a:off x="2481556" y="2691052"/>
                  <a:ext cx="1464190" cy="794532"/>
                </a:xfrm>
                <a:prstGeom prst="trapezoid">
                  <a:avLst>
                    <a:gd name="adj" fmla="val 0"/>
                  </a:avLst>
                </a:prstGeom>
                <a:blipFill>
                  <a:blip r:embed="rId15"/>
                  <a:stretch>
                    <a:fillRect/>
                  </a:stretch>
                </a:blipFill>
                <a:ln w="25400">
                  <a:solidFill>
                    <a:schemeClr val="tx1"/>
                  </a:solidFill>
                </a:ln>
              </p:spPr>
              <p:txBody>
                <a:bodyPr/>
                <a:lstStyle/>
                <a:p>
                  <a:r>
                    <a:rPr lang="en-US">
                      <a:noFill/>
                    </a:rPr>
                    <a:t> </a:t>
                  </a:r>
                </a:p>
              </p:txBody>
            </p:sp>
          </mc:Fallback>
        </mc:AlternateContent>
      </p:grpSp>
      <p:grpSp>
        <p:nvGrpSpPr>
          <p:cNvPr id="49" name="Group 48">
            <a:extLst>
              <a:ext uri="{FF2B5EF4-FFF2-40B4-BE49-F238E27FC236}">
                <a16:creationId xmlns:a16="http://schemas.microsoft.com/office/drawing/2014/main" id="{5AB12E5A-1DFC-8106-F62F-DF164FDA1B5E}"/>
              </a:ext>
            </a:extLst>
          </p:cNvPr>
          <p:cNvGrpSpPr/>
          <p:nvPr/>
        </p:nvGrpSpPr>
        <p:grpSpPr>
          <a:xfrm>
            <a:off x="2072831" y="1576964"/>
            <a:ext cx="1875296" cy="1098249"/>
            <a:chOff x="2070450" y="2387335"/>
            <a:chExt cx="1875296" cy="1098249"/>
          </a:xfrm>
        </p:grpSpPr>
        <mc:AlternateContent xmlns:mc="http://schemas.openxmlformats.org/markup-compatibility/2006" xmlns:a14="http://schemas.microsoft.com/office/drawing/2010/main">
          <mc:Choice Requires="a14">
            <p:sp>
              <p:nvSpPr>
                <p:cNvPr id="50" name="Trapezoid 49">
                  <a:extLst>
                    <a:ext uri="{FF2B5EF4-FFF2-40B4-BE49-F238E27FC236}">
                      <a16:creationId xmlns:a16="http://schemas.microsoft.com/office/drawing/2014/main" id="{1439EC2A-4C54-FC20-5DF1-9A57A3D61082}"/>
                    </a:ext>
                  </a:extLst>
                </p:cNvPr>
                <p:cNvSpPr/>
                <p:nvPr/>
              </p:nvSpPr>
              <p:spPr>
                <a:xfrm>
                  <a:off x="2070450" y="2387335"/>
                  <a:ext cx="1464190" cy="794532"/>
                </a:xfrm>
                <a:prstGeom prst="trapezoid">
                  <a:avLst>
                    <a:gd name="adj" fmla="val 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2800" b="0" i="0"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gate</m:t>
                        </m:r>
                      </m:oMath>
                    </m:oMathPara>
                  </a14:m>
                  <a:endParaRPr kumimoji="0" lang="en-US" sz="2800" b="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50" name="Trapezoid 49">
                  <a:extLst>
                    <a:ext uri="{FF2B5EF4-FFF2-40B4-BE49-F238E27FC236}">
                      <a16:creationId xmlns:a16="http://schemas.microsoft.com/office/drawing/2014/main" id="{1439EC2A-4C54-FC20-5DF1-9A57A3D61082}"/>
                    </a:ext>
                  </a:extLst>
                </p:cNvPr>
                <p:cNvSpPr>
                  <a:spLocks noRot="1" noChangeAspect="1" noMove="1" noResize="1" noEditPoints="1" noAdjustHandles="1" noChangeArrowheads="1" noChangeShapeType="1" noTextEdit="1"/>
                </p:cNvSpPr>
                <p:nvPr/>
              </p:nvSpPr>
              <p:spPr>
                <a:xfrm>
                  <a:off x="2070450" y="2387335"/>
                  <a:ext cx="1464190" cy="794532"/>
                </a:xfrm>
                <a:prstGeom prst="trapezoid">
                  <a:avLst>
                    <a:gd name="adj" fmla="val 0"/>
                  </a:avLst>
                </a:prstGeom>
                <a:blipFill>
                  <a:blip r:embed="rId16"/>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rapezoid 50">
                  <a:extLst>
                    <a:ext uri="{FF2B5EF4-FFF2-40B4-BE49-F238E27FC236}">
                      <a16:creationId xmlns:a16="http://schemas.microsoft.com/office/drawing/2014/main" id="{00855D79-B1C5-A769-4B4E-597A95F2213D}"/>
                    </a:ext>
                  </a:extLst>
                </p:cNvPr>
                <p:cNvSpPr/>
                <p:nvPr/>
              </p:nvSpPr>
              <p:spPr>
                <a:xfrm>
                  <a:off x="2242764" y="2516840"/>
                  <a:ext cx="1464190" cy="794532"/>
                </a:xfrm>
                <a:prstGeom prst="trapezoid">
                  <a:avLst>
                    <a:gd name="adj" fmla="val 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2800" b="0" i="0"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gate</m:t>
                        </m:r>
                      </m:oMath>
                    </m:oMathPara>
                  </a14:m>
                  <a:endParaRPr kumimoji="0" lang="en-US" sz="2800" b="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51" name="Trapezoid 50">
                  <a:extLst>
                    <a:ext uri="{FF2B5EF4-FFF2-40B4-BE49-F238E27FC236}">
                      <a16:creationId xmlns:a16="http://schemas.microsoft.com/office/drawing/2014/main" id="{00855D79-B1C5-A769-4B4E-597A95F2213D}"/>
                    </a:ext>
                  </a:extLst>
                </p:cNvPr>
                <p:cNvSpPr>
                  <a:spLocks noRot="1" noChangeAspect="1" noMove="1" noResize="1" noEditPoints="1" noAdjustHandles="1" noChangeArrowheads="1" noChangeShapeType="1" noTextEdit="1"/>
                </p:cNvSpPr>
                <p:nvPr/>
              </p:nvSpPr>
              <p:spPr>
                <a:xfrm>
                  <a:off x="2242764" y="2516840"/>
                  <a:ext cx="1464190" cy="794532"/>
                </a:xfrm>
                <a:prstGeom prst="trapezoid">
                  <a:avLst>
                    <a:gd name="adj" fmla="val 0"/>
                  </a:avLst>
                </a:prstGeom>
                <a:blipFill>
                  <a:blip r:embed="rId17"/>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rapezoid 51">
                  <a:extLst>
                    <a:ext uri="{FF2B5EF4-FFF2-40B4-BE49-F238E27FC236}">
                      <a16:creationId xmlns:a16="http://schemas.microsoft.com/office/drawing/2014/main" id="{BB4EA295-BB0C-7175-6879-138A3EF9D37D}"/>
                    </a:ext>
                  </a:extLst>
                </p:cNvPr>
                <p:cNvSpPr/>
                <p:nvPr/>
              </p:nvSpPr>
              <p:spPr>
                <a:xfrm>
                  <a:off x="2481556" y="2691052"/>
                  <a:ext cx="1464190" cy="794532"/>
                </a:xfrm>
                <a:prstGeom prst="trapezoid">
                  <a:avLst>
                    <a:gd name="adj" fmla="val 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2800" b="0" i="0"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gate</m:t>
                        </m:r>
                      </m:oMath>
                    </m:oMathPara>
                  </a14:m>
                  <a:endParaRPr kumimoji="0" lang="en-US" sz="2800" b="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Choice>
          <mc:Fallback xmlns="">
            <p:sp>
              <p:nvSpPr>
                <p:cNvPr id="52" name="Trapezoid 51">
                  <a:extLst>
                    <a:ext uri="{FF2B5EF4-FFF2-40B4-BE49-F238E27FC236}">
                      <a16:creationId xmlns:a16="http://schemas.microsoft.com/office/drawing/2014/main" id="{BB4EA295-BB0C-7175-6879-138A3EF9D37D}"/>
                    </a:ext>
                  </a:extLst>
                </p:cNvPr>
                <p:cNvSpPr>
                  <a:spLocks noRot="1" noChangeAspect="1" noMove="1" noResize="1" noEditPoints="1" noAdjustHandles="1" noChangeArrowheads="1" noChangeShapeType="1" noTextEdit="1"/>
                </p:cNvSpPr>
                <p:nvPr/>
              </p:nvSpPr>
              <p:spPr>
                <a:xfrm>
                  <a:off x="2481556" y="2691052"/>
                  <a:ext cx="1464190" cy="794532"/>
                </a:xfrm>
                <a:prstGeom prst="trapezoid">
                  <a:avLst>
                    <a:gd name="adj" fmla="val 0"/>
                  </a:avLst>
                </a:prstGeom>
                <a:blipFill>
                  <a:blip r:embed="rId18"/>
                  <a:stretch>
                    <a:fillRect/>
                  </a:stretch>
                </a:blipFill>
                <a:ln w="25400">
                  <a:solidFill>
                    <a:schemeClr val="tx1"/>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5" name="Rectangle 64">
                <a:extLst>
                  <a:ext uri="{FF2B5EF4-FFF2-40B4-BE49-F238E27FC236}">
                    <a16:creationId xmlns:a16="http://schemas.microsoft.com/office/drawing/2014/main" id="{E229CE2A-5AC4-CEA5-E86D-324CE2FA6928}"/>
                  </a:ext>
                </a:extLst>
              </p:cNvPr>
              <p:cNvSpPr/>
              <p:nvPr/>
            </p:nvSpPr>
            <p:spPr>
              <a:xfrm>
                <a:off x="2445793" y="3967043"/>
                <a:ext cx="1116219" cy="523220"/>
              </a:xfrm>
              <a:prstGeom prst="rect">
                <a:avLst/>
              </a:prstGeom>
              <a:solidFill>
                <a:schemeClr val="bg1"/>
              </a:solidFill>
            </p:spPr>
            <p:txBody>
              <a:bodyPr wrap="square">
                <a:spAutoFit/>
              </a:bodyPr>
              <a:lstStyle/>
              <a:p>
                <a:pPr lvl="0">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oMath>
                  </m:oMathPara>
                </a14:m>
                <a:endParaRPr kumimoji="0" lang="en-US" sz="2800" b="0" i="0" u="none" strike="noStrike" kern="1200" cap="none" spc="0" normalizeH="0" baseline="0" noProof="0" dirty="0">
                  <a:ln>
                    <a:noFill/>
                  </a:ln>
                  <a:solidFill>
                    <a:srgbClr val="CC00CC"/>
                  </a:solidFill>
                  <a:effectLst/>
                  <a:uLnTx/>
                  <a:uFillTx/>
                  <a:latin typeface="Calibri Light" panose="020F0302020204030204"/>
                  <a:ea typeface="+mn-ea"/>
                  <a:cs typeface="+mn-cs"/>
                </a:endParaRPr>
              </a:p>
            </p:txBody>
          </p:sp>
        </mc:Choice>
        <mc:Fallback xmlns="">
          <p:sp>
            <p:nvSpPr>
              <p:cNvPr id="65" name="Rectangle 64">
                <a:extLst>
                  <a:ext uri="{FF2B5EF4-FFF2-40B4-BE49-F238E27FC236}">
                    <a16:creationId xmlns:a16="http://schemas.microsoft.com/office/drawing/2014/main" id="{E229CE2A-5AC4-CEA5-E86D-324CE2FA6928}"/>
                  </a:ext>
                </a:extLst>
              </p:cNvPr>
              <p:cNvSpPr>
                <a:spLocks noRot="1" noChangeAspect="1" noMove="1" noResize="1" noEditPoints="1" noAdjustHandles="1" noChangeArrowheads="1" noChangeShapeType="1" noTextEdit="1"/>
              </p:cNvSpPr>
              <p:nvPr/>
            </p:nvSpPr>
            <p:spPr>
              <a:xfrm>
                <a:off x="2445793" y="3967043"/>
                <a:ext cx="1116219" cy="523220"/>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414D70A2-B582-400B-B6D0-51822D574370}"/>
                  </a:ext>
                </a:extLst>
              </p:cNvPr>
              <p:cNvSpPr/>
              <p:nvPr/>
            </p:nvSpPr>
            <p:spPr>
              <a:xfrm>
                <a:off x="4191000" y="1301963"/>
                <a:ext cx="705794" cy="523220"/>
              </a:xfrm>
              <a:prstGeom prst="rect">
                <a:avLst/>
              </a:prstGeom>
              <a:solidFill>
                <a:schemeClr val="bg1"/>
              </a:solidFill>
            </p:spPr>
            <p:txBody>
              <a:bodyPr wrap="square">
                <a:spAutoFit/>
              </a:bodyPr>
              <a:lstStyle/>
              <a:p>
                <a:pPr lvl="0">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𝐶</m:t>
                      </m:r>
                    </m:oMath>
                  </m:oMathPara>
                </a14:m>
                <a:endParaRPr kumimoji="0" lang="en-US" sz="2800" b="0" i="0" u="none" strike="noStrike" kern="1200" cap="none" spc="0" normalizeH="0" baseline="0" noProof="0" dirty="0">
                  <a:ln>
                    <a:noFill/>
                  </a:ln>
                  <a:solidFill>
                    <a:srgbClr val="CC00CC"/>
                  </a:solidFill>
                  <a:effectLst/>
                  <a:uLnTx/>
                  <a:uFillTx/>
                  <a:latin typeface="Calibri Light" panose="020F0302020204030204"/>
                  <a:ea typeface="+mn-ea"/>
                  <a:cs typeface="+mn-cs"/>
                </a:endParaRPr>
              </a:p>
            </p:txBody>
          </p:sp>
        </mc:Choice>
        <mc:Fallback xmlns="">
          <p:sp>
            <p:nvSpPr>
              <p:cNvPr id="67" name="Rectangle 66">
                <a:extLst>
                  <a:ext uri="{FF2B5EF4-FFF2-40B4-BE49-F238E27FC236}">
                    <a16:creationId xmlns:a16="http://schemas.microsoft.com/office/drawing/2014/main" id="{414D70A2-B582-400B-B6D0-51822D574370}"/>
                  </a:ext>
                </a:extLst>
              </p:cNvPr>
              <p:cNvSpPr>
                <a:spLocks noRot="1" noChangeAspect="1" noMove="1" noResize="1" noEditPoints="1" noAdjustHandles="1" noChangeArrowheads="1" noChangeShapeType="1" noTextEdit="1"/>
              </p:cNvSpPr>
              <p:nvPr/>
            </p:nvSpPr>
            <p:spPr>
              <a:xfrm>
                <a:off x="4191000" y="1301963"/>
                <a:ext cx="705794" cy="523220"/>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Callout 57">
                <a:extLst>
                  <a:ext uri="{FF2B5EF4-FFF2-40B4-BE49-F238E27FC236}">
                    <a16:creationId xmlns:a16="http://schemas.microsoft.com/office/drawing/2014/main" id="{10052FE6-0483-0F33-4DC5-F03D7000D190}"/>
                  </a:ext>
                </a:extLst>
              </p:cNvPr>
              <p:cNvSpPr/>
              <p:nvPr/>
            </p:nvSpPr>
            <p:spPr>
              <a:xfrm>
                <a:off x="495747" y="3924936"/>
                <a:ext cx="4895490" cy="1917905"/>
              </a:xfrm>
              <a:prstGeom prst="wedgeEllipseCallout">
                <a:avLst>
                  <a:gd name="adj1" fmla="val 47529"/>
                  <a:gd name="adj2" fmla="val 41119"/>
                </a:avLst>
              </a:prstGeom>
              <a:solidFill>
                <a:schemeClr val="accent6">
                  <a:lumMod val="20000"/>
                  <a:lumOff val="80000"/>
                </a:schemeClr>
              </a:solidFill>
              <a:ln>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u="none" strike="noStrike" kern="1200" cap="none" spc="0" normalizeH="0" baseline="0" noProof="0" dirty="0">
                    <a:ln>
                      <a:noFill/>
                    </a:ln>
                    <a:solidFill>
                      <a:schemeClr val="tx1"/>
                    </a:solidFill>
                    <a:effectLst/>
                    <a:uLnTx/>
                    <a:uFillTx/>
                    <a:latin typeface="+mj-lt"/>
                    <a:ea typeface="+mn-ea"/>
                    <a:cs typeface="+mn-cs"/>
                  </a:rPr>
                  <a:t>For </a:t>
                </a:r>
                <a:r>
                  <a:rPr kumimoji="0" lang="en-US" sz="2800" b="1" i="1" u="none" strike="noStrike" kern="1200" cap="none" spc="0" normalizeH="0" baseline="0" noProof="0" dirty="0">
                    <a:ln>
                      <a:noFill/>
                    </a:ln>
                    <a:solidFill>
                      <a:srgbClr val="C00000"/>
                    </a:solidFill>
                    <a:effectLst/>
                    <a:uLnTx/>
                    <a:uFillTx/>
                    <a:latin typeface="+mj-lt"/>
                    <a:ea typeface="+mn-ea"/>
                    <a:cs typeface="+mn-cs"/>
                  </a:rPr>
                  <a:t>layered</a:t>
                </a:r>
                <a:r>
                  <a:rPr kumimoji="0" lang="en-US" sz="2800" b="1" u="none" strike="noStrike" kern="1200" cap="none" spc="0" normalizeH="0" baseline="0" noProof="0" dirty="0">
                    <a:ln>
                      <a:noFill/>
                    </a:ln>
                    <a:solidFill>
                      <a:schemeClr val="tx1"/>
                    </a:solidFill>
                    <a:effectLst/>
                    <a:uLnTx/>
                    <a:uFillTx/>
                    <a:latin typeface="+mj-lt"/>
                    <a:ea typeface="+mn-ea"/>
                    <a:cs typeface="+mn-cs"/>
                  </a:rPr>
                  <a:t> circuits,</a:t>
                </a:r>
              </a:p>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800" b="1"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t>𝑶</m:t>
                    </m:r>
                    <m:r>
                      <a:rPr kumimoji="0" lang="en-US" sz="2800" b="1"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t>(</m:t>
                    </m:r>
                    <m:f>
                      <m:fPr>
                        <m:ctrlPr>
                          <a:rPr kumimoji="0" lang="en-US" sz="2800" b="1"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fPr>
                      <m:num>
                        <m:r>
                          <a:rPr kumimoji="0" lang="en-US" sz="2800" b="1"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t>𝟏</m:t>
                        </m:r>
                      </m:num>
                      <m:den>
                        <m:r>
                          <a:rPr kumimoji="0" lang="en-US" sz="2800" b="1" i="0"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t>𝐥𝐨𝐠𝐥𝐨𝐠</m:t>
                        </m:r>
                        <m:r>
                          <a:rPr kumimoji="0" lang="en-US" sz="2800" b="1"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t>𝝀</m:t>
                        </m:r>
                      </m:den>
                    </m:f>
                    <m:r>
                      <a:rPr kumimoji="0" lang="en-US" sz="2800" b="1"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t>)</m:t>
                    </m:r>
                  </m:oMath>
                </a14:m>
                <a:r>
                  <a:rPr kumimoji="0" lang="en-US" sz="2800" b="1" i="0" u="none" strike="noStrike" kern="1200" cap="none" spc="0" normalizeH="0" baseline="0" noProof="0" dirty="0">
                    <a:ln>
                      <a:noFill/>
                    </a:ln>
                    <a:solidFill>
                      <a:schemeClr val="tx1"/>
                    </a:solidFill>
                    <a:effectLst/>
                    <a:uLnTx/>
                    <a:uFillTx/>
                    <a:latin typeface="Calibri Light" panose="020F0302020204030204"/>
                    <a:ea typeface="+mn-ea"/>
                    <a:cs typeface="+mn-cs"/>
                  </a:rPr>
                  <a:t> bits per gate</a:t>
                </a:r>
              </a:p>
            </p:txBody>
          </p:sp>
        </mc:Choice>
        <mc:Fallback xmlns="">
          <p:sp>
            <p:nvSpPr>
              <p:cNvPr id="5" name="Oval Callout 57">
                <a:extLst>
                  <a:ext uri="{FF2B5EF4-FFF2-40B4-BE49-F238E27FC236}">
                    <a16:creationId xmlns:a16="http://schemas.microsoft.com/office/drawing/2014/main" id="{10052FE6-0483-0F33-4DC5-F03D7000D190}"/>
                  </a:ext>
                </a:extLst>
              </p:cNvPr>
              <p:cNvSpPr>
                <a:spLocks noRot="1" noChangeAspect="1" noMove="1" noResize="1" noEditPoints="1" noAdjustHandles="1" noChangeArrowheads="1" noChangeShapeType="1" noTextEdit="1"/>
              </p:cNvSpPr>
              <p:nvPr/>
            </p:nvSpPr>
            <p:spPr>
              <a:xfrm>
                <a:off x="495747" y="3924936"/>
                <a:ext cx="4895490" cy="1917905"/>
              </a:xfrm>
              <a:prstGeom prst="wedgeEllipseCallout">
                <a:avLst>
                  <a:gd name="adj1" fmla="val 47529"/>
                  <a:gd name="adj2" fmla="val 41119"/>
                </a:avLst>
              </a:prstGeom>
              <a:blipFill>
                <a:blip r:embed="rId21"/>
                <a:stretch>
                  <a:fillRect/>
                </a:stretch>
              </a:blipFill>
              <a:ln>
                <a:solidFill>
                  <a:schemeClr val="tx1"/>
                </a:solidFill>
              </a:ln>
            </p:spPr>
            <p:txBody>
              <a:bodyPr/>
              <a:lstStyle/>
              <a:p>
                <a:r>
                  <a:rPr lang="en-US">
                    <a:noFill/>
                  </a:rPr>
                  <a:t> </a:t>
                </a:r>
              </a:p>
            </p:txBody>
          </p:sp>
        </mc:Fallback>
      </mc:AlternateContent>
      <p:sp>
        <p:nvSpPr>
          <p:cNvPr id="11" name="Title 1">
            <a:extLst>
              <a:ext uri="{FF2B5EF4-FFF2-40B4-BE49-F238E27FC236}">
                <a16:creationId xmlns:a16="http://schemas.microsoft.com/office/drawing/2014/main" id="{7E4B6EB3-E8FE-69A2-1672-7D1AD14B53B4}"/>
              </a:ext>
            </a:extLst>
          </p:cNvPr>
          <p:cNvSpPr txBox="1">
            <a:spLocks/>
          </p:cNvSpPr>
          <p:nvPr/>
        </p:nvSpPr>
        <p:spPr>
          <a:xfrm>
            <a:off x="152400" y="23021"/>
            <a:ext cx="11201400" cy="11183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Paradigm for Standard Garbling</a:t>
            </a:r>
          </a:p>
        </p:txBody>
      </p:sp>
    </p:spTree>
    <p:extLst>
      <p:ext uri="{BB962C8B-B14F-4D97-AF65-F5344CB8AC3E}">
        <p14:creationId xmlns:p14="http://schemas.microsoft.com/office/powerpoint/2010/main" val="15617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A72AE-5156-905D-4BA4-F73C359D63F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5F3AC990-2961-ABA6-33FE-E6CF0766EDA2}"/>
                  </a:ext>
                </a:extLst>
              </p:cNvPr>
              <p:cNvSpPr/>
              <p:nvPr/>
            </p:nvSpPr>
            <p:spPr>
              <a:xfrm>
                <a:off x="3286633" y="1539333"/>
                <a:ext cx="5534043" cy="589970"/>
              </a:xfrm>
              <a:prstGeom prst="rect">
                <a:avLst/>
              </a:prstGeom>
            </p:spPr>
            <p:txBody>
              <a:bodyPr wrap="square">
                <a:spAutoFit/>
              </a:bodyPr>
              <a:lstStyle/>
              <a:p>
                <a:pPr algn="ctr"/>
                <a14:m>
                  <m:oMathPara xmlns:m="http://schemas.openxmlformats.org/officeDocument/2006/math">
                    <m:oMathParaPr>
                      <m:jc m:val="center"/>
                    </m:oMathParaPr>
                    <m:oMath xmlns:m="http://schemas.openxmlformats.org/officeDocument/2006/math">
                      <m:r>
                        <m:rPr>
                          <m:sty m:val="p"/>
                        </m:rPr>
                        <a:rPr lang="en-US" sz="2800" b="0" i="0" dirty="0" smtClean="0">
                          <a:solidFill>
                            <a:srgbClr val="1F26F1"/>
                          </a:solidFill>
                          <a:latin typeface="Cambria Math" panose="02040503050406030204" pitchFamily="18" charset="0"/>
                        </a:rPr>
                        <m:t>Garble</m:t>
                      </m:r>
                      <m:d>
                        <m:dPr>
                          <m:ctrlPr>
                            <a:rPr lang="en-US" sz="2800" b="0" i="1" dirty="0" smtClean="0">
                              <a:solidFill>
                                <a:schemeClr val="tx1"/>
                              </a:solidFill>
                              <a:latin typeface="Cambria Math" panose="02040503050406030204" pitchFamily="18" charset="0"/>
                            </a:rPr>
                          </m:ctrlPr>
                        </m:dPr>
                        <m:e>
                          <m:r>
                            <a:rPr lang="en-US" sz="2800" b="0" i="1" dirty="0" smtClean="0">
                              <a:solidFill>
                                <a:schemeClr val="tx1"/>
                              </a:solidFill>
                              <a:latin typeface="Cambria Math" panose="02040503050406030204" pitchFamily="18" charset="0"/>
                            </a:rPr>
                            <m:t>𝐶</m:t>
                          </m:r>
                        </m:e>
                      </m:d>
                      <m:r>
                        <a:rPr lang="en-US" sz="2800" b="0" i="1" dirty="0" smtClean="0">
                          <a:solidFill>
                            <a:schemeClr val="tx1"/>
                          </a:solidFill>
                          <a:latin typeface="Cambria Math" panose="02040503050406030204" pitchFamily="18" charset="0"/>
                        </a:rPr>
                        <m:t> → </m:t>
                      </m:r>
                      <m:acc>
                        <m:accPr>
                          <m:chr m:val="̂"/>
                          <m:ctrlPr>
                            <a:rPr lang="en-US" sz="2800" b="0" i="1" dirty="0" smtClean="0">
                              <a:solidFill>
                                <a:schemeClr val="tx1"/>
                              </a:solidFill>
                              <a:latin typeface="Cambria Math" panose="02040503050406030204" pitchFamily="18" charset="0"/>
                            </a:rPr>
                          </m:ctrlPr>
                        </m:accPr>
                        <m:e>
                          <m:r>
                            <a:rPr lang="en-US" sz="2800" b="0" i="1" dirty="0" smtClean="0">
                              <a:solidFill>
                                <a:schemeClr val="tx1"/>
                              </a:solidFill>
                              <a:latin typeface="Cambria Math" panose="02040503050406030204" pitchFamily="18" charset="0"/>
                            </a:rPr>
                            <m:t>𝐶</m:t>
                          </m:r>
                        </m:e>
                      </m:acc>
                      <m:r>
                        <a:rPr lang="en-US" sz="2800" b="0" i="1" dirty="0" smtClean="0">
                          <a:solidFill>
                            <a:schemeClr val="tx1"/>
                          </a:solidFill>
                          <a:latin typeface="Cambria Math" panose="02040503050406030204" pitchFamily="18" charset="0"/>
                        </a:rPr>
                        <m:t>, </m:t>
                      </m:r>
                      <m:sSub>
                        <m:sSubPr>
                          <m:ctrlPr>
                            <a:rPr lang="en-US" sz="2800" b="0" i="1" dirty="0" smtClean="0">
                              <a:solidFill>
                                <a:srgbClr val="9133EE"/>
                              </a:solidFill>
                              <a:latin typeface="Cambria Math" panose="02040503050406030204" pitchFamily="18" charset="0"/>
                            </a:rPr>
                          </m:ctrlPr>
                        </m:sSubPr>
                        <m:e>
                          <m:d>
                            <m:dPr>
                              <m:begChr m:val="{"/>
                              <m:endChr m:val="}"/>
                              <m:ctrlPr>
                                <a:rPr lang="en-US" sz="2800" b="0" i="1" dirty="0" smtClean="0">
                                  <a:solidFill>
                                    <a:srgbClr val="9133EE"/>
                                  </a:solidFill>
                                  <a:latin typeface="Cambria Math" panose="02040503050406030204" pitchFamily="18" charset="0"/>
                                </a:rPr>
                              </m:ctrlPr>
                            </m:dPr>
                            <m:e>
                              <m:sSub>
                                <m:sSubPr>
                                  <m:ctrlPr>
                                    <a:rPr lang="en-US" sz="2800" b="0" i="1" dirty="0" smtClean="0">
                                      <a:solidFill>
                                        <a:srgbClr val="9133EE"/>
                                      </a:solidFill>
                                      <a:latin typeface="Cambria Math" panose="02040503050406030204" pitchFamily="18" charset="0"/>
                                    </a:rPr>
                                  </m:ctrlPr>
                                </m:sSubPr>
                                <m:e>
                                  <m:r>
                                    <a:rPr lang="en-US" sz="2800" b="0" i="1" dirty="0" smtClean="0">
                                      <a:solidFill>
                                        <a:srgbClr val="9133EE"/>
                                      </a:solidFill>
                                      <a:latin typeface="Cambria Math" panose="02040503050406030204" pitchFamily="18" charset="0"/>
                                    </a:rPr>
                                    <m:t>ℓ</m:t>
                                  </m:r>
                                </m:e>
                                <m:sub>
                                  <m:r>
                                    <a:rPr lang="en-US" sz="2800" b="0" i="1" dirty="0" smtClean="0">
                                      <a:solidFill>
                                        <a:srgbClr val="9133EE"/>
                                      </a:solidFill>
                                      <a:latin typeface="Cambria Math" panose="02040503050406030204" pitchFamily="18" charset="0"/>
                                    </a:rPr>
                                    <m:t>𝑖</m:t>
                                  </m:r>
                                  <m:r>
                                    <a:rPr lang="en-US" sz="2800" b="0" i="1" dirty="0" smtClean="0">
                                      <a:solidFill>
                                        <a:srgbClr val="9133EE"/>
                                      </a:solidFill>
                                      <a:latin typeface="Cambria Math" panose="02040503050406030204" pitchFamily="18" charset="0"/>
                                    </a:rPr>
                                    <m:t>0</m:t>
                                  </m:r>
                                </m:sub>
                              </m:sSub>
                              <m:r>
                                <a:rPr lang="en-US" sz="2800" b="0" i="1" dirty="0" smtClean="0">
                                  <a:solidFill>
                                    <a:srgbClr val="9133EE"/>
                                  </a:solidFill>
                                  <a:latin typeface="Cambria Math" panose="02040503050406030204" pitchFamily="18" charset="0"/>
                                </a:rPr>
                                <m:t>,</m:t>
                              </m:r>
                              <m:sSub>
                                <m:sSubPr>
                                  <m:ctrlPr>
                                    <a:rPr lang="en-US" sz="2800" b="0" i="1" dirty="0" smtClean="0">
                                      <a:solidFill>
                                        <a:srgbClr val="9133EE"/>
                                      </a:solidFill>
                                      <a:latin typeface="Cambria Math" panose="02040503050406030204" pitchFamily="18" charset="0"/>
                                    </a:rPr>
                                  </m:ctrlPr>
                                </m:sSubPr>
                                <m:e>
                                  <m:r>
                                    <a:rPr lang="en-US" sz="2800" b="0" i="1" dirty="0" smtClean="0">
                                      <a:solidFill>
                                        <a:srgbClr val="9133EE"/>
                                      </a:solidFill>
                                      <a:latin typeface="Cambria Math" panose="02040503050406030204" pitchFamily="18" charset="0"/>
                                    </a:rPr>
                                    <m:t>ℓ</m:t>
                                  </m:r>
                                </m:e>
                                <m:sub>
                                  <m:r>
                                    <a:rPr lang="en-US" sz="2800" b="0" i="1" dirty="0" smtClean="0">
                                      <a:solidFill>
                                        <a:srgbClr val="9133EE"/>
                                      </a:solidFill>
                                      <a:latin typeface="Cambria Math" panose="02040503050406030204" pitchFamily="18" charset="0"/>
                                    </a:rPr>
                                    <m:t>𝑖</m:t>
                                  </m:r>
                                  <m:r>
                                    <a:rPr lang="en-US" sz="2800" b="0" i="1" dirty="0" smtClean="0">
                                      <a:solidFill>
                                        <a:srgbClr val="9133EE"/>
                                      </a:solidFill>
                                      <a:latin typeface="Cambria Math" panose="02040503050406030204" pitchFamily="18" charset="0"/>
                                    </a:rPr>
                                    <m:t>1</m:t>
                                  </m:r>
                                </m:sub>
                              </m:sSub>
                            </m:e>
                          </m:d>
                        </m:e>
                        <m:sub>
                          <m:r>
                            <a:rPr lang="en-US" sz="2800" b="0" i="1" dirty="0" smtClean="0">
                              <a:solidFill>
                                <a:srgbClr val="9133EE"/>
                              </a:solidFill>
                              <a:latin typeface="Cambria Math" panose="02040503050406030204" pitchFamily="18" charset="0"/>
                            </a:rPr>
                            <m:t>𝑖</m:t>
                          </m:r>
                          <m:r>
                            <a:rPr lang="en-US" sz="2800" b="0" i="1" dirty="0" smtClean="0">
                              <a:solidFill>
                                <a:srgbClr val="9133EE"/>
                              </a:solidFill>
                              <a:latin typeface="Cambria Math" panose="02040503050406030204" pitchFamily="18" charset="0"/>
                            </a:rPr>
                            <m:t>∈[</m:t>
                          </m:r>
                          <m:r>
                            <a:rPr lang="en-US" sz="2800" b="0" i="1" dirty="0" smtClean="0">
                              <a:solidFill>
                                <a:srgbClr val="9133EE"/>
                              </a:solidFill>
                              <a:latin typeface="Cambria Math" panose="02040503050406030204" pitchFamily="18" charset="0"/>
                            </a:rPr>
                            <m:t>𝑛</m:t>
                          </m:r>
                          <m:r>
                            <a:rPr lang="en-US" sz="2800" b="0" i="1" dirty="0" smtClean="0">
                              <a:solidFill>
                                <a:srgbClr val="9133EE"/>
                              </a:solidFill>
                              <a:latin typeface="Cambria Math" panose="02040503050406030204" pitchFamily="18" charset="0"/>
                            </a:rPr>
                            <m:t>]</m:t>
                          </m:r>
                        </m:sub>
                      </m:sSub>
                    </m:oMath>
                  </m:oMathPara>
                </a14:m>
                <a:endParaRPr lang="en-US" sz="2400" i="1" dirty="0">
                  <a:solidFill>
                    <a:schemeClr val="tx1"/>
                  </a:solidFill>
                  <a:latin typeface="+mj-lt"/>
                </a:endParaRPr>
              </a:p>
            </p:txBody>
          </p:sp>
        </mc:Choice>
        <mc:Fallback xmlns="">
          <p:sp>
            <p:nvSpPr>
              <p:cNvPr id="43" name="Rectangle 42">
                <a:extLst>
                  <a:ext uri="{FF2B5EF4-FFF2-40B4-BE49-F238E27FC236}">
                    <a16:creationId xmlns:a16="http://schemas.microsoft.com/office/drawing/2014/main" id="{5F3AC990-2961-ABA6-33FE-E6CF0766EDA2}"/>
                  </a:ext>
                </a:extLst>
              </p:cNvPr>
              <p:cNvSpPr>
                <a:spLocks noRot="1" noChangeAspect="1" noMove="1" noResize="1" noEditPoints="1" noAdjustHandles="1" noChangeArrowheads="1" noChangeShapeType="1" noTextEdit="1"/>
              </p:cNvSpPr>
              <p:nvPr/>
            </p:nvSpPr>
            <p:spPr>
              <a:xfrm>
                <a:off x="3286633" y="1539333"/>
                <a:ext cx="5534043" cy="58997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4B2AEC3D-7AE8-0C0B-A60C-61D26417AD72}"/>
                  </a:ext>
                </a:extLst>
              </p:cNvPr>
              <p:cNvSpPr/>
              <p:nvPr/>
            </p:nvSpPr>
            <p:spPr>
              <a:xfrm>
                <a:off x="2895600" y="5524547"/>
                <a:ext cx="5534043" cy="596125"/>
              </a:xfrm>
              <a:prstGeom prst="rect">
                <a:avLst/>
              </a:prstGeom>
            </p:spPr>
            <p:txBody>
              <a:bodyPr wrap="square">
                <a:spAutoFit/>
              </a:bodyPr>
              <a:lstStyle/>
              <a:p>
                <a:pPr algn="ctr"/>
                <a14:m>
                  <m:oMathPara xmlns:m="http://schemas.openxmlformats.org/officeDocument/2006/math">
                    <m:oMathParaPr>
                      <m:jc m:val="center"/>
                    </m:oMathParaPr>
                    <m:oMath xmlns:m="http://schemas.openxmlformats.org/officeDocument/2006/math">
                      <m:r>
                        <m:rPr>
                          <m:sty m:val="p"/>
                        </m:rPr>
                        <a:rPr lang="en-US" sz="2800" b="0" i="0" dirty="0" smtClean="0">
                          <a:solidFill>
                            <a:srgbClr val="1F26F1"/>
                          </a:solidFill>
                          <a:latin typeface="Cambria Math" panose="02040503050406030204" pitchFamily="18" charset="0"/>
                        </a:rPr>
                        <m:t>Eval</m:t>
                      </m:r>
                      <m:d>
                        <m:dPr>
                          <m:ctrlPr>
                            <a:rPr lang="en-US" sz="2800" b="0" i="1" dirty="0" smtClean="0">
                              <a:solidFill>
                                <a:schemeClr val="tx1"/>
                              </a:solidFill>
                              <a:latin typeface="Cambria Math" panose="02040503050406030204" pitchFamily="18" charset="0"/>
                            </a:rPr>
                          </m:ctrlPr>
                        </m:dPr>
                        <m:e>
                          <m:r>
                            <a:rPr lang="en-US" sz="2800" b="0" i="1" dirty="0" smtClean="0">
                              <a:solidFill>
                                <a:schemeClr val="tx1"/>
                              </a:solidFill>
                              <a:latin typeface="Cambria Math" panose="02040503050406030204" pitchFamily="18" charset="0"/>
                            </a:rPr>
                            <m:t>𝐶</m:t>
                          </m:r>
                          <m:r>
                            <a:rPr lang="en-US" sz="2800" b="0" i="1" dirty="0" smtClean="0">
                              <a:solidFill>
                                <a:schemeClr val="tx1"/>
                              </a:solidFill>
                              <a:latin typeface="Cambria Math" panose="02040503050406030204" pitchFamily="18" charset="0"/>
                            </a:rPr>
                            <m:t>,</m:t>
                          </m:r>
                          <m:acc>
                            <m:accPr>
                              <m:chr m:val="̂"/>
                              <m:ctrlPr>
                                <a:rPr lang="en-US" sz="2800" b="0" i="1" dirty="0" smtClean="0">
                                  <a:solidFill>
                                    <a:schemeClr val="tx1"/>
                                  </a:solidFill>
                                  <a:latin typeface="Cambria Math" panose="02040503050406030204" pitchFamily="18" charset="0"/>
                                </a:rPr>
                              </m:ctrlPr>
                            </m:accPr>
                            <m:e>
                              <m:r>
                                <a:rPr lang="en-US" sz="2800" b="0" i="1" dirty="0" smtClean="0">
                                  <a:solidFill>
                                    <a:schemeClr val="tx1"/>
                                  </a:solidFill>
                                  <a:latin typeface="Cambria Math" panose="02040503050406030204" pitchFamily="18" charset="0"/>
                                </a:rPr>
                                <m:t>𝐶</m:t>
                              </m:r>
                            </m:e>
                          </m:acc>
                          <m:r>
                            <a:rPr lang="en-US" sz="2800" b="0" i="1" dirty="0" smtClean="0">
                              <a:solidFill>
                                <a:schemeClr val="tx1"/>
                              </a:solidFill>
                              <a:latin typeface="Cambria Math" panose="02040503050406030204" pitchFamily="18" charset="0"/>
                            </a:rPr>
                            <m:t>,</m:t>
                          </m:r>
                          <m:acc>
                            <m:accPr>
                              <m:chr m:val="̂"/>
                              <m:ctrlPr>
                                <a:rPr lang="en-US" sz="2800" b="0" i="1" dirty="0" smtClean="0">
                                  <a:solidFill>
                                    <a:schemeClr val="tx1"/>
                                  </a:solidFill>
                                  <a:latin typeface="Cambria Math" panose="02040503050406030204" pitchFamily="18" charset="0"/>
                                </a:rPr>
                              </m:ctrlPr>
                            </m:accPr>
                            <m:e>
                              <m:r>
                                <a:rPr lang="en-US" sz="2800" b="0" i="1" dirty="0" smtClean="0">
                                  <a:solidFill>
                                    <a:schemeClr val="tx1"/>
                                  </a:solidFill>
                                  <a:latin typeface="Cambria Math" panose="02040503050406030204" pitchFamily="18" charset="0"/>
                                </a:rPr>
                                <m:t>𝑥</m:t>
                              </m:r>
                            </m:e>
                          </m:acc>
                          <m:r>
                            <a:rPr lang="en-US" sz="2800" b="0" i="1" dirty="0" smtClean="0">
                              <a:solidFill>
                                <a:schemeClr val="tx1"/>
                              </a:solidFill>
                              <a:latin typeface="Cambria Math" panose="02040503050406030204" pitchFamily="18" charset="0"/>
                            </a:rPr>
                            <m:t>={</m:t>
                          </m:r>
                          <m:sSub>
                            <m:sSubPr>
                              <m:ctrlPr>
                                <a:rPr lang="en-US" sz="2800" b="0" i="1" dirty="0" smtClean="0">
                                  <a:solidFill>
                                    <a:schemeClr val="tx1"/>
                                  </a:solidFill>
                                  <a:latin typeface="Cambria Math" panose="02040503050406030204" pitchFamily="18" charset="0"/>
                                </a:rPr>
                              </m:ctrlPr>
                            </m:sSubPr>
                            <m:e>
                              <m:r>
                                <a:rPr lang="en-US" sz="2800" b="0" i="1" dirty="0" smtClean="0">
                                  <a:solidFill>
                                    <a:schemeClr val="tx1"/>
                                  </a:solidFill>
                                  <a:latin typeface="Cambria Math" panose="02040503050406030204" pitchFamily="18" charset="0"/>
                                </a:rPr>
                                <m:t>ℓ</m:t>
                              </m:r>
                            </m:e>
                            <m:sub>
                              <m:r>
                                <a:rPr lang="en-US" sz="2800" b="0" i="1" dirty="0" smtClean="0">
                                  <a:solidFill>
                                    <a:schemeClr val="tx1"/>
                                  </a:solidFill>
                                  <a:latin typeface="Cambria Math" panose="02040503050406030204" pitchFamily="18" charset="0"/>
                                </a:rPr>
                                <m:t>𝑖</m:t>
                              </m:r>
                              <m:r>
                                <a:rPr lang="en-US" sz="2800" b="0" i="1" dirty="0" smtClean="0">
                                  <a:solidFill>
                                    <a:schemeClr val="tx1"/>
                                  </a:solidFill>
                                  <a:latin typeface="Cambria Math" panose="02040503050406030204" pitchFamily="18" charset="0"/>
                                </a:rPr>
                                <m:t>,</m:t>
                              </m:r>
                              <m:sSub>
                                <m:sSubPr>
                                  <m:ctrlPr>
                                    <a:rPr lang="en-US" sz="2800" b="0" i="1" dirty="0" smtClean="0">
                                      <a:solidFill>
                                        <a:schemeClr val="tx1"/>
                                      </a:solidFill>
                                      <a:latin typeface="Cambria Math" panose="02040503050406030204" pitchFamily="18" charset="0"/>
                                    </a:rPr>
                                  </m:ctrlPr>
                                </m:sSubPr>
                                <m:e>
                                  <m:r>
                                    <a:rPr lang="en-US" sz="2800" b="0" i="1" dirty="0" smtClean="0">
                                      <a:solidFill>
                                        <a:schemeClr val="tx1"/>
                                      </a:solidFill>
                                      <a:latin typeface="Cambria Math" panose="02040503050406030204" pitchFamily="18" charset="0"/>
                                    </a:rPr>
                                    <m:t>𝑥</m:t>
                                  </m:r>
                                </m:e>
                                <m:sub>
                                  <m:r>
                                    <a:rPr lang="en-US" sz="2800" b="0" i="1" dirty="0" smtClean="0">
                                      <a:solidFill>
                                        <a:schemeClr val="tx1"/>
                                      </a:solidFill>
                                      <a:latin typeface="Cambria Math" panose="02040503050406030204" pitchFamily="18" charset="0"/>
                                    </a:rPr>
                                    <m:t>𝑖</m:t>
                                  </m:r>
                                </m:sub>
                              </m:sSub>
                            </m:sub>
                          </m:sSub>
                          <m:r>
                            <a:rPr lang="en-US" sz="2800" b="0" i="1" dirty="0" smtClean="0">
                              <a:solidFill>
                                <a:schemeClr val="tx1"/>
                              </a:solidFill>
                              <a:latin typeface="Cambria Math" panose="02040503050406030204" pitchFamily="18" charset="0"/>
                            </a:rPr>
                            <m:t>}</m:t>
                          </m:r>
                        </m:e>
                      </m:d>
                      <m:r>
                        <a:rPr lang="en-US" sz="2800" b="0" i="1" dirty="0" smtClean="0">
                          <a:solidFill>
                            <a:schemeClr val="tx1"/>
                          </a:solidFill>
                          <a:latin typeface="Cambria Math" panose="02040503050406030204" pitchFamily="18" charset="0"/>
                        </a:rPr>
                        <m:t>→</m:t>
                      </m:r>
                      <m:r>
                        <a:rPr lang="en-US" sz="2800" b="0" i="1" dirty="0" smtClean="0">
                          <a:solidFill>
                            <a:schemeClr val="tx1"/>
                          </a:solidFill>
                          <a:latin typeface="Cambria Math" panose="02040503050406030204" pitchFamily="18" charset="0"/>
                        </a:rPr>
                        <m:t>𝐶</m:t>
                      </m:r>
                      <m:r>
                        <a:rPr lang="en-US" sz="2800" b="0" i="1" dirty="0" smtClean="0">
                          <a:solidFill>
                            <a:schemeClr val="tx1"/>
                          </a:solidFill>
                          <a:latin typeface="Cambria Math" panose="02040503050406030204" pitchFamily="18" charset="0"/>
                        </a:rPr>
                        <m:t>(</m:t>
                      </m:r>
                      <m:r>
                        <a:rPr lang="en-US" sz="2800" b="0" i="1" dirty="0" smtClean="0">
                          <a:solidFill>
                            <a:schemeClr val="tx1"/>
                          </a:solidFill>
                          <a:latin typeface="Cambria Math" panose="02040503050406030204" pitchFamily="18" charset="0"/>
                        </a:rPr>
                        <m:t>𝑥</m:t>
                      </m:r>
                      <m:r>
                        <a:rPr lang="en-US" sz="2800" b="0" i="1" dirty="0" smtClean="0">
                          <a:solidFill>
                            <a:schemeClr val="tx1"/>
                          </a:solidFill>
                          <a:latin typeface="Cambria Math" panose="02040503050406030204" pitchFamily="18" charset="0"/>
                        </a:rPr>
                        <m:t>)</m:t>
                      </m:r>
                    </m:oMath>
                  </m:oMathPara>
                </a14:m>
                <a:endParaRPr lang="en-US" sz="2400" i="1" dirty="0">
                  <a:solidFill>
                    <a:schemeClr val="tx1"/>
                  </a:solidFill>
                  <a:latin typeface="+mj-lt"/>
                </a:endParaRPr>
              </a:p>
            </p:txBody>
          </p:sp>
        </mc:Choice>
        <mc:Fallback xmlns="">
          <p:sp>
            <p:nvSpPr>
              <p:cNvPr id="44" name="Rectangle 43">
                <a:extLst>
                  <a:ext uri="{FF2B5EF4-FFF2-40B4-BE49-F238E27FC236}">
                    <a16:creationId xmlns:a16="http://schemas.microsoft.com/office/drawing/2014/main" id="{4B2AEC3D-7AE8-0C0B-A60C-61D26417AD72}"/>
                  </a:ext>
                </a:extLst>
              </p:cNvPr>
              <p:cNvSpPr>
                <a:spLocks noRot="1" noChangeAspect="1" noMove="1" noResize="1" noEditPoints="1" noAdjustHandles="1" noChangeArrowheads="1" noChangeShapeType="1" noTextEdit="1"/>
              </p:cNvSpPr>
              <p:nvPr/>
            </p:nvSpPr>
            <p:spPr>
              <a:xfrm>
                <a:off x="2895600" y="5524547"/>
                <a:ext cx="5534043" cy="59612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3378C7DC-A226-6D49-6996-BA39546FBA67}"/>
                  </a:ext>
                </a:extLst>
              </p:cNvPr>
              <p:cNvSpPr/>
              <p:nvPr/>
            </p:nvSpPr>
            <p:spPr>
              <a:xfrm>
                <a:off x="3276600" y="6120864"/>
                <a:ext cx="5534043" cy="537776"/>
              </a:xfrm>
              <a:prstGeom prst="rect">
                <a:avLst/>
              </a:prstGeom>
            </p:spPr>
            <p:txBody>
              <a:bodyPr wrap="square">
                <a:spAutoFit/>
              </a:bodyPr>
              <a:lstStyle/>
              <a:p>
                <a:pPr algn="ctr"/>
                <a14:m>
                  <m:oMathPara xmlns:m="http://schemas.openxmlformats.org/officeDocument/2006/math">
                    <m:oMathParaPr>
                      <m:jc m:val="center"/>
                    </m:oMathParaPr>
                    <m:oMath xmlns:m="http://schemas.openxmlformats.org/officeDocument/2006/math">
                      <m:r>
                        <m:rPr>
                          <m:sty m:val="p"/>
                        </m:rPr>
                        <a:rPr lang="en-US" sz="2800" b="0" i="0" dirty="0" smtClean="0">
                          <a:solidFill>
                            <a:srgbClr val="1F26F1"/>
                          </a:solidFill>
                          <a:latin typeface="Cambria Math" panose="02040503050406030204" pitchFamily="18" charset="0"/>
                        </a:rPr>
                        <m:t>Sim</m:t>
                      </m:r>
                      <m:d>
                        <m:dPr>
                          <m:ctrlPr>
                            <a:rPr lang="en-US" sz="2800" b="0" i="1" dirty="0" smtClean="0">
                              <a:solidFill>
                                <a:schemeClr val="tx1"/>
                              </a:solidFill>
                              <a:latin typeface="Cambria Math" panose="02040503050406030204" pitchFamily="18" charset="0"/>
                            </a:rPr>
                          </m:ctrlPr>
                        </m:dPr>
                        <m:e>
                          <m:r>
                            <a:rPr lang="en-US" sz="2800" b="0" i="1" dirty="0" smtClean="0">
                              <a:solidFill>
                                <a:srgbClr val="C00000"/>
                              </a:solidFill>
                              <a:latin typeface="Cambria Math" panose="02040503050406030204" pitchFamily="18" charset="0"/>
                            </a:rPr>
                            <m:t>𝐶</m:t>
                          </m:r>
                          <m:r>
                            <a:rPr lang="en-US" sz="2800" b="0" i="1" dirty="0" smtClean="0">
                              <a:solidFill>
                                <a:schemeClr val="tx1"/>
                              </a:solidFill>
                              <a:latin typeface="Cambria Math" panose="02040503050406030204" pitchFamily="18" charset="0"/>
                            </a:rPr>
                            <m:t>,</m:t>
                          </m:r>
                          <m:r>
                            <a:rPr lang="en-US" sz="2800" b="0" i="1" dirty="0" smtClean="0">
                              <a:solidFill>
                                <a:schemeClr val="tx1"/>
                              </a:solidFill>
                              <a:latin typeface="Cambria Math" panose="02040503050406030204" pitchFamily="18" charset="0"/>
                            </a:rPr>
                            <m:t>𝐶</m:t>
                          </m:r>
                          <m:r>
                            <a:rPr lang="en-US" sz="2800" b="0" i="1" dirty="0" smtClean="0">
                              <a:solidFill>
                                <a:schemeClr val="tx1"/>
                              </a:solidFill>
                              <a:latin typeface="Cambria Math" panose="02040503050406030204" pitchFamily="18" charset="0"/>
                            </a:rPr>
                            <m:t>(</m:t>
                          </m:r>
                          <m:r>
                            <a:rPr lang="en-US" sz="2800" b="0" i="1" dirty="0" smtClean="0">
                              <a:solidFill>
                                <a:schemeClr val="tx1"/>
                              </a:solidFill>
                              <a:latin typeface="Cambria Math" panose="02040503050406030204" pitchFamily="18" charset="0"/>
                            </a:rPr>
                            <m:t>𝑥</m:t>
                          </m:r>
                          <m:r>
                            <a:rPr lang="en-US" sz="2800" b="0" i="1" dirty="0" smtClean="0">
                              <a:solidFill>
                                <a:schemeClr val="tx1"/>
                              </a:solidFill>
                              <a:latin typeface="Cambria Math" panose="02040503050406030204" pitchFamily="18" charset="0"/>
                            </a:rPr>
                            <m:t>)</m:t>
                          </m:r>
                        </m:e>
                      </m:d>
                      <m:r>
                        <a:rPr lang="en-US" sz="2800" b="0" i="1" dirty="0" smtClean="0">
                          <a:solidFill>
                            <a:schemeClr val="tx1"/>
                          </a:solidFill>
                          <a:latin typeface="Cambria Math" panose="02040503050406030204" pitchFamily="18" charset="0"/>
                        </a:rPr>
                        <m:t> →</m:t>
                      </m:r>
                      <m:acc>
                        <m:accPr>
                          <m:chr m:val="̂"/>
                          <m:ctrlPr>
                            <a:rPr lang="en-US" sz="2800" b="0" i="1" dirty="0" smtClean="0">
                              <a:solidFill>
                                <a:schemeClr val="tx1"/>
                              </a:solidFill>
                              <a:latin typeface="Cambria Math" panose="02040503050406030204" pitchFamily="18" charset="0"/>
                            </a:rPr>
                          </m:ctrlPr>
                        </m:accPr>
                        <m:e>
                          <m:r>
                            <a:rPr lang="en-US" sz="2800" b="0" i="1" dirty="0" smtClean="0">
                              <a:solidFill>
                                <a:schemeClr val="tx1"/>
                              </a:solidFill>
                              <a:latin typeface="Cambria Math" panose="02040503050406030204" pitchFamily="18" charset="0"/>
                            </a:rPr>
                            <m:t>𝐶</m:t>
                          </m:r>
                        </m:e>
                      </m:acc>
                      <m:r>
                        <a:rPr lang="en-US" sz="2800" b="0" i="1" dirty="0" smtClean="0">
                          <a:solidFill>
                            <a:schemeClr val="tx1"/>
                          </a:solidFill>
                          <a:latin typeface="Cambria Math" panose="02040503050406030204" pitchFamily="18" charset="0"/>
                        </a:rPr>
                        <m:t>,</m:t>
                      </m:r>
                      <m:acc>
                        <m:accPr>
                          <m:chr m:val="̂"/>
                          <m:ctrlPr>
                            <a:rPr lang="en-US" sz="2800" b="0" i="1" dirty="0" smtClean="0">
                              <a:solidFill>
                                <a:schemeClr val="tx1"/>
                              </a:solidFill>
                              <a:latin typeface="Cambria Math" panose="02040503050406030204" pitchFamily="18" charset="0"/>
                            </a:rPr>
                          </m:ctrlPr>
                        </m:accPr>
                        <m:e>
                          <m:r>
                            <a:rPr lang="en-US" sz="2800" b="0" i="1" dirty="0" smtClean="0">
                              <a:solidFill>
                                <a:schemeClr val="tx1"/>
                              </a:solidFill>
                              <a:latin typeface="Cambria Math" panose="02040503050406030204" pitchFamily="18" charset="0"/>
                            </a:rPr>
                            <m:t>𝑥</m:t>
                          </m:r>
                        </m:e>
                      </m:acc>
                    </m:oMath>
                  </m:oMathPara>
                </a14:m>
                <a:endParaRPr lang="en-US" sz="2400" i="1" dirty="0">
                  <a:solidFill>
                    <a:schemeClr val="tx1"/>
                  </a:solidFill>
                  <a:latin typeface="+mj-lt"/>
                </a:endParaRPr>
              </a:p>
            </p:txBody>
          </p:sp>
        </mc:Choice>
        <mc:Fallback xmlns="">
          <p:sp>
            <p:nvSpPr>
              <p:cNvPr id="45" name="Rectangle 44">
                <a:extLst>
                  <a:ext uri="{FF2B5EF4-FFF2-40B4-BE49-F238E27FC236}">
                    <a16:creationId xmlns:a16="http://schemas.microsoft.com/office/drawing/2014/main" id="{3378C7DC-A226-6D49-6996-BA39546FBA67}"/>
                  </a:ext>
                </a:extLst>
              </p:cNvPr>
              <p:cNvSpPr>
                <a:spLocks noRot="1" noChangeAspect="1" noMove="1" noResize="1" noEditPoints="1" noAdjustHandles="1" noChangeArrowheads="1" noChangeShapeType="1" noTextEdit="1"/>
              </p:cNvSpPr>
              <p:nvPr/>
            </p:nvSpPr>
            <p:spPr>
              <a:xfrm>
                <a:off x="3276600" y="6120864"/>
                <a:ext cx="5534043" cy="537776"/>
              </a:xfrm>
              <a:prstGeom prst="rect">
                <a:avLst/>
              </a:prstGeom>
              <a:blipFill>
                <a:blip r:embed="rId5"/>
                <a:stretch>
                  <a:fillRect/>
                </a:stretch>
              </a:blipFill>
            </p:spPr>
            <p:txBody>
              <a:bodyPr/>
              <a:lstStyle/>
              <a:p>
                <a:r>
                  <a:rPr lang="en-US">
                    <a:noFill/>
                  </a:rPr>
                  <a:t> </a:t>
                </a:r>
              </a:p>
            </p:txBody>
          </p:sp>
        </mc:Fallback>
      </mc:AlternateContent>
      <p:sp>
        <p:nvSpPr>
          <p:cNvPr id="46" name="Rectangle 45">
            <a:extLst>
              <a:ext uri="{FF2B5EF4-FFF2-40B4-BE49-F238E27FC236}">
                <a16:creationId xmlns:a16="http://schemas.microsoft.com/office/drawing/2014/main" id="{C010485C-3A43-CEAC-A033-47B9130FB135}"/>
              </a:ext>
            </a:extLst>
          </p:cNvPr>
          <p:cNvSpPr/>
          <p:nvPr/>
        </p:nvSpPr>
        <p:spPr>
          <a:xfrm>
            <a:off x="233770" y="3332907"/>
            <a:ext cx="1366080" cy="95410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C00000"/>
                </a:solidFill>
                <a:effectLst/>
                <a:uLnTx/>
                <a:uFillTx/>
                <a:latin typeface="Calibri Light" panose="020F0302020204030204"/>
                <a:ea typeface="等线" panose="02010600030101010101" pitchFamily="2" charset="-122"/>
                <a:cs typeface="+mn-cs"/>
              </a:rPr>
              <a:t>Boolean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C00000"/>
                </a:solidFill>
                <a:effectLst/>
                <a:uLnTx/>
                <a:uFillTx/>
                <a:latin typeface="Calibri Light" panose="020F0302020204030204"/>
                <a:ea typeface="等线" panose="02010600030101010101" pitchFamily="2" charset="-122"/>
                <a:cs typeface="+mn-cs"/>
              </a:rPr>
              <a:t> Circuit </a:t>
            </a:r>
          </a:p>
        </p:txBody>
      </p:sp>
      <p:cxnSp>
        <p:nvCxnSpPr>
          <p:cNvPr id="47" name="Straight Arrow Connector 46">
            <a:extLst>
              <a:ext uri="{FF2B5EF4-FFF2-40B4-BE49-F238E27FC236}">
                <a16:creationId xmlns:a16="http://schemas.microsoft.com/office/drawing/2014/main" id="{E799B964-C179-9CE7-B6E5-015A6812CED2}"/>
              </a:ext>
            </a:extLst>
          </p:cNvPr>
          <p:cNvCxnSpPr/>
          <p:nvPr/>
        </p:nvCxnSpPr>
        <p:spPr>
          <a:xfrm>
            <a:off x="5143500" y="3850682"/>
            <a:ext cx="1905000" cy="0"/>
          </a:xfrm>
          <a:prstGeom prst="straightConnector1">
            <a:avLst/>
          </a:prstGeom>
          <a:ln w="38100">
            <a:headEnd w="lg" len="lg"/>
            <a:tailEnd type="triangle" w="lg" len="lg"/>
          </a:ln>
        </p:spPr>
        <p:style>
          <a:lnRef idx="3">
            <a:schemeClr val="accent1"/>
          </a:lnRef>
          <a:fillRef idx="0">
            <a:schemeClr val="accent1"/>
          </a:fillRef>
          <a:effectRef idx="2">
            <a:schemeClr val="accent1"/>
          </a:effectRef>
          <a:fontRef idx="minor">
            <a:schemeClr val="tx1"/>
          </a:fontRef>
        </p:style>
      </p:cxnSp>
      <p:grpSp>
        <p:nvGrpSpPr>
          <p:cNvPr id="53" name="Group 52">
            <a:extLst>
              <a:ext uri="{FF2B5EF4-FFF2-40B4-BE49-F238E27FC236}">
                <a16:creationId xmlns:a16="http://schemas.microsoft.com/office/drawing/2014/main" id="{93C2C63A-F8AB-1030-7301-680BB264D202}"/>
              </a:ext>
            </a:extLst>
          </p:cNvPr>
          <p:cNvGrpSpPr/>
          <p:nvPr/>
        </p:nvGrpSpPr>
        <p:grpSpPr>
          <a:xfrm>
            <a:off x="1922372" y="4890107"/>
            <a:ext cx="2391448" cy="400984"/>
            <a:chOff x="5816625" y="2080925"/>
            <a:chExt cx="2391448" cy="400984"/>
          </a:xfrm>
        </p:grpSpPr>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4EC68862-4109-DAD8-1921-5FF30BD99426}"/>
                    </a:ext>
                  </a:extLst>
                </p:cNvPr>
                <p:cNvSpPr txBox="1"/>
                <p:nvPr/>
              </p:nvSpPr>
              <p:spPr>
                <a:xfrm>
                  <a:off x="7847718" y="2127966"/>
                  <a:ext cx="360355" cy="338554"/>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𝑛</m:t>
                            </m:r>
                          </m:sub>
                        </m:sSub>
                      </m:oMath>
                    </m:oMathPara>
                  </a14:m>
                  <a:endParaRPr lang="en-US" sz="2200" dirty="0"/>
                </a:p>
              </p:txBody>
            </p:sp>
          </mc:Choice>
          <mc:Fallback xmlns="">
            <p:sp>
              <p:nvSpPr>
                <p:cNvPr id="54" name="TextBox 53">
                  <a:extLst>
                    <a:ext uri="{FF2B5EF4-FFF2-40B4-BE49-F238E27FC236}">
                      <a16:creationId xmlns:a16="http://schemas.microsoft.com/office/drawing/2014/main" id="{4EC68862-4109-DAD8-1921-5FF30BD99426}"/>
                    </a:ext>
                  </a:extLst>
                </p:cNvPr>
                <p:cNvSpPr txBox="1">
                  <a:spLocks noRot="1" noChangeAspect="1" noMove="1" noResize="1" noEditPoints="1" noAdjustHandles="1" noChangeArrowheads="1" noChangeShapeType="1" noTextEdit="1"/>
                </p:cNvSpPr>
                <p:nvPr/>
              </p:nvSpPr>
              <p:spPr>
                <a:xfrm>
                  <a:off x="7847718" y="2127966"/>
                  <a:ext cx="360355" cy="338554"/>
                </a:xfrm>
                <a:prstGeom prst="rect">
                  <a:avLst/>
                </a:prstGeom>
                <a:blipFill>
                  <a:blip r:embed="rId6"/>
                  <a:stretch>
                    <a:fillRect l="-11864"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2E386651-80C3-F6FD-C00C-6DDFFB850D06}"/>
                    </a:ext>
                  </a:extLst>
                </p:cNvPr>
                <p:cNvSpPr txBox="1"/>
                <p:nvPr/>
              </p:nvSpPr>
              <p:spPr>
                <a:xfrm>
                  <a:off x="6767501" y="2112577"/>
                  <a:ext cx="47410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charset="0"/>
                          </a:rPr>
                          <m:t> </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𝑥</m:t>
                            </m:r>
                          </m:e>
                          <m:sub>
                            <m:r>
                              <a:rPr lang="en-US" sz="2400" i="1">
                                <a:latin typeface="Cambria Math" charset="0"/>
                              </a:rPr>
                              <m:t>𝑖</m:t>
                            </m:r>
                          </m:sub>
                        </m:sSub>
                        <m:r>
                          <a:rPr lang="en-US" sz="2400" i="1">
                            <a:latin typeface="Cambria Math" charset="0"/>
                          </a:rPr>
                          <m:t> </m:t>
                        </m:r>
                      </m:oMath>
                    </m:oMathPara>
                  </a14:m>
                  <a:endParaRPr lang="en-US" sz="2400" dirty="0"/>
                </a:p>
              </p:txBody>
            </p:sp>
          </mc:Choice>
          <mc:Fallback xmlns="">
            <p:sp>
              <p:nvSpPr>
                <p:cNvPr id="55" name="TextBox 54">
                  <a:extLst>
                    <a:ext uri="{FF2B5EF4-FFF2-40B4-BE49-F238E27FC236}">
                      <a16:creationId xmlns:a16="http://schemas.microsoft.com/office/drawing/2014/main" id="{2E386651-80C3-F6FD-C00C-6DDFFB850D06}"/>
                    </a:ext>
                  </a:extLst>
                </p:cNvPr>
                <p:cNvSpPr txBox="1">
                  <a:spLocks noRot="1" noChangeAspect="1" noMove="1" noResize="1" noEditPoints="1" noAdjustHandles="1" noChangeArrowheads="1" noChangeShapeType="1" noTextEdit="1"/>
                </p:cNvSpPr>
                <p:nvPr/>
              </p:nvSpPr>
              <p:spPr>
                <a:xfrm>
                  <a:off x="6767501" y="2112577"/>
                  <a:ext cx="474104" cy="369332"/>
                </a:xfrm>
                <a:prstGeom prst="rect">
                  <a:avLst/>
                </a:prstGeom>
                <a:blipFill>
                  <a:blip r:embed="rId7"/>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934CBA40-06F7-BD35-6F00-2F9B43552903}"/>
                    </a:ext>
                  </a:extLst>
                </p:cNvPr>
                <p:cNvSpPr txBox="1"/>
                <p:nvPr/>
              </p:nvSpPr>
              <p:spPr>
                <a:xfrm>
                  <a:off x="7311287" y="2112577"/>
                  <a:ext cx="331822" cy="369332"/>
                </a:xfrm>
                <a:prstGeom prst="rect">
                  <a:avLst/>
                </a:prstGeom>
                <a:noFill/>
              </p:spPr>
              <p:txBody>
                <a:bodyPr wrap="none" lIns="0" tIns="0" rIns="0" bIns="0" rtlCol="0">
                  <a:spAutoFit/>
                </a:bodyPr>
                <a:lstStyle/>
                <a:p>
                  <a14:m>
                    <m:oMath xmlns:m="http://schemas.openxmlformats.org/officeDocument/2006/math">
                      <m:r>
                        <a:rPr lang="en-US" sz="2400" i="1">
                          <a:latin typeface="Cambria Math" charset="0"/>
                        </a:rPr>
                        <m:t>⋯</m:t>
                      </m:r>
                    </m:oMath>
                  </a14:m>
                  <a:r>
                    <a:rPr lang="en-US" sz="2400" dirty="0">
                      <a:latin typeface="+mj-lt"/>
                    </a:rPr>
                    <a:t> </a:t>
                  </a:r>
                </a:p>
              </p:txBody>
            </p:sp>
          </mc:Choice>
          <mc:Fallback xmlns="">
            <p:sp>
              <p:nvSpPr>
                <p:cNvPr id="56" name="TextBox 55">
                  <a:extLst>
                    <a:ext uri="{FF2B5EF4-FFF2-40B4-BE49-F238E27FC236}">
                      <a16:creationId xmlns:a16="http://schemas.microsoft.com/office/drawing/2014/main" id="{934CBA40-06F7-BD35-6F00-2F9B43552903}"/>
                    </a:ext>
                  </a:extLst>
                </p:cNvPr>
                <p:cNvSpPr txBox="1">
                  <a:spLocks noRot="1" noChangeAspect="1" noMove="1" noResize="1" noEditPoints="1" noAdjustHandles="1" noChangeArrowheads="1" noChangeShapeType="1" noTextEdit="1"/>
                </p:cNvSpPr>
                <p:nvPr/>
              </p:nvSpPr>
              <p:spPr>
                <a:xfrm>
                  <a:off x="7311287" y="2112577"/>
                  <a:ext cx="331822" cy="369332"/>
                </a:xfrm>
                <a:prstGeom prst="rect">
                  <a:avLst/>
                </a:prstGeom>
                <a:blipFill>
                  <a:blip r:embed="rId8"/>
                  <a:stretch>
                    <a:fillRect l="-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CCED9B-0D3D-E504-9555-85663F4923FB}"/>
                    </a:ext>
                  </a:extLst>
                </p:cNvPr>
                <p:cNvSpPr txBox="1"/>
                <p:nvPr/>
              </p:nvSpPr>
              <p:spPr>
                <a:xfrm>
                  <a:off x="6308530" y="2112577"/>
                  <a:ext cx="33182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m:t>
                        </m:r>
                      </m:oMath>
                    </m:oMathPara>
                  </a14:m>
                  <a:endParaRPr lang="en-US" sz="2400" dirty="0">
                    <a:latin typeface="+mj-lt"/>
                  </a:endParaRPr>
                </a:p>
              </p:txBody>
            </p:sp>
          </mc:Choice>
          <mc:Fallback xmlns="">
            <p:sp>
              <p:nvSpPr>
                <p:cNvPr id="57" name="TextBox 56">
                  <a:extLst>
                    <a:ext uri="{FF2B5EF4-FFF2-40B4-BE49-F238E27FC236}">
                      <a16:creationId xmlns:a16="http://schemas.microsoft.com/office/drawing/2014/main" id="{CDCCED9B-0D3D-E504-9555-85663F4923FB}"/>
                    </a:ext>
                  </a:extLst>
                </p:cNvPr>
                <p:cNvSpPr txBox="1">
                  <a:spLocks noRot="1" noChangeAspect="1" noMove="1" noResize="1" noEditPoints="1" noAdjustHandles="1" noChangeArrowheads="1" noChangeShapeType="1" noTextEdit="1"/>
                </p:cNvSpPr>
                <p:nvPr/>
              </p:nvSpPr>
              <p:spPr>
                <a:xfrm>
                  <a:off x="6308530" y="2112577"/>
                  <a:ext cx="331821" cy="369332"/>
                </a:xfrm>
                <a:prstGeom prst="rect">
                  <a:avLst/>
                </a:prstGeom>
                <a:blipFill>
                  <a:blip r:embed="rId9"/>
                  <a:stretch>
                    <a:fillRect l="-5556" r="-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20544770-69FD-6E59-EEEE-DF7E9D949D50}"/>
                    </a:ext>
                  </a:extLst>
                </p:cNvPr>
                <p:cNvSpPr txBox="1"/>
                <p:nvPr/>
              </p:nvSpPr>
              <p:spPr>
                <a:xfrm>
                  <a:off x="5816625" y="2080925"/>
                  <a:ext cx="44326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i="1">
                                <a:latin typeface="Cambria Math" charset="0"/>
                              </a:rPr>
                              <m:t>1</m:t>
                            </m:r>
                          </m:sub>
                        </m:sSub>
                        <m:r>
                          <a:rPr lang="en-US" sz="2400" i="1">
                            <a:latin typeface="Cambria Math" charset="0"/>
                          </a:rPr>
                          <m:t> </m:t>
                        </m:r>
                      </m:oMath>
                    </m:oMathPara>
                  </a14:m>
                  <a:endParaRPr lang="en-US" sz="2400" dirty="0"/>
                </a:p>
              </p:txBody>
            </p:sp>
          </mc:Choice>
          <mc:Fallback xmlns="">
            <p:sp>
              <p:nvSpPr>
                <p:cNvPr id="58" name="TextBox 57">
                  <a:extLst>
                    <a:ext uri="{FF2B5EF4-FFF2-40B4-BE49-F238E27FC236}">
                      <a16:creationId xmlns:a16="http://schemas.microsoft.com/office/drawing/2014/main" id="{20544770-69FD-6E59-EEEE-DF7E9D949D50}"/>
                    </a:ext>
                  </a:extLst>
                </p:cNvPr>
                <p:cNvSpPr txBox="1">
                  <a:spLocks noRot="1" noChangeAspect="1" noMove="1" noResize="1" noEditPoints="1" noAdjustHandles="1" noChangeArrowheads="1" noChangeShapeType="1" noTextEdit="1"/>
                </p:cNvSpPr>
                <p:nvPr/>
              </p:nvSpPr>
              <p:spPr>
                <a:xfrm>
                  <a:off x="5816625" y="2080925"/>
                  <a:ext cx="443262" cy="369332"/>
                </a:xfrm>
                <a:prstGeom prst="rect">
                  <a:avLst/>
                </a:prstGeom>
                <a:blipFill>
                  <a:blip r:embed="rId10"/>
                  <a:stretch>
                    <a:fillRect l="-6849" b="-13115"/>
                  </a:stretch>
                </a:blipFill>
              </p:spPr>
              <p:txBody>
                <a:bodyPr/>
                <a:lstStyle/>
                <a:p>
                  <a:r>
                    <a:rPr lang="en-US">
                      <a:noFill/>
                    </a:rPr>
                    <a:t> </a:t>
                  </a:r>
                </a:p>
              </p:txBody>
            </p:sp>
          </mc:Fallback>
        </mc:AlternateContent>
      </p:grpSp>
      <p:sp>
        <p:nvSpPr>
          <p:cNvPr id="59" name="Trapezoid 58">
            <a:extLst>
              <a:ext uri="{FF2B5EF4-FFF2-40B4-BE49-F238E27FC236}">
                <a16:creationId xmlns:a16="http://schemas.microsoft.com/office/drawing/2014/main" id="{8393CD1A-EF48-C9A7-BA22-F75E3B24AB19}"/>
              </a:ext>
            </a:extLst>
          </p:cNvPr>
          <p:cNvSpPr/>
          <p:nvPr/>
        </p:nvSpPr>
        <p:spPr>
          <a:xfrm rot="10800000">
            <a:off x="1268328" y="2806460"/>
            <a:ext cx="3651319" cy="1928685"/>
          </a:xfrm>
          <a:prstGeom prst="trapezoid">
            <a:avLst>
              <a:gd name="adj" fmla="val 5000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grpSp>
        <p:nvGrpSpPr>
          <p:cNvPr id="60" name="Group 59">
            <a:extLst>
              <a:ext uri="{FF2B5EF4-FFF2-40B4-BE49-F238E27FC236}">
                <a16:creationId xmlns:a16="http://schemas.microsoft.com/office/drawing/2014/main" id="{DDB5A3CF-645B-4D9F-3425-467B24ABBE3E}"/>
              </a:ext>
            </a:extLst>
          </p:cNvPr>
          <p:cNvGrpSpPr/>
          <p:nvPr/>
        </p:nvGrpSpPr>
        <p:grpSpPr>
          <a:xfrm>
            <a:off x="1876430" y="2242597"/>
            <a:ext cx="2435114" cy="400984"/>
            <a:chOff x="6324712" y="2074188"/>
            <a:chExt cx="2435114" cy="400984"/>
          </a:xfrm>
        </p:grpSpPr>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79249493-8B85-0FC4-4645-470AF9846864}"/>
                    </a:ext>
                  </a:extLst>
                </p:cNvPr>
                <p:cNvSpPr txBox="1"/>
                <p:nvPr/>
              </p:nvSpPr>
              <p:spPr>
                <a:xfrm>
                  <a:off x="8355805" y="2121229"/>
                  <a:ext cx="404021" cy="338554"/>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𝑦</m:t>
                            </m:r>
                          </m:e>
                          <m:sub>
                            <m:r>
                              <a:rPr lang="en-US" sz="2200" b="0" i="1" smtClean="0">
                                <a:latin typeface="Cambria Math" panose="02040503050406030204" pitchFamily="18" charset="0"/>
                              </a:rPr>
                              <m:t>𝑚</m:t>
                            </m:r>
                          </m:sub>
                        </m:sSub>
                      </m:oMath>
                    </m:oMathPara>
                  </a14:m>
                  <a:endParaRPr lang="en-US" sz="2200" dirty="0"/>
                </a:p>
              </p:txBody>
            </p:sp>
          </mc:Choice>
          <mc:Fallback xmlns="">
            <p:sp>
              <p:nvSpPr>
                <p:cNvPr id="61" name="TextBox 60">
                  <a:extLst>
                    <a:ext uri="{FF2B5EF4-FFF2-40B4-BE49-F238E27FC236}">
                      <a16:creationId xmlns:a16="http://schemas.microsoft.com/office/drawing/2014/main" id="{79249493-8B85-0FC4-4645-470AF9846864}"/>
                    </a:ext>
                  </a:extLst>
                </p:cNvPr>
                <p:cNvSpPr txBox="1">
                  <a:spLocks noRot="1" noChangeAspect="1" noMove="1" noResize="1" noEditPoints="1" noAdjustHandles="1" noChangeArrowheads="1" noChangeShapeType="1" noTextEdit="1"/>
                </p:cNvSpPr>
                <p:nvPr/>
              </p:nvSpPr>
              <p:spPr>
                <a:xfrm>
                  <a:off x="8355805" y="2121229"/>
                  <a:ext cx="404021" cy="338554"/>
                </a:xfrm>
                <a:prstGeom prst="rect">
                  <a:avLst/>
                </a:prstGeom>
                <a:blipFill>
                  <a:blip r:embed="rId11"/>
                  <a:stretch>
                    <a:fillRect l="-18182" b="-2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A107FC57-0D48-5F95-AD88-3BEB3607E93B}"/>
                    </a:ext>
                  </a:extLst>
                </p:cNvPr>
                <p:cNvSpPr txBox="1"/>
                <p:nvPr/>
              </p:nvSpPr>
              <p:spPr>
                <a:xfrm>
                  <a:off x="7275588" y="2105840"/>
                  <a:ext cx="47410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charset="0"/>
                          </a:rPr>
                          <m:t> </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𝑦</m:t>
                            </m:r>
                          </m:e>
                          <m:sub>
                            <m:r>
                              <a:rPr lang="en-US" sz="2400" i="1">
                                <a:latin typeface="Cambria Math" charset="0"/>
                              </a:rPr>
                              <m:t>𝑖</m:t>
                            </m:r>
                          </m:sub>
                        </m:sSub>
                        <m:r>
                          <a:rPr lang="en-US" sz="2400" i="1">
                            <a:latin typeface="Cambria Math" charset="0"/>
                          </a:rPr>
                          <m:t> </m:t>
                        </m:r>
                      </m:oMath>
                    </m:oMathPara>
                  </a14:m>
                  <a:endParaRPr lang="en-US" sz="2400" dirty="0"/>
                </a:p>
              </p:txBody>
            </p:sp>
          </mc:Choice>
          <mc:Fallback xmlns="">
            <p:sp>
              <p:nvSpPr>
                <p:cNvPr id="62" name="TextBox 61">
                  <a:extLst>
                    <a:ext uri="{FF2B5EF4-FFF2-40B4-BE49-F238E27FC236}">
                      <a16:creationId xmlns:a16="http://schemas.microsoft.com/office/drawing/2014/main" id="{A107FC57-0D48-5F95-AD88-3BEB3607E93B}"/>
                    </a:ext>
                  </a:extLst>
                </p:cNvPr>
                <p:cNvSpPr txBox="1">
                  <a:spLocks noRot="1" noChangeAspect="1" noMove="1" noResize="1" noEditPoints="1" noAdjustHandles="1" noChangeArrowheads="1" noChangeShapeType="1" noTextEdit="1"/>
                </p:cNvSpPr>
                <p:nvPr/>
              </p:nvSpPr>
              <p:spPr>
                <a:xfrm>
                  <a:off x="7275588" y="2105840"/>
                  <a:ext cx="474104" cy="369332"/>
                </a:xfrm>
                <a:prstGeom prst="rect">
                  <a:avLst/>
                </a:prstGeom>
                <a:blipFill>
                  <a:blip r:embed="rId12"/>
                  <a:stretch>
                    <a:fillRect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7DA58A5A-03D3-2E1B-256F-E6B3FC14014C}"/>
                    </a:ext>
                  </a:extLst>
                </p:cNvPr>
                <p:cNvSpPr txBox="1"/>
                <p:nvPr/>
              </p:nvSpPr>
              <p:spPr>
                <a:xfrm>
                  <a:off x="7819374" y="2105840"/>
                  <a:ext cx="331822" cy="369332"/>
                </a:xfrm>
                <a:prstGeom prst="rect">
                  <a:avLst/>
                </a:prstGeom>
                <a:noFill/>
              </p:spPr>
              <p:txBody>
                <a:bodyPr wrap="none" lIns="0" tIns="0" rIns="0" bIns="0" rtlCol="0">
                  <a:spAutoFit/>
                </a:bodyPr>
                <a:lstStyle/>
                <a:p>
                  <a14:m>
                    <m:oMath xmlns:m="http://schemas.openxmlformats.org/officeDocument/2006/math">
                      <m:r>
                        <a:rPr lang="en-US" sz="2400" i="1">
                          <a:latin typeface="Cambria Math" charset="0"/>
                        </a:rPr>
                        <m:t>⋯</m:t>
                      </m:r>
                    </m:oMath>
                  </a14:m>
                  <a:r>
                    <a:rPr lang="en-US" sz="2400" dirty="0">
                      <a:latin typeface="+mj-lt"/>
                    </a:rPr>
                    <a:t> </a:t>
                  </a:r>
                </a:p>
              </p:txBody>
            </p:sp>
          </mc:Choice>
          <mc:Fallback xmlns="">
            <p:sp>
              <p:nvSpPr>
                <p:cNvPr id="63" name="TextBox 62">
                  <a:extLst>
                    <a:ext uri="{FF2B5EF4-FFF2-40B4-BE49-F238E27FC236}">
                      <a16:creationId xmlns:a16="http://schemas.microsoft.com/office/drawing/2014/main" id="{7DA58A5A-03D3-2E1B-256F-E6B3FC14014C}"/>
                    </a:ext>
                  </a:extLst>
                </p:cNvPr>
                <p:cNvSpPr txBox="1">
                  <a:spLocks noRot="1" noChangeAspect="1" noMove="1" noResize="1" noEditPoints="1" noAdjustHandles="1" noChangeArrowheads="1" noChangeShapeType="1" noTextEdit="1"/>
                </p:cNvSpPr>
                <p:nvPr/>
              </p:nvSpPr>
              <p:spPr>
                <a:xfrm>
                  <a:off x="7819374" y="2105840"/>
                  <a:ext cx="331822" cy="369332"/>
                </a:xfrm>
                <a:prstGeom prst="rect">
                  <a:avLst/>
                </a:prstGeom>
                <a:blipFill>
                  <a:blip r:embed="rId13"/>
                  <a:stretch>
                    <a:fillRect l="-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9B8B4EBB-16C0-D2BA-8F06-D3944B45AF83}"/>
                    </a:ext>
                  </a:extLst>
                </p:cNvPr>
                <p:cNvSpPr txBox="1"/>
                <p:nvPr/>
              </p:nvSpPr>
              <p:spPr>
                <a:xfrm>
                  <a:off x="6816617" y="2105840"/>
                  <a:ext cx="33182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m:t>
                        </m:r>
                      </m:oMath>
                    </m:oMathPara>
                  </a14:m>
                  <a:endParaRPr lang="en-US" sz="2400" dirty="0">
                    <a:latin typeface="+mj-lt"/>
                  </a:endParaRPr>
                </a:p>
              </p:txBody>
            </p:sp>
          </mc:Choice>
          <mc:Fallback xmlns="">
            <p:sp>
              <p:nvSpPr>
                <p:cNvPr id="64" name="TextBox 63">
                  <a:extLst>
                    <a:ext uri="{FF2B5EF4-FFF2-40B4-BE49-F238E27FC236}">
                      <a16:creationId xmlns:a16="http://schemas.microsoft.com/office/drawing/2014/main" id="{9B8B4EBB-16C0-D2BA-8F06-D3944B45AF83}"/>
                    </a:ext>
                  </a:extLst>
                </p:cNvPr>
                <p:cNvSpPr txBox="1">
                  <a:spLocks noRot="1" noChangeAspect="1" noMove="1" noResize="1" noEditPoints="1" noAdjustHandles="1" noChangeArrowheads="1" noChangeShapeType="1" noTextEdit="1"/>
                </p:cNvSpPr>
                <p:nvPr/>
              </p:nvSpPr>
              <p:spPr>
                <a:xfrm>
                  <a:off x="6816617" y="2105840"/>
                  <a:ext cx="331821" cy="369332"/>
                </a:xfrm>
                <a:prstGeom prst="rect">
                  <a:avLst/>
                </a:prstGeom>
                <a:blipFill>
                  <a:blip r:embed="rId14"/>
                  <a:stretch>
                    <a:fillRect l="-5556" r="-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D2ADBE44-E4D3-3AC8-3211-EEF1E3AA3D84}"/>
                    </a:ext>
                  </a:extLst>
                </p:cNvPr>
                <p:cNvSpPr txBox="1"/>
                <p:nvPr/>
              </p:nvSpPr>
              <p:spPr>
                <a:xfrm>
                  <a:off x="6324712" y="2074188"/>
                  <a:ext cx="43396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i="1">
                                <a:latin typeface="Cambria Math" charset="0"/>
                              </a:rPr>
                              <m:t>1</m:t>
                            </m:r>
                          </m:sub>
                        </m:sSub>
                        <m:r>
                          <a:rPr lang="en-US" sz="2400" i="1">
                            <a:latin typeface="Cambria Math" charset="0"/>
                          </a:rPr>
                          <m:t> </m:t>
                        </m:r>
                      </m:oMath>
                    </m:oMathPara>
                  </a14:m>
                  <a:endParaRPr lang="en-US" sz="2400" dirty="0"/>
                </a:p>
              </p:txBody>
            </p:sp>
          </mc:Choice>
          <mc:Fallback xmlns="">
            <p:sp>
              <p:nvSpPr>
                <p:cNvPr id="65" name="TextBox 64">
                  <a:extLst>
                    <a:ext uri="{FF2B5EF4-FFF2-40B4-BE49-F238E27FC236}">
                      <a16:creationId xmlns:a16="http://schemas.microsoft.com/office/drawing/2014/main" id="{D2ADBE44-E4D3-3AC8-3211-EEF1E3AA3D84}"/>
                    </a:ext>
                  </a:extLst>
                </p:cNvPr>
                <p:cNvSpPr txBox="1">
                  <a:spLocks noRot="1" noChangeAspect="1" noMove="1" noResize="1" noEditPoints="1" noAdjustHandles="1" noChangeArrowheads="1" noChangeShapeType="1" noTextEdit="1"/>
                </p:cNvSpPr>
                <p:nvPr/>
              </p:nvSpPr>
              <p:spPr>
                <a:xfrm>
                  <a:off x="6324712" y="2074188"/>
                  <a:ext cx="433965" cy="369332"/>
                </a:xfrm>
                <a:prstGeom prst="rect">
                  <a:avLst/>
                </a:prstGeom>
                <a:blipFill>
                  <a:blip r:embed="rId15"/>
                  <a:stretch>
                    <a:fillRect l="-16901" b="-26667"/>
                  </a:stretch>
                </a:blipFill>
              </p:spPr>
              <p:txBody>
                <a:bodyPr/>
                <a:lstStyle/>
                <a:p>
                  <a:r>
                    <a:rPr lang="en-US">
                      <a:noFill/>
                    </a:rPr>
                    <a:t> </a:t>
                  </a:r>
                </a:p>
              </p:txBody>
            </p:sp>
          </mc:Fallback>
        </mc:AlternateContent>
      </p:grpSp>
      <p:grpSp>
        <p:nvGrpSpPr>
          <p:cNvPr id="66" name="Group 65">
            <a:extLst>
              <a:ext uri="{FF2B5EF4-FFF2-40B4-BE49-F238E27FC236}">
                <a16:creationId xmlns:a16="http://schemas.microsoft.com/office/drawing/2014/main" id="{354203D6-8D0E-002D-E213-C8988B42D96D}"/>
              </a:ext>
            </a:extLst>
          </p:cNvPr>
          <p:cNvGrpSpPr/>
          <p:nvPr/>
        </p:nvGrpSpPr>
        <p:grpSpPr>
          <a:xfrm rot="10800000">
            <a:off x="2215129" y="2790449"/>
            <a:ext cx="1455683" cy="1592290"/>
            <a:chOff x="6099996" y="2936435"/>
            <a:chExt cx="1455683" cy="1592290"/>
          </a:xfrm>
        </p:grpSpPr>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9D9BD2D8-38BA-313D-F1D9-D1821A1CC764}"/>
                    </a:ext>
                  </a:extLst>
                </p:cNvPr>
                <p:cNvSpPr txBox="1"/>
                <p:nvPr/>
              </p:nvSpPr>
              <p:spPr>
                <a:xfrm rot="10800000" flipV="1">
                  <a:off x="6417287" y="4005505"/>
                  <a:ext cx="53412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70C0"/>
                            </a:solidFill>
                            <a:latin typeface="Cambria Math" charset="0"/>
                          </a:rPr>
                          <m:t>+</m:t>
                        </m:r>
                      </m:oMath>
                    </m:oMathPara>
                  </a14:m>
                  <a:endParaRPr lang="en-US" sz="2800" dirty="0">
                    <a:solidFill>
                      <a:srgbClr val="0070C0"/>
                    </a:solidFill>
                  </a:endParaRPr>
                </a:p>
              </p:txBody>
            </p:sp>
          </mc:Choice>
          <mc:Fallback xmlns="">
            <p:sp>
              <p:nvSpPr>
                <p:cNvPr id="67" name="TextBox 66">
                  <a:extLst>
                    <a:ext uri="{FF2B5EF4-FFF2-40B4-BE49-F238E27FC236}">
                      <a16:creationId xmlns:a16="http://schemas.microsoft.com/office/drawing/2014/main" id="{9D9BD2D8-38BA-313D-F1D9-D1821A1CC764}"/>
                    </a:ext>
                  </a:extLst>
                </p:cNvPr>
                <p:cNvSpPr txBox="1">
                  <a:spLocks noRot="1" noChangeAspect="1" noMove="1" noResize="1" noEditPoints="1" noAdjustHandles="1" noChangeArrowheads="1" noChangeShapeType="1" noTextEdit="1"/>
                </p:cNvSpPr>
                <p:nvPr/>
              </p:nvSpPr>
              <p:spPr>
                <a:xfrm rot="10800000" flipV="1">
                  <a:off x="6417287" y="4005505"/>
                  <a:ext cx="534121" cy="523220"/>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E58785A0-656F-46A9-E107-D048EEB0C78A}"/>
                    </a:ext>
                  </a:extLst>
                </p:cNvPr>
                <p:cNvSpPr txBox="1"/>
                <p:nvPr/>
              </p:nvSpPr>
              <p:spPr>
                <a:xfrm rot="10800000" flipV="1">
                  <a:off x="7042856" y="3446917"/>
                  <a:ext cx="18291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70C0"/>
                            </a:solidFill>
                            <a:latin typeface="Cambria Math" charset="0"/>
                          </a:rPr>
                          <m:t>×</m:t>
                        </m:r>
                      </m:oMath>
                    </m:oMathPara>
                  </a14:m>
                  <a:endParaRPr lang="en-US" sz="2800" dirty="0">
                    <a:solidFill>
                      <a:srgbClr val="0070C0"/>
                    </a:solidFill>
                  </a:endParaRPr>
                </a:p>
              </p:txBody>
            </p:sp>
          </mc:Choice>
          <mc:Fallback xmlns="">
            <p:sp>
              <p:nvSpPr>
                <p:cNvPr id="68" name="TextBox 67">
                  <a:extLst>
                    <a:ext uri="{FF2B5EF4-FFF2-40B4-BE49-F238E27FC236}">
                      <a16:creationId xmlns:a16="http://schemas.microsoft.com/office/drawing/2014/main" id="{E58785A0-656F-46A9-E107-D048EEB0C78A}"/>
                    </a:ext>
                  </a:extLst>
                </p:cNvPr>
                <p:cNvSpPr txBox="1">
                  <a:spLocks noRot="1" noChangeAspect="1" noMove="1" noResize="1" noEditPoints="1" noAdjustHandles="1" noChangeArrowheads="1" noChangeShapeType="1" noTextEdit="1"/>
                </p:cNvSpPr>
                <p:nvPr/>
              </p:nvSpPr>
              <p:spPr>
                <a:xfrm rot="10800000" flipV="1">
                  <a:off x="7042856" y="3446917"/>
                  <a:ext cx="182916" cy="523220"/>
                </a:xfrm>
                <a:prstGeom prst="rect">
                  <a:avLst/>
                </a:prstGeom>
                <a:blipFill>
                  <a:blip r:embed="rId17"/>
                  <a:stretch>
                    <a:fillRect l="-70000"/>
                  </a:stretch>
                </a:blipFill>
              </p:spPr>
              <p:txBody>
                <a:bodyPr/>
                <a:lstStyle/>
                <a:p>
                  <a:r>
                    <a:rPr lang="en-US">
                      <a:noFill/>
                    </a:rPr>
                    <a:t> </a:t>
                  </a:r>
                </a:p>
              </p:txBody>
            </p:sp>
          </mc:Fallback>
        </mc:AlternateContent>
        <p:cxnSp>
          <p:nvCxnSpPr>
            <p:cNvPr id="69" name="Straight Arrow Connector 68">
              <a:extLst>
                <a:ext uri="{FF2B5EF4-FFF2-40B4-BE49-F238E27FC236}">
                  <a16:creationId xmlns:a16="http://schemas.microsoft.com/office/drawing/2014/main" id="{CC40ED90-D672-2510-B807-F57EE2044F7D}"/>
                </a:ext>
              </a:extLst>
            </p:cNvPr>
            <p:cNvCxnSpPr/>
            <p:nvPr/>
          </p:nvCxnSpPr>
          <p:spPr>
            <a:xfrm flipV="1">
              <a:off x="7277861" y="2936435"/>
              <a:ext cx="277818" cy="660856"/>
            </a:xfrm>
            <a:prstGeom prst="straightConnector1">
              <a:avLst/>
            </a:prstGeom>
            <a:ln w="19050" cmpd="sng">
              <a:solidFill>
                <a:schemeClr val="tx1"/>
              </a:solidFill>
              <a:tailEnd type="none"/>
            </a:ln>
          </p:spPr>
          <p:style>
            <a:lnRef idx="2">
              <a:schemeClr val="accent2"/>
            </a:lnRef>
            <a:fillRef idx="0">
              <a:schemeClr val="accent2"/>
            </a:fillRef>
            <a:effectRef idx="1">
              <a:schemeClr val="accent2"/>
            </a:effectRef>
            <a:fontRef idx="minor">
              <a:schemeClr val="tx1"/>
            </a:fontRef>
          </p:style>
        </p:cxnSp>
        <p:cxnSp>
          <p:nvCxnSpPr>
            <p:cNvPr id="70" name="Straight Arrow Connector 69">
              <a:extLst>
                <a:ext uri="{FF2B5EF4-FFF2-40B4-BE49-F238E27FC236}">
                  <a16:creationId xmlns:a16="http://schemas.microsoft.com/office/drawing/2014/main" id="{C73A38D4-CC2B-3082-4B6A-A3525B273A72}"/>
                </a:ext>
              </a:extLst>
            </p:cNvPr>
            <p:cNvCxnSpPr>
              <a:cxnSpLocks/>
            </p:cNvCxnSpPr>
            <p:nvPr/>
          </p:nvCxnSpPr>
          <p:spPr>
            <a:xfrm rot="10800000">
              <a:off x="6676821" y="2936435"/>
              <a:ext cx="583139" cy="660856"/>
            </a:xfrm>
            <a:prstGeom prst="straightConnector1">
              <a:avLst/>
            </a:prstGeom>
            <a:ln w="19050" cmpd="sng">
              <a:solidFill>
                <a:schemeClr val="tx1"/>
              </a:solidFill>
              <a:tailEnd type="none"/>
            </a:ln>
          </p:spPr>
          <p:style>
            <a:lnRef idx="2">
              <a:schemeClr val="accent2"/>
            </a:lnRef>
            <a:fillRef idx="0">
              <a:schemeClr val="accent2"/>
            </a:fillRef>
            <a:effectRef idx="1">
              <a:schemeClr val="accent2"/>
            </a:effectRef>
            <a:fontRef idx="minor">
              <a:schemeClr val="tx1"/>
            </a:fontRef>
          </p:style>
        </p:cxnSp>
        <p:cxnSp>
          <p:nvCxnSpPr>
            <p:cNvPr id="71" name="Straight Arrow Connector 70">
              <a:extLst>
                <a:ext uri="{FF2B5EF4-FFF2-40B4-BE49-F238E27FC236}">
                  <a16:creationId xmlns:a16="http://schemas.microsoft.com/office/drawing/2014/main" id="{6BF168F4-D88A-F6E4-F290-DC082DF1E84C}"/>
                </a:ext>
              </a:extLst>
            </p:cNvPr>
            <p:cNvCxnSpPr>
              <a:cxnSpLocks/>
            </p:cNvCxnSpPr>
            <p:nvPr/>
          </p:nvCxnSpPr>
          <p:spPr>
            <a:xfrm rot="10800000" flipH="1">
              <a:off x="6686413" y="3827677"/>
              <a:ext cx="582286" cy="305339"/>
            </a:xfrm>
            <a:prstGeom prst="straightConnector1">
              <a:avLst/>
            </a:prstGeom>
            <a:ln w="19050" cmpd="sng">
              <a:solidFill>
                <a:schemeClr val="tx1"/>
              </a:solidFill>
              <a:tailEnd type="none"/>
            </a:ln>
          </p:spPr>
          <p:style>
            <a:lnRef idx="2">
              <a:schemeClr val="accent2"/>
            </a:lnRef>
            <a:fillRef idx="0">
              <a:schemeClr val="accent2"/>
            </a:fillRef>
            <a:effectRef idx="1">
              <a:schemeClr val="accent2"/>
            </a:effectRef>
            <a:fontRef idx="minor">
              <a:schemeClr val="tx1"/>
            </a:fontRef>
          </p:style>
        </p:cxnSp>
        <p:cxnSp>
          <p:nvCxnSpPr>
            <p:cNvPr id="72" name="Straight Arrow Connector 71">
              <a:extLst>
                <a:ext uri="{FF2B5EF4-FFF2-40B4-BE49-F238E27FC236}">
                  <a16:creationId xmlns:a16="http://schemas.microsoft.com/office/drawing/2014/main" id="{0F685E27-A97D-E5C3-4A7A-7CDAF7513B7B}"/>
                </a:ext>
              </a:extLst>
            </p:cNvPr>
            <p:cNvCxnSpPr>
              <a:cxnSpLocks/>
            </p:cNvCxnSpPr>
            <p:nvPr/>
          </p:nvCxnSpPr>
          <p:spPr>
            <a:xfrm rot="10800000">
              <a:off x="6099996" y="3827677"/>
              <a:ext cx="586417" cy="305339"/>
            </a:xfrm>
            <a:prstGeom prst="straightConnector1">
              <a:avLst/>
            </a:prstGeom>
            <a:ln w="19050" cmpd="sng">
              <a:solidFill>
                <a:schemeClr val="tx1"/>
              </a:solidFill>
              <a:tailEnd type="none"/>
            </a:ln>
          </p:spPr>
          <p:style>
            <a:lnRef idx="2">
              <a:schemeClr val="accent2"/>
            </a:lnRef>
            <a:fillRef idx="0">
              <a:schemeClr val="accent2"/>
            </a:fillRef>
            <a:effectRef idx="1">
              <a:schemeClr val="accent2"/>
            </a:effectRef>
            <a:fontRef idx="minor">
              <a:schemeClr val="tx1"/>
            </a:fontRef>
          </p:style>
        </p:cxnSp>
      </p:grp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F59B6FD6-2788-504A-54AB-9D313C934DDE}"/>
                  </a:ext>
                </a:extLst>
              </p:cNvPr>
              <p:cNvSpPr txBox="1"/>
              <p:nvPr/>
            </p:nvSpPr>
            <p:spPr>
              <a:xfrm flipV="1">
                <a:off x="3732428" y="3370496"/>
                <a:ext cx="18291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70C0"/>
                          </a:solidFill>
                          <a:latin typeface="Cambria Math" charset="0"/>
                        </a:rPr>
                        <m:t>×</m:t>
                      </m:r>
                    </m:oMath>
                  </m:oMathPara>
                </a14:m>
                <a:endParaRPr lang="en-US" sz="2800" dirty="0">
                  <a:solidFill>
                    <a:srgbClr val="0070C0"/>
                  </a:solidFill>
                </a:endParaRPr>
              </a:p>
            </p:txBody>
          </p:sp>
        </mc:Choice>
        <mc:Fallback xmlns="">
          <p:sp>
            <p:nvSpPr>
              <p:cNvPr id="73" name="TextBox 72">
                <a:extLst>
                  <a:ext uri="{FF2B5EF4-FFF2-40B4-BE49-F238E27FC236}">
                    <a16:creationId xmlns:a16="http://schemas.microsoft.com/office/drawing/2014/main" id="{F59B6FD6-2788-504A-54AB-9D313C934DDE}"/>
                  </a:ext>
                </a:extLst>
              </p:cNvPr>
              <p:cNvSpPr txBox="1">
                <a:spLocks noRot="1" noChangeAspect="1" noMove="1" noResize="1" noEditPoints="1" noAdjustHandles="1" noChangeArrowheads="1" noChangeShapeType="1" noTextEdit="1"/>
              </p:cNvSpPr>
              <p:nvPr/>
            </p:nvSpPr>
            <p:spPr>
              <a:xfrm flipV="1">
                <a:off x="3732428" y="3370496"/>
                <a:ext cx="182916" cy="523220"/>
              </a:xfrm>
              <a:prstGeom prst="rect">
                <a:avLst/>
              </a:prstGeom>
              <a:blipFill>
                <a:blip r:embed="rId18"/>
                <a:stretch>
                  <a:fillRect l="-73333"/>
                </a:stretch>
              </a:blipFill>
            </p:spPr>
            <p:txBody>
              <a:bodyPr/>
              <a:lstStyle/>
              <a:p>
                <a:r>
                  <a:rPr lang="en-US">
                    <a:noFill/>
                  </a:rPr>
                  <a:t> </a:t>
                </a:r>
              </a:p>
            </p:txBody>
          </p:sp>
        </mc:Fallback>
      </mc:AlternateContent>
      <p:cxnSp>
        <p:nvCxnSpPr>
          <p:cNvPr id="74" name="Straight Arrow Connector 73">
            <a:extLst>
              <a:ext uri="{FF2B5EF4-FFF2-40B4-BE49-F238E27FC236}">
                <a16:creationId xmlns:a16="http://schemas.microsoft.com/office/drawing/2014/main" id="{541B45F1-691E-CCCC-BA5A-DD7D8D1D5DDD}"/>
              </a:ext>
            </a:extLst>
          </p:cNvPr>
          <p:cNvCxnSpPr>
            <a:cxnSpLocks/>
          </p:cNvCxnSpPr>
          <p:nvPr/>
        </p:nvCxnSpPr>
        <p:spPr>
          <a:xfrm flipH="1">
            <a:off x="3107285" y="3743342"/>
            <a:ext cx="573054" cy="639397"/>
          </a:xfrm>
          <a:prstGeom prst="straightConnector1">
            <a:avLst/>
          </a:prstGeom>
          <a:ln w="19050" cmpd="sng">
            <a:solidFill>
              <a:schemeClr val="tx1"/>
            </a:solidFill>
            <a:tailEnd type="none"/>
          </a:ln>
        </p:spPr>
        <p:style>
          <a:lnRef idx="2">
            <a:schemeClr val="accent2"/>
          </a:lnRef>
          <a:fillRef idx="0">
            <a:schemeClr val="accent2"/>
          </a:fillRef>
          <a:effectRef idx="1">
            <a:schemeClr val="accent2"/>
          </a:effectRef>
          <a:fontRef idx="minor">
            <a:schemeClr val="tx1"/>
          </a:fontRef>
        </p:style>
      </p:cxnSp>
      <p:cxnSp>
        <p:nvCxnSpPr>
          <p:cNvPr id="75" name="Straight Arrow Connector 74">
            <a:extLst>
              <a:ext uri="{FF2B5EF4-FFF2-40B4-BE49-F238E27FC236}">
                <a16:creationId xmlns:a16="http://schemas.microsoft.com/office/drawing/2014/main" id="{9808ABD1-B446-DE88-8AE1-821BD8BC509A}"/>
              </a:ext>
            </a:extLst>
          </p:cNvPr>
          <p:cNvCxnSpPr>
            <a:cxnSpLocks/>
          </p:cNvCxnSpPr>
          <p:nvPr/>
        </p:nvCxnSpPr>
        <p:spPr>
          <a:xfrm rot="10800000" flipH="1" flipV="1">
            <a:off x="3698240" y="3743342"/>
            <a:ext cx="263204" cy="660856"/>
          </a:xfrm>
          <a:prstGeom prst="straightConnector1">
            <a:avLst/>
          </a:prstGeom>
          <a:ln w="19050" cmpd="sng">
            <a:solidFill>
              <a:schemeClr val="tx1"/>
            </a:solidFill>
            <a:tailEnd type="none"/>
          </a:ln>
        </p:spPr>
        <p:style>
          <a:lnRef idx="2">
            <a:schemeClr val="accent2"/>
          </a:lnRef>
          <a:fillRef idx="0">
            <a:schemeClr val="accent2"/>
          </a:fillRef>
          <a:effectRef idx="1">
            <a:schemeClr val="accent2"/>
          </a:effectRef>
          <a:fontRef idx="minor">
            <a:schemeClr val="tx1"/>
          </a:fontRef>
        </p:style>
      </p:cxnSp>
      <p:cxnSp>
        <p:nvCxnSpPr>
          <p:cNvPr id="76" name="Straight Arrow Connector 75">
            <a:extLst>
              <a:ext uri="{FF2B5EF4-FFF2-40B4-BE49-F238E27FC236}">
                <a16:creationId xmlns:a16="http://schemas.microsoft.com/office/drawing/2014/main" id="{7C2DF24A-01F7-9C9A-F065-F1593FCDF8F3}"/>
              </a:ext>
            </a:extLst>
          </p:cNvPr>
          <p:cNvCxnSpPr>
            <a:cxnSpLocks/>
          </p:cNvCxnSpPr>
          <p:nvPr/>
        </p:nvCxnSpPr>
        <p:spPr>
          <a:xfrm>
            <a:off x="1864570" y="3227142"/>
            <a:ext cx="542817" cy="256516"/>
          </a:xfrm>
          <a:prstGeom prst="straightConnector1">
            <a:avLst/>
          </a:prstGeom>
          <a:ln w="19050" cmpd="sng">
            <a:solidFill>
              <a:schemeClr val="tx1"/>
            </a:solidFill>
            <a:tailEnd type="none"/>
          </a:ln>
        </p:spPr>
        <p:style>
          <a:lnRef idx="2">
            <a:schemeClr val="accent2"/>
          </a:lnRef>
          <a:fillRef idx="0">
            <a:schemeClr val="accent2"/>
          </a:fillRef>
          <a:effectRef idx="1">
            <a:schemeClr val="accent2"/>
          </a:effectRef>
          <a:fontRef idx="minor">
            <a:schemeClr val="tx1"/>
          </a:fontRef>
        </p:style>
      </p:cxnSp>
      <p:cxnSp>
        <p:nvCxnSpPr>
          <p:cNvPr id="77" name="Straight Arrow Connector 76">
            <a:extLst>
              <a:ext uri="{FF2B5EF4-FFF2-40B4-BE49-F238E27FC236}">
                <a16:creationId xmlns:a16="http://schemas.microsoft.com/office/drawing/2014/main" id="{D7D9367C-8716-BB19-40C0-725EA3A3477B}"/>
              </a:ext>
            </a:extLst>
          </p:cNvPr>
          <p:cNvCxnSpPr>
            <a:cxnSpLocks/>
          </p:cNvCxnSpPr>
          <p:nvPr/>
        </p:nvCxnSpPr>
        <p:spPr>
          <a:xfrm flipH="1">
            <a:off x="3760502" y="3215534"/>
            <a:ext cx="557675" cy="273867"/>
          </a:xfrm>
          <a:prstGeom prst="straightConnector1">
            <a:avLst/>
          </a:prstGeom>
          <a:ln w="19050" cmpd="sng">
            <a:solidFill>
              <a:schemeClr val="tx1"/>
            </a:solidFill>
            <a:tailEnd type="none"/>
          </a:ln>
        </p:spPr>
        <p:style>
          <a:lnRef idx="2">
            <a:schemeClr val="accent2"/>
          </a:lnRef>
          <a:fillRef idx="0">
            <a:schemeClr val="accent2"/>
          </a:fillRef>
          <a:effectRef idx="1">
            <a:schemeClr val="accent2"/>
          </a:effectRef>
          <a:fontRef idx="minor">
            <a:schemeClr val="tx1"/>
          </a:fontRef>
        </p:style>
      </p:cxnSp>
      <p:grpSp>
        <p:nvGrpSpPr>
          <p:cNvPr id="78" name="Group 77">
            <a:extLst>
              <a:ext uri="{FF2B5EF4-FFF2-40B4-BE49-F238E27FC236}">
                <a16:creationId xmlns:a16="http://schemas.microsoft.com/office/drawing/2014/main" id="{F0705917-C837-E351-89FE-C05353DBF436}"/>
              </a:ext>
            </a:extLst>
          </p:cNvPr>
          <p:cNvGrpSpPr/>
          <p:nvPr/>
        </p:nvGrpSpPr>
        <p:grpSpPr>
          <a:xfrm>
            <a:off x="8310015" y="4927549"/>
            <a:ext cx="1783127" cy="405367"/>
            <a:chOff x="6457939" y="2122014"/>
            <a:chExt cx="1783127" cy="405367"/>
          </a:xfrm>
        </p:grpSpPr>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674FCD9E-914A-600E-6EC1-B86E59C342F6}"/>
                    </a:ext>
                  </a:extLst>
                </p:cNvPr>
                <p:cNvSpPr txBox="1"/>
                <p:nvPr/>
              </p:nvSpPr>
              <p:spPr>
                <a:xfrm>
                  <a:off x="7046887" y="2122014"/>
                  <a:ext cx="605230" cy="4053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9133EE"/>
                            </a:solidFill>
                            <a:latin typeface="Cambria Math" charset="0"/>
                          </a:rPr>
                          <m:t> </m:t>
                        </m:r>
                        <m:sSub>
                          <m:sSubPr>
                            <m:ctrlPr>
                              <a:rPr lang="en-US" sz="2400" b="0" i="1" smtClean="0">
                                <a:solidFill>
                                  <a:srgbClr val="9133EE"/>
                                </a:solidFill>
                                <a:latin typeface="Cambria Math" panose="02040503050406030204" pitchFamily="18" charset="0"/>
                              </a:rPr>
                            </m:ctrlPr>
                          </m:sSubPr>
                          <m:e>
                            <m:r>
                              <a:rPr lang="en-US" sz="2400" b="0" i="1" smtClean="0">
                                <a:solidFill>
                                  <a:srgbClr val="9133EE"/>
                                </a:solidFill>
                                <a:latin typeface="Cambria Math" panose="02040503050406030204" pitchFamily="18" charset="0"/>
                              </a:rPr>
                              <m:t>ℓ</m:t>
                            </m:r>
                          </m:e>
                          <m:sub>
                            <m:r>
                              <a:rPr lang="en-US" sz="2400" b="0" i="1" smtClean="0">
                                <a:solidFill>
                                  <a:srgbClr val="9133EE"/>
                                </a:solidFill>
                                <a:latin typeface="Cambria Math" panose="02040503050406030204" pitchFamily="18" charset="0"/>
                              </a:rPr>
                              <m:t>𝑖</m:t>
                            </m:r>
                            <m:sSub>
                              <m:sSubPr>
                                <m:ctrlPr>
                                  <a:rPr lang="en-US" sz="2400" b="0" i="1" smtClean="0">
                                    <a:solidFill>
                                      <a:srgbClr val="9133EE"/>
                                    </a:solidFill>
                                    <a:latin typeface="Cambria Math" panose="02040503050406030204" pitchFamily="18" charset="0"/>
                                  </a:rPr>
                                </m:ctrlPr>
                              </m:sSubPr>
                              <m:e>
                                <m:r>
                                  <a:rPr lang="en-US" sz="2400" b="0" i="1" smtClean="0">
                                    <a:solidFill>
                                      <a:srgbClr val="9133EE"/>
                                    </a:solidFill>
                                    <a:latin typeface="Cambria Math" panose="02040503050406030204" pitchFamily="18" charset="0"/>
                                  </a:rPr>
                                  <m:t>𝑥</m:t>
                                </m:r>
                              </m:e>
                              <m:sub>
                                <m:r>
                                  <a:rPr lang="en-US" sz="2400" b="0" i="1" smtClean="0">
                                    <a:solidFill>
                                      <a:srgbClr val="9133EE"/>
                                    </a:solidFill>
                                    <a:latin typeface="Cambria Math" panose="02040503050406030204" pitchFamily="18" charset="0"/>
                                  </a:rPr>
                                  <m:t>𝑖</m:t>
                                </m:r>
                              </m:sub>
                            </m:sSub>
                          </m:sub>
                        </m:sSub>
                      </m:oMath>
                    </m:oMathPara>
                  </a14:m>
                  <a:endParaRPr lang="en-US" sz="2400" dirty="0"/>
                </a:p>
              </p:txBody>
            </p:sp>
          </mc:Choice>
          <mc:Fallback xmlns="">
            <p:sp>
              <p:nvSpPr>
                <p:cNvPr id="79" name="TextBox 78">
                  <a:extLst>
                    <a:ext uri="{FF2B5EF4-FFF2-40B4-BE49-F238E27FC236}">
                      <a16:creationId xmlns:a16="http://schemas.microsoft.com/office/drawing/2014/main" id="{674FCD9E-914A-600E-6EC1-B86E59C342F6}"/>
                    </a:ext>
                  </a:extLst>
                </p:cNvPr>
                <p:cNvSpPr txBox="1">
                  <a:spLocks noRot="1" noChangeAspect="1" noMove="1" noResize="1" noEditPoints="1" noAdjustHandles="1" noChangeArrowheads="1" noChangeShapeType="1" noTextEdit="1"/>
                </p:cNvSpPr>
                <p:nvPr/>
              </p:nvSpPr>
              <p:spPr>
                <a:xfrm>
                  <a:off x="7046887" y="2122014"/>
                  <a:ext cx="605230" cy="405367"/>
                </a:xfrm>
                <a:prstGeom prst="rect">
                  <a:avLst/>
                </a:prstGeom>
                <a:blipFill>
                  <a:blip r:embed="rId19"/>
                  <a:stretch>
                    <a:fillRect l="-1010" r="-2020" b="-149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412F6562-92BC-9772-2146-F4EC8749A29E}"/>
                    </a:ext>
                  </a:extLst>
                </p:cNvPr>
                <p:cNvSpPr txBox="1"/>
                <p:nvPr/>
              </p:nvSpPr>
              <p:spPr>
                <a:xfrm>
                  <a:off x="7909244" y="2124141"/>
                  <a:ext cx="331822" cy="369332"/>
                </a:xfrm>
                <a:prstGeom prst="rect">
                  <a:avLst/>
                </a:prstGeom>
                <a:noFill/>
              </p:spPr>
              <p:txBody>
                <a:bodyPr wrap="none" lIns="0" tIns="0" rIns="0" bIns="0" rtlCol="0">
                  <a:spAutoFit/>
                </a:bodyPr>
                <a:lstStyle/>
                <a:p>
                  <a14:m>
                    <m:oMath xmlns:m="http://schemas.openxmlformats.org/officeDocument/2006/math">
                      <m:r>
                        <a:rPr lang="en-US" sz="2400" i="1">
                          <a:latin typeface="Cambria Math" charset="0"/>
                        </a:rPr>
                        <m:t>⋯</m:t>
                      </m:r>
                    </m:oMath>
                  </a14:m>
                  <a:r>
                    <a:rPr lang="en-US" sz="2400" dirty="0">
                      <a:latin typeface="+mj-lt"/>
                    </a:rPr>
                    <a:t> </a:t>
                  </a:r>
                </a:p>
              </p:txBody>
            </p:sp>
          </mc:Choice>
          <mc:Fallback xmlns="">
            <p:sp>
              <p:nvSpPr>
                <p:cNvPr id="80" name="TextBox 79">
                  <a:extLst>
                    <a:ext uri="{FF2B5EF4-FFF2-40B4-BE49-F238E27FC236}">
                      <a16:creationId xmlns:a16="http://schemas.microsoft.com/office/drawing/2014/main" id="{412F6562-92BC-9772-2146-F4EC8749A29E}"/>
                    </a:ext>
                  </a:extLst>
                </p:cNvPr>
                <p:cNvSpPr txBox="1">
                  <a:spLocks noRot="1" noChangeAspect="1" noMove="1" noResize="1" noEditPoints="1" noAdjustHandles="1" noChangeArrowheads="1" noChangeShapeType="1" noTextEdit="1"/>
                </p:cNvSpPr>
                <p:nvPr/>
              </p:nvSpPr>
              <p:spPr>
                <a:xfrm>
                  <a:off x="7909244" y="2124141"/>
                  <a:ext cx="331822" cy="369332"/>
                </a:xfrm>
                <a:prstGeom prst="rect">
                  <a:avLst/>
                </a:prstGeom>
                <a:blipFill>
                  <a:blip r:embed="rId20"/>
                  <a:stretch>
                    <a:fillRect l="-1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6BCF68B2-9FA2-E222-17C1-535DF1C73FE4}"/>
                    </a:ext>
                  </a:extLst>
                </p:cNvPr>
                <p:cNvSpPr txBox="1"/>
                <p:nvPr/>
              </p:nvSpPr>
              <p:spPr>
                <a:xfrm>
                  <a:off x="6457939" y="2132131"/>
                  <a:ext cx="33182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m:t>
                        </m:r>
                      </m:oMath>
                    </m:oMathPara>
                  </a14:m>
                  <a:endParaRPr lang="en-US" sz="2400" dirty="0">
                    <a:latin typeface="+mj-lt"/>
                  </a:endParaRPr>
                </a:p>
              </p:txBody>
            </p:sp>
          </mc:Choice>
          <mc:Fallback xmlns="">
            <p:sp>
              <p:nvSpPr>
                <p:cNvPr id="81" name="TextBox 80">
                  <a:extLst>
                    <a:ext uri="{FF2B5EF4-FFF2-40B4-BE49-F238E27FC236}">
                      <a16:creationId xmlns:a16="http://schemas.microsoft.com/office/drawing/2014/main" id="{6BCF68B2-9FA2-E222-17C1-535DF1C73FE4}"/>
                    </a:ext>
                  </a:extLst>
                </p:cNvPr>
                <p:cNvSpPr txBox="1">
                  <a:spLocks noRot="1" noChangeAspect="1" noMove="1" noResize="1" noEditPoints="1" noAdjustHandles="1" noChangeArrowheads="1" noChangeShapeType="1" noTextEdit="1"/>
                </p:cNvSpPr>
                <p:nvPr/>
              </p:nvSpPr>
              <p:spPr>
                <a:xfrm>
                  <a:off x="6457939" y="2132131"/>
                  <a:ext cx="331821" cy="369332"/>
                </a:xfrm>
                <a:prstGeom prst="rect">
                  <a:avLst/>
                </a:prstGeom>
                <a:blipFill>
                  <a:blip r:embed="rId21"/>
                  <a:stretch>
                    <a:fillRect l="-5455" r="-5455"/>
                  </a:stretch>
                </a:blipFill>
              </p:spPr>
              <p:txBody>
                <a:bodyPr/>
                <a:lstStyle/>
                <a:p>
                  <a:r>
                    <a:rPr lang="en-US">
                      <a:noFill/>
                    </a:rPr>
                    <a:t> </a:t>
                  </a:r>
                </a:p>
              </p:txBody>
            </p:sp>
          </mc:Fallback>
        </mc:AlternateContent>
      </p:grpSp>
      <p:sp>
        <p:nvSpPr>
          <p:cNvPr id="82" name="Trapezoid 81">
            <a:extLst>
              <a:ext uri="{FF2B5EF4-FFF2-40B4-BE49-F238E27FC236}">
                <a16:creationId xmlns:a16="http://schemas.microsoft.com/office/drawing/2014/main" id="{DFE01080-24E3-0EB3-F002-C78974E5D886}"/>
              </a:ext>
            </a:extLst>
          </p:cNvPr>
          <p:cNvSpPr/>
          <p:nvPr/>
        </p:nvSpPr>
        <p:spPr>
          <a:xfrm rot="10800000">
            <a:off x="7375919" y="2838112"/>
            <a:ext cx="3651319" cy="1928685"/>
          </a:xfrm>
          <a:prstGeom prst="trapezoid">
            <a:avLst>
              <a:gd name="adj" fmla="val 5000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grpSp>
        <p:nvGrpSpPr>
          <p:cNvPr id="83" name="Group 82">
            <a:extLst>
              <a:ext uri="{FF2B5EF4-FFF2-40B4-BE49-F238E27FC236}">
                <a16:creationId xmlns:a16="http://schemas.microsoft.com/office/drawing/2014/main" id="{E7F79492-A90E-93FB-7A3F-BE0702535A13}"/>
              </a:ext>
            </a:extLst>
          </p:cNvPr>
          <p:cNvGrpSpPr/>
          <p:nvPr/>
        </p:nvGrpSpPr>
        <p:grpSpPr>
          <a:xfrm>
            <a:off x="7984021" y="2274249"/>
            <a:ext cx="2435114" cy="400984"/>
            <a:chOff x="6324712" y="2074188"/>
            <a:chExt cx="2435114" cy="400984"/>
          </a:xfrm>
        </p:grpSpPr>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EFC61B24-8C3F-3ED8-6D51-16BB85CC520C}"/>
                    </a:ext>
                  </a:extLst>
                </p:cNvPr>
                <p:cNvSpPr txBox="1"/>
                <p:nvPr/>
              </p:nvSpPr>
              <p:spPr>
                <a:xfrm>
                  <a:off x="8355805" y="2121229"/>
                  <a:ext cx="404021" cy="338554"/>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𝑦</m:t>
                            </m:r>
                          </m:e>
                          <m:sub>
                            <m:r>
                              <a:rPr lang="en-US" sz="2200" b="0" i="1" smtClean="0">
                                <a:latin typeface="Cambria Math" panose="02040503050406030204" pitchFamily="18" charset="0"/>
                              </a:rPr>
                              <m:t>𝑚</m:t>
                            </m:r>
                          </m:sub>
                        </m:sSub>
                      </m:oMath>
                    </m:oMathPara>
                  </a14:m>
                  <a:endParaRPr lang="en-US" sz="2200" dirty="0"/>
                </a:p>
              </p:txBody>
            </p:sp>
          </mc:Choice>
          <mc:Fallback xmlns="">
            <p:sp>
              <p:nvSpPr>
                <p:cNvPr id="84" name="TextBox 83">
                  <a:extLst>
                    <a:ext uri="{FF2B5EF4-FFF2-40B4-BE49-F238E27FC236}">
                      <a16:creationId xmlns:a16="http://schemas.microsoft.com/office/drawing/2014/main" id="{EFC61B24-8C3F-3ED8-6D51-16BB85CC520C}"/>
                    </a:ext>
                  </a:extLst>
                </p:cNvPr>
                <p:cNvSpPr txBox="1">
                  <a:spLocks noRot="1" noChangeAspect="1" noMove="1" noResize="1" noEditPoints="1" noAdjustHandles="1" noChangeArrowheads="1" noChangeShapeType="1" noTextEdit="1"/>
                </p:cNvSpPr>
                <p:nvPr/>
              </p:nvSpPr>
              <p:spPr>
                <a:xfrm>
                  <a:off x="8355805" y="2121229"/>
                  <a:ext cx="404021" cy="338554"/>
                </a:xfrm>
                <a:prstGeom prst="rect">
                  <a:avLst/>
                </a:prstGeom>
                <a:blipFill>
                  <a:blip r:embed="rId22"/>
                  <a:stretch>
                    <a:fillRect l="-18182" b="-2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4E3C3F2D-B6CA-0EF5-D164-30F2A4DA02C7}"/>
                    </a:ext>
                  </a:extLst>
                </p:cNvPr>
                <p:cNvSpPr txBox="1"/>
                <p:nvPr/>
              </p:nvSpPr>
              <p:spPr>
                <a:xfrm>
                  <a:off x="7275588" y="2105840"/>
                  <a:ext cx="47410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charset="0"/>
                          </a:rPr>
                          <m:t> </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𝑦</m:t>
                            </m:r>
                          </m:e>
                          <m:sub>
                            <m:r>
                              <a:rPr lang="en-US" sz="2400" i="1">
                                <a:latin typeface="Cambria Math" charset="0"/>
                              </a:rPr>
                              <m:t>𝑖</m:t>
                            </m:r>
                          </m:sub>
                        </m:sSub>
                        <m:r>
                          <a:rPr lang="en-US" sz="2400" i="1">
                            <a:latin typeface="Cambria Math" charset="0"/>
                          </a:rPr>
                          <m:t> </m:t>
                        </m:r>
                      </m:oMath>
                    </m:oMathPara>
                  </a14:m>
                  <a:endParaRPr lang="en-US" sz="2400" dirty="0"/>
                </a:p>
              </p:txBody>
            </p:sp>
          </mc:Choice>
          <mc:Fallback xmlns="">
            <p:sp>
              <p:nvSpPr>
                <p:cNvPr id="85" name="TextBox 84">
                  <a:extLst>
                    <a:ext uri="{FF2B5EF4-FFF2-40B4-BE49-F238E27FC236}">
                      <a16:creationId xmlns:a16="http://schemas.microsoft.com/office/drawing/2014/main" id="{4E3C3F2D-B6CA-0EF5-D164-30F2A4DA02C7}"/>
                    </a:ext>
                  </a:extLst>
                </p:cNvPr>
                <p:cNvSpPr txBox="1">
                  <a:spLocks noRot="1" noChangeAspect="1" noMove="1" noResize="1" noEditPoints="1" noAdjustHandles="1" noChangeArrowheads="1" noChangeShapeType="1" noTextEdit="1"/>
                </p:cNvSpPr>
                <p:nvPr/>
              </p:nvSpPr>
              <p:spPr>
                <a:xfrm>
                  <a:off x="7275588" y="2105840"/>
                  <a:ext cx="474104" cy="369332"/>
                </a:xfrm>
                <a:prstGeom prst="rect">
                  <a:avLst/>
                </a:prstGeom>
                <a:blipFill>
                  <a:blip r:embed="rId23"/>
                  <a:stretch>
                    <a:fillRect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5F2D2F50-8EB9-FE97-2977-1BC9D66D23A7}"/>
                    </a:ext>
                  </a:extLst>
                </p:cNvPr>
                <p:cNvSpPr txBox="1"/>
                <p:nvPr/>
              </p:nvSpPr>
              <p:spPr>
                <a:xfrm>
                  <a:off x="7819374" y="2105840"/>
                  <a:ext cx="331822" cy="369332"/>
                </a:xfrm>
                <a:prstGeom prst="rect">
                  <a:avLst/>
                </a:prstGeom>
                <a:noFill/>
              </p:spPr>
              <p:txBody>
                <a:bodyPr wrap="none" lIns="0" tIns="0" rIns="0" bIns="0" rtlCol="0">
                  <a:spAutoFit/>
                </a:bodyPr>
                <a:lstStyle/>
                <a:p>
                  <a14:m>
                    <m:oMath xmlns:m="http://schemas.openxmlformats.org/officeDocument/2006/math">
                      <m:r>
                        <a:rPr lang="en-US" sz="2400" i="1">
                          <a:latin typeface="Cambria Math" charset="0"/>
                        </a:rPr>
                        <m:t>⋯</m:t>
                      </m:r>
                    </m:oMath>
                  </a14:m>
                  <a:r>
                    <a:rPr lang="en-US" sz="2400" dirty="0">
                      <a:latin typeface="+mj-lt"/>
                    </a:rPr>
                    <a:t> </a:t>
                  </a:r>
                </a:p>
              </p:txBody>
            </p:sp>
          </mc:Choice>
          <mc:Fallback xmlns="">
            <p:sp>
              <p:nvSpPr>
                <p:cNvPr id="86" name="TextBox 85">
                  <a:extLst>
                    <a:ext uri="{FF2B5EF4-FFF2-40B4-BE49-F238E27FC236}">
                      <a16:creationId xmlns:a16="http://schemas.microsoft.com/office/drawing/2014/main" id="{5F2D2F50-8EB9-FE97-2977-1BC9D66D23A7}"/>
                    </a:ext>
                  </a:extLst>
                </p:cNvPr>
                <p:cNvSpPr txBox="1">
                  <a:spLocks noRot="1" noChangeAspect="1" noMove="1" noResize="1" noEditPoints="1" noAdjustHandles="1" noChangeArrowheads="1" noChangeShapeType="1" noTextEdit="1"/>
                </p:cNvSpPr>
                <p:nvPr/>
              </p:nvSpPr>
              <p:spPr>
                <a:xfrm>
                  <a:off x="7819374" y="2105840"/>
                  <a:ext cx="331822" cy="369332"/>
                </a:xfrm>
                <a:prstGeom prst="rect">
                  <a:avLst/>
                </a:prstGeom>
                <a:blipFill>
                  <a:blip r:embed="rId24"/>
                  <a:stretch>
                    <a:fillRect l="-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6E4279D6-AF49-F4D8-6E8C-445726734609}"/>
                    </a:ext>
                  </a:extLst>
                </p:cNvPr>
                <p:cNvSpPr txBox="1"/>
                <p:nvPr/>
              </p:nvSpPr>
              <p:spPr>
                <a:xfrm>
                  <a:off x="6816617" y="2105840"/>
                  <a:ext cx="33182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m:t>
                        </m:r>
                      </m:oMath>
                    </m:oMathPara>
                  </a14:m>
                  <a:endParaRPr lang="en-US" sz="2400" dirty="0">
                    <a:latin typeface="+mj-lt"/>
                  </a:endParaRPr>
                </a:p>
              </p:txBody>
            </p:sp>
          </mc:Choice>
          <mc:Fallback xmlns="">
            <p:sp>
              <p:nvSpPr>
                <p:cNvPr id="87" name="TextBox 86">
                  <a:extLst>
                    <a:ext uri="{FF2B5EF4-FFF2-40B4-BE49-F238E27FC236}">
                      <a16:creationId xmlns:a16="http://schemas.microsoft.com/office/drawing/2014/main" id="{6E4279D6-AF49-F4D8-6E8C-445726734609}"/>
                    </a:ext>
                  </a:extLst>
                </p:cNvPr>
                <p:cNvSpPr txBox="1">
                  <a:spLocks noRot="1" noChangeAspect="1" noMove="1" noResize="1" noEditPoints="1" noAdjustHandles="1" noChangeArrowheads="1" noChangeShapeType="1" noTextEdit="1"/>
                </p:cNvSpPr>
                <p:nvPr/>
              </p:nvSpPr>
              <p:spPr>
                <a:xfrm>
                  <a:off x="6816617" y="2105840"/>
                  <a:ext cx="331821" cy="369332"/>
                </a:xfrm>
                <a:prstGeom prst="rect">
                  <a:avLst/>
                </a:prstGeom>
                <a:blipFill>
                  <a:blip r:embed="rId25"/>
                  <a:stretch>
                    <a:fillRect l="-5455" r="-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04D9BE4A-37F0-7479-E51C-8EDAEECDA683}"/>
                    </a:ext>
                  </a:extLst>
                </p:cNvPr>
                <p:cNvSpPr txBox="1"/>
                <p:nvPr/>
              </p:nvSpPr>
              <p:spPr>
                <a:xfrm>
                  <a:off x="6324712" y="2074188"/>
                  <a:ext cx="43396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i="1">
                                <a:latin typeface="Cambria Math" charset="0"/>
                              </a:rPr>
                              <m:t>1</m:t>
                            </m:r>
                          </m:sub>
                        </m:sSub>
                        <m:r>
                          <a:rPr lang="en-US" sz="2400" i="1">
                            <a:latin typeface="Cambria Math" charset="0"/>
                          </a:rPr>
                          <m:t> </m:t>
                        </m:r>
                      </m:oMath>
                    </m:oMathPara>
                  </a14:m>
                  <a:endParaRPr lang="en-US" sz="2400" dirty="0"/>
                </a:p>
              </p:txBody>
            </p:sp>
          </mc:Choice>
          <mc:Fallback xmlns="">
            <p:sp>
              <p:nvSpPr>
                <p:cNvPr id="88" name="TextBox 87">
                  <a:extLst>
                    <a:ext uri="{FF2B5EF4-FFF2-40B4-BE49-F238E27FC236}">
                      <a16:creationId xmlns:a16="http://schemas.microsoft.com/office/drawing/2014/main" id="{04D9BE4A-37F0-7479-E51C-8EDAEECDA683}"/>
                    </a:ext>
                  </a:extLst>
                </p:cNvPr>
                <p:cNvSpPr txBox="1">
                  <a:spLocks noRot="1" noChangeAspect="1" noMove="1" noResize="1" noEditPoints="1" noAdjustHandles="1" noChangeArrowheads="1" noChangeShapeType="1" noTextEdit="1"/>
                </p:cNvSpPr>
                <p:nvPr/>
              </p:nvSpPr>
              <p:spPr>
                <a:xfrm>
                  <a:off x="6324712" y="2074188"/>
                  <a:ext cx="433965" cy="369332"/>
                </a:xfrm>
                <a:prstGeom prst="rect">
                  <a:avLst/>
                </a:prstGeom>
                <a:blipFill>
                  <a:blip r:embed="rId26"/>
                  <a:stretch>
                    <a:fillRect l="-16901" b="-2459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AAE9E15F-5C1A-9569-FDC0-BD1883428773}"/>
                  </a:ext>
                </a:extLst>
              </p:cNvPr>
              <p:cNvSpPr txBox="1"/>
              <p:nvPr/>
            </p:nvSpPr>
            <p:spPr>
              <a:xfrm>
                <a:off x="8152823" y="3520931"/>
                <a:ext cx="2130135" cy="445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800" i="0" smtClean="0">
                          <a:solidFill>
                            <a:srgbClr val="9133EE"/>
                          </a:solidFill>
                          <a:latin typeface="Cambria Math" panose="02040503050406030204" pitchFamily="18" charset="0"/>
                        </a:rPr>
                        <m:t>G</m:t>
                      </m:r>
                      <m:r>
                        <m:rPr>
                          <m:sty m:val="p"/>
                        </m:rPr>
                        <a:rPr lang="en-US" sz="2800" b="0" i="0" smtClean="0">
                          <a:solidFill>
                            <a:srgbClr val="9133EE"/>
                          </a:solidFill>
                          <a:latin typeface="Cambria Math" panose="02040503050406030204" pitchFamily="18" charset="0"/>
                        </a:rPr>
                        <m:t>arbled</m:t>
                      </m:r>
                      <m:r>
                        <a:rPr lang="en-US" sz="2800" b="0" i="0" smtClean="0">
                          <a:solidFill>
                            <a:srgbClr val="9133EE"/>
                          </a:solidFill>
                          <a:latin typeface="Cambria Math" panose="02040503050406030204" pitchFamily="18" charset="0"/>
                        </a:rPr>
                        <m:t> </m:t>
                      </m:r>
                      <m:r>
                        <m:rPr>
                          <m:sty m:val="p"/>
                        </m:rPr>
                        <a:rPr lang="en-US" sz="2800" b="0" i="0" smtClean="0">
                          <a:solidFill>
                            <a:srgbClr val="9133EE"/>
                          </a:solidFill>
                          <a:latin typeface="Cambria Math" panose="02040503050406030204" pitchFamily="18" charset="0"/>
                        </a:rPr>
                        <m:t>Cir</m:t>
                      </m:r>
                      <m:r>
                        <a:rPr lang="en-US" sz="2800" b="0" i="1" smtClean="0">
                          <a:solidFill>
                            <a:srgbClr val="9133EE"/>
                          </a:solidFill>
                          <a:latin typeface="Cambria Math" panose="02040503050406030204" pitchFamily="18" charset="0"/>
                        </a:rPr>
                        <m:t> </m:t>
                      </m:r>
                      <m:acc>
                        <m:accPr>
                          <m:chr m:val="̂"/>
                          <m:ctrlPr>
                            <a:rPr lang="en-US" sz="2800" b="0" i="1" smtClean="0">
                              <a:solidFill>
                                <a:srgbClr val="9133EE"/>
                              </a:solidFill>
                              <a:latin typeface="Cambria Math" panose="02040503050406030204" pitchFamily="18" charset="0"/>
                            </a:rPr>
                          </m:ctrlPr>
                        </m:accPr>
                        <m:e>
                          <m:r>
                            <a:rPr lang="en-US" sz="2800" b="0" i="1" smtClean="0">
                              <a:solidFill>
                                <a:srgbClr val="9133EE"/>
                              </a:solidFill>
                              <a:latin typeface="Cambria Math" panose="02040503050406030204" pitchFamily="18" charset="0"/>
                            </a:rPr>
                            <m:t>𝐶</m:t>
                          </m:r>
                        </m:e>
                      </m:acc>
                    </m:oMath>
                  </m:oMathPara>
                </a14:m>
                <a:endParaRPr lang="en-US" sz="2800" dirty="0">
                  <a:solidFill>
                    <a:srgbClr val="9133EE"/>
                  </a:solidFill>
                </a:endParaRPr>
              </a:p>
            </p:txBody>
          </p:sp>
        </mc:Choice>
        <mc:Fallback xmlns="">
          <p:sp>
            <p:nvSpPr>
              <p:cNvPr id="89" name="TextBox 88">
                <a:extLst>
                  <a:ext uri="{FF2B5EF4-FFF2-40B4-BE49-F238E27FC236}">
                    <a16:creationId xmlns:a16="http://schemas.microsoft.com/office/drawing/2014/main" id="{AAE9E15F-5C1A-9569-FDC0-BD1883428773}"/>
                  </a:ext>
                </a:extLst>
              </p:cNvPr>
              <p:cNvSpPr txBox="1">
                <a:spLocks noRot="1" noChangeAspect="1" noMove="1" noResize="1" noEditPoints="1" noAdjustHandles="1" noChangeArrowheads="1" noChangeShapeType="1" noTextEdit="1"/>
              </p:cNvSpPr>
              <p:nvPr/>
            </p:nvSpPr>
            <p:spPr>
              <a:xfrm>
                <a:off x="8152823" y="3520931"/>
                <a:ext cx="2130135" cy="445443"/>
              </a:xfrm>
              <a:prstGeom prst="rect">
                <a:avLst/>
              </a:prstGeom>
              <a:blipFill>
                <a:blip r:embed="rId27"/>
                <a:stretch>
                  <a:fillRect/>
                </a:stretch>
              </a:blipFill>
            </p:spPr>
            <p:txBody>
              <a:bodyPr/>
              <a:lstStyle/>
              <a:p>
                <a:r>
                  <a:rPr lang="en-US">
                    <a:noFill/>
                  </a:rPr>
                  <a:t> </a:t>
                </a:r>
              </a:p>
            </p:txBody>
          </p:sp>
        </mc:Fallback>
      </mc:AlternateContent>
      <p:grpSp>
        <p:nvGrpSpPr>
          <p:cNvPr id="48" name="Group 47">
            <a:extLst>
              <a:ext uri="{FF2B5EF4-FFF2-40B4-BE49-F238E27FC236}">
                <a16:creationId xmlns:a16="http://schemas.microsoft.com/office/drawing/2014/main" id="{36F035CF-9D32-C994-2E26-5768B5193A83}"/>
              </a:ext>
            </a:extLst>
          </p:cNvPr>
          <p:cNvGrpSpPr/>
          <p:nvPr/>
        </p:nvGrpSpPr>
        <p:grpSpPr>
          <a:xfrm>
            <a:off x="4998831" y="4766797"/>
            <a:ext cx="3808916" cy="902761"/>
            <a:chOff x="7857243" y="2268395"/>
            <a:chExt cx="3808916" cy="902761"/>
          </a:xfrm>
        </p:grpSpPr>
        <p:grpSp>
          <p:nvGrpSpPr>
            <p:cNvPr id="49" name="Group 48">
              <a:extLst>
                <a:ext uri="{FF2B5EF4-FFF2-40B4-BE49-F238E27FC236}">
                  <a16:creationId xmlns:a16="http://schemas.microsoft.com/office/drawing/2014/main" id="{2DC90B9E-8E8F-4D8C-63A8-6A1B978D2E67}"/>
                </a:ext>
              </a:extLst>
            </p:cNvPr>
            <p:cNvGrpSpPr/>
            <p:nvPr/>
          </p:nvGrpSpPr>
          <p:grpSpPr>
            <a:xfrm>
              <a:off x="7857243" y="2268395"/>
              <a:ext cx="2065315" cy="902761"/>
              <a:chOff x="7706243" y="3891541"/>
              <a:chExt cx="2065315" cy="902761"/>
            </a:xfrm>
          </p:grpSpPr>
          <p:cxnSp>
            <p:nvCxnSpPr>
              <p:cNvPr id="51" name="Curved Connector 50">
                <a:extLst>
                  <a:ext uri="{FF2B5EF4-FFF2-40B4-BE49-F238E27FC236}">
                    <a16:creationId xmlns:a16="http://schemas.microsoft.com/office/drawing/2014/main" id="{DAE85421-FFD5-6F76-0F98-2E68B2F06BA3}"/>
                  </a:ext>
                </a:extLst>
              </p:cNvPr>
              <p:cNvCxnSpPr>
                <a:cxnSpLocks/>
                <a:stCxn id="52" idx="2"/>
              </p:cNvCxnSpPr>
              <p:nvPr/>
            </p:nvCxnSpPr>
            <p:spPr>
              <a:xfrm rot="16200000" flipH="1">
                <a:off x="8545988" y="4546119"/>
                <a:ext cx="441097" cy="55270"/>
              </a:xfrm>
              <a:prstGeom prst="curvedConnector3">
                <a:avLst>
                  <a:gd name="adj1" fmla="val 50000"/>
                </a:avLst>
              </a:prstGeom>
              <a:ln w="19050">
                <a:solidFill>
                  <a:srgbClr val="C00000"/>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A208A13B-C09D-1127-2973-2ECAF59C7E66}"/>
                  </a:ext>
                </a:extLst>
              </p:cNvPr>
              <p:cNvSpPr txBox="1"/>
              <p:nvPr/>
            </p:nvSpPr>
            <p:spPr>
              <a:xfrm>
                <a:off x="7706243" y="3891541"/>
                <a:ext cx="2065315" cy="461665"/>
              </a:xfrm>
              <a:prstGeom prst="rect">
                <a:avLst/>
              </a:prstGeom>
              <a:noFill/>
            </p:spPr>
            <p:txBody>
              <a:bodyPr wrap="square" rtlCol="0">
                <a:spAutoFit/>
              </a:bodyPr>
              <a:lstStyle/>
              <a:p>
                <a:pPr algn="ctr"/>
                <a:r>
                  <a:rPr lang="en-US" sz="2400" b="1" i="0"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rPr>
                  <a:t>Short labels</a:t>
                </a:r>
              </a:p>
            </p:txBody>
          </p:sp>
        </p:grpSp>
        <p:cxnSp>
          <p:nvCxnSpPr>
            <p:cNvPr id="50" name="Curved Connector 49">
              <a:extLst>
                <a:ext uri="{FF2B5EF4-FFF2-40B4-BE49-F238E27FC236}">
                  <a16:creationId xmlns:a16="http://schemas.microsoft.com/office/drawing/2014/main" id="{60C137C4-9CEA-EC1F-51AD-5BC536F5C095}"/>
                </a:ext>
              </a:extLst>
            </p:cNvPr>
            <p:cNvCxnSpPr>
              <a:cxnSpLocks/>
            </p:cNvCxnSpPr>
            <p:nvPr/>
          </p:nvCxnSpPr>
          <p:spPr>
            <a:xfrm flipV="1">
              <a:off x="9805429" y="2517240"/>
              <a:ext cx="1860730" cy="47240"/>
            </a:xfrm>
            <a:prstGeom prst="curvedConnector3">
              <a:avLst>
                <a:gd name="adj1" fmla="val 50000"/>
              </a:avLst>
            </a:prstGeom>
            <a:ln w="19050">
              <a:solidFill>
                <a:srgbClr val="C00000"/>
              </a:solidFill>
              <a:prstDash val="dash"/>
              <a:tailEnd type="triangle" w="lg" len="lg"/>
            </a:ln>
          </p:spPr>
          <p:style>
            <a:lnRef idx="1">
              <a:schemeClr val="accent1"/>
            </a:lnRef>
            <a:fillRef idx="0">
              <a:schemeClr val="accent1"/>
            </a:fillRef>
            <a:effectRef idx="0">
              <a:schemeClr val="accent1"/>
            </a:effectRef>
            <a:fontRef idx="minor">
              <a:schemeClr val="tx1"/>
            </a:fontRef>
          </p:style>
        </p:cxnSp>
      </p:grpSp>
      <p:sp>
        <p:nvSpPr>
          <p:cNvPr id="4" name="Rectangle 3">
            <a:extLst>
              <a:ext uri="{FF2B5EF4-FFF2-40B4-BE49-F238E27FC236}">
                <a16:creationId xmlns:a16="http://schemas.microsoft.com/office/drawing/2014/main" id="{5CC1CC92-F208-D4C2-2FD8-5817D2AE9D41}"/>
              </a:ext>
            </a:extLst>
          </p:cNvPr>
          <p:cNvSpPr/>
          <p:nvPr/>
        </p:nvSpPr>
        <p:spPr>
          <a:xfrm>
            <a:off x="595044" y="6129084"/>
            <a:ext cx="3724802"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C00000"/>
                </a:solidFill>
                <a:effectLst/>
                <a:uLnTx/>
                <a:uFillTx/>
                <a:latin typeface="Calibri Light" panose="020F0302020204030204"/>
                <a:ea typeface="等线" panose="02010600030101010101" pitchFamily="2" charset="-122"/>
                <a:cs typeface="+mn-cs"/>
              </a:rPr>
              <a:t>This talk: Circuit is public</a:t>
            </a:r>
          </a:p>
        </p:txBody>
      </p:sp>
      <p:sp>
        <p:nvSpPr>
          <p:cNvPr id="3" name="Title 1">
            <a:extLst>
              <a:ext uri="{FF2B5EF4-FFF2-40B4-BE49-F238E27FC236}">
                <a16:creationId xmlns:a16="http://schemas.microsoft.com/office/drawing/2014/main" id="{0F7EF6B6-F503-F629-C4E4-AAC3DDAAAA2E}"/>
              </a:ext>
            </a:extLst>
          </p:cNvPr>
          <p:cNvSpPr txBox="1">
            <a:spLocks/>
          </p:cNvSpPr>
          <p:nvPr/>
        </p:nvSpPr>
        <p:spPr>
          <a:xfrm>
            <a:off x="152400" y="23021"/>
            <a:ext cx="11201400" cy="11183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Garbled Circuits </a:t>
            </a:r>
            <a:r>
              <a:rPr lang="en-US" sz="3600" dirty="0"/>
              <a:t>[Yao86,BHR12]</a:t>
            </a:r>
            <a:endParaRPr lang="en-US" dirty="0"/>
          </a:p>
        </p:txBody>
      </p:sp>
    </p:spTree>
    <p:extLst>
      <p:ext uri="{BB962C8B-B14F-4D97-AF65-F5344CB8AC3E}">
        <p14:creationId xmlns:p14="http://schemas.microsoft.com/office/powerpoint/2010/main" val="1223499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78E69-4AFC-8D40-D57C-5C3A9518CA1B}"/>
              </a:ext>
            </a:extLst>
          </p:cNvPr>
          <p:cNvSpPr>
            <a:spLocks noGrp="1"/>
          </p:cNvSpPr>
          <p:nvPr>
            <p:ph type="title"/>
          </p:nvPr>
        </p:nvSpPr>
        <p:spPr>
          <a:xfrm>
            <a:off x="838200" y="2766218"/>
            <a:ext cx="10515600" cy="1325563"/>
          </a:xfrm>
        </p:spPr>
        <p:txBody>
          <a:bodyPr>
            <a:normAutofit/>
          </a:bodyPr>
          <a:lstStyle/>
          <a:p>
            <a:r>
              <a:rPr lang="en-US" sz="8800" dirty="0"/>
              <a:t>Thank you! </a:t>
            </a:r>
          </a:p>
        </p:txBody>
      </p:sp>
    </p:spTree>
    <p:extLst>
      <p:ext uri="{BB962C8B-B14F-4D97-AF65-F5344CB8AC3E}">
        <p14:creationId xmlns:p14="http://schemas.microsoft.com/office/powerpoint/2010/main" val="3175142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All-purpose Swiss army knife - Juku.it">
            <a:extLst>
              <a:ext uri="{FF2B5EF4-FFF2-40B4-BE49-F238E27FC236}">
                <a16:creationId xmlns:a16="http://schemas.microsoft.com/office/drawing/2014/main" id="{88D49D88-A306-3945-BBC8-45829BA8D9B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532722" y="-3517"/>
            <a:ext cx="1579359" cy="2371900"/>
          </a:xfrm>
          <a:prstGeom prst="rect">
            <a:avLst/>
          </a:prstGeom>
        </p:spPr>
      </p:pic>
      <p:sp>
        <p:nvSpPr>
          <p:cNvPr id="5" name="Title 1">
            <a:extLst>
              <a:ext uri="{FF2B5EF4-FFF2-40B4-BE49-F238E27FC236}">
                <a16:creationId xmlns:a16="http://schemas.microsoft.com/office/drawing/2014/main" id="{058ED7C7-141B-7F43-A381-0ED452B024A3}"/>
              </a:ext>
            </a:extLst>
          </p:cNvPr>
          <p:cNvSpPr>
            <a:spLocks noGrp="1"/>
          </p:cNvSpPr>
          <p:nvPr>
            <p:ph type="title"/>
          </p:nvPr>
        </p:nvSpPr>
        <p:spPr>
          <a:xfrm>
            <a:off x="2324100" y="2537618"/>
            <a:ext cx="7543800" cy="1958182"/>
          </a:xfrm>
          <a:noFill/>
        </p:spPr>
        <p:txBody>
          <a:bodyPr>
            <a:normAutofit fontScale="90000"/>
          </a:bodyPr>
          <a:lstStyle/>
          <a:p>
            <a:pPr algn="ctr"/>
            <a:r>
              <a:rPr lang="en-US" sz="4000" b="1" dirty="0">
                <a:solidFill>
                  <a:srgbClr val="C00000"/>
                </a:solidFill>
                <a:latin typeface="Marker Felt Thin" charset="0"/>
                <a:ea typeface="Marker Felt Thin" charset="0"/>
                <a:cs typeface="Marker Felt Thin" charset="0"/>
              </a:rPr>
              <a:t>Garbled Circuit</a:t>
            </a:r>
            <a:r>
              <a:rPr lang="en-US" sz="6600" b="1" dirty="0"/>
              <a:t> </a:t>
            </a:r>
            <a:br>
              <a:rPr lang="en-US" sz="5400" b="1" dirty="0"/>
            </a:br>
            <a:r>
              <a:rPr lang="en-US" sz="4000" b="1" dirty="0">
                <a:solidFill>
                  <a:srgbClr val="C00000"/>
                </a:solidFill>
                <a:latin typeface="Marker Felt Thin" charset="0"/>
                <a:ea typeface="Marker Felt Thin" charset="0"/>
                <a:cs typeface="Marker Felt Thin" charset="0"/>
              </a:rPr>
              <a:t>Randomized Encoding </a:t>
            </a:r>
            <a:br>
              <a:rPr lang="en-US" sz="4000" b="1" dirty="0">
                <a:solidFill>
                  <a:srgbClr val="C00000"/>
                </a:solidFill>
                <a:latin typeface="Marker Felt Thin" charset="0"/>
                <a:ea typeface="Marker Felt Thin" charset="0"/>
                <a:cs typeface="Marker Felt Thin" charset="0"/>
              </a:rPr>
            </a:br>
            <a:r>
              <a:rPr lang="en-US" sz="2800" dirty="0">
                <a:solidFill>
                  <a:srgbClr val="C00000"/>
                </a:solidFill>
              </a:rPr>
              <a:t>[IK02,AIK04]</a:t>
            </a:r>
            <a:br>
              <a:rPr lang="en-US" b="1" dirty="0">
                <a:solidFill>
                  <a:srgbClr val="C00000"/>
                </a:solidFill>
              </a:rPr>
            </a:br>
            <a:endParaRPr lang="en-US" sz="2800" b="1" dirty="0">
              <a:solidFill>
                <a:srgbClr val="C00000"/>
              </a:solidFill>
            </a:endParaRPr>
          </a:p>
        </p:txBody>
      </p:sp>
      <p:sp>
        <p:nvSpPr>
          <p:cNvPr id="9" name="Title 1">
            <a:extLst>
              <a:ext uri="{FF2B5EF4-FFF2-40B4-BE49-F238E27FC236}">
                <a16:creationId xmlns:a16="http://schemas.microsoft.com/office/drawing/2014/main" id="{484E473C-0D30-7248-AE1A-13F080D57842}"/>
              </a:ext>
            </a:extLst>
          </p:cNvPr>
          <p:cNvSpPr txBox="1">
            <a:spLocks/>
          </p:cNvSpPr>
          <p:nvPr/>
        </p:nvSpPr>
        <p:spPr>
          <a:xfrm>
            <a:off x="1305612" y="3896633"/>
            <a:ext cx="4191000" cy="1958182"/>
          </a:xfrm>
          <a:prstGeom prst="rect">
            <a:avLst/>
          </a:prstGeom>
          <a:no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t>Bounded collusion</a:t>
            </a:r>
          </a:p>
          <a:p>
            <a:pPr algn="ctr"/>
            <a:r>
              <a:rPr lang="en-US" sz="2800" dirty="0"/>
              <a:t>Functional Encryption </a:t>
            </a:r>
          </a:p>
          <a:p>
            <a:pPr algn="ctr"/>
            <a:r>
              <a:rPr lang="en-US" sz="2400" dirty="0"/>
              <a:t>[SS10,GVW12]</a:t>
            </a:r>
            <a:endParaRPr lang="en-US" sz="2400" b="1" dirty="0">
              <a:solidFill>
                <a:srgbClr val="C00000"/>
              </a:solidFill>
            </a:endParaRPr>
          </a:p>
        </p:txBody>
      </p:sp>
      <p:sp>
        <p:nvSpPr>
          <p:cNvPr id="10" name="Title 1">
            <a:extLst>
              <a:ext uri="{FF2B5EF4-FFF2-40B4-BE49-F238E27FC236}">
                <a16:creationId xmlns:a16="http://schemas.microsoft.com/office/drawing/2014/main" id="{FB0351E8-64D6-8A40-AFCD-666B6EA7E14F}"/>
              </a:ext>
            </a:extLst>
          </p:cNvPr>
          <p:cNvSpPr txBox="1">
            <a:spLocks/>
          </p:cNvSpPr>
          <p:nvPr/>
        </p:nvSpPr>
        <p:spPr>
          <a:xfrm>
            <a:off x="5923116" y="3886200"/>
            <a:ext cx="5105400" cy="1958182"/>
          </a:xfrm>
          <a:prstGeom prst="rect">
            <a:avLst/>
          </a:prstGeom>
          <a:no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t>Functional Encryption &amp; indistinguishability obfuscation</a:t>
            </a:r>
          </a:p>
          <a:p>
            <a:pPr algn="ctr"/>
            <a:r>
              <a:rPr lang="en-US" sz="2400" dirty="0"/>
              <a:t>[JLS22,JLS23,RVV24]</a:t>
            </a:r>
            <a:endParaRPr lang="en-US" sz="2400" b="1" dirty="0">
              <a:solidFill>
                <a:srgbClr val="C00000"/>
              </a:solidFill>
            </a:endParaRPr>
          </a:p>
        </p:txBody>
      </p:sp>
      <p:sp>
        <p:nvSpPr>
          <p:cNvPr id="11" name="Title 1">
            <a:extLst>
              <a:ext uri="{FF2B5EF4-FFF2-40B4-BE49-F238E27FC236}">
                <a16:creationId xmlns:a16="http://schemas.microsoft.com/office/drawing/2014/main" id="{DE6FC229-B243-4348-BEC1-703E7F33F3C5}"/>
              </a:ext>
            </a:extLst>
          </p:cNvPr>
          <p:cNvSpPr txBox="1">
            <a:spLocks/>
          </p:cNvSpPr>
          <p:nvPr/>
        </p:nvSpPr>
        <p:spPr>
          <a:xfrm>
            <a:off x="979903" y="1255921"/>
            <a:ext cx="3551526" cy="1958182"/>
          </a:xfrm>
          <a:prstGeom prst="rect">
            <a:avLst/>
          </a:prstGeom>
          <a:no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t>Computing on encrypted data</a:t>
            </a:r>
          </a:p>
          <a:p>
            <a:pPr algn="ctr"/>
            <a:r>
              <a:rPr lang="en-US" sz="2400" dirty="0"/>
              <a:t>[SYY99,CCKM00]</a:t>
            </a:r>
            <a:endParaRPr lang="en-US" sz="2400" b="1" dirty="0">
              <a:solidFill>
                <a:srgbClr val="C00000"/>
              </a:solidFill>
            </a:endParaRPr>
          </a:p>
        </p:txBody>
      </p:sp>
      <p:sp>
        <p:nvSpPr>
          <p:cNvPr id="12" name="Title 1">
            <a:extLst>
              <a:ext uri="{FF2B5EF4-FFF2-40B4-BE49-F238E27FC236}">
                <a16:creationId xmlns:a16="http://schemas.microsoft.com/office/drawing/2014/main" id="{C0F236E6-F4C2-024E-A355-275708041E76}"/>
              </a:ext>
            </a:extLst>
          </p:cNvPr>
          <p:cNvSpPr txBox="1">
            <a:spLocks/>
          </p:cNvSpPr>
          <p:nvPr/>
        </p:nvSpPr>
        <p:spPr>
          <a:xfrm>
            <a:off x="4378564" y="790146"/>
            <a:ext cx="3551526" cy="1958182"/>
          </a:xfrm>
          <a:prstGeom prst="rect">
            <a:avLst/>
          </a:prstGeom>
          <a:no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t>Verifiable computation</a:t>
            </a:r>
          </a:p>
          <a:p>
            <a:pPr algn="ctr"/>
            <a:r>
              <a:rPr lang="en-US" sz="2500" dirty="0"/>
              <a:t>[GGP10,AIK10]</a:t>
            </a:r>
          </a:p>
        </p:txBody>
      </p:sp>
      <p:sp>
        <p:nvSpPr>
          <p:cNvPr id="13" name="Title 1">
            <a:extLst>
              <a:ext uri="{FF2B5EF4-FFF2-40B4-BE49-F238E27FC236}">
                <a16:creationId xmlns:a16="http://schemas.microsoft.com/office/drawing/2014/main" id="{D7B72D05-40BD-5D42-91B0-7A767E0AB625}"/>
              </a:ext>
            </a:extLst>
          </p:cNvPr>
          <p:cNvSpPr txBox="1">
            <a:spLocks/>
          </p:cNvSpPr>
          <p:nvPr/>
        </p:nvSpPr>
        <p:spPr>
          <a:xfrm>
            <a:off x="7617690" y="1231485"/>
            <a:ext cx="3551526" cy="1958182"/>
          </a:xfrm>
          <a:prstGeom prst="rect">
            <a:avLst/>
          </a:prstGeom>
          <a:no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t>Attribute Based </a:t>
            </a:r>
          </a:p>
          <a:p>
            <a:pPr algn="ctr"/>
            <a:r>
              <a:rPr lang="en-US" sz="2800" dirty="0"/>
              <a:t>Encryption</a:t>
            </a:r>
          </a:p>
          <a:p>
            <a:pPr algn="ctr"/>
            <a:r>
              <a:rPr lang="en-US" sz="2400" dirty="0"/>
              <a:t>[LL20]</a:t>
            </a:r>
            <a:endParaRPr lang="en-US" sz="2400" b="1" dirty="0">
              <a:solidFill>
                <a:srgbClr val="C00000"/>
              </a:solidFill>
            </a:endParaRPr>
          </a:p>
        </p:txBody>
      </p:sp>
      <p:sp>
        <p:nvSpPr>
          <p:cNvPr id="14" name="Title 1">
            <a:extLst>
              <a:ext uri="{FF2B5EF4-FFF2-40B4-BE49-F238E27FC236}">
                <a16:creationId xmlns:a16="http://schemas.microsoft.com/office/drawing/2014/main" id="{09D30B58-1882-4749-B31A-CBAEE14E8C72}"/>
              </a:ext>
            </a:extLst>
          </p:cNvPr>
          <p:cNvSpPr txBox="1">
            <a:spLocks/>
          </p:cNvSpPr>
          <p:nvPr/>
        </p:nvSpPr>
        <p:spPr>
          <a:xfrm>
            <a:off x="95946" y="2493912"/>
            <a:ext cx="3551526" cy="1958182"/>
          </a:xfrm>
          <a:prstGeom prst="rect">
            <a:avLst/>
          </a:prstGeom>
          <a:no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t>Crypto in NC0</a:t>
            </a:r>
          </a:p>
          <a:p>
            <a:pPr algn="ctr"/>
            <a:r>
              <a:rPr lang="en-US" sz="2400" dirty="0"/>
              <a:t>[AIK04]</a:t>
            </a:r>
            <a:endParaRPr lang="en-US" sz="2400" b="1" dirty="0">
              <a:solidFill>
                <a:srgbClr val="C00000"/>
              </a:solidFill>
            </a:endParaRPr>
          </a:p>
        </p:txBody>
      </p:sp>
      <p:sp>
        <p:nvSpPr>
          <p:cNvPr id="15" name="Title 1">
            <a:extLst>
              <a:ext uri="{FF2B5EF4-FFF2-40B4-BE49-F238E27FC236}">
                <a16:creationId xmlns:a16="http://schemas.microsoft.com/office/drawing/2014/main" id="{0F18378D-5199-5348-9A44-6C3A24C78F2E}"/>
              </a:ext>
            </a:extLst>
          </p:cNvPr>
          <p:cNvSpPr txBox="1">
            <a:spLocks/>
          </p:cNvSpPr>
          <p:nvPr/>
        </p:nvSpPr>
        <p:spPr>
          <a:xfrm>
            <a:off x="8826249" y="2674860"/>
            <a:ext cx="3551526" cy="1958182"/>
          </a:xfrm>
          <a:prstGeom prst="rect">
            <a:avLst/>
          </a:prstGeom>
          <a:no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t>Key Dependent </a:t>
            </a:r>
          </a:p>
          <a:p>
            <a:pPr algn="ctr"/>
            <a:r>
              <a:rPr lang="en-US" sz="2800" dirty="0"/>
              <a:t>Message </a:t>
            </a:r>
            <a:r>
              <a:rPr lang="en-US" sz="2800" dirty="0" err="1"/>
              <a:t>Enc</a:t>
            </a:r>
            <a:endParaRPr lang="en-US" sz="2800" dirty="0"/>
          </a:p>
          <a:p>
            <a:pPr algn="ctr"/>
            <a:r>
              <a:rPr lang="en-US" sz="2400" dirty="0"/>
              <a:t>[BHHI10,App11]</a:t>
            </a:r>
            <a:endParaRPr lang="en-US" sz="2400" b="1" dirty="0">
              <a:solidFill>
                <a:srgbClr val="C00000"/>
              </a:solidFill>
            </a:endParaRPr>
          </a:p>
        </p:txBody>
      </p:sp>
      <p:sp>
        <p:nvSpPr>
          <p:cNvPr id="16" name="Title 1">
            <a:extLst>
              <a:ext uri="{FF2B5EF4-FFF2-40B4-BE49-F238E27FC236}">
                <a16:creationId xmlns:a16="http://schemas.microsoft.com/office/drawing/2014/main" id="{EFE91FC4-7B8C-194E-8D94-3D885663E126}"/>
              </a:ext>
            </a:extLst>
          </p:cNvPr>
          <p:cNvSpPr txBox="1">
            <a:spLocks/>
          </p:cNvSpPr>
          <p:nvPr/>
        </p:nvSpPr>
        <p:spPr>
          <a:xfrm>
            <a:off x="409625" y="5525704"/>
            <a:ext cx="11372750" cy="131106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3200" b="1" dirty="0">
                <a:solidFill>
                  <a:srgbClr val="0070C0"/>
                </a:solidFill>
              </a:rPr>
              <a:t>Great Theory &amp; Practice! </a:t>
            </a:r>
            <a:endParaRPr lang="en-US" sz="2400" b="1" dirty="0">
              <a:solidFill>
                <a:srgbClr val="0070C0"/>
              </a:solidFill>
              <a:sym typeface="Wingdings"/>
            </a:endParaRPr>
          </a:p>
        </p:txBody>
      </p:sp>
      <p:sp>
        <p:nvSpPr>
          <p:cNvPr id="2" name="Title 1">
            <a:extLst>
              <a:ext uri="{FF2B5EF4-FFF2-40B4-BE49-F238E27FC236}">
                <a16:creationId xmlns:a16="http://schemas.microsoft.com/office/drawing/2014/main" id="{67C21C9D-19D2-9640-9D85-D2EE60789225}"/>
              </a:ext>
            </a:extLst>
          </p:cNvPr>
          <p:cNvSpPr txBox="1">
            <a:spLocks/>
          </p:cNvSpPr>
          <p:nvPr/>
        </p:nvSpPr>
        <p:spPr>
          <a:xfrm>
            <a:off x="152400" y="23021"/>
            <a:ext cx="11201400" cy="11183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Garbled Circuits are everywhere</a:t>
            </a:r>
          </a:p>
        </p:txBody>
      </p:sp>
    </p:spTree>
    <p:extLst>
      <p:ext uri="{BB962C8B-B14F-4D97-AF65-F5344CB8AC3E}">
        <p14:creationId xmlns:p14="http://schemas.microsoft.com/office/powerpoint/2010/main" val="638863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3A680AD-47BF-1939-74D0-D6977880B2F1}"/>
              </a:ext>
            </a:extLst>
          </p:cNvPr>
          <p:cNvGrpSpPr/>
          <p:nvPr/>
        </p:nvGrpSpPr>
        <p:grpSpPr>
          <a:xfrm>
            <a:off x="0" y="4313613"/>
            <a:ext cx="12192000" cy="2534100"/>
            <a:chOff x="0" y="4313613"/>
            <a:chExt cx="12192000" cy="2534100"/>
          </a:xfrm>
        </p:grpSpPr>
        <p:sp>
          <p:nvSpPr>
            <p:cNvPr id="15" name="Rectangle 14">
              <a:extLst>
                <a:ext uri="{FF2B5EF4-FFF2-40B4-BE49-F238E27FC236}">
                  <a16:creationId xmlns:a16="http://schemas.microsoft.com/office/drawing/2014/main" id="{84178415-1535-5227-92D5-BBA84BF7DCED}"/>
                </a:ext>
              </a:extLst>
            </p:cNvPr>
            <p:cNvSpPr/>
            <p:nvPr/>
          </p:nvSpPr>
          <p:spPr>
            <a:xfrm>
              <a:off x="0" y="4313613"/>
              <a:ext cx="12192000" cy="25341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A744657-6F2F-74A9-EE72-6F940B409E70}"/>
                </a:ext>
              </a:extLst>
            </p:cNvPr>
            <p:cNvSpPr/>
            <p:nvPr/>
          </p:nvSpPr>
          <p:spPr>
            <a:xfrm>
              <a:off x="2522999" y="4855849"/>
              <a:ext cx="1253613" cy="1430593"/>
            </a:xfrm>
            <a:prstGeom prst="rect">
              <a:avLst/>
            </a:prstGeom>
            <a:solidFill>
              <a:schemeClr val="accent2">
                <a:lumMod val="20000"/>
                <a:lumOff val="80000"/>
              </a:schemeClr>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dirty="0">
                  <a:solidFill>
                    <a:schemeClr val="tx1"/>
                  </a:solidFill>
                </a:rPr>
                <a:t>0</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2120D200-D209-FCE4-809B-A0CB328586DE}"/>
                    </a:ext>
                  </a:extLst>
                </p:cNvPr>
                <p:cNvSpPr txBox="1"/>
                <p:nvPr/>
              </p:nvSpPr>
              <p:spPr>
                <a:xfrm>
                  <a:off x="2867740" y="4882654"/>
                  <a:ext cx="427704" cy="46172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ea typeface="Helvetica" charset="0"/>
                            <a:cs typeface="Helvetica" charset="0"/>
                          </a:rPr>
                          <m:t>tx</m:t>
                        </m:r>
                      </m:oMath>
                    </m:oMathPara>
                  </a14:m>
                  <a:br>
                    <a:rPr lang="en-US" sz="2400" b="0" dirty="0">
                      <a:latin typeface="Candara" panose="020E0502030303020204" pitchFamily="34" charset="0"/>
                      <a:ea typeface="Helvetica" charset="0"/>
                      <a:cs typeface="Helvetica" charset="0"/>
                    </a:rPr>
                  </a:br>
                  <a:endParaRPr lang="en-US" sz="2400" b="0" dirty="0">
                    <a:latin typeface="Candara" panose="020E0502030303020204" pitchFamily="34" charset="0"/>
                    <a:ea typeface="Helvetica" charset="0"/>
                    <a:cs typeface="Helvetica" charset="0"/>
                  </a:endParaRPr>
                </a:p>
              </p:txBody>
            </p:sp>
          </mc:Choice>
          <mc:Fallback xmlns="">
            <p:sp>
              <p:nvSpPr>
                <p:cNvPr id="19" name="TextBox 18">
                  <a:extLst>
                    <a:ext uri="{FF2B5EF4-FFF2-40B4-BE49-F238E27FC236}">
                      <a16:creationId xmlns:a16="http://schemas.microsoft.com/office/drawing/2014/main" id="{B9D7AD66-E573-BFDB-C05C-8A5A81F60CE5}"/>
                    </a:ext>
                  </a:extLst>
                </p:cNvPr>
                <p:cNvSpPr txBox="1">
                  <a:spLocks noRot="1" noChangeAspect="1" noMove="1" noResize="1" noEditPoints="1" noAdjustHandles="1" noChangeArrowheads="1" noChangeShapeType="1" noTextEdit="1"/>
                </p:cNvSpPr>
                <p:nvPr/>
              </p:nvSpPr>
              <p:spPr>
                <a:xfrm>
                  <a:off x="2867740" y="4882654"/>
                  <a:ext cx="427704" cy="461729"/>
                </a:xfrm>
                <a:prstGeom prst="rect">
                  <a:avLst/>
                </a:prstGeom>
                <a:blipFill>
                  <a:blip r:embed="rId3"/>
                  <a:stretch>
                    <a:fillRect r="-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4CD929FE-5A64-04B9-8BE3-6501D0A6ADE8}"/>
                    </a:ext>
                  </a:extLst>
                </p:cNvPr>
                <p:cNvSpPr txBox="1"/>
                <p:nvPr/>
              </p:nvSpPr>
              <p:spPr>
                <a:xfrm>
                  <a:off x="2770032" y="5317578"/>
                  <a:ext cx="427704" cy="46172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ea typeface="Helvetica" charset="0"/>
                            <a:cs typeface="Helvetica" charset="0"/>
                          </a:rPr>
                          <m:t>tx</m:t>
                        </m:r>
                      </m:oMath>
                    </m:oMathPara>
                  </a14:m>
                  <a:br>
                    <a:rPr lang="en-US" sz="2400" b="0" dirty="0">
                      <a:latin typeface="Candara" panose="020E0502030303020204" pitchFamily="34" charset="0"/>
                      <a:ea typeface="Helvetica" charset="0"/>
                      <a:cs typeface="Helvetica" charset="0"/>
                    </a:rPr>
                  </a:br>
                  <a:endParaRPr lang="en-US" sz="2400" b="0" dirty="0">
                    <a:latin typeface="Candara" panose="020E0502030303020204" pitchFamily="34" charset="0"/>
                    <a:ea typeface="Helvetica" charset="0"/>
                    <a:cs typeface="Helvetica" charset="0"/>
                  </a:endParaRPr>
                </a:p>
              </p:txBody>
            </p:sp>
          </mc:Choice>
          <mc:Fallback xmlns="">
            <p:sp>
              <p:nvSpPr>
                <p:cNvPr id="20" name="TextBox 19">
                  <a:extLst>
                    <a:ext uri="{FF2B5EF4-FFF2-40B4-BE49-F238E27FC236}">
                      <a16:creationId xmlns:a16="http://schemas.microsoft.com/office/drawing/2014/main" id="{731CC920-8C1F-69E4-6680-57C65625C905}"/>
                    </a:ext>
                  </a:extLst>
                </p:cNvPr>
                <p:cNvSpPr txBox="1">
                  <a:spLocks noRot="1" noChangeAspect="1" noMove="1" noResize="1" noEditPoints="1" noAdjustHandles="1" noChangeArrowheads="1" noChangeShapeType="1" noTextEdit="1"/>
                </p:cNvSpPr>
                <p:nvPr/>
              </p:nvSpPr>
              <p:spPr>
                <a:xfrm>
                  <a:off x="2770032" y="5317578"/>
                  <a:ext cx="427704" cy="46172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6EECD418-8511-11C8-20D3-8D6B3FD2446A}"/>
                    </a:ext>
                  </a:extLst>
                </p:cNvPr>
                <p:cNvSpPr txBox="1"/>
                <p:nvPr/>
              </p:nvSpPr>
              <p:spPr>
                <a:xfrm>
                  <a:off x="3197736" y="5622794"/>
                  <a:ext cx="427704" cy="46172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ea typeface="Helvetica" charset="0"/>
                            <a:cs typeface="Helvetica" charset="0"/>
                          </a:rPr>
                          <m:t>tx</m:t>
                        </m:r>
                      </m:oMath>
                    </m:oMathPara>
                  </a14:m>
                  <a:br>
                    <a:rPr lang="en-US" sz="2400" b="0" dirty="0">
                      <a:latin typeface="Candara" panose="020E0502030303020204" pitchFamily="34" charset="0"/>
                      <a:ea typeface="Helvetica" charset="0"/>
                      <a:cs typeface="Helvetica" charset="0"/>
                    </a:rPr>
                  </a:br>
                  <a:endParaRPr lang="en-US" sz="2400" b="0" dirty="0">
                    <a:latin typeface="Candara" panose="020E0502030303020204" pitchFamily="34" charset="0"/>
                    <a:ea typeface="Helvetica" charset="0"/>
                    <a:cs typeface="Helvetica" charset="0"/>
                  </a:endParaRPr>
                </a:p>
              </p:txBody>
            </p:sp>
          </mc:Choice>
          <mc:Fallback xmlns="">
            <p:sp>
              <p:nvSpPr>
                <p:cNvPr id="21" name="TextBox 20">
                  <a:extLst>
                    <a:ext uri="{FF2B5EF4-FFF2-40B4-BE49-F238E27FC236}">
                      <a16:creationId xmlns:a16="http://schemas.microsoft.com/office/drawing/2014/main" id="{A116D840-9F65-3CF8-BE8F-A9474A1C1FFD}"/>
                    </a:ext>
                  </a:extLst>
                </p:cNvPr>
                <p:cNvSpPr txBox="1">
                  <a:spLocks noRot="1" noChangeAspect="1" noMove="1" noResize="1" noEditPoints="1" noAdjustHandles="1" noChangeArrowheads="1" noChangeShapeType="1" noTextEdit="1"/>
                </p:cNvSpPr>
                <p:nvPr/>
              </p:nvSpPr>
              <p:spPr>
                <a:xfrm>
                  <a:off x="3197736" y="5622794"/>
                  <a:ext cx="427704" cy="461729"/>
                </a:xfrm>
                <a:prstGeom prst="rect">
                  <a:avLst/>
                </a:prstGeom>
                <a:blipFill>
                  <a:blip r:embed="rId5"/>
                  <a:stretch>
                    <a:fillRect l="-2941" r="-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8D495775-FF93-94A5-4F3E-73545F016DA8}"/>
                    </a:ext>
                  </a:extLst>
                </p:cNvPr>
                <p:cNvSpPr txBox="1"/>
                <p:nvPr/>
              </p:nvSpPr>
              <p:spPr>
                <a:xfrm>
                  <a:off x="2722101" y="5779306"/>
                  <a:ext cx="427704" cy="46172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ea typeface="Helvetica" charset="0"/>
                            <a:cs typeface="Helvetica" charset="0"/>
                          </a:rPr>
                          <m:t>tx</m:t>
                        </m:r>
                      </m:oMath>
                    </m:oMathPara>
                  </a14:m>
                  <a:br>
                    <a:rPr lang="en-US" sz="2400" b="0" dirty="0">
                      <a:latin typeface="Candara" panose="020E0502030303020204" pitchFamily="34" charset="0"/>
                      <a:ea typeface="Helvetica" charset="0"/>
                      <a:cs typeface="Helvetica" charset="0"/>
                    </a:rPr>
                  </a:br>
                  <a:endParaRPr lang="en-US" sz="2400" b="0" dirty="0">
                    <a:latin typeface="Candara" panose="020E0502030303020204" pitchFamily="34" charset="0"/>
                    <a:ea typeface="Helvetica" charset="0"/>
                    <a:cs typeface="Helvetica" charset="0"/>
                  </a:endParaRPr>
                </a:p>
              </p:txBody>
            </p:sp>
          </mc:Choice>
          <mc:Fallback xmlns="">
            <p:sp>
              <p:nvSpPr>
                <p:cNvPr id="22" name="TextBox 21">
                  <a:extLst>
                    <a:ext uri="{FF2B5EF4-FFF2-40B4-BE49-F238E27FC236}">
                      <a16:creationId xmlns:a16="http://schemas.microsoft.com/office/drawing/2014/main" id="{82506290-A09C-B8D2-971D-D9A6AA60004A}"/>
                    </a:ext>
                  </a:extLst>
                </p:cNvPr>
                <p:cNvSpPr txBox="1">
                  <a:spLocks noRot="1" noChangeAspect="1" noMove="1" noResize="1" noEditPoints="1" noAdjustHandles="1" noChangeArrowheads="1" noChangeShapeType="1" noTextEdit="1"/>
                </p:cNvSpPr>
                <p:nvPr/>
              </p:nvSpPr>
              <p:spPr>
                <a:xfrm>
                  <a:off x="2722101" y="5779306"/>
                  <a:ext cx="427704" cy="461729"/>
                </a:xfrm>
                <a:prstGeom prst="rect">
                  <a:avLst/>
                </a:prstGeom>
                <a:blipFill>
                  <a:blip r:embed="rId6"/>
                  <a:stretch>
                    <a:fillRect/>
                  </a:stretch>
                </a:blipFill>
              </p:spPr>
              <p:txBody>
                <a:bodyPr/>
                <a:lstStyle/>
                <a:p>
                  <a:r>
                    <a:rPr lang="en-US">
                      <a:noFill/>
                    </a:rPr>
                    <a:t> </a:t>
                  </a:r>
                </a:p>
              </p:txBody>
            </p:sp>
          </mc:Fallback>
        </mc:AlternateContent>
        <p:sp>
          <p:nvSpPr>
            <p:cNvPr id="53" name="Rectangle 52">
              <a:extLst>
                <a:ext uri="{FF2B5EF4-FFF2-40B4-BE49-F238E27FC236}">
                  <a16:creationId xmlns:a16="http://schemas.microsoft.com/office/drawing/2014/main" id="{E185705C-8279-CBFA-F011-02EA9D62FA0C}"/>
                </a:ext>
              </a:extLst>
            </p:cNvPr>
            <p:cNvSpPr/>
            <p:nvPr/>
          </p:nvSpPr>
          <p:spPr>
            <a:xfrm>
              <a:off x="4204316" y="4855849"/>
              <a:ext cx="1253613" cy="1430593"/>
            </a:xfrm>
            <a:prstGeom prst="rect">
              <a:avLst/>
            </a:prstGeom>
            <a:solidFill>
              <a:schemeClr val="accent2">
                <a:lumMod val="20000"/>
                <a:lumOff val="80000"/>
              </a:schemeClr>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dirty="0">
                  <a:solidFill>
                    <a:schemeClr val="tx1"/>
                  </a:solidFill>
                </a:rPr>
                <a:t>1</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9841A639-E0DC-2E97-26B0-254347FD1281}"/>
                    </a:ext>
                  </a:extLst>
                </p:cNvPr>
                <p:cNvSpPr txBox="1"/>
                <p:nvPr/>
              </p:nvSpPr>
              <p:spPr>
                <a:xfrm>
                  <a:off x="4549057" y="4882654"/>
                  <a:ext cx="427704" cy="46172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ea typeface="Helvetica" charset="0"/>
                            <a:cs typeface="Helvetica" charset="0"/>
                          </a:rPr>
                          <m:t>tx</m:t>
                        </m:r>
                      </m:oMath>
                    </m:oMathPara>
                  </a14:m>
                  <a:br>
                    <a:rPr lang="en-US" sz="2400" b="0" dirty="0">
                      <a:latin typeface="Candara" panose="020E0502030303020204" pitchFamily="34" charset="0"/>
                      <a:ea typeface="Helvetica" charset="0"/>
                      <a:cs typeface="Helvetica" charset="0"/>
                    </a:rPr>
                  </a:br>
                  <a:endParaRPr lang="en-US" sz="2400" b="0" dirty="0">
                    <a:latin typeface="Candara" panose="020E0502030303020204" pitchFamily="34" charset="0"/>
                    <a:ea typeface="Helvetica" charset="0"/>
                    <a:cs typeface="Helvetica" charset="0"/>
                  </a:endParaRPr>
                </a:p>
              </p:txBody>
            </p:sp>
          </mc:Choice>
          <mc:Fallback xmlns="">
            <p:sp>
              <p:nvSpPr>
                <p:cNvPr id="25" name="TextBox 24">
                  <a:extLst>
                    <a:ext uri="{FF2B5EF4-FFF2-40B4-BE49-F238E27FC236}">
                      <a16:creationId xmlns:a16="http://schemas.microsoft.com/office/drawing/2014/main" id="{0D6539C5-9698-E66C-D459-5E91238FF2CA}"/>
                    </a:ext>
                  </a:extLst>
                </p:cNvPr>
                <p:cNvSpPr txBox="1">
                  <a:spLocks noRot="1" noChangeAspect="1" noMove="1" noResize="1" noEditPoints="1" noAdjustHandles="1" noChangeArrowheads="1" noChangeShapeType="1" noTextEdit="1"/>
                </p:cNvSpPr>
                <p:nvPr/>
              </p:nvSpPr>
              <p:spPr>
                <a:xfrm>
                  <a:off x="4549057" y="4882654"/>
                  <a:ext cx="427704" cy="461729"/>
                </a:xfrm>
                <a:prstGeom prst="rect">
                  <a:avLst/>
                </a:prstGeom>
                <a:blipFill>
                  <a:blip r:embed="rId6"/>
                  <a:stretch>
                    <a:fillRect r="-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2918590B-F720-00E2-59E0-D18A14CE82CB}"/>
                    </a:ext>
                  </a:extLst>
                </p:cNvPr>
                <p:cNvSpPr txBox="1"/>
                <p:nvPr/>
              </p:nvSpPr>
              <p:spPr>
                <a:xfrm>
                  <a:off x="4451349" y="5317578"/>
                  <a:ext cx="427704" cy="46172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ea typeface="Helvetica" charset="0"/>
                            <a:cs typeface="Helvetica" charset="0"/>
                          </a:rPr>
                          <m:t>tx</m:t>
                        </m:r>
                      </m:oMath>
                    </m:oMathPara>
                  </a14:m>
                  <a:br>
                    <a:rPr lang="en-US" sz="2400" b="0" dirty="0">
                      <a:latin typeface="Candara" panose="020E0502030303020204" pitchFamily="34" charset="0"/>
                      <a:ea typeface="Helvetica" charset="0"/>
                      <a:cs typeface="Helvetica" charset="0"/>
                    </a:rPr>
                  </a:br>
                  <a:endParaRPr lang="en-US" sz="2400" b="0" dirty="0">
                    <a:latin typeface="Candara" panose="020E0502030303020204" pitchFamily="34" charset="0"/>
                    <a:ea typeface="Helvetica" charset="0"/>
                    <a:cs typeface="Helvetica" charset="0"/>
                  </a:endParaRPr>
                </a:p>
              </p:txBody>
            </p:sp>
          </mc:Choice>
          <mc:Fallback xmlns="">
            <p:sp>
              <p:nvSpPr>
                <p:cNvPr id="26" name="TextBox 25">
                  <a:extLst>
                    <a:ext uri="{FF2B5EF4-FFF2-40B4-BE49-F238E27FC236}">
                      <a16:creationId xmlns:a16="http://schemas.microsoft.com/office/drawing/2014/main" id="{06C0F628-07FF-8CB5-2718-B47D8CE1C539}"/>
                    </a:ext>
                  </a:extLst>
                </p:cNvPr>
                <p:cNvSpPr txBox="1">
                  <a:spLocks noRot="1" noChangeAspect="1" noMove="1" noResize="1" noEditPoints="1" noAdjustHandles="1" noChangeArrowheads="1" noChangeShapeType="1" noTextEdit="1"/>
                </p:cNvSpPr>
                <p:nvPr/>
              </p:nvSpPr>
              <p:spPr>
                <a:xfrm>
                  <a:off x="4451349" y="5317578"/>
                  <a:ext cx="427704" cy="461729"/>
                </a:xfrm>
                <a:prstGeom prst="rect">
                  <a:avLst/>
                </a:prstGeom>
                <a:blipFill>
                  <a:blip r:embed="rId7"/>
                  <a:stretch>
                    <a:fillRect r="-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0D3A1FBC-0F01-C457-BA9C-12CEABE65126}"/>
                    </a:ext>
                  </a:extLst>
                </p:cNvPr>
                <p:cNvSpPr txBox="1"/>
                <p:nvPr/>
              </p:nvSpPr>
              <p:spPr>
                <a:xfrm>
                  <a:off x="4879053" y="5622794"/>
                  <a:ext cx="427704" cy="46172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ea typeface="Helvetica" charset="0"/>
                            <a:cs typeface="Helvetica" charset="0"/>
                          </a:rPr>
                          <m:t>tx</m:t>
                        </m:r>
                      </m:oMath>
                    </m:oMathPara>
                  </a14:m>
                  <a:br>
                    <a:rPr lang="en-US" sz="2400" b="0" dirty="0">
                      <a:latin typeface="Candara" panose="020E0502030303020204" pitchFamily="34" charset="0"/>
                      <a:ea typeface="Helvetica" charset="0"/>
                      <a:cs typeface="Helvetica" charset="0"/>
                    </a:rPr>
                  </a:br>
                  <a:endParaRPr lang="en-US" sz="2400" b="0" dirty="0">
                    <a:latin typeface="Candara" panose="020E0502030303020204" pitchFamily="34" charset="0"/>
                    <a:ea typeface="Helvetica" charset="0"/>
                    <a:cs typeface="Helvetica" charset="0"/>
                  </a:endParaRPr>
                </a:p>
              </p:txBody>
            </p:sp>
          </mc:Choice>
          <mc:Fallback xmlns="">
            <p:sp>
              <p:nvSpPr>
                <p:cNvPr id="27" name="TextBox 26">
                  <a:extLst>
                    <a:ext uri="{FF2B5EF4-FFF2-40B4-BE49-F238E27FC236}">
                      <a16:creationId xmlns:a16="http://schemas.microsoft.com/office/drawing/2014/main" id="{2F7F63A6-282A-9CED-71C8-662F3F7A0475}"/>
                    </a:ext>
                  </a:extLst>
                </p:cNvPr>
                <p:cNvSpPr txBox="1">
                  <a:spLocks noRot="1" noChangeAspect="1" noMove="1" noResize="1" noEditPoints="1" noAdjustHandles="1" noChangeArrowheads="1" noChangeShapeType="1" noTextEdit="1"/>
                </p:cNvSpPr>
                <p:nvPr/>
              </p:nvSpPr>
              <p:spPr>
                <a:xfrm>
                  <a:off x="4879053" y="5622794"/>
                  <a:ext cx="427704" cy="46172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F3DB5657-985E-5185-9A81-786770A1793A}"/>
                    </a:ext>
                  </a:extLst>
                </p:cNvPr>
                <p:cNvSpPr txBox="1"/>
                <p:nvPr/>
              </p:nvSpPr>
              <p:spPr>
                <a:xfrm>
                  <a:off x="4403418" y="5779306"/>
                  <a:ext cx="427704" cy="46172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ea typeface="Helvetica" charset="0"/>
                            <a:cs typeface="Helvetica" charset="0"/>
                          </a:rPr>
                          <m:t>tx</m:t>
                        </m:r>
                      </m:oMath>
                    </m:oMathPara>
                  </a14:m>
                  <a:br>
                    <a:rPr lang="en-US" sz="2400" b="0" dirty="0">
                      <a:latin typeface="Candara" panose="020E0502030303020204" pitchFamily="34" charset="0"/>
                      <a:ea typeface="Helvetica" charset="0"/>
                      <a:cs typeface="Helvetica" charset="0"/>
                    </a:rPr>
                  </a:br>
                  <a:endParaRPr lang="en-US" sz="2400" b="0" dirty="0">
                    <a:latin typeface="Candara" panose="020E0502030303020204" pitchFamily="34" charset="0"/>
                    <a:ea typeface="Helvetica" charset="0"/>
                    <a:cs typeface="Helvetica" charset="0"/>
                  </a:endParaRPr>
                </a:p>
              </p:txBody>
            </p:sp>
          </mc:Choice>
          <mc:Fallback xmlns="">
            <p:sp>
              <p:nvSpPr>
                <p:cNvPr id="28" name="TextBox 27">
                  <a:extLst>
                    <a:ext uri="{FF2B5EF4-FFF2-40B4-BE49-F238E27FC236}">
                      <a16:creationId xmlns:a16="http://schemas.microsoft.com/office/drawing/2014/main" id="{028675FC-2331-A63E-C347-588EC9325C07}"/>
                    </a:ext>
                  </a:extLst>
                </p:cNvPr>
                <p:cNvSpPr txBox="1">
                  <a:spLocks noRot="1" noChangeAspect="1" noMove="1" noResize="1" noEditPoints="1" noAdjustHandles="1" noChangeArrowheads="1" noChangeShapeType="1" noTextEdit="1"/>
                </p:cNvSpPr>
                <p:nvPr/>
              </p:nvSpPr>
              <p:spPr>
                <a:xfrm>
                  <a:off x="4403418" y="5779306"/>
                  <a:ext cx="427704" cy="461729"/>
                </a:xfrm>
                <a:prstGeom prst="rect">
                  <a:avLst/>
                </a:prstGeom>
                <a:blipFill>
                  <a:blip r:embed="rId3"/>
                  <a:stretch>
                    <a:fillRect r="-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A41FF3A6-CDA3-D29D-AE0E-38AF58B86211}"/>
                    </a:ext>
                  </a:extLst>
                </p:cNvPr>
                <p:cNvSpPr txBox="1"/>
                <p:nvPr/>
              </p:nvSpPr>
              <p:spPr>
                <a:xfrm>
                  <a:off x="4905785" y="5161065"/>
                  <a:ext cx="427704" cy="46172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ea typeface="Helvetica" charset="0"/>
                            <a:cs typeface="Helvetica" charset="0"/>
                          </a:rPr>
                          <m:t>tx</m:t>
                        </m:r>
                      </m:oMath>
                    </m:oMathPara>
                  </a14:m>
                  <a:br>
                    <a:rPr lang="en-US" sz="2400" b="0" dirty="0">
                      <a:latin typeface="Candara" panose="020E0502030303020204" pitchFamily="34" charset="0"/>
                      <a:ea typeface="Helvetica" charset="0"/>
                      <a:cs typeface="Helvetica" charset="0"/>
                    </a:rPr>
                  </a:br>
                  <a:endParaRPr lang="en-US" sz="2400" b="0" dirty="0">
                    <a:latin typeface="Candara" panose="020E0502030303020204" pitchFamily="34" charset="0"/>
                    <a:ea typeface="Helvetica" charset="0"/>
                    <a:cs typeface="Helvetica" charset="0"/>
                  </a:endParaRPr>
                </a:p>
              </p:txBody>
            </p:sp>
          </mc:Choice>
          <mc:Fallback xmlns="">
            <p:sp>
              <p:nvSpPr>
                <p:cNvPr id="29" name="TextBox 28">
                  <a:extLst>
                    <a:ext uri="{FF2B5EF4-FFF2-40B4-BE49-F238E27FC236}">
                      <a16:creationId xmlns:a16="http://schemas.microsoft.com/office/drawing/2014/main" id="{7215EFFB-E22D-B8F9-935B-D46AE6DD3693}"/>
                    </a:ext>
                  </a:extLst>
                </p:cNvPr>
                <p:cNvSpPr txBox="1">
                  <a:spLocks noRot="1" noChangeAspect="1" noMove="1" noResize="1" noEditPoints="1" noAdjustHandles="1" noChangeArrowheads="1" noChangeShapeType="1" noTextEdit="1"/>
                </p:cNvSpPr>
                <p:nvPr/>
              </p:nvSpPr>
              <p:spPr>
                <a:xfrm>
                  <a:off x="4905785" y="5161065"/>
                  <a:ext cx="427704" cy="461729"/>
                </a:xfrm>
                <a:prstGeom prst="rect">
                  <a:avLst/>
                </a:prstGeom>
                <a:blipFill>
                  <a:blip r:embed="rId6"/>
                  <a:stretch>
                    <a:fillRect/>
                  </a:stretch>
                </a:blipFill>
              </p:spPr>
              <p:txBody>
                <a:bodyPr/>
                <a:lstStyle/>
                <a:p>
                  <a:r>
                    <a:rPr lang="en-US">
                      <a:noFill/>
                    </a:rPr>
                    <a:t> </a:t>
                  </a:r>
                </a:p>
              </p:txBody>
            </p:sp>
          </mc:Fallback>
        </mc:AlternateContent>
        <p:sp>
          <p:nvSpPr>
            <p:cNvPr id="59" name="Rectangle 58">
              <a:extLst>
                <a:ext uri="{FF2B5EF4-FFF2-40B4-BE49-F238E27FC236}">
                  <a16:creationId xmlns:a16="http://schemas.microsoft.com/office/drawing/2014/main" id="{F6971A40-7E0D-BA12-F385-20CF4AF739AE}"/>
                </a:ext>
              </a:extLst>
            </p:cNvPr>
            <p:cNvSpPr/>
            <p:nvPr/>
          </p:nvSpPr>
          <p:spPr>
            <a:xfrm>
              <a:off x="5844151" y="4855849"/>
              <a:ext cx="1253613" cy="1430593"/>
            </a:xfrm>
            <a:prstGeom prst="rect">
              <a:avLst/>
            </a:prstGeom>
            <a:solidFill>
              <a:schemeClr val="accent2">
                <a:lumMod val="20000"/>
                <a:lumOff val="80000"/>
              </a:schemeClr>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dirty="0">
                  <a:solidFill>
                    <a:schemeClr val="tx1"/>
                  </a:solidFill>
                </a:rPr>
                <a:t>2</a:t>
              </a: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7DC97F2E-8AD4-D2D4-6BCE-43BCD342066D}"/>
                    </a:ext>
                  </a:extLst>
                </p:cNvPr>
                <p:cNvSpPr txBox="1"/>
                <p:nvPr/>
              </p:nvSpPr>
              <p:spPr>
                <a:xfrm>
                  <a:off x="6188892" y="4882654"/>
                  <a:ext cx="427704" cy="46172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ea typeface="Helvetica" charset="0"/>
                            <a:cs typeface="Helvetica" charset="0"/>
                          </a:rPr>
                          <m:t>tx</m:t>
                        </m:r>
                      </m:oMath>
                    </m:oMathPara>
                  </a14:m>
                  <a:br>
                    <a:rPr lang="en-US" sz="2400" b="0" dirty="0">
                      <a:latin typeface="Candara" panose="020E0502030303020204" pitchFamily="34" charset="0"/>
                      <a:ea typeface="Helvetica" charset="0"/>
                      <a:cs typeface="Helvetica" charset="0"/>
                    </a:rPr>
                  </a:br>
                  <a:endParaRPr lang="en-US" sz="2400" b="0" dirty="0">
                    <a:latin typeface="Candara" panose="020E0502030303020204" pitchFamily="34" charset="0"/>
                    <a:ea typeface="Helvetica" charset="0"/>
                    <a:cs typeface="Helvetica" charset="0"/>
                  </a:endParaRPr>
                </a:p>
              </p:txBody>
            </p:sp>
          </mc:Choice>
          <mc:Fallback xmlns="">
            <p:sp>
              <p:nvSpPr>
                <p:cNvPr id="31" name="TextBox 30">
                  <a:extLst>
                    <a:ext uri="{FF2B5EF4-FFF2-40B4-BE49-F238E27FC236}">
                      <a16:creationId xmlns:a16="http://schemas.microsoft.com/office/drawing/2014/main" id="{4659CD1B-C07A-FF6A-AB6C-6903A39B3024}"/>
                    </a:ext>
                  </a:extLst>
                </p:cNvPr>
                <p:cNvSpPr txBox="1">
                  <a:spLocks noRot="1" noChangeAspect="1" noMove="1" noResize="1" noEditPoints="1" noAdjustHandles="1" noChangeArrowheads="1" noChangeShapeType="1" noTextEdit="1"/>
                </p:cNvSpPr>
                <p:nvPr/>
              </p:nvSpPr>
              <p:spPr>
                <a:xfrm>
                  <a:off x="6188892" y="4882654"/>
                  <a:ext cx="427704" cy="461729"/>
                </a:xfrm>
                <a:prstGeom prst="rect">
                  <a:avLst/>
                </a:prstGeom>
                <a:blipFill>
                  <a:blip r:embed="rId6"/>
                  <a:stretch>
                    <a:fillRect r="-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DCF7422E-6B27-7405-B615-EFD78841BFA6}"/>
                    </a:ext>
                  </a:extLst>
                </p:cNvPr>
                <p:cNvSpPr txBox="1"/>
                <p:nvPr/>
              </p:nvSpPr>
              <p:spPr>
                <a:xfrm>
                  <a:off x="6091184" y="5317578"/>
                  <a:ext cx="427704" cy="46172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ea typeface="Helvetica" charset="0"/>
                            <a:cs typeface="Helvetica" charset="0"/>
                          </a:rPr>
                          <m:t>tx</m:t>
                        </m:r>
                      </m:oMath>
                    </m:oMathPara>
                  </a14:m>
                  <a:br>
                    <a:rPr lang="en-US" sz="2400" b="0" dirty="0">
                      <a:latin typeface="Candara" panose="020E0502030303020204" pitchFamily="34" charset="0"/>
                      <a:ea typeface="Helvetica" charset="0"/>
                      <a:cs typeface="Helvetica" charset="0"/>
                    </a:rPr>
                  </a:br>
                  <a:endParaRPr lang="en-US" sz="2400" b="0" dirty="0">
                    <a:latin typeface="Candara" panose="020E0502030303020204" pitchFamily="34" charset="0"/>
                    <a:ea typeface="Helvetica" charset="0"/>
                    <a:cs typeface="Helvetica" charset="0"/>
                  </a:endParaRPr>
                </a:p>
              </p:txBody>
            </p:sp>
          </mc:Choice>
          <mc:Fallback xmlns="">
            <p:sp>
              <p:nvSpPr>
                <p:cNvPr id="32" name="TextBox 31">
                  <a:extLst>
                    <a:ext uri="{FF2B5EF4-FFF2-40B4-BE49-F238E27FC236}">
                      <a16:creationId xmlns:a16="http://schemas.microsoft.com/office/drawing/2014/main" id="{31B8DB3F-B572-1F90-1F33-047CD1170938}"/>
                    </a:ext>
                  </a:extLst>
                </p:cNvPr>
                <p:cNvSpPr txBox="1">
                  <a:spLocks noRot="1" noChangeAspect="1" noMove="1" noResize="1" noEditPoints="1" noAdjustHandles="1" noChangeArrowheads="1" noChangeShapeType="1" noTextEdit="1"/>
                </p:cNvSpPr>
                <p:nvPr/>
              </p:nvSpPr>
              <p:spPr>
                <a:xfrm>
                  <a:off x="6091184" y="5317578"/>
                  <a:ext cx="427704" cy="46172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1B851FC5-8DFE-2F5B-10DE-37DD939BCE1C}"/>
                    </a:ext>
                  </a:extLst>
                </p:cNvPr>
                <p:cNvSpPr txBox="1"/>
                <p:nvPr/>
              </p:nvSpPr>
              <p:spPr>
                <a:xfrm>
                  <a:off x="6518888" y="5622794"/>
                  <a:ext cx="427704" cy="46172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ea typeface="Helvetica" charset="0"/>
                            <a:cs typeface="Helvetica" charset="0"/>
                          </a:rPr>
                          <m:t>tx</m:t>
                        </m:r>
                      </m:oMath>
                    </m:oMathPara>
                  </a14:m>
                  <a:br>
                    <a:rPr lang="en-US" sz="2400" b="0" dirty="0">
                      <a:latin typeface="Candara" panose="020E0502030303020204" pitchFamily="34" charset="0"/>
                      <a:ea typeface="Helvetica" charset="0"/>
                      <a:cs typeface="Helvetica" charset="0"/>
                    </a:rPr>
                  </a:br>
                  <a:endParaRPr lang="en-US" sz="2400" b="0" dirty="0">
                    <a:latin typeface="Candara" panose="020E0502030303020204" pitchFamily="34" charset="0"/>
                    <a:ea typeface="Helvetica" charset="0"/>
                    <a:cs typeface="Helvetica" charset="0"/>
                  </a:endParaRPr>
                </a:p>
              </p:txBody>
            </p:sp>
          </mc:Choice>
          <mc:Fallback xmlns="">
            <p:sp>
              <p:nvSpPr>
                <p:cNvPr id="33" name="TextBox 32">
                  <a:extLst>
                    <a:ext uri="{FF2B5EF4-FFF2-40B4-BE49-F238E27FC236}">
                      <a16:creationId xmlns:a16="http://schemas.microsoft.com/office/drawing/2014/main" id="{19AE517B-4AEA-3ECE-7978-D826DA008819}"/>
                    </a:ext>
                  </a:extLst>
                </p:cNvPr>
                <p:cNvSpPr txBox="1">
                  <a:spLocks noRot="1" noChangeAspect="1" noMove="1" noResize="1" noEditPoints="1" noAdjustHandles="1" noChangeArrowheads="1" noChangeShapeType="1" noTextEdit="1"/>
                </p:cNvSpPr>
                <p:nvPr/>
              </p:nvSpPr>
              <p:spPr>
                <a:xfrm>
                  <a:off x="6518888" y="5622794"/>
                  <a:ext cx="427704" cy="46172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AF52B884-6789-F19C-6C5A-1CD5AC279C64}"/>
                    </a:ext>
                  </a:extLst>
                </p:cNvPr>
                <p:cNvSpPr txBox="1"/>
                <p:nvPr/>
              </p:nvSpPr>
              <p:spPr>
                <a:xfrm>
                  <a:off x="6043253" y="5779306"/>
                  <a:ext cx="427704" cy="46172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ea typeface="Helvetica" charset="0"/>
                            <a:cs typeface="Helvetica" charset="0"/>
                          </a:rPr>
                          <m:t>tx</m:t>
                        </m:r>
                      </m:oMath>
                    </m:oMathPara>
                  </a14:m>
                  <a:br>
                    <a:rPr lang="en-US" sz="2400" b="0" dirty="0">
                      <a:latin typeface="Candara" panose="020E0502030303020204" pitchFamily="34" charset="0"/>
                      <a:ea typeface="Helvetica" charset="0"/>
                      <a:cs typeface="Helvetica" charset="0"/>
                    </a:rPr>
                  </a:br>
                  <a:endParaRPr lang="en-US" sz="2400" b="0" dirty="0">
                    <a:latin typeface="Candara" panose="020E0502030303020204" pitchFamily="34" charset="0"/>
                    <a:ea typeface="Helvetica" charset="0"/>
                    <a:cs typeface="Helvetica" charset="0"/>
                  </a:endParaRPr>
                </a:p>
              </p:txBody>
            </p:sp>
          </mc:Choice>
          <mc:Fallback xmlns="">
            <p:sp>
              <p:nvSpPr>
                <p:cNvPr id="34" name="TextBox 33">
                  <a:extLst>
                    <a:ext uri="{FF2B5EF4-FFF2-40B4-BE49-F238E27FC236}">
                      <a16:creationId xmlns:a16="http://schemas.microsoft.com/office/drawing/2014/main" id="{25AA593C-217B-C637-4287-C7B64E6A75AE}"/>
                    </a:ext>
                  </a:extLst>
                </p:cNvPr>
                <p:cNvSpPr txBox="1">
                  <a:spLocks noRot="1" noChangeAspect="1" noMove="1" noResize="1" noEditPoints="1" noAdjustHandles="1" noChangeArrowheads="1" noChangeShapeType="1" noTextEdit="1"/>
                </p:cNvSpPr>
                <p:nvPr/>
              </p:nvSpPr>
              <p:spPr>
                <a:xfrm>
                  <a:off x="6043253" y="5779306"/>
                  <a:ext cx="427704" cy="461729"/>
                </a:xfrm>
                <a:prstGeom prst="rect">
                  <a:avLst/>
                </a:prstGeom>
                <a:blipFill>
                  <a:blip r:embed="rId3"/>
                  <a:stretch>
                    <a:fillRect r="-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4883FFD9-D468-B96F-E1FF-1202C1AD9E6E}"/>
                    </a:ext>
                  </a:extLst>
                </p:cNvPr>
                <p:cNvSpPr txBox="1"/>
                <p:nvPr/>
              </p:nvSpPr>
              <p:spPr>
                <a:xfrm>
                  <a:off x="6545620" y="5161065"/>
                  <a:ext cx="427704" cy="46172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ea typeface="Helvetica" charset="0"/>
                            <a:cs typeface="Helvetica" charset="0"/>
                          </a:rPr>
                          <m:t>tx</m:t>
                        </m:r>
                      </m:oMath>
                    </m:oMathPara>
                  </a14:m>
                  <a:br>
                    <a:rPr lang="en-US" sz="2400" b="0" dirty="0">
                      <a:latin typeface="Candara" panose="020E0502030303020204" pitchFamily="34" charset="0"/>
                      <a:ea typeface="Helvetica" charset="0"/>
                      <a:cs typeface="Helvetica" charset="0"/>
                    </a:rPr>
                  </a:br>
                  <a:endParaRPr lang="en-US" sz="2400" b="0" dirty="0">
                    <a:latin typeface="Candara" panose="020E0502030303020204" pitchFamily="34" charset="0"/>
                    <a:ea typeface="Helvetica" charset="0"/>
                    <a:cs typeface="Helvetica" charset="0"/>
                  </a:endParaRPr>
                </a:p>
              </p:txBody>
            </p:sp>
          </mc:Choice>
          <mc:Fallback xmlns="">
            <p:sp>
              <p:nvSpPr>
                <p:cNvPr id="35" name="TextBox 34">
                  <a:extLst>
                    <a:ext uri="{FF2B5EF4-FFF2-40B4-BE49-F238E27FC236}">
                      <a16:creationId xmlns:a16="http://schemas.microsoft.com/office/drawing/2014/main" id="{FD6F82A1-0339-4311-2C17-35FAD51FC600}"/>
                    </a:ext>
                  </a:extLst>
                </p:cNvPr>
                <p:cNvSpPr txBox="1">
                  <a:spLocks noRot="1" noChangeAspect="1" noMove="1" noResize="1" noEditPoints="1" noAdjustHandles="1" noChangeArrowheads="1" noChangeShapeType="1" noTextEdit="1"/>
                </p:cNvSpPr>
                <p:nvPr/>
              </p:nvSpPr>
              <p:spPr>
                <a:xfrm>
                  <a:off x="6545620" y="5161065"/>
                  <a:ext cx="427704" cy="461729"/>
                </a:xfrm>
                <a:prstGeom prst="rect">
                  <a:avLst/>
                </a:prstGeom>
                <a:blipFill>
                  <a:blip r:embed="rId6"/>
                  <a:stretch>
                    <a:fillRect/>
                  </a:stretch>
                </a:blipFill>
              </p:spPr>
              <p:txBody>
                <a:bodyPr/>
                <a:lstStyle/>
                <a:p>
                  <a:r>
                    <a:rPr lang="en-US">
                      <a:noFill/>
                    </a:rPr>
                    <a:t> </a:t>
                  </a:r>
                </a:p>
              </p:txBody>
            </p:sp>
          </mc:Fallback>
        </mc:AlternateContent>
        <p:sp>
          <p:nvSpPr>
            <p:cNvPr id="65" name="Rectangle 64">
              <a:extLst>
                <a:ext uri="{FF2B5EF4-FFF2-40B4-BE49-F238E27FC236}">
                  <a16:creationId xmlns:a16="http://schemas.microsoft.com/office/drawing/2014/main" id="{C2437DF3-A7CE-43B5-2881-2C962A861CB2}"/>
                </a:ext>
              </a:extLst>
            </p:cNvPr>
            <p:cNvSpPr/>
            <p:nvPr/>
          </p:nvSpPr>
          <p:spPr>
            <a:xfrm>
              <a:off x="7483987" y="4855849"/>
              <a:ext cx="1253613" cy="1430593"/>
            </a:xfrm>
            <a:prstGeom prst="rect">
              <a:avLst/>
            </a:prstGeom>
            <a:solidFill>
              <a:schemeClr val="accent2">
                <a:lumMod val="20000"/>
                <a:lumOff val="80000"/>
              </a:schemeClr>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dirty="0">
                  <a:solidFill>
                    <a:schemeClr val="tx1"/>
                  </a:solidFill>
                </a:rPr>
                <a:t>3</a:t>
              </a:r>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106410FD-2BE2-82B2-F1E5-0DA6499D85FF}"/>
                    </a:ext>
                  </a:extLst>
                </p:cNvPr>
                <p:cNvSpPr txBox="1"/>
                <p:nvPr/>
              </p:nvSpPr>
              <p:spPr>
                <a:xfrm>
                  <a:off x="7828728" y="4882654"/>
                  <a:ext cx="427704" cy="46172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ea typeface="Helvetica" charset="0"/>
                            <a:cs typeface="Helvetica" charset="0"/>
                          </a:rPr>
                          <m:t>tx</m:t>
                        </m:r>
                      </m:oMath>
                    </m:oMathPara>
                  </a14:m>
                  <a:br>
                    <a:rPr lang="en-US" sz="2400" b="0" dirty="0">
                      <a:latin typeface="Candara" panose="020E0502030303020204" pitchFamily="34" charset="0"/>
                      <a:ea typeface="Helvetica" charset="0"/>
                      <a:cs typeface="Helvetica" charset="0"/>
                    </a:rPr>
                  </a:br>
                  <a:endParaRPr lang="en-US" sz="2400" b="0" dirty="0">
                    <a:latin typeface="Candara" panose="020E0502030303020204" pitchFamily="34" charset="0"/>
                    <a:ea typeface="Helvetica" charset="0"/>
                    <a:cs typeface="Helvetica" charset="0"/>
                  </a:endParaRPr>
                </a:p>
              </p:txBody>
            </p:sp>
          </mc:Choice>
          <mc:Fallback xmlns="">
            <p:sp>
              <p:nvSpPr>
                <p:cNvPr id="37" name="TextBox 36">
                  <a:extLst>
                    <a:ext uri="{FF2B5EF4-FFF2-40B4-BE49-F238E27FC236}">
                      <a16:creationId xmlns:a16="http://schemas.microsoft.com/office/drawing/2014/main" id="{028E5094-5F8D-77EB-935D-F5F379FA15AB}"/>
                    </a:ext>
                  </a:extLst>
                </p:cNvPr>
                <p:cNvSpPr txBox="1">
                  <a:spLocks noRot="1" noChangeAspect="1" noMove="1" noResize="1" noEditPoints="1" noAdjustHandles="1" noChangeArrowheads="1" noChangeShapeType="1" noTextEdit="1"/>
                </p:cNvSpPr>
                <p:nvPr/>
              </p:nvSpPr>
              <p:spPr>
                <a:xfrm>
                  <a:off x="7828728" y="4882654"/>
                  <a:ext cx="427704" cy="461729"/>
                </a:xfrm>
                <a:prstGeom prst="rect">
                  <a:avLst/>
                </a:prstGeom>
                <a:blipFill>
                  <a:blip r:embed="rId6"/>
                  <a:stretch>
                    <a:fillRect r="-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62F7D263-C38F-DE9D-9D87-E811206222D0}"/>
                    </a:ext>
                  </a:extLst>
                </p:cNvPr>
                <p:cNvSpPr txBox="1"/>
                <p:nvPr/>
              </p:nvSpPr>
              <p:spPr>
                <a:xfrm>
                  <a:off x="7649496" y="5317578"/>
                  <a:ext cx="427704" cy="46172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ea typeface="Helvetica" charset="0"/>
                            <a:cs typeface="Helvetica" charset="0"/>
                          </a:rPr>
                          <m:t>tx</m:t>
                        </m:r>
                      </m:oMath>
                    </m:oMathPara>
                  </a14:m>
                  <a:br>
                    <a:rPr lang="en-US" sz="2400" b="0" dirty="0">
                      <a:latin typeface="Candara" panose="020E0502030303020204" pitchFamily="34" charset="0"/>
                      <a:ea typeface="Helvetica" charset="0"/>
                      <a:cs typeface="Helvetica" charset="0"/>
                    </a:rPr>
                  </a:br>
                  <a:endParaRPr lang="en-US" sz="2400" b="0" dirty="0">
                    <a:latin typeface="Candara" panose="020E0502030303020204" pitchFamily="34" charset="0"/>
                    <a:ea typeface="Helvetica" charset="0"/>
                    <a:cs typeface="Helvetica" charset="0"/>
                  </a:endParaRPr>
                </a:p>
              </p:txBody>
            </p:sp>
          </mc:Choice>
          <mc:Fallback xmlns="">
            <p:sp>
              <p:nvSpPr>
                <p:cNvPr id="38" name="TextBox 37">
                  <a:extLst>
                    <a:ext uri="{FF2B5EF4-FFF2-40B4-BE49-F238E27FC236}">
                      <a16:creationId xmlns:a16="http://schemas.microsoft.com/office/drawing/2014/main" id="{F44553E9-136F-3D52-4B34-879B4FCF852E}"/>
                    </a:ext>
                  </a:extLst>
                </p:cNvPr>
                <p:cNvSpPr txBox="1">
                  <a:spLocks noRot="1" noChangeAspect="1" noMove="1" noResize="1" noEditPoints="1" noAdjustHandles="1" noChangeArrowheads="1" noChangeShapeType="1" noTextEdit="1"/>
                </p:cNvSpPr>
                <p:nvPr/>
              </p:nvSpPr>
              <p:spPr>
                <a:xfrm>
                  <a:off x="7649496" y="5317578"/>
                  <a:ext cx="427704" cy="461729"/>
                </a:xfrm>
                <a:prstGeom prst="rect">
                  <a:avLst/>
                </a:prstGeom>
                <a:blipFill>
                  <a:blip r:embed="rId8"/>
                  <a:stretch>
                    <a:fillRect r="-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AC90B81E-7D62-12F6-085E-BF03198FB875}"/>
                    </a:ext>
                  </a:extLst>
                </p:cNvPr>
                <p:cNvSpPr txBox="1"/>
                <p:nvPr/>
              </p:nvSpPr>
              <p:spPr>
                <a:xfrm>
                  <a:off x="7601565" y="5779306"/>
                  <a:ext cx="427704" cy="46172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ea typeface="Helvetica" charset="0"/>
                            <a:cs typeface="Helvetica" charset="0"/>
                          </a:rPr>
                          <m:t>tx</m:t>
                        </m:r>
                      </m:oMath>
                    </m:oMathPara>
                  </a14:m>
                  <a:br>
                    <a:rPr lang="en-US" sz="2400" b="0" dirty="0">
                      <a:latin typeface="Candara" panose="020E0502030303020204" pitchFamily="34" charset="0"/>
                      <a:ea typeface="Helvetica" charset="0"/>
                      <a:cs typeface="Helvetica" charset="0"/>
                    </a:rPr>
                  </a:br>
                  <a:endParaRPr lang="en-US" sz="2400" b="0" dirty="0">
                    <a:latin typeface="Candara" panose="020E0502030303020204" pitchFamily="34" charset="0"/>
                    <a:ea typeface="Helvetica" charset="0"/>
                    <a:cs typeface="Helvetica" charset="0"/>
                  </a:endParaRPr>
                </a:p>
              </p:txBody>
            </p:sp>
          </mc:Choice>
          <mc:Fallback xmlns="">
            <p:sp>
              <p:nvSpPr>
                <p:cNvPr id="40" name="TextBox 39">
                  <a:extLst>
                    <a:ext uri="{FF2B5EF4-FFF2-40B4-BE49-F238E27FC236}">
                      <a16:creationId xmlns:a16="http://schemas.microsoft.com/office/drawing/2014/main" id="{82039F08-FAEF-13E7-3632-B829D079FC6E}"/>
                    </a:ext>
                  </a:extLst>
                </p:cNvPr>
                <p:cNvSpPr txBox="1">
                  <a:spLocks noRot="1" noChangeAspect="1" noMove="1" noResize="1" noEditPoints="1" noAdjustHandles="1" noChangeArrowheads="1" noChangeShapeType="1" noTextEdit="1"/>
                </p:cNvSpPr>
                <p:nvPr/>
              </p:nvSpPr>
              <p:spPr>
                <a:xfrm>
                  <a:off x="7601565" y="5779306"/>
                  <a:ext cx="427704" cy="461729"/>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E828739F-0BF4-31FE-A6F1-BBA91E8CC3D5}"/>
                    </a:ext>
                  </a:extLst>
                </p:cNvPr>
                <p:cNvSpPr txBox="1"/>
                <p:nvPr/>
              </p:nvSpPr>
              <p:spPr>
                <a:xfrm>
                  <a:off x="8185456" y="5161065"/>
                  <a:ext cx="427704" cy="46172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ea typeface="Helvetica" charset="0"/>
                            <a:cs typeface="Helvetica" charset="0"/>
                          </a:rPr>
                          <m:t>tx</m:t>
                        </m:r>
                      </m:oMath>
                    </m:oMathPara>
                  </a14:m>
                  <a:br>
                    <a:rPr lang="en-US" sz="2400" b="0" dirty="0">
                      <a:latin typeface="Candara" panose="020E0502030303020204" pitchFamily="34" charset="0"/>
                      <a:ea typeface="Helvetica" charset="0"/>
                      <a:cs typeface="Helvetica" charset="0"/>
                    </a:rPr>
                  </a:br>
                  <a:endParaRPr lang="en-US" sz="2400" b="0" dirty="0">
                    <a:latin typeface="Candara" panose="020E0502030303020204" pitchFamily="34" charset="0"/>
                    <a:ea typeface="Helvetica" charset="0"/>
                    <a:cs typeface="Helvetica" charset="0"/>
                  </a:endParaRPr>
                </a:p>
              </p:txBody>
            </p:sp>
          </mc:Choice>
          <mc:Fallback xmlns="">
            <p:sp>
              <p:nvSpPr>
                <p:cNvPr id="41" name="TextBox 40">
                  <a:extLst>
                    <a:ext uri="{FF2B5EF4-FFF2-40B4-BE49-F238E27FC236}">
                      <a16:creationId xmlns:a16="http://schemas.microsoft.com/office/drawing/2014/main" id="{88CAADAF-C3A8-FD82-B3EB-3F6EE5C74FB9}"/>
                    </a:ext>
                  </a:extLst>
                </p:cNvPr>
                <p:cNvSpPr txBox="1">
                  <a:spLocks noRot="1" noChangeAspect="1" noMove="1" noResize="1" noEditPoints="1" noAdjustHandles="1" noChangeArrowheads="1" noChangeShapeType="1" noTextEdit="1"/>
                </p:cNvSpPr>
                <p:nvPr/>
              </p:nvSpPr>
              <p:spPr>
                <a:xfrm>
                  <a:off x="8185456" y="5161065"/>
                  <a:ext cx="427704" cy="461729"/>
                </a:xfrm>
                <a:prstGeom prst="rect">
                  <a:avLst/>
                </a:prstGeom>
                <a:blipFill>
                  <a:blip r:embed="rId10"/>
                  <a:stretch>
                    <a:fillRect/>
                  </a:stretch>
                </a:blipFill>
              </p:spPr>
              <p:txBody>
                <a:bodyPr/>
                <a:lstStyle/>
                <a:p>
                  <a:r>
                    <a:rPr lang="en-US">
                      <a:noFill/>
                    </a:rPr>
                    <a:t> </a:t>
                  </a:r>
                </a:p>
              </p:txBody>
            </p:sp>
          </mc:Fallback>
        </mc:AlternateContent>
        <p:cxnSp>
          <p:nvCxnSpPr>
            <p:cNvPr id="70" name="Straight Arrow Connector 69">
              <a:extLst>
                <a:ext uri="{FF2B5EF4-FFF2-40B4-BE49-F238E27FC236}">
                  <a16:creationId xmlns:a16="http://schemas.microsoft.com/office/drawing/2014/main" id="{F0F80A66-A5EA-962B-0053-12981A2EDF31}"/>
                </a:ext>
              </a:extLst>
            </p:cNvPr>
            <p:cNvCxnSpPr>
              <a:stCxn id="16" idx="3"/>
              <a:endCxn id="53" idx="1"/>
            </p:cNvCxnSpPr>
            <p:nvPr/>
          </p:nvCxnSpPr>
          <p:spPr>
            <a:xfrm>
              <a:off x="3776612" y="5571146"/>
              <a:ext cx="42770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1" name="Straight Arrow Connector 70">
              <a:extLst>
                <a:ext uri="{FF2B5EF4-FFF2-40B4-BE49-F238E27FC236}">
                  <a16:creationId xmlns:a16="http://schemas.microsoft.com/office/drawing/2014/main" id="{121A6C4B-A284-4FB7-F86A-6B1CB5F1499C}"/>
                </a:ext>
              </a:extLst>
            </p:cNvPr>
            <p:cNvCxnSpPr>
              <a:cxnSpLocks/>
              <a:stCxn id="53" idx="3"/>
              <a:endCxn id="59" idx="1"/>
            </p:cNvCxnSpPr>
            <p:nvPr/>
          </p:nvCxnSpPr>
          <p:spPr>
            <a:xfrm>
              <a:off x="5457929" y="5571146"/>
              <a:ext cx="38622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a:extLst>
                <a:ext uri="{FF2B5EF4-FFF2-40B4-BE49-F238E27FC236}">
                  <a16:creationId xmlns:a16="http://schemas.microsoft.com/office/drawing/2014/main" id="{4F87EB0C-9B11-F3CA-44A2-E139B2F55BBC}"/>
                </a:ext>
              </a:extLst>
            </p:cNvPr>
            <p:cNvCxnSpPr>
              <a:cxnSpLocks/>
              <a:stCxn id="59" idx="3"/>
              <a:endCxn id="65" idx="1"/>
            </p:cNvCxnSpPr>
            <p:nvPr/>
          </p:nvCxnSpPr>
          <p:spPr>
            <a:xfrm>
              <a:off x="7097764" y="5571146"/>
              <a:ext cx="38622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id="{F6B05134-0D95-8E3C-2C82-353A09E5115D}"/>
                </a:ext>
              </a:extLst>
            </p:cNvPr>
            <p:cNvCxnSpPr>
              <a:cxnSpLocks/>
              <a:stCxn id="65" idx="3"/>
            </p:cNvCxnSpPr>
            <p:nvPr/>
          </p:nvCxnSpPr>
          <p:spPr>
            <a:xfrm>
              <a:off x="8737600" y="5571146"/>
              <a:ext cx="35672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54C3860B-38BF-31EA-4223-51A2CDD1A8B4}"/>
                </a:ext>
              </a:extLst>
            </p:cNvPr>
            <p:cNvSpPr txBox="1"/>
            <p:nvPr/>
          </p:nvSpPr>
          <p:spPr>
            <a:xfrm>
              <a:off x="9165304" y="5304901"/>
              <a:ext cx="929149" cy="461665"/>
            </a:xfrm>
            <a:prstGeom prst="rect">
              <a:avLst/>
            </a:prstGeom>
            <a:noFill/>
          </p:spPr>
          <p:txBody>
            <a:bodyPr wrap="square" rtlCol="0">
              <a:spAutoFit/>
            </a:bodyPr>
            <a:lstStyle/>
            <a:p>
              <a:pPr algn="l"/>
              <a:r>
                <a:rPr lang="en-US" sz="2400" b="0" dirty="0">
                  <a:latin typeface="Candara" panose="020E0502030303020204" pitchFamily="34" charset="0"/>
                  <a:ea typeface="Helvetica" charset="0"/>
                  <a:cs typeface="Helvetica" charset="0"/>
                </a:rPr>
                <a:t>…</a:t>
              </a:r>
            </a:p>
          </p:txBody>
        </p:sp>
      </p:grpSp>
      <p:grpSp>
        <p:nvGrpSpPr>
          <p:cNvPr id="7" name="Group 6">
            <a:extLst>
              <a:ext uri="{FF2B5EF4-FFF2-40B4-BE49-F238E27FC236}">
                <a16:creationId xmlns:a16="http://schemas.microsoft.com/office/drawing/2014/main" id="{561066AA-CFCC-3599-4F58-58B31F32FA57}"/>
              </a:ext>
            </a:extLst>
          </p:cNvPr>
          <p:cNvGrpSpPr/>
          <p:nvPr/>
        </p:nvGrpSpPr>
        <p:grpSpPr>
          <a:xfrm>
            <a:off x="2522999" y="4855849"/>
            <a:ext cx="7571454" cy="1430593"/>
            <a:chOff x="2522999" y="4855849"/>
            <a:chExt cx="7571454" cy="1430593"/>
          </a:xfrm>
        </p:grpSpPr>
        <p:sp>
          <p:nvSpPr>
            <p:cNvPr id="18" name="Rectangle 17">
              <a:extLst>
                <a:ext uri="{FF2B5EF4-FFF2-40B4-BE49-F238E27FC236}">
                  <a16:creationId xmlns:a16="http://schemas.microsoft.com/office/drawing/2014/main" id="{66AE3163-B611-938F-2D2C-FAB7C1FE2393}"/>
                </a:ext>
              </a:extLst>
            </p:cNvPr>
            <p:cNvSpPr/>
            <p:nvPr/>
          </p:nvSpPr>
          <p:spPr>
            <a:xfrm>
              <a:off x="2522999" y="4855849"/>
              <a:ext cx="1253613" cy="1430593"/>
            </a:xfrm>
            <a:prstGeom prst="rect">
              <a:avLst/>
            </a:prstGeom>
            <a:solidFill>
              <a:schemeClr val="accent2">
                <a:lumMod val="20000"/>
                <a:lumOff val="80000"/>
              </a:schemeClr>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dirty="0">
                  <a:solidFill>
                    <a:schemeClr val="tx1"/>
                  </a:solidFill>
                </a:rPr>
                <a:t>0</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9D7AD66-E573-BFDB-C05C-8A5A81F60CE5}"/>
                    </a:ext>
                  </a:extLst>
                </p:cNvPr>
                <p:cNvSpPr txBox="1"/>
                <p:nvPr/>
              </p:nvSpPr>
              <p:spPr>
                <a:xfrm>
                  <a:off x="2867740" y="4882654"/>
                  <a:ext cx="427704" cy="46172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ea typeface="Helvetica" charset="0"/>
                            <a:cs typeface="Helvetica" charset="0"/>
                          </a:rPr>
                          <m:t>tx</m:t>
                        </m:r>
                      </m:oMath>
                    </m:oMathPara>
                  </a14:m>
                  <a:br>
                    <a:rPr lang="en-US" sz="2400" b="0" dirty="0">
                      <a:latin typeface="Candara" panose="020E0502030303020204" pitchFamily="34" charset="0"/>
                      <a:ea typeface="Helvetica" charset="0"/>
                      <a:cs typeface="Helvetica" charset="0"/>
                    </a:rPr>
                  </a:br>
                  <a:endParaRPr lang="en-US" sz="2400" b="0" dirty="0">
                    <a:latin typeface="Candara" panose="020E0502030303020204" pitchFamily="34" charset="0"/>
                    <a:ea typeface="Helvetica" charset="0"/>
                    <a:cs typeface="Helvetica" charset="0"/>
                  </a:endParaRPr>
                </a:p>
              </p:txBody>
            </p:sp>
          </mc:Choice>
          <mc:Fallback xmlns="">
            <p:sp>
              <p:nvSpPr>
                <p:cNvPr id="19" name="TextBox 18">
                  <a:extLst>
                    <a:ext uri="{FF2B5EF4-FFF2-40B4-BE49-F238E27FC236}">
                      <a16:creationId xmlns:a16="http://schemas.microsoft.com/office/drawing/2014/main" id="{B9D7AD66-E573-BFDB-C05C-8A5A81F60CE5}"/>
                    </a:ext>
                  </a:extLst>
                </p:cNvPr>
                <p:cNvSpPr txBox="1">
                  <a:spLocks noRot="1" noChangeAspect="1" noMove="1" noResize="1" noEditPoints="1" noAdjustHandles="1" noChangeArrowheads="1" noChangeShapeType="1" noTextEdit="1"/>
                </p:cNvSpPr>
                <p:nvPr/>
              </p:nvSpPr>
              <p:spPr>
                <a:xfrm>
                  <a:off x="2867740" y="4882654"/>
                  <a:ext cx="427704" cy="461729"/>
                </a:xfrm>
                <a:prstGeom prst="rect">
                  <a:avLst/>
                </a:prstGeom>
                <a:blipFill>
                  <a:blip r:embed="rId11"/>
                  <a:stretch>
                    <a:fillRect r="-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31CC920-8C1F-69E4-6680-57C65625C905}"/>
                    </a:ext>
                  </a:extLst>
                </p:cNvPr>
                <p:cNvSpPr txBox="1"/>
                <p:nvPr/>
              </p:nvSpPr>
              <p:spPr>
                <a:xfrm>
                  <a:off x="2770032" y="5317578"/>
                  <a:ext cx="427704" cy="46172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ea typeface="Helvetica" charset="0"/>
                            <a:cs typeface="Helvetica" charset="0"/>
                          </a:rPr>
                          <m:t>tx</m:t>
                        </m:r>
                      </m:oMath>
                    </m:oMathPara>
                  </a14:m>
                  <a:br>
                    <a:rPr lang="en-US" sz="2400" b="0" dirty="0">
                      <a:latin typeface="Candara" panose="020E0502030303020204" pitchFamily="34" charset="0"/>
                      <a:ea typeface="Helvetica" charset="0"/>
                      <a:cs typeface="Helvetica" charset="0"/>
                    </a:rPr>
                  </a:br>
                  <a:endParaRPr lang="en-US" sz="2400" b="0" dirty="0">
                    <a:latin typeface="Candara" panose="020E0502030303020204" pitchFamily="34" charset="0"/>
                    <a:ea typeface="Helvetica" charset="0"/>
                    <a:cs typeface="Helvetica" charset="0"/>
                  </a:endParaRPr>
                </a:p>
              </p:txBody>
            </p:sp>
          </mc:Choice>
          <mc:Fallback xmlns="">
            <p:sp>
              <p:nvSpPr>
                <p:cNvPr id="20" name="TextBox 19">
                  <a:extLst>
                    <a:ext uri="{FF2B5EF4-FFF2-40B4-BE49-F238E27FC236}">
                      <a16:creationId xmlns:a16="http://schemas.microsoft.com/office/drawing/2014/main" id="{731CC920-8C1F-69E4-6680-57C65625C905}"/>
                    </a:ext>
                  </a:extLst>
                </p:cNvPr>
                <p:cNvSpPr txBox="1">
                  <a:spLocks noRot="1" noChangeAspect="1" noMove="1" noResize="1" noEditPoints="1" noAdjustHandles="1" noChangeArrowheads="1" noChangeShapeType="1" noTextEdit="1"/>
                </p:cNvSpPr>
                <p:nvPr/>
              </p:nvSpPr>
              <p:spPr>
                <a:xfrm>
                  <a:off x="2770032" y="5317578"/>
                  <a:ext cx="427704" cy="461729"/>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116D840-9F65-3CF8-BE8F-A9474A1C1FFD}"/>
                    </a:ext>
                  </a:extLst>
                </p:cNvPr>
                <p:cNvSpPr txBox="1"/>
                <p:nvPr/>
              </p:nvSpPr>
              <p:spPr>
                <a:xfrm>
                  <a:off x="3197736" y="5622794"/>
                  <a:ext cx="427704" cy="46172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ea typeface="Helvetica" charset="0"/>
                            <a:cs typeface="Helvetica" charset="0"/>
                          </a:rPr>
                          <m:t>tx</m:t>
                        </m:r>
                      </m:oMath>
                    </m:oMathPara>
                  </a14:m>
                  <a:br>
                    <a:rPr lang="en-US" sz="2400" b="0" dirty="0">
                      <a:latin typeface="Candara" panose="020E0502030303020204" pitchFamily="34" charset="0"/>
                      <a:ea typeface="Helvetica" charset="0"/>
                      <a:cs typeface="Helvetica" charset="0"/>
                    </a:rPr>
                  </a:br>
                  <a:endParaRPr lang="en-US" sz="2400" b="0" dirty="0">
                    <a:latin typeface="Candara" panose="020E0502030303020204" pitchFamily="34" charset="0"/>
                    <a:ea typeface="Helvetica" charset="0"/>
                    <a:cs typeface="Helvetica" charset="0"/>
                  </a:endParaRPr>
                </a:p>
              </p:txBody>
            </p:sp>
          </mc:Choice>
          <mc:Fallback xmlns="">
            <p:sp>
              <p:nvSpPr>
                <p:cNvPr id="21" name="TextBox 20">
                  <a:extLst>
                    <a:ext uri="{FF2B5EF4-FFF2-40B4-BE49-F238E27FC236}">
                      <a16:creationId xmlns:a16="http://schemas.microsoft.com/office/drawing/2014/main" id="{A116D840-9F65-3CF8-BE8F-A9474A1C1FFD}"/>
                    </a:ext>
                  </a:extLst>
                </p:cNvPr>
                <p:cNvSpPr txBox="1">
                  <a:spLocks noRot="1" noChangeAspect="1" noMove="1" noResize="1" noEditPoints="1" noAdjustHandles="1" noChangeArrowheads="1" noChangeShapeType="1" noTextEdit="1"/>
                </p:cNvSpPr>
                <p:nvPr/>
              </p:nvSpPr>
              <p:spPr>
                <a:xfrm>
                  <a:off x="3197736" y="5622794"/>
                  <a:ext cx="427704" cy="461729"/>
                </a:xfrm>
                <a:prstGeom prst="rect">
                  <a:avLst/>
                </a:prstGeom>
                <a:blipFill>
                  <a:blip r:embed="rId13"/>
                  <a:stretch>
                    <a:fillRect l="-2941" r="-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2506290-A09C-B8D2-971D-D9A6AA60004A}"/>
                    </a:ext>
                  </a:extLst>
                </p:cNvPr>
                <p:cNvSpPr txBox="1"/>
                <p:nvPr/>
              </p:nvSpPr>
              <p:spPr>
                <a:xfrm>
                  <a:off x="2722101" y="5779306"/>
                  <a:ext cx="427704" cy="46172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ea typeface="Helvetica" charset="0"/>
                            <a:cs typeface="Helvetica" charset="0"/>
                          </a:rPr>
                          <m:t>tx</m:t>
                        </m:r>
                      </m:oMath>
                    </m:oMathPara>
                  </a14:m>
                  <a:br>
                    <a:rPr lang="en-US" sz="2400" b="0" dirty="0">
                      <a:latin typeface="Candara" panose="020E0502030303020204" pitchFamily="34" charset="0"/>
                      <a:ea typeface="Helvetica" charset="0"/>
                      <a:cs typeface="Helvetica" charset="0"/>
                    </a:rPr>
                  </a:br>
                  <a:endParaRPr lang="en-US" sz="2400" b="0" dirty="0">
                    <a:latin typeface="Candara" panose="020E0502030303020204" pitchFamily="34" charset="0"/>
                    <a:ea typeface="Helvetica" charset="0"/>
                    <a:cs typeface="Helvetica" charset="0"/>
                  </a:endParaRPr>
                </a:p>
              </p:txBody>
            </p:sp>
          </mc:Choice>
          <mc:Fallback xmlns="">
            <p:sp>
              <p:nvSpPr>
                <p:cNvPr id="22" name="TextBox 21">
                  <a:extLst>
                    <a:ext uri="{FF2B5EF4-FFF2-40B4-BE49-F238E27FC236}">
                      <a16:creationId xmlns:a16="http://schemas.microsoft.com/office/drawing/2014/main" id="{82506290-A09C-B8D2-971D-D9A6AA60004A}"/>
                    </a:ext>
                  </a:extLst>
                </p:cNvPr>
                <p:cNvSpPr txBox="1">
                  <a:spLocks noRot="1" noChangeAspect="1" noMove="1" noResize="1" noEditPoints="1" noAdjustHandles="1" noChangeArrowheads="1" noChangeShapeType="1" noTextEdit="1"/>
                </p:cNvSpPr>
                <p:nvPr/>
              </p:nvSpPr>
              <p:spPr>
                <a:xfrm>
                  <a:off x="2722101" y="5779306"/>
                  <a:ext cx="427704" cy="461729"/>
                </a:xfrm>
                <a:prstGeom prst="rect">
                  <a:avLst/>
                </a:prstGeom>
                <a:blipFill>
                  <a:blip r:embed="rId14"/>
                  <a:stretch>
                    <a:fillRect/>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0C3A8F83-E90A-9322-1033-DFCD0A3F52D1}"/>
                </a:ext>
              </a:extLst>
            </p:cNvPr>
            <p:cNvSpPr/>
            <p:nvPr/>
          </p:nvSpPr>
          <p:spPr>
            <a:xfrm>
              <a:off x="4204316" y="4855849"/>
              <a:ext cx="1253613" cy="1430593"/>
            </a:xfrm>
            <a:prstGeom prst="rect">
              <a:avLst/>
            </a:prstGeom>
            <a:solidFill>
              <a:schemeClr val="accent2">
                <a:lumMod val="20000"/>
                <a:lumOff val="80000"/>
              </a:schemeClr>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dirty="0">
                  <a:solidFill>
                    <a:schemeClr val="tx1"/>
                  </a:solidFill>
                </a:rPr>
                <a:t>1</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D6539C5-9698-E66C-D459-5E91238FF2CA}"/>
                    </a:ext>
                  </a:extLst>
                </p:cNvPr>
                <p:cNvSpPr txBox="1"/>
                <p:nvPr/>
              </p:nvSpPr>
              <p:spPr>
                <a:xfrm>
                  <a:off x="4549057" y="4882654"/>
                  <a:ext cx="427704" cy="46172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ea typeface="Helvetica" charset="0"/>
                            <a:cs typeface="Helvetica" charset="0"/>
                          </a:rPr>
                          <m:t>tx</m:t>
                        </m:r>
                      </m:oMath>
                    </m:oMathPara>
                  </a14:m>
                  <a:br>
                    <a:rPr lang="en-US" sz="2400" b="0" dirty="0">
                      <a:latin typeface="Candara" panose="020E0502030303020204" pitchFamily="34" charset="0"/>
                      <a:ea typeface="Helvetica" charset="0"/>
                      <a:cs typeface="Helvetica" charset="0"/>
                    </a:rPr>
                  </a:br>
                  <a:endParaRPr lang="en-US" sz="2400" b="0" dirty="0">
                    <a:latin typeface="Candara" panose="020E0502030303020204" pitchFamily="34" charset="0"/>
                    <a:ea typeface="Helvetica" charset="0"/>
                    <a:cs typeface="Helvetica" charset="0"/>
                  </a:endParaRPr>
                </a:p>
              </p:txBody>
            </p:sp>
          </mc:Choice>
          <mc:Fallback xmlns="">
            <p:sp>
              <p:nvSpPr>
                <p:cNvPr id="25" name="TextBox 24">
                  <a:extLst>
                    <a:ext uri="{FF2B5EF4-FFF2-40B4-BE49-F238E27FC236}">
                      <a16:creationId xmlns:a16="http://schemas.microsoft.com/office/drawing/2014/main" id="{0D6539C5-9698-E66C-D459-5E91238FF2CA}"/>
                    </a:ext>
                  </a:extLst>
                </p:cNvPr>
                <p:cNvSpPr txBox="1">
                  <a:spLocks noRot="1" noChangeAspect="1" noMove="1" noResize="1" noEditPoints="1" noAdjustHandles="1" noChangeArrowheads="1" noChangeShapeType="1" noTextEdit="1"/>
                </p:cNvSpPr>
                <p:nvPr/>
              </p:nvSpPr>
              <p:spPr>
                <a:xfrm>
                  <a:off x="4549057" y="4882654"/>
                  <a:ext cx="427704" cy="461729"/>
                </a:xfrm>
                <a:prstGeom prst="rect">
                  <a:avLst/>
                </a:prstGeom>
                <a:blipFill>
                  <a:blip r:embed="rId14"/>
                  <a:stretch>
                    <a:fillRect r="-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6C0F628-07FF-8CB5-2718-B47D8CE1C539}"/>
                    </a:ext>
                  </a:extLst>
                </p:cNvPr>
                <p:cNvSpPr txBox="1"/>
                <p:nvPr/>
              </p:nvSpPr>
              <p:spPr>
                <a:xfrm>
                  <a:off x="4451349" y="5317578"/>
                  <a:ext cx="427704" cy="46172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ea typeface="Helvetica" charset="0"/>
                            <a:cs typeface="Helvetica" charset="0"/>
                          </a:rPr>
                          <m:t>tx</m:t>
                        </m:r>
                      </m:oMath>
                    </m:oMathPara>
                  </a14:m>
                  <a:br>
                    <a:rPr lang="en-US" sz="2400" b="0" dirty="0">
                      <a:latin typeface="Candara" panose="020E0502030303020204" pitchFamily="34" charset="0"/>
                      <a:ea typeface="Helvetica" charset="0"/>
                      <a:cs typeface="Helvetica" charset="0"/>
                    </a:rPr>
                  </a:br>
                  <a:endParaRPr lang="en-US" sz="2400" b="0" dirty="0">
                    <a:latin typeface="Candara" panose="020E0502030303020204" pitchFamily="34" charset="0"/>
                    <a:ea typeface="Helvetica" charset="0"/>
                    <a:cs typeface="Helvetica" charset="0"/>
                  </a:endParaRPr>
                </a:p>
              </p:txBody>
            </p:sp>
          </mc:Choice>
          <mc:Fallback xmlns="">
            <p:sp>
              <p:nvSpPr>
                <p:cNvPr id="26" name="TextBox 25">
                  <a:extLst>
                    <a:ext uri="{FF2B5EF4-FFF2-40B4-BE49-F238E27FC236}">
                      <a16:creationId xmlns:a16="http://schemas.microsoft.com/office/drawing/2014/main" id="{06C0F628-07FF-8CB5-2718-B47D8CE1C539}"/>
                    </a:ext>
                  </a:extLst>
                </p:cNvPr>
                <p:cNvSpPr txBox="1">
                  <a:spLocks noRot="1" noChangeAspect="1" noMove="1" noResize="1" noEditPoints="1" noAdjustHandles="1" noChangeArrowheads="1" noChangeShapeType="1" noTextEdit="1"/>
                </p:cNvSpPr>
                <p:nvPr/>
              </p:nvSpPr>
              <p:spPr>
                <a:xfrm>
                  <a:off x="4451349" y="5317578"/>
                  <a:ext cx="427704" cy="461729"/>
                </a:xfrm>
                <a:prstGeom prst="rect">
                  <a:avLst/>
                </a:prstGeom>
                <a:blipFill>
                  <a:blip r:embed="rId15"/>
                  <a:stretch>
                    <a:fillRect r="-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F7F63A6-282A-9CED-71C8-662F3F7A0475}"/>
                    </a:ext>
                  </a:extLst>
                </p:cNvPr>
                <p:cNvSpPr txBox="1"/>
                <p:nvPr/>
              </p:nvSpPr>
              <p:spPr>
                <a:xfrm>
                  <a:off x="4879053" y="5622794"/>
                  <a:ext cx="427704" cy="46172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ea typeface="Helvetica" charset="0"/>
                            <a:cs typeface="Helvetica" charset="0"/>
                          </a:rPr>
                          <m:t>tx</m:t>
                        </m:r>
                      </m:oMath>
                    </m:oMathPara>
                  </a14:m>
                  <a:br>
                    <a:rPr lang="en-US" sz="2400" b="0" dirty="0">
                      <a:latin typeface="Candara" panose="020E0502030303020204" pitchFamily="34" charset="0"/>
                      <a:ea typeface="Helvetica" charset="0"/>
                      <a:cs typeface="Helvetica" charset="0"/>
                    </a:rPr>
                  </a:br>
                  <a:endParaRPr lang="en-US" sz="2400" b="0" dirty="0">
                    <a:latin typeface="Candara" panose="020E0502030303020204" pitchFamily="34" charset="0"/>
                    <a:ea typeface="Helvetica" charset="0"/>
                    <a:cs typeface="Helvetica" charset="0"/>
                  </a:endParaRPr>
                </a:p>
              </p:txBody>
            </p:sp>
          </mc:Choice>
          <mc:Fallback xmlns="">
            <p:sp>
              <p:nvSpPr>
                <p:cNvPr id="27" name="TextBox 26">
                  <a:extLst>
                    <a:ext uri="{FF2B5EF4-FFF2-40B4-BE49-F238E27FC236}">
                      <a16:creationId xmlns:a16="http://schemas.microsoft.com/office/drawing/2014/main" id="{2F7F63A6-282A-9CED-71C8-662F3F7A0475}"/>
                    </a:ext>
                  </a:extLst>
                </p:cNvPr>
                <p:cNvSpPr txBox="1">
                  <a:spLocks noRot="1" noChangeAspect="1" noMove="1" noResize="1" noEditPoints="1" noAdjustHandles="1" noChangeArrowheads="1" noChangeShapeType="1" noTextEdit="1"/>
                </p:cNvSpPr>
                <p:nvPr/>
              </p:nvSpPr>
              <p:spPr>
                <a:xfrm>
                  <a:off x="4879053" y="5622794"/>
                  <a:ext cx="427704" cy="461729"/>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28675FC-2331-A63E-C347-588EC9325C07}"/>
                    </a:ext>
                  </a:extLst>
                </p:cNvPr>
                <p:cNvSpPr txBox="1"/>
                <p:nvPr/>
              </p:nvSpPr>
              <p:spPr>
                <a:xfrm>
                  <a:off x="4403418" y="5779306"/>
                  <a:ext cx="427704" cy="46172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ea typeface="Helvetica" charset="0"/>
                            <a:cs typeface="Helvetica" charset="0"/>
                          </a:rPr>
                          <m:t>tx</m:t>
                        </m:r>
                      </m:oMath>
                    </m:oMathPara>
                  </a14:m>
                  <a:br>
                    <a:rPr lang="en-US" sz="2400" b="0" dirty="0">
                      <a:latin typeface="Candara" panose="020E0502030303020204" pitchFamily="34" charset="0"/>
                      <a:ea typeface="Helvetica" charset="0"/>
                      <a:cs typeface="Helvetica" charset="0"/>
                    </a:rPr>
                  </a:br>
                  <a:endParaRPr lang="en-US" sz="2400" b="0" dirty="0">
                    <a:latin typeface="Candara" panose="020E0502030303020204" pitchFamily="34" charset="0"/>
                    <a:ea typeface="Helvetica" charset="0"/>
                    <a:cs typeface="Helvetica" charset="0"/>
                  </a:endParaRPr>
                </a:p>
              </p:txBody>
            </p:sp>
          </mc:Choice>
          <mc:Fallback xmlns="">
            <p:sp>
              <p:nvSpPr>
                <p:cNvPr id="28" name="TextBox 27">
                  <a:extLst>
                    <a:ext uri="{FF2B5EF4-FFF2-40B4-BE49-F238E27FC236}">
                      <a16:creationId xmlns:a16="http://schemas.microsoft.com/office/drawing/2014/main" id="{028675FC-2331-A63E-C347-588EC9325C07}"/>
                    </a:ext>
                  </a:extLst>
                </p:cNvPr>
                <p:cNvSpPr txBox="1">
                  <a:spLocks noRot="1" noChangeAspect="1" noMove="1" noResize="1" noEditPoints="1" noAdjustHandles="1" noChangeArrowheads="1" noChangeShapeType="1" noTextEdit="1"/>
                </p:cNvSpPr>
                <p:nvPr/>
              </p:nvSpPr>
              <p:spPr>
                <a:xfrm>
                  <a:off x="4403418" y="5779306"/>
                  <a:ext cx="427704" cy="461729"/>
                </a:xfrm>
                <a:prstGeom prst="rect">
                  <a:avLst/>
                </a:prstGeom>
                <a:blipFill>
                  <a:blip r:embed="rId11"/>
                  <a:stretch>
                    <a:fillRect r="-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215EFFB-E22D-B8F9-935B-D46AE6DD3693}"/>
                    </a:ext>
                  </a:extLst>
                </p:cNvPr>
                <p:cNvSpPr txBox="1"/>
                <p:nvPr/>
              </p:nvSpPr>
              <p:spPr>
                <a:xfrm>
                  <a:off x="4905785" y="5161065"/>
                  <a:ext cx="427704" cy="46172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ea typeface="Helvetica" charset="0"/>
                            <a:cs typeface="Helvetica" charset="0"/>
                          </a:rPr>
                          <m:t>tx</m:t>
                        </m:r>
                      </m:oMath>
                    </m:oMathPara>
                  </a14:m>
                  <a:br>
                    <a:rPr lang="en-US" sz="2400" b="0" dirty="0">
                      <a:latin typeface="Candara" panose="020E0502030303020204" pitchFamily="34" charset="0"/>
                      <a:ea typeface="Helvetica" charset="0"/>
                      <a:cs typeface="Helvetica" charset="0"/>
                    </a:rPr>
                  </a:br>
                  <a:endParaRPr lang="en-US" sz="2400" b="0" dirty="0">
                    <a:latin typeface="Candara" panose="020E0502030303020204" pitchFamily="34" charset="0"/>
                    <a:ea typeface="Helvetica" charset="0"/>
                    <a:cs typeface="Helvetica" charset="0"/>
                  </a:endParaRPr>
                </a:p>
              </p:txBody>
            </p:sp>
          </mc:Choice>
          <mc:Fallback xmlns="">
            <p:sp>
              <p:nvSpPr>
                <p:cNvPr id="29" name="TextBox 28">
                  <a:extLst>
                    <a:ext uri="{FF2B5EF4-FFF2-40B4-BE49-F238E27FC236}">
                      <a16:creationId xmlns:a16="http://schemas.microsoft.com/office/drawing/2014/main" id="{7215EFFB-E22D-B8F9-935B-D46AE6DD3693}"/>
                    </a:ext>
                  </a:extLst>
                </p:cNvPr>
                <p:cNvSpPr txBox="1">
                  <a:spLocks noRot="1" noChangeAspect="1" noMove="1" noResize="1" noEditPoints="1" noAdjustHandles="1" noChangeArrowheads="1" noChangeShapeType="1" noTextEdit="1"/>
                </p:cNvSpPr>
                <p:nvPr/>
              </p:nvSpPr>
              <p:spPr>
                <a:xfrm>
                  <a:off x="4905785" y="5161065"/>
                  <a:ext cx="427704" cy="461729"/>
                </a:xfrm>
                <a:prstGeom prst="rect">
                  <a:avLst/>
                </a:prstGeom>
                <a:blipFill>
                  <a:blip r:embed="rId14"/>
                  <a:stretch>
                    <a:fillRect/>
                  </a:stretch>
                </a:blipFill>
              </p:spPr>
              <p:txBody>
                <a:bodyPr/>
                <a:lstStyle/>
                <a:p>
                  <a:r>
                    <a:rPr lang="en-US">
                      <a:noFill/>
                    </a:rPr>
                    <a:t> </a:t>
                  </a:r>
                </a:p>
              </p:txBody>
            </p:sp>
          </mc:Fallback>
        </mc:AlternateContent>
        <p:sp>
          <p:nvSpPr>
            <p:cNvPr id="30" name="Rectangle 29">
              <a:extLst>
                <a:ext uri="{FF2B5EF4-FFF2-40B4-BE49-F238E27FC236}">
                  <a16:creationId xmlns:a16="http://schemas.microsoft.com/office/drawing/2014/main" id="{5FD98D73-8BE3-E1D3-85F8-48A63DF02038}"/>
                </a:ext>
              </a:extLst>
            </p:cNvPr>
            <p:cNvSpPr/>
            <p:nvPr/>
          </p:nvSpPr>
          <p:spPr>
            <a:xfrm>
              <a:off x="5844151" y="4855849"/>
              <a:ext cx="1253613" cy="1430593"/>
            </a:xfrm>
            <a:prstGeom prst="rect">
              <a:avLst/>
            </a:prstGeom>
            <a:solidFill>
              <a:schemeClr val="accent2">
                <a:lumMod val="20000"/>
                <a:lumOff val="80000"/>
              </a:schemeClr>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dirty="0">
                  <a:solidFill>
                    <a:schemeClr val="tx1"/>
                  </a:solidFill>
                </a:rPr>
                <a:t>2</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659CD1B-C07A-FF6A-AB6C-6903A39B3024}"/>
                    </a:ext>
                  </a:extLst>
                </p:cNvPr>
                <p:cNvSpPr txBox="1"/>
                <p:nvPr/>
              </p:nvSpPr>
              <p:spPr>
                <a:xfrm>
                  <a:off x="6188892" y="4882654"/>
                  <a:ext cx="427704" cy="46172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ea typeface="Helvetica" charset="0"/>
                            <a:cs typeface="Helvetica" charset="0"/>
                          </a:rPr>
                          <m:t>tx</m:t>
                        </m:r>
                      </m:oMath>
                    </m:oMathPara>
                  </a14:m>
                  <a:br>
                    <a:rPr lang="en-US" sz="2400" b="0" dirty="0">
                      <a:latin typeface="Candara" panose="020E0502030303020204" pitchFamily="34" charset="0"/>
                      <a:ea typeface="Helvetica" charset="0"/>
                      <a:cs typeface="Helvetica" charset="0"/>
                    </a:rPr>
                  </a:br>
                  <a:endParaRPr lang="en-US" sz="2400" b="0" dirty="0">
                    <a:latin typeface="Candara" panose="020E0502030303020204" pitchFamily="34" charset="0"/>
                    <a:ea typeface="Helvetica" charset="0"/>
                    <a:cs typeface="Helvetica" charset="0"/>
                  </a:endParaRPr>
                </a:p>
              </p:txBody>
            </p:sp>
          </mc:Choice>
          <mc:Fallback xmlns="">
            <p:sp>
              <p:nvSpPr>
                <p:cNvPr id="31" name="TextBox 30">
                  <a:extLst>
                    <a:ext uri="{FF2B5EF4-FFF2-40B4-BE49-F238E27FC236}">
                      <a16:creationId xmlns:a16="http://schemas.microsoft.com/office/drawing/2014/main" id="{4659CD1B-C07A-FF6A-AB6C-6903A39B3024}"/>
                    </a:ext>
                  </a:extLst>
                </p:cNvPr>
                <p:cNvSpPr txBox="1">
                  <a:spLocks noRot="1" noChangeAspect="1" noMove="1" noResize="1" noEditPoints="1" noAdjustHandles="1" noChangeArrowheads="1" noChangeShapeType="1" noTextEdit="1"/>
                </p:cNvSpPr>
                <p:nvPr/>
              </p:nvSpPr>
              <p:spPr>
                <a:xfrm>
                  <a:off x="6188892" y="4882654"/>
                  <a:ext cx="427704" cy="461729"/>
                </a:xfrm>
                <a:prstGeom prst="rect">
                  <a:avLst/>
                </a:prstGeom>
                <a:blipFill>
                  <a:blip r:embed="rId14"/>
                  <a:stretch>
                    <a:fillRect r="-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31B8DB3F-B572-1F90-1F33-047CD1170938}"/>
                    </a:ext>
                  </a:extLst>
                </p:cNvPr>
                <p:cNvSpPr txBox="1"/>
                <p:nvPr/>
              </p:nvSpPr>
              <p:spPr>
                <a:xfrm>
                  <a:off x="6091184" y="5317578"/>
                  <a:ext cx="427704" cy="46172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ea typeface="Helvetica" charset="0"/>
                            <a:cs typeface="Helvetica" charset="0"/>
                          </a:rPr>
                          <m:t>tx</m:t>
                        </m:r>
                      </m:oMath>
                    </m:oMathPara>
                  </a14:m>
                  <a:br>
                    <a:rPr lang="en-US" sz="2400" b="0" dirty="0">
                      <a:latin typeface="Candara" panose="020E0502030303020204" pitchFamily="34" charset="0"/>
                      <a:ea typeface="Helvetica" charset="0"/>
                      <a:cs typeface="Helvetica" charset="0"/>
                    </a:rPr>
                  </a:br>
                  <a:endParaRPr lang="en-US" sz="2400" b="0" dirty="0">
                    <a:latin typeface="Candara" panose="020E0502030303020204" pitchFamily="34" charset="0"/>
                    <a:ea typeface="Helvetica" charset="0"/>
                    <a:cs typeface="Helvetica" charset="0"/>
                  </a:endParaRPr>
                </a:p>
              </p:txBody>
            </p:sp>
          </mc:Choice>
          <mc:Fallback xmlns="">
            <p:sp>
              <p:nvSpPr>
                <p:cNvPr id="32" name="TextBox 31">
                  <a:extLst>
                    <a:ext uri="{FF2B5EF4-FFF2-40B4-BE49-F238E27FC236}">
                      <a16:creationId xmlns:a16="http://schemas.microsoft.com/office/drawing/2014/main" id="{31B8DB3F-B572-1F90-1F33-047CD1170938}"/>
                    </a:ext>
                  </a:extLst>
                </p:cNvPr>
                <p:cNvSpPr txBox="1">
                  <a:spLocks noRot="1" noChangeAspect="1" noMove="1" noResize="1" noEditPoints="1" noAdjustHandles="1" noChangeArrowheads="1" noChangeShapeType="1" noTextEdit="1"/>
                </p:cNvSpPr>
                <p:nvPr/>
              </p:nvSpPr>
              <p:spPr>
                <a:xfrm>
                  <a:off x="6091184" y="5317578"/>
                  <a:ext cx="427704" cy="461729"/>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9AE517B-4AEA-3ECE-7978-D826DA008819}"/>
                    </a:ext>
                  </a:extLst>
                </p:cNvPr>
                <p:cNvSpPr txBox="1"/>
                <p:nvPr/>
              </p:nvSpPr>
              <p:spPr>
                <a:xfrm>
                  <a:off x="6518888" y="5622794"/>
                  <a:ext cx="427704" cy="46172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ea typeface="Helvetica" charset="0"/>
                            <a:cs typeface="Helvetica" charset="0"/>
                          </a:rPr>
                          <m:t>tx</m:t>
                        </m:r>
                      </m:oMath>
                    </m:oMathPara>
                  </a14:m>
                  <a:br>
                    <a:rPr lang="en-US" sz="2400" b="0" dirty="0">
                      <a:latin typeface="Candara" panose="020E0502030303020204" pitchFamily="34" charset="0"/>
                      <a:ea typeface="Helvetica" charset="0"/>
                      <a:cs typeface="Helvetica" charset="0"/>
                    </a:rPr>
                  </a:br>
                  <a:endParaRPr lang="en-US" sz="2400" b="0" dirty="0">
                    <a:latin typeface="Candara" panose="020E0502030303020204" pitchFamily="34" charset="0"/>
                    <a:ea typeface="Helvetica" charset="0"/>
                    <a:cs typeface="Helvetica" charset="0"/>
                  </a:endParaRPr>
                </a:p>
              </p:txBody>
            </p:sp>
          </mc:Choice>
          <mc:Fallback xmlns="">
            <p:sp>
              <p:nvSpPr>
                <p:cNvPr id="33" name="TextBox 32">
                  <a:extLst>
                    <a:ext uri="{FF2B5EF4-FFF2-40B4-BE49-F238E27FC236}">
                      <a16:creationId xmlns:a16="http://schemas.microsoft.com/office/drawing/2014/main" id="{19AE517B-4AEA-3ECE-7978-D826DA008819}"/>
                    </a:ext>
                  </a:extLst>
                </p:cNvPr>
                <p:cNvSpPr txBox="1">
                  <a:spLocks noRot="1" noChangeAspect="1" noMove="1" noResize="1" noEditPoints="1" noAdjustHandles="1" noChangeArrowheads="1" noChangeShapeType="1" noTextEdit="1"/>
                </p:cNvSpPr>
                <p:nvPr/>
              </p:nvSpPr>
              <p:spPr>
                <a:xfrm>
                  <a:off x="6518888" y="5622794"/>
                  <a:ext cx="427704" cy="461729"/>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25AA593C-217B-C637-4287-C7B64E6A75AE}"/>
                    </a:ext>
                  </a:extLst>
                </p:cNvPr>
                <p:cNvSpPr txBox="1"/>
                <p:nvPr/>
              </p:nvSpPr>
              <p:spPr>
                <a:xfrm>
                  <a:off x="6043253" y="5779306"/>
                  <a:ext cx="427704" cy="46172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ea typeface="Helvetica" charset="0"/>
                            <a:cs typeface="Helvetica" charset="0"/>
                          </a:rPr>
                          <m:t>tx</m:t>
                        </m:r>
                      </m:oMath>
                    </m:oMathPara>
                  </a14:m>
                  <a:br>
                    <a:rPr lang="en-US" sz="2400" b="0" dirty="0">
                      <a:latin typeface="Candara" panose="020E0502030303020204" pitchFamily="34" charset="0"/>
                      <a:ea typeface="Helvetica" charset="0"/>
                      <a:cs typeface="Helvetica" charset="0"/>
                    </a:rPr>
                  </a:br>
                  <a:endParaRPr lang="en-US" sz="2400" b="0" dirty="0">
                    <a:latin typeface="Candara" panose="020E0502030303020204" pitchFamily="34" charset="0"/>
                    <a:ea typeface="Helvetica" charset="0"/>
                    <a:cs typeface="Helvetica" charset="0"/>
                  </a:endParaRPr>
                </a:p>
              </p:txBody>
            </p:sp>
          </mc:Choice>
          <mc:Fallback xmlns="">
            <p:sp>
              <p:nvSpPr>
                <p:cNvPr id="34" name="TextBox 33">
                  <a:extLst>
                    <a:ext uri="{FF2B5EF4-FFF2-40B4-BE49-F238E27FC236}">
                      <a16:creationId xmlns:a16="http://schemas.microsoft.com/office/drawing/2014/main" id="{25AA593C-217B-C637-4287-C7B64E6A75AE}"/>
                    </a:ext>
                  </a:extLst>
                </p:cNvPr>
                <p:cNvSpPr txBox="1">
                  <a:spLocks noRot="1" noChangeAspect="1" noMove="1" noResize="1" noEditPoints="1" noAdjustHandles="1" noChangeArrowheads="1" noChangeShapeType="1" noTextEdit="1"/>
                </p:cNvSpPr>
                <p:nvPr/>
              </p:nvSpPr>
              <p:spPr>
                <a:xfrm>
                  <a:off x="6043253" y="5779306"/>
                  <a:ext cx="427704" cy="461729"/>
                </a:xfrm>
                <a:prstGeom prst="rect">
                  <a:avLst/>
                </a:prstGeom>
                <a:blipFill>
                  <a:blip r:embed="rId11"/>
                  <a:stretch>
                    <a:fillRect r="-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FD6F82A1-0339-4311-2C17-35FAD51FC600}"/>
                    </a:ext>
                  </a:extLst>
                </p:cNvPr>
                <p:cNvSpPr txBox="1"/>
                <p:nvPr/>
              </p:nvSpPr>
              <p:spPr>
                <a:xfrm>
                  <a:off x="6545620" y="5161065"/>
                  <a:ext cx="427704" cy="46172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ea typeface="Helvetica" charset="0"/>
                            <a:cs typeface="Helvetica" charset="0"/>
                          </a:rPr>
                          <m:t>tx</m:t>
                        </m:r>
                      </m:oMath>
                    </m:oMathPara>
                  </a14:m>
                  <a:br>
                    <a:rPr lang="en-US" sz="2400" b="0" dirty="0">
                      <a:latin typeface="Candara" panose="020E0502030303020204" pitchFamily="34" charset="0"/>
                      <a:ea typeface="Helvetica" charset="0"/>
                      <a:cs typeface="Helvetica" charset="0"/>
                    </a:rPr>
                  </a:br>
                  <a:endParaRPr lang="en-US" sz="2400" b="0" dirty="0">
                    <a:latin typeface="Candara" panose="020E0502030303020204" pitchFamily="34" charset="0"/>
                    <a:ea typeface="Helvetica" charset="0"/>
                    <a:cs typeface="Helvetica" charset="0"/>
                  </a:endParaRPr>
                </a:p>
              </p:txBody>
            </p:sp>
          </mc:Choice>
          <mc:Fallback xmlns="">
            <p:sp>
              <p:nvSpPr>
                <p:cNvPr id="35" name="TextBox 34">
                  <a:extLst>
                    <a:ext uri="{FF2B5EF4-FFF2-40B4-BE49-F238E27FC236}">
                      <a16:creationId xmlns:a16="http://schemas.microsoft.com/office/drawing/2014/main" id="{FD6F82A1-0339-4311-2C17-35FAD51FC600}"/>
                    </a:ext>
                  </a:extLst>
                </p:cNvPr>
                <p:cNvSpPr txBox="1">
                  <a:spLocks noRot="1" noChangeAspect="1" noMove="1" noResize="1" noEditPoints="1" noAdjustHandles="1" noChangeArrowheads="1" noChangeShapeType="1" noTextEdit="1"/>
                </p:cNvSpPr>
                <p:nvPr/>
              </p:nvSpPr>
              <p:spPr>
                <a:xfrm>
                  <a:off x="6545620" y="5161065"/>
                  <a:ext cx="427704" cy="461729"/>
                </a:xfrm>
                <a:prstGeom prst="rect">
                  <a:avLst/>
                </a:prstGeom>
                <a:blipFill>
                  <a:blip r:embed="rId14"/>
                  <a:stretch>
                    <a:fillRect/>
                  </a:stretch>
                </a:blipFill>
              </p:spPr>
              <p:txBody>
                <a:bodyPr/>
                <a:lstStyle/>
                <a:p>
                  <a:r>
                    <a:rPr lang="en-US">
                      <a:noFill/>
                    </a:rPr>
                    <a:t> </a:t>
                  </a:r>
                </a:p>
              </p:txBody>
            </p:sp>
          </mc:Fallback>
        </mc:AlternateContent>
        <p:sp>
          <p:nvSpPr>
            <p:cNvPr id="36" name="Rectangle 35">
              <a:extLst>
                <a:ext uri="{FF2B5EF4-FFF2-40B4-BE49-F238E27FC236}">
                  <a16:creationId xmlns:a16="http://schemas.microsoft.com/office/drawing/2014/main" id="{E8CD88DB-2ACF-0348-7DAF-A272122F272D}"/>
                </a:ext>
              </a:extLst>
            </p:cNvPr>
            <p:cNvSpPr/>
            <p:nvPr/>
          </p:nvSpPr>
          <p:spPr>
            <a:xfrm>
              <a:off x="7483987" y="4855849"/>
              <a:ext cx="1253613" cy="1430593"/>
            </a:xfrm>
            <a:prstGeom prst="rect">
              <a:avLst/>
            </a:prstGeom>
            <a:solidFill>
              <a:schemeClr val="accent2">
                <a:lumMod val="20000"/>
                <a:lumOff val="80000"/>
              </a:schemeClr>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dirty="0">
                  <a:solidFill>
                    <a:schemeClr val="tx1"/>
                  </a:solidFill>
                </a:rPr>
                <a:t>3</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028E5094-5F8D-77EB-935D-F5F379FA15AB}"/>
                    </a:ext>
                  </a:extLst>
                </p:cNvPr>
                <p:cNvSpPr txBox="1"/>
                <p:nvPr/>
              </p:nvSpPr>
              <p:spPr>
                <a:xfrm>
                  <a:off x="7828728" y="4882654"/>
                  <a:ext cx="427704" cy="46172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ea typeface="Helvetica" charset="0"/>
                            <a:cs typeface="Helvetica" charset="0"/>
                          </a:rPr>
                          <m:t>tx</m:t>
                        </m:r>
                      </m:oMath>
                    </m:oMathPara>
                  </a14:m>
                  <a:br>
                    <a:rPr lang="en-US" sz="2400" b="0" dirty="0">
                      <a:latin typeface="Candara" panose="020E0502030303020204" pitchFamily="34" charset="0"/>
                      <a:ea typeface="Helvetica" charset="0"/>
                      <a:cs typeface="Helvetica" charset="0"/>
                    </a:rPr>
                  </a:br>
                  <a:endParaRPr lang="en-US" sz="2400" b="0" dirty="0">
                    <a:latin typeface="Candara" panose="020E0502030303020204" pitchFamily="34" charset="0"/>
                    <a:ea typeface="Helvetica" charset="0"/>
                    <a:cs typeface="Helvetica" charset="0"/>
                  </a:endParaRPr>
                </a:p>
              </p:txBody>
            </p:sp>
          </mc:Choice>
          <mc:Fallback xmlns="">
            <p:sp>
              <p:nvSpPr>
                <p:cNvPr id="37" name="TextBox 36">
                  <a:extLst>
                    <a:ext uri="{FF2B5EF4-FFF2-40B4-BE49-F238E27FC236}">
                      <a16:creationId xmlns:a16="http://schemas.microsoft.com/office/drawing/2014/main" id="{028E5094-5F8D-77EB-935D-F5F379FA15AB}"/>
                    </a:ext>
                  </a:extLst>
                </p:cNvPr>
                <p:cNvSpPr txBox="1">
                  <a:spLocks noRot="1" noChangeAspect="1" noMove="1" noResize="1" noEditPoints="1" noAdjustHandles="1" noChangeArrowheads="1" noChangeShapeType="1" noTextEdit="1"/>
                </p:cNvSpPr>
                <p:nvPr/>
              </p:nvSpPr>
              <p:spPr>
                <a:xfrm>
                  <a:off x="7828728" y="4882654"/>
                  <a:ext cx="427704" cy="461729"/>
                </a:xfrm>
                <a:prstGeom prst="rect">
                  <a:avLst/>
                </a:prstGeom>
                <a:blipFill>
                  <a:blip r:embed="rId14"/>
                  <a:stretch>
                    <a:fillRect r="-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44553E9-136F-3D52-4B34-879B4FCF852E}"/>
                    </a:ext>
                  </a:extLst>
                </p:cNvPr>
                <p:cNvSpPr txBox="1"/>
                <p:nvPr/>
              </p:nvSpPr>
              <p:spPr>
                <a:xfrm>
                  <a:off x="7649496" y="5317578"/>
                  <a:ext cx="427704" cy="46172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ea typeface="Helvetica" charset="0"/>
                            <a:cs typeface="Helvetica" charset="0"/>
                          </a:rPr>
                          <m:t>tx</m:t>
                        </m:r>
                      </m:oMath>
                    </m:oMathPara>
                  </a14:m>
                  <a:br>
                    <a:rPr lang="en-US" sz="2400" b="0" dirty="0">
                      <a:latin typeface="Candara" panose="020E0502030303020204" pitchFamily="34" charset="0"/>
                      <a:ea typeface="Helvetica" charset="0"/>
                      <a:cs typeface="Helvetica" charset="0"/>
                    </a:rPr>
                  </a:br>
                  <a:endParaRPr lang="en-US" sz="2400" b="0" dirty="0">
                    <a:latin typeface="Candara" panose="020E0502030303020204" pitchFamily="34" charset="0"/>
                    <a:ea typeface="Helvetica" charset="0"/>
                    <a:cs typeface="Helvetica" charset="0"/>
                  </a:endParaRPr>
                </a:p>
              </p:txBody>
            </p:sp>
          </mc:Choice>
          <mc:Fallback xmlns="">
            <p:sp>
              <p:nvSpPr>
                <p:cNvPr id="38" name="TextBox 37">
                  <a:extLst>
                    <a:ext uri="{FF2B5EF4-FFF2-40B4-BE49-F238E27FC236}">
                      <a16:creationId xmlns:a16="http://schemas.microsoft.com/office/drawing/2014/main" id="{F44553E9-136F-3D52-4B34-879B4FCF852E}"/>
                    </a:ext>
                  </a:extLst>
                </p:cNvPr>
                <p:cNvSpPr txBox="1">
                  <a:spLocks noRot="1" noChangeAspect="1" noMove="1" noResize="1" noEditPoints="1" noAdjustHandles="1" noChangeArrowheads="1" noChangeShapeType="1" noTextEdit="1"/>
                </p:cNvSpPr>
                <p:nvPr/>
              </p:nvSpPr>
              <p:spPr>
                <a:xfrm>
                  <a:off x="7649496" y="5317578"/>
                  <a:ext cx="427704" cy="461729"/>
                </a:xfrm>
                <a:prstGeom prst="rect">
                  <a:avLst/>
                </a:prstGeom>
                <a:blipFill>
                  <a:blip r:embed="rId16"/>
                  <a:stretch>
                    <a:fillRect r="-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2039F08-FAEF-13E7-3632-B829D079FC6E}"/>
                    </a:ext>
                  </a:extLst>
                </p:cNvPr>
                <p:cNvSpPr txBox="1"/>
                <p:nvPr/>
              </p:nvSpPr>
              <p:spPr>
                <a:xfrm>
                  <a:off x="7601565" y="5779306"/>
                  <a:ext cx="427704" cy="46172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ea typeface="Helvetica" charset="0"/>
                            <a:cs typeface="Helvetica" charset="0"/>
                          </a:rPr>
                          <m:t>tx</m:t>
                        </m:r>
                      </m:oMath>
                    </m:oMathPara>
                  </a14:m>
                  <a:br>
                    <a:rPr lang="en-US" sz="2400" b="0" dirty="0">
                      <a:latin typeface="Candara" panose="020E0502030303020204" pitchFamily="34" charset="0"/>
                      <a:ea typeface="Helvetica" charset="0"/>
                      <a:cs typeface="Helvetica" charset="0"/>
                    </a:rPr>
                  </a:br>
                  <a:endParaRPr lang="en-US" sz="2400" b="0" dirty="0">
                    <a:latin typeface="Candara" panose="020E0502030303020204" pitchFamily="34" charset="0"/>
                    <a:ea typeface="Helvetica" charset="0"/>
                    <a:cs typeface="Helvetica" charset="0"/>
                  </a:endParaRPr>
                </a:p>
              </p:txBody>
            </p:sp>
          </mc:Choice>
          <mc:Fallback xmlns="">
            <p:sp>
              <p:nvSpPr>
                <p:cNvPr id="40" name="TextBox 39">
                  <a:extLst>
                    <a:ext uri="{FF2B5EF4-FFF2-40B4-BE49-F238E27FC236}">
                      <a16:creationId xmlns:a16="http://schemas.microsoft.com/office/drawing/2014/main" id="{82039F08-FAEF-13E7-3632-B829D079FC6E}"/>
                    </a:ext>
                  </a:extLst>
                </p:cNvPr>
                <p:cNvSpPr txBox="1">
                  <a:spLocks noRot="1" noChangeAspect="1" noMove="1" noResize="1" noEditPoints="1" noAdjustHandles="1" noChangeArrowheads="1" noChangeShapeType="1" noTextEdit="1"/>
                </p:cNvSpPr>
                <p:nvPr/>
              </p:nvSpPr>
              <p:spPr>
                <a:xfrm>
                  <a:off x="7601565" y="5779306"/>
                  <a:ext cx="427704" cy="461729"/>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88CAADAF-C3A8-FD82-B3EB-3F6EE5C74FB9}"/>
                    </a:ext>
                  </a:extLst>
                </p:cNvPr>
                <p:cNvSpPr txBox="1"/>
                <p:nvPr/>
              </p:nvSpPr>
              <p:spPr>
                <a:xfrm>
                  <a:off x="8185456" y="5161065"/>
                  <a:ext cx="427704" cy="46172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ea typeface="Helvetica" charset="0"/>
                            <a:cs typeface="Helvetica" charset="0"/>
                          </a:rPr>
                          <m:t>tx</m:t>
                        </m:r>
                      </m:oMath>
                    </m:oMathPara>
                  </a14:m>
                  <a:br>
                    <a:rPr lang="en-US" sz="2400" b="0" dirty="0">
                      <a:latin typeface="Candara" panose="020E0502030303020204" pitchFamily="34" charset="0"/>
                      <a:ea typeface="Helvetica" charset="0"/>
                      <a:cs typeface="Helvetica" charset="0"/>
                    </a:rPr>
                  </a:br>
                  <a:endParaRPr lang="en-US" sz="2400" b="0" dirty="0">
                    <a:latin typeface="Candara" panose="020E0502030303020204" pitchFamily="34" charset="0"/>
                    <a:ea typeface="Helvetica" charset="0"/>
                    <a:cs typeface="Helvetica" charset="0"/>
                  </a:endParaRPr>
                </a:p>
              </p:txBody>
            </p:sp>
          </mc:Choice>
          <mc:Fallback xmlns="">
            <p:sp>
              <p:nvSpPr>
                <p:cNvPr id="41" name="TextBox 40">
                  <a:extLst>
                    <a:ext uri="{FF2B5EF4-FFF2-40B4-BE49-F238E27FC236}">
                      <a16:creationId xmlns:a16="http://schemas.microsoft.com/office/drawing/2014/main" id="{88CAADAF-C3A8-FD82-B3EB-3F6EE5C74FB9}"/>
                    </a:ext>
                  </a:extLst>
                </p:cNvPr>
                <p:cNvSpPr txBox="1">
                  <a:spLocks noRot="1" noChangeAspect="1" noMove="1" noResize="1" noEditPoints="1" noAdjustHandles="1" noChangeArrowheads="1" noChangeShapeType="1" noTextEdit="1"/>
                </p:cNvSpPr>
                <p:nvPr/>
              </p:nvSpPr>
              <p:spPr>
                <a:xfrm>
                  <a:off x="8185456" y="5161065"/>
                  <a:ext cx="427704" cy="461729"/>
                </a:xfrm>
                <a:prstGeom prst="rect">
                  <a:avLst/>
                </a:prstGeom>
                <a:blipFill>
                  <a:blip r:embed="rId18"/>
                  <a:stretch>
                    <a:fillRect/>
                  </a:stretch>
                </a:blipFill>
              </p:spPr>
              <p:txBody>
                <a:bodyPr/>
                <a:lstStyle/>
                <a:p>
                  <a:r>
                    <a:rPr lang="en-US">
                      <a:noFill/>
                    </a:rPr>
                    <a:t> </a:t>
                  </a:r>
                </a:p>
              </p:txBody>
            </p:sp>
          </mc:Fallback>
        </mc:AlternateContent>
        <p:cxnSp>
          <p:nvCxnSpPr>
            <p:cNvPr id="42" name="Straight Arrow Connector 41">
              <a:extLst>
                <a:ext uri="{FF2B5EF4-FFF2-40B4-BE49-F238E27FC236}">
                  <a16:creationId xmlns:a16="http://schemas.microsoft.com/office/drawing/2014/main" id="{BC943ED3-C37E-5A62-3B17-5C5AE012B858}"/>
                </a:ext>
              </a:extLst>
            </p:cNvPr>
            <p:cNvCxnSpPr>
              <a:cxnSpLocks/>
              <a:stCxn id="18" idx="3"/>
              <a:endCxn id="24" idx="1"/>
            </p:cNvCxnSpPr>
            <p:nvPr/>
          </p:nvCxnSpPr>
          <p:spPr>
            <a:xfrm>
              <a:off x="3776612" y="5571146"/>
              <a:ext cx="42770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237A299B-2685-C2CC-1C2C-C3064BE2C158}"/>
                </a:ext>
              </a:extLst>
            </p:cNvPr>
            <p:cNvCxnSpPr>
              <a:cxnSpLocks/>
              <a:stCxn id="24" idx="3"/>
              <a:endCxn id="30" idx="1"/>
            </p:cNvCxnSpPr>
            <p:nvPr/>
          </p:nvCxnSpPr>
          <p:spPr>
            <a:xfrm>
              <a:off x="5457929" y="5571146"/>
              <a:ext cx="38622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C825BC72-E23C-A4EA-BC27-822CDF4003DA}"/>
                </a:ext>
              </a:extLst>
            </p:cNvPr>
            <p:cNvCxnSpPr>
              <a:cxnSpLocks/>
              <a:stCxn id="30" idx="3"/>
              <a:endCxn id="36" idx="1"/>
            </p:cNvCxnSpPr>
            <p:nvPr/>
          </p:nvCxnSpPr>
          <p:spPr>
            <a:xfrm>
              <a:off x="7097764" y="5571146"/>
              <a:ext cx="38622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0F31F337-829A-4521-C6CA-84E0127816C8}"/>
                </a:ext>
              </a:extLst>
            </p:cNvPr>
            <p:cNvCxnSpPr>
              <a:cxnSpLocks/>
              <a:stCxn id="36" idx="3"/>
            </p:cNvCxnSpPr>
            <p:nvPr/>
          </p:nvCxnSpPr>
          <p:spPr>
            <a:xfrm>
              <a:off x="8737600" y="5571146"/>
              <a:ext cx="35672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0B0A6BBF-3558-9348-C501-9BBD48A0F9F9}"/>
                </a:ext>
              </a:extLst>
            </p:cNvPr>
            <p:cNvSpPr txBox="1"/>
            <p:nvPr/>
          </p:nvSpPr>
          <p:spPr>
            <a:xfrm>
              <a:off x="9165304" y="5304901"/>
              <a:ext cx="929149" cy="461665"/>
            </a:xfrm>
            <a:prstGeom prst="rect">
              <a:avLst/>
            </a:prstGeom>
            <a:noFill/>
          </p:spPr>
          <p:txBody>
            <a:bodyPr wrap="square" rtlCol="0">
              <a:spAutoFit/>
            </a:bodyPr>
            <a:lstStyle/>
            <a:p>
              <a:pPr algn="l"/>
              <a:r>
                <a:rPr lang="en-US" sz="2400" b="0" dirty="0">
                  <a:latin typeface="Candara" panose="020E0502030303020204" pitchFamily="34" charset="0"/>
                  <a:ea typeface="Helvetica" charset="0"/>
                  <a:cs typeface="Helvetica" charset="0"/>
                </a:rPr>
                <a:t>…</a:t>
              </a:r>
            </a:p>
          </p:txBody>
        </p:sp>
      </p:grpSp>
      <p:grpSp>
        <p:nvGrpSpPr>
          <p:cNvPr id="3" name="Group 2">
            <a:extLst>
              <a:ext uri="{FF2B5EF4-FFF2-40B4-BE49-F238E27FC236}">
                <a16:creationId xmlns:a16="http://schemas.microsoft.com/office/drawing/2014/main" id="{89AF01A6-0308-F471-663C-0EC7393D5FE3}"/>
              </a:ext>
            </a:extLst>
          </p:cNvPr>
          <p:cNvGrpSpPr/>
          <p:nvPr/>
        </p:nvGrpSpPr>
        <p:grpSpPr>
          <a:xfrm>
            <a:off x="3048000" y="1335495"/>
            <a:ext cx="6172200" cy="1112965"/>
            <a:chOff x="3181772" y="1335495"/>
            <a:chExt cx="6172200" cy="1112965"/>
          </a:xfrm>
        </p:grpSpPr>
        <p:sp>
          <p:nvSpPr>
            <p:cNvPr id="4" name="TextBox 3">
              <a:extLst>
                <a:ext uri="{FF2B5EF4-FFF2-40B4-BE49-F238E27FC236}">
                  <a16:creationId xmlns:a16="http://schemas.microsoft.com/office/drawing/2014/main" id="{5F7F863D-1CBE-CDA5-6032-1D5A4DFE44AD}"/>
                </a:ext>
              </a:extLst>
            </p:cNvPr>
            <p:cNvSpPr txBox="1"/>
            <p:nvPr/>
          </p:nvSpPr>
          <p:spPr>
            <a:xfrm>
              <a:off x="3181772" y="1335495"/>
              <a:ext cx="1371599" cy="523220"/>
            </a:xfrm>
            <a:prstGeom prst="rect">
              <a:avLst/>
            </a:prstGeom>
            <a:noFill/>
          </p:spPr>
          <p:txBody>
            <a:bodyPr wrap="square" rtlCol="0">
              <a:spAutoFit/>
            </a:bodyPr>
            <a:lstStyle/>
            <a:p>
              <a:r>
                <a:rPr lang="en-US" sz="2800" dirty="0">
                  <a:latin typeface="+mj-lt"/>
                </a:rPr>
                <a:t>Garbler</a:t>
              </a:r>
            </a:p>
          </p:txBody>
        </p:sp>
        <p:cxnSp>
          <p:nvCxnSpPr>
            <p:cNvPr id="5" name="Straight Arrow Connector 4">
              <a:extLst>
                <a:ext uri="{FF2B5EF4-FFF2-40B4-BE49-F238E27FC236}">
                  <a16:creationId xmlns:a16="http://schemas.microsoft.com/office/drawing/2014/main" id="{DC8581C0-1D49-9EB3-EF70-56D35F6ED051}"/>
                </a:ext>
              </a:extLst>
            </p:cNvPr>
            <p:cNvCxnSpPr/>
            <p:nvPr/>
          </p:nvCxnSpPr>
          <p:spPr>
            <a:xfrm>
              <a:off x="5124872" y="1862127"/>
              <a:ext cx="1905000" cy="0"/>
            </a:xfrm>
            <a:prstGeom prst="straightConnector1">
              <a:avLst/>
            </a:prstGeom>
            <a:ln w="38100">
              <a:headEnd w="lg" len="lg"/>
              <a:tailEnd type="triangle" w="lg" len="lg"/>
            </a:ln>
          </p:spPr>
          <p:style>
            <a:lnRef idx="3">
              <a:schemeClr val="accent1"/>
            </a:lnRef>
            <a:fillRef idx="0">
              <a:schemeClr val="accent1"/>
            </a:fillRef>
            <a:effectRef idx="2">
              <a:schemeClr val="accent1"/>
            </a:effectRef>
            <a:fontRef idx="minor">
              <a:schemeClr val="tx1"/>
            </a:fontRef>
          </p:style>
        </p:cxnSp>
        <p:sp>
          <p:nvSpPr>
            <p:cNvPr id="6" name="TextBox 5">
              <a:extLst>
                <a:ext uri="{FF2B5EF4-FFF2-40B4-BE49-F238E27FC236}">
                  <a16:creationId xmlns:a16="http://schemas.microsoft.com/office/drawing/2014/main" id="{E68912D0-F8BB-1BD7-7773-9B45E4DE168A}"/>
                </a:ext>
              </a:extLst>
            </p:cNvPr>
            <p:cNvSpPr txBox="1"/>
            <p:nvPr/>
          </p:nvSpPr>
          <p:spPr>
            <a:xfrm>
              <a:off x="7525172" y="1335495"/>
              <a:ext cx="1828800" cy="523220"/>
            </a:xfrm>
            <a:prstGeom prst="rect">
              <a:avLst/>
            </a:prstGeom>
            <a:noFill/>
          </p:spPr>
          <p:txBody>
            <a:bodyPr wrap="square" rtlCol="0">
              <a:spAutoFit/>
            </a:bodyPr>
            <a:lstStyle/>
            <a:p>
              <a:r>
                <a:rPr lang="en-US" sz="2800" dirty="0">
                  <a:latin typeface="+mj-lt"/>
                </a:rPr>
                <a:t>Evaluator </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6B8BF8F-DE4F-2B50-703F-1C6536DC8C12}"/>
                    </a:ext>
                  </a:extLst>
                </p:cNvPr>
                <p:cNvSpPr txBox="1"/>
                <p:nvPr/>
              </p:nvSpPr>
              <p:spPr>
                <a:xfrm>
                  <a:off x="5086772" y="1335495"/>
                  <a:ext cx="1981201" cy="47416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400" b="0" i="1" dirty="0" smtClean="0">
                                <a:solidFill>
                                  <a:srgbClr val="0070C0"/>
                                </a:solidFill>
                                <a:latin typeface="Cambria Math" panose="02040503050406030204" pitchFamily="18" charset="0"/>
                              </a:rPr>
                            </m:ctrlPr>
                          </m:accPr>
                          <m:e>
                            <m:r>
                              <a:rPr lang="en-US" sz="2400" b="0" i="1" dirty="0" smtClean="0">
                                <a:solidFill>
                                  <a:srgbClr val="0070C0"/>
                                </a:solidFill>
                                <a:latin typeface="Cambria Math" panose="02040503050406030204" pitchFamily="18" charset="0"/>
                              </a:rPr>
                              <m:t>𝐶</m:t>
                            </m:r>
                          </m:e>
                        </m:acc>
                        <m:r>
                          <a:rPr lang="en-US" sz="2400" b="0" i="1" dirty="0" smtClean="0">
                            <a:solidFill>
                              <a:srgbClr val="0070C0"/>
                            </a:solidFill>
                            <a:latin typeface="Cambria Math" panose="02040503050406030204" pitchFamily="18" charset="0"/>
                          </a:rPr>
                          <m:t>   </m:t>
                        </m:r>
                        <m:acc>
                          <m:accPr>
                            <m:chr m:val="̂"/>
                            <m:ctrlPr>
                              <a:rPr lang="en-US" sz="2400" b="0" i="1" dirty="0" smtClean="0">
                                <a:solidFill>
                                  <a:srgbClr val="0070C0"/>
                                </a:solidFill>
                                <a:latin typeface="Cambria Math" panose="02040503050406030204" pitchFamily="18" charset="0"/>
                              </a:rPr>
                            </m:ctrlPr>
                          </m:accPr>
                          <m:e>
                            <m:r>
                              <a:rPr lang="en-US" sz="2400" b="0" i="1" dirty="0" smtClean="0">
                                <a:solidFill>
                                  <a:srgbClr val="0070C0"/>
                                </a:solidFill>
                                <a:latin typeface="Cambria Math" panose="02040503050406030204" pitchFamily="18" charset="0"/>
                              </a:rPr>
                              <m:t>𝑥</m:t>
                            </m:r>
                          </m:e>
                        </m:acc>
                      </m:oMath>
                    </m:oMathPara>
                  </a14:m>
                  <a:endParaRPr lang="en-US" sz="2400" dirty="0">
                    <a:solidFill>
                      <a:srgbClr val="0070C0"/>
                    </a:solidFill>
                  </a:endParaRPr>
                </a:p>
              </p:txBody>
            </p:sp>
          </mc:Choice>
          <mc:Fallback xmlns="">
            <p:sp>
              <p:nvSpPr>
                <p:cNvPr id="11" name="TextBox 10">
                  <a:extLst>
                    <a:ext uri="{FF2B5EF4-FFF2-40B4-BE49-F238E27FC236}">
                      <a16:creationId xmlns:a16="http://schemas.microsoft.com/office/drawing/2014/main" id="{36B8BF8F-DE4F-2B50-703F-1C6536DC8C12}"/>
                    </a:ext>
                  </a:extLst>
                </p:cNvPr>
                <p:cNvSpPr txBox="1">
                  <a:spLocks noRot="1" noChangeAspect="1" noMove="1" noResize="1" noEditPoints="1" noAdjustHandles="1" noChangeArrowheads="1" noChangeShapeType="1" noTextEdit="1"/>
                </p:cNvSpPr>
                <p:nvPr/>
              </p:nvSpPr>
              <p:spPr>
                <a:xfrm>
                  <a:off x="5086772" y="1335495"/>
                  <a:ext cx="1981201" cy="474169"/>
                </a:xfrm>
                <a:prstGeom prst="rect">
                  <a:avLst/>
                </a:prstGeom>
                <a:blipFill>
                  <a:blip r:embed="rId19"/>
                  <a:stretch>
                    <a:fillRect t="-10526" b="-21053"/>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E1133DBD-1781-74C9-79D1-EE9AC7D73104}"/>
                </a:ext>
              </a:extLst>
            </p:cNvPr>
            <p:cNvSpPr txBox="1"/>
            <p:nvPr/>
          </p:nvSpPr>
          <p:spPr>
            <a:xfrm>
              <a:off x="4210472" y="1925240"/>
              <a:ext cx="3733800" cy="523220"/>
            </a:xfrm>
            <a:prstGeom prst="rect">
              <a:avLst/>
            </a:prstGeom>
            <a:noFill/>
          </p:spPr>
          <p:txBody>
            <a:bodyPr wrap="square" rtlCol="0">
              <a:spAutoFit/>
            </a:bodyPr>
            <a:lstStyle/>
            <a:p>
              <a:pPr algn="ctr"/>
              <a:r>
                <a:rPr lang="en-US" sz="2800" dirty="0">
                  <a:solidFill>
                    <a:srgbClr val="0070C0"/>
                  </a:solidFill>
                  <a:latin typeface="+mj-lt"/>
                </a:rPr>
                <a:t>Communication ~ size  </a:t>
              </a:r>
            </a:p>
          </p:txBody>
        </p:sp>
      </p:grpSp>
      <p:sp>
        <p:nvSpPr>
          <p:cNvPr id="13" name="TextBox 12">
            <a:extLst>
              <a:ext uri="{FF2B5EF4-FFF2-40B4-BE49-F238E27FC236}">
                <a16:creationId xmlns:a16="http://schemas.microsoft.com/office/drawing/2014/main" id="{2C653AEF-4FAF-500A-6074-81168595ABDE}"/>
              </a:ext>
            </a:extLst>
          </p:cNvPr>
          <p:cNvSpPr txBox="1"/>
          <p:nvPr/>
        </p:nvSpPr>
        <p:spPr>
          <a:xfrm>
            <a:off x="1595384" y="2438400"/>
            <a:ext cx="8991600" cy="523220"/>
          </a:xfrm>
          <a:prstGeom prst="rect">
            <a:avLst/>
          </a:prstGeom>
          <a:noFill/>
        </p:spPr>
        <p:txBody>
          <a:bodyPr wrap="square" rtlCol="0">
            <a:spAutoFit/>
          </a:bodyPr>
          <a:lstStyle/>
          <a:p>
            <a:pPr algn="ctr"/>
            <a:r>
              <a:rPr lang="en-US" sz="2800" dirty="0">
                <a:latin typeface="+mj-lt"/>
              </a:rPr>
              <a:t>Communication matters in interactive protocols e.g., MPC  </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926E7B4-8EEA-E3BF-4E35-AF37F05A30A9}"/>
                  </a:ext>
                </a:extLst>
              </p:cNvPr>
              <p:cNvSpPr txBox="1"/>
              <p:nvPr/>
            </p:nvSpPr>
            <p:spPr>
              <a:xfrm>
                <a:off x="1600200" y="3104385"/>
                <a:ext cx="8991600" cy="1077218"/>
              </a:xfrm>
              <a:prstGeom prst="rect">
                <a:avLst/>
              </a:prstGeom>
              <a:noFill/>
            </p:spPr>
            <p:txBody>
              <a:bodyPr wrap="square" rtlCol="0">
                <a:spAutoFit/>
              </a:bodyPr>
              <a:lstStyle/>
              <a:p>
                <a:pPr algn="ctr"/>
                <a:r>
                  <a:rPr lang="en-US" sz="2800" dirty="0">
                    <a:latin typeface="+mj-lt"/>
                  </a:rPr>
                  <a:t>Garbled circuit is a </a:t>
                </a:r>
                <a:r>
                  <a:rPr lang="en-US" sz="2800" u="sng" dirty="0">
                    <a:solidFill>
                      <a:srgbClr val="0432FF"/>
                    </a:solidFill>
                    <a:latin typeface="+mj-lt"/>
                  </a:rPr>
                  <a:t>non-interactive</a:t>
                </a:r>
                <a:r>
                  <a:rPr lang="en-US" sz="2800" dirty="0">
                    <a:latin typeface="+mj-lt"/>
                  </a:rPr>
                  <a:t> primitive </a:t>
                </a:r>
              </a:p>
              <a:p>
                <a:pPr algn="ctr"/>
                <a:r>
                  <a:rPr lang="en-US" sz="3600" b="1" dirty="0">
                    <a:solidFill>
                      <a:srgbClr val="0432FF"/>
                    </a:solidFill>
                    <a:latin typeface="+mj-lt"/>
                  </a:rPr>
                  <a:t>Saving in Size </a:t>
                </a:r>
                <a14:m>
                  <m:oMath xmlns:m="http://schemas.openxmlformats.org/officeDocument/2006/math">
                    <m:r>
                      <a:rPr lang="en-US" sz="3600" b="1" i="1" smtClean="0">
                        <a:solidFill>
                          <a:srgbClr val="0432FF"/>
                        </a:solidFill>
                        <a:latin typeface="Cambria Math" panose="02040503050406030204" pitchFamily="18" charset="0"/>
                      </a:rPr>
                      <m:t>× </m:t>
                    </m:r>
                  </m:oMath>
                </a14:m>
                <a:r>
                  <a:rPr lang="en-US" sz="3600" b="1" dirty="0">
                    <a:solidFill>
                      <a:srgbClr val="0432FF"/>
                    </a:solidFill>
                    <a:latin typeface="+mj-lt"/>
                  </a:rPr>
                  <a:t># recipients</a:t>
                </a:r>
              </a:p>
            </p:txBody>
          </p:sp>
        </mc:Choice>
        <mc:Fallback xmlns="">
          <p:sp>
            <p:nvSpPr>
              <p:cNvPr id="14" name="TextBox 13">
                <a:extLst>
                  <a:ext uri="{FF2B5EF4-FFF2-40B4-BE49-F238E27FC236}">
                    <a16:creationId xmlns:a16="http://schemas.microsoft.com/office/drawing/2014/main" id="{B926E7B4-8EEA-E3BF-4E35-AF37F05A30A9}"/>
                  </a:ext>
                </a:extLst>
              </p:cNvPr>
              <p:cNvSpPr txBox="1">
                <a:spLocks noRot="1" noChangeAspect="1" noMove="1" noResize="1" noEditPoints="1" noAdjustHandles="1" noChangeArrowheads="1" noChangeShapeType="1" noTextEdit="1"/>
              </p:cNvSpPr>
              <p:nvPr/>
            </p:nvSpPr>
            <p:spPr>
              <a:xfrm>
                <a:off x="1600200" y="3104385"/>
                <a:ext cx="8991600" cy="1077218"/>
              </a:xfrm>
              <a:prstGeom prst="rect">
                <a:avLst/>
              </a:prstGeom>
              <a:blipFill>
                <a:blip r:embed="rId20"/>
                <a:stretch>
                  <a:fillRect t="-5814" b="-18605"/>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6FC625F3-A8B2-8F0E-62C9-E92787DDEE1A}"/>
              </a:ext>
            </a:extLst>
          </p:cNvPr>
          <p:cNvGrpSpPr/>
          <p:nvPr/>
        </p:nvGrpSpPr>
        <p:grpSpPr>
          <a:xfrm>
            <a:off x="3200400" y="5161065"/>
            <a:ext cx="5092596" cy="1618493"/>
            <a:chOff x="603507" y="5161065"/>
            <a:chExt cx="5092596" cy="1618493"/>
          </a:xfrm>
        </p:grpSpPr>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CA00FF1-1D5A-9F66-D23E-F84F760BE8C5}"/>
                    </a:ext>
                  </a:extLst>
                </p:cNvPr>
                <p:cNvSpPr txBox="1"/>
                <p:nvPr/>
              </p:nvSpPr>
              <p:spPr>
                <a:xfrm>
                  <a:off x="679707" y="5161065"/>
                  <a:ext cx="427704" cy="474232"/>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acc>
                          <m:accPr>
                            <m:chr m:val="̂"/>
                            <m:ctrlPr>
                              <a:rPr lang="en-US" sz="2400" b="0" i="1" smtClean="0">
                                <a:solidFill>
                                  <a:srgbClr val="0070C0"/>
                                </a:solidFill>
                                <a:latin typeface="Cambria Math" panose="02040503050406030204" pitchFamily="18" charset="0"/>
                              </a:rPr>
                            </m:ctrlPr>
                          </m:accPr>
                          <m:e>
                            <m:r>
                              <a:rPr lang="en-US" sz="2400" b="0" i="1" smtClean="0">
                                <a:solidFill>
                                  <a:srgbClr val="0070C0"/>
                                </a:solidFill>
                                <a:latin typeface="Cambria Math" panose="02040503050406030204" pitchFamily="18" charset="0"/>
                              </a:rPr>
                              <m:t>𝐶</m:t>
                            </m:r>
                          </m:e>
                        </m:acc>
                      </m:oMath>
                    </m:oMathPara>
                  </a14:m>
                  <a:br>
                    <a:rPr lang="en-US" sz="2400" b="0" dirty="0">
                      <a:solidFill>
                        <a:srgbClr val="0070C0"/>
                      </a:solidFill>
                      <a:latin typeface="Candara" panose="020E0502030303020204" pitchFamily="34" charset="0"/>
                      <a:ea typeface="Helvetica" charset="0"/>
                      <a:cs typeface="Helvetica" charset="0"/>
                    </a:rPr>
                  </a:br>
                  <a:endParaRPr lang="en-US" sz="2400" b="0" dirty="0">
                    <a:solidFill>
                      <a:srgbClr val="0070C0"/>
                    </a:solidFill>
                    <a:latin typeface="Candara" panose="020E0502030303020204" pitchFamily="34" charset="0"/>
                    <a:ea typeface="Helvetica" charset="0"/>
                    <a:cs typeface="Helvetica" charset="0"/>
                  </a:endParaRPr>
                </a:p>
              </p:txBody>
            </p:sp>
          </mc:Choice>
          <mc:Fallback xmlns="">
            <p:sp>
              <p:nvSpPr>
                <p:cNvPr id="23" name="TextBox 22">
                  <a:extLst>
                    <a:ext uri="{FF2B5EF4-FFF2-40B4-BE49-F238E27FC236}">
                      <a16:creationId xmlns:a16="http://schemas.microsoft.com/office/drawing/2014/main" id="{2CA00FF1-1D5A-9F66-D23E-F84F760BE8C5}"/>
                    </a:ext>
                  </a:extLst>
                </p:cNvPr>
                <p:cNvSpPr txBox="1">
                  <a:spLocks noRot="1" noChangeAspect="1" noMove="1" noResize="1" noEditPoints="1" noAdjustHandles="1" noChangeArrowheads="1" noChangeShapeType="1" noTextEdit="1"/>
                </p:cNvSpPr>
                <p:nvPr/>
              </p:nvSpPr>
              <p:spPr>
                <a:xfrm>
                  <a:off x="679707" y="5161065"/>
                  <a:ext cx="427704" cy="474232"/>
                </a:xfrm>
                <a:prstGeom prst="rect">
                  <a:avLst/>
                </a:prstGeom>
                <a:blipFill>
                  <a:blip r:embed="rId21"/>
                  <a:stretch>
                    <a:fillRect t="-10390" r="-2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070AEC20-DEB6-82C8-F6D0-F932A8AC04DB}"/>
                    </a:ext>
                  </a:extLst>
                </p:cNvPr>
                <p:cNvSpPr txBox="1"/>
                <p:nvPr/>
              </p:nvSpPr>
              <p:spPr>
                <a:xfrm>
                  <a:off x="603507" y="6317893"/>
                  <a:ext cx="5092596" cy="461665"/>
                </a:xfrm>
                <a:prstGeom prst="rect">
                  <a:avLst/>
                </a:prstGeom>
                <a:noFill/>
              </p:spPr>
              <p:txBody>
                <a:bodyPr wrap="square" rtlCol="0">
                  <a:spAutoFit/>
                </a:bodyPr>
                <a:lstStyle/>
                <a:p>
                  <a:pPr algn="ctr"/>
                  <a:r>
                    <a:rPr lang="en-US" sz="2400" dirty="0">
                      <a:solidFill>
                        <a:srgbClr val="0070C0"/>
                      </a:solidFill>
                      <a:latin typeface="+mj-lt"/>
                    </a:rPr>
                    <a:t>Only send </a:t>
                  </a:r>
                  <a14:m>
                    <m:oMath xmlns:m="http://schemas.openxmlformats.org/officeDocument/2006/math">
                      <m:acc>
                        <m:accPr>
                          <m:chr m:val="̂"/>
                          <m:ctrlPr>
                            <a:rPr lang="en-US" sz="2400" b="0" i="1" dirty="0" smtClean="0">
                              <a:solidFill>
                                <a:srgbClr val="0070C0"/>
                              </a:solidFill>
                              <a:latin typeface="Cambria Math" panose="02040503050406030204" pitchFamily="18" charset="0"/>
                            </a:rPr>
                          </m:ctrlPr>
                        </m:accPr>
                        <m:e>
                          <m:r>
                            <a:rPr lang="en-US" sz="2400" b="0" i="1" dirty="0" smtClean="0">
                              <a:solidFill>
                                <a:srgbClr val="0070C0"/>
                              </a:solidFill>
                              <a:latin typeface="Cambria Math" panose="02040503050406030204" pitchFamily="18" charset="0"/>
                            </a:rPr>
                            <m:t>𝑥</m:t>
                          </m:r>
                        </m:e>
                      </m:acc>
                    </m:oMath>
                  </a14:m>
                  <a:r>
                    <a:rPr lang="en-US" sz="2400" dirty="0">
                      <a:solidFill>
                        <a:srgbClr val="0070C0"/>
                      </a:solidFill>
                      <a:latin typeface="+mj-lt"/>
                    </a:rPr>
                    <a:t> to many recipients  </a:t>
                  </a:r>
                </a:p>
              </p:txBody>
            </p:sp>
          </mc:Choice>
          <mc:Fallback xmlns="">
            <p:sp>
              <p:nvSpPr>
                <p:cNvPr id="48" name="TextBox 47">
                  <a:extLst>
                    <a:ext uri="{FF2B5EF4-FFF2-40B4-BE49-F238E27FC236}">
                      <a16:creationId xmlns:a16="http://schemas.microsoft.com/office/drawing/2014/main" id="{070AEC20-DEB6-82C8-F6D0-F932A8AC04DB}"/>
                    </a:ext>
                  </a:extLst>
                </p:cNvPr>
                <p:cNvSpPr txBox="1">
                  <a:spLocks noRot="1" noChangeAspect="1" noMove="1" noResize="1" noEditPoints="1" noAdjustHandles="1" noChangeArrowheads="1" noChangeShapeType="1" noTextEdit="1"/>
                </p:cNvSpPr>
                <p:nvPr/>
              </p:nvSpPr>
              <p:spPr>
                <a:xfrm>
                  <a:off x="603507" y="6317893"/>
                  <a:ext cx="5092596" cy="461665"/>
                </a:xfrm>
                <a:prstGeom prst="rect">
                  <a:avLst/>
                </a:prstGeom>
                <a:blipFill>
                  <a:blip r:embed="rId22"/>
                  <a:stretch>
                    <a:fillRect t="-10526" b="-28947"/>
                  </a:stretch>
                </a:blipFill>
              </p:spPr>
              <p:txBody>
                <a:bodyPr/>
                <a:lstStyle/>
                <a:p>
                  <a:r>
                    <a:rPr lang="en-US">
                      <a:noFill/>
                    </a:rPr>
                    <a:t> </a:t>
                  </a:r>
                </a:p>
              </p:txBody>
            </p:sp>
          </mc:Fallback>
        </mc:AlternateContent>
      </p:grpSp>
      <p:sp>
        <p:nvSpPr>
          <p:cNvPr id="17" name="Title 1">
            <a:extLst>
              <a:ext uri="{FF2B5EF4-FFF2-40B4-BE49-F238E27FC236}">
                <a16:creationId xmlns:a16="http://schemas.microsoft.com/office/drawing/2014/main" id="{AF54CC14-8D52-4748-44BB-A283D5CBED7C}"/>
              </a:ext>
            </a:extLst>
          </p:cNvPr>
          <p:cNvSpPr txBox="1">
            <a:spLocks/>
          </p:cNvSpPr>
          <p:nvPr/>
        </p:nvSpPr>
        <p:spPr>
          <a:xfrm>
            <a:off x="152400" y="23021"/>
            <a:ext cx="11201400" cy="11183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Garbled Circuit Size Matters</a:t>
            </a:r>
          </a:p>
        </p:txBody>
      </p:sp>
    </p:spTree>
    <p:extLst>
      <p:ext uri="{BB962C8B-B14F-4D97-AF65-F5344CB8AC3E}">
        <p14:creationId xmlns:p14="http://schemas.microsoft.com/office/powerpoint/2010/main" val="167168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02A82B02-1A4D-6351-F97A-FA8B19C50EEB}"/>
              </a:ext>
            </a:extLst>
          </p:cNvPr>
          <p:cNvSpPr/>
          <p:nvPr/>
        </p:nvSpPr>
        <p:spPr>
          <a:xfrm>
            <a:off x="304801" y="1462169"/>
            <a:ext cx="3429000" cy="3352800"/>
          </a:xfrm>
          <a:prstGeom prst="ellipse">
            <a:avLst/>
          </a:prstGeom>
          <a:solidFill>
            <a:schemeClr val="accent6">
              <a:lumMod val="60000"/>
              <a:lumOff val="40000"/>
            </a:schemeClr>
          </a:solid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5" name="Rectangle 4">
            <a:extLst>
              <a:ext uri="{FF2B5EF4-FFF2-40B4-BE49-F238E27FC236}">
                <a16:creationId xmlns:a16="http://schemas.microsoft.com/office/drawing/2014/main" id="{E66123F0-361E-BE3C-6768-53DEFC2A44B8}"/>
              </a:ext>
            </a:extLst>
          </p:cNvPr>
          <p:cNvSpPr/>
          <p:nvPr/>
        </p:nvSpPr>
        <p:spPr>
          <a:xfrm>
            <a:off x="1108665" y="1985629"/>
            <a:ext cx="1600645" cy="584775"/>
          </a:xfrm>
          <a:prstGeom prst="rect">
            <a:avLst/>
          </a:prstGeom>
        </p:spPr>
        <p:txBody>
          <a:bodyPr wrap="square">
            <a:spAutoFit/>
          </a:bodyPr>
          <a:lstStyle/>
          <a:p>
            <a:pPr algn="ctr"/>
            <a:r>
              <a:rPr lang="en-US" sz="3200" dirty="0">
                <a:solidFill>
                  <a:srgbClr val="C00000"/>
                </a:solidFill>
                <a:latin typeface="Marker Felt Thin" panose="02000400000000000000" pitchFamily="2" charset="77"/>
              </a:rPr>
              <a:t>Yao’s GC</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4B81E9F8-B4C5-1F5D-1186-A953F760C3EF}"/>
                  </a:ext>
                </a:extLst>
              </p:cNvPr>
              <p:cNvSpPr/>
              <p:nvPr/>
            </p:nvSpPr>
            <p:spPr>
              <a:xfrm>
                <a:off x="1376400" y="2794621"/>
                <a:ext cx="1285800" cy="523220"/>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sz="2800" b="0" i="0" dirty="0" smtClean="0">
                          <a:solidFill>
                            <a:srgbClr val="C00000"/>
                          </a:solidFill>
                          <a:latin typeface="Cambria Math" panose="02040503050406030204" pitchFamily="18" charset="0"/>
                        </a:rPr>
                        <m:t>&gt;</m:t>
                      </m:r>
                      <m:r>
                        <a:rPr lang="en-US" sz="2800" i="1" dirty="0" smtClean="0">
                          <a:solidFill>
                            <a:srgbClr val="C00000"/>
                          </a:solidFill>
                          <a:latin typeface="Cambria Math" panose="02040503050406030204" pitchFamily="18" charset="0"/>
                        </a:rPr>
                        <m:t>|</m:t>
                      </m:r>
                      <m:r>
                        <a:rPr lang="en-US" sz="2800" i="1" dirty="0" smtClean="0">
                          <a:solidFill>
                            <a:srgbClr val="C00000"/>
                          </a:solidFill>
                          <a:latin typeface="Cambria Math" panose="02040503050406030204" pitchFamily="18" charset="0"/>
                        </a:rPr>
                        <m:t>𝐶</m:t>
                      </m:r>
                      <m:r>
                        <a:rPr lang="en-US" sz="2800" i="1" dirty="0" smtClean="0">
                          <a:solidFill>
                            <a:srgbClr val="C00000"/>
                          </a:solidFill>
                          <a:latin typeface="Cambria Math" panose="02040503050406030204" pitchFamily="18" charset="0"/>
                        </a:rPr>
                        <m:t>|</m:t>
                      </m:r>
                      <m:r>
                        <a:rPr lang="en-US" sz="2800" i="1" dirty="0" smtClean="0">
                          <a:solidFill>
                            <a:srgbClr val="C00000"/>
                          </a:solidFill>
                          <a:latin typeface="Cambria Math" panose="02040503050406030204" pitchFamily="18" charset="0"/>
                        </a:rPr>
                        <m:t>𝜆</m:t>
                      </m:r>
                    </m:oMath>
                  </m:oMathPara>
                </a14:m>
                <a:endParaRPr lang="en-US" sz="2800" dirty="0">
                  <a:solidFill>
                    <a:srgbClr val="C00000"/>
                  </a:solidFill>
                  <a:latin typeface="+mj-lt"/>
                </a:endParaRPr>
              </a:p>
            </p:txBody>
          </p:sp>
        </mc:Choice>
        <mc:Fallback xmlns="">
          <p:sp>
            <p:nvSpPr>
              <p:cNvPr id="8" name="Rectangle 7">
                <a:extLst>
                  <a:ext uri="{FF2B5EF4-FFF2-40B4-BE49-F238E27FC236}">
                    <a16:creationId xmlns:a16="http://schemas.microsoft.com/office/drawing/2014/main" id="{4B81E9F8-B4C5-1F5D-1186-A953F760C3EF}"/>
                  </a:ext>
                </a:extLst>
              </p:cNvPr>
              <p:cNvSpPr>
                <a:spLocks noRot="1" noChangeAspect="1" noMove="1" noResize="1" noEditPoints="1" noAdjustHandles="1" noChangeArrowheads="1" noChangeShapeType="1" noTextEdit="1"/>
              </p:cNvSpPr>
              <p:nvPr/>
            </p:nvSpPr>
            <p:spPr>
              <a:xfrm>
                <a:off x="1376400" y="2794621"/>
                <a:ext cx="1285800" cy="523220"/>
              </a:xfrm>
              <a:prstGeom prst="rect">
                <a:avLst/>
              </a:prstGeom>
              <a:blipFill>
                <a:blip r:embed="rId3"/>
                <a:stretch>
                  <a:fillRect/>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1B480A1E-32BC-B827-7B8F-DE98DC893FA0}"/>
              </a:ext>
            </a:extLst>
          </p:cNvPr>
          <p:cNvSpPr txBox="1"/>
          <p:nvPr/>
        </p:nvSpPr>
        <p:spPr>
          <a:xfrm>
            <a:off x="533400" y="3431898"/>
            <a:ext cx="2971800" cy="707886"/>
          </a:xfrm>
          <a:prstGeom prst="rect">
            <a:avLst/>
          </a:prstGeom>
          <a:noFill/>
        </p:spPr>
        <p:txBody>
          <a:bodyPr wrap="square">
            <a:spAutoFit/>
          </a:bodyPr>
          <a:lstStyle/>
          <a:p>
            <a:pPr algn="ctr"/>
            <a:r>
              <a:rPr lang="en-US" sz="2000" dirty="0">
                <a:latin typeface="+mj-lt"/>
              </a:rPr>
              <a:t>[Yao86] + many optimizations</a:t>
            </a:r>
            <a:endParaRPr lang="en-US" sz="2000" dirty="0"/>
          </a:p>
        </p:txBody>
      </p:sp>
      <p:grpSp>
        <p:nvGrpSpPr>
          <p:cNvPr id="3" name="Group 2">
            <a:extLst>
              <a:ext uri="{FF2B5EF4-FFF2-40B4-BE49-F238E27FC236}">
                <a16:creationId xmlns:a16="http://schemas.microsoft.com/office/drawing/2014/main" id="{C42F2855-A9C0-3B46-6538-1FF9A4E46A01}"/>
              </a:ext>
            </a:extLst>
          </p:cNvPr>
          <p:cNvGrpSpPr/>
          <p:nvPr/>
        </p:nvGrpSpPr>
        <p:grpSpPr>
          <a:xfrm>
            <a:off x="8721111" y="1992866"/>
            <a:ext cx="3438733" cy="2273029"/>
            <a:chOff x="8721111" y="1992866"/>
            <a:chExt cx="3438733" cy="2273029"/>
          </a:xfrm>
        </p:grpSpPr>
        <p:sp>
          <p:nvSpPr>
            <p:cNvPr id="6" name="Oval 5">
              <a:extLst>
                <a:ext uri="{FF2B5EF4-FFF2-40B4-BE49-F238E27FC236}">
                  <a16:creationId xmlns:a16="http://schemas.microsoft.com/office/drawing/2014/main" id="{07EC2D5A-C002-179B-E278-757D69414485}"/>
                </a:ext>
              </a:extLst>
            </p:cNvPr>
            <p:cNvSpPr/>
            <p:nvPr/>
          </p:nvSpPr>
          <p:spPr>
            <a:xfrm>
              <a:off x="9460010" y="2381733"/>
              <a:ext cx="1536657" cy="1509631"/>
            </a:xfrm>
            <a:prstGeom prst="ellipse">
              <a:avLst/>
            </a:prstGeom>
            <a:solidFill>
              <a:schemeClr val="accent6">
                <a:lumMod val="60000"/>
                <a:lumOff val="40000"/>
              </a:schemeClr>
            </a:solid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7" name="Rectangle 6">
              <a:extLst>
                <a:ext uri="{FF2B5EF4-FFF2-40B4-BE49-F238E27FC236}">
                  <a16:creationId xmlns:a16="http://schemas.microsoft.com/office/drawing/2014/main" id="{478906F3-C327-0784-31FF-C245E8962DBC}"/>
                </a:ext>
              </a:extLst>
            </p:cNvPr>
            <p:cNvSpPr/>
            <p:nvPr/>
          </p:nvSpPr>
          <p:spPr>
            <a:xfrm>
              <a:off x="9020103" y="1992866"/>
              <a:ext cx="2525050" cy="1077218"/>
            </a:xfrm>
            <a:prstGeom prst="rect">
              <a:avLst/>
            </a:prstGeom>
          </p:spPr>
          <p:txBody>
            <a:bodyPr wrap="none">
              <a:spAutoFit/>
            </a:bodyPr>
            <a:lstStyle/>
            <a:p>
              <a:pPr algn="ctr"/>
              <a:r>
                <a:rPr lang="en-US" sz="3200" dirty="0">
                  <a:solidFill>
                    <a:srgbClr val="0432FF"/>
                  </a:solidFill>
                  <a:latin typeface="Marker Felt Thin" panose="02000400000000000000" pitchFamily="2" charset="77"/>
                </a:rPr>
                <a:t>Fully Succinct </a:t>
              </a:r>
            </a:p>
            <a:p>
              <a:pPr algn="ctr"/>
              <a:r>
                <a:rPr lang="en-US" sz="3200" dirty="0">
                  <a:solidFill>
                    <a:srgbClr val="0432FF"/>
                  </a:solidFill>
                  <a:latin typeface="Marker Felt Thin" panose="02000400000000000000" pitchFamily="2" charset="77"/>
                </a:rPr>
                <a:t>Garbling </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BE5BB548-A2E7-6DD9-5932-15398466A56D}"/>
                    </a:ext>
                  </a:extLst>
                </p:cNvPr>
                <p:cNvSpPr/>
                <p:nvPr/>
              </p:nvSpPr>
              <p:spPr>
                <a:xfrm>
                  <a:off x="9067800" y="2959689"/>
                  <a:ext cx="2664447" cy="523220"/>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d>
                          <m:dPr>
                            <m:ctrlPr>
                              <a:rPr lang="en-US" sz="2800" b="0" i="1" dirty="0" smtClean="0">
                                <a:solidFill>
                                  <a:srgbClr val="0432FF"/>
                                </a:solidFill>
                                <a:latin typeface="Cambria Math" panose="02040503050406030204" pitchFamily="18" charset="0"/>
                              </a:rPr>
                            </m:ctrlPr>
                          </m:dPr>
                          <m:e>
                            <m:r>
                              <a:rPr lang="en-US" sz="2800" b="0" i="1" dirty="0" smtClean="0">
                                <a:solidFill>
                                  <a:srgbClr val="0432FF"/>
                                </a:solidFill>
                                <a:latin typeface="Cambria Math" panose="02040503050406030204" pitchFamily="18" charset="0"/>
                              </a:rPr>
                              <m:t>𝑛</m:t>
                            </m:r>
                            <m:r>
                              <a:rPr lang="en-US" sz="2800" b="0" i="1" dirty="0" smtClean="0">
                                <a:solidFill>
                                  <a:srgbClr val="0432FF"/>
                                </a:solidFill>
                                <a:latin typeface="Cambria Math" panose="02040503050406030204" pitchFamily="18" charset="0"/>
                              </a:rPr>
                              <m:t>+</m:t>
                            </m:r>
                            <m:r>
                              <a:rPr lang="en-US" sz="2800" b="0" i="1" dirty="0" smtClean="0">
                                <a:solidFill>
                                  <a:srgbClr val="0432FF"/>
                                </a:solidFill>
                                <a:latin typeface="Cambria Math" panose="02040503050406030204" pitchFamily="18" charset="0"/>
                              </a:rPr>
                              <m:t>𝑚</m:t>
                            </m:r>
                          </m:e>
                        </m:d>
                        <m:r>
                          <m:rPr>
                            <m:sty m:val="p"/>
                          </m:rPr>
                          <a:rPr lang="en-US" sz="2800" b="0" i="0" dirty="0" smtClean="0">
                            <a:solidFill>
                              <a:srgbClr val="0432FF"/>
                            </a:solidFill>
                            <a:latin typeface="Cambria Math" panose="02040503050406030204" pitchFamily="18" charset="0"/>
                          </a:rPr>
                          <m:t>poly</m:t>
                        </m:r>
                        <m:r>
                          <a:rPr lang="en-US" sz="2800" b="0" i="1" dirty="0" smtClean="0">
                            <a:solidFill>
                              <a:srgbClr val="0432FF"/>
                            </a:solidFill>
                            <a:latin typeface="Cambria Math" panose="02040503050406030204" pitchFamily="18" charset="0"/>
                          </a:rPr>
                          <m:t>(</m:t>
                        </m:r>
                        <m:r>
                          <a:rPr lang="en-US" sz="2800" i="1" dirty="0" smtClean="0">
                            <a:solidFill>
                              <a:srgbClr val="0432FF"/>
                            </a:solidFill>
                            <a:latin typeface="Cambria Math" panose="02040503050406030204" pitchFamily="18" charset="0"/>
                          </a:rPr>
                          <m:t>𝜆</m:t>
                        </m:r>
                        <m:r>
                          <a:rPr lang="en-US" sz="2800" b="0" i="1" dirty="0" smtClean="0">
                            <a:solidFill>
                              <a:srgbClr val="0432FF"/>
                            </a:solidFill>
                            <a:latin typeface="Cambria Math" panose="02040503050406030204" pitchFamily="18" charset="0"/>
                          </a:rPr>
                          <m:t>)</m:t>
                        </m:r>
                      </m:oMath>
                    </m:oMathPara>
                  </a14:m>
                  <a:endParaRPr lang="en-US" sz="2400" dirty="0">
                    <a:solidFill>
                      <a:srgbClr val="0432FF"/>
                    </a:solidFill>
                    <a:latin typeface="+mj-lt"/>
                  </a:endParaRPr>
                </a:p>
              </p:txBody>
            </p:sp>
          </mc:Choice>
          <mc:Fallback xmlns="">
            <p:sp>
              <p:nvSpPr>
                <p:cNvPr id="10" name="Rectangle 9">
                  <a:extLst>
                    <a:ext uri="{FF2B5EF4-FFF2-40B4-BE49-F238E27FC236}">
                      <a16:creationId xmlns:a16="http://schemas.microsoft.com/office/drawing/2014/main" id="{BE5BB548-A2E7-6DD9-5932-15398466A56D}"/>
                    </a:ext>
                  </a:extLst>
                </p:cNvPr>
                <p:cNvSpPr>
                  <a:spLocks noRot="1" noChangeAspect="1" noMove="1" noResize="1" noEditPoints="1" noAdjustHandles="1" noChangeArrowheads="1" noChangeShapeType="1" noTextEdit="1"/>
                </p:cNvSpPr>
                <p:nvPr/>
              </p:nvSpPr>
              <p:spPr>
                <a:xfrm>
                  <a:off x="9067800" y="2959689"/>
                  <a:ext cx="2664447" cy="523220"/>
                </a:xfrm>
                <a:prstGeom prst="rect">
                  <a:avLst/>
                </a:prstGeom>
                <a:blipFill>
                  <a:blip r:embed="rId4"/>
                  <a:stretch>
                    <a:fillRect/>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457D3403-D387-C748-1D9A-3C8A04C790C1}"/>
                </a:ext>
              </a:extLst>
            </p:cNvPr>
            <p:cNvSpPr txBox="1"/>
            <p:nvPr/>
          </p:nvSpPr>
          <p:spPr>
            <a:xfrm>
              <a:off x="8721111" y="3558009"/>
              <a:ext cx="3438733" cy="707886"/>
            </a:xfrm>
            <a:prstGeom prst="rect">
              <a:avLst/>
            </a:prstGeom>
            <a:noFill/>
          </p:spPr>
          <p:txBody>
            <a:bodyPr wrap="square">
              <a:spAutoFit/>
            </a:bodyPr>
            <a:lstStyle/>
            <a:p>
              <a:pPr algn="ctr"/>
              <a:r>
                <a:rPr lang="en-US" sz="2000" dirty="0">
                  <a:latin typeface="+mj-lt"/>
                </a:rPr>
                <a:t>[GKPVZ13,BGG+24,CHJV15,</a:t>
              </a:r>
            </a:p>
            <a:p>
              <a:pPr algn="ctr"/>
              <a:r>
                <a:rPr lang="en-US" sz="2000" dirty="0">
                  <a:latin typeface="+mj-lt"/>
                </a:rPr>
                <a:t>BGL+15,KLW15,QWW18,HLL23] </a:t>
              </a:r>
            </a:p>
          </p:txBody>
        </p:sp>
      </p:grpSp>
      <p:grpSp>
        <p:nvGrpSpPr>
          <p:cNvPr id="2" name="Group 1">
            <a:extLst>
              <a:ext uri="{FF2B5EF4-FFF2-40B4-BE49-F238E27FC236}">
                <a16:creationId xmlns:a16="http://schemas.microsoft.com/office/drawing/2014/main" id="{4255C309-5279-B3F4-DCB8-03F12F8AF74B}"/>
              </a:ext>
            </a:extLst>
          </p:cNvPr>
          <p:cNvGrpSpPr/>
          <p:nvPr/>
        </p:nvGrpSpPr>
        <p:grpSpPr>
          <a:xfrm>
            <a:off x="50088" y="4768381"/>
            <a:ext cx="3891752" cy="1721168"/>
            <a:chOff x="50088" y="4768381"/>
            <a:chExt cx="3891752" cy="1721168"/>
          </a:xfrm>
        </p:grpSpPr>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95004AF-750D-1289-2BB5-F138545677FD}"/>
                    </a:ext>
                  </a:extLst>
                </p:cNvPr>
                <p:cNvSpPr txBox="1"/>
                <p:nvPr/>
              </p:nvSpPr>
              <p:spPr>
                <a:xfrm>
                  <a:off x="2317575" y="6027884"/>
                  <a:ext cx="1066215" cy="461665"/>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m:rPr>
                            <m:sty m:val="p"/>
                          </m:rPr>
                          <a:rPr lang="en-US" sz="2400" b="0" i="0" dirty="0" smtClean="0">
                            <a:latin typeface="Cambria Math" panose="02040503050406030204" pitchFamily="18" charset="0"/>
                          </a:rPr>
                          <m:t>O</m:t>
                        </m:r>
                        <m:d>
                          <m:dPr>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1</m:t>
                            </m:r>
                          </m:e>
                        </m:d>
                        <m:r>
                          <a:rPr lang="en-US" sz="2400" b="0" i="1" dirty="0" smtClean="0">
                            <a:latin typeface="Cambria Math" panose="02040503050406030204" pitchFamily="18" charset="0"/>
                          </a:rPr>
                          <m:t> </m:t>
                        </m:r>
                        <m:r>
                          <m:rPr>
                            <m:sty m:val="p"/>
                          </m:rPr>
                          <a:rPr lang="en-US" sz="2400" b="0" i="0" dirty="0" smtClean="0">
                            <a:latin typeface="Cambria Math" panose="02040503050406030204" pitchFamily="18" charset="0"/>
                          </a:rPr>
                          <m:t>PRG</m:t>
                        </m:r>
                      </m:oMath>
                    </m:oMathPara>
                  </a14:m>
                  <a:endParaRPr lang="en-US" sz="2400" dirty="0">
                    <a:latin typeface="+mj-lt"/>
                  </a:endParaRPr>
                </a:p>
              </p:txBody>
            </p:sp>
          </mc:Choice>
          <mc:Fallback xmlns="">
            <p:sp>
              <p:nvSpPr>
                <p:cNvPr id="15" name="TextBox 14">
                  <a:extLst>
                    <a:ext uri="{FF2B5EF4-FFF2-40B4-BE49-F238E27FC236}">
                      <a16:creationId xmlns:a16="http://schemas.microsoft.com/office/drawing/2014/main" id="{C95004AF-750D-1289-2BB5-F138545677FD}"/>
                    </a:ext>
                  </a:extLst>
                </p:cNvPr>
                <p:cNvSpPr txBox="1">
                  <a:spLocks noRot="1" noChangeAspect="1" noMove="1" noResize="1" noEditPoints="1" noAdjustHandles="1" noChangeArrowheads="1" noChangeShapeType="1" noTextEdit="1"/>
                </p:cNvSpPr>
                <p:nvPr/>
              </p:nvSpPr>
              <p:spPr>
                <a:xfrm>
                  <a:off x="2317575" y="6027884"/>
                  <a:ext cx="1066215" cy="461665"/>
                </a:xfrm>
                <a:prstGeom prst="rect">
                  <a:avLst/>
                </a:prstGeom>
                <a:blipFill>
                  <a:blip r:embed="rId5"/>
                  <a:stretch>
                    <a:fillRect l="-21143" r="-14857"/>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9F5675E9-6203-F86C-6596-173E136398FA}"/>
                </a:ext>
              </a:extLst>
            </p:cNvPr>
            <p:cNvSpPr txBox="1"/>
            <p:nvPr/>
          </p:nvSpPr>
          <p:spPr>
            <a:xfrm>
              <a:off x="96761" y="4768381"/>
              <a:ext cx="3845079" cy="523220"/>
            </a:xfrm>
            <a:prstGeom prst="rect">
              <a:avLst/>
            </a:prstGeom>
            <a:noFill/>
          </p:spPr>
          <p:txBody>
            <a:bodyPr wrap="square">
              <a:spAutoFit/>
            </a:bodyPr>
            <a:lstStyle/>
            <a:p>
              <a:pPr algn="ctr"/>
              <a:r>
                <a:rPr lang="en-US" sz="2800" dirty="0">
                  <a:latin typeface="+mj-lt"/>
                </a:rPr>
                <a:t>Symmetric Key Crypto</a:t>
              </a:r>
            </a:p>
          </p:txBody>
        </p:sp>
        <p:sp>
          <p:nvSpPr>
            <p:cNvPr id="20" name="TextBox 19">
              <a:extLst>
                <a:ext uri="{FF2B5EF4-FFF2-40B4-BE49-F238E27FC236}">
                  <a16:creationId xmlns:a16="http://schemas.microsoft.com/office/drawing/2014/main" id="{FC9501BB-40FD-F504-3F06-96479D3116F0}"/>
                </a:ext>
              </a:extLst>
            </p:cNvPr>
            <p:cNvSpPr txBox="1"/>
            <p:nvPr/>
          </p:nvSpPr>
          <p:spPr>
            <a:xfrm>
              <a:off x="50088" y="5966329"/>
              <a:ext cx="2113965" cy="523220"/>
            </a:xfrm>
            <a:prstGeom prst="rect">
              <a:avLst/>
            </a:prstGeom>
            <a:noFill/>
          </p:spPr>
          <p:txBody>
            <a:bodyPr wrap="square">
              <a:spAutoFit/>
            </a:bodyPr>
            <a:lstStyle/>
            <a:p>
              <a:pPr algn="ctr"/>
              <a:r>
                <a:rPr lang="en-US" sz="2800" dirty="0">
                  <a:latin typeface="+mj-lt"/>
                </a:rPr>
                <a:t>Comp/gate : </a:t>
              </a:r>
            </a:p>
          </p:txBody>
        </p:sp>
        <p:sp>
          <p:nvSpPr>
            <p:cNvPr id="29" name="TextBox 28">
              <a:extLst>
                <a:ext uri="{FF2B5EF4-FFF2-40B4-BE49-F238E27FC236}">
                  <a16:creationId xmlns:a16="http://schemas.microsoft.com/office/drawing/2014/main" id="{D2C761BF-7D0D-A256-98DA-1D72E2D79500}"/>
                </a:ext>
              </a:extLst>
            </p:cNvPr>
            <p:cNvSpPr txBox="1"/>
            <p:nvPr/>
          </p:nvSpPr>
          <p:spPr>
            <a:xfrm>
              <a:off x="1049342" y="5494819"/>
              <a:ext cx="1863727" cy="523220"/>
            </a:xfrm>
            <a:prstGeom prst="rect">
              <a:avLst/>
            </a:prstGeom>
            <a:noFill/>
          </p:spPr>
          <p:txBody>
            <a:bodyPr wrap="square">
              <a:spAutoFit/>
            </a:bodyPr>
            <a:lstStyle/>
            <a:p>
              <a:pPr algn="ctr"/>
              <a:r>
                <a:rPr lang="en-US" sz="2800" dirty="0">
                  <a:solidFill>
                    <a:srgbClr val="0432FF"/>
                  </a:solidFill>
                  <a:latin typeface="Marker Felt Thin" panose="02000400000000000000" pitchFamily="2" charset="77"/>
                </a:rPr>
                <a:t>Fast</a:t>
              </a:r>
            </a:p>
          </p:txBody>
        </p:sp>
      </p:grpSp>
      <p:grpSp>
        <p:nvGrpSpPr>
          <p:cNvPr id="9" name="Group 8">
            <a:extLst>
              <a:ext uri="{FF2B5EF4-FFF2-40B4-BE49-F238E27FC236}">
                <a16:creationId xmlns:a16="http://schemas.microsoft.com/office/drawing/2014/main" id="{7A4AFC7E-824A-1F7B-495F-4ADD4C9F2A0F}"/>
              </a:ext>
            </a:extLst>
          </p:cNvPr>
          <p:cNvGrpSpPr/>
          <p:nvPr/>
        </p:nvGrpSpPr>
        <p:grpSpPr>
          <a:xfrm>
            <a:off x="8086165" y="4768381"/>
            <a:ext cx="4073679" cy="1721168"/>
            <a:chOff x="8086165" y="4768381"/>
            <a:chExt cx="4073679" cy="1721168"/>
          </a:xfrm>
        </p:grpSpPr>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8873553-5C12-2BD3-2900-AC55B35361CA}"/>
                    </a:ext>
                  </a:extLst>
                </p:cNvPr>
                <p:cNvSpPr txBox="1"/>
                <p:nvPr/>
              </p:nvSpPr>
              <p:spPr>
                <a:xfrm>
                  <a:off x="8086165" y="6027884"/>
                  <a:ext cx="4073679" cy="461665"/>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m:rPr>
                            <m:sty m:val="p"/>
                          </m:rPr>
                          <a:rPr lang="en-US" sz="2400" b="0" i="0" dirty="0" smtClean="0">
                            <a:latin typeface="Cambria Math" panose="02040503050406030204" pitchFamily="18" charset="0"/>
                          </a:rPr>
                          <m:t>ABE</m:t>
                        </m:r>
                        <m:r>
                          <a:rPr lang="en-US" sz="2400" b="0" i="0" dirty="0" smtClean="0">
                            <a:latin typeface="Cambria Math" panose="02040503050406030204" pitchFamily="18" charset="0"/>
                          </a:rPr>
                          <m:t>.</m:t>
                        </m:r>
                        <m:r>
                          <m:rPr>
                            <m:sty m:val="p"/>
                          </m:rPr>
                          <a:rPr lang="en-US" sz="2400" b="0" i="0" dirty="0" smtClean="0">
                            <a:latin typeface="Cambria Math" panose="02040503050406030204" pitchFamily="18" charset="0"/>
                          </a:rPr>
                          <m:t>Eval</m:t>
                        </m:r>
                        <m:r>
                          <a:rPr lang="en-US" sz="2400" b="0" i="0" dirty="0" smtClean="0">
                            <a:latin typeface="Cambria Math" panose="02040503050406030204" pitchFamily="18" charset="0"/>
                          </a:rPr>
                          <m:t>(</m:t>
                        </m:r>
                        <m:r>
                          <m:rPr>
                            <m:sty m:val="p"/>
                          </m:rPr>
                          <a:rPr lang="en-US" sz="2400" b="0" i="0" dirty="0" smtClean="0">
                            <a:latin typeface="Cambria Math" panose="02040503050406030204" pitchFamily="18" charset="0"/>
                          </a:rPr>
                          <m:t>FHE</m:t>
                        </m:r>
                        <m:r>
                          <a:rPr lang="en-US" sz="2400" b="0" i="0" dirty="0" smtClean="0">
                            <a:latin typeface="Cambria Math" panose="02040503050406030204" pitchFamily="18" charset="0"/>
                          </a:rPr>
                          <m:t>.</m:t>
                        </m:r>
                        <m:r>
                          <m:rPr>
                            <m:sty m:val="p"/>
                          </m:rPr>
                          <a:rPr lang="en-US" sz="2400" b="0" i="0" dirty="0" smtClean="0">
                            <a:latin typeface="Cambria Math" panose="02040503050406030204" pitchFamily="18" charset="0"/>
                          </a:rPr>
                          <m:t>H</m:t>
                        </m:r>
                        <m:r>
                          <m:rPr>
                            <m:sty m:val="p"/>
                          </m:rPr>
                          <a:rPr lang="en-US" sz="2400" b="0" i="1" dirty="0" smtClean="0">
                            <a:latin typeface="Cambria Math" panose="02040503050406030204" pitchFamily="18" charset="0"/>
                          </a:rPr>
                          <m:t>m</m:t>
                        </m:r>
                        <m:r>
                          <m:rPr>
                            <m:sty m:val="p"/>
                          </m:rPr>
                          <a:rPr lang="en-US" sz="2400" b="0" i="0" dirty="0" smtClean="0">
                            <a:latin typeface="Cambria Math" panose="02040503050406030204" pitchFamily="18" charset="0"/>
                          </a:rPr>
                          <m:t>ult</m:t>
                        </m:r>
                        <m:r>
                          <a:rPr lang="en-US" sz="2400" b="0" i="0" dirty="0" smtClean="0">
                            <a:latin typeface="Cambria Math" panose="02040503050406030204" pitchFamily="18" charset="0"/>
                          </a:rPr>
                          <m:t>, </m:t>
                        </m:r>
                        <m:sSub>
                          <m:sSubPr>
                            <m:ctrlPr>
                              <a:rPr lang="en-US" sz="2400" b="0" i="1" dirty="0" smtClean="0">
                                <a:latin typeface="Cambria Math" panose="02040503050406030204" pitchFamily="18" charset="0"/>
                              </a:rPr>
                            </m:ctrlPr>
                          </m:sSubPr>
                          <m:e>
                            <m:r>
                              <m:rPr>
                                <m:sty m:val="p"/>
                              </m:rPr>
                              <a:rPr lang="en-US" sz="2400" i="0" dirty="0">
                                <a:latin typeface="Cambria Math" panose="02040503050406030204" pitchFamily="18" charset="0"/>
                              </a:rPr>
                              <m:t>c</m:t>
                            </m:r>
                            <m:r>
                              <m:rPr>
                                <m:sty m:val="p"/>
                              </m:rPr>
                              <a:rPr lang="en-US" sz="2400" b="0" i="0" dirty="0" smtClean="0">
                                <a:latin typeface="Cambria Math" panose="02040503050406030204" pitchFamily="18" charset="0"/>
                              </a:rPr>
                              <m:t>t</m:t>
                            </m:r>
                          </m:e>
                          <m:sub>
                            <m:r>
                              <a:rPr lang="en-US" sz="2400" b="0" i="0" dirty="0" smtClean="0">
                                <a:latin typeface="Cambria Math" panose="02040503050406030204" pitchFamily="18" charset="0"/>
                              </a:rPr>
                              <m:t>1</m:t>
                            </m:r>
                          </m:sub>
                        </m:sSub>
                        <m:r>
                          <a:rPr lang="en-US" sz="2400" b="0" i="0"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m:rPr>
                                <m:sty m:val="p"/>
                              </m:rPr>
                              <a:rPr lang="en-US" sz="2400" b="0" i="0" dirty="0" smtClean="0">
                                <a:latin typeface="Cambria Math" panose="02040503050406030204" pitchFamily="18" charset="0"/>
                              </a:rPr>
                              <m:t>ct</m:t>
                            </m:r>
                          </m:e>
                          <m:sub>
                            <m:r>
                              <a:rPr lang="en-US" sz="2400" b="0" i="0" dirty="0" smtClean="0">
                                <a:latin typeface="Cambria Math" panose="02040503050406030204" pitchFamily="18" charset="0"/>
                              </a:rPr>
                              <m:t>2</m:t>
                            </m:r>
                          </m:sub>
                        </m:sSub>
                        <m:r>
                          <a:rPr lang="en-US" sz="2400" b="0" i="0" dirty="0" smtClean="0">
                            <a:latin typeface="Cambria Math" panose="02040503050406030204" pitchFamily="18" charset="0"/>
                          </a:rPr>
                          <m:t>)</m:t>
                        </m:r>
                      </m:oMath>
                    </m:oMathPara>
                  </a14:m>
                  <a:endParaRPr lang="en-US" sz="3200" dirty="0">
                    <a:latin typeface="+mj-lt"/>
                  </a:endParaRPr>
                </a:p>
              </p:txBody>
            </p:sp>
          </mc:Choice>
          <mc:Fallback xmlns="">
            <p:sp>
              <p:nvSpPr>
                <p:cNvPr id="16" name="TextBox 15">
                  <a:extLst>
                    <a:ext uri="{FF2B5EF4-FFF2-40B4-BE49-F238E27FC236}">
                      <a16:creationId xmlns:a16="http://schemas.microsoft.com/office/drawing/2014/main" id="{38873553-5C12-2BD3-2900-AC55B35361CA}"/>
                    </a:ext>
                  </a:extLst>
                </p:cNvPr>
                <p:cNvSpPr txBox="1">
                  <a:spLocks noRot="1" noChangeAspect="1" noMove="1" noResize="1" noEditPoints="1" noAdjustHandles="1" noChangeArrowheads="1" noChangeShapeType="1" noTextEdit="1"/>
                </p:cNvSpPr>
                <p:nvPr/>
              </p:nvSpPr>
              <p:spPr>
                <a:xfrm>
                  <a:off x="8086165" y="6027884"/>
                  <a:ext cx="4073679" cy="461665"/>
                </a:xfrm>
                <a:prstGeom prst="rect">
                  <a:avLst/>
                </a:prstGeom>
                <a:blipFill>
                  <a:blip r:embed="rId6"/>
                  <a:stretch>
                    <a:fillRect l="-1943" r="-1196" b="-17105"/>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DD9A91F6-AB45-EDE7-3553-ABF682B5E38C}"/>
                </a:ext>
              </a:extLst>
            </p:cNvPr>
            <p:cNvSpPr txBox="1"/>
            <p:nvPr/>
          </p:nvSpPr>
          <p:spPr>
            <a:xfrm>
              <a:off x="8305800" y="4768381"/>
              <a:ext cx="3845079" cy="523220"/>
            </a:xfrm>
            <a:prstGeom prst="rect">
              <a:avLst/>
            </a:prstGeom>
            <a:noFill/>
          </p:spPr>
          <p:txBody>
            <a:bodyPr wrap="square">
              <a:spAutoFit/>
            </a:bodyPr>
            <a:lstStyle/>
            <a:p>
              <a:pPr algn="ctr"/>
              <a:r>
                <a:rPr lang="en-US" sz="2800" dirty="0">
                  <a:latin typeface="+mj-lt"/>
                </a:rPr>
                <a:t>ABE + FHE / </a:t>
              </a:r>
              <a:r>
                <a:rPr lang="en-US" sz="2800" dirty="0" err="1">
                  <a:latin typeface="+mj-lt"/>
                </a:rPr>
                <a:t>iO</a:t>
              </a:r>
              <a:endParaRPr lang="en-US" sz="2800" dirty="0">
                <a:latin typeface="+mj-lt"/>
              </a:endParaRPr>
            </a:p>
          </p:txBody>
        </p:sp>
        <p:sp>
          <p:nvSpPr>
            <p:cNvPr id="30" name="TextBox 29">
              <a:extLst>
                <a:ext uri="{FF2B5EF4-FFF2-40B4-BE49-F238E27FC236}">
                  <a16:creationId xmlns:a16="http://schemas.microsoft.com/office/drawing/2014/main" id="{043BA4E0-3356-ED72-B13B-B134162A0DDE}"/>
                </a:ext>
              </a:extLst>
            </p:cNvPr>
            <p:cNvSpPr txBox="1"/>
            <p:nvPr/>
          </p:nvSpPr>
          <p:spPr>
            <a:xfrm>
              <a:off x="9315756" y="5461488"/>
              <a:ext cx="1863727" cy="523220"/>
            </a:xfrm>
            <a:prstGeom prst="rect">
              <a:avLst/>
            </a:prstGeom>
            <a:noFill/>
          </p:spPr>
          <p:txBody>
            <a:bodyPr wrap="square">
              <a:spAutoFit/>
            </a:bodyPr>
            <a:lstStyle/>
            <a:p>
              <a:pPr algn="ctr"/>
              <a:r>
                <a:rPr lang="en-US" sz="2800" dirty="0">
                  <a:solidFill>
                    <a:srgbClr val="C00000"/>
                  </a:solidFill>
                  <a:latin typeface="Marker Felt Thin" panose="02000400000000000000" pitchFamily="2" charset="77"/>
                </a:rPr>
                <a:t>Slow</a:t>
              </a:r>
            </a:p>
          </p:txBody>
        </p:sp>
      </p:grpSp>
      <p:grpSp>
        <p:nvGrpSpPr>
          <p:cNvPr id="11" name="Group 10">
            <a:extLst>
              <a:ext uri="{FF2B5EF4-FFF2-40B4-BE49-F238E27FC236}">
                <a16:creationId xmlns:a16="http://schemas.microsoft.com/office/drawing/2014/main" id="{7154C4E6-6F67-C26C-242B-7DF51E04062E}"/>
              </a:ext>
            </a:extLst>
          </p:cNvPr>
          <p:cNvGrpSpPr/>
          <p:nvPr/>
        </p:nvGrpSpPr>
        <p:grpSpPr>
          <a:xfrm>
            <a:off x="2850683" y="1037837"/>
            <a:ext cx="6899504" cy="4779253"/>
            <a:chOff x="2850683" y="1037837"/>
            <a:chExt cx="6899504" cy="4779253"/>
          </a:xfrm>
        </p:grpSpPr>
        <p:pic>
          <p:nvPicPr>
            <p:cNvPr id="13" name="Picture 12" descr="A close up of the moon&#10;&#10;Description automatically generated">
              <a:extLst>
                <a:ext uri="{FF2B5EF4-FFF2-40B4-BE49-F238E27FC236}">
                  <a16:creationId xmlns:a16="http://schemas.microsoft.com/office/drawing/2014/main" id="{765684FB-A608-FB62-23B5-021B6B5A14A8}"/>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12500" r="12500" b="3510"/>
            <a:stretch/>
          </p:blipFill>
          <p:spPr>
            <a:xfrm>
              <a:off x="3862035" y="1037837"/>
              <a:ext cx="4876801" cy="4779253"/>
            </a:xfrm>
            <a:prstGeom prst="rect">
              <a:avLst/>
            </a:prstGeom>
          </p:spPr>
        </p:pic>
        <p:sp>
          <p:nvSpPr>
            <p:cNvPr id="27" name="Rectangle 26">
              <a:extLst>
                <a:ext uri="{FF2B5EF4-FFF2-40B4-BE49-F238E27FC236}">
                  <a16:creationId xmlns:a16="http://schemas.microsoft.com/office/drawing/2014/main" id="{88ACE3B7-9D9D-D0B5-76DA-2ED2004591FA}"/>
                </a:ext>
              </a:extLst>
            </p:cNvPr>
            <p:cNvSpPr/>
            <p:nvPr/>
          </p:nvSpPr>
          <p:spPr>
            <a:xfrm>
              <a:off x="2850683" y="2041460"/>
              <a:ext cx="6899504" cy="1200329"/>
            </a:xfrm>
            <a:prstGeom prst="rect">
              <a:avLst/>
            </a:prstGeom>
            <a:noFill/>
            <a:ln>
              <a:noFill/>
            </a:ln>
          </p:spPr>
          <p:style>
            <a:lnRef idx="2">
              <a:schemeClr val="accent1"/>
            </a:lnRef>
            <a:fillRef idx="1001">
              <a:schemeClr val="lt1"/>
            </a:fillRef>
            <a:effectRef idx="0">
              <a:schemeClr val="accent1"/>
            </a:effectRef>
            <a:fontRef idx="minor">
              <a:schemeClr val="dk1"/>
            </a:fontRef>
          </p:style>
          <p:txBody>
            <a:bodyPr wrap="square">
              <a:spAutoFit/>
            </a:bodyPr>
            <a:lstStyle/>
            <a:p>
              <a:pPr algn="ctr"/>
              <a:r>
                <a:rPr lang="en-US" altLang="ja-JP" sz="3600" b="1" dirty="0">
                  <a:solidFill>
                    <a:srgbClr val="C00000"/>
                  </a:solidFill>
                  <a:latin typeface="+mj-lt"/>
                  <a:cs typeface="Calibri"/>
                </a:rPr>
                <a:t>Moon-Shot: </a:t>
              </a:r>
            </a:p>
            <a:p>
              <a:pPr algn="ctr"/>
              <a:r>
                <a:rPr lang="en-US" altLang="ja-JP" sz="3600" b="1" dirty="0">
                  <a:solidFill>
                    <a:srgbClr val="C00000"/>
                  </a:solidFill>
                  <a:latin typeface="+mj-lt"/>
                  <a:cs typeface="Calibri"/>
                </a:rPr>
                <a:t>Practical Succinct Garb</a:t>
              </a:r>
            </a:p>
          </p:txBody>
        </p:sp>
      </p:grpSp>
      <p:sp>
        <p:nvSpPr>
          <p:cNvPr id="19" name="Title 1">
            <a:extLst>
              <a:ext uri="{FF2B5EF4-FFF2-40B4-BE49-F238E27FC236}">
                <a16:creationId xmlns:a16="http://schemas.microsoft.com/office/drawing/2014/main" id="{B791ACE7-6E72-B19A-E927-F35C97F7CD63}"/>
              </a:ext>
            </a:extLst>
          </p:cNvPr>
          <p:cNvSpPr txBox="1">
            <a:spLocks/>
          </p:cNvSpPr>
          <p:nvPr/>
        </p:nvSpPr>
        <p:spPr>
          <a:xfrm>
            <a:off x="152400" y="23021"/>
            <a:ext cx="11201400" cy="11183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State of the Art (Boolean) </a:t>
            </a:r>
          </a:p>
        </p:txBody>
      </p:sp>
    </p:spTree>
    <p:extLst>
      <p:ext uri="{BB962C8B-B14F-4D97-AF65-F5344CB8AC3E}">
        <p14:creationId xmlns:p14="http://schemas.microsoft.com/office/powerpoint/2010/main" val="68270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306E1-2CD0-ECDB-3CBA-57B301235C30}"/>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E0936909-5BE1-BF26-327E-59F4CF82144B}"/>
              </a:ext>
            </a:extLst>
          </p:cNvPr>
          <p:cNvSpPr/>
          <p:nvPr/>
        </p:nvSpPr>
        <p:spPr>
          <a:xfrm>
            <a:off x="304801" y="1462169"/>
            <a:ext cx="3429000" cy="3352800"/>
          </a:xfrm>
          <a:prstGeom prst="ellipse">
            <a:avLst/>
          </a:prstGeom>
          <a:solidFill>
            <a:schemeClr val="accent6">
              <a:lumMod val="60000"/>
              <a:lumOff val="40000"/>
            </a:schemeClr>
          </a:solid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5" name="Rectangle 4">
            <a:extLst>
              <a:ext uri="{FF2B5EF4-FFF2-40B4-BE49-F238E27FC236}">
                <a16:creationId xmlns:a16="http://schemas.microsoft.com/office/drawing/2014/main" id="{505CE5F4-D606-6F2D-FD81-07EFE3F0B940}"/>
              </a:ext>
            </a:extLst>
          </p:cNvPr>
          <p:cNvSpPr/>
          <p:nvPr/>
        </p:nvSpPr>
        <p:spPr>
          <a:xfrm>
            <a:off x="1108665" y="1985629"/>
            <a:ext cx="1600645" cy="584775"/>
          </a:xfrm>
          <a:prstGeom prst="rect">
            <a:avLst/>
          </a:prstGeom>
        </p:spPr>
        <p:txBody>
          <a:bodyPr wrap="square">
            <a:spAutoFit/>
          </a:bodyPr>
          <a:lstStyle/>
          <a:p>
            <a:pPr algn="ctr"/>
            <a:r>
              <a:rPr lang="en-US" sz="3200" dirty="0">
                <a:latin typeface="Marker Felt Thin" panose="02000400000000000000" pitchFamily="2" charset="77"/>
              </a:rPr>
              <a:t>Yao’s GC</a:t>
            </a:r>
          </a:p>
        </p:txBody>
      </p:sp>
      <p:sp>
        <p:nvSpPr>
          <p:cNvPr id="6" name="Oval 5">
            <a:extLst>
              <a:ext uri="{FF2B5EF4-FFF2-40B4-BE49-F238E27FC236}">
                <a16:creationId xmlns:a16="http://schemas.microsoft.com/office/drawing/2014/main" id="{2BDAD64C-19AB-F0EF-BC01-2D5D97944F0C}"/>
              </a:ext>
            </a:extLst>
          </p:cNvPr>
          <p:cNvSpPr/>
          <p:nvPr/>
        </p:nvSpPr>
        <p:spPr>
          <a:xfrm>
            <a:off x="9460010" y="2381733"/>
            <a:ext cx="1536657" cy="1509631"/>
          </a:xfrm>
          <a:prstGeom prst="ellipse">
            <a:avLst/>
          </a:prstGeom>
          <a:solidFill>
            <a:schemeClr val="accent6">
              <a:lumMod val="60000"/>
              <a:lumOff val="40000"/>
            </a:schemeClr>
          </a:solid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7" name="Rectangle 6">
            <a:extLst>
              <a:ext uri="{FF2B5EF4-FFF2-40B4-BE49-F238E27FC236}">
                <a16:creationId xmlns:a16="http://schemas.microsoft.com/office/drawing/2014/main" id="{1D2AAF02-AE90-905C-E460-AC7E212793DC}"/>
              </a:ext>
            </a:extLst>
          </p:cNvPr>
          <p:cNvSpPr/>
          <p:nvPr/>
        </p:nvSpPr>
        <p:spPr>
          <a:xfrm>
            <a:off x="8964126" y="1992866"/>
            <a:ext cx="2637004" cy="1077218"/>
          </a:xfrm>
          <a:prstGeom prst="rect">
            <a:avLst/>
          </a:prstGeom>
        </p:spPr>
        <p:txBody>
          <a:bodyPr wrap="none">
            <a:spAutoFit/>
          </a:bodyPr>
          <a:lstStyle/>
          <a:p>
            <a:pPr algn="ctr"/>
            <a:r>
              <a:rPr lang="en-US" sz="3200" dirty="0">
                <a:latin typeface="Marker Felt Thin" panose="02000400000000000000" pitchFamily="2" charset="77"/>
              </a:rPr>
              <a:t>Fully Succinct </a:t>
            </a:r>
          </a:p>
          <a:p>
            <a:pPr algn="ctr"/>
            <a:r>
              <a:rPr lang="en-US" sz="3200" dirty="0">
                <a:latin typeface="Marker Felt Thin" panose="02000400000000000000" pitchFamily="2" charset="77"/>
              </a:rPr>
              <a:t>Garbling </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C785A1A-C2D1-E0C9-7E61-F2545FD5E15C}"/>
                  </a:ext>
                </a:extLst>
              </p:cNvPr>
              <p:cNvSpPr/>
              <p:nvPr/>
            </p:nvSpPr>
            <p:spPr>
              <a:xfrm>
                <a:off x="1376400" y="2794621"/>
                <a:ext cx="1285800" cy="523220"/>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sz="2800" b="0" i="0" dirty="0" smtClean="0">
                          <a:solidFill>
                            <a:schemeClr val="tx1"/>
                          </a:solidFill>
                          <a:latin typeface="Cambria Math" panose="02040503050406030204" pitchFamily="18" charset="0"/>
                        </a:rPr>
                        <m:t>&gt;</m:t>
                      </m:r>
                      <m:r>
                        <a:rPr lang="en-US" sz="2800" i="1" dirty="0" smtClean="0">
                          <a:solidFill>
                            <a:schemeClr val="tx1"/>
                          </a:solidFill>
                          <a:latin typeface="Cambria Math" panose="02040503050406030204" pitchFamily="18" charset="0"/>
                        </a:rPr>
                        <m:t>|</m:t>
                      </m:r>
                      <m:r>
                        <a:rPr lang="en-US" sz="2800" i="1" dirty="0" smtClean="0">
                          <a:solidFill>
                            <a:schemeClr val="tx1"/>
                          </a:solidFill>
                          <a:latin typeface="Cambria Math" panose="02040503050406030204" pitchFamily="18" charset="0"/>
                        </a:rPr>
                        <m:t>𝐶</m:t>
                      </m:r>
                      <m:r>
                        <a:rPr lang="en-US" sz="2800" i="1" dirty="0" smtClean="0">
                          <a:solidFill>
                            <a:schemeClr val="tx1"/>
                          </a:solidFill>
                          <a:latin typeface="Cambria Math" panose="02040503050406030204" pitchFamily="18" charset="0"/>
                        </a:rPr>
                        <m:t>|</m:t>
                      </m:r>
                      <m:r>
                        <a:rPr lang="en-US" sz="2800" i="1" dirty="0" smtClean="0">
                          <a:solidFill>
                            <a:schemeClr val="tx1"/>
                          </a:solidFill>
                          <a:latin typeface="Cambria Math" panose="02040503050406030204" pitchFamily="18" charset="0"/>
                        </a:rPr>
                        <m:t>𝜆</m:t>
                      </m:r>
                    </m:oMath>
                  </m:oMathPara>
                </a14:m>
                <a:endParaRPr lang="en-US" sz="2800" dirty="0">
                  <a:solidFill>
                    <a:schemeClr val="tx1"/>
                  </a:solidFill>
                  <a:latin typeface="+mj-lt"/>
                </a:endParaRPr>
              </a:p>
            </p:txBody>
          </p:sp>
        </mc:Choice>
        <mc:Fallback xmlns="">
          <p:sp>
            <p:nvSpPr>
              <p:cNvPr id="8" name="Rectangle 7">
                <a:extLst>
                  <a:ext uri="{FF2B5EF4-FFF2-40B4-BE49-F238E27FC236}">
                    <a16:creationId xmlns:a16="http://schemas.microsoft.com/office/drawing/2014/main" id="{3C785A1A-C2D1-E0C9-7E61-F2545FD5E15C}"/>
                  </a:ext>
                </a:extLst>
              </p:cNvPr>
              <p:cNvSpPr>
                <a:spLocks noRot="1" noChangeAspect="1" noMove="1" noResize="1" noEditPoints="1" noAdjustHandles="1" noChangeArrowheads="1" noChangeShapeType="1" noTextEdit="1"/>
              </p:cNvSpPr>
              <p:nvPr/>
            </p:nvSpPr>
            <p:spPr>
              <a:xfrm>
                <a:off x="1376400" y="2794621"/>
                <a:ext cx="1285800"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0EB42D84-C3B8-AA8B-D5CF-73D8544AC849}"/>
                  </a:ext>
                </a:extLst>
              </p:cNvPr>
              <p:cNvSpPr/>
              <p:nvPr/>
            </p:nvSpPr>
            <p:spPr>
              <a:xfrm>
                <a:off x="9067800" y="2959689"/>
                <a:ext cx="2664447" cy="523220"/>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d>
                        <m:dPr>
                          <m:ctrlPr>
                            <a:rPr lang="en-US" sz="2800" b="0" i="1" dirty="0" smtClean="0">
                              <a:solidFill>
                                <a:schemeClr val="tx1"/>
                              </a:solidFill>
                              <a:latin typeface="Cambria Math" panose="02040503050406030204" pitchFamily="18" charset="0"/>
                            </a:rPr>
                          </m:ctrlPr>
                        </m:dPr>
                        <m:e>
                          <m:r>
                            <a:rPr lang="en-US" sz="2800" b="0" i="1" dirty="0" smtClean="0">
                              <a:solidFill>
                                <a:schemeClr val="tx1"/>
                              </a:solidFill>
                              <a:latin typeface="Cambria Math" panose="02040503050406030204" pitchFamily="18" charset="0"/>
                            </a:rPr>
                            <m:t>𝑛</m:t>
                          </m:r>
                          <m:r>
                            <a:rPr lang="en-US" sz="2800" b="0" i="1" dirty="0" smtClean="0">
                              <a:solidFill>
                                <a:schemeClr val="tx1"/>
                              </a:solidFill>
                              <a:latin typeface="Cambria Math" panose="02040503050406030204" pitchFamily="18" charset="0"/>
                            </a:rPr>
                            <m:t>+</m:t>
                          </m:r>
                          <m:r>
                            <a:rPr lang="en-US" sz="2800" b="0" i="1" dirty="0" smtClean="0">
                              <a:solidFill>
                                <a:schemeClr val="tx1"/>
                              </a:solidFill>
                              <a:latin typeface="Cambria Math" panose="02040503050406030204" pitchFamily="18" charset="0"/>
                            </a:rPr>
                            <m:t>𝑚</m:t>
                          </m:r>
                        </m:e>
                      </m:d>
                      <m:r>
                        <m:rPr>
                          <m:sty m:val="p"/>
                        </m:rPr>
                        <a:rPr lang="en-US" sz="2800" b="0" i="0" dirty="0" smtClean="0">
                          <a:solidFill>
                            <a:schemeClr val="tx1"/>
                          </a:solidFill>
                          <a:latin typeface="Cambria Math" panose="02040503050406030204" pitchFamily="18" charset="0"/>
                        </a:rPr>
                        <m:t>poly</m:t>
                      </m:r>
                      <m:r>
                        <a:rPr lang="en-US" sz="2800" b="0" i="1" dirty="0" smtClean="0">
                          <a:solidFill>
                            <a:schemeClr val="tx1"/>
                          </a:solidFill>
                          <a:latin typeface="Cambria Math" panose="02040503050406030204" pitchFamily="18" charset="0"/>
                        </a:rPr>
                        <m:t>(</m:t>
                      </m:r>
                      <m:r>
                        <a:rPr lang="en-US" sz="2800" i="1" dirty="0" smtClean="0">
                          <a:solidFill>
                            <a:schemeClr val="tx1"/>
                          </a:solidFill>
                          <a:latin typeface="Cambria Math" panose="02040503050406030204" pitchFamily="18" charset="0"/>
                        </a:rPr>
                        <m:t>𝜆</m:t>
                      </m:r>
                      <m:r>
                        <a:rPr lang="en-US" sz="2800" b="0" i="1" dirty="0" smtClean="0">
                          <a:solidFill>
                            <a:schemeClr val="tx1"/>
                          </a:solidFill>
                          <a:latin typeface="Cambria Math" panose="02040503050406030204" pitchFamily="18" charset="0"/>
                        </a:rPr>
                        <m:t>)</m:t>
                      </m:r>
                    </m:oMath>
                  </m:oMathPara>
                </a14:m>
                <a:endParaRPr lang="en-US" sz="2400" dirty="0">
                  <a:solidFill>
                    <a:schemeClr val="tx1"/>
                  </a:solidFill>
                  <a:latin typeface="+mj-lt"/>
                </a:endParaRPr>
              </a:p>
            </p:txBody>
          </p:sp>
        </mc:Choice>
        <mc:Fallback xmlns="">
          <p:sp>
            <p:nvSpPr>
              <p:cNvPr id="10" name="Rectangle 9">
                <a:extLst>
                  <a:ext uri="{FF2B5EF4-FFF2-40B4-BE49-F238E27FC236}">
                    <a16:creationId xmlns:a16="http://schemas.microsoft.com/office/drawing/2014/main" id="{0EB42D84-C3B8-AA8B-D5CF-73D8544AC849}"/>
                  </a:ext>
                </a:extLst>
              </p:cNvPr>
              <p:cNvSpPr>
                <a:spLocks noRot="1" noChangeAspect="1" noMove="1" noResize="1" noEditPoints="1" noAdjustHandles="1" noChangeArrowheads="1" noChangeShapeType="1" noTextEdit="1"/>
              </p:cNvSpPr>
              <p:nvPr/>
            </p:nvSpPr>
            <p:spPr>
              <a:xfrm>
                <a:off x="9067800" y="2959689"/>
                <a:ext cx="2664447" cy="523220"/>
              </a:xfrm>
              <a:prstGeom prst="rect">
                <a:avLst/>
              </a:prstGeom>
              <a:blipFill>
                <a:blip r:embed="rId4"/>
                <a:stretch>
                  <a:fillRect/>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E4FA458D-D291-1505-9F20-663D392A32F7}"/>
              </a:ext>
            </a:extLst>
          </p:cNvPr>
          <p:cNvSpPr txBox="1"/>
          <p:nvPr/>
        </p:nvSpPr>
        <p:spPr>
          <a:xfrm>
            <a:off x="533400" y="3431898"/>
            <a:ext cx="2971800" cy="707886"/>
          </a:xfrm>
          <a:prstGeom prst="rect">
            <a:avLst/>
          </a:prstGeom>
          <a:noFill/>
        </p:spPr>
        <p:txBody>
          <a:bodyPr wrap="square">
            <a:spAutoFit/>
          </a:bodyPr>
          <a:lstStyle/>
          <a:p>
            <a:pPr algn="ctr"/>
            <a:r>
              <a:rPr lang="en-US" sz="2000" dirty="0">
                <a:latin typeface="+mj-lt"/>
              </a:rPr>
              <a:t>[Yao86] + many optimizations</a:t>
            </a:r>
            <a:endParaRPr lang="en-US" sz="2000" dirty="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B97C87F-EA87-0ED6-FD84-BD4C7C3224A3}"/>
                  </a:ext>
                </a:extLst>
              </p:cNvPr>
              <p:cNvSpPr txBox="1"/>
              <p:nvPr/>
            </p:nvSpPr>
            <p:spPr>
              <a:xfrm>
                <a:off x="8086165" y="6027884"/>
                <a:ext cx="4073679" cy="461665"/>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m:rPr>
                          <m:sty m:val="p"/>
                        </m:rPr>
                        <a:rPr lang="en-US" sz="2400" b="0" i="0" dirty="0" smtClean="0">
                          <a:latin typeface="Cambria Math" panose="02040503050406030204" pitchFamily="18" charset="0"/>
                        </a:rPr>
                        <m:t>ABE</m:t>
                      </m:r>
                      <m:r>
                        <a:rPr lang="en-US" sz="2400" b="0" i="0" dirty="0" smtClean="0">
                          <a:latin typeface="Cambria Math" panose="02040503050406030204" pitchFamily="18" charset="0"/>
                        </a:rPr>
                        <m:t>.</m:t>
                      </m:r>
                      <m:r>
                        <m:rPr>
                          <m:sty m:val="p"/>
                        </m:rPr>
                        <a:rPr lang="en-US" sz="2400" b="0" i="0" dirty="0" smtClean="0">
                          <a:latin typeface="Cambria Math" panose="02040503050406030204" pitchFamily="18" charset="0"/>
                        </a:rPr>
                        <m:t>Eval</m:t>
                      </m:r>
                      <m:r>
                        <a:rPr lang="en-US" sz="2400" b="0" i="0" dirty="0" smtClean="0">
                          <a:latin typeface="Cambria Math" panose="02040503050406030204" pitchFamily="18" charset="0"/>
                        </a:rPr>
                        <m:t>(</m:t>
                      </m:r>
                      <m:r>
                        <m:rPr>
                          <m:sty m:val="p"/>
                        </m:rPr>
                        <a:rPr lang="en-US" sz="2400" b="0" i="0" dirty="0" smtClean="0">
                          <a:latin typeface="Cambria Math" panose="02040503050406030204" pitchFamily="18" charset="0"/>
                        </a:rPr>
                        <m:t>FHE</m:t>
                      </m:r>
                      <m:r>
                        <a:rPr lang="en-US" sz="2400" b="0" i="0" dirty="0" smtClean="0">
                          <a:latin typeface="Cambria Math" panose="02040503050406030204" pitchFamily="18" charset="0"/>
                        </a:rPr>
                        <m:t>.</m:t>
                      </m:r>
                      <m:r>
                        <m:rPr>
                          <m:sty m:val="p"/>
                        </m:rPr>
                        <a:rPr lang="en-US" sz="2400" b="0" i="0" dirty="0" smtClean="0">
                          <a:latin typeface="Cambria Math" panose="02040503050406030204" pitchFamily="18" charset="0"/>
                        </a:rPr>
                        <m:t>H</m:t>
                      </m:r>
                      <m:r>
                        <m:rPr>
                          <m:sty m:val="p"/>
                        </m:rPr>
                        <a:rPr lang="en-US" sz="2400" b="0" i="1" dirty="0" smtClean="0">
                          <a:latin typeface="Cambria Math" panose="02040503050406030204" pitchFamily="18" charset="0"/>
                        </a:rPr>
                        <m:t>m</m:t>
                      </m:r>
                      <m:r>
                        <m:rPr>
                          <m:sty m:val="p"/>
                        </m:rPr>
                        <a:rPr lang="en-US" sz="2400" b="0" i="0" dirty="0" smtClean="0">
                          <a:latin typeface="Cambria Math" panose="02040503050406030204" pitchFamily="18" charset="0"/>
                        </a:rPr>
                        <m:t>ult</m:t>
                      </m:r>
                      <m:r>
                        <a:rPr lang="en-US" sz="2400" b="0" i="0" dirty="0" smtClean="0">
                          <a:latin typeface="Cambria Math" panose="02040503050406030204" pitchFamily="18" charset="0"/>
                        </a:rPr>
                        <m:t>, </m:t>
                      </m:r>
                      <m:sSub>
                        <m:sSubPr>
                          <m:ctrlPr>
                            <a:rPr lang="en-US" sz="2400" b="0" i="1" dirty="0" smtClean="0">
                              <a:latin typeface="Cambria Math" panose="02040503050406030204" pitchFamily="18" charset="0"/>
                            </a:rPr>
                          </m:ctrlPr>
                        </m:sSubPr>
                        <m:e>
                          <m:r>
                            <m:rPr>
                              <m:sty m:val="p"/>
                            </m:rPr>
                            <a:rPr lang="en-US" sz="2400" i="0" dirty="0">
                              <a:latin typeface="Cambria Math" panose="02040503050406030204" pitchFamily="18" charset="0"/>
                            </a:rPr>
                            <m:t>c</m:t>
                          </m:r>
                          <m:r>
                            <m:rPr>
                              <m:sty m:val="p"/>
                            </m:rPr>
                            <a:rPr lang="en-US" sz="2400" b="0" i="0" dirty="0" smtClean="0">
                              <a:latin typeface="Cambria Math" panose="02040503050406030204" pitchFamily="18" charset="0"/>
                            </a:rPr>
                            <m:t>t</m:t>
                          </m:r>
                        </m:e>
                        <m:sub>
                          <m:r>
                            <a:rPr lang="en-US" sz="2400" b="0" i="0" dirty="0" smtClean="0">
                              <a:latin typeface="Cambria Math" panose="02040503050406030204" pitchFamily="18" charset="0"/>
                            </a:rPr>
                            <m:t>1</m:t>
                          </m:r>
                        </m:sub>
                      </m:sSub>
                      <m:r>
                        <a:rPr lang="en-US" sz="2400" b="0" i="0"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m:rPr>
                              <m:sty m:val="p"/>
                            </m:rPr>
                            <a:rPr lang="en-US" sz="2400" b="0" i="0" dirty="0" smtClean="0">
                              <a:latin typeface="Cambria Math" panose="02040503050406030204" pitchFamily="18" charset="0"/>
                            </a:rPr>
                            <m:t>ct</m:t>
                          </m:r>
                        </m:e>
                        <m:sub>
                          <m:r>
                            <a:rPr lang="en-US" sz="2400" b="0" i="0" dirty="0" smtClean="0">
                              <a:latin typeface="Cambria Math" panose="02040503050406030204" pitchFamily="18" charset="0"/>
                            </a:rPr>
                            <m:t>2</m:t>
                          </m:r>
                        </m:sub>
                      </m:sSub>
                      <m:r>
                        <a:rPr lang="en-US" sz="2400" b="0" i="0" dirty="0" smtClean="0">
                          <a:latin typeface="Cambria Math" panose="02040503050406030204" pitchFamily="18" charset="0"/>
                        </a:rPr>
                        <m:t>)</m:t>
                      </m:r>
                    </m:oMath>
                  </m:oMathPara>
                </a14:m>
                <a:endParaRPr lang="en-US" sz="3200" dirty="0">
                  <a:latin typeface="+mj-lt"/>
                </a:endParaRPr>
              </a:p>
            </p:txBody>
          </p:sp>
        </mc:Choice>
        <mc:Fallback xmlns="">
          <p:sp>
            <p:nvSpPr>
              <p:cNvPr id="16" name="TextBox 15">
                <a:extLst>
                  <a:ext uri="{FF2B5EF4-FFF2-40B4-BE49-F238E27FC236}">
                    <a16:creationId xmlns:a16="http://schemas.microsoft.com/office/drawing/2014/main" id="{5B97C87F-EA87-0ED6-FD84-BD4C7C3224A3}"/>
                  </a:ext>
                </a:extLst>
              </p:cNvPr>
              <p:cNvSpPr txBox="1">
                <a:spLocks noRot="1" noChangeAspect="1" noMove="1" noResize="1" noEditPoints="1" noAdjustHandles="1" noChangeArrowheads="1" noChangeShapeType="1" noTextEdit="1"/>
              </p:cNvSpPr>
              <p:nvPr/>
            </p:nvSpPr>
            <p:spPr>
              <a:xfrm>
                <a:off x="8086165" y="6027884"/>
                <a:ext cx="4073679" cy="461665"/>
              </a:xfrm>
              <a:prstGeom prst="rect">
                <a:avLst/>
              </a:prstGeom>
              <a:blipFill>
                <a:blip r:embed="rId6"/>
                <a:stretch>
                  <a:fillRect l="-1943" r="-1196" b="-17105"/>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F433814B-0354-6D3A-ACCA-E4E7309232C3}"/>
              </a:ext>
            </a:extLst>
          </p:cNvPr>
          <p:cNvSpPr txBox="1"/>
          <p:nvPr/>
        </p:nvSpPr>
        <p:spPr>
          <a:xfrm>
            <a:off x="8305800" y="4768381"/>
            <a:ext cx="3845079" cy="523220"/>
          </a:xfrm>
          <a:prstGeom prst="rect">
            <a:avLst/>
          </a:prstGeom>
          <a:noFill/>
        </p:spPr>
        <p:txBody>
          <a:bodyPr wrap="square">
            <a:spAutoFit/>
          </a:bodyPr>
          <a:lstStyle/>
          <a:p>
            <a:pPr algn="ctr"/>
            <a:r>
              <a:rPr lang="en-US" sz="2800" dirty="0">
                <a:latin typeface="+mj-lt"/>
              </a:rPr>
              <a:t>ABE + FHE / </a:t>
            </a:r>
            <a:r>
              <a:rPr lang="en-US" sz="2800" dirty="0" err="1">
                <a:latin typeface="+mj-lt"/>
              </a:rPr>
              <a:t>iO</a:t>
            </a:r>
            <a:endParaRPr lang="en-US" sz="2800" dirty="0">
              <a:latin typeface="+mj-lt"/>
            </a:endParaRPr>
          </a:p>
        </p:txBody>
      </p:sp>
      <p:sp>
        <p:nvSpPr>
          <p:cNvPr id="18" name="TextBox 17">
            <a:extLst>
              <a:ext uri="{FF2B5EF4-FFF2-40B4-BE49-F238E27FC236}">
                <a16:creationId xmlns:a16="http://schemas.microsoft.com/office/drawing/2014/main" id="{BDB54A9F-FF10-E494-853E-7F58623B2906}"/>
              </a:ext>
            </a:extLst>
          </p:cNvPr>
          <p:cNvSpPr txBox="1"/>
          <p:nvPr/>
        </p:nvSpPr>
        <p:spPr>
          <a:xfrm>
            <a:off x="96761" y="4768381"/>
            <a:ext cx="3845079" cy="523220"/>
          </a:xfrm>
          <a:prstGeom prst="rect">
            <a:avLst/>
          </a:prstGeom>
          <a:noFill/>
        </p:spPr>
        <p:txBody>
          <a:bodyPr wrap="square">
            <a:spAutoFit/>
          </a:bodyPr>
          <a:lstStyle/>
          <a:p>
            <a:pPr algn="ctr"/>
            <a:r>
              <a:rPr lang="en-US" sz="2800" dirty="0">
                <a:latin typeface="+mj-lt"/>
              </a:rPr>
              <a:t>Symmetric Key Crypto</a:t>
            </a:r>
          </a:p>
        </p:txBody>
      </p:sp>
      <p:sp>
        <p:nvSpPr>
          <p:cNvPr id="19" name="TextBox 18">
            <a:extLst>
              <a:ext uri="{FF2B5EF4-FFF2-40B4-BE49-F238E27FC236}">
                <a16:creationId xmlns:a16="http://schemas.microsoft.com/office/drawing/2014/main" id="{3C909D0D-17C7-DA15-F7BF-C2D835F7A519}"/>
              </a:ext>
            </a:extLst>
          </p:cNvPr>
          <p:cNvSpPr txBox="1"/>
          <p:nvPr/>
        </p:nvSpPr>
        <p:spPr>
          <a:xfrm>
            <a:off x="4097261" y="4760301"/>
            <a:ext cx="3845079" cy="523220"/>
          </a:xfrm>
          <a:prstGeom prst="rect">
            <a:avLst/>
          </a:prstGeom>
          <a:noFill/>
        </p:spPr>
        <p:txBody>
          <a:bodyPr wrap="square">
            <a:spAutoFit/>
          </a:bodyPr>
          <a:lstStyle/>
          <a:p>
            <a:pPr algn="ctr"/>
            <a:r>
              <a:rPr lang="en-US" sz="2800" dirty="0">
                <a:latin typeface="+mj-lt"/>
              </a:rPr>
              <a:t>HSS</a:t>
            </a:r>
          </a:p>
        </p:txBody>
      </p:sp>
      <p:sp>
        <p:nvSpPr>
          <p:cNvPr id="20" name="TextBox 19">
            <a:extLst>
              <a:ext uri="{FF2B5EF4-FFF2-40B4-BE49-F238E27FC236}">
                <a16:creationId xmlns:a16="http://schemas.microsoft.com/office/drawing/2014/main" id="{4054826B-6DEB-DF49-A59C-8EDD6516E4A9}"/>
              </a:ext>
            </a:extLst>
          </p:cNvPr>
          <p:cNvSpPr txBox="1"/>
          <p:nvPr/>
        </p:nvSpPr>
        <p:spPr>
          <a:xfrm>
            <a:off x="50088" y="5966329"/>
            <a:ext cx="2113965" cy="523220"/>
          </a:xfrm>
          <a:prstGeom prst="rect">
            <a:avLst/>
          </a:prstGeom>
          <a:noFill/>
        </p:spPr>
        <p:txBody>
          <a:bodyPr wrap="square">
            <a:spAutoFit/>
          </a:bodyPr>
          <a:lstStyle/>
          <a:p>
            <a:pPr algn="ctr"/>
            <a:r>
              <a:rPr lang="en-US" sz="2800" dirty="0">
                <a:latin typeface="+mj-lt"/>
              </a:rPr>
              <a:t>Comp/gate : </a:t>
            </a:r>
          </a:p>
        </p:txBody>
      </p:sp>
      <p:grpSp>
        <p:nvGrpSpPr>
          <p:cNvPr id="32" name="Group 31">
            <a:extLst>
              <a:ext uri="{FF2B5EF4-FFF2-40B4-BE49-F238E27FC236}">
                <a16:creationId xmlns:a16="http://schemas.microsoft.com/office/drawing/2014/main" id="{4EBE3E27-8113-8EC2-2AE6-8B7260FC4950}"/>
              </a:ext>
            </a:extLst>
          </p:cNvPr>
          <p:cNvGrpSpPr/>
          <p:nvPr/>
        </p:nvGrpSpPr>
        <p:grpSpPr>
          <a:xfrm>
            <a:off x="4610612" y="1880085"/>
            <a:ext cx="2910349" cy="2927564"/>
            <a:chOff x="4610612" y="1880085"/>
            <a:chExt cx="2910349" cy="2927564"/>
          </a:xfrm>
        </p:grpSpPr>
        <p:grpSp>
          <p:nvGrpSpPr>
            <p:cNvPr id="31" name="Group 30">
              <a:extLst>
                <a:ext uri="{FF2B5EF4-FFF2-40B4-BE49-F238E27FC236}">
                  <a16:creationId xmlns:a16="http://schemas.microsoft.com/office/drawing/2014/main" id="{F551CDCB-E370-8A37-DAF4-26D41F5FAC91}"/>
                </a:ext>
              </a:extLst>
            </p:cNvPr>
            <p:cNvGrpSpPr/>
            <p:nvPr/>
          </p:nvGrpSpPr>
          <p:grpSpPr>
            <a:xfrm>
              <a:off x="4610612" y="1880085"/>
              <a:ext cx="2910349" cy="2317871"/>
              <a:chOff x="4610612" y="1880085"/>
              <a:chExt cx="2910349" cy="2317871"/>
            </a:xfrm>
          </p:grpSpPr>
          <p:grpSp>
            <p:nvGrpSpPr>
              <p:cNvPr id="11" name="Group 10">
                <a:extLst>
                  <a:ext uri="{FF2B5EF4-FFF2-40B4-BE49-F238E27FC236}">
                    <a16:creationId xmlns:a16="http://schemas.microsoft.com/office/drawing/2014/main" id="{9118FDC9-6BA8-D5D6-B240-C8B988E10AFE}"/>
                  </a:ext>
                </a:extLst>
              </p:cNvPr>
              <p:cNvGrpSpPr/>
              <p:nvPr/>
            </p:nvGrpSpPr>
            <p:grpSpPr>
              <a:xfrm>
                <a:off x="4933951" y="1988156"/>
                <a:ext cx="2324100" cy="2209800"/>
                <a:chOff x="4933951" y="1988156"/>
                <a:chExt cx="2324100" cy="2209800"/>
              </a:xfrm>
            </p:grpSpPr>
            <p:sp>
              <p:nvSpPr>
                <p:cNvPr id="9" name="Oval 8">
                  <a:extLst>
                    <a:ext uri="{FF2B5EF4-FFF2-40B4-BE49-F238E27FC236}">
                      <a16:creationId xmlns:a16="http://schemas.microsoft.com/office/drawing/2014/main" id="{F8D2D230-2691-549A-FFFF-137514A7661C}"/>
                    </a:ext>
                  </a:extLst>
                </p:cNvPr>
                <p:cNvSpPr/>
                <p:nvPr/>
              </p:nvSpPr>
              <p:spPr>
                <a:xfrm>
                  <a:off x="4933951" y="1988156"/>
                  <a:ext cx="2324100" cy="2209800"/>
                </a:xfrm>
                <a:prstGeom prst="ellipse">
                  <a:avLst/>
                </a:prstGeom>
                <a:solidFill>
                  <a:schemeClr val="accent6">
                    <a:lumMod val="60000"/>
                    <a:lumOff val="40000"/>
                  </a:schemeClr>
                </a:solid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A16B4276-EB35-CB99-9F7D-BE25F647262E}"/>
                        </a:ext>
                      </a:extLst>
                    </p:cNvPr>
                    <p:cNvSpPr/>
                    <p:nvPr/>
                  </p:nvSpPr>
                  <p:spPr>
                    <a:xfrm>
                      <a:off x="5251317" y="2852137"/>
                      <a:ext cx="1792412" cy="944169"/>
                    </a:xfrm>
                    <a:prstGeom prst="rect">
                      <a:avLst/>
                    </a:prstGeom>
                  </p:spPr>
                  <p:txBody>
                    <a:bodyPr wrap="square">
                      <a:spAutoFit/>
                    </a:bodyPr>
                    <a:lstStyle/>
                    <a:p>
                      <a:pPr algn="ctr"/>
                      <a14:m>
                        <m:oMathPara xmlns:m="http://schemas.openxmlformats.org/officeDocument/2006/math">
                          <m:oMathParaPr>
                            <m:jc m:val="center"/>
                          </m:oMathParaPr>
                          <m:oMath xmlns:m="http://schemas.openxmlformats.org/officeDocument/2006/math">
                            <m:d>
                              <m:dPr>
                                <m:begChr m:val="|"/>
                                <m:endChr m:val="|"/>
                                <m:ctrlPr>
                                  <a:rPr lang="en-US" sz="2800" i="1" dirty="0" smtClean="0">
                                    <a:solidFill>
                                      <a:srgbClr val="0432FF"/>
                                    </a:solidFill>
                                    <a:latin typeface="Cambria Math" panose="02040503050406030204" pitchFamily="18" charset="0"/>
                                  </a:rPr>
                                </m:ctrlPr>
                              </m:dPr>
                              <m:e>
                                <m:r>
                                  <a:rPr lang="en-US" sz="2800" i="1" dirty="0" smtClean="0">
                                    <a:solidFill>
                                      <a:srgbClr val="0432FF"/>
                                    </a:solidFill>
                                    <a:latin typeface="Cambria Math" panose="02040503050406030204" pitchFamily="18" charset="0"/>
                                  </a:rPr>
                                  <m:t>𝐶</m:t>
                                </m:r>
                              </m:e>
                            </m:d>
                            <m:r>
                              <a:rPr lang="en-US" sz="2800" dirty="0">
                                <a:solidFill>
                                  <a:srgbClr val="0432FF"/>
                                </a:solidFill>
                                <a:latin typeface="Cambria Math" panose="02040503050406030204" pitchFamily="18" charset="0"/>
                              </a:rPr>
                              <m:t>+</m:t>
                            </m:r>
                            <m:r>
                              <m:rPr>
                                <m:sty m:val="p"/>
                              </m:rPr>
                              <a:rPr lang="en-US" sz="2800" dirty="0">
                                <a:solidFill>
                                  <a:srgbClr val="0432FF"/>
                                </a:solidFill>
                                <a:latin typeface="Cambria Math" panose="02040503050406030204" pitchFamily="18" charset="0"/>
                              </a:rPr>
                              <m:t>poly</m:t>
                            </m:r>
                            <m:r>
                              <a:rPr lang="en-US" sz="2800" dirty="0">
                                <a:solidFill>
                                  <a:srgbClr val="0432FF"/>
                                </a:solidFill>
                                <a:latin typeface="Cambria Math" panose="02040503050406030204" pitchFamily="18" charset="0"/>
                              </a:rPr>
                              <m:t>(</m:t>
                            </m:r>
                            <m:r>
                              <a:rPr lang="en-US" sz="2800" i="1" dirty="0">
                                <a:solidFill>
                                  <a:srgbClr val="0432FF"/>
                                </a:solidFill>
                                <a:latin typeface="Cambria Math" panose="02040503050406030204" pitchFamily="18" charset="0"/>
                              </a:rPr>
                              <m:t>𝜆</m:t>
                            </m:r>
                            <m:r>
                              <a:rPr lang="en-US" sz="2800" dirty="0">
                                <a:solidFill>
                                  <a:srgbClr val="0432FF"/>
                                </a:solidFill>
                                <a:latin typeface="Cambria Math" panose="02040503050406030204" pitchFamily="18" charset="0"/>
                              </a:rPr>
                              <m:t>)</m:t>
                            </m:r>
                          </m:oMath>
                        </m:oMathPara>
                      </a14:m>
                      <a:endParaRPr lang="en-US" sz="2800" dirty="0">
                        <a:solidFill>
                          <a:srgbClr val="0432FF"/>
                        </a:solidFill>
                        <a:latin typeface="+mj-lt"/>
                      </a:endParaRPr>
                    </a:p>
                  </p:txBody>
                </p:sp>
              </mc:Choice>
              <mc:Fallback xmlns="">
                <p:sp>
                  <p:nvSpPr>
                    <p:cNvPr id="25" name="Rectangle 24">
                      <a:extLst>
                        <a:ext uri="{FF2B5EF4-FFF2-40B4-BE49-F238E27FC236}">
                          <a16:creationId xmlns:a16="http://schemas.microsoft.com/office/drawing/2014/main" id="{A16B4276-EB35-CB99-9F7D-BE25F647262E}"/>
                        </a:ext>
                      </a:extLst>
                    </p:cNvPr>
                    <p:cNvSpPr>
                      <a:spLocks noRot="1" noChangeAspect="1" noMove="1" noResize="1" noEditPoints="1" noAdjustHandles="1" noChangeArrowheads="1" noChangeShapeType="1" noTextEdit="1"/>
                    </p:cNvSpPr>
                    <p:nvPr/>
                  </p:nvSpPr>
                  <p:spPr>
                    <a:xfrm>
                      <a:off x="5251317" y="2852137"/>
                      <a:ext cx="1792412" cy="944169"/>
                    </a:xfrm>
                    <a:prstGeom prst="rect">
                      <a:avLst/>
                    </a:prstGeom>
                    <a:blipFill>
                      <a:blip r:embed="rId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F7DB29B8-CFC1-51C7-18EE-574DE326C303}"/>
                      </a:ext>
                    </a:extLst>
                  </p:cNvPr>
                  <p:cNvSpPr/>
                  <p:nvPr/>
                </p:nvSpPr>
                <p:spPr>
                  <a:xfrm>
                    <a:off x="4610612" y="1880085"/>
                    <a:ext cx="2910349" cy="1077218"/>
                  </a:xfrm>
                  <a:prstGeom prst="rect">
                    <a:avLst/>
                  </a:prstGeom>
                </p:spPr>
                <p:txBody>
                  <a:bodyPr wrap="none">
                    <a:spAutoFit/>
                  </a:bodyPr>
                  <a:lstStyle/>
                  <a:p>
                    <a:pPr algn="ctr"/>
                    <a:r>
                      <a:rPr lang="en-US" sz="3200" b="1" dirty="0">
                        <a:solidFill>
                          <a:schemeClr val="tx1"/>
                        </a:solidFill>
                        <a:latin typeface="+mj-lt"/>
                      </a:rPr>
                      <a:t>Partially </a:t>
                    </a:r>
                    <a:r>
                      <a:rPr lang="en-US" sz="3200" b="1" dirty="0">
                        <a:latin typeface="+mj-lt"/>
                      </a:rPr>
                      <a:t>Succinct</a:t>
                    </a:r>
                  </a:p>
                  <a:p>
                    <a:pPr algn="ctr"/>
                    <a14:m>
                      <m:oMathPara xmlns:m="http://schemas.openxmlformats.org/officeDocument/2006/math">
                        <m:oMathParaPr>
                          <m:jc m:val="centerGroup"/>
                        </m:oMathParaPr>
                        <m:oMath xmlns:m="http://schemas.openxmlformats.org/officeDocument/2006/math">
                          <m:d>
                            <m:dPr>
                              <m:ctrlPr>
                                <a:rPr lang="en-US" sz="3200" b="0" i="1" dirty="0" smtClean="0">
                                  <a:solidFill>
                                    <a:schemeClr val="tx1"/>
                                  </a:solidFill>
                                  <a:latin typeface="Cambria Math" panose="02040503050406030204" pitchFamily="18" charset="0"/>
                                </a:rPr>
                              </m:ctrlPr>
                            </m:dPr>
                            <m:e>
                              <m:r>
                                <a:rPr lang="en-US" sz="3200" i="1" dirty="0">
                                  <a:solidFill>
                                    <a:schemeClr val="tx1"/>
                                  </a:solidFill>
                                  <a:latin typeface="Cambria Math" panose="02040503050406030204" pitchFamily="18" charset="0"/>
                                </a:rPr>
                                <m:t>&lt;</m:t>
                              </m:r>
                              <m:d>
                                <m:dPr>
                                  <m:begChr m:val="|"/>
                                  <m:endChr m:val="|"/>
                                  <m:ctrlPr>
                                    <a:rPr lang="en-US" sz="3200" i="1" dirty="0">
                                      <a:solidFill>
                                        <a:schemeClr val="tx1"/>
                                      </a:solidFill>
                                      <a:latin typeface="Cambria Math" panose="02040503050406030204" pitchFamily="18" charset="0"/>
                                    </a:rPr>
                                  </m:ctrlPr>
                                </m:dPr>
                                <m:e>
                                  <m:r>
                                    <a:rPr lang="en-US" sz="3200" i="1" dirty="0">
                                      <a:solidFill>
                                        <a:schemeClr val="tx1"/>
                                      </a:solidFill>
                                      <a:latin typeface="Cambria Math" panose="02040503050406030204" pitchFamily="18" charset="0"/>
                                    </a:rPr>
                                    <m:t>𝐶</m:t>
                                  </m:r>
                                </m:e>
                              </m:d>
                              <m:r>
                                <m:rPr>
                                  <m:sty m:val="p"/>
                                </m:rPr>
                                <a:rPr lang="en-US" sz="3200" i="1" dirty="0">
                                  <a:solidFill>
                                    <a:schemeClr val="tx1"/>
                                  </a:solidFill>
                                  <a:latin typeface="Cambria Math" panose="02040503050406030204" pitchFamily="18" charset="0"/>
                                </a:rPr>
                                <m:t>log</m:t>
                              </m:r>
                              <m:d>
                                <m:dPr>
                                  <m:begChr m:val="|"/>
                                  <m:endChr m:val="|"/>
                                  <m:ctrlPr>
                                    <a:rPr lang="en-US" sz="3200" i="1" dirty="0">
                                      <a:solidFill>
                                        <a:schemeClr val="tx1"/>
                                      </a:solidFill>
                                      <a:latin typeface="Cambria Math" panose="02040503050406030204" pitchFamily="18" charset="0"/>
                                    </a:rPr>
                                  </m:ctrlPr>
                                </m:dPr>
                                <m:e>
                                  <m:r>
                                    <a:rPr lang="en-US" sz="3200" i="1" dirty="0">
                                      <a:solidFill>
                                        <a:schemeClr val="tx1"/>
                                      </a:solidFill>
                                      <a:latin typeface="Cambria Math" panose="02040503050406030204" pitchFamily="18" charset="0"/>
                                    </a:rPr>
                                    <m:t>𝐶</m:t>
                                  </m:r>
                                </m:e>
                              </m:d>
                            </m:e>
                          </m:d>
                        </m:oMath>
                      </m:oMathPara>
                    </a14:m>
                    <a:endParaRPr lang="en-US" sz="3200" dirty="0">
                      <a:solidFill>
                        <a:srgbClr val="1F26F1"/>
                      </a:solidFill>
                    </a:endParaRPr>
                  </a:p>
                </p:txBody>
              </p:sp>
            </mc:Choice>
            <mc:Fallback xmlns="">
              <p:sp>
                <p:nvSpPr>
                  <p:cNvPr id="21" name="Rectangle 20">
                    <a:extLst>
                      <a:ext uri="{FF2B5EF4-FFF2-40B4-BE49-F238E27FC236}">
                        <a16:creationId xmlns:a16="http://schemas.microsoft.com/office/drawing/2014/main" id="{F7DB29B8-CFC1-51C7-18EE-574DE326C303}"/>
                      </a:ext>
                    </a:extLst>
                  </p:cNvPr>
                  <p:cNvSpPr>
                    <a:spLocks noRot="1" noChangeAspect="1" noMove="1" noResize="1" noEditPoints="1" noAdjustHandles="1" noChangeArrowheads="1" noChangeShapeType="1" noTextEdit="1"/>
                  </p:cNvSpPr>
                  <p:nvPr/>
                </p:nvSpPr>
                <p:spPr>
                  <a:xfrm>
                    <a:off x="4610612" y="1880085"/>
                    <a:ext cx="2910349" cy="1077218"/>
                  </a:xfrm>
                  <a:prstGeom prst="rect">
                    <a:avLst/>
                  </a:prstGeom>
                  <a:blipFill>
                    <a:blip r:embed="rId8"/>
                    <a:stretch>
                      <a:fillRect l="-5230" t="-7345" r="-5021"/>
                    </a:stretch>
                  </a:blipFill>
                </p:spPr>
                <p:txBody>
                  <a:bodyPr/>
                  <a:lstStyle/>
                  <a:p>
                    <a:r>
                      <a:rPr lang="en-US">
                        <a:noFill/>
                      </a:rPr>
                      <a:t> </a:t>
                    </a:r>
                  </a:p>
                </p:txBody>
              </p:sp>
            </mc:Fallback>
          </mc:AlternateContent>
        </p:grpSp>
        <p:sp>
          <p:nvSpPr>
            <p:cNvPr id="22" name="Rectangle 21">
              <a:extLst>
                <a:ext uri="{FF2B5EF4-FFF2-40B4-BE49-F238E27FC236}">
                  <a16:creationId xmlns:a16="http://schemas.microsoft.com/office/drawing/2014/main" id="{D112D093-6388-B1D3-D33A-BB6831136102}"/>
                </a:ext>
              </a:extLst>
            </p:cNvPr>
            <p:cNvSpPr/>
            <p:nvPr/>
          </p:nvSpPr>
          <p:spPr>
            <a:xfrm>
              <a:off x="4844214" y="4284429"/>
              <a:ext cx="2442335" cy="523220"/>
            </a:xfrm>
            <a:prstGeom prst="rect">
              <a:avLst/>
            </a:prstGeom>
          </p:spPr>
          <p:txBody>
            <a:bodyPr wrap="none">
              <a:spAutoFit/>
            </a:bodyPr>
            <a:lstStyle/>
            <a:p>
              <a:pPr algn="ctr"/>
              <a:r>
                <a:rPr lang="en-US" sz="2800" b="1" dirty="0">
                  <a:solidFill>
                    <a:srgbClr val="0432FF"/>
                  </a:solidFill>
                  <a:latin typeface="+mj-lt"/>
                </a:rPr>
                <a:t>Light(er)-weight</a:t>
              </a:r>
              <a:endParaRPr lang="en-US" sz="2400" b="1" dirty="0">
                <a:solidFill>
                  <a:srgbClr val="0432FF"/>
                </a:solidFill>
                <a:latin typeface="+mj-lt"/>
              </a:endParaRPr>
            </a:p>
          </p:txBody>
        </p:sp>
      </p:grpSp>
      <p:grpSp>
        <p:nvGrpSpPr>
          <p:cNvPr id="33" name="Group 32">
            <a:extLst>
              <a:ext uri="{FF2B5EF4-FFF2-40B4-BE49-F238E27FC236}">
                <a16:creationId xmlns:a16="http://schemas.microsoft.com/office/drawing/2014/main" id="{8641B142-852C-C04E-C1EB-FF015ACE9C4A}"/>
              </a:ext>
            </a:extLst>
          </p:cNvPr>
          <p:cNvGrpSpPr/>
          <p:nvPr/>
        </p:nvGrpSpPr>
        <p:grpSpPr>
          <a:xfrm>
            <a:off x="3429000" y="5236381"/>
            <a:ext cx="5278360" cy="2078819"/>
            <a:chOff x="3429000" y="5236381"/>
            <a:chExt cx="5278360" cy="2078819"/>
          </a:xfrm>
        </p:grpSpPr>
        <p:sp>
          <p:nvSpPr>
            <p:cNvPr id="23" name="Rectangle 22">
              <a:extLst>
                <a:ext uri="{FF2B5EF4-FFF2-40B4-BE49-F238E27FC236}">
                  <a16:creationId xmlns:a16="http://schemas.microsoft.com/office/drawing/2014/main" id="{5F3A4759-F25E-99CE-64FA-E2D53B9EDB4A}"/>
                </a:ext>
              </a:extLst>
            </p:cNvPr>
            <p:cNvSpPr/>
            <p:nvPr/>
          </p:nvSpPr>
          <p:spPr>
            <a:xfrm>
              <a:off x="3429000" y="5236381"/>
              <a:ext cx="5278360" cy="523220"/>
            </a:xfrm>
            <a:prstGeom prst="rect">
              <a:avLst/>
            </a:prstGeom>
          </p:spPr>
          <p:txBody>
            <a:bodyPr wrap="square">
              <a:spAutoFit/>
            </a:bodyPr>
            <a:lstStyle/>
            <a:p>
              <a:pPr algn="ctr"/>
              <a:r>
                <a:rPr lang="en-US" sz="2800" b="1" dirty="0">
                  <a:solidFill>
                    <a:srgbClr val="0432FF"/>
                  </a:solidFill>
                  <a:latin typeface="+mj-lt"/>
                </a:rPr>
                <a:t>Diverse Algebraic Assumptions </a:t>
              </a:r>
              <a:endParaRPr lang="en-US" sz="2400" b="1" dirty="0">
                <a:solidFill>
                  <a:srgbClr val="0432FF"/>
                </a:solidFill>
                <a:latin typeface="+mj-lt"/>
              </a:endParaRPr>
            </a:p>
          </p:txBody>
        </p:sp>
        <p:sp>
          <p:nvSpPr>
            <p:cNvPr id="24" name="TextBox 23">
              <a:extLst>
                <a:ext uri="{FF2B5EF4-FFF2-40B4-BE49-F238E27FC236}">
                  <a16:creationId xmlns:a16="http://schemas.microsoft.com/office/drawing/2014/main" id="{57C22944-80B5-17BB-9C2C-510D4F2950E1}"/>
                </a:ext>
              </a:extLst>
            </p:cNvPr>
            <p:cNvSpPr txBox="1"/>
            <p:nvPr/>
          </p:nvSpPr>
          <p:spPr>
            <a:xfrm>
              <a:off x="3959428" y="5745540"/>
              <a:ext cx="4270172" cy="1569660"/>
            </a:xfrm>
            <a:prstGeom prst="rect">
              <a:avLst/>
            </a:prstGeom>
            <a:noFill/>
          </p:spPr>
          <p:txBody>
            <a:bodyPr wrap="square">
              <a:spAutoFit/>
            </a:bodyPr>
            <a:lstStyle/>
            <a:p>
              <a:pPr algn="ctr"/>
              <a:r>
                <a:rPr lang="en-US" sz="2800" dirty="0">
                  <a:latin typeface="+mj-lt"/>
                </a:rPr>
                <a:t>Groups &amp; Lattices </a:t>
              </a:r>
            </a:p>
            <a:p>
              <a:pPr algn="ctr"/>
              <a:r>
                <a:rPr lang="en-US" sz="2000" dirty="0">
                  <a:latin typeface="+mj-lt"/>
                </a:rPr>
                <a:t>Prime order, </a:t>
              </a:r>
              <a:r>
                <a:rPr lang="en-US" sz="2000" dirty="0" err="1">
                  <a:latin typeface="+mj-lt"/>
                </a:rPr>
                <a:t>Paillier</a:t>
              </a:r>
              <a:r>
                <a:rPr lang="en-US" sz="2000" dirty="0">
                  <a:latin typeface="+mj-lt"/>
                </a:rPr>
                <a:t>/</a:t>
              </a:r>
              <a:r>
                <a:rPr lang="en-US" sz="2000" dirty="0" err="1">
                  <a:latin typeface="+mj-lt"/>
                </a:rPr>
                <a:t>Damgard-Jurik</a:t>
              </a:r>
              <a:r>
                <a:rPr lang="en-US" sz="2000" dirty="0">
                  <a:latin typeface="+mj-lt"/>
                </a:rPr>
                <a:t>, class groups</a:t>
              </a:r>
            </a:p>
            <a:p>
              <a:pPr algn="ctr"/>
              <a:endParaRPr lang="en-US" sz="2800" dirty="0">
                <a:latin typeface="+mj-lt"/>
              </a:endParaRPr>
            </a:p>
          </p:txBody>
        </p:sp>
      </p:grpSp>
      <p:sp>
        <p:nvSpPr>
          <p:cNvPr id="29" name="TextBox 28">
            <a:extLst>
              <a:ext uri="{FF2B5EF4-FFF2-40B4-BE49-F238E27FC236}">
                <a16:creationId xmlns:a16="http://schemas.microsoft.com/office/drawing/2014/main" id="{354F9FFC-9684-E4D4-0610-578F658F4C10}"/>
              </a:ext>
            </a:extLst>
          </p:cNvPr>
          <p:cNvSpPr txBox="1"/>
          <p:nvPr/>
        </p:nvSpPr>
        <p:spPr>
          <a:xfrm>
            <a:off x="1049342" y="5494819"/>
            <a:ext cx="1863727" cy="523220"/>
          </a:xfrm>
          <a:prstGeom prst="rect">
            <a:avLst/>
          </a:prstGeom>
          <a:noFill/>
        </p:spPr>
        <p:txBody>
          <a:bodyPr wrap="square">
            <a:spAutoFit/>
          </a:bodyPr>
          <a:lstStyle/>
          <a:p>
            <a:pPr algn="ctr"/>
            <a:r>
              <a:rPr lang="en-US" sz="2800" dirty="0">
                <a:solidFill>
                  <a:srgbClr val="0432FF"/>
                </a:solidFill>
                <a:latin typeface="Marker Felt Thin" panose="02000400000000000000" pitchFamily="2" charset="77"/>
              </a:rPr>
              <a:t>Fast</a:t>
            </a:r>
          </a:p>
        </p:txBody>
      </p:sp>
      <p:sp>
        <p:nvSpPr>
          <p:cNvPr id="30" name="TextBox 29">
            <a:extLst>
              <a:ext uri="{FF2B5EF4-FFF2-40B4-BE49-F238E27FC236}">
                <a16:creationId xmlns:a16="http://schemas.microsoft.com/office/drawing/2014/main" id="{04B1B1B2-296C-D62C-B0A3-666F1E684C32}"/>
              </a:ext>
            </a:extLst>
          </p:cNvPr>
          <p:cNvSpPr txBox="1"/>
          <p:nvPr/>
        </p:nvSpPr>
        <p:spPr>
          <a:xfrm>
            <a:off x="9315756" y="5461488"/>
            <a:ext cx="1863727" cy="523220"/>
          </a:xfrm>
          <a:prstGeom prst="rect">
            <a:avLst/>
          </a:prstGeom>
          <a:noFill/>
        </p:spPr>
        <p:txBody>
          <a:bodyPr wrap="square">
            <a:spAutoFit/>
          </a:bodyPr>
          <a:lstStyle/>
          <a:p>
            <a:pPr algn="ctr"/>
            <a:r>
              <a:rPr lang="en-US" sz="2800" dirty="0">
                <a:solidFill>
                  <a:srgbClr val="C00000"/>
                </a:solidFill>
                <a:latin typeface="Marker Felt Thin" panose="02000400000000000000" pitchFamily="2" charset="77"/>
              </a:rPr>
              <a:t>Slow</a:t>
            </a:r>
          </a:p>
        </p:txBody>
      </p:sp>
      <p:sp>
        <p:nvSpPr>
          <p:cNvPr id="13" name="TextBox 12">
            <a:extLst>
              <a:ext uri="{FF2B5EF4-FFF2-40B4-BE49-F238E27FC236}">
                <a16:creationId xmlns:a16="http://schemas.microsoft.com/office/drawing/2014/main" id="{E613E0B0-5B26-7C8D-9693-D5AC9D451319}"/>
              </a:ext>
            </a:extLst>
          </p:cNvPr>
          <p:cNvSpPr txBox="1"/>
          <p:nvPr/>
        </p:nvSpPr>
        <p:spPr>
          <a:xfrm>
            <a:off x="8721111" y="3558009"/>
            <a:ext cx="3438733" cy="707886"/>
          </a:xfrm>
          <a:prstGeom prst="rect">
            <a:avLst/>
          </a:prstGeom>
          <a:noFill/>
        </p:spPr>
        <p:txBody>
          <a:bodyPr wrap="square">
            <a:spAutoFit/>
          </a:bodyPr>
          <a:lstStyle/>
          <a:p>
            <a:pPr algn="ctr"/>
            <a:r>
              <a:rPr lang="en-US" sz="2000" dirty="0">
                <a:latin typeface="+mj-lt"/>
              </a:rPr>
              <a:t>[GKPVZ13,BGG+24,CHJV15,</a:t>
            </a:r>
          </a:p>
          <a:p>
            <a:pPr algn="ctr"/>
            <a:r>
              <a:rPr lang="en-US" sz="2000" dirty="0">
                <a:latin typeface="+mj-lt"/>
              </a:rPr>
              <a:t>BGL+15,KLW15,QWW18,HLL23] </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9E74BF7-F108-85F0-EEC9-FB4139AB578E}"/>
                  </a:ext>
                </a:extLst>
              </p:cNvPr>
              <p:cNvSpPr txBox="1"/>
              <p:nvPr/>
            </p:nvSpPr>
            <p:spPr>
              <a:xfrm>
                <a:off x="2317575" y="6027884"/>
                <a:ext cx="1066215" cy="461665"/>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m:rPr>
                          <m:sty m:val="p"/>
                        </m:rPr>
                        <a:rPr lang="en-US" sz="2400" b="0" i="0" dirty="0" smtClean="0">
                          <a:latin typeface="Cambria Math" panose="02040503050406030204" pitchFamily="18" charset="0"/>
                        </a:rPr>
                        <m:t>O</m:t>
                      </m:r>
                      <m:d>
                        <m:dPr>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1</m:t>
                          </m:r>
                        </m:e>
                      </m:d>
                      <m:r>
                        <a:rPr lang="en-US" sz="2400" b="0" i="1" dirty="0" smtClean="0">
                          <a:latin typeface="Cambria Math" panose="02040503050406030204" pitchFamily="18" charset="0"/>
                        </a:rPr>
                        <m:t> </m:t>
                      </m:r>
                      <m:r>
                        <m:rPr>
                          <m:sty m:val="p"/>
                        </m:rPr>
                        <a:rPr lang="en-US" sz="2400" b="0" i="0" dirty="0" smtClean="0">
                          <a:latin typeface="Cambria Math" panose="02040503050406030204" pitchFamily="18" charset="0"/>
                        </a:rPr>
                        <m:t>PRG</m:t>
                      </m:r>
                    </m:oMath>
                  </m:oMathPara>
                </a14:m>
                <a:endParaRPr lang="en-US" sz="2400" dirty="0">
                  <a:latin typeface="+mj-lt"/>
                </a:endParaRPr>
              </a:p>
            </p:txBody>
          </p:sp>
        </mc:Choice>
        <mc:Fallback xmlns="">
          <p:sp>
            <p:nvSpPr>
              <p:cNvPr id="3" name="TextBox 2">
                <a:extLst>
                  <a:ext uri="{FF2B5EF4-FFF2-40B4-BE49-F238E27FC236}">
                    <a16:creationId xmlns:a16="http://schemas.microsoft.com/office/drawing/2014/main" id="{D9E74BF7-F108-85F0-EEC9-FB4139AB578E}"/>
                  </a:ext>
                </a:extLst>
              </p:cNvPr>
              <p:cNvSpPr txBox="1">
                <a:spLocks noRot="1" noChangeAspect="1" noMove="1" noResize="1" noEditPoints="1" noAdjustHandles="1" noChangeArrowheads="1" noChangeShapeType="1" noTextEdit="1"/>
              </p:cNvSpPr>
              <p:nvPr/>
            </p:nvSpPr>
            <p:spPr>
              <a:xfrm>
                <a:off x="2317575" y="6027884"/>
                <a:ext cx="1066215" cy="461665"/>
              </a:xfrm>
              <a:prstGeom prst="rect">
                <a:avLst/>
              </a:prstGeom>
              <a:blipFill>
                <a:blip r:embed="rId9"/>
                <a:stretch>
                  <a:fillRect l="-21143" r="-14857"/>
                </a:stretch>
              </a:blipFill>
            </p:spPr>
            <p:txBody>
              <a:bodyPr/>
              <a:lstStyle/>
              <a:p>
                <a:r>
                  <a:rPr lang="en-US">
                    <a:noFill/>
                  </a:rPr>
                  <a:t> </a:t>
                </a:r>
              </a:p>
            </p:txBody>
          </p:sp>
        </mc:Fallback>
      </mc:AlternateContent>
      <p:sp>
        <p:nvSpPr>
          <p:cNvPr id="14" name="Title 1">
            <a:extLst>
              <a:ext uri="{FF2B5EF4-FFF2-40B4-BE49-F238E27FC236}">
                <a16:creationId xmlns:a16="http://schemas.microsoft.com/office/drawing/2014/main" id="{B77FE5D8-0F47-0D54-CA5E-A5CEC569C42A}"/>
              </a:ext>
            </a:extLst>
          </p:cNvPr>
          <p:cNvSpPr txBox="1">
            <a:spLocks/>
          </p:cNvSpPr>
          <p:nvPr/>
        </p:nvSpPr>
        <p:spPr>
          <a:xfrm>
            <a:off x="152400" y="23021"/>
            <a:ext cx="11201400" cy="11183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This Work: A Scheme In Between</a:t>
            </a:r>
          </a:p>
        </p:txBody>
      </p:sp>
    </p:spTree>
    <p:extLst>
      <p:ext uri="{BB962C8B-B14F-4D97-AF65-F5344CB8AC3E}">
        <p14:creationId xmlns:p14="http://schemas.microsoft.com/office/powerpoint/2010/main" val="58594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9F668-D4C3-BE78-541C-10DFFCC6E43F}"/>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88B71742-0BE7-30DA-03AE-8166813BA82C}"/>
              </a:ext>
            </a:extLst>
          </p:cNvPr>
          <p:cNvSpPr/>
          <p:nvPr/>
        </p:nvSpPr>
        <p:spPr>
          <a:xfrm>
            <a:off x="304801" y="1462169"/>
            <a:ext cx="3429000" cy="3352800"/>
          </a:xfrm>
          <a:prstGeom prst="ellipse">
            <a:avLst/>
          </a:prstGeom>
          <a:solidFill>
            <a:schemeClr val="accent6">
              <a:lumMod val="60000"/>
              <a:lumOff val="40000"/>
            </a:schemeClr>
          </a:solid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5" name="Rectangle 4">
            <a:extLst>
              <a:ext uri="{FF2B5EF4-FFF2-40B4-BE49-F238E27FC236}">
                <a16:creationId xmlns:a16="http://schemas.microsoft.com/office/drawing/2014/main" id="{07A294B5-FD02-F428-CC0E-CB226D6E5432}"/>
              </a:ext>
            </a:extLst>
          </p:cNvPr>
          <p:cNvSpPr/>
          <p:nvPr/>
        </p:nvSpPr>
        <p:spPr>
          <a:xfrm>
            <a:off x="1108665" y="1985629"/>
            <a:ext cx="1600645" cy="584775"/>
          </a:xfrm>
          <a:prstGeom prst="rect">
            <a:avLst/>
          </a:prstGeom>
        </p:spPr>
        <p:txBody>
          <a:bodyPr wrap="square">
            <a:spAutoFit/>
          </a:bodyPr>
          <a:lstStyle/>
          <a:p>
            <a:pPr algn="ctr"/>
            <a:r>
              <a:rPr lang="en-US" sz="3200" dirty="0">
                <a:latin typeface="Marker Felt Thin" panose="02000400000000000000" pitchFamily="2" charset="77"/>
              </a:rPr>
              <a:t>Yao’s GC</a:t>
            </a:r>
          </a:p>
        </p:txBody>
      </p:sp>
      <p:sp>
        <p:nvSpPr>
          <p:cNvPr id="6" name="Oval 5">
            <a:extLst>
              <a:ext uri="{FF2B5EF4-FFF2-40B4-BE49-F238E27FC236}">
                <a16:creationId xmlns:a16="http://schemas.microsoft.com/office/drawing/2014/main" id="{43158E6C-ACDF-B54F-1532-F8DD36CA1968}"/>
              </a:ext>
            </a:extLst>
          </p:cNvPr>
          <p:cNvSpPr/>
          <p:nvPr/>
        </p:nvSpPr>
        <p:spPr>
          <a:xfrm>
            <a:off x="9460010" y="2381733"/>
            <a:ext cx="1536657" cy="1509631"/>
          </a:xfrm>
          <a:prstGeom prst="ellipse">
            <a:avLst/>
          </a:prstGeom>
          <a:solidFill>
            <a:schemeClr val="accent6">
              <a:lumMod val="60000"/>
              <a:lumOff val="40000"/>
            </a:schemeClr>
          </a:solid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7" name="Rectangle 6">
            <a:extLst>
              <a:ext uri="{FF2B5EF4-FFF2-40B4-BE49-F238E27FC236}">
                <a16:creationId xmlns:a16="http://schemas.microsoft.com/office/drawing/2014/main" id="{2A1BF2ED-AFF4-D58A-B1F8-0A3C168B8757}"/>
              </a:ext>
            </a:extLst>
          </p:cNvPr>
          <p:cNvSpPr/>
          <p:nvPr/>
        </p:nvSpPr>
        <p:spPr>
          <a:xfrm>
            <a:off x="8964126" y="1992866"/>
            <a:ext cx="2637004" cy="1077218"/>
          </a:xfrm>
          <a:prstGeom prst="rect">
            <a:avLst/>
          </a:prstGeom>
        </p:spPr>
        <p:txBody>
          <a:bodyPr wrap="none">
            <a:spAutoFit/>
          </a:bodyPr>
          <a:lstStyle/>
          <a:p>
            <a:pPr algn="ctr"/>
            <a:r>
              <a:rPr lang="en-US" sz="3200" dirty="0">
                <a:latin typeface="Marker Felt Thin" panose="02000400000000000000" pitchFamily="2" charset="77"/>
              </a:rPr>
              <a:t>Fully Succinct </a:t>
            </a:r>
          </a:p>
          <a:p>
            <a:pPr algn="ctr"/>
            <a:r>
              <a:rPr lang="en-US" sz="3200" dirty="0">
                <a:latin typeface="Marker Felt Thin" panose="02000400000000000000" pitchFamily="2" charset="77"/>
              </a:rPr>
              <a:t>Garbling </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594B5BD-FB77-E62C-BD09-3C58548DCD47}"/>
                  </a:ext>
                </a:extLst>
              </p:cNvPr>
              <p:cNvSpPr/>
              <p:nvPr/>
            </p:nvSpPr>
            <p:spPr>
              <a:xfrm>
                <a:off x="1376400" y="2794621"/>
                <a:ext cx="1285800" cy="523220"/>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sz="2800" b="0" i="0" dirty="0" smtClean="0">
                          <a:solidFill>
                            <a:schemeClr val="tx1"/>
                          </a:solidFill>
                          <a:latin typeface="Cambria Math" panose="02040503050406030204" pitchFamily="18" charset="0"/>
                        </a:rPr>
                        <m:t>&gt;</m:t>
                      </m:r>
                      <m:r>
                        <a:rPr lang="en-US" sz="2800" i="1" dirty="0" smtClean="0">
                          <a:solidFill>
                            <a:schemeClr val="tx1"/>
                          </a:solidFill>
                          <a:latin typeface="Cambria Math" panose="02040503050406030204" pitchFamily="18" charset="0"/>
                        </a:rPr>
                        <m:t>|</m:t>
                      </m:r>
                      <m:r>
                        <a:rPr lang="en-US" sz="2800" i="1" dirty="0" smtClean="0">
                          <a:solidFill>
                            <a:schemeClr val="tx1"/>
                          </a:solidFill>
                          <a:latin typeface="Cambria Math" panose="02040503050406030204" pitchFamily="18" charset="0"/>
                        </a:rPr>
                        <m:t>𝐶</m:t>
                      </m:r>
                      <m:r>
                        <a:rPr lang="en-US" sz="2800" i="1" dirty="0" smtClean="0">
                          <a:solidFill>
                            <a:schemeClr val="tx1"/>
                          </a:solidFill>
                          <a:latin typeface="Cambria Math" panose="02040503050406030204" pitchFamily="18" charset="0"/>
                        </a:rPr>
                        <m:t>|</m:t>
                      </m:r>
                      <m:r>
                        <a:rPr lang="en-US" sz="2800" i="1" dirty="0" smtClean="0">
                          <a:solidFill>
                            <a:schemeClr val="tx1"/>
                          </a:solidFill>
                          <a:latin typeface="Cambria Math" panose="02040503050406030204" pitchFamily="18" charset="0"/>
                        </a:rPr>
                        <m:t>𝜆</m:t>
                      </m:r>
                    </m:oMath>
                  </m:oMathPara>
                </a14:m>
                <a:endParaRPr lang="en-US" sz="2800" dirty="0">
                  <a:solidFill>
                    <a:schemeClr val="tx1"/>
                  </a:solidFill>
                  <a:latin typeface="+mj-lt"/>
                </a:endParaRPr>
              </a:p>
            </p:txBody>
          </p:sp>
        </mc:Choice>
        <mc:Fallback xmlns="">
          <p:sp>
            <p:nvSpPr>
              <p:cNvPr id="8" name="Rectangle 7">
                <a:extLst>
                  <a:ext uri="{FF2B5EF4-FFF2-40B4-BE49-F238E27FC236}">
                    <a16:creationId xmlns:a16="http://schemas.microsoft.com/office/drawing/2014/main" id="{3594B5BD-FB77-E62C-BD09-3C58548DCD47}"/>
                  </a:ext>
                </a:extLst>
              </p:cNvPr>
              <p:cNvSpPr>
                <a:spLocks noRot="1" noChangeAspect="1" noMove="1" noResize="1" noEditPoints="1" noAdjustHandles="1" noChangeArrowheads="1" noChangeShapeType="1" noTextEdit="1"/>
              </p:cNvSpPr>
              <p:nvPr/>
            </p:nvSpPr>
            <p:spPr>
              <a:xfrm>
                <a:off x="1376400" y="2794621"/>
                <a:ext cx="1285800"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9E26A562-47F2-B1C3-F2D1-01992D2381B8}"/>
                  </a:ext>
                </a:extLst>
              </p:cNvPr>
              <p:cNvSpPr/>
              <p:nvPr/>
            </p:nvSpPr>
            <p:spPr>
              <a:xfrm>
                <a:off x="9067800" y="2959689"/>
                <a:ext cx="2664447" cy="523220"/>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d>
                        <m:dPr>
                          <m:ctrlPr>
                            <a:rPr lang="en-US" sz="2800" b="0" i="1" dirty="0" smtClean="0">
                              <a:solidFill>
                                <a:schemeClr val="tx1"/>
                              </a:solidFill>
                              <a:latin typeface="Cambria Math" panose="02040503050406030204" pitchFamily="18" charset="0"/>
                            </a:rPr>
                          </m:ctrlPr>
                        </m:dPr>
                        <m:e>
                          <m:r>
                            <a:rPr lang="en-US" sz="2800" b="0" i="1" dirty="0" smtClean="0">
                              <a:solidFill>
                                <a:schemeClr val="tx1"/>
                              </a:solidFill>
                              <a:latin typeface="Cambria Math" panose="02040503050406030204" pitchFamily="18" charset="0"/>
                            </a:rPr>
                            <m:t>𝑛</m:t>
                          </m:r>
                          <m:r>
                            <a:rPr lang="en-US" sz="2800" b="0" i="1" dirty="0" smtClean="0">
                              <a:solidFill>
                                <a:schemeClr val="tx1"/>
                              </a:solidFill>
                              <a:latin typeface="Cambria Math" panose="02040503050406030204" pitchFamily="18" charset="0"/>
                            </a:rPr>
                            <m:t>+</m:t>
                          </m:r>
                          <m:r>
                            <a:rPr lang="en-US" sz="2800" b="0" i="1" dirty="0" smtClean="0">
                              <a:solidFill>
                                <a:schemeClr val="tx1"/>
                              </a:solidFill>
                              <a:latin typeface="Cambria Math" panose="02040503050406030204" pitchFamily="18" charset="0"/>
                            </a:rPr>
                            <m:t>𝑚</m:t>
                          </m:r>
                        </m:e>
                      </m:d>
                      <m:r>
                        <m:rPr>
                          <m:sty m:val="p"/>
                        </m:rPr>
                        <a:rPr lang="en-US" sz="2800" b="0" i="0" dirty="0" smtClean="0">
                          <a:solidFill>
                            <a:schemeClr val="tx1"/>
                          </a:solidFill>
                          <a:latin typeface="Cambria Math" panose="02040503050406030204" pitchFamily="18" charset="0"/>
                        </a:rPr>
                        <m:t>poly</m:t>
                      </m:r>
                      <m:r>
                        <a:rPr lang="en-US" sz="2800" b="0" i="1" dirty="0" smtClean="0">
                          <a:solidFill>
                            <a:schemeClr val="tx1"/>
                          </a:solidFill>
                          <a:latin typeface="Cambria Math" panose="02040503050406030204" pitchFamily="18" charset="0"/>
                        </a:rPr>
                        <m:t>(</m:t>
                      </m:r>
                      <m:r>
                        <a:rPr lang="en-US" sz="2800" i="1" dirty="0" smtClean="0">
                          <a:solidFill>
                            <a:schemeClr val="tx1"/>
                          </a:solidFill>
                          <a:latin typeface="Cambria Math" panose="02040503050406030204" pitchFamily="18" charset="0"/>
                        </a:rPr>
                        <m:t>𝜆</m:t>
                      </m:r>
                      <m:r>
                        <a:rPr lang="en-US" sz="2800" b="0" i="1" dirty="0" smtClean="0">
                          <a:solidFill>
                            <a:schemeClr val="tx1"/>
                          </a:solidFill>
                          <a:latin typeface="Cambria Math" panose="02040503050406030204" pitchFamily="18" charset="0"/>
                        </a:rPr>
                        <m:t>)</m:t>
                      </m:r>
                    </m:oMath>
                  </m:oMathPara>
                </a14:m>
                <a:endParaRPr lang="en-US" sz="2400" dirty="0">
                  <a:solidFill>
                    <a:schemeClr val="tx1"/>
                  </a:solidFill>
                  <a:latin typeface="+mj-lt"/>
                </a:endParaRPr>
              </a:p>
            </p:txBody>
          </p:sp>
        </mc:Choice>
        <mc:Fallback xmlns="">
          <p:sp>
            <p:nvSpPr>
              <p:cNvPr id="10" name="Rectangle 9">
                <a:extLst>
                  <a:ext uri="{FF2B5EF4-FFF2-40B4-BE49-F238E27FC236}">
                    <a16:creationId xmlns:a16="http://schemas.microsoft.com/office/drawing/2014/main" id="{9E26A562-47F2-B1C3-F2D1-01992D2381B8}"/>
                  </a:ext>
                </a:extLst>
              </p:cNvPr>
              <p:cNvSpPr>
                <a:spLocks noRot="1" noChangeAspect="1" noMove="1" noResize="1" noEditPoints="1" noAdjustHandles="1" noChangeArrowheads="1" noChangeShapeType="1" noTextEdit="1"/>
              </p:cNvSpPr>
              <p:nvPr/>
            </p:nvSpPr>
            <p:spPr>
              <a:xfrm>
                <a:off x="9067800" y="2959689"/>
                <a:ext cx="2664447" cy="523220"/>
              </a:xfrm>
              <a:prstGeom prst="rect">
                <a:avLst/>
              </a:prstGeom>
              <a:blipFill>
                <a:blip r:embed="rId4"/>
                <a:stretch>
                  <a:fillRect/>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457B0AD0-D5A3-ECB7-6BDF-C52311F03460}"/>
              </a:ext>
            </a:extLst>
          </p:cNvPr>
          <p:cNvSpPr txBox="1"/>
          <p:nvPr/>
        </p:nvSpPr>
        <p:spPr>
          <a:xfrm>
            <a:off x="533400" y="3431898"/>
            <a:ext cx="2971800" cy="707886"/>
          </a:xfrm>
          <a:prstGeom prst="rect">
            <a:avLst/>
          </a:prstGeom>
          <a:noFill/>
        </p:spPr>
        <p:txBody>
          <a:bodyPr wrap="square">
            <a:spAutoFit/>
          </a:bodyPr>
          <a:lstStyle/>
          <a:p>
            <a:pPr algn="ctr"/>
            <a:r>
              <a:rPr lang="en-US" sz="2000" dirty="0">
                <a:latin typeface="+mj-lt"/>
              </a:rPr>
              <a:t>[Yao86] + many optimizations</a:t>
            </a:r>
            <a:endParaRPr lang="en-US" sz="2000" dirty="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F83487B-6A17-2144-9032-4B3583612B4C}"/>
                  </a:ext>
                </a:extLst>
              </p:cNvPr>
              <p:cNvSpPr txBox="1"/>
              <p:nvPr/>
            </p:nvSpPr>
            <p:spPr>
              <a:xfrm>
                <a:off x="8086165" y="6027884"/>
                <a:ext cx="4073679" cy="461665"/>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m:rPr>
                          <m:sty m:val="p"/>
                        </m:rPr>
                        <a:rPr lang="en-US" sz="2400" b="0" i="0" dirty="0" smtClean="0">
                          <a:latin typeface="Cambria Math" panose="02040503050406030204" pitchFamily="18" charset="0"/>
                        </a:rPr>
                        <m:t>ABE</m:t>
                      </m:r>
                      <m:r>
                        <a:rPr lang="en-US" sz="2400" b="0" i="0" dirty="0" smtClean="0">
                          <a:latin typeface="Cambria Math" panose="02040503050406030204" pitchFamily="18" charset="0"/>
                        </a:rPr>
                        <m:t>.</m:t>
                      </m:r>
                      <m:r>
                        <m:rPr>
                          <m:sty m:val="p"/>
                        </m:rPr>
                        <a:rPr lang="en-US" sz="2400" b="0" i="0" dirty="0" smtClean="0">
                          <a:latin typeface="Cambria Math" panose="02040503050406030204" pitchFamily="18" charset="0"/>
                        </a:rPr>
                        <m:t>Eval</m:t>
                      </m:r>
                      <m:r>
                        <a:rPr lang="en-US" sz="2400" b="0" i="0" dirty="0" smtClean="0">
                          <a:latin typeface="Cambria Math" panose="02040503050406030204" pitchFamily="18" charset="0"/>
                        </a:rPr>
                        <m:t>(</m:t>
                      </m:r>
                      <m:r>
                        <m:rPr>
                          <m:sty m:val="p"/>
                        </m:rPr>
                        <a:rPr lang="en-US" sz="2400" b="0" i="0" dirty="0" smtClean="0">
                          <a:latin typeface="Cambria Math" panose="02040503050406030204" pitchFamily="18" charset="0"/>
                        </a:rPr>
                        <m:t>FHE</m:t>
                      </m:r>
                      <m:r>
                        <a:rPr lang="en-US" sz="2400" b="0" i="0" dirty="0" smtClean="0">
                          <a:latin typeface="Cambria Math" panose="02040503050406030204" pitchFamily="18" charset="0"/>
                        </a:rPr>
                        <m:t>.</m:t>
                      </m:r>
                      <m:r>
                        <m:rPr>
                          <m:sty m:val="p"/>
                        </m:rPr>
                        <a:rPr lang="en-US" sz="2400" b="0" i="0" dirty="0" smtClean="0">
                          <a:latin typeface="Cambria Math" panose="02040503050406030204" pitchFamily="18" charset="0"/>
                        </a:rPr>
                        <m:t>H</m:t>
                      </m:r>
                      <m:r>
                        <m:rPr>
                          <m:sty m:val="p"/>
                        </m:rPr>
                        <a:rPr lang="en-US" sz="2400" b="0" i="1" dirty="0" smtClean="0">
                          <a:latin typeface="Cambria Math" panose="02040503050406030204" pitchFamily="18" charset="0"/>
                        </a:rPr>
                        <m:t>m</m:t>
                      </m:r>
                      <m:r>
                        <m:rPr>
                          <m:sty m:val="p"/>
                        </m:rPr>
                        <a:rPr lang="en-US" sz="2400" b="0" i="0" dirty="0" smtClean="0">
                          <a:latin typeface="Cambria Math" panose="02040503050406030204" pitchFamily="18" charset="0"/>
                        </a:rPr>
                        <m:t>ult</m:t>
                      </m:r>
                      <m:r>
                        <a:rPr lang="en-US" sz="2400" b="0" i="0" dirty="0" smtClean="0">
                          <a:latin typeface="Cambria Math" panose="02040503050406030204" pitchFamily="18" charset="0"/>
                        </a:rPr>
                        <m:t>, </m:t>
                      </m:r>
                      <m:sSub>
                        <m:sSubPr>
                          <m:ctrlPr>
                            <a:rPr lang="en-US" sz="2400" b="0" i="1" dirty="0" smtClean="0">
                              <a:latin typeface="Cambria Math" panose="02040503050406030204" pitchFamily="18" charset="0"/>
                            </a:rPr>
                          </m:ctrlPr>
                        </m:sSubPr>
                        <m:e>
                          <m:r>
                            <m:rPr>
                              <m:sty m:val="p"/>
                            </m:rPr>
                            <a:rPr lang="en-US" sz="2400" i="0" dirty="0">
                              <a:latin typeface="Cambria Math" panose="02040503050406030204" pitchFamily="18" charset="0"/>
                            </a:rPr>
                            <m:t>c</m:t>
                          </m:r>
                          <m:r>
                            <m:rPr>
                              <m:sty m:val="p"/>
                            </m:rPr>
                            <a:rPr lang="en-US" sz="2400" b="0" i="0" dirty="0" smtClean="0">
                              <a:latin typeface="Cambria Math" panose="02040503050406030204" pitchFamily="18" charset="0"/>
                            </a:rPr>
                            <m:t>t</m:t>
                          </m:r>
                        </m:e>
                        <m:sub>
                          <m:r>
                            <a:rPr lang="en-US" sz="2400" b="0" i="0" dirty="0" smtClean="0">
                              <a:latin typeface="Cambria Math" panose="02040503050406030204" pitchFamily="18" charset="0"/>
                            </a:rPr>
                            <m:t>1</m:t>
                          </m:r>
                        </m:sub>
                      </m:sSub>
                      <m:r>
                        <a:rPr lang="en-US" sz="2400" b="0" i="0"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m:rPr>
                              <m:sty m:val="p"/>
                            </m:rPr>
                            <a:rPr lang="en-US" sz="2400" b="0" i="0" dirty="0" smtClean="0">
                              <a:latin typeface="Cambria Math" panose="02040503050406030204" pitchFamily="18" charset="0"/>
                            </a:rPr>
                            <m:t>ct</m:t>
                          </m:r>
                        </m:e>
                        <m:sub>
                          <m:r>
                            <a:rPr lang="en-US" sz="2400" b="0" i="0" dirty="0" smtClean="0">
                              <a:latin typeface="Cambria Math" panose="02040503050406030204" pitchFamily="18" charset="0"/>
                            </a:rPr>
                            <m:t>2</m:t>
                          </m:r>
                        </m:sub>
                      </m:sSub>
                      <m:r>
                        <a:rPr lang="en-US" sz="2400" b="0" i="0" dirty="0" smtClean="0">
                          <a:latin typeface="Cambria Math" panose="02040503050406030204" pitchFamily="18" charset="0"/>
                        </a:rPr>
                        <m:t>)</m:t>
                      </m:r>
                    </m:oMath>
                  </m:oMathPara>
                </a14:m>
                <a:endParaRPr lang="en-US" sz="3200" dirty="0">
                  <a:latin typeface="+mj-lt"/>
                </a:endParaRPr>
              </a:p>
            </p:txBody>
          </p:sp>
        </mc:Choice>
        <mc:Fallback xmlns="">
          <p:sp>
            <p:nvSpPr>
              <p:cNvPr id="16" name="TextBox 15">
                <a:extLst>
                  <a:ext uri="{FF2B5EF4-FFF2-40B4-BE49-F238E27FC236}">
                    <a16:creationId xmlns:a16="http://schemas.microsoft.com/office/drawing/2014/main" id="{8F83487B-6A17-2144-9032-4B3583612B4C}"/>
                  </a:ext>
                </a:extLst>
              </p:cNvPr>
              <p:cNvSpPr txBox="1">
                <a:spLocks noRot="1" noChangeAspect="1" noMove="1" noResize="1" noEditPoints="1" noAdjustHandles="1" noChangeArrowheads="1" noChangeShapeType="1" noTextEdit="1"/>
              </p:cNvSpPr>
              <p:nvPr/>
            </p:nvSpPr>
            <p:spPr>
              <a:xfrm>
                <a:off x="8086165" y="6027884"/>
                <a:ext cx="4073679" cy="461665"/>
              </a:xfrm>
              <a:prstGeom prst="rect">
                <a:avLst/>
              </a:prstGeom>
              <a:blipFill>
                <a:blip r:embed="rId6"/>
                <a:stretch>
                  <a:fillRect l="-1943" r="-1196" b="-17105"/>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F4C77E0C-7C05-17B1-57DA-9D71E637E29C}"/>
              </a:ext>
            </a:extLst>
          </p:cNvPr>
          <p:cNvSpPr txBox="1"/>
          <p:nvPr/>
        </p:nvSpPr>
        <p:spPr>
          <a:xfrm>
            <a:off x="8305800" y="4768381"/>
            <a:ext cx="3845079" cy="523220"/>
          </a:xfrm>
          <a:prstGeom prst="rect">
            <a:avLst/>
          </a:prstGeom>
          <a:noFill/>
        </p:spPr>
        <p:txBody>
          <a:bodyPr wrap="square">
            <a:spAutoFit/>
          </a:bodyPr>
          <a:lstStyle/>
          <a:p>
            <a:pPr algn="ctr"/>
            <a:r>
              <a:rPr lang="en-US" sz="2800" dirty="0">
                <a:latin typeface="+mj-lt"/>
              </a:rPr>
              <a:t>ABE + FHE / </a:t>
            </a:r>
            <a:r>
              <a:rPr lang="en-US" sz="2800" dirty="0" err="1">
                <a:latin typeface="+mj-lt"/>
              </a:rPr>
              <a:t>iO</a:t>
            </a:r>
            <a:endParaRPr lang="en-US" sz="2800" dirty="0">
              <a:latin typeface="+mj-lt"/>
            </a:endParaRPr>
          </a:p>
        </p:txBody>
      </p:sp>
      <p:sp>
        <p:nvSpPr>
          <p:cNvPr id="18" name="TextBox 17">
            <a:extLst>
              <a:ext uri="{FF2B5EF4-FFF2-40B4-BE49-F238E27FC236}">
                <a16:creationId xmlns:a16="http://schemas.microsoft.com/office/drawing/2014/main" id="{C143185E-9CF8-D9D8-2EDB-BDC8D8108C17}"/>
              </a:ext>
            </a:extLst>
          </p:cNvPr>
          <p:cNvSpPr txBox="1"/>
          <p:nvPr/>
        </p:nvSpPr>
        <p:spPr>
          <a:xfrm>
            <a:off x="96761" y="4768381"/>
            <a:ext cx="3845079" cy="523220"/>
          </a:xfrm>
          <a:prstGeom prst="rect">
            <a:avLst/>
          </a:prstGeom>
          <a:noFill/>
        </p:spPr>
        <p:txBody>
          <a:bodyPr wrap="square">
            <a:spAutoFit/>
          </a:bodyPr>
          <a:lstStyle/>
          <a:p>
            <a:pPr algn="ctr"/>
            <a:r>
              <a:rPr lang="en-US" sz="2800" dirty="0">
                <a:latin typeface="+mj-lt"/>
              </a:rPr>
              <a:t>Symmetric Key Crypto</a:t>
            </a:r>
          </a:p>
        </p:txBody>
      </p:sp>
      <p:sp>
        <p:nvSpPr>
          <p:cNvPr id="19" name="TextBox 18">
            <a:extLst>
              <a:ext uri="{FF2B5EF4-FFF2-40B4-BE49-F238E27FC236}">
                <a16:creationId xmlns:a16="http://schemas.microsoft.com/office/drawing/2014/main" id="{F7A3A077-EA8B-00AC-2BF9-CBAC0D458D9C}"/>
              </a:ext>
            </a:extLst>
          </p:cNvPr>
          <p:cNvSpPr txBox="1"/>
          <p:nvPr/>
        </p:nvSpPr>
        <p:spPr>
          <a:xfrm>
            <a:off x="4097261" y="4760301"/>
            <a:ext cx="3845079" cy="523220"/>
          </a:xfrm>
          <a:prstGeom prst="rect">
            <a:avLst/>
          </a:prstGeom>
          <a:noFill/>
        </p:spPr>
        <p:txBody>
          <a:bodyPr wrap="square">
            <a:spAutoFit/>
          </a:bodyPr>
          <a:lstStyle/>
          <a:p>
            <a:pPr algn="ctr"/>
            <a:r>
              <a:rPr lang="en-US" sz="2800" dirty="0">
                <a:latin typeface="+mj-lt"/>
              </a:rPr>
              <a:t>HSS</a:t>
            </a:r>
          </a:p>
        </p:txBody>
      </p:sp>
      <p:sp>
        <p:nvSpPr>
          <p:cNvPr id="20" name="TextBox 19">
            <a:extLst>
              <a:ext uri="{FF2B5EF4-FFF2-40B4-BE49-F238E27FC236}">
                <a16:creationId xmlns:a16="http://schemas.microsoft.com/office/drawing/2014/main" id="{8BC23B0E-E20E-F099-65C1-BB8DE3139DA0}"/>
              </a:ext>
            </a:extLst>
          </p:cNvPr>
          <p:cNvSpPr txBox="1"/>
          <p:nvPr/>
        </p:nvSpPr>
        <p:spPr>
          <a:xfrm>
            <a:off x="50088" y="5966329"/>
            <a:ext cx="2113965" cy="523220"/>
          </a:xfrm>
          <a:prstGeom prst="rect">
            <a:avLst/>
          </a:prstGeom>
          <a:noFill/>
        </p:spPr>
        <p:txBody>
          <a:bodyPr wrap="square">
            <a:spAutoFit/>
          </a:bodyPr>
          <a:lstStyle/>
          <a:p>
            <a:pPr algn="ctr"/>
            <a:r>
              <a:rPr lang="en-US" sz="2800" dirty="0">
                <a:latin typeface="+mj-lt"/>
              </a:rPr>
              <a:t>Comp/gate : </a:t>
            </a:r>
          </a:p>
        </p:txBody>
      </p:sp>
      <p:grpSp>
        <p:nvGrpSpPr>
          <p:cNvPr id="32" name="Group 31">
            <a:extLst>
              <a:ext uri="{FF2B5EF4-FFF2-40B4-BE49-F238E27FC236}">
                <a16:creationId xmlns:a16="http://schemas.microsoft.com/office/drawing/2014/main" id="{BAF84774-2837-AACA-A5D5-D53C95546104}"/>
              </a:ext>
            </a:extLst>
          </p:cNvPr>
          <p:cNvGrpSpPr/>
          <p:nvPr/>
        </p:nvGrpSpPr>
        <p:grpSpPr>
          <a:xfrm>
            <a:off x="4610612" y="1880085"/>
            <a:ext cx="2910349" cy="2927564"/>
            <a:chOff x="4610612" y="1880085"/>
            <a:chExt cx="2910349" cy="2927564"/>
          </a:xfrm>
        </p:grpSpPr>
        <p:grpSp>
          <p:nvGrpSpPr>
            <p:cNvPr id="31" name="Group 30">
              <a:extLst>
                <a:ext uri="{FF2B5EF4-FFF2-40B4-BE49-F238E27FC236}">
                  <a16:creationId xmlns:a16="http://schemas.microsoft.com/office/drawing/2014/main" id="{6FA928C9-BD81-6FD6-2360-63B78CD48881}"/>
                </a:ext>
              </a:extLst>
            </p:cNvPr>
            <p:cNvGrpSpPr/>
            <p:nvPr/>
          </p:nvGrpSpPr>
          <p:grpSpPr>
            <a:xfrm>
              <a:off x="4610612" y="1880085"/>
              <a:ext cx="2910349" cy="2317871"/>
              <a:chOff x="4610612" y="1880085"/>
              <a:chExt cx="2910349" cy="2317871"/>
            </a:xfrm>
          </p:grpSpPr>
          <p:grpSp>
            <p:nvGrpSpPr>
              <p:cNvPr id="11" name="Group 10">
                <a:extLst>
                  <a:ext uri="{FF2B5EF4-FFF2-40B4-BE49-F238E27FC236}">
                    <a16:creationId xmlns:a16="http://schemas.microsoft.com/office/drawing/2014/main" id="{53596FAB-3EB3-51D9-F04E-BADE066FE701}"/>
                  </a:ext>
                </a:extLst>
              </p:cNvPr>
              <p:cNvGrpSpPr/>
              <p:nvPr/>
            </p:nvGrpSpPr>
            <p:grpSpPr>
              <a:xfrm>
                <a:off x="4933951" y="1988156"/>
                <a:ext cx="2324100" cy="2209800"/>
                <a:chOff x="4933951" y="1988156"/>
                <a:chExt cx="2324100" cy="2209800"/>
              </a:xfrm>
            </p:grpSpPr>
            <p:sp>
              <p:nvSpPr>
                <p:cNvPr id="9" name="Oval 8">
                  <a:extLst>
                    <a:ext uri="{FF2B5EF4-FFF2-40B4-BE49-F238E27FC236}">
                      <a16:creationId xmlns:a16="http://schemas.microsoft.com/office/drawing/2014/main" id="{EC20C85C-1F01-0EB1-48E4-4BADE8E4F50A}"/>
                    </a:ext>
                  </a:extLst>
                </p:cNvPr>
                <p:cNvSpPr/>
                <p:nvPr/>
              </p:nvSpPr>
              <p:spPr>
                <a:xfrm>
                  <a:off x="4933951" y="1988156"/>
                  <a:ext cx="2324100" cy="2209800"/>
                </a:xfrm>
                <a:prstGeom prst="ellipse">
                  <a:avLst/>
                </a:prstGeom>
                <a:solidFill>
                  <a:schemeClr val="accent6">
                    <a:lumMod val="60000"/>
                    <a:lumOff val="40000"/>
                  </a:schemeClr>
                </a:solid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EBC81190-D64C-87F5-B18A-D2FB158E8D5C}"/>
                        </a:ext>
                      </a:extLst>
                    </p:cNvPr>
                    <p:cNvSpPr/>
                    <p:nvPr/>
                  </p:nvSpPr>
                  <p:spPr>
                    <a:xfrm>
                      <a:off x="5251317" y="2852137"/>
                      <a:ext cx="1792412" cy="944169"/>
                    </a:xfrm>
                    <a:prstGeom prst="rect">
                      <a:avLst/>
                    </a:prstGeom>
                  </p:spPr>
                  <p:txBody>
                    <a:bodyPr wrap="square">
                      <a:spAutoFit/>
                    </a:bodyPr>
                    <a:lstStyle/>
                    <a:p>
                      <a:pPr algn="ctr"/>
                      <a14:m>
                        <m:oMathPara xmlns:m="http://schemas.openxmlformats.org/officeDocument/2006/math">
                          <m:oMathParaPr>
                            <m:jc m:val="center"/>
                          </m:oMathParaPr>
                          <m:oMath xmlns:m="http://schemas.openxmlformats.org/officeDocument/2006/math">
                            <m:d>
                              <m:dPr>
                                <m:begChr m:val="|"/>
                                <m:endChr m:val="|"/>
                                <m:ctrlPr>
                                  <a:rPr lang="en-US" sz="2800" i="1" dirty="0" smtClean="0">
                                    <a:solidFill>
                                      <a:srgbClr val="0432FF"/>
                                    </a:solidFill>
                                    <a:latin typeface="Cambria Math" panose="02040503050406030204" pitchFamily="18" charset="0"/>
                                  </a:rPr>
                                </m:ctrlPr>
                              </m:dPr>
                              <m:e>
                                <m:r>
                                  <a:rPr lang="en-US" sz="2800" i="1" dirty="0" smtClean="0">
                                    <a:solidFill>
                                      <a:srgbClr val="0432FF"/>
                                    </a:solidFill>
                                    <a:latin typeface="Cambria Math" panose="02040503050406030204" pitchFamily="18" charset="0"/>
                                  </a:rPr>
                                  <m:t>𝐶</m:t>
                                </m:r>
                              </m:e>
                            </m:d>
                            <m:r>
                              <a:rPr lang="en-US" sz="2800" dirty="0">
                                <a:solidFill>
                                  <a:srgbClr val="0432FF"/>
                                </a:solidFill>
                                <a:latin typeface="Cambria Math" panose="02040503050406030204" pitchFamily="18" charset="0"/>
                              </a:rPr>
                              <m:t>+</m:t>
                            </m:r>
                            <m:r>
                              <m:rPr>
                                <m:sty m:val="p"/>
                              </m:rPr>
                              <a:rPr lang="en-US" sz="2800" dirty="0">
                                <a:solidFill>
                                  <a:srgbClr val="0432FF"/>
                                </a:solidFill>
                                <a:latin typeface="Cambria Math" panose="02040503050406030204" pitchFamily="18" charset="0"/>
                              </a:rPr>
                              <m:t>poly</m:t>
                            </m:r>
                            <m:r>
                              <a:rPr lang="en-US" sz="2800" dirty="0">
                                <a:solidFill>
                                  <a:srgbClr val="0432FF"/>
                                </a:solidFill>
                                <a:latin typeface="Cambria Math" panose="02040503050406030204" pitchFamily="18" charset="0"/>
                              </a:rPr>
                              <m:t>(</m:t>
                            </m:r>
                            <m:r>
                              <a:rPr lang="en-US" sz="2800" i="1" dirty="0">
                                <a:solidFill>
                                  <a:srgbClr val="0432FF"/>
                                </a:solidFill>
                                <a:latin typeface="Cambria Math" panose="02040503050406030204" pitchFamily="18" charset="0"/>
                              </a:rPr>
                              <m:t>𝜆</m:t>
                            </m:r>
                            <m:r>
                              <a:rPr lang="en-US" sz="2800" dirty="0">
                                <a:solidFill>
                                  <a:srgbClr val="0432FF"/>
                                </a:solidFill>
                                <a:latin typeface="Cambria Math" panose="02040503050406030204" pitchFamily="18" charset="0"/>
                              </a:rPr>
                              <m:t>)</m:t>
                            </m:r>
                          </m:oMath>
                        </m:oMathPara>
                      </a14:m>
                      <a:endParaRPr lang="en-US" sz="2800" dirty="0">
                        <a:solidFill>
                          <a:srgbClr val="0432FF"/>
                        </a:solidFill>
                        <a:latin typeface="+mj-lt"/>
                      </a:endParaRPr>
                    </a:p>
                  </p:txBody>
                </p:sp>
              </mc:Choice>
              <mc:Fallback xmlns="">
                <p:sp>
                  <p:nvSpPr>
                    <p:cNvPr id="25" name="Rectangle 24">
                      <a:extLst>
                        <a:ext uri="{FF2B5EF4-FFF2-40B4-BE49-F238E27FC236}">
                          <a16:creationId xmlns:a16="http://schemas.microsoft.com/office/drawing/2014/main" id="{EBC81190-D64C-87F5-B18A-D2FB158E8D5C}"/>
                        </a:ext>
                      </a:extLst>
                    </p:cNvPr>
                    <p:cNvSpPr>
                      <a:spLocks noRot="1" noChangeAspect="1" noMove="1" noResize="1" noEditPoints="1" noAdjustHandles="1" noChangeArrowheads="1" noChangeShapeType="1" noTextEdit="1"/>
                    </p:cNvSpPr>
                    <p:nvPr/>
                  </p:nvSpPr>
                  <p:spPr>
                    <a:xfrm>
                      <a:off x="5251317" y="2852137"/>
                      <a:ext cx="1792412" cy="944169"/>
                    </a:xfrm>
                    <a:prstGeom prst="rect">
                      <a:avLst/>
                    </a:prstGeom>
                    <a:blipFill>
                      <a:blip r:embed="rId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90465C0A-376D-996D-56EB-3B311185B835}"/>
                      </a:ext>
                    </a:extLst>
                  </p:cNvPr>
                  <p:cNvSpPr/>
                  <p:nvPr/>
                </p:nvSpPr>
                <p:spPr>
                  <a:xfrm>
                    <a:off x="4610612" y="1880085"/>
                    <a:ext cx="2910349" cy="1077218"/>
                  </a:xfrm>
                  <a:prstGeom prst="rect">
                    <a:avLst/>
                  </a:prstGeom>
                </p:spPr>
                <p:txBody>
                  <a:bodyPr wrap="none">
                    <a:spAutoFit/>
                  </a:bodyPr>
                  <a:lstStyle/>
                  <a:p>
                    <a:pPr algn="ctr"/>
                    <a:r>
                      <a:rPr lang="en-US" sz="3200" b="1" dirty="0">
                        <a:solidFill>
                          <a:schemeClr val="tx1"/>
                        </a:solidFill>
                        <a:latin typeface="+mj-lt"/>
                      </a:rPr>
                      <a:t>Partially </a:t>
                    </a:r>
                    <a:r>
                      <a:rPr lang="en-US" sz="3200" b="1" dirty="0">
                        <a:latin typeface="+mj-lt"/>
                      </a:rPr>
                      <a:t>Succinct</a:t>
                    </a:r>
                  </a:p>
                  <a:p>
                    <a:pPr algn="ctr"/>
                    <a14:m>
                      <m:oMathPara xmlns:m="http://schemas.openxmlformats.org/officeDocument/2006/math">
                        <m:oMathParaPr>
                          <m:jc m:val="centerGroup"/>
                        </m:oMathParaPr>
                        <m:oMath xmlns:m="http://schemas.openxmlformats.org/officeDocument/2006/math">
                          <m:d>
                            <m:dPr>
                              <m:ctrlPr>
                                <a:rPr lang="en-US" sz="3200" b="0" i="1" dirty="0" smtClean="0">
                                  <a:solidFill>
                                    <a:schemeClr val="tx1"/>
                                  </a:solidFill>
                                  <a:latin typeface="Cambria Math" panose="02040503050406030204" pitchFamily="18" charset="0"/>
                                </a:rPr>
                              </m:ctrlPr>
                            </m:dPr>
                            <m:e>
                              <m:r>
                                <a:rPr lang="en-US" sz="3200" i="1" dirty="0">
                                  <a:solidFill>
                                    <a:schemeClr val="tx1"/>
                                  </a:solidFill>
                                  <a:latin typeface="Cambria Math" panose="02040503050406030204" pitchFamily="18" charset="0"/>
                                </a:rPr>
                                <m:t>&lt;</m:t>
                              </m:r>
                              <m:d>
                                <m:dPr>
                                  <m:begChr m:val="|"/>
                                  <m:endChr m:val="|"/>
                                  <m:ctrlPr>
                                    <a:rPr lang="en-US" sz="3200" i="1" dirty="0">
                                      <a:solidFill>
                                        <a:schemeClr val="tx1"/>
                                      </a:solidFill>
                                      <a:latin typeface="Cambria Math" panose="02040503050406030204" pitchFamily="18" charset="0"/>
                                    </a:rPr>
                                  </m:ctrlPr>
                                </m:dPr>
                                <m:e>
                                  <m:r>
                                    <a:rPr lang="en-US" sz="3200" i="1" dirty="0">
                                      <a:solidFill>
                                        <a:schemeClr val="tx1"/>
                                      </a:solidFill>
                                      <a:latin typeface="Cambria Math" panose="02040503050406030204" pitchFamily="18" charset="0"/>
                                    </a:rPr>
                                    <m:t>𝐶</m:t>
                                  </m:r>
                                </m:e>
                              </m:d>
                              <m:r>
                                <m:rPr>
                                  <m:sty m:val="p"/>
                                </m:rPr>
                                <a:rPr lang="en-US" sz="3200" i="1" dirty="0">
                                  <a:solidFill>
                                    <a:schemeClr val="tx1"/>
                                  </a:solidFill>
                                  <a:latin typeface="Cambria Math" panose="02040503050406030204" pitchFamily="18" charset="0"/>
                                </a:rPr>
                                <m:t>log</m:t>
                              </m:r>
                              <m:d>
                                <m:dPr>
                                  <m:begChr m:val="|"/>
                                  <m:endChr m:val="|"/>
                                  <m:ctrlPr>
                                    <a:rPr lang="en-US" sz="3200" i="1" dirty="0">
                                      <a:solidFill>
                                        <a:schemeClr val="tx1"/>
                                      </a:solidFill>
                                      <a:latin typeface="Cambria Math" panose="02040503050406030204" pitchFamily="18" charset="0"/>
                                    </a:rPr>
                                  </m:ctrlPr>
                                </m:dPr>
                                <m:e>
                                  <m:r>
                                    <a:rPr lang="en-US" sz="3200" i="1" dirty="0">
                                      <a:solidFill>
                                        <a:schemeClr val="tx1"/>
                                      </a:solidFill>
                                      <a:latin typeface="Cambria Math" panose="02040503050406030204" pitchFamily="18" charset="0"/>
                                    </a:rPr>
                                    <m:t>𝐶</m:t>
                                  </m:r>
                                </m:e>
                              </m:d>
                            </m:e>
                          </m:d>
                        </m:oMath>
                      </m:oMathPara>
                    </a14:m>
                    <a:endParaRPr lang="en-US" sz="3200" dirty="0">
                      <a:solidFill>
                        <a:srgbClr val="1F26F1"/>
                      </a:solidFill>
                    </a:endParaRPr>
                  </a:p>
                </p:txBody>
              </p:sp>
            </mc:Choice>
            <mc:Fallback xmlns="">
              <p:sp>
                <p:nvSpPr>
                  <p:cNvPr id="21" name="Rectangle 20">
                    <a:extLst>
                      <a:ext uri="{FF2B5EF4-FFF2-40B4-BE49-F238E27FC236}">
                        <a16:creationId xmlns:a16="http://schemas.microsoft.com/office/drawing/2014/main" id="{90465C0A-376D-996D-56EB-3B311185B835}"/>
                      </a:ext>
                    </a:extLst>
                  </p:cNvPr>
                  <p:cNvSpPr>
                    <a:spLocks noRot="1" noChangeAspect="1" noMove="1" noResize="1" noEditPoints="1" noAdjustHandles="1" noChangeArrowheads="1" noChangeShapeType="1" noTextEdit="1"/>
                  </p:cNvSpPr>
                  <p:nvPr/>
                </p:nvSpPr>
                <p:spPr>
                  <a:xfrm>
                    <a:off x="4610612" y="1880085"/>
                    <a:ext cx="2910349" cy="1077218"/>
                  </a:xfrm>
                  <a:prstGeom prst="rect">
                    <a:avLst/>
                  </a:prstGeom>
                  <a:blipFill>
                    <a:blip r:embed="rId8"/>
                    <a:stretch>
                      <a:fillRect l="-5230" t="-7345" r="-5021"/>
                    </a:stretch>
                  </a:blipFill>
                </p:spPr>
                <p:txBody>
                  <a:bodyPr/>
                  <a:lstStyle/>
                  <a:p>
                    <a:r>
                      <a:rPr lang="en-US">
                        <a:noFill/>
                      </a:rPr>
                      <a:t> </a:t>
                    </a:r>
                  </a:p>
                </p:txBody>
              </p:sp>
            </mc:Fallback>
          </mc:AlternateContent>
        </p:grpSp>
        <p:sp>
          <p:nvSpPr>
            <p:cNvPr id="22" name="Rectangle 21">
              <a:extLst>
                <a:ext uri="{FF2B5EF4-FFF2-40B4-BE49-F238E27FC236}">
                  <a16:creationId xmlns:a16="http://schemas.microsoft.com/office/drawing/2014/main" id="{B8F83692-3340-65B3-1565-470F33922653}"/>
                </a:ext>
              </a:extLst>
            </p:cNvPr>
            <p:cNvSpPr/>
            <p:nvPr/>
          </p:nvSpPr>
          <p:spPr>
            <a:xfrm>
              <a:off x="4844214" y="4284429"/>
              <a:ext cx="2442335" cy="523220"/>
            </a:xfrm>
            <a:prstGeom prst="rect">
              <a:avLst/>
            </a:prstGeom>
          </p:spPr>
          <p:txBody>
            <a:bodyPr wrap="none">
              <a:spAutoFit/>
            </a:bodyPr>
            <a:lstStyle/>
            <a:p>
              <a:pPr algn="ctr"/>
              <a:r>
                <a:rPr lang="en-US" sz="2800" b="1" dirty="0">
                  <a:solidFill>
                    <a:srgbClr val="0432FF"/>
                  </a:solidFill>
                  <a:latin typeface="+mj-lt"/>
                </a:rPr>
                <a:t>Light(er)-weight</a:t>
              </a:r>
              <a:endParaRPr lang="en-US" sz="2400" b="1" dirty="0">
                <a:solidFill>
                  <a:srgbClr val="0432FF"/>
                </a:solidFill>
                <a:latin typeface="+mj-lt"/>
              </a:endParaRPr>
            </a:p>
          </p:txBody>
        </p:sp>
      </p:grpSp>
      <p:grpSp>
        <p:nvGrpSpPr>
          <p:cNvPr id="33" name="Group 32">
            <a:extLst>
              <a:ext uri="{FF2B5EF4-FFF2-40B4-BE49-F238E27FC236}">
                <a16:creationId xmlns:a16="http://schemas.microsoft.com/office/drawing/2014/main" id="{3311F125-55A3-CF6A-686D-9B94EDBDD477}"/>
              </a:ext>
            </a:extLst>
          </p:cNvPr>
          <p:cNvGrpSpPr/>
          <p:nvPr/>
        </p:nvGrpSpPr>
        <p:grpSpPr>
          <a:xfrm>
            <a:off x="3429000" y="5236381"/>
            <a:ext cx="5278360" cy="2078819"/>
            <a:chOff x="3429000" y="5236381"/>
            <a:chExt cx="5278360" cy="2078819"/>
          </a:xfrm>
        </p:grpSpPr>
        <p:sp>
          <p:nvSpPr>
            <p:cNvPr id="23" name="Rectangle 22">
              <a:extLst>
                <a:ext uri="{FF2B5EF4-FFF2-40B4-BE49-F238E27FC236}">
                  <a16:creationId xmlns:a16="http://schemas.microsoft.com/office/drawing/2014/main" id="{0F8EF6FB-65F9-F7A1-3247-3F0384A016EF}"/>
                </a:ext>
              </a:extLst>
            </p:cNvPr>
            <p:cNvSpPr/>
            <p:nvPr/>
          </p:nvSpPr>
          <p:spPr>
            <a:xfrm>
              <a:off x="3429000" y="5236381"/>
              <a:ext cx="5278360" cy="523220"/>
            </a:xfrm>
            <a:prstGeom prst="rect">
              <a:avLst/>
            </a:prstGeom>
          </p:spPr>
          <p:txBody>
            <a:bodyPr wrap="square">
              <a:spAutoFit/>
            </a:bodyPr>
            <a:lstStyle/>
            <a:p>
              <a:pPr algn="ctr"/>
              <a:r>
                <a:rPr lang="en-US" sz="2800" b="1" dirty="0">
                  <a:solidFill>
                    <a:srgbClr val="0432FF"/>
                  </a:solidFill>
                  <a:latin typeface="+mj-lt"/>
                </a:rPr>
                <a:t>Diverse Algebraic Assumptions </a:t>
              </a:r>
              <a:endParaRPr lang="en-US" sz="2400" b="1" dirty="0">
                <a:solidFill>
                  <a:srgbClr val="0432FF"/>
                </a:solidFill>
                <a:latin typeface="+mj-lt"/>
              </a:endParaRPr>
            </a:p>
          </p:txBody>
        </p:sp>
        <p:sp>
          <p:nvSpPr>
            <p:cNvPr id="24" name="TextBox 23">
              <a:extLst>
                <a:ext uri="{FF2B5EF4-FFF2-40B4-BE49-F238E27FC236}">
                  <a16:creationId xmlns:a16="http://schemas.microsoft.com/office/drawing/2014/main" id="{663B6F51-A40D-5CBE-A39A-44B3F66745F5}"/>
                </a:ext>
              </a:extLst>
            </p:cNvPr>
            <p:cNvSpPr txBox="1"/>
            <p:nvPr/>
          </p:nvSpPr>
          <p:spPr>
            <a:xfrm>
              <a:off x="3959428" y="5745540"/>
              <a:ext cx="4270172" cy="1569660"/>
            </a:xfrm>
            <a:prstGeom prst="rect">
              <a:avLst/>
            </a:prstGeom>
            <a:noFill/>
          </p:spPr>
          <p:txBody>
            <a:bodyPr wrap="square">
              <a:spAutoFit/>
            </a:bodyPr>
            <a:lstStyle/>
            <a:p>
              <a:pPr algn="ctr"/>
              <a:r>
                <a:rPr lang="en-US" sz="2800" dirty="0">
                  <a:latin typeface="+mj-lt"/>
                </a:rPr>
                <a:t>Groups &amp; Lattices </a:t>
              </a:r>
            </a:p>
            <a:p>
              <a:pPr algn="ctr"/>
              <a:r>
                <a:rPr lang="en-US" sz="2000" dirty="0">
                  <a:latin typeface="+mj-lt"/>
                </a:rPr>
                <a:t>Prime order, </a:t>
              </a:r>
              <a:r>
                <a:rPr lang="en-US" sz="2000" dirty="0" err="1">
                  <a:latin typeface="+mj-lt"/>
                </a:rPr>
                <a:t>Paillier</a:t>
              </a:r>
              <a:r>
                <a:rPr lang="en-US" sz="2000" dirty="0">
                  <a:latin typeface="+mj-lt"/>
                </a:rPr>
                <a:t>/</a:t>
              </a:r>
              <a:r>
                <a:rPr lang="en-US" sz="2000" dirty="0" err="1">
                  <a:latin typeface="+mj-lt"/>
                </a:rPr>
                <a:t>Damgard-Jurik</a:t>
              </a:r>
              <a:r>
                <a:rPr lang="en-US" sz="2000" dirty="0">
                  <a:latin typeface="+mj-lt"/>
                </a:rPr>
                <a:t>, class groups</a:t>
              </a:r>
            </a:p>
            <a:p>
              <a:pPr algn="ctr"/>
              <a:endParaRPr lang="en-US" sz="2800" dirty="0">
                <a:latin typeface="+mj-lt"/>
              </a:endParaRPr>
            </a:p>
          </p:txBody>
        </p:sp>
      </p:grpSp>
      <p:sp>
        <p:nvSpPr>
          <p:cNvPr id="29" name="TextBox 28">
            <a:extLst>
              <a:ext uri="{FF2B5EF4-FFF2-40B4-BE49-F238E27FC236}">
                <a16:creationId xmlns:a16="http://schemas.microsoft.com/office/drawing/2014/main" id="{82C24EA7-205A-B315-D043-D08DCB54DF3F}"/>
              </a:ext>
            </a:extLst>
          </p:cNvPr>
          <p:cNvSpPr txBox="1"/>
          <p:nvPr/>
        </p:nvSpPr>
        <p:spPr>
          <a:xfrm>
            <a:off x="1049342" y="5494819"/>
            <a:ext cx="1863727" cy="523220"/>
          </a:xfrm>
          <a:prstGeom prst="rect">
            <a:avLst/>
          </a:prstGeom>
          <a:noFill/>
        </p:spPr>
        <p:txBody>
          <a:bodyPr wrap="square">
            <a:spAutoFit/>
          </a:bodyPr>
          <a:lstStyle/>
          <a:p>
            <a:pPr algn="ctr"/>
            <a:r>
              <a:rPr lang="en-US" sz="2800" dirty="0">
                <a:solidFill>
                  <a:srgbClr val="0432FF"/>
                </a:solidFill>
                <a:latin typeface="Marker Felt Thin" panose="02000400000000000000" pitchFamily="2" charset="77"/>
              </a:rPr>
              <a:t>Fast</a:t>
            </a:r>
          </a:p>
        </p:txBody>
      </p:sp>
      <p:sp>
        <p:nvSpPr>
          <p:cNvPr id="30" name="TextBox 29">
            <a:extLst>
              <a:ext uri="{FF2B5EF4-FFF2-40B4-BE49-F238E27FC236}">
                <a16:creationId xmlns:a16="http://schemas.microsoft.com/office/drawing/2014/main" id="{399AA9B4-80DD-39E1-D68B-2E6CF7580180}"/>
              </a:ext>
            </a:extLst>
          </p:cNvPr>
          <p:cNvSpPr txBox="1"/>
          <p:nvPr/>
        </p:nvSpPr>
        <p:spPr>
          <a:xfrm>
            <a:off x="9315756" y="5461488"/>
            <a:ext cx="1863727" cy="523220"/>
          </a:xfrm>
          <a:prstGeom prst="rect">
            <a:avLst/>
          </a:prstGeom>
          <a:noFill/>
        </p:spPr>
        <p:txBody>
          <a:bodyPr wrap="square">
            <a:spAutoFit/>
          </a:bodyPr>
          <a:lstStyle/>
          <a:p>
            <a:pPr algn="ctr"/>
            <a:r>
              <a:rPr lang="en-US" sz="2800" dirty="0">
                <a:solidFill>
                  <a:srgbClr val="C00000"/>
                </a:solidFill>
                <a:latin typeface="Marker Felt Thin" panose="02000400000000000000" pitchFamily="2" charset="77"/>
              </a:rPr>
              <a:t>Slow</a:t>
            </a:r>
          </a:p>
        </p:txBody>
      </p:sp>
      <p:sp>
        <p:nvSpPr>
          <p:cNvPr id="2" name="TextBox 1">
            <a:extLst>
              <a:ext uri="{FF2B5EF4-FFF2-40B4-BE49-F238E27FC236}">
                <a16:creationId xmlns:a16="http://schemas.microsoft.com/office/drawing/2014/main" id="{52E628EB-6068-6BE4-CD30-70CB041A5587}"/>
              </a:ext>
            </a:extLst>
          </p:cNvPr>
          <p:cNvSpPr txBox="1"/>
          <p:nvPr/>
        </p:nvSpPr>
        <p:spPr>
          <a:xfrm>
            <a:off x="8721111" y="3558009"/>
            <a:ext cx="3438733" cy="707886"/>
          </a:xfrm>
          <a:prstGeom prst="rect">
            <a:avLst/>
          </a:prstGeom>
          <a:noFill/>
        </p:spPr>
        <p:txBody>
          <a:bodyPr wrap="square">
            <a:spAutoFit/>
          </a:bodyPr>
          <a:lstStyle/>
          <a:p>
            <a:pPr algn="ctr"/>
            <a:r>
              <a:rPr lang="en-US" sz="2000" dirty="0">
                <a:latin typeface="+mj-lt"/>
              </a:rPr>
              <a:t>[GKPVZ13,BGG+24,CHJV15,</a:t>
            </a:r>
          </a:p>
          <a:p>
            <a:pPr algn="ctr"/>
            <a:r>
              <a:rPr lang="en-US" sz="2000" dirty="0">
                <a:latin typeface="+mj-lt"/>
              </a:rPr>
              <a:t>BGL+15,KLW15,QWW18,HLL23] </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AB89BE9-55F7-7CD2-C717-050C88525F67}"/>
                  </a:ext>
                </a:extLst>
              </p:cNvPr>
              <p:cNvSpPr txBox="1"/>
              <p:nvPr/>
            </p:nvSpPr>
            <p:spPr>
              <a:xfrm>
                <a:off x="2317575" y="6027884"/>
                <a:ext cx="1066215" cy="461665"/>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m:rPr>
                          <m:sty m:val="p"/>
                        </m:rPr>
                        <a:rPr lang="en-US" sz="2400" b="0" i="0" dirty="0" smtClean="0">
                          <a:latin typeface="Cambria Math" panose="02040503050406030204" pitchFamily="18" charset="0"/>
                        </a:rPr>
                        <m:t>O</m:t>
                      </m:r>
                      <m:d>
                        <m:dPr>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1</m:t>
                          </m:r>
                        </m:e>
                      </m:d>
                      <m:r>
                        <a:rPr lang="en-US" sz="2400" b="0" i="1" dirty="0" smtClean="0">
                          <a:latin typeface="Cambria Math" panose="02040503050406030204" pitchFamily="18" charset="0"/>
                        </a:rPr>
                        <m:t> </m:t>
                      </m:r>
                      <m:r>
                        <m:rPr>
                          <m:sty m:val="p"/>
                        </m:rPr>
                        <a:rPr lang="en-US" sz="2400" b="0" i="0" dirty="0" smtClean="0">
                          <a:latin typeface="Cambria Math" panose="02040503050406030204" pitchFamily="18" charset="0"/>
                        </a:rPr>
                        <m:t>PRG</m:t>
                      </m:r>
                    </m:oMath>
                  </m:oMathPara>
                </a14:m>
                <a:endParaRPr lang="en-US" sz="2400" dirty="0">
                  <a:latin typeface="+mj-lt"/>
                </a:endParaRPr>
              </a:p>
            </p:txBody>
          </p:sp>
        </mc:Choice>
        <mc:Fallback xmlns="">
          <p:sp>
            <p:nvSpPr>
              <p:cNvPr id="3" name="TextBox 2">
                <a:extLst>
                  <a:ext uri="{FF2B5EF4-FFF2-40B4-BE49-F238E27FC236}">
                    <a16:creationId xmlns:a16="http://schemas.microsoft.com/office/drawing/2014/main" id="{6AB89BE9-55F7-7CD2-C717-050C88525F67}"/>
                  </a:ext>
                </a:extLst>
              </p:cNvPr>
              <p:cNvSpPr txBox="1">
                <a:spLocks noRot="1" noChangeAspect="1" noMove="1" noResize="1" noEditPoints="1" noAdjustHandles="1" noChangeArrowheads="1" noChangeShapeType="1" noTextEdit="1"/>
              </p:cNvSpPr>
              <p:nvPr/>
            </p:nvSpPr>
            <p:spPr>
              <a:xfrm>
                <a:off x="2317575" y="6027884"/>
                <a:ext cx="1066215" cy="461665"/>
              </a:xfrm>
              <a:prstGeom prst="rect">
                <a:avLst/>
              </a:prstGeom>
              <a:blipFill>
                <a:blip r:embed="rId9"/>
                <a:stretch>
                  <a:fillRect l="-21143" r="-14857"/>
                </a:stretch>
              </a:blipFill>
            </p:spPr>
            <p:txBody>
              <a:bodyPr/>
              <a:lstStyle/>
              <a:p>
                <a:r>
                  <a:rPr lang="en-US">
                    <a:noFill/>
                  </a:rPr>
                  <a:t> </a:t>
                </a:r>
              </a:p>
            </p:txBody>
          </p:sp>
        </mc:Fallback>
      </mc:AlternateContent>
      <p:sp>
        <p:nvSpPr>
          <p:cNvPr id="35" name="Title 1">
            <a:extLst>
              <a:ext uri="{FF2B5EF4-FFF2-40B4-BE49-F238E27FC236}">
                <a16:creationId xmlns:a16="http://schemas.microsoft.com/office/drawing/2014/main" id="{AEFAF369-11B7-F672-501E-61FD8F7487EA}"/>
              </a:ext>
            </a:extLst>
          </p:cNvPr>
          <p:cNvSpPr txBox="1">
            <a:spLocks/>
          </p:cNvSpPr>
          <p:nvPr/>
        </p:nvSpPr>
        <p:spPr>
          <a:xfrm>
            <a:off x="152400" y="23021"/>
            <a:ext cx="11201400" cy="11183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Other Recent Works</a:t>
            </a:r>
          </a:p>
        </p:txBody>
      </p:sp>
      <p:sp>
        <p:nvSpPr>
          <p:cNvPr id="34" name="Rectangle: Rounded Corners 33">
            <a:extLst>
              <a:ext uri="{FF2B5EF4-FFF2-40B4-BE49-F238E27FC236}">
                <a16:creationId xmlns:a16="http://schemas.microsoft.com/office/drawing/2014/main" id="{A37A2095-2E0D-9716-E568-7D62DF53D02B}"/>
              </a:ext>
            </a:extLst>
          </p:cNvPr>
          <p:cNvSpPr/>
          <p:nvPr/>
        </p:nvSpPr>
        <p:spPr>
          <a:xfrm>
            <a:off x="2053995" y="3810000"/>
            <a:ext cx="8763001" cy="2684994"/>
          </a:xfrm>
          <a:prstGeom prst="roundRect">
            <a:avLst>
              <a:gd name="adj" fmla="val 17688"/>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D41910F8-B048-C856-1246-2F3E8D7700F6}"/>
                  </a:ext>
                </a:extLst>
              </p:cNvPr>
              <p:cNvSpPr txBox="1"/>
              <p:nvPr/>
            </p:nvSpPr>
            <p:spPr>
              <a:xfrm>
                <a:off x="2277092" y="3896905"/>
                <a:ext cx="8415704" cy="1354217"/>
              </a:xfrm>
              <a:prstGeom prst="rect">
                <a:avLst/>
              </a:prstGeom>
              <a:noFill/>
            </p:spPr>
            <p:txBody>
              <a:bodyPr wrap="square" rtlCol="0">
                <a:spAutoFit/>
              </a:bodyPr>
              <a:lstStyle/>
              <a:p>
                <a:pPr marL="457200" indent="-457200">
                  <a:buFont typeface="Arial" panose="020B0604020202020204" pitchFamily="34" charset="0"/>
                  <a:buChar char="•"/>
                </a:pPr>
                <a:r>
                  <a:rPr lang="en-US" sz="2800" dirty="0"/>
                  <a:t>Achieving </a:t>
                </a:r>
                <a14:m>
                  <m:oMath xmlns:m="http://schemas.openxmlformats.org/officeDocument/2006/math">
                    <m:d>
                      <m:dPr>
                        <m:begChr m:val="|"/>
                        <m:endChr m:val="|"/>
                        <m:ctrlPr>
                          <a:rPr lang="en-US" sz="2800" i="1" dirty="0">
                            <a:solidFill>
                              <a:srgbClr val="0432FF"/>
                            </a:solidFill>
                            <a:latin typeface="Cambria Math" panose="02040503050406030204" pitchFamily="18" charset="0"/>
                          </a:rPr>
                        </m:ctrlPr>
                      </m:dPr>
                      <m:e>
                        <m:r>
                          <a:rPr lang="en-US" sz="2800" i="1" dirty="0">
                            <a:solidFill>
                              <a:srgbClr val="0432FF"/>
                            </a:solidFill>
                            <a:latin typeface="Cambria Math" panose="02040503050406030204" pitchFamily="18" charset="0"/>
                          </a:rPr>
                          <m:t>𝐶</m:t>
                        </m:r>
                      </m:e>
                    </m:d>
                    <m:r>
                      <a:rPr lang="en-US" sz="2800" dirty="0">
                        <a:solidFill>
                          <a:srgbClr val="0432FF"/>
                        </a:solidFill>
                        <a:latin typeface="Cambria Math" panose="02040503050406030204" pitchFamily="18" charset="0"/>
                      </a:rPr>
                      <m:t>+</m:t>
                    </m:r>
                    <m:r>
                      <m:rPr>
                        <m:sty m:val="p"/>
                      </m:rPr>
                      <a:rPr lang="en-US" sz="2800" dirty="0">
                        <a:solidFill>
                          <a:srgbClr val="0432FF"/>
                        </a:solidFill>
                        <a:latin typeface="Cambria Math" panose="02040503050406030204" pitchFamily="18" charset="0"/>
                      </a:rPr>
                      <m:t>poly</m:t>
                    </m:r>
                    <m:r>
                      <a:rPr lang="en-US" sz="2800" dirty="0">
                        <a:solidFill>
                          <a:srgbClr val="0432FF"/>
                        </a:solidFill>
                        <a:latin typeface="Cambria Math" panose="02040503050406030204" pitchFamily="18" charset="0"/>
                      </a:rPr>
                      <m:t>(</m:t>
                    </m:r>
                    <m:r>
                      <a:rPr lang="en-US" sz="2800" i="1" dirty="0">
                        <a:solidFill>
                          <a:srgbClr val="0432FF"/>
                        </a:solidFill>
                        <a:latin typeface="Cambria Math" panose="02040503050406030204" pitchFamily="18" charset="0"/>
                      </a:rPr>
                      <m:t>𝜆</m:t>
                    </m:r>
                    <m:r>
                      <a:rPr lang="en-US" sz="2800" dirty="0">
                        <a:solidFill>
                          <a:srgbClr val="0432FF"/>
                        </a:solidFill>
                        <a:latin typeface="Cambria Math" panose="02040503050406030204" pitchFamily="18" charset="0"/>
                      </a:rPr>
                      <m:t>)</m:t>
                    </m:r>
                  </m:oMath>
                </a14:m>
                <a:r>
                  <a:rPr lang="en-US" sz="2800" dirty="0"/>
                  <a:t>:</a:t>
                </a:r>
              </a:p>
              <a:p>
                <a:r>
                  <a:rPr lang="en-US" sz="2800" b="1" dirty="0"/>
                  <a:t>  </a:t>
                </a:r>
                <a:r>
                  <a:rPr lang="en-US" sz="2600" b="1" dirty="0">
                    <a:latin typeface="+mj-lt"/>
                  </a:rPr>
                  <a:t>[Liu-Wang-Yang-Yu’24]: </a:t>
                </a:r>
                <a:r>
                  <a:rPr lang="en-US" sz="2600" b="1" dirty="0">
                    <a:solidFill>
                      <a:srgbClr val="C00000"/>
                    </a:solidFill>
                    <a:latin typeface="+mj-lt"/>
                  </a:rPr>
                  <a:t>Based on FHE</a:t>
                </a:r>
              </a:p>
              <a:p>
                <a:r>
                  <a:rPr lang="en-US" sz="2600" b="1" dirty="0">
                    <a:latin typeface="+mj-lt"/>
                  </a:rPr>
                  <a:t>  [</a:t>
                </a:r>
                <a:r>
                  <a:rPr lang="en-US" altLang="ja-JP" sz="2600" b="1" dirty="0">
                    <a:latin typeface="+mj-lt"/>
                    <a:cs typeface="Calibri"/>
                  </a:rPr>
                  <a:t>Meyer-Orlandi-Roy-Scholl</a:t>
                </a:r>
                <a:r>
                  <a:rPr lang="en-US" sz="2600" b="1" dirty="0">
                    <a:latin typeface="+mj-lt"/>
                  </a:rPr>
                  <a:t>’25]: Based on circ-DCR, </a:t>
                </a:r>
                <a:r>
                  <a:rPr lang="en-US" sz="2600" b="1" dirty="0">
                    <a:solidFill>
                      <a:srgbClr val="0432FF"/>
                    </a:solidFill>
                    <a:latin typeface="+mj-lt"/>
                  </a:rPr>
                  <a:t>concurrent</a:t>
                </a:r>
              </a:p>
            </p:txBody>
          </p:sp>
        </mc:Choice>
        <mc:Fallback xmlns="">
          <p:sp>
            <p:nvSpPr>
              <p:cNvPr id="37" name="TextBox 36">
                <a:extLst>
                  <a:ext uri="{FF2B5EF4-FFF2-40B4-BE49-F238E27FC236}">
                    <a16:creationId xmlns:a16="http://schemas.microsoft.com/office/drawing/2014/main" id="{D41910F8-B048-C856-1246-2F3E8D7700F6}"/>
                  </a:ext>
                </a:extLst>
              </p:cNvPr>
              <p:cNvSpPr txBox="1">
                <a:spLocks noRot="1" noChangeAspect="1" noMove="1" noResize="1" noEditPoints="1" noAdjustHandles="1" noChangeArrowheads="1" noChangeShapeType="1" noTextEdit="1"/>
              </p:cNvSpPr>
              <p:nvPr/>
            </p:nvSpPr>
            <p:spPr>
              <a:xfrm>
                <a:off x="2277092" y="3896905"/>
                <a:ext cx="8415704" cy="1354217"/>
              </a:xfrm>
              <a:prstGeom prst="rect">
                <a:avLst/>
              </a:prstGeom>
              <a:blipFill>
                <a:blip r:embed="rId10"/>
                <a:stretch>
                  <a:fillRect l="-1304" t="-4054" r="-942" b="-112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6D21DA0D-82E0-2735-74A4-44A98A8DC44B}"/>
                  </a:ext>
                </a:extLst>
              </p:cNvPr>
              <p:cNvSpPr txBox="1"/>
              <p:nvPr/>
            </p:nvSpPr>
            <p:spPr>
              <a:xfrm>
                <a:off x="2277092" y="5275794"/>
                <a:ext cx="8263304" cy="1045030"/>
              </a:xfrm>
              <a:prstGeom prst="rect">
                <a:avLst/>
              </a:prstGeom>
              <a:noFill/>
            </p:spPr>
            <p:txBody>
              <a:bodyPr wrap="square" rtlCol="0">
                <a:spAutoFit/>
              </a:bodyPr>
              <a:lstStyle/>
              <a:p>
                <a:pPr marL="457200" indent="-457200">
                  <a:buFont typeface="Arial" panose="020B0604020202020204" pitchFamily="34" charset="0"/>
                  <a:buChar char="•"/>
                </a:pPr>
                <a:r>
                  <a:rPr lang="en-US" sz="2800" b="0" dirty="0"/>
                  <a:t>Achieving </a:t>
                </a:r>
                <a14:m>
                  <m:oMath xmlns:m="http://schemas.openxmlformats.org/officeDocument/2006/math">
                    <m:r>
                      <a:rPr lang="en-US" sz="2800" b="0" i="1" dirty="0" smtClean="0">
                        <a:solidFill>
                          <a:srgbClr val="0432FF"/>
                        </a:solidFill>
                        <a:latin typeface="Cambria Math" panose="02040503050406030204" pitchFamily="18" charset="0"/>
                      </a:rPr>
                      <m:t>𝑂</m:t>
                    </m:r>
                    <m:r>
                      <a:rPr lang="en-US" sz="2800" b="0" i="1" dirty="0" smtClean="0">
                        <a:solidFill>
                          <a:srgbClr val="0432FF"/>
                        </a:solidFill>
                        <a:latin typeface="Cambria Math" panose="02040503050406030204" pitchFamily="18" charset="0"/>
                      </a:rPr>
                      <m:t>(</m:t>
                    </m:r>
                    <m:r>
                      <a:rPr lang="en-US" sz="2800" b="0" i="1" dirty="0" smtClean="0">
                        <a:solidFill>
                          <a:srgbClr val="0432FF"/>
                        </a:solidFill>
                        <a:latin typeface="Cambria Math" panose="02040503050406030204" pitchFamily="18" charset="0"/>
                      </a:rPr>
                      <m:t>𝜆</m:t>
                    </m:r>
                    <m:d>
                      <m:dPr>
                        <m:begChr m:val="|"/>
                        <m:endChr m:val="|"/>
                        <m:ctrlPr>
                          <a:rPr lang="en-US" sz="2800" i="1" dirty="0">
                            <a:solidFill>
                              <a:srgbClr val="0432FF"/>
                            </a:solidFill>
                            <a:latin typeface="Cambria Math" panose="02040503050406030204" pitchFamily="18" charset="0"/>
                          </a:rPr>
                        </m:ctrlPr>
                      </m:dPr>
                      <m:e>
                        <m:r>
                          <a:rPr lang="en-US" sz="2800" i="1" dirty="0">
                            <a:solidFill>
                              <a:srgbClr val="0432FF"/>
                            </a:solidFill>
                            <a:latin typeface="Cambria Math" panose="02040503050406030204" pitchFamily="18" charset="0"/>
                          </a:rPr>
                          <m:t>𝐶</m:t>
                        </m:r>
                      </m:e>
                    </m:d>
                    <m:r>
                      <a:rPr lang="en-US" sz="2800" b="0" i="0" dirty="0" smtClean="0">
                        <a:solidFill>
                          <a:srgbClr val="0432FF"/>
                        </a:solidFill>
                        <a:latin typeface="Cambria Math" panose="02040503050406030204" pitchFamily="18" charset="0"/>
                      </a:rPr>
                      <m:t>/</m:t>
                    </m:r>
                    <m:rad>
                      <m:radPr>
                        <m:degHide m:val="on"/>
                        <m:ctrlPr>
                          <a:rPr lang="en-US" sz="2800" b="0" i="1" dirty="0" smtClean="0">
                            <a:solidFill>
                              <a:srgbClr val="0432FF"/>
                            </a:solidFill>
                            <a:latin typeface="Cambria Math" panose="02040503050406030204" pitchFamily="18" charset="0"/>
                          </a:rPr>
                        </m:ctrlPr>
                      </m:radPr>
                      <m:deg/>
                      <m:e>
                        <m:r>
                          <m:rPr>
                            <m:sty m:val="p"/>
                          </m:rPr>
                          <a:rPr lang="en-US" sz="2800" b="0" i="0" dirty="0" smtClean="0">
                            <a:solidFill>
                              <a:srgbClr val="0432FF"/>
                            </a:solidFill>
                            <a:latin typeface="Cambria Math" panose="02040503050406030204" pitchFamily="18" charset="0"/>
                          </a:rPr>
                          <m:t>log</m:t>
                        </m:r>
                        <m:r>
                          <a:rPr lang="en-US" sz="2800" b="0" i="1" dirty="0" smtClean="0">
                            <a:solidFill>
                              <a:srgbClr val="0432FF"/>
                            </a:solidFill>
                            <a:latin typeface="Cambria Math" panose="02040503050406030204" pitchFamily="18" charset="0"/>
                          </a:rPr>
                          <m:t>𝜆</m:t>
                        </m:r>
                      </m:e>
                    </m:rad>
                    <m:r>
                      <a:rPr lang="en-US" sz="2800" b="0" i="0" dirty="0" smtClean="0">
                        <a:solidFill>
                          <a:srgbClr val="0432FF"/>
                        </a:solidFill>
                        <a:latin typeface="Cambria Math" panose="02040503050406030204" pitchFamily="18" charset="0"/>
                      </a:rPr>
                      <m:t>)</m:t>
                    </m:r>
                  </m:oMath>
                </a14:m>
                <a:r>
                  <a:rPr lang="en-US" sz="2800" dirty="0"/>
                  <a:t>:</a:t>
                </a:r>
              </a:p>
              <a:p>
                <a:r>
                  <a:rPr lang="en-US" sz="2800" b="1" dirty="0">
                    <a:latin typeface="+mj-lt"/>
                  </a:rPr>
                  <a:t>  </a:t>
                </a:r>
                <a:r>
                  <a:rPr lang="en-US" sz="2600" b="1" dirty="0">
                    <a:latin typeface="+mj-lt"/>
                  </a:rPr>
                  <a:t>[</a:t>
                </a:r>
                <a:r>
                  <a:rPr lang="en-US" altLang="ja-JP" sz="2600" b="1" dirty="0">
                    <a:latin typeface="+mj-lt"/>
                    <a:cs typeface="Calibri"/>
                  </a:rPr>
                  <a:t>Couteau-Hazay-Hegde- Kumar</a:t>
                </a:r>
                <a:r>
                  <a:rPr lang="en-US" sz="2600" b="1" dirty="0">
                    <a:latin typeface="+mj-lt"/>
                  </a:rPr>
                  <a:t>’25a,b]: in GGM, </a:t>
                </a:r>
                <a:r>
                  <a:rPr lang="en-US" sz="2600" b="1" dirty="0">
                    <a:solidFill>
                      <a:srgbClr val="0432FF"/>
                    </a:solidFill>
                    <a:latin typeface="+mj-lt"/>
                  </a:rPr>
                  <a:t>concurrent</a:t>
                </a:r>
              </a:p>
            </p:txBody>
          </p:sp>
        </mc:Choice>
        <mc:Fallback xmlns="">
          <p:sp>
            <p:nvSpPr>
              <p:cNvPr id="39" name="TextBox 38">
                <a:extLst>
                  <a:ext uri="{FF2B5EF4-FFF2-40B4-BE49-F238E27FC236}">
                    <a16:creationId xmlns:a16="http://schemas.microsoft.com/office/drawing/2014/main" id="{6D21DA0D-82E0-2735-74A4-44A98A8DC44B}"/>
                  </a:ext>
                </a:extLst>
              </p:cNvPr>
              <p:cNvSpPr txBox="1">
                <a:spLocks noRot="1" noChangeAspect="1" noMove="1" noResize="1" noEditPoints="1" noAdjustHandles="1" noChangeArrowheads="1" noChangeShapeType="1" noTextEdit="1"/>
              </p:cNvSpPr>
              <p:nvPr/>
            </p:nvSpPr>
            <p:spPr>
              <a:xfrm>
                <a:off x="2277092" y="5275794"/>
                <a:ext cx="8263304" cy="1045030"/>
              </a:xfrm>
              <a:prstGeom prst="rect">
                <a:avLst/>
              </a:prstGeom>
              <a:blipFill>
                <a:blip r:embed="rId11"/>
                <a:stretch>
                  <a:fillRect l="-1328" b="-13372"/>
                </a:stretch>
              </a:blipFill>
            </p:spPr>
            <p:txBody>
              <a:bodyPr/>
              <a:lstStyle/>
              <a:p>
                <a:r>
                  <a:rPr lang="en-US">
                    <a:noFill/>
                  </a:rPr>
                  <a:t> </a:t>
                </a:r>
              </a:p>
            </p:txBody>
          </p:sp>
        </mc:Fallback>
      </mc:AlternateContent>
    </p:spTree>
    <p:extLst>
      <p:ext uri="{BB962C8B-B14F-4D97-AF65-F5344CB8AC3E}">
        <p14:creationId xmlns:p14="http://schemas.microsoft.com/office/powerpoint/2010/main" val="3139197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E3B42-A4A8-7368-F885-5F7B7B5B4974}"/>
            </a:ext>
          </a:extLst>
        </p:cNvPr>
        <p:cNvGrpSpPr/>
        <p:nvPr/>
      </p:nvGrpSpPr>
      <p:grpSpPr>
        <a:xfrm>
          <a:off x="0" y="0"/>
          <a:ext cx="0" cy="0"/>
          <a:chOff x="0" y="0"/>
          <a:chExt cx="0" cy="0"/>
        </a:xfrm>
      </p:grpSpPr>
      <p:sp>
        <p:nvSpPr>
          <p:cNvPr id="14" name="Oval 13">
            <a:extLst>
              <a:ext uri="{FF2B5EF4-FFF2-40B4-BE49-F238E27FC236}">
                <a16:creationId xmlns:a16="http://schemas.microsoft.com/office/drawing/2014/main" id="{11151AAA-1B7C-9E13-AAE9-A5C0E341F323}"/>
              </a:ext>
            </a:extLst>
          </p:cNvPr>
          <p:cNvSpPr/>
          <p:nvPr/>
        </p:nvSpPr>
        <p:spPr>
          <a:xfrm>
            <a:off x="304801" y="1462169"/>
            <a:ext cx="3429000" cy="3352800"/>
          </a:xfrm>
          <a:prstGeom prst="ellipse">
            <a:avLst/>
          </a:prstGeom>
          <a:solidFill>
            <a:schemeClr val="accent6">
              <a:lumMod val="60000"/>
              <a:lumOff val="40000"/>
            </a:schemeClr>
          </a:solid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5" name="Rectangle 4">
            <a:extLst>
              <a:ext uri="{FF2B5EF4-FFF2-40B4-BE49-F238E27FC236}">
                <a16:creationId xmlns:a16="http://schemas.microsoft.com/office/drawing/2014/main" id="{51F95015-34CA-2D0E-3515-A86EB5E59F7C}"/>
              </a:ext>
            </a:extLst>
          </p:cNvPr>
          <p:cNvSpPr/>
          <p:nvPr/>
        </p:nvSpPr>
        <p:spPr>
          <a:xfrm>
            <a:off x="1108665" y="1985629"/>
            <a:ext cx="1600645" cy="584775"/>
          </a:xfrm>
          <a:prstGeom prst="rect">
            <a:avLst/>
          </a:prstGeom>
        </p:spPr>
        <p:txBody>
          <a:bodyPr wrap="square">
            <a:spAutoFit/>
          </a:bodyPr>
          <a:lstStyle/>
          <a:p>
            <a:pPr algn="ctr"/>
            <a:r>
              <a:rPr lang="en-US" sz="3200" dirty="0">
                <a:latin typeface="Marker Felt Thin" panose="02000400000000000000" pitchFamily="2" charset="77"/>
              </a:rPr>
              <a:t>Yao’s GC</a:t>
            </a:r>
          </a:p>
        </p:txBody>
      </p:sp>
      <p:sp>
        <p:nvSpPr>
          <p:cNvPr id="6" name="Oval 5">
            <a:extLst>
              <a:ext uri="{FF2B5EF4-FFF2-40B4-BE49-F238E27FC236}">
                <a16:creationId xmlns:a16="http://schemas.microsoft.com/office/drawing/2014/main" id="{FEFAD0C8-E9AB-0EE6-028C-ABD423B6B379}"/>
              </a:ext>
            </a:extLst>
          </p:cNvPr>
          <p:cNvSpPr/>
          <p:nvPr/>
        </p:nvSpPr>
        <p:spPr>
          <a:xfrm>
            <a:off x="9460010" y="2381733"/>
            <a:ext cx="1536657" cy="1509631"/>
          </a:xfrm>
          <a:prstGeom prst="ellipse">
            <a:avLst/>
          </a:prstGeom>
          <a:solidFill>
            <a:schemeClr val="accent6">
              <a:lumMod val="60000"/>
              <a:lumOff val="40000"/>
            </a:schemeClr>
          </a:solid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7" name="Rectangle 6">
            <a:extLst>
              <a:ext uri="{FF2B5EF4-FFF2-40B4-BE49-F238E27FC236}">
                <a16:creationId xmlns:a16="http://schemas.microsoft.com/office/drawing/2014/main" id="{2DE33244-5DB5-6385-2C49-A9E8E75018C2}"/>
              </a:ext>
            </a:extLst>
          </p:cNvPr>
          <p:cNvSpPr/>
          <p:nvPr/>
        </p:nvSpPr>
        <p:spPr>
          <a:xfrm>
            <a:off x="8964126" y="1992866"/>
            <a:ext cx="2637004" cy="1077218"/>
          </a:xfrm>
          <a:prstGeom prst="rect">
            <a:avLst/>
          </a:prstGeom>
        </p:spPr>
        <p:txBody>
          <a:bodyPr wrap="none">
            <a:spAutoFit/>
          </a:bodyPr>
          <a:lstStyle/>
          <a:p>
            <a:pPr algn="ctr"/>
            <a:r>
              <a:rPr lang="en-US" sz="3200" dirty="0">
                <a:latin typeface="Marker Felt Thin" panose="02000400000000000000" pitchFamily="2" charset="77"/>
              </a:rPr>
              <a:t>Fully Succinct </a:t>
            </a:r>
          </a:p>
          <a:p>
            <a:pPr algn="ctr"/>
            <a:r>
              <a:rPr lang="en-US" sz="3200" dirty="0">
                <a:latin typeface="Marker Felt Thin" panose="02000400000000000000" pitchFamily="2" charset="77"/>
              </a:rPr>
              <a:t>Garbling </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6203543-9D95-7B69-20E8-B066E29B254F}"/>
                  </a:ext>
                </a:extLst>
              </p:cNvPr>
              <p:cNvSpPr/>
              <p:nvPr/>
            </p:nvSpPr>
            <p:spPr>
              <a:xfrm>
                <a:off x="1376400" y="2794621"/>
                <a:ext cx="1285800" cy="523220"/>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sz="2800" b="0" i="0" dirty="0" smtClean="0">
                          <a:solidFill>
                            <a:schemeClr val="tx1"/>
                          </a:solidFill>
                          <a:latin typeface="Cambria Math" panose="02040503050406030204" pitchFamily="18" charset="0"/>
                        </a:rPr>
                        <m:t>&gt;</m:t>
                      </m:r>
                      <m:r>
                        <a:rPr lang="en-US" sz="2800" i="1" dirty="0" smtClean="0">
                          <a:solidFill>
                            <a:schemeClr val="tx1"/>
                          </a:solidFill>
                          <a:latin typeface="Cambria Math" panose="02040503050406030204" pitchFamily="18" charset="0"/>
                        </a:rPr>
                        <m:t>|</m:t>
                      </m:r>
                      <m:r>
                        <a:rPr lang="en-US" sz="2800" i="1" dirty="0" smtClean="0">
                          <a:solidFill>
                            <a:schemeClr val="tx1"/>
                          </a:solidFill>
                          <a:latin typeface="Cambria Math" panose="02040503050406030204" pitchFamily="18" charset="0"/>
                        </a:rPr>
                        <m:t>𝐶</m:t>
                      </m:r>
                      <m:r>
                        <a:rPr lang="en-US" sz="2800" i="1" dirty="0" smtClean="0">
                          <a:solidFill>
                            <a:schemeClr val="tx1"/>
                          </a:solidFill>
                          <a:latin typeface="Cambria Math" panose="02040503050406030204" pitchFamily="18" charset="0"/>
                        </a:rPr>
                        <m:t>|</m:t>
                      </m:r>
                      <m:r>
                        <a:rPr lang="en-US" sz="2800" i="1" dirty="0" smtClean="0">
                          <a:solidFill>
                            <a:schemeClr val="tx1"/>
                          </a:solidFill>
                          <a:latin typeface="Cambria Math" panose="02040503050406030204" pitchFamily="18" charset="0"/>
                        </a:rPr>
                        <m:t>𝜆</m:t>
                      </m:r>
                    </m:oMath>
                  </m:oMathPara>
                </a14:m>
                <a:endParaRPr lang="en-US" sz="2800" dirty="0">
                  <a:solidFill>
                    <a:schemeClr val="tx1"/>
                  </a:solidFill>
                  <a:latin typeface="+mj-lt"/>
                </a:endParaRPr>
              </a:p>
            </p:txBody>
          </p:sp>
        </mc:Choice>
        <mc:Fallback xmlns="">
          <p:sp>
            <p:nvSpPr>
              <p:cNvPr id="8" name="Rectangle 7">
                <a:extLst>
                  <a:ext uri="{FF2B5EF4-FFF2-40B4-BE49-F238E27FC236}">
                    <a16:creationId xmlns:a16="http://schemas.microsoft.com/office/drawing/2014/main" id="{36203543-9D95-7B69-20E8-B066E29B254F}"/>
                  </a:ext>
                </a:extLst>
              </p:cNvPr>
              <p:cNvSpPr>
                <a:spLocks noRot="1" noChangeAspect="1" noMove="1" noResize="1" noEditPoints="1" noAdjustHandles="1" noChangeArrowheads="1" noChangeShapeType="1" noTextEdit="1"/>
              </p:cNvSpPr>
              <p:nvPr/>
            </p:nvSpPr>
            <p:spPr>
              <a:xfrm>
                <a:off x="1376400" y="2794621"/>
                <a:ext cx="1285800"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00A57162-BDF3-EA66-731C-CE18C515688F}"/>
                  </a:ext>
                </a:extLst>
              </p:cNvPr>
              <p:cNvSpPr/>
              <p:nvPr/>
            </p:nvSpPr>
            <p:spPr>
              <a:xfrm>
                <a:off x="9067800" y="2959689"/>
                <a:ext cx="2664447" cy="523220"/>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d>
                        <m:dPr>
                          <m:ctrlPr>
                            <a:rPr lang="en-US" sz="2800" b="0" i="1" dirty="0" smtClean="0">
                              <a:solidFill>
                                <a:schemeClr val="tx1"/>
                              </a:solidFill>
                              <a:latin typeface="Cambria Math" panose="02040503050406030204" pitchFamily="18" charset="0"/>
                            </a:rPr>
                          </m:ctrlPr>
                        </m:dPr>
                        <m:e>
                          <m:r>
                            <a:rPr lang="en-US" sz="2800" b="0" i="1" dirty="0" smtClean="0">
                              <a:solidFill>
                                <a:schemeClr val="tx1"/>
                              </a:solidFill>
                              <a:latin typeface="Cambria Math" panose="02040503050406030204" pitchFamily="18" charset="0"/>
                            </a:rPr>
                            <m:t>𝑛</m:t>
                          </m:r>
                          <m:r>
                            <a:rPr lang="en-US" sz="2800" b="0" i="1" dirty="0" smtClean="0">
                              <a:solidFill>
                                <a:schemeClr val="tx1"/>
                              </a:solidFill>
                              <a:latin typeface="Cambria Math" panose="02040503050406030204" pitchFamily="18" charset="0"/>
                            </a:rPr>
                            <m:t>+</m:t>
                          </m:r>
                          <m:r>
                            <a:rPr lang="en-US" sz="2800" b="0" i="1" dirty="0" smtClean="0">
                              <a:solidFill>
                                <a:schemeClr val="tx1"/>
                              </a:solidFill>
                              <a:latin typeface="Cambria Math" panose="02040503050406030204" pitchFamily="18" charset="0"/>
                            </a:rPr>
                            <m:t>𝑚</m:t>
                          </m:r>
                        </m:e>
                      </m:d>
                      <m:r>
                        <m:rPr>
                          <m:sty m:val="p"/>
                        </m:rPr>
                        <a:rPr lang="en-US" sz="2800" b="0" i="0" dirty="0" smtClean="0">
                          <a:solidFill>
                            <a:schemeClr val="tx1"/>
                          </a:solidFill>
                          <a:latin typeface="Cambria Math" panose="02040503050406030204" pitchFamily="18" charset="0"/>
                        </a:rPr>
                        <m:t>poly</m:t>
                      </m:r>
                      <m:r>
                        <a:rPr lang="en-US" sz="2800" b="0" i="1" dirty="0" smtClean="0">
                          <a:solidFill>
                            <a:schemeClr val="tx1"/>
                          </a:solidFill>
                          <a:latin typeface="Cambria Math" panose="02040503050406030204" pitchFamily="18" charset="0"/>
                        </a:rPr>
                        <m:t>(</m:t>
                      </m:r>
                      <m:r>
                        <a:rPr lang="en-US" sz="2800" i="1" dirty="0" smtClean="0">
                          <a:solidFill>
                            <a:schemeClr val="tx1"/>
                          </a:solidFill>
                          <a:latin typeface="Cambria Math" panose="02040503050406030204" pitchFamily="18" charset="0"/>
                        </a:rPr>
                        <m:t>𝜆</m:t>
                      </m:r>
                      <m:r>
                        <a:rPr lang="en-US" sz="2800" b="0" i="1" dirty="0" smtClean="0">
                          <a:solidFill>
                            <a:schemeClr val="tx1"/>
                          </a:solidFill>
                          <a:latin typeface="Cambria Math" panose="02040503050406030204" pitchFamily="18" charset="0"/>
                        </a:rPr>
                        <m:t>)</m:t>
                      </m:r>
                    </m:oMath>
                  </m:oMathPara>
                </a14:m>
                <a:endParaRPr lang="en-US" sz="2400" dirty="0">
                  <a:solidFill>
                    <a:schemeClr val="tx1"/>
                  </a:solidFill>
                  <a:latin typeface="+mj-lt"/>
                </a:endParaRPr>
              </a:p>
            </p:txBody>
          </p:sp>
        </mc:Choice>
        <mc:Fallback xmlns="">
          <p:sp>
            <p:nvSpPr>
              <p:cNvPr id="10" name="Rectangle 9">
                <a:extLst>
                  <a:ext uri="{FF2B5EF4-FFF2-40B4-BE49-F238E27FC236}">
                    <a16:creationId xmlns:a16="http://schemas.microsoft.com/office/drawing/2014/main" id="{00A57162-BDF3-EA66-731C-CE18C515688F}"/>
                  </a:ext>
                </a:extLst>
              </p:cNvPr>
              <p:cNvSpPr>
                <a:spLocks noRot="1" noChangeAspect="1" noMove="1" noResize="1" noEditPoints="1" noAdjustHandles="1" noChangeArrowheads="1" noChangeShapeType="1" noTextEdit="1"/>
              </p:cNvSpPr>
              <p:nvPr/>
            </p:nvSpPr>
            <p:spPr>
              <a:xfrm>
                <a:off x="9067800" y="2959689"/>
                <a:ext cx="2664447" cy="523220"/>
              </a:xfrm>
              <a:prstGeom prst="rect">
                <a:avLst/>
              </a:prstGeom>
              <a:blipFill>
                <a:blip r:embed="rId4"/>
                <a:stretch>
                  <a:fillRect/>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BDDC3C6A-9EF0-A458-47B7-C4519ABCFA4B}"/>
              </a:ext>
            </a:extLst>
          </p:cNvPr>
          <p:cNvSpPr txBox="1"/>
          <p:nvPr/>
        </p:nvSpPr>
        <p:spPr>
          <a:xfrm>
            <a:off x="533400" y="3431898"/>
            <a:ext cx="2971800" cy="707886"/>
          </a:xfrm>
          <a:prstGeom prst="rect">
            <a:avLst/>
          </a:prstGeom>
          <a:noFill/>
        </p:spPr>
        <p:txBody>
          <a:bodyPr wrap="square">
            <a:spAutoFit/>
          </a:bodyPr>
          <a:lstStyle/>
          <a:p>
            <a:pPr algn="ctr"/>
            <a:r>
              <a:rPr lang="en-US" sz="2000" dirty="0">
                <a:latin typeface="+mj-lt"/>
              </a:rPr>
              <a:t>[Yao86] + many optimizations</a:t>
            </a:r>
            <a:endParaRPr lang="en-US" sz="2000" dirty="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E6FED2A-D753-778A-A604-3688D4F51ABF}"/>
                  </a:ext>
                </a:extLst>
              </p:cNvPr>
              <p:cNvSpPr txBox="1"/>
              <p:nvPr/>
            </p:nvSpPr>
            <p:spPr>
              <a:xfrm>
                <a:off x="8086165" y="6027884"/>
                <a:ext cx="4073679" cy="461665"/>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m:rPr>
                          <m:sty m:val="p"/>
                        </m:rPr>
                        <a:rPr lang="en-US" sz="2400" b="0" i="0" dirty="0" smtClean="0">
                          <a:latin typeface="Cambria Math" panose="02040503050406030204" pitchFamily="18" charset="0"/>
                        </a:rPr>
                        <m:t>ABE</m:t>
                      </m:r>
                      <m:r>
                        <a:rPr lang="en-US" sz="2400" b="0" i="0" dirty="0" smtClean="0">
                          <a:latin typeface="Cambria Math" panose="02040503050406030204" pitchFamily="18" charset="0"/>
                        </a:rPr>
                        <m:t>.</m:t>
                      </m:r>
                      <m:r>
                        <m:rPr>
                          <m:sty m:val="p"/>
                        </m:rPr>
                        <a:rPr lang="en-US" sz="2400" b="0" i="0" dirty="0" smtClean="0">
                          <a:latin typeface="Cambria Math" panose="02040503050406030204" pitchFamily="18" charset="0"/>
                        </a:rPr>
                        <m:t>Eval</m:t>
                      </m:r>
                      <m:r>
                        <a:rPr lang="en-US" sz="2400" b="0" i="0" dirty="0" smtClean="0">
                          <a:latin typeface="Cambria Math" panose="02040503050406030204" pitchFamily="18" charset="0"/>
                        </a:rPr>
                        <m:t>(</m:t>
                      </m:r>
                      <m:r>
                        <m:rPr>
                          <m:sty m:val="p"/>
                        </m:rPr>
                        <a:rPr lang="en-US" sz="2400" b="0" i="0" dirty="0" smtClean="0">
                          <a:latin typeface="Cambria Math" panose="02040503050406030204" pitchFamily="18" charset="0"/>
                        </a:rPr>
                        <m:t>FHE</m:t>
                      </m:r>
                      <m:r>
                        <a:rPr lang="en-US" sz="2400" b="0" i="0" dirty="0" smtClean="0">
                          <a:latin typeface="Cambria Math" panose="02040503050406030204" pitchFamily="18" charset="0"/>
                        </a:rPr>
                        <m:t>.</m:t>
                      </m:r>
                      <m:r>
                        <m:rPr>
                          <m:sty m:val="p"/>
                        </m:rPr>
                        <a:rPr lang="en-US" sz="2400" b="0" i="0" dirty="0" smtClean="0">
                          <a:latin typeface="Cambria Math" panose="02040503050406030204" pitchFamily="18" charset="0"/>
                        </a:rPr>
                        <m:t>H</m:t>
                      </m:r>
                      <m:r>
                        <m:rPr>
                          <m:sty m:val="p"/>
                        </m:rPr>
                        <a:rPr lang="en-US" sz="2400" b="0" i="1" dirty="0" smtClean="0">
                          <a:latin typeface="Cambria Math" panose="02040503050406030204" pitchFamily="18" charset="0"/>
                        </a:rPr>
                        <m:t>m</m:t>
                      </m:r>
                      <m:r>
                        <m:rPr>
                          <m:sty m:val="p"/>
                        </m:rPr>
                        <a:rPr lang="en-US" sz="2400" b="0" i="0" dirty="0" smtClean="0">
                          <a:latin typeface="Cambria Math" panose="02040503050406030204" pitchFamily="18" charset="0"/>
                        </a:rPr>
                        <m:t>ult</m:t>
                      </m:r>
                      <m:r>
                        <a:rPr lang="en-US" sz="2400" b="0" i="0" dirty="0" smtClean="0">
                          <a:latin typeface="Cambria Math" panose="02040503050406030204" pitchFamily="18" charset="0"/>
                        </a:rPr>
                        <m:t>, </m:t>
                      </m:r>
                      <m:sSub>
                        <m:sSubPr>
                          <m:ctrlPr>
                            <a:rPr lang="en-US" sz="2400" b="0" i="1" dirty="0" smtClean="0">
                              <a:latin typeface="Cambria Math" panose="02040503050406030204" pitchFamily="18" charset="0"/>
                            </a:rPr>
                          </m:ctrlPr>
                        </m:sSubPr>
                        <m:e>
                          <m:r>
                            <m:rPr>
                              <m:sty m:val="p"/>
                            </m:rPr>
                            <a:rPr lang="en-US" sz="2400" i="0" dirty="0">
                              <a:latin typeface="Cambria Math" panose="02040503050406030204" pitchFamily="18" charset="0"/>
                            </a:rPr>
                            <m:t>c</m:t>
                          </m:r>
                          <m:r>
                            <m:rPr>
                              <m:sty m:val="p"/>
                            </m:rPr>
                            <a:rPr lang="en-US" sz="2400" b="0" i="0" dirty="0" smtClean="0">
                              <a:latin typeface="Cambria Math" panose="02040503050406030204" pitchFamily="18" charset="0"/>
                            </a:rPr>
                            <m:t>t</m:t>
                          </m:r>
                        </m:e>
                        <m:sub>
                          <m:r>
                            <a:rPr lang="en-US" sz="2400" b="0" i="0" dirty="0" smtClean="0">
                              <a:latin typeface="Cambria Math" panose="02040503050406030204" pitchFamily="18" charset="0"/>
                            </a:rPr>
                            <m:t>1</m:t>
                          </m:r>
                        </m:sub>
                      </m:sSub>
                      <m:r>
                        <a:rPr lang="en-US" sz="2400" b="0" i="0"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m:rPr>
                              <m:sty m:val="p"/>
                            </m:rPr>
                            <a:rPr lang="en-US" sz="2400" b="0" i="0" dirty="0" smtClean="0">
                              <a:latin typeface="Cambria Math" panose="02040503050406030204" pitchFamily="18" charset="0"/>
                            </a:rPr>
                            <m:t>ct</m:t>
                          </m:r>
                        </m:e>
                        <m:sub>
                          <m:r>
                            <a:rPr lang="en-US" sz="2400" b="0" i="0" dirty="0" smtClean="0">
                              <a:latin typeface="Cambria Math" panose="02040503050406030204" pitchFamily="18" charset="0"/>
                            </a:rPr>
                            <m:t>2</m:t>
                          </m:r>
                        </m:sub>
                      </m:sSub>
                      <m:r>
                        <a:rPr lang="en-US" sz="2400" b="0" i="0" dirty="0" smtClean="0">
                          <a:latin typeface="Cambria Math" panose="02040503050406030204" pitchFamily="18" charset="0"/>
                        </a:rPr>
                        <m:t>)</m:t>
                      </m:r>
                    </m:oMath>
                  </m:oMathPara>
                </a14:m>
                <a:endParaRPr lang="en-US" sz="3200" dirty="0">
                  <a:latin typeface="+mj-lt"/>
                </a:endParaRPr>
              </a:p>
            </p:txBody>
          </p:sp>
        </mc:Choice>
        <mc:Fallback xmlns="">
          <p:sp>
            <p:nvSpPr>
              <p:cNvPr id="16" name="TextBox 15">
                <a:extLst>
                  <a:ext uri="{FF2B5EF4-FFF2-40B4-BE49-F238E27FC236}">
                    <a16:creationId xmlns:a16="http://schemas.microsoft.com/office/drawing/2014/main" id="{BE6FED2A-D753-778A-A604-3688D4F51ABF}"/>
                  </a:ext>
                </a:extLst>
              </p:cNvPr>
              <p:cNvSpPr txBox="1">
                <a:spLocks noRot="1" noChangeAspect="1" noMove="1" noResize="1" noEditPoints="1" noAdjustHandles="1" noChangeArrowheads="1" noChangeShapeType="1" noTextEdit="1"/>
              </p:cNvSpPr>
              <p:nvPr/>
            </p:nvSpPr>
            <p:spPr>
              <a:xfrm>
                <a:off x="8086165" y="6027884"/>
                <a:ext cx="4073679" cy="461665"/>
              </a:xfrm>
              <a:prstGeom prst="rect">
                <a:avLst/>
              </a:prstGeom>
              <a:blipFill>
                <a:blip r:embed="rId6"/>
                <a:stretch>
                  <a:fillRect l="-1943" r="-1196" b="-17105"/>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1D6212BD-EDAB-54DA-7EC8-27C7E9DE4081}"/>
              </a:ext>
            </a:extLst>
          </p:cNvPr>
          <p:cNvSpPr txBox="1"/>
          <p:nvPr/>
        </p:nvSpPr>
        <p:spPr>
          <a:xfrm>
            <a:off x="8305800" y="4768381"/>
            <a:ext cx="3845079" cy="523220"/>
          </a:xfrm>
          <a:prstGeom prst="rect">
            <a:avLst/>
          </a:prstGeom>
          <a:noFill/>
        </p:spPr>
        <p:txBody>
          <a:bodyPr wrap="square">
            <a:spAutoFit/>
          </a:bodyPr>
          <a:lstStyle/>
          <a:p>
            <a:pPr algn="ctr"/>
            <a:r>
              <a:rPr lang="en-US" sz="2800" dirty="0">
                <a:latin typeface="+mj-lt"/>
              </a:rPr>
              <a:t>ABE + FHE / </a:t>
            </a:r>
            <a:r>
              <a:rPr lang="en-US" sz="2800" dirty="0" err="1">
                <a:latin typeface="+mj-lt"/>
              </a:rPr>
              <a:t>iO</a:t>
            </a:r>
            <a:endParaRPr lang="en-US" sz="2800" dirty="0">
              <a:latin typeface="+mj-lt"/>
            </a:endParaRPr>
          </a:p>
        </p:txBody>
      </p:sp>
      <p:sp>
        <p:nvSpPr>
          <p:cNvPr id="18" name="TextBox 17">
            <a:extLst>
              <a:ext uri="{FF2B5EF4-FFF2-40B4-BE49-F238E27FC236}">
                <a16:creationId xmlns:a16="http://schemas.microsoft.com/office/drawing/2014/main" id="{79AA7C1E-9CA0-1037-CC7F-9E6584EF53A8}"/>
              </a:ext>
            </a:extLst>
          </p:cNvPr>
          <p:cNvSpPr txBox="1"/>
          <p:nvPr/>
        </p:nvSpPr>
        <p:spPr>
          <a:xfrm>
            <a:off x="96761" y="4768381"/>
            <a:ext cx="3845079" cy="523220"/>
          </a:xfrm>
          <a:prstGeom prst="rect">
            <a:avLst/>
          </a:prstGeom>
          <a:noFill/>
        </p:spPr>
        <p:txBody>
          <a:bodyPr wrap="square">
            <a:spAutoFit/>
          </a:bodyPr>
          <a:lstStyle/>
          <a:p>
            <a:pPr algn="ctr"/>
            <a:r>
              <a:rPr lang="en-US" sz="2800" dirty="0">
                <a:latin typeface="+mj-lt"/>
              </a:rPr>
              <a:t>Symmetric Key Crypto</a:t>
            </a:r>
          </a:p>
        </p:txBody>
      </p:sp>
      <p:sp>
        <p:nvSpPr>
          <p:cNvPr id="19" name="TextBox 18">
            <a:extLst>
              <a:ext uri="{FF2B5EF4-FFF2-40B4-BE49-F238E27FC236}">
                <a16:creationId xmlns:a16="http://schemas.microsoft.com/office/drawing/2014/main" id="{F5CE89BD-DEE3-9610-8469-CE96E5F45EBB}"/>
              </a:ext>
            </a:extLst>
          </p:cNvPr>
          <p:cNvSpPr txBox="1"/>
          <p:nvPr/>
        </p:nvSpPr>
        <p:spPr>
          <a:xfrm>
            <a:off x="4097261" y="4760301"/>
            <a:ext cx="3845079" cy="523220"/>
          </a:xfrm>
          <a:prstGeom prst="rect">
            <a:avLst/>
          </a:prstGeom>
          <a:noFill/>
        </p:spPr>
        <p:txBody>
          <a:bodyPr wrap="square">
            <a:spAutoFit/>
          </a:bodyPr>
          <a:lstStyle/>
          <a:p>
            <a:pPr algn="ctr"/>
            <a:r>
              <a:rPr lang="en-US" sz="2800" dirty="0">
                <a:latin typeface="+mj-lt"/>
              </a:rPr>
              <a:t>HSS</a:t>
            </a:r>
          </a:p>
        </p:txBody>
      </p:sp>
      <p:sp>
        <p:nvSpPr>
          <p:cNvPr id="20" name="TextBox 19">
            <a:extLst>
              <a:ext uri="{FF2B5EF4-FFF2-40B4-BE49-F238E27FC236}">
                <a16:creationId xmlns:a16="http://schemas.microsoft.com/office/drawing/2014/main" id="{094EE62D-A9EB-D847-2601-313610EFB829}"/>
              </a:ext>
            </a:extLst>
          </p:cNvPr>
          <p:cNvSpPr txBox="1"/>
          <p:nvPr/>
        </p:nvSpPr>
        <p:spPr>
          <a:xfrm>
            <a:off x="50088" y="5966329"/>
            <a:ext cx="2113965" cy="523220"/>
          </a:xfrm>
          <a:prstGeom prst="rect">
            <a:avLst/>
          </a:prstGeom>
          <a:noFill/>
        </p:spPr>
        <p:txBody>
          <a:bodyPr wrap="square">
            <a:spAutoFit/>
          </a:bodyPr>
          <a:lstStyle/>
          <a:p>
            <a:pPr algn="ctr"/>
            <a:r>
              <a:rPr lang="en-US" sz="2800" dirty="0">
                <a:latin typeface="+mj-lt"/>
              </a:rPr>
              <a:t>Comp/gate : </a:t>
            </a:r>
          </a:p>
        </p:txBody>
      </p:sp>
      <p:grpSp>
        <p:nvGrpSpPr>
          <p:cNvPr id="32" name="Group 31">
            <a:extLst>
              <a:ext uri="{FF2B5EF4-FFF2-40B4-BE49-F238E27FC236}">
                <a16:creationId xmlns:a16="http://schemas.microsoft.com/office/drawing/2014/main" id="{C8988422-2F6E-A37C-201D-3B68658E5534}"/>
              </a:ext>
            </a:extLst>
          </p:cNvPr>
          <p:cNvGrpSpPr/>
          <p:nvPr/>
        </p:nvGrpSpPr>
        <p:grpSpPr>
          <a:xfrm>
            <a:off x="4610612" y="1880085"/>
            <a:ext cx="2910349" cy="2927564"/>
            <a:chOff x="4610612" y="1880085"/>
            <a:chExt cx="2910349" cy="2927564"/>
          </a:xfrm>
        </p:grpSpPr>
        <p:grpSp>
          <p:nvGrpSpPr>
            <p:cNvPr id="31" name="Group 30">
              <a:extLst>
                <a:ext uri="{FF2B5EF4-FFF2-40B4-BE49-F238E27FC236}">
                  <a16:creationId xmlns:a16="http://schemas.microsoft.com/office/drawing/2014/main" id="{C088C2A2-6103-14CA-2F1E-DCC37CC4D9EF}"/>
                </a:ext>
              </a:extLst>
            </p:cNvPr>
            <p:cNvGrpSpPr/>
            <p:nvPr/>
          </p:nvGrpSpPr>
          <p:grpSpPr>
            <a:xfrm>
              <a:off x="4610612" y="1880085"/>
              <a:ext cx="2910349" cy="2317871"/>
              <a:chOff x="4610612" y="1880085"/>
              <a:chExt cx="2910349" cy="2317871"/>
            </a:xfrm>
          </p:grpSpPr>
          <p:grpSp>
            <p:nvGrpSpPr>
              <p:cNvPr id="11" name="Group 10">
                <a:extLst>
                  <a:ext uri="{FF2B5EF4-FFF2-40B4-BE49-F238E27FC236}">
                    <a16:creationId xmlns:a16="http://schemas.microsoft.com/office/drawing/2014/main" id="{80AC0C59-DB0C-FB53-36CD-F37D1DC7BEF5}"/>
                  </a:ext>
                </a:extLst>
              </p:cNvPr>
              <p:cNvGrpSpPr/>
              <p:nvPr/>
            </p:nvGrpSpPr>
            <p:grpSpPr>
              <a:xfrm>
                <a:off x="4933951" y="1988156"/>
                <a:ext cx="2324100" cy="2209800"/>
                <a:chOff x="4933951" y="1988156"/>
                <a:chExt cx="2324100" cy="2209800"/>
              </a:xfrm>
            </p:grpSpPr>
            <p:sp>
              <p:nvSpPr>
                <p:cNvPr id="9" name="Oval 8">
                  <a:extLst>
                    <a:ext uri="{FF2B5EF4-FFF2-40B4-BE49-F238E27FC236}">
                      <a16:creationId xmlns:a16="http://schemas.microsoft.com/office/drawing/2014/main" id="{473B9029-C273-B094-6F2C-864879C9BF3E}"/>
                    </a:ext>
                  </a:extLst>
                </p:cNvPr>
                <p:cNvSpPr/>
                <p:nvPr/>
              </p:nvSpPr>
              <p:spPr>
                <a:xfrm>
                  <a:off x="4933951" y="1988156"/>
                  <a:ext cx="2324100" cy="2209800"/>
                </a:xfrm>
                <a:prstGeom prst="ellipse">
                  <a:avLst/>
                </a:prstGeom>
                <a:solidFill>
                  <a:schemeClr val="accent6">
                    <a:lumMod val="60000"/>
                    <a:lumOff val="40000"/>
                  </a:schemeClr>
                </a:solid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75000"/>
                      </a:schemeClr>
                    </a:solidFill>
                  </a:endParaRPr>
                </a:p>
              </p:txBody>
            </p: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C7D4B079-E775-8261-CD7B-21733F8F790F}"/>
                        </a:ext>
                      </a:extLst>
                    </p:cNvPr>
                    <p:cNvSpPr/>
                    <p:nvPr/>
                  </p:nvSpPr>
                  <p:spPr>
                    <a:xfrm>
                      <a:off x="5251317" y="2852137"/>
                      <a:ext cx="1792412" cy="523220"/>
                    </a:xfrm>
                    <a:prstGeom prst="rect">
                      <a:avLst/>
                    </a:prstGeom>
                  </p:spPr>
                  <p:txBody>
                    <a:bodyPr wrap="square">
                      <a:spAutoFit/>
                    </a:bodyPr>
                    <a:lstStyle/>
                    <a:p>
                      <a:pPr algn="ctr"/>
                      <a14:m>
                        <m:oMathPara xmlns:m="http://schemas.openxmlformats.org/officeDocument/2006/math">
                          <m:oMathParaPr>
                            <m:jc m:val="center"/>
                          </m:oMathParaPr>
                          <m:oMath xmlns:m="http://schemas.openxmlformats.org/officeDocument/2006/math">
                            <m:d>
                              <m:dPr>
                                <m:begChr m:val="|"/>
                                <m:endChr m:val="|"/>
                                <m:ctrlPr>
                                  <a:rPr lang="en-US" sz="2800" i="1" dirty="0" smtClean="0">
                                    <a:solidFill>
                                      <a:srgbClr val="0432FF"/>
                                    </a:solidFill>
                                    <a:latin typeface="Cambria Math" panose="02040503050406030204" pitchFamily="18" charset="0"/>
                                  </a:rPr>
                                </m:ctrlPr>
                              </m:dPr>
                              <m:e>
                                <m:r>
                                  <a:rPr lang="en-US" sz="2800" i="1" dirty="0" smtClean="0">
                                    <a:solidFill>
                                      <a:srgbClr val="0432FF"/>
                                    </a:solidFill>
                                    <a:latin typeface="Cambria Math" panose="02040503050406030204" pitchFamily="18" charset="0"/>
                                  </a:rPr>
                                  <m:t>𝐶</m:t>
                                </m:r>
                              </m:e>
                            </m:d>
                          </m:oMath>
                        </m:oMathPara>
                      </a14:m>
                      <a:endParaRPr lang="en-US" sz="2800" dirty="0">
                        <a:solidFill>
                          <a:srgbClr val="0432FF"/>
                        </a:solidFill>
                        <a:latin typeface="+mj-lt"/>
                      </a:endParaRPr>
                    </a:p>
                  </p:txBody>
                </p:sp>
              </mc:Choice>
              <mc:Fallback xmlns="">
                <p:sp>
                  <p:nvSpPr>
                    <p:cNvPr id="25" name="Rectangle 24">
                      <a:extLst>
                        <a:ext uri="{FF2B5EF4-FFF2-40B4-BE49-F238E27FC236}">
                          <a16:creationId xmlns:a16="http://schemas.microsoft.com/office/drawing/2014/main" id="{C7D4B079-E775-8261-CD7B-21733F8F790F}"/>
                        </a:ext>
                      </a:extLst>
                    </p:cNvPr>
                    <p:cNvSpPr>
                      <a:spLocks noRot="1" noChangeAspect="1" noMove="1" noResize="1" noEditPoints="1" noAdjustHandles="1" noChangeArrowheads="1" noChangeShapeType="1" noTextEdit="1"/>
                    </p:cNvSpPr>
                    <p:nvPr/>
                  </p:nvSpPr>
                  <p:spPr>
                    <a:xfrm>
                      <a:off x="5251317" y="2852137"/>
                      <a:ext cx="1792412" cy="523220"/>
                    </a:xfrm>
                    <a:prstGeom prst="rect">
                      <a:avLst/>
                    </a:prstGeom>
                    <a:blipFill>
                      <a:blip r:embed="rId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632E4A5A-FAEB-1DAA-170A-2E5582B1DE33}"/>
                      </a:ext>
                    </a:extLst>
                  </p:cNvPr>
                  <p:cNvSpPr/>
                  <p:nvPr/>
                </p:nvSpPr>
                <p:spPr>
                  <a:xfrm>
                    <a:off x="4610612" y="1880085"/>
                    <a:ext cx="2910349" cy="1077218"/>
                  </a:xfrm>
                  <a:prstGeom prst="rect">
                    <a:avLst/>
                  </a:prstGeom>
                </p:spPr>
                <p:txBody>
                  <a:bodyPr wrap="none">
                    <a:spAutoFit/>
                  </a:bodyPr>
                  <a:lstStyle/>
                  <a:p>
                    <a:pPr algn="ctr"/>
                    <a:r>
                      <a:rPr lang="en-US" sz="3200" b="1" dirty="0">
                        <a:solidFill>
                          <a:schemeClr val="tx1"/>
                        </a:solidFill>
                        <a:latin typeface="+mj-lt"/>
                      </a:rPr>
                      <a:t>Partially </a:t>
                    </a:r>
                    <a:r>
                      <a:rPr lang="en-US" sz="3200" b="1" dirty="0">
                        <a:latin typeface="+mj-lt"/>
                      </a:rPr>
                      <a:t>Succinct</a:t>
                    </a:r>
                  </a:p>
                  <a:p>
                    <a:pPr algn="ctr"/>
                    <a14:m>
                      <m:oMathPara xmlns:m="http://schemas.openxmlformats.org/officeDocument/2006/math">
                        <m:oMathParaPr>
                          <m:jc m:val="centerGroup"/>
                        </m:oMathParaPr>
                        <m:oMath xmlns:m="http://schemas.openxmlformats.org/officeDocument/2006/math">
                          <m:d>
                            <m:dPr>
                              <m:ctrlPr>
                                <a:rPr lang="en-US" sz="3200" b="0" i="1" dirty="0" smtClean="0">
                                  <a:solidFill>
                                    <a:schemeClr val="tx1"/>
                                  </a:solidFill>
                                  <a:latin typeface="Cambria Math" panose="02040503050406030204" pitchFamily="18" charset="0"/>
                                </a:rPr>
                              </m:ctrlPr>
                            </m:dPr>
                            <m:e>
                              <m:r>
                                <a:rPr lang="en-US" sz="3200" i="1" dirty="0">
                                  <a:solidFill>
                                    <a:schemeClr val="tx1"/>
                                  </a:solidFill>
                                  <a:latin typeface="Cambria Math" panose="02040503050406030204" pitchFamily="18" charset="0"/>
                                </a:rPr>
                                <m:t>&lt;</m:t>
                              </m:r>
                              <m:d>
                                <m:dPr>
                                  <m:begChr m:val="|"/>
                                  <m:endChr m:val="|"/>
                                  <m:ctrlPr>
                                    <a:rPr lang="en-US" sz="3200" i="1" dirty="0">
                                      <a:solidFill>
                                        <a:schemeClr val="tx1"/>
                                      </a:solidFill>
                                      <a:latin typeface="Cambria Math" panose="02040503050406030204" pitchFamily="18" charset="0"/>
                                    </a:rPr>
                                  </m:ctrlPr>
                                </m:dPr>
                                <m:e>
                                  <m:r>
                                    <a:rPr lang="en-US" sz="3200" i="1" dirty="0">
                                      <a:solidFill>
                                        <a:schemeClr val="tx1"/>
                                      </a:solidFill>
                                      <a:latin typeface="Cambria Math" panose="02040503050406030204" pitchFamily="18" charset="0"/>
                                    </a:rPr>
                                    <m:t>𝐶</m:t>
                                  </m:r>
                                </m:e>
                              </m:d>
                              <m:r>
                                <m:rPr>
                                  <m:sty m:val="p"/>
                                </m:rPr>
                                <a:rPr lang="en-US" sz="3200" i="1" dirty="0">
                                  <a:solidFill>
                                    <a:schemeClr val="tx1"/>
                                  </a:solidFill>
                                  <a:latin typeface="Cambria Math" panose="02040503050406030204" pitchFamily="18" charset="0"/>
                                </a:rPr>
                                <m:t>log</m:t>
                              </m:r>
                              <m:d>
                                <m:dPr>
                                  <m:begChr m:val="|"/>
                                  <m:endChr m:val="|"/>
                                  <m:ctrlPr>
                                    <a:rPr lang="en-US" sz="3200" i="1" dirty="0">
                                      <a:solidFill>
                                        <a:schemeClr val="tx1"/>
                                      </a:solidFill>
                                      <a:latin typeface="Cambria Math" panose="02040503050406030204" pitchFamily="18" charset="0"/>
                                    </a:rPr>
                                  </m:ctrlPr>
                                </m:dPr>
                                <m:e>
                                  <m:r>
                                    <a:rPr lang="en-US" sz="3200" i="1" dirty="0">
                                      <a:solidFill>
                                        <a:schemeClr val="tx1"/>
                                      </a:solidFill>
                                      <a:latin typeface="Cambria Math" panose="02040503050406030204" pitchFamily="18" charset="0"/>
                                    </a:rPr>
                                    <m:t>𝐶</m:t>
                                  </m:r>
                                </m:e>
                              </m:d>
                            </m:e>
                          </m:d>
                        </m:oMath>
                      </m:oMathPara>
                    </a14:m>
                    <a:endParaRPr lang="en-US" sz="3200" dirty="0">
                      <a:solidFill>
                        <a:srgbClr val="1F26F1"/>
                      </a:solidFill>
                    </a:endParaRPr>
                  </a:p>
                </p:txBody>
              </p:sp>
            </mc:Choice>
            <mc:Fallback xmlns="">
              <p:sp>
                <p:nvSpPr>
                  <p:cNvPr id="21" name="Rectangle 20">
                    <a:extLst>
                      <a:ext uri="{FF2B5EF4-FFF2-40B4-BE49-F238E27FC236}">
                        <a16:creationId xmlns:a16="http://schemas.microsoft.com/office/drawing/2014/main" id="{632E4A5A-FAEB-1DAA-170A-2E5582B1DE33}"/>
                      </a:ext>
                    </a:extLst>
                  </p:cNvPr>
                  <p:cNvSpPr>
                    <a:spLocks noRot="1" noChangeAspect="1" noMove="1" noResize="1" noEditPoints="1" noAdjustHandles="1" noChangeArrowheads="1" noChangeShapeType="1" noTextEdit="1"/>
                  </p:cNvSpPr>
                  <p:nvPr/>
                </p:nvSpPr>
                <p:spPr>
                  <a:xfrm>
                    <a:off x="4610612" y="1880085"/>
                    <a:ext cx="2910349" cy="1077218"/>
                  </a:xfrm>
                  <a:prstGeom prst="rect">
                    <a:avLst/>
                  </a:prstGeom>
                  <a:blipFill>
                    <a:blip r:embed="rId8"/>
                    <a:stretch>
                      <a:fillRect l="-5230" t="-7345" r="-5021"/>
                    </a:stretch>
                  </a:blipFill>
                </p:spPr>
                <p:txBody>
                  <a:bodyPr/>
                  <a:lstStyle/>
                  <a:p>
                    <a:r>
                      <a:rPr lang="en-US">
                        <a:noFill/>
                      </a:rPr>
                      <a:t> </a:t>
                    </a:r>
                  </a:p>
                </p:txBody>
              </p:sp>
            </mc:Fallback>
          </mc:AlternateContent>
        </p:grpSp>
        <p:sp>
          <p:nvSpPr>
            <p:cNvPr id="22" name="Rectangle 21">
              <a:extLst>
                <a:ext uri="{FF2B5EF4-FFF2-40B4-BE49-F238E27FC236}">
                  <a16:creationId xmlns:a16="http://schemas.microsoft.com/office/drawing/2014/main" id="{7558EAC7-6689-767A-E265-F41A7570823A}"/>
                </a:ext>
              </a:extLst>
            </p:cNvPr>
            <p:cNvSpPr/>
            <p:nvPr/>
          </p:nvSpPr>
          <p:spPr>
            <a:xfrm>
              <a:off x="4844214" y="4284429"/>
              <a:ext cx="2442335" cy="523220"/>
            </a:xfrm>
            <a:prstGeom prst="rect">
              <a:avLst/>
            </a:prstGeom>
          </p:spPr>
          <p:txBody>
            <a:bodyPr wrap="none">
              <a:spAutoFit/>
            </a:bodyPr>
            <a:lstStyle/>
            <a:p>
              <a:pPr algn="ctr"/>
              <a:r>
                <a:rPr lang="en-US" sz="2800" b="1" dirty="0">
                  <a:solidFill>
                    <a:srgbClr val="0432FF"/>
                  </a:solidFill>
                  <a:latin typeface="+mj-lt"/>
                </a:rPr>
                <a:t>Light(er)-weight</a:t>
              </a:r>
              <a:endParaRPr lang="en-US" sz="2400" b="1" dirty="0">
                <a:solidFill>
                  <a:srgbClr val="0432FF"/>
                </a:solidFill>
                <a:latin typeface="+mj-lt"/>
              </a:endParaRPr>
            </a:p>
          </p:txBody>
        </p:sp>
      </p:grpSp>
      <p:sp>
        <p:nvSpPr>
          <p:cNvPr id="29" name="TextBox 28">
            <a:extLst>
              <a:ext uri="{FF2B5EF4-FFF2-40B4-BE49-F238E27FC236}">
                <a16:creationId xmlns:a16="http://schemas.microsoft.com/office/drawing/2014/main" id="{3749535A-7235-9878-D056-AEC29E27887D}"/>
              </a:ext>
            </a:extLst>
          </p:cNvPr>
          <p:cNvSpPr txBox="1"/>
          <p:nvPr/>
        </p:nvSpPr>
        <p:spPr>
          <a:xfrm>
            <a:off x="1049342" y="5494819"/>
            <a:ext cx="1863727" cy="523220"/>
          </a:xfrm>
          <a:prstGeom prst="rect">
            <a:avLst/>
          </a:prstGeom>
          <a:noFill/>
        </p:spPr>
        <p:txBody>
          <a:bodyPr wrap="square">
            <a:spAutoFit/>
          </a:bodyPr>
          <a:lstStyle/>
          <a:p>
            <a:pPr algn="ctr"/>
            <a:r>
              <a:rPr lang="en-US" sz="2800" dirty="0">
                <a:solidFill>
                  <a:srgbClr val="0432FF"/>
                </a:solidFill>
                <a:latin typeface="Marker Felt Thin" panose="02000400000000000000" pitchFamily="2" charset="77"/>
              </a:rPr>
              <a:t>Fast</a:t>
            </a:r>
          </a:p>
        </p:txBody>
      </p:sp>
      <p:sp>
        <p:nvSpPr>
          <p:cNvPr id="30" name="TextBox 29">
            <a:extLst>
              <a:ext uri="{FF2B5EF4-FFF2-40B4-BE49-F238E27FC236}">
                <a16:creationId xmlns:a16="http://schemas.microsoft.com/office/drawing/2014/main" id="{5EED6668-A1CB-F068-3552-4F99CC027604}"/>
              </a:ext>
            </a:extLst>
          </p:cNvPr>
          <p:cNvSpPr txBox="1"/>
          <p:nvPr/>
        </p:nvSpPr>
        <p:spPr>
          <a:xfrm>
            <a:off x="9315756" y="5461488"/>
            <a:ext cx="1863727" cy="523220"/>
          </a:xfrm>
          <a:prstGeom prst="rect">
            <a:avLst/>
          </a:prstGeom>
          <a:noFill/>
        </p:spPr>
        <p:txBody>
          <a:bodyPr wrap="square">
            <a:spAutoFit/>
          </a:bodyPr>
          <a:lstStyle/>
          <a:p>
            <a:pPr algn="ctr"/>
            <a:r>
              <a:rPr lang="en-US" sz="2800" dirty="0">
                <a:solidFill>
                  <a:srgbClr val="C00000"/>
                </a:solidFill>
                <a:latin typeface="Marker Felt Thin" panose="02000400000000000000" pitchFamily="2" charset="77"/>
              </a:rPr>
              <a:t>Slow</a:t>
            </a:r>
          </a:p>
        </p:txBody>
      </p:sp>
      <mc:AlternateContent xmlns:mc="http://schemas.openxmlformats.org/markup-compatibility/2006" xmlns:a14="http://schemas.microsoft.com/office/drawing/2010/main">
        <mc:Choice Requires="a14">
          <p:sp>
            <p:nvSpPr>
              <p:cNvPr id="27" name="TextBox 12">
                <a:extLst>
                  <a:ext uri="{FF2B5EF4-FFF2-40B4-BE49-F238E27FC236}">
                    <a16:creationId xmlns:a16="http://schemas.microsoft.com/office/drawing/2014/main" id="{A5B060CB-4F56-8E41-C917-25B03AF20F33}"/>
                  </a:ext>
                </a:extLst>
              </p:cNvPr>
              <p:cNvSpPr txBox="1"/>
              <p:nvPr/>
            </p:nvSpPr>
            <p:spPr>
              <a:xfrm>
                <a:off x="5288658" y="3319356"/>
                <a:ext cx="1717730" cy="526298"/>
              </a:xfrm>
              <a:prstGeom prst="rect">
                <a:avLst/>
              </a:prstGeom>
              <a:noFill/>
            </p:spPr>
            <p:txBody>
              <a:bodyPr wrap="square">
                <a:spAutoFit/>
              </a:bodyPr>
              <a:lstStyle/>
              <a:p>
                <a14:m>
                  <m:oMath xmlns:m="http://schemas.openxmlformats.org/officeDocument/2006/math">
                    <m:r>
                      <a:rPr lang="en-US" sz="2800" b="0" i="1" smtClean="0">
                        <a:solidFill>
                          <a:srgbClr val="C00000"/>
                        </a:solidFill>
                        <a:latin typeface="Cambria Math" panose="02040503050406030204" pitchFamily="18" charset="0"/>
                      </a:rPr>
                      <m:t>+400</m:t>
                    </m:r>
                  </m:oMath>
                </a14:m>
                <a:r>
                  <a:rPr lang="en-US" sz="2800" b="1" dirty="0">
                    <a:solidFill>
                      <a:srgbClr val="C00000"/>
                    </a:solidFill>
                    <a:latin typeface="+mj-lt"/>
                  </a:rPr>
                  <a:t>KB</a:t>
                </a:r>
              </a:p>
            </p:txBody>
          </p:sp>
        </mc:Choice>
        <mc:Fallback xmlns="">
          <p:sp>
            <p:nvSpPr>
              <p:cNvPr id="27" name="TextBox 12">
                <a:extLst>
                  <a:ext uri="{FF2B5EF4-FFF2-40B4-BE49-F238E27FC236}">
                    <a16:creationId xmlns:a16="http://schemas.microsoft.com/office/drawing/2014/main" id="{A5B060CB-4F56-8E41-C917-25B03AF20F33}"/>
                  </a:ext>
                </a:extLst>
              </p:cNvPr>
              <p:cNvSpPr txBox="1">
                <a:spLocks noRot="1" noChangeAspect="1" noMove="1" noResize="1" noEditPoints="1" noAdjustHandles="1" noChangeArrowheads="1" noChangeShapeType="1" noTextEdit="1"/>
              </p:cNvSpPr>
              <p:nvPr/>
            </p:nvSpPr>
            <p:spPr>
              <a:xfrm>
                <a:off x="5288658" y="3319356"/>
                <a:ext cx="1717730" cy="526298"/>
              </a:xfrm>
              <a:prstGeom prst="rect">
                <a:avLst/>
              </a:prstGeom>
              <a:blipFill>
                <a:blip r:embed="rId9"/>
                <a:stretch>
                  <a:fillRect t="-11628" b="-32558"/>
                </a:stretch>
              </a:blipFill>
            </p:spPr>
            <p:txBody>
              <a:bodyPr/>
              <a:lstStyle/>
              <a:p>
                <a:r>
                  <a:rPr lang="en-US">
                    <a:noFill/>
                  </a:rPr>
                  <a:t> </a:t>
                </a:r>
              </a:p>
            </p:txBody>
          </p:sp>
        </mc:Fallback>
      </mc:AlternateContent>
      <p:sp>
        <p:nvSpPr>
          <p:cNvPr id="28" name="文本框 2">
            <a:extLst>
              <a:ext uri="{FF2B5EF4-FFF2-40B4-BE49-F238E27FC236}">
                <a16:creationId xmlns:a16="http://schemas.microsoft.com/office/drawing/2014/main" id="{E75C0807-3352-E904-8C8E-3963E0F469F5}"/>
              </a:ext>
            </a:extLst>
          </p:cNvPr>
          <p:cNvSpPr txBox="1"/>
          <p:nvPr/>
        </p:nvSpPr>
        <p:spPr>
          <a:xfrm>
            <a:off x="4780927" y="5111554"/>
            <a:ext cx="2477123" cy="523220"/>
          </a:xfrm>
          <a:prstGeom prst="rect">
            <a:avLst/>
          </a:prstGeom>
          <a:noFill/>
        </p:spPr>
        <p:txBody>
          <a:bodyPr wrap="square">
            <a:spAutoFit/>
          </a:bodyPr>
          <a:lstStyle/>
          <a:p>
            <a:r>
              <a:rPr lang="en-US" sz="2800" dirty="0">
                <a:latin typeface="+mj-lt"/>
              </a:rPr>
              <a:t>(</a:t>
            </a:r>
            <a:r>
              <a:rPr lang="en-US" sz="2800" dirty="0" err="1">
                <a:latin typeface="+mj-lt"/>
              </a:rPr>
              <a:t>Paillier</a:t>
            </a:r>
            <a:r>
              <a:rPr lang="en-US" sz="2800" dirty="0">
                <a:latin typeface="+mj-lt"/>
              </a:rPr>
              <a:t> Groups) </a:t>
            </a:r>
            <a:endParaRPr lang="en-US" sz="2800" dirty="0"/>
          </a:p>
        </p:txBody>
      </p:sp>
      <mc:AlternateContent xmlns:mc="http://schemas.openxmlformats.org/markup-compatibility/2006" xmlns:a14="http://schemas.microsoft.com/office/drawing/2010/main">
        <mc:Choice Requires="a14">
          <p:sp>
            <p:nvSpPr>
              <p:cNvPr id="34" name="TextBox 12">
                <a:extLst>
                  <a:ext uri="{FF2B5EF4-FFF2-40B4-BE49-F238E27FC236}">
                    <a16:creationId xmlns:a16="http://schemas.microsoft.com/office/drawing/2014/main" id="{7F8E6972-2443-FD05-BAEE-EA77D09FAD05}"/>
                  </a:ext>
                </a:extLst>
              </p:cNvPr>
              <p:cNvSpPr txBox="1"/>
              <p:nvPr/>
            </p:nvSpPr>
            <p:spPr>
              <a:xfrm>
                <a:off x="4682860" y="5986027"/>
                <a:ext cx="3259480" cy="523220"/>
              </a:xfrm>
              <a:prstGeom prst="rect">
                <a:avLst/>
              </a:prstGeom>
              <a:noFill/>
            </p:spPr>
            <p:txBody>
              <a:bodyPr wrap="square">
                <a:spAutoFit/>
              </a:bodyPr>
              <a:lstStyle/>
              <a:p>
                <a14:m>
                  <m:oMath xmlns:m="http://schemas.openxmlformats.org/officeDocument/2006/math">
                    <m:r>
                      <m:rPr>
                        <m:sty m:val="p"/>
                      </m:rPr>
                      <a:rPr lang="en-US" sz="2800" dirty="0" smtClean="0">
                        <a:solidFill>
                          <a:srgbClr val="C00000"/>
                        </a:solidFill>
                        <a:latin typeface="Cambria Math" panose="02040503050406030204" pitchFamily="18" charset="0"/>
                      </a:rPr>
                      <m:t>O</m:t>
                    </m:r>
                    <m:d>
                      <m:dPr>
                        <m:ctrlPr>
                          <a:rPr lang="en-US" sz="2800" i="1" dirty="0">
                            <a:solidFill>
                              <a:srgbClr val="C00000"/>
                            </a:solidFill>
                            <a:latin typeface="Cambria Math" panose="02040503050406030204" pitchFamily="18" charset="0"/>
                          </a:rPr>
                        </m:ctrlPr>
                      </m:dPr>
                      <m:e>
                        <m:r>
                          <a:rPr lang="en-US" sz="2800" i="1" dirty="0">
                            <a:solidFill>
                              <a:srgbClr val="C00000"/>
                            </a:solidFill>
                            <a:latin typeface="Cambria Math" panose="02040503050406030204" pitchFamily="18" charset="0"/>
                          </a:rPr>
                          <m:t>1</m:t>
                        </m:r>
                      </m:e>
                    </m:d>
                  </m:oMath>
                </a14:m>
                <a:r>
                  <a:rPr lang="en-US" sz="2800" dirty="0">
                    <a:solidFill>
                      <a:srgbClr val="C00000"/>
                    </a:solidFill>
                  </a:rPr>
                  <a:t> PRF eval in HSS</a:t>
                </a:r>
              </a:p>
            </p:txBody>
          </p:sp>
        </mc:Choice>
        <mc:Fallback xmlns="">
          <p:sp>
            <p:nvSpPr>
              <p:cNvPr id="34" name="TextBox 12">
                <a:extLst>
                  <a:ext uri="{FF2B5EF4-FFF2-40B4-BE49-F238E27FC236}">
                    <a16:creationId xmlns:a16="http://schemas.microsoft.com/office/drawing/2014/main" id="{7F8E6972-2443-FD05-BAEE-EA77D09FAD05}"/>
                  </a:ext>
                </a:extLst>
              </p:cNvPr>
              <p:cNvSpPr txBox="1">
                <a:spLocks noRot="1" noChangeAspect="1" noMove="1" noResize="1" noEditPoints="1" noAdjustHandles="1" noChangeArrowheads="1" noChangeShapeType="1" noTextEdit="1"/>
              </p:cNvSpPr>
              <p:nvPr/>
            </p:nvSpPr>
            <p:spPr>
              <a:xfrm>
                <a:off x="4682860" y="5986027"/>
                <a:ext cx="3259480" cy="523220"/>
              </a:xfrm>
              <a:prstGeom prst="rect">
                <a:avLst/>
              </a:prstGeom>
              <a:blipFill>
                <a:blip r:embed="rId10"/>
                <a:stretch>
                  <a:fillRect t="-11628" r="-1121" b="-32558"/>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33AAA595-7D04-9119-6318-DA1C8D97FC71}"/>
              </a:ext>
            </a:extLst>
          </p:cNvPr>
          <p:cNvSpPr txBox="1"/>
          <p:nvPr/>
        </p:nvSpPr>
        <p:spPr>
          <a:xfrm>
            <a:off x="8721111" y="3558009"/>
            <a:ext cx="3438733" cy="707886"/>
          </a:xfrm>
          <a:prstGeom prst="rect">
            <a:avLst/>
          </a:prstGeom>
          <a:noFill/>
        </p:spPr>
        <p:txBody>
          <a:bodyPr wrap="square">
            <a:spAutoFit/>
          </a:bodyPr>
          <a:lstStyle/>
          <a:p>
            <a:pPr algn="ctr"/>
            <a:r>
              <a:rPr lang="en-US" sz="2000" dirty="0">
                <a:latin typeface="+mj-lt"/>
              </a:rPr>
              <a:t>[GKPVZ13,BGG+24,CHJV15,</a:t>
            </a:r>
          </a:p>
          <a:p>
            <a:pPr algn="ctr"/>
            <a:r>
              <a:rPr lang="en-US" sz="2000" dirty="0">
                <a:latin typeface="+mj-lt"/>
              </a:rPr>
              <a:t>BGL+15,KLW15,QWW18,HLL23] </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163016D-0320-E9C3-877B-A990C1A8E439}"/>
                  </a:ext>
                </a:extLst>
              </p:cNvPr>
              <p:cNvSpPr txBox="1"/>
              <p:nvPr/>
            </p:nvSpPr>
            <p:spPr>
              <a:xfrm>
                <a:off x="2317575" y="6027884"/>
                <a:ext cx="1066215" cy="461665"/>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m:rPr>
                          <m:sty m:val="p"/>
                        </m:rPr>
                        <a:rPr lang="en-US" sz="2400" b="0" i="0" dirty="0" smtClean="0">
                          <a:latin typeface="Cambria Math" panose="02040503050406030204" pitchFamily="18" charset="0"/>
                        </a:rPr>
                        <m:t>O</m:t>
                      </m:r>
                      <m:d>
                        <m:dPr>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1</m:t>
                          </m:r>
                        </m:e>
                      </m:d>
                      <m:r>
                        <a:rPr lang="en-US" sz="2400" b="0" i="1" dirty="0" smtClean="0">
                          <a:latin typeface="Cambria Math" panose="02040503050406030204" pitchFamily="18" charset="0"/>
                        </a:rPr>
                        <m:t> </m:t>
                      </m:r>
                      <m:r>
                        <m:rPr>
                          <m:sty m:val="p"/>
                        </m:rPr>
                        <a:rPr lang="en-US" sz="2400" b="0" i="0" dirty="0" smtClean="0">
                          <a:latin typeface="Cambria Math" panose="02040503050406030204" pitchFamily="18" charset="0"/>
                        </a:rPr>
                        <m:t>PRG</m:t>
                      </m:r>
                    </m:oMath>
                  </m:oMathPara>
                </a14:m>
                <a:endParaRPr lang="en-US" sz="2400" dirty="0">
                  <a:latin typeface="+mj-lt"/>
                </a:endParaRPr>
              </a:p>
            </p:txBody>
          </p:sp>
        </mc:Choice>
        <mc:Fallback xmlns="">
          <p:sp>
            <p:nvSpPr>
              <p:cNvPr id="3" name="TextBox 2">
                <a:extLst>
                  <a:ext uri="{FF2B5EF4-FFF2-40B4-BE49-F238E27FC236}">
                    <a16:creationId xmlns:a16="http://schemas.microsoft.com/office/drawing/2014/main" id="{9163016D-0320-E9C3-877B-A990C1A8E439}"/>
                  </a:ext>
                </a:extLst>
              </p:cNvPr>
              <p:cNvSpPr txBox="1">
                <a:spLocks noRot="1" noChangeAspect="1" noMove="1" noResize="1" noEditPoints="1" noAdjustHandles="1" noChangeArrowheads="1" noChangeShapeType="1" noTextEdit="1"/>
              </p:cNvSpPr>
              <p:nvPr/>
            </p:nvSpPr>
            <p:spPr>
              <a:xfrm>
                <a:off x="2317575" y="6027884"/>
                <a:ext cx="1066215" cy="461665"/>
              </a:xfrm>
              <a:prstGeom prst="rect">
                <a:avLst/>
              </a:prstGeom>
              <a:blipFill>
                <a:blip r:embed="rId10"/>
                <a:stretch>
                  <a:fillRect l="-21143" r="-14857"/>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0FDACA39-048D-FDCC-1CFE-546BF9A136A6}"/>
              </a:ext>
            </a:extLst>
          </p:cNvPr>
          <p:cNvSpPr txBox="1">
            <a:spLocks/>
          </p:cNvSpPr>
          <p:nvPr/>
        </p:nvSpPr>
        <p:spPr>
          <a:xfrm>
            <a:off x="152400" y="23021"/>
            <a:ext cx="11201400" cy="11183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This Work: Concrete Efficiency</a:t>
            </a:r>
          </a:p>
        </p:txBody>
      </p:sp>
    </p:spTree>
    <p:extLst>
      <p:ext uri="{BB962C8B-B14F-4D97-AF65-F5344CB8AC3E}">
        <p14:creationId xmlns:p14="http://schemas.microsoft.com/office/powerpoint/2010/main" val="285023684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36903</TotalTime>
  <Words>4219</Words>
  <Application>Microsoft Office PowerPoint</Application>
  <PresentationFormat>Widescreen</PresentationFormat>
  <Paragraphs>731</Paragraphs>
  <Slides>30</Slides>
  <Notes>29</Notes>
  <HiddenSlides>3</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Marker Felt Thin</vt:lpstr>
      <vt:lpstr>Aptos</vt:lpstr>
      <vt:lpstr>Arial</vt:lpstr>
      <vt:lpstr>Calibri</vt:lpstr>
      <vt:lpstr>Calibri Light</vt:lpstr>
      <vt:lpstr>Cambria Math</vt:lpstr>
      <vt:lpstr>Candara</vt:lpstr>
      <vt:lpstr>Wingdings</vt:lpstr>
      <vt:lpstr>1_Office Theme</vt:lpstr>
      <vt:lpstr>Office Theme</vt:lpstr>
      <vt:lpstr>PowerPoint Presentation</vt:lpstr>
      <vt:lpstr>PowerPoint Presentation</vt:lpstr>
      <vt:lpstr>PowerPoint Presentation</vt:lpstr>
      <vt:lpstr>Garbled Circuit  Randomized Encoding  [IK02,AIK04]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aHMAC → Fully Succinct Privacy-free Garbling</vt:lpstr>
      <vt:lpstr>aHMAC → Fully Succinct Partial Garbling</vt:lpstr>
      <vt:lpstr>aHMAC → Fully Succinct Partial Garbling</vt:lpstr>
      <vt:lpstr>aHMAC → Fully Succinct Partial Garbling [IW14]</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New Ways to Garble Arithmetic Circuits  </dc:title>
  <dc:creator>huijial</dc:creator>
  <cp:lastModifiedBy>Hanjun Li</cp:lastModifiedBy>
  <cp:revision>207</cp:revision>
  <dcterms:created xsi:type="dcterms:W3CDTF">2022-11-15T02:35:46Z</dcterms:created>
  <dcterms:modified xsi:type="dcterms:W3CDTF">2025-08-20T06:33:44Z</dcterms:modified>
</cp:coreProperties>
</file>