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52" r:id="rId3"/>
  </p:sldMasterIdLst>
  <p:notesMasterIdLst>
    <p:notesMasterId r:id="rId6"/>
  </p:notesMasterIdLst>
  <p:handoutMasterIdLst>
    <p:handoutMasterId r:id="rId26"/>
  </p:handoutMasterIdLst>
  <p:sldIdLst>
    <p:sldId id="335" r:id="rId4"/>
    <p:sldId id="336" r:id="rId5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</p:sldIdLst>
  <p:sldSz cx="12192000" cy="6858000"/>
  <p:notesSz cx="6858000" cy="9144000"/>
  <p:embeddedFontLst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0" autoAdjust="0"/>
    <p:restoredTop sz="99653" autoAdjust="0"/>
  </p:normalViewPr>
  <p:slideViewPr>
    <p:cSldViewPr snapToGrid="0" showGuides="1">
      <p:cViewPr>
        <p:scale>
          <a:sx n="100" d="100"/>
          <a:sy n="100" d="100"/>
        </p:scale>
        <p:origin x="-822" y="-426"/>
      </p:cViewPr>
      <p:guideLst>
        <p:guide orient="horz" pos="2160"/>
        <p:guide pos="38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2"/>
    </p:cViewPr>
  </p:sorterViewPr>
  <p:notesViewPr>
    <p:cSldViewPr snapToGrid="0">
      <p:cViewPr varScale="1">
        <p:scale>
          <a:sx n="60" d="100"/>
          <a:sy n="60" d="100"/>
        </p:scale>
        <p:origin x="24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AAB20-9BA3-4335-B37F-047722B86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73A7-09B1-41CC-9E9B-923DBE8B170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5032E-64D3-423A-A580-3AB796CE47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E24FE-0CEC-45DB-8C12-71701C1946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模板来自于：第一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https://www.1ppt.com/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E24FE-0CEC-45DB-8C12-71701C1946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651940" y="10325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E9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33351" y="125730"/>
            <a:ext cx="11925300" cy="660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EE30-12F6-4A9E-A864-405F152A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1F490-DBDB-4726-B909-D5481FD1F03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hyperlink" Target="https://github.com/fffmath/AsymptoticBounds" TargetMode="External"/><Relationship Id="rId5" Type="http://schemas.openxmlformats.org/officeDocument/2006/relationships/hyperlink" Target="https://eprint.iacr.org/2024/1330" TargetMode="Externa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014444" y="3133008"/>
            <a:ext cx="8163112" cy="117680"/>
            <a:chOff x="2445258" y="3544488"/>
            <a:chExt cx="8163112" cy="117680"/>
          </a:xfrm>
        </p:grpSpPr>
        <p:cxnSp>
          <p:nvCxnSpPr>
            <p:cNvPr id="4" name="直接连接符 3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  <p:cNvCxnSpPr>
              <a:stCxn id="5" idx="3"/>
            </p:cNvCxnSpPr>
            <p:nvPr/>
          </p:nvCxnSpPr>
          <p:spPr>
            <a:xfrm>
              <a:off x="2562938" y="3603328"/>
              <a:ext cx="80454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  <p:cNvSpPr/>
            <p:nvPr/>
          </p:nvSpPr>
          <p:spPr>
            <a:xfrm>
              <a:off x="2445258" y="3544488"/>
              <a:ext cx="117680" cy="11768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1135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13556"/>
                </a:solidFill>
                <a:latin typeface="Times New Roman" panose="02020503050405090304"/>
                <a:ea typeface="微软雅黑"/>
                <a:cs typeface="+mn-ea"/>
                <a:sym typeface="Times New Roman" panose="02020503050405090304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357360" y="1828800"/>
            <a:ext cx="0" cy="3535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755775" y="1604010"/>
            <a:ext cx="734568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Computing Asymptotic Bounds for Small Roots in Coppersmith’s Method via Sumset Theory</a:t>
            </a:r>
            <a:endParaRPr lang="en-US" altLang="zh-CN" sz="32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026" y="3522147"/>
            <a:ext cx="89090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accent1"/>
                </a:solidFill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Yansong Feng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, Hengyi Luo, Qiyuan Chen, Abderrahmane Nitaj, Yanbin Pan.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85185" y="3932538"/>
            <a:ext cx="4265404" cy="645160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pPr algn="r"/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AMSS, CAS, China 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  <a:p>
            <a:pPr algn="r"/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Normandie University, France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7" name="PA-文本框 8"/>
          <p:cNvSpPr txBox="1"/>
          <p:nvPr>
            <p:custDataLst>
              <p:tags r:id="rId1"/>
            </p:custDataLst>
          </p:nvPr>
        </p:nvSpPr>
        <p:spPr>
          <a:xfrm>
            <a:off x="7329527" y="4779522"/>
            <a:ext cx="1909667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+mn-ea"/>
                <a:sym typeface="Times New Roman" panose="02020503050405090304"/>
              </a:rPr>
              <a:t>2025/08/19</a:t>
            </a:r>
            <a:endParaRPr lang="en-US" altLang="zh-CN" sz="1600" spc="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+mn-ea"/>
              <a:sym typeface="Times New Roman" panose="02020503050405090304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9715" y="254000"/>
            <a:ext cx="1080000" cy="1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302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Rewitten Dimension 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75" y="1630680"/>
            <a:ext cx="6756400" cy="393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593975"/>
            <a:ext cx="6743700" cy="558800"/>
          </a:xfrm>
          <a:prstGeom prst="rect">
            <a:avLst/>
          </a:prstGeom>
        </p:spPr>
      </p:pic>
      <p:pic>
        <p:nvPicPr>
          <p:cNvPr id="15" name="图片 14" descr="/Users/ysfeng/Library/Containers/com.kingsoft.wpsoffice.mac/Data/tmp/photoeditapp/20250818055434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40" y="3777615"/>
            <a:ext cx="7679690" cy="605155"/>
          </a:xfrm>
          <a:prstGeom prst="rect">
            <a:avLst/>
          </a:prstGeom>
        </p:spPr>
      </p:pic>
      <p:pic>
        <p:nvPicPr>
          <p:cNvPr id="16" name="图片 15" descr="/Users/ysfeng/Library/Containers/com.kingsoft.wpsoffice.mac/Data/tmp/photoeditapp/20250818055446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4745355"/>
            <a:ext cx="3020695" cy="8350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9/21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3" name="图片 2" descr="panda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350" y="676910"/>
            <a:ext cx="3404235" cy="3404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436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Why dimension?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2" name="图片 1" descr="/Users/ysfeng/Library/Containers/com.kingsoft.wpsoffice.mac/Data/tmp/photoeditapp/20250818055509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865313"/>
            <a:ext cx="9024620" cy="1215390"/>
          </a:xfrm>
          <a:prstGeom prst="rect">
            <a:avLst/>
          </a:prstGeom>
          <a:ln>
            <a:noFill/>
          </a:ln>
        </p:spPr>
      </p:pic>
      <p:pic>
        <p:nvPicPr>
          <p:cNvPr id="3" name="图片 2" descr="/Users/ysfeng/Library/Containers/com.kingsoft.wpsoffice.mac/Data/tmp/photoeditapp/20250818055522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3323908"/>
            <a:ext cx="10180320" cy="109283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>
            <a:off x="3538855" y="2805430"/>
            <a:ext cx="280035" cy="76263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4897755" y="2780665"/>
            <a:ext cx="530225" cy="78105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endCxn id="10" idx="2"/>
          </p:cNvCxnSpPr>
          <p:nvPr/>
        </p:nvCxnSpPr>
        <p:spPr>
          <a:xfrm flipH="1">
            <a:off x="6240780" y="2817495"/>
            <a:ext cx="421640" cy="76263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7498080" y="2768600"/>
            <a:ext cx="411480" cy="83566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8787765" y="2805430"/>
            <a:ext cx="0" cy="80264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9568180" y="2792730"/>
            <a:ext cx="424180" cy="77533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1" name="图片 20" descr="/Users/ysfeng/Library/Containers/com.kingsoft.wpsoffice.mac/Data/tmp/photoeditapp/20250818055533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070" y="4917123"/>
            <a:ext cx="5403215" cy="1242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302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Rewitten Dimension 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13" name="图片 12" descr="/Users/ysfeng/Library/Containers/com.kingsoft.wpsoffice.mac/Data/tmp/photoeditapp/20250818055623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693" y="3736340"/>
            <a:ext cx="2593340" cy="680085"/>
          </a:xfrm>
          <a:prstGeom prst="rect">
            <a:avLst/>
          </a:prstGeom>
        </p:spPr>
      </p:pic>
      <p:pic>
        <p:nvPicPr>
          <p:cNvPr id="14" name="图片 13" descr="/Users/ysfeng/Library/Containers/com.kingsoft.wpsoffice.mac/Data/tmp/photoeditapp/20250818055637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55" y="4416743"/>
            <a:ext cx="6395720" cy="1250315"/>
          </a:xfrm>
          <a:prstGeom prst="rect">
            <a:avLst/>
          </a:prstGeom>
        </p:spPr>
      </p:pic>
      <p:pic>
        <p:nvPicPr>
          <p:cNvPr id="15" name="图片 14" descr="/Users/ysfeng/Library/Containers/com.kingsoft.wpsoffice.mac/Data/tmp/photoeditapp/20250818055600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8" y="1310640"/>
            <a:ext cx="1835150" cy="450215"/>
          </a:xfrm>
          <a:prstGeom prst="rect">
            <a:avLst/>
          </a:prstGeom>
        </p:spPr>
      </p:pic>
      <p:pic>
        <p:nvPicPr>
          <p:cNvPr id="16" name="图片 15" descr="/Users/ysfeng/Library/Containers/com.kingsoft.wpsoffice.mac/Data/tmp/photoeditapp/20250818055612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269683"/>
            <a:ext cx="3763010" cy="530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0" y="2115185"/>
            <a:ext cx="8288655" cy="11283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11/21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302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Heuristic Try 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16" name="图片 15" descr="/Users/ysfeng/Library/Containers/com.kingsoft.wpsoffice.mac/Data/tmp/photoeditapp/20250818055836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2005013"/>
            <a:ext cx="3120390" cy="4394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" y="1303655"/>
            <a:ext cx="9865995" cy="485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" y="2825750"/>
            <a:ext cx="4133850" cy="3571240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>
          <a:xfrm>
            <a:off x="5330190" y="4833620"/>
            <a:ext cx="153162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728210" y="4210050"/>
            <a:ext cx="3022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</a:rPr>
              <a:t>Lagrange interpolation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750" y="4210050"/>
            <a:ext cx="3378200" cy="1066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12/21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302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Heuristic Try 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13" name="图片 12" descr="/Users/ysfeng/Library/Containers/com.kingsoft.wpsoffice.mac/Data/tmp/photoeditapp/20250818055823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1555" y="1303973"/>
            <a:ext cx="9865995" cy="484505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>
          <a:xfrm>
            <a:off x="6323330" y="4833620"/>
            <a:ext cx="153162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709285" y="4090035"/>
            <a:ext cx="3022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</a:rPr>
              <a:t>Lagrange interpolation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1555" y="2521585"/>
            <a:ext cx="2529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Arial" panose="020B0604020202090204" pitchFamily="34" charset="0"/>
                <a:ea typeface="宋体-简" panose="02010800040101010101" charset="-122"/>
              </a:rPr>
              <a:t>Conterexample</a:t>
            </a:r>
            <a:endParaRPr lang="en-US" altLang="zh-CN" sz="2000">
              <a:solidFill>
                <a:srgbClr val="FF0000"/>
              </a:solidFill>
              <a:latin typeface="Arial" panose="020B0604020202090204" pitchFamily="34" charset="0"/>
              <a:ea typeface="宋体-简" panose="02010800040101010101" charset="-122"/>
            </a:endParaRPr>
          </a:p>
        </p:txBody>
      </p:sp>
      <p:pic>
        <p:nvPicPr>
          <p:cNvPr id="3" name="图片 2" descr="dimL_plot_bl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3050540"/>
            <a:ext cx="4867910" cy="3386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0" y="2590800"/>
            <a:ext cx="1485900" cy="431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795" y="4573270"/>
            <a:ext cx="3162300" cy="520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13/21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10" name="图片 9" descr="cr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760" y="1077595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302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Polytope!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2255" y="1406525"/>
            <a:ext cx="4526280" cy="1498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55" y="1406525"/>
            <a:ext cx="1892300" cy="698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14/21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105025"/>
            <a:ext cx="3406775" cy="3067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05840" y="1539240"/>
            <a:ext cx="10591800" cy="133667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polytope-lying"/>
          <p:cNvPicPr>
            <a:picLocks noChangeAspect="1"/>
          </p:cNvPicPr>
          <p:nvPr/>
        </p:nvPicPr>
        <p:blipFill>
          <a:blip r:embed="rId4"/>
          <a:srcRect l="1972" t="1491"/>
          <a:stretch>
            <a:fillRect/>
          </a:stretch>
        </p:blipFill>
        <p:spPr>
          <a:xfrm>
            <a:off x="2802255" y="1258570"/>
            <a:ext cx="6722745" cy="6755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4366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Manual Calculation V.S. Polytopes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2044065"/>
            <a:ext cx="6722745" cy="2588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110" y="2205355"/>
            <a:ext cx="4366260" cy="1725930"/>
          </a:xfrm>
          <a:prstGeom prst="rect">
            <a:avLst/>
          </a:prstGeom>
        </p:spPr>
      </p:pic>
      <p:pic>
        <p:nvPicPr>
          <p:cNvPr id="12" name="图片 11" descr="/Users/ysfeng/Library/Containers/com.kingsoft.wpsoffice.mac/Data/tmp/photoeditapp/20250818055754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40" y="1169988"/>
            <a:ext cx="4134485" cy="66167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6844550" y="2043900"/>
            <a:ext cx="0" cy="38976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triangle_0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0" y="3804920"/>
            <a:ext cx="2298065" cy="22980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15/21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9703955" y="121755"/>
            <a:ext cx="0" cy="5703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9645115" y="4849516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4631" y="4367617"/>
            <a:ext cx="3229067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altLang="zh-CN" sz="5400" b="1" dirty="0">
                <a:solidFill>
                  <a:prstClr val="black"/>
                </a:solidFill>
                <a:latin typeface="Arial" panose="020B0604020202090204" pitchFamily="34" charset="0"/>
                <a:ea typeface="宋体-简" panose="02010800040101010101" charset="-122"/>
                <a:cs typeface="+mn-ea"/>
                <a:sym typeface="Times New Roman" panose="02020503050405090304"/>
              </a:rPr>
              <a:t>PART 03</a:t>
            </a:r>
            <a:endParaRPr lang="en-US" altLang="zh-CN" sz="5400" b="1" dirty="0">
              <a:solidFill>
                <a:prstClr val="black"/>
              </a:solidFill>
              <a:latin typeface="Arial" panose="020B0604020202090204" pitchFamily="34" charset="0"/>
              <a:ea typeface="宋体-简" panose="02010800040101010101" charset="-122"/>
              <a:cs typeface="+mn-ea"/>
              <a:sym typeface="Times New Roman" panose="0202050305040509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28445" y="1776730"/>
            <a:ext cx="634873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ight" pitchFamily="18" charset="-122"/>
              </a:defRPr>
            </a:lvl1pPr>
          </a:lstStyle>
          <a:p>
            <a:r>
              <a:rPr lang="en-US" altLang="zh-CN" sz="48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Provable Asymptotic Bounds</a:t>
            </a:r>
            <a:endParaRPr lang="en-US" altLang="zh-CN" sz="48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259715" y="254000"/>
            <a:ext cx="1080000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3526155"/>
            <a:ext cx="5848350" cy="984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16/21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" grpId="0" animBg="1"/>
      <p:bldP spid="7" grpId="0"/>
      <p:bldP spid="7" grpId="1"/>
      <p:bldP spid="7" grpId="2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0" y="464185"/>
            <a:ext cx="1333500" cy="436880"/>
          </a:xfrm>
          <a:prstGeom prst="rect">
            <a:avLst/>
          </a:prstGeom>
        </p:spPr>
      </p:pic>
      <p:pic>
        <p:nvPicPr>
          <p:cNvPr id="4" name="图片 3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2"/>
          <a:srcRect l="-17635" t="1557" r="-23" b="-8770"/>
          <a:stretch>
            <a:fillRect/>
          </a:stretch>
        </p:blipFill>
        <p:spPr>
          <a:xfrm>
            <a:off x="328930" y="1652270"/>
            <a:ext cx="6047740" cy="5340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2355215"/>
            <a:ext cx="4711700" cy="1409700"/>
          </a:xfrm>
          <a:prstGeom prst="rect">
            <a:avLst/>
          </a:prstGeom>
        </p:spPr>
      </p:pic>
      <p:pic>
        <p:nvPicPr>
          <p:cNvPr id="9" name="图片 8" descr="/Users/ysfeng/Library/Containers/com.kingsoft.wpsoffice.mac/Data/tmp/photoeditapp/20250818070526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05" y="3843973"/>
            <a:ext cx="4218940" cy="1360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17/21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8" name="图片 7" descr="sh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715" y="328295"/>
            <a:ext cx="6198235" cy="619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0" y="464185"/>
            <a:ext cx="1333500" cy="436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72180" y="5304790"/>
            <a:ext cx="4598670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Arial" panose="020B0604020202090204" pitchFamily="34" charset="0"/>
                <a:ea typeface="宋体-简" panose="02010800040101010101" charset="-122"/>
              </a:rPr>
              <a:t>Polytope is all you need!</a:t>
            </a:r>
            <a:endParaRPr lang="en-US" altLang="zh-CN" sz="2400">
              <a:latin typeface="Arial" panose="020B0604020202090204" pitchFamily="34" charset="0"/>
              <a:ea typeface="宋体-简" panose="02010800040101010101" charset="-122"/>
            </a:endParaRPr>
          </a:p>
        </p:txBody>
      </p:sp>
      <p:pic>
        <p:nvPicPr>
          <p:cNvPr id="10" name="图片 9" descr="/Users/ysfeng/Library/Containers/com.kingsoft.wpsoffice.mac/Data/tmp/photoeditapp/20250818070612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13" y="1644333"/>
            <a:ext cx="9229090" cy="1023620"/>
          </a:xfrm>
          <a:prstGeom prst="rect">
            <a:avLst/>
          </a:prstGeom>
        </p:spPr>
      </p:pic>
      <p:pic>
        <p:nvPicPr>
          <p:cNvPr id="12" name="图片 11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3"/>
          <a:srcRect l="1989" r="1989"/>
          <a:stretch>
            <a:fillRect/>
          </a:stretch>
        </p:blipFill>
        <p:spPr>
          <a:xfrm>
            <a:off x="1592580" y="2823845"/>
            <a:ext cx="6945630" cy="1117600"/>
          </a:xfrm>
          <a:prstGeom prst="rect">
            <a:avLst/>
          </a:prstGeom>
        </p:spPr>
      </p:pic>
      <p:pic>
        <p:nvPicPr>
          <p:cNvPr id="13" name="图片 12" descr="/Users/ysfeng/Library/Containers/com.kingsoft.wpsoffice.mac/Data/tmp/photoeditapp/20250818070549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498" y="4097020"/>
            <a:ext cx="3676015" cy="634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18/21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9703955" y="121755"/>
            <a:ext cx="0" cy="5703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9645115" y="4849516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4631" y="4367617"/>
            <a:ext cx="3229067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altLang="zh-CN" sz="5400" b="1" dirty="0">
                <a:solidFill>
                  <a:prstClr val="black"/>
                </a:solidFill>
                <a:latin typeface="Arial" panose="020B0604020202090204" pitchFamily="34" charset="0"/>
                <a:ea typeface="宋体-简" panose="02010800040101010101" charset="-122"/>
                <a:cs typeface="+mn-ea"/>
                <a:sym typeface="Times New Roman" panose="02020503050405090304"/>
              </a:rPr>
              <a:t>PART 01</a:t>
            </a:r>
            <a:endParaRPr lang="en-US" altLang="zh-CN" sz="5400" b="1" dirty="0">
              <a:solidFill>
                <a:prstClr val="black"/>
              </a:solidFill>
              <a:latin typeface="Arial" panose="020B0604020202090204" pitchFamily="34" charset="0"/>
              <a:ea typeface="宋体-简" panose="02010800040101010101" charset="-122"/>
              <a:cs typeface="+mn-ea"/>
              <a:sym typeface="Times New Roman" panose="0202050305040509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28445" y="1776730"/>
            <a:ext cx="6186805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ight" pitchFamily="18" charset="-122"/>
              </a:defRPr>
            </a:lvl1pPr>
          </a:lstStyle>
          <a:p>
            <a:r>
              <a:rPr lang="en-US" altLang="zh-CN" sz="48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Coppersmith’s Method</a:t>
            </a:r>
            <a:endParaRPr lang="en-US" altLang="zh-CN" sz="48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86039" y="3749523"/>
            <a:ext cx="4265404" cy="922020"/>
          </a:xfrm>
          <a:prstGeom prst="rect">
            <a:avLst/>
          </a:prstGeom>
        </p:spPr>
        <p:txBody>
          <a:bodyPr wrap="square" lIns="91448" tIns="45724" rIns="91448" bIns="45724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Don Coppersmith, awarded as The Levchin Prize for foundational innovations in cryptanalysis.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259715" y="254000"/>
            <a:ext cx="1080000" cy="10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590" y="1790700"/>
            <a:ext cx="2071370" cy="21113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302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In practice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3305" y="1828165"/>
            <a:ext cx="3797935" cy="941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+mn-ea"/>
              </a:rPr>
              <a:t>Computer-friendly for input!</a:t>
            </a:r>
            <a:endParaRPr lang="en-US" altLang="zh-CN" sz="320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+mn-ea"/>
            </a:endParaRPr>
          </a:p>
        </p:txBody>
      </p:sp>
      <p:pic>
        <p:nvPicPr>
          <p:cNvPr id="4" name="图片 3" descr="/Users/ysfeng/Library/Containers/com.kingsoft.wpsoffice.mac/Data/tmp/photoeditapp/20250818055719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" y="4482148"/>
            <a:ext cx="4986655" cy="8229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19/21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6" name="图片 5" descr="happy-compu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340" y="478155"/>
            <a:ext cx="7292340" cy="486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135094" y="2134788"/>
            <a:ext cx="8163112" cy="117680"/>
            <a:chOff x="2445258" y="3544488"/>
            <a:chExt cx="8163112" cy="117680"/>
          </a:xfrm>
        </p:grpSpPr>
        <p:cxnSp>
          <p:nvCxnSpPr>
            <p:cNvPr id="4" name="直接连接符 3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  <p:cNvCxnSpPr>
              <a:stCxn id="5" idx="3"/>
            </p:cNvCxnSpPr>
            <p:nvPr/>
          </p:nvCxnSpPr>
          <p:spPr>
            <a:xfrm>
              <a:off x="2562938" y="3603328"/>
              <a:ext cx="80454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  <p:cNvSpPr/>
            <p:nvPr/>
          </p:nvSpPr>
          <p:spPr>
            <a:xfrm>
              <a:off x="2445258" y="3544488"/>
              <a:ext cx="117680" cy="11768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1135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13556"/>
                </a:solidFill>
                <a:latin typeface="Times New Roman" panose="02020503050405090304"/>
                <a:ea typeface="微软雅黑"/>
                <a:cs typeface="+mn-ea"/>
                <a:sym typeface="Times New Roman" panose="02020503050405090304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184005" y="1574165"/>
            <a:ext cx="0" cy="3535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00001" y="1471732"/>
            <a:ext cx="31756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+mn-ea"/>
                <a:sym typeface="Times New Roman" panose="02020503050405090304"/>
              </a:rPr>
              <a:t>Speaker: Yansong Feng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+mn-ea"/>
              <a:sym typeface="Times New Roman" panose="02020503050405090304"/>
            </a:endParaRPr>
          </a:p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宋体-简" panose="02010800040101010101" charset="-122"/>
                <a:cs typeface="+mn-ea"/>
                <a:sym typeface="Times New Roman" panose="02020503050405090304"/>
              </a:rPr>
              <a:t>fengyansong@amss.ac.cn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宋体-简" panose="02010800040101010101" charset="-122"/>
              <a:cs typeface="+mn-ea"/>
              <a:sym typeface="Times New Roman" panose="02020503050405090304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59715" y="254000"/>
            <a:ext cx="1080000" cy="1080000"/>
          </a:xfrm>
          <a:prstGeom prst="rect">
            <a:avLst/>
          </a:prstGeom>
        </p:spPr>
      </p:pic>
      <p:pic>
        <p:nvPicPr>
          <p:cNvPr id="3" name="图片 2" descr="myavat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295" y="2569210"/>
            <a:ext cx="1609090" cy="2143125"/>
          </a:xfrm>
          <a:prstGeom prst="rect">
            <a:avLst/>
          </a:prstGeom>
        </p:spPr>
      </p:pic>
      <p:pic>
        <p:nvPicPr>
          <p:cNvPr id="7" name="图片 6" descr="code_q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0" y="2784475"/>
            <a:ext cx="1800000" cy="1800000"/>
          </a:xfrm>
          <a:prstGeom prst="rect">
            <a:avLst/>
          </a:prstGeom>
        </p:spPr>
      </p:pic>
      <p:pic>
        <p:nvPicPr>
          <p:cNvPr id="8" name="图片 7" descr="paper_q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265" y="2806065"/>
            <a:ext cx="1800000" cy="180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52980" y="1574165"/>
            <a:ext cx="150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>
                <a:latin typeface="Arial" panose="020B0604020202090204" pitchFamily="34" charset="0"/>
                <a:ea typeface="宋体-简" panose="02010800040101010101" charset="-122"/>
                <a:cs typeface="Times New Roman Regular" panose="02020503050405090304" charset="0"/>
                <a:sym typeface="Times New Roman" panose="02020503050405090304"/>
              </a:rPr>
              <a:t>Thank you!</a:t>
            </a:r>
            <a:endParaRPr lang="en-US" altLang="en-US" dirty="0">
              <a:latin typeface="Arial" panose="020B0604020202090204" pitchFamily="34" charset="0"/>
              <a:ea typeface="宋体-简" panose="02010800040101010101" charset="-122"/>
              <a:cs typeface="Times New Roman Regular" panose="02020503050405090304" charset="0"/>
              <a:sym typeface="Times New Roman" panose="0202050305040509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75840" y="4888230"/>
            <a:ext cx="3101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</a:rPr>
              <a:t>Paper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</a:endParaRPr>
          </a:p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  <a:hlinkClick r:id="rId5" action="ppaction://hlinkfile"/>
              </a:rPr>
              <a:t>eprint:2024/1330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000" y="4884420"/>
            <a:ext cx="31464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</a:rPr>
              <a:t>Code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</a:endParaRPr>
          </a:p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  <a:sym typeface="+mn-ea"/>
                <a:hlinkClick r:id="rId6" action="ppaction://hlinkfile"/>
              </a:rPr>
              <a:t>fffmath/AsymptoticBounds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  <a:sym typeface="+mn-ea"/>
              <a:hlinkClick r:id="rId6" action="ppaction://hlinkfil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660" y="477903"/>
            <a:ext cx="207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What’s this?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98650" y="1401445"/>
            <a:ext cx="7870825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</a:rPr>
              <a:t>Solving </a:t>
            </a:r>
            <a:r>
              <a:rPr lang="en-US" altLang="zh-CN" sz="2400">
                <a:solidFill>
                  <a:schemeClr val="accent1"/>
                </a:solidFill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</a:rPr>
              <a:t>small</a:t>
            </a:r>
            <a:r>
              <a:rPr lang="en-US" altLang="zh-CN" sz="240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</a:rPr>
              <a:t> roots of polynomial equations effciently </a:t>
            </a:r>
            <a:endParaRPr lang="en-US" altLang="zh-CN" sz="240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</a:endParaRPr>
          </a:p>
        </p:txBody>
      </p:sp>
      <p:pic>
        <p:nvPicPr>
          <p:cNvPr id="10" name="图片 9" descr="/Users/ysfeng/Library/Containers/com.kingsoft.wpsoffice.mac/Data/tmp/photoeditapp/20250818070741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4780" y="2699385"/>
            <a:ext cx="5092700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4017010"/>
            <a:ext cx="6908800" cy="16002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919095" y="5795645"/>
            <a:ext cx="5494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" panose="020B0604020202090204" pitchFamily="34" charset="0"/>
                <a:ea typeface="宋体-简" panose="02010800040101010101" charset="-122"/>
              </a:rPr>
              <a:t>Partial Prime Factor Exposure Attack</a:t>
            </a:r>
            <a:endParaRPr lang="en-US" altLang="zh-CN">
              <a:latin typeface="Arial" panose="020B0604020202090204" pitchFamily="34" charset="0"/>
              <a:ea typeface="宋体-简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2/21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9" name="图片 8" descr="hack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30" y="329692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660" y="477903"/>
            <a:ext cx="207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How it works?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42" name="图片 41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1"/>
          <a:srcRect t="5070" b="5070"/>
          <a:stretch>
            <a:fillRect/>
          </a:stretch>
        </p:blipFill>
        <p:spPr>
          <a:xfrm>
            <a:off x="3342640" y="3444875"/>
            <a:ext cx="5160645" cy="516255"/>
          </a:xfrm>
          <a:prstGeom prst="rect">
            <a:avLst/>
          </a:prstGeom>
        </p:spPr>
      </p:pic>
      <p:pic>
        <p:nvPicPr>
          <p:cNvPr id="43" name="图片 42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1162685" y="1399540"/>
            <a:ext cx="7532370" cy="418465"/>
          </a:xfrm>
          <a:prstGeom prst="rect">
            <a:avLst/>
          </a:prstGeom>
        </p:spPr>
      </p:pic>
      <p:pic>
        <p:nvPicPr>
          <p:cNvPr id="44" name="图片 43" descr="/Users/ysfeng/Library/Containers/com.kingsoft.wpsoffice.mac/Data/tmp/photoeditapp/20250818055238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2250123"/>
            <a:ext cx="8321040" cy="10058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3/21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660" y="477903"/>
            <a:ext cx="207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How it works?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3" name="图片 2" descr="/Users/ysfeng/Library/Containers/com.kingsoft.wpsoffice.mac/Data/tmp/photoeditapp/20250818055205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0485" y="1723073"/>
            <a:ext cx="7753350" cy="61912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15" y="1156335"/>
            <a:ext cx="5088890" cy="615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3566795"/>
            <a:ext cx="6629400" cy="2387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52490" y="4314190"/>
            <a:ext cx="2966085" cy="1432560"/>
          </a:xfrm>
          <a:prstGeom prst="rect">
            <a:avLst/>
          </a:prstGeom>
          <a:noFill/>
          <a:ln w="101600" cap="flat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15" y="2690495"/>
            <a:ext cx="6578600" cy="469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15" y="4695190"/>
            <a:ext cx="2374900" cy="46990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2585720" y="3260090"/>
            <a:ext cx="0" cy="105219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3886200" y="4940935"/>
            <a:ext cx="27813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660" y="477903"/>
            <a:ext cx="207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How it works?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3" name="图片 2" descr="/Users/ysfeng/Library/Containers/com.kingsoft.wpsoffice.mac/Data/tmp/photoeditapp/20250818055334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0485" y="1723073"/>
            <a:ext cx="7753350" cy="61912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15" y="1156335"/>
            <a:ext cx="5088890" cy="615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25" y="3566795"/>
            <a:ext cx="6629400" cy="2387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52490" y="4314190"/>
            <a:ext cx="2966085" cy="1432560"/>
          </a:xfrm>
          <a:prstGeom prst="rect">
            <a:avLst/>
          </a:prstGeom>
          <a:noFill/>
          <a:ln w="101600" cap="flat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2585720" y="3260090"/>
            <a:ext cx="0" cy="105219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371215" y="4940935"/>
            <a:ext cx="79311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090" y="4373880"/>
            <a:ext cx="1607185" cy="13068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795" y="4695190"/>
            <a:ext cx="495300" cy="457200"/>
          </a:xfrm>
          <a:prstGeom prst="rect">
            <a:avLst/>
          </a:prstGeom>
        </p:spPr>
      </p:pic>
      <p:pic>
        <p:nvPicPr>
          <p:cNvPr id="17" name="图片 16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6"/>
          <a:srcRect l="-1054" r="-81" b="-983"/>
          <a:stretch>
            <a:fillRect/>
          </a:stretch>
        </p:blipFill>
        <p:spPr>
          <a:xfrm>
            <a:off x="1586230" y="2664460"/>
            <a:ext cx="2976880" cy="3676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710" y="4373880"/>
            <a:ext cx="2732405" cy="13582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730" y="4811395"/>
            <a:ext cx="1920240" cy="5124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660" y="477903"/>
            <a:ext cx="2077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How it works?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070" y="1722755"/>
            <a:ext cx="4665980" cy="37338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15" y="1156335"/>
            <a:ext cx="5088890" cy="615315"/>
          </a:xfrm>
          <a:prstGeom prst="rect">
            <a:avLst/>
          </a:prstGeom>
        </p:spPr>
      </p:pic>
      <p:pic>
        <p:nvPicPr>
          <p:cNvPr id="17" name="图片 16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3"/>
          <a:srcRect l="-1066" r="804"/>
          <a:stretch>
            <a:fillRect/>
          </a:stretch>
        </p:blipFill>
        <p:spPr>
          <a:xfrm>
            <a:off x="1546860" y="3646805"/>
            <a:ext cx="2764155" cy="340995"/>
          </a:xfrm>
          <a:prstGeom prst="rect">
            <a:avLst/>
          </a:prstGeom>
        </p:spPr>
      </p:pic>
      <p:pic>
        <p:nvPicPr>
          <p:cNvPr id="2" name="图片 1" descr="/Users/ysfeng/Library/Containers/com.kingsoft.wpsoffice.mac/Data/tmp/photoeditapp/20250818055349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53" y="2166620"/>
            <a:ext cx="6033135" cy="93472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4621530" y="3800475"/>
            <a:ext cx="3010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015" y="3909695"/>
            <a:ext cx="3632200" cy="55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0" y="3543300"/>
            <a:ext cx="1282700" cy="444500"/>
          </a:xfrm>
          <a:prstGeom prst="rect">
            <a:avLst/>
          </a:prstGeom>
        </p:spPr>
      </p:pic>
      <p:pic>
        <p:nvPicPr>
          <p:cNvPr id="19" name="图片 18" descr="/Users/ysfeng/Downloads/changeIMG/Image_20250818065207_2662.pngImage_20250818065207_2662"/>
          <p:cNvPicPr>
            <a:picLocks noChangeAspect="1"/>
          </p:cNvPicPr>
          <p:nvPr/>
        </p:nvPicPr>
        <p:blipFill>
          <a:blip r:embed="rId7"/>
          <a:srcRect l="973" r="141" b="6017"/>
          <a:stretch>
            <a:fillRect/>
          </a:stretch>
        </p:blipFill>
        <p:spPr>
          <a:xfrm>
            <a:off x="4621530" y="3075305"/>
            <a:ext cx="2904490" cy="61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6/21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940" y="1341120"/>
            <a:ext cx="9147810" cy="56070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11783" y="942554"/>
            <a:ext cx="2688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0619" y="423896"/>
            <a:ext cx="0" cy="73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841375" y="478155"/>
            <a:ext cx="22593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Difficult examples</a:t>
            </a:r>
            <a:endParaRPr lang="en-US" altLang="zh-CN" sz="2000" dirty="0"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1" name="矩形 10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2684512" y="883714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45" y="2240915"/>
            <a:ext cx="6209030" cy="416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05" y="600075"/>
            <a:ext cx="3585845" cy="48234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5" y="2058035"/>
            <a:ext cx="3693160" cy="3365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13" name="图片 12" descr="angry_panda"/>
          <p:cNvPicPr>
            <a:picLocks noChangeAspect="1"/>
          </p:cNvPicPr>
          <p:nvPr/>
        </p:nvPicPr>
        <p:blipFill>
          <a:blip r:embed="rId5"/>
          <a:srcRect l="1977" t="2299"/>
          <a:stretch>
            <a:fillRect/>
          </a:stretch>
        </p:blipFill>
        <p:spPr>
          <a:xfrm>
            <a:off x="3221355" y="740410"/>
            <a:ext cx="5982970" cy="596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9703955" y="121755"/>
            <a:ext cx="0" cy="57038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>
            <a:off x="9645115" y="4849516"/>
            <a:ext cx="117680" cy="117680"/>
          </a:xfrm>
          <a:prstGeom prst="rect">
            <a:avLst/>
          </a:prstGeom>
          <a:solidFill>
            <a:schemeClr val="tx1"/>
          </a:solidFill>
          <a:ln w="19050">
            <a:solidFill>
              <a:srgbClr val="11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13556"/>
              </a:solidFill>
              <a:latin typeface="Times New Roman" panose="02020503050405090304"/>
              <a:ea typeface="微软雅黑"/>
              <a:cs typeface="+mn-ea"/>
              <a:sym typeface="Times New Roman" panose="0202050305040509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4631" y="4367617"/>
            <a:ext cx="3229067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altLang="zh-CN" sz="5400" b="1" dirty="0">
                <a:solidFill>
                  <a:prstClr val="black"/>
                </a:solidFill>
                <a:latin typeface="Arial" panose="020B0604020202090204" pitchFamily="34" charset="0"/>
                <a:ea typeface="宋体-简" panose="02010800040101010101" charset="-122"/>
                <a:cs typeface="+mn-ea"/>
                <a:sym typeface="Times New Roman" panose="02020503050405090304"/>
              </a:rPr>
              <a:t>PART 02</a:t>
            </a:r>
            <a:endParaRPr lang="en-US" altLang="zh-CN" sz="5400" b="1" dirty="0">
              <a:solidFill>
                <a:prstClr val="black"/>
              </a:solidFill>
              <a:latin typeface="Arial" panose="020B0604020202090204" pitchFamily="34" charset="0"/>
              <a:ea typeface="宋体-简" panose="02010800040101010101" charset="-122"/>
              <a:cs typeface="+mn-ea"/>
              <a:sym typeface="Times New Roman" panose="0202050305040509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28445" y="1776730"/>
            <a:ext cx="799973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ight" pitchFamily="18" charset="-122"/>
              </a:defRPr>
            </a:lvl1pPr>
          </a:lstStyle>
          <a:p>
            <a:r>
              <a:rPr lang="en-US" altLang="zh-CN" sz="48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A New Tool from Additive Combinatorics!</a:t>
            </a:r>
            <a:endParaRPr lang="en-US" altLang="zh-CN" sz="48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259715" y="254000"/>
            <a:ext cx="1080000" cy="1080000"/>
          </a:xfrm>
          <a:prstGeom prst="rect">
            <a:avLst/>
          </a:prstGeom>
        </p:spPr>
      </p:pic>
      <p:sp>
        <p:nvSpPr>
          <p:cNvPr id="10" name="矩形 9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 rot="5400000" flipV="1">
            <a:off x="2766060" y="5069205"/>
            <a:ext cx="327025" cy="153860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503050405090304"/>
              <a:ea typeface="微软雅黑"/>
              <a:sym typeface="Times New Roman" panose="02020503050405090304"/>
            </a:endParaRPr>
          </a:p>
        </p:txBody>
      </p:sp>
      <p:sp>
        <p:nvSpPr>
          <p:cNvPr id="17" name="文本框 16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2592070" y="5674995"/>
            <a:ext cx="676275" cy="1892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en-US" altLang="zh-CN" sz="14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Eug</a:t>
            </a:r>
            <a:r>
              <a:rPr lang="en-US" altLang="en-US" sz="14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è</a:t>
            </a:r>
            <a:r>
              <a:rPr lang="en-US" altLang="zh-CN" sz="1400" dirty="0">
                <a:latin typeface="Arial" panose="020B0604020202090204" pitchFamily="34" charset="0"/>
                <a:ea typeface="宋体-简" panose="02010800040101010101" charset="-122"/>
                <a:cs typeface="Arial Regular" panose="020B0604020202090204" charset="0"/>
                <a:sym typeface="Times New Roman" panose="02020503050405090304"/>
              </a:rPr>
              <a:t>ne Ehrhart</a:t>
            </a:r>
            <a:endParaRPr lang="en-US" altLang="zh-CN" sz="1400" dirty="0">
              <a:latin typeface="Arial" panose="020B0604020202090204" pitchFamily="34" charset="0"/>
              <a:ea typeface="宋体-简" panose="02010800040101010101" charset="-122"/>
              <a:cs typeface="Arial Regular" panose="020B0604020202090204" charset="0"/>
              <a:sym typeface="Times New Roman" panose="02020503050405090304"/>
            </a:endParaRPr>
          </a:p>
        </p:txBody>
      </p:sp>
      <p:pic>
        <p:nvPicPr>
          <p:cNvPr id="23" name="图片 22"/>
          <p:cNvPicPr/>
          <p:nvPr/>
        </p:nvPicPr>
        <p:blipFill>
          <a:blip r:embed="rId2"/>
          <a:stretch>
            <a:fillRect/>
          </a:stretch>
        </p:blipFill>
        <p:spPr>
          <a:xfrm>
            <a:off x="2173605" y="3613785"/>
            <a:ext cx="1497600" cy="1911350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4318953" y="3613785"/>
            <a:ext cx="1497600" cy="1911600"/>
          </a:xfrm>
          <a:prstGeom prst="rect">
            <a:avLst/>
          </a:prstGeom>
        </p:spPr>
      </p:pic>
      <p:sp>
        <p:nvSpPr>
          <p:cNvPr id="25" name="矩形 24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 rot="5400000" flipV="1">
            <a:off x="4925060" y="5069205"/>
            <a:ext cx="327025" cy="153860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503050405090304"/>
              <a:ea typeface="微软雅黑"/>
              <a:sym typeface="Times New Roman" panose="02020503050405090304"/>
            </a:endParaRPr>
          </a:p>
        </p:txBody>
      </p:sp>
      <p:sp>
        <p:nvSpPr>
          <p:cNvPr id="26" name="文本框 25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 txBox="1"/>
          <p:nvPr/>
        </p:nvSpPr>
        <p:spPr>
          <a:xfrm>
            <a:off x="4751070" y="5674995"/>
            <a:ext cx="676275" cy="1892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en-US" altLang="zh-CN" sz="1400" dirty="0">
                <a:latin typeface="Arial" panose="020B0604020202090204" pitchFamily="34" charset="0"/>
                <a:ea typeface="宋体-简" panose="02010800040101010101" charset="-122"/>
                <a:cs typeface="Calibri Light" panose="020F0302020204030204" pitchFamily="34" charset="0"/>
                <a:sym typeface="Times New Roman" panose="02020503050405090304"/>
              </a:rPr>
              <a:t>Askold Khovanskii</a:t>
            </a:r>
            <a:endParaRPr lang="en-US" altLang="zh-CN" sz="1400" dirty="0">
              <a:latin typeface="Arial" panose="020B0604020202090204" pitchFamily="34" charset="0"/>
              <a:ea typeface="宋体-简" panose="02010800040101010101" charset="-122"/>
              <a:cs typeface="Calibri Light" panose="020F0302020204030204" pitchFamily="34" charset="0"/>
              <a:sym typeface="Times New Roman" panose="02020503050405090304"/>
            </a:endParaRPr>
          </a:p>
          <a:p>
            <a:pPr algn="ctr"/>
            <a:endParaRPr lang="en-US" altLang="zh-CN" sz="1400" dirty="0">
              <a:latin typeface="Arial" panose="020B0604020202090204" pitchFamily="34" charset="0"/>
              <a:ea typeface="宋体-简" panose="02010800040101010101" charset="-122"/>
              <a:cs typeface="Calibri Light" panose="020F0302020204030204" pitchFamily="34" charset="0"/>
              <a:sym typeface="Times New Roman" panose="02020503050405090304"/>
            </a:endParaRPr>
          </a:p>
        </p:txBody>
      </p:sp>
      <p:sp>
        <p:nvSpPr>
          <p:cNvPr id="4" name="矩形 3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 rot="5400000" flipV="1">
            <a:off x="2683510" y="4546600"/>
            <a:ext cx="478790" cy="149606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/>
              <a:ea typeface="微软雅黑"/>
              <a:sym typeface="Times New Roman" panose="02020503050405090304"/>
            </a:endParaRPr>
          </a:p>
        </p:txBody>
      </p:sp>
      <p:sp>
        <p:nvSpPr>
          <p:cNvPr id="8" name="矩形 7" descr="e7d195523061f1c0e54b3b90bafc641a2c6a3468f1e1c48c196C252863776654156BCA400C374C1654BEED7D8BCC08FC1E667788D3926281AFF996C499852EA9603432850FCEF9F2176B30EAFBC4014F2DE0250BEE23B74C465669D789CCBE9E7560ADF01C6594699732AA7173D541DB259E862265450336B264C1248D2D4E88938D6931FBDCC0F0"/>
          <p:cNvSpPr/>
          <p:nvPr/>
        </p:nvSpPr>
        <p:spPr>
          <a:xfrm rot="5400000" flipV="1">
            <a:off x="4827905" y="4546600"/>
            <a:ext cx="478790" cy="149606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/>
              <a:ea typeface="微软雅黑"/>
              <a:sym typeface="Times New Roman" panose="0202050305040509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31720" y="5182235"/>
            <a:ext cx="1181100" cy="327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2000" spc="300" dirty="0">
                <a:solidFill>
                  <a:srgbClr val="F3EFE5"/>
                </a:solidFill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1960s</a:t>
            </a:r>
            <a:endParaRPr lang="en-US" altLang="zh-CN" sz="2000" spc="300" dirty="0">
              <a:solidFill>
                <a:srgbClr val="F3EFE5"/>
              </a:solidFill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90720" y="5206365"/>
            <a:ext cx="1181100" cy="327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2000" spc="300" dirty="0">
                <a:solidFill>
                  <a:srgbClr val="F3EFE5"/>
                </a:solidFill>
                <a:latin typeface="Arial" panose="020B0604020202090204" pitchFamily="34" charset="0"/>
                <a:ea typeface="宋体-简" panose="02010800040101010101" charset="-122"/>
                <a:sym typeface="Times New Roman" panose="02020503050405090304"/>
              </a:rPr>
              <a:t>1992</a:t>
            </a:r>
            <a:endParaRPr lang="en-US" altLang="zh-CN" sz="2000" spc="300" dirty="0">
              <a:solidFill>
                <a:srgbClr val="F3EFE5"/>
              </a:solidFill>
              <a:latin typeface="Arial" panose="020B0604020202090204" pitchFamily="34" charset="0"/>
              <a:ea typeface="宋体-简" panose="02010800040101010101" charset="-122"/>
              <a:sym typeface="Times New Roman" panose="0202050305040509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78160" y="615823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8/21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PA" val="v4.3.3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23jngt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1052</Words>
  <Application>WPS 演示</Application>
  <PresentationFormat>自定义</PresentationFormat>
  <Paragraphs>123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汉仪旗黑</vt:lpstr>
      <vt:lpstr>Times New Roman</vt:lpstr>
      <vt:lpstr>微软雅黑</vt:lpstr>
      <vt:lpstr>宋体-简</vt:lpstr>
      <vt:lpstr>Arial Regular</vt:lpstr>
      <vt:lpstr>阿里巴巴普惠体 Light</vt:lpstr>
      <vt:lpstr>苹方-简</vt:lpstr>
      <vt:lpstr>Calibri Light</vt:lpstr>
      <vt:lpstr>Helvetica Neue</vt:lpstr>
      <vt:lpstr>思源黑体</vt:lpstr>
      <vt:lpstr>汉仪中黑KW</vt:lpstr>
      <vt:lpstr>宋体</vt:lpstr>
      <vt:lpstr>Arial Unicode MS</vt:lpstr>
      <vt:lpstr>Calibri</vt:lpstr>
      <vt:lpstr>汉仪书宋二KW</vt:lpstr>
      <vt:lpstr>Times New Roman Regular</vt:lpstr>
      <vt:lpstr>等线</vt:lpstr>
      <vt:lpstr>汉仪中等线KW</vt:lpstr>
      <vt:lpstr>Times New Roman</vt:lpstr>
      <vt:lpstr>微软雅黑</vt:lpstr>
      <vt:lpstr>自定义设计方案</vt:lpstr>
      <vt:lpstr>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第一PPT，www.1ppt.com</dc:creator>
  <cp:keywords>www.1ppt.com</cp:keywords>
  <dc:description>第一PPT</dc:description>
  <cp:category>www.1ppt.com</cp:category>
  <cp:lastModifiedBy>fffmath</cp:lastModifiedBy>
  <cp:revision>86</cp:revision>
  <dcterms:created xsi:type="dcterms:W3CDTF">2025-08-18T14:08:16Z</dcterms:created>
  <dcterms:modified xsi:type="dcterms:W3CDTF">2025-08-18T14:08:16Z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4F0361C0B7378C3895269E687CE387C3_42</vt:lpwstr>
  </property>
  <property fmtid="{D5CDD505-2E9C-101B-9397-08002B2CF9AE}" pid="3" name="KSOProductBuildVer">
    <vt:lpwstr>2052-6.13.2.8918</vt:lpwstr>
  </property>
</Properties>
</file>