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29"/>
  </p:notesMasterIdLst>
  <p:sldIdLst>
    <p:sldId id="327" r:id="rId6"/>
    <p:sldId id="308" r:id="rId7"/>
    <p:sldId id="274" r:id="rId8"/>
    <p:sldId id="281" r:id="rId9"/>
    <p:sldId id="282" r:id="rId10"/>
    <p:sldId id="285" r:id="rId11"/>
    <p:sldId id="322" r:id="rId12"/>
    <p:sldId id="277" r:id="rId13"/>
    <p:sldId id="287" r:id="rId14"/>
    <p:sldId id="319" r:id="rId15"/>
    <p:sldId id="321" r:id="rId16"/>
    <p:sldId id="320" r:id="rId17"/>
    <p:sldId id="323" r:id="rId18"/>
    <p:sldId id="278" r:id="rId19"/>
    <p:sldId id="307" r:id="rId20"/>
    <p:sldId id="291" r:id="rId21"/>
    <p:sldId id="317" r:id="rId22"/>
    <p:sldId id="324" r:id="rId23"/>
    <p:sldId id="325" r:id="rId24"/>
    <p:sldId id="318" r:id="rId25"/>
    <p:sldId id="326" r:id="rId26"/>
    <p:sldId id="328" r:id="rId27"/>
    <p:sldId id="279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83E"/>
    <a:srgbClr val="9EBECF"/>
    <a:srgbClr val="9EBE14"/>
    <a:srgbClr val="C3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2" autoAdjust="0"/>
    <p:restoredTop sz="96050" autoAdjust="0"/>
  </p:normalViewPr>
  <p:slideViewPr>
    <p:cSldViewPr snapToGrid="0">
      <p:cViewPr varScale="1">
        <p:scale>
          <a:sx n="53" d="100"/>
          <a:sy n="53" d="100"/>
        </p:scale>
        <p:origin x="18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08:18:53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24575,'5'1'0,"-1"-1"0,0 2 0,0-1 0,1 0 0,-1 1 0,0 0 0,5 3 0,5 2 0,515 177 0,97-16-289,-95-25-119,-243-62 408,318 86 0,-41-40-362,-89-21 82,991 297 168,-909-205 493,-95-31-92,1111 312 492,-1206-374-781,419 109 0,-677-187 0,204 80 0,-90-15 0,399 108 0,-584-190 35,49 22-1,-42-14-1468,-37-14-5392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08:18:5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10009 0 23993,'-10009'3455'0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09:38:41.1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856 1177 24575,'-1'-14'0,"-1"1"0,0 0 0,-1-1 0,-5-12 0,-2-11 0,-38-189 0,9-1 0,-10-270 0,42 388 0,17 127 0,1-1 0,1 0 0,0-1 0,1 0 0,1-1 0,24 22 0,108 76 0,-88-70 0,10 8 0,511 352 0,-574-400 0,0 0 0,1 0 0,-1 0 0,1 0 0,-1-1 0,1 0 0,0-1 0,11 3 0,-14-4 0,-1 0 0,1-1 0,0 1 0,-1-1 0,1 1 0,-1-1 0,1 0 0,-1 0 0,1 0 0,-1 0 0,0-1 0,0 1 0,1-1 0,-1 1 0,0-1 0,0 0 0,-1 1 0,1-1 0,0 0 0,0 0 0,-1-1 0,1 1 0,0-3 0,55-82 0,126-172 0,-162 232 0,-16 18 0,1 1 0,-1 1 0,2-1 0,-1 1 0,1 0 0,1 0 0,-1 1 0,1 0 0,0 0 0,14-7 0,-20 13 0,-1 0 0,1 0 0,-1 0 0,1 0 0,-1 0 0,1 0 0,0 0 0,-1 0 0,1 1 0,-1-1 0,1 1 0,-1-1 0,1 1 0,-1 0 0,0 0 0,1-1 0,-1 1 0,0 0 0,0 0 0,1 0 0,-1 1 0,0-1 0,1 1 0,24 34 0,-20-28 0,27 44 0,2-3 0,2 0 0,3-3 0,1-1 0,91 75 0,-108-102 0,0-2 0,0-1 0,2-1 0,0 0 0,0-2 0,39 11 0,-50-19 0,0-1 0,0 0 0,0-2 0,0 1 0,0-2 0,0 0 0,1-1 0,-1 0 0,0-1 0,0-1 0,0 0 0,-1-1 0,27-11 0,11-11 0,87-57 0,-24 12 0,-15 18 0,2 4 0,2 5 0,2 4 0,1 5 0,195-36 0,-284 68 0,4-2 0,1 2 0,0 0 0,36 1 0,-55 2 0,1 1 0,-1-1 0,1 1 0,-1-1 0,1 1 0,-1 0 0,1 1 0,-1-1 0,0 1 0,0 0 0,0 0 0,0 0 0,0 1 0,0-1 0,0 1 0,-1 0 0,0 0 0,1 0 0,-1 1 0,0-1 0,0 1 0,-1-1 0,5 9 0,25 83 0,-26-74 0,0 0 0,1 0 0,2 0 0,14 27 0,-19-42 0,0-1 0,0 1 0,0-1 0,1 0 0,0 0 0,0 0 0,0-1 0,1 0 0,-1 0 0,1 0 0,0 0 0,0-1 0,0 0 0,1-1 0,-1 1 0,1-1 0,-1 0 0,12 1 0,1-1 0,1-1 0,-1 0 0,0-2 0,1 0 0,-1-1 0,33-9 0,115-41 0,-86 24 0,101-24 0,300-46 0,192 19 0,-84 12 0,-585 66 0,1 0 0,1 0 0,-1 0 0,1 1 0,-1-1 0,0 1 0,1 1 0,7 1 0,-12-2 0,-1 1 0,1 0 0,-1 0 0,1 0 0,-1 0 0,1 0 0,-1 0 0,0 0 0,0 1 0,0-1 0,0 0 0,0 1 0,0-1 0,0 1 0,0-1 0,0 1 0,0-1 0,-1 1 0,1 0 0,-1-1 0,1 1 0,-1 0 0,0-1 0,0 1 0,0 0 0,0-1 0,0 1 0,0 0 0,0 1 0,1 51 0,6 98 0,-5-136 0,0-1 0,1 1 0,1-1 0,1 1 0,0-1 0,1-1 0,10 19 0,-13-28 0,0-1 0,1 0 0,-1 0 0,1 0 0,0 0 0,0-1 0,0 0 0,1 1 0,-1-1 0,1-1 0,0 1 0,-1-1 0,1 0 0,0 0 0,1 0 0,-1-1 0,0 1 0,0-1 0,1-1 0,-1 1 0,0-1 0,1 0 0,-1 0 0,11-2 0,11-1 0,1-3 0,-1 0 0,43-16 0,-38 12 0,90-29 0,393-113 0,-357 112 0,207-23 0,-307 56 0,-19 1 0,1 1 0,-1 3 0,1 0 0,58 7 0,-96-4 0,0-1 0,-1 0 0,1 1 0,0 0 0,-1-1 0,1 1 0,0 0 0,-1 0 0,1-1 0,-1 1 0,1 1 0,-1-1 0,0 0 0,1 0 0,-1 0 0,0 1 0,0-1 0,0 0 0,0 1 0,0-1 0,0 1 0,-1 0 0,1-1 0,0 1 0,-1 0 0,1-1 0,-1 1 0,1 0 0,-1-1 0,0 1 0,0 0 0,0 2 0,0 7 0,-1 1 0,0-1 0,-1 1 0,-4 12 0,0 11 0,1 17 0,4 71 0,1-120 0,1 0 0,-1 0 0,1 0 0,0 0 0,0 0 0,0 0 0,0-1 0,1 1 0,-1 0 0,1-1 0,0 1 0,0-1 0,-1 0 0,1 1 0,1-1 0,-1 0 0,0 0 0,1 0 0,-1-1 0,1 1 0,-1-1 0,1 1 0,0-1 0,-1 0 0,1 0 0,0 0 0,0 0 0,0 0 0,0-1 0,4 1 0,11 2 0,1-1 0,0-1 0,32-3 0,-42 2 0,92-9 0,-1-5 0,151-42 0,17-2 0,-98 31 0,2 8 0,0 7 0,209 13 0,-369 0 0,131 12 0,-125-10 0,-1 0 0,1 1 0,-1 1 0,-1 1 0,30 13 0,-43-17 0,0 1 0,0-1 0,0 0 0,-1 1 0,1 0 0,-1-1 0,0 1 0,0 0 0,0 0 0,0 0 0,0 0 0,-1 1 0,1-1 0,-1 0 0,0 1 0,0-1 0,0 1 0,0-1 0,-1 1 0,1 0 0,-1-1 0,0 1 0,0-1 0,-1 1 0,1 0 0,-1-1 0,1 1 0,-1-1 0,-3 7 0,-2 10 0,-1 1 0,-1-2 0,-17 31 0,23-45 0,-28 50 0,-2-1 0,-2-2 0,-42 49 0,74-100 0,0 1 0,1-1 0,-1 1 0,1 0 0,-1 0 0,1 0 0,0 0 0,0 0 0,-1 0 0,2 0 0,-1 0 0,0 1 0,0-1 0,1 0 0,-1 0 0,1 1 0,-1 4 0,2-6 0,1 1 0,-1 0 0,0-1 0,1 1 0,-1-1 0,1 0 0,0 1 0,-1-1 0,1 0 0,0 0 0,0 0 0,-1 0 0,1 0 0,0 0 0,0-1 0,0 1 0,0-1 0,0 1 0,0-1 0,1 0 0,3 0 0,64 8 0,93-1 0,10 1 0,-56 5 0,143 36 0,-202-34 0,0 2 0,-2 3 0,0 2 0,71 40 0,-118-57 0,0 0 0,-1 1 0,1 0 0,-1 1 0,0-1 0,6 9 0,-12-13 0,-1 0 0,1-1 0,-1 1 0,0 0 0,0 0 0,0 0 0,0 0 0,0 0 0,0 0 0,0 0 0,-1 0 0,1 1 0,-1-1 0,0 0 0,1 0 0,-1 0 0,0 1 0,0-1 0,-1 0 0,1 0 0,0 0 0,-1 1 0,1-1 0,-1 0 0,0 0 0,0 0 0,1 0 0,-2 0 0,1 0 0,0 0 0,0 0 0,0-1 0,-4 4 0,-12 12 0,-1-1 0,-1-1 0,0 0 0,-38 20 0,3 0 0,16-11 0,2 3 0,1 1 0,1 1 0,-41 46 0,64-62 0,2 0 0,-1 0 0,2 1 0,0 0 0,0 1 0,1 0 0,1 0 0,1 0 0,0 1 0,1 0 0,0 0 0,2 0 0,0 0 0,0 0 0,2 25 0,2-18 0,1 0 0,1 0 0,0-1 0,2 0 0,12 30 0,54 103 0,5 14 0,-70-149 0,-1 1 0,-1-1 0,0 1 0,-2 0 0,0 0 0,-1 38 0,-2-59 0,0 1 0,0-1 0,1 0 0,-1 1 0,0-1 0,0 0 0,0 1 0,0-1 0,0 0 0,0 1 0,0-1 0,0 0 0,0 1 0,0-1 0,-1 1 0,1-1 0,0 0 0,0 1 0,0-1 0,0 0 0,0 1 0,-1-1 0,1 0 0,0 0 0,0 1 0,0-1 0,-1 0 0,1 0 0,0 1 0,-1-1 0,1 0 0,0 0 0,0 1 0,-1-1 0,1 0 0,0 0 0,-1 0 0,1 0 0,-1 0 0,1 0 0,0 0 0,-1 1 0,1-1 0,0 0 0,-1 0 0,1 0 0,0 0 0,-1 0 0,1-1 0,0 1 0,-1 0 0,1 0 0,0 0 0,-1 0 0,1 0 0,0 0 0,-1-1 0,1 1 0,0 0 0,-1 0 0,1 0 0,0-1 0,-1 1 0,1 0 0,0 0 0,0-1 0,-1 0 0,-24-25 0,18 18 0,-31-34 0,-10-14 0,-2 3 0,-3 2 0,-65-49 0,112 95 0,-2 0 0,1 1 0,0-1 0,-1 2 0,0-1 0,0 1 0,0 0 0,0 1 0,-1-1 0,1 2 0,0-1 0,-1 1 0,1 1 0,-15 0 0,12 2 0,0 0 0,1 0 0,-1 1 0,1 1 0,0 0 0,0 0 0,1 1 0,-1 0 0,1 1 0,0 0 0,-11 10 0,-23 20 0,2 2 0,-55 67 0,-64 101 0,90-114 0,-63 87 0,-56 73 0,186-249 0,0 1 0,1-1 0,-1 0 0,0 0 0,-1 0 0,1 0 0,-1 0 0,1-1 0,-1 0 0,0 0 0,1 0 0,-1 0 0,0 0 0,0-1 0,-1 0 0,1 1 0,0-2 0,-7 2 0,5-2 0,0-1 0,0 0 0,0 0 0,0 0 0,0-1 0,1 0 0,-1 0 0,1-1 0,-1 1 0,1-1 0,0 0 0,-9-7 0,-17-14 0,-34-36 0,41 36 0,-1 1 0,-39-27 0,55 44 0,-1 1 0,0-1 0,0 1 0,-1 1 0,1 0 0,-1 0 0,0 1 0,0 1 0,0 0 0,0 0 0,-15 0 0,-16 5 0,0 3 0,0 0 0,1 3 0,0 2 0,-43 17 0,16-7 0,-584 193 0,17 52 0,543-220 0,-126 56 0,185-89 0,0-2 0,0-1 0,-1-2 0,-63 7 0,91-14 0,-1-1 0,1 0 0,-1 0 0,1 0 0,-1-1 0,1 1 0,-1-2 0,1 1 0,0-1 0,0 0 0,-1 0 0,1-1 0,1 1 0,-9-6 0,8 2 0,0 1 0,0-1 0,1 0 0,-1 0 0,2-1 0,-1 1 0,1-1 0,0 0 0,0 0 0,1-1 0,-4-10 0,-61-204 0,-7-21 0,73 241 0,1-1 0,0 0 0,-1 1 0,0 0 0,1-1 0,-1 1 0,0 0 0,0 0 0,0 0 0,0 0 0,-1 0 0,1 0 0,-1 1 0,1-1 0,-1 1 0,1 0 0,-1-1 0,0 1 0,1 1 0,-1-1 0,0 0 0,0 1 0,0-1 0,-3 1 0,-8-1 0,0 1 0,0 1 0,-26 4 0,18-2 0,-44 7 0,2 3 0,-1 3 0,-63 26 0,-187 86 0,188-73 0,58-26 0,-141 60 0,-230 63 0,427-148 0,0 0 0,0 0 0,-1-1 0,-17 1 0,29-4 0,0 1 0,1-1 0,-1 0 0,0 0 0,0 0 0,0 0 0,0 0 0,1 0 0,-1-1 0,0 1 0,0-1 0,0 1 0,1-1 0,-1 0 0,0 1 0,1-1 0,-1 0 0,1 0 0,-1 0 0,1 0 0,-1-1 0,1 1 0,0 0 0,-1 0 0,1-1 0,0 1 0,0-1 0,0 1 0,0-1 0,0 0 0,-1-2 0,-1-18 0,1 0 0,0 1 0,1-1 0,2 0 0,4-32 0,-1-10 0,0-133 0,-4 194 0,-1 1 0,1-1 0,-1 1 0,1-1 0,-1 1 0,0-1 0,1 1 0,-1-1 0,0 1 0,-1 0 0,1-1 0,0 1 0,-1 0 0,1 0 0,-1 0 0,0 0 0,0 0 0,0 0 0,0 1 0,0-1 0,0 1 0,0-1 0,0 1 0,-1 0 0,1 0 0,0 0 0,-1 0 0,1 0 0,-1 0 0,1 1 0,-1-1 0,1 1 0,-1 0 0,-3 0 0,-12-1 0,0 1 0,0 1 0,1 0 0,-20 5 0,16-2 0,-404 69 0,113-16 0,-673 76 0,684-96 0,273-33 0,-81 5 0,107-9 0,1 0 0,-1 0 0,1 0 0,-1 0 0,0 0 0,1 0 0,-1 0 0,1-1 0,-1 1 0,1-1 0,-1 1 0,1-1 0,-1 1 0,1-1 0,-1 0 0,1 0 0,0 0 0,-1 0 0,1 0 0,0 0 0,0 0 0,0 0 0,0 0 0,0-1 0,0 1 0,0 0 0,0-1 0,0 1 0,1-1 0,-1 1 0,1-1 0,-1 1 0,1-1 0,-1 1 0,1-1 0,0 0 0,0-1 0,0-7 0,1 0 0,0 1 0,0-1 0,1 1 0,4-13 0,1-3 0,-3 2 0,0 0 0,-2 0 0,0-37 0,-2 59 0,0-1 0,0 1 0,-1-1 0,1 1 0,0-1 0,-1 1 0,1-1 0,-1 1 0,0-1 0,1 1 0,-1 0 0,0 0 0,0-1 0,0 1 0,0 0 0,0 0 0,0 0 0,0 0 0,-1 0 0,1 0 0,0 0 0,0 0 0,-1 1 0,1-1 0,0 0 0,-1 1 0,1-1 0,-1 1 0,-1-1 0,-50-2 0,44 3 0,-844 19 0,381-6 0,464-13 0,1 0 0,-1 0 0,1 0 0,0-1 0,-1 0 0,1 0 0,-14-5 0,21 6 0,-1-1 0,0 1 0,0-1 0,0 1 0,1-1 0,-1 0 0,0 1 0,1-1 0,-1 0 0,0 1 0,1-1 0,-1 0 0,1 0 0,-1 1 0,1-1 0,-1 0 0,1 0 0,0 0 0,-1 0 0,1 0 0,0 0 0,0 0 0,0 0 0,0-1 0,0-1 0,0 1 0,1-1 0,0 0 0,0 0 0,0 0 0,0 0 0,0 1 0,0-1 0,1 1 0,-1-1 0,4-3 0,15-19 0,2 2 0,0 0 0,1 2 0,1 0 0,1 2 0,47-28 0,-102 62 0,-1-2 0,-1-1 0,0-2 0,-1 0 0,-39 5 0,-171 15 0,237-29 0,-512 28 0,424-25 0,94-4 0,-13 1 0,0-1 0,1 0 0,-1-1 0,0 0 0,-23-6 0,33 7 0,1-1 0,0 0 0,0 0 0,-1 0 0,1-1 0,0 1 0,0 0 0,0-1 0,0 0 0,1 1 0,-1-1 0,0 0 0,1 0 0,-1 0 0,1 0 0,-1 0 0,1 0 0,0 0 0,0 0 0,0-1 0,0 1 0,1 0 0,-1-1 0,0 1 0,1-1 0,0 1 0,0-1 0,-1 1 0,1 0 0,1-1 0,-1 1 0,0-1 0,1 1 0,-1-1 0,1 1 0,1-4 0,2-8 0,1 1 0,1-1 0,0 1 0,0 0 0,1 1 0,1-1 0,0 2 0,1-1 0,12-12 0,98-90 0,-113 109 0,93-69 0,-46 37 0,-52 37 0,0 0 0,0-1 0,-1 1 0,1-1 0,0 1 0,-1-1 0,1 1 0,-1-1 0,1 0 0,0 1 0,-1-1 0,0 0 0,1 1 0,-1-1 0,1 0 0,-1 1 0,0-1 0,1 0 0,-1 0 0,0 0 0,0 0 0,-11-7 0,-34 5 0,39 3 0,-130-8 0,0-6 0,1-6 0,-194-54 0,317 71 0,-6-1 0,1-1 0,-1-1 0,1 0 0,-30-16 0,44 21 0,1 0 0,0 0 0,0-1 0,-1 1 0,1-1 0,0 1 0,0-1 0,1 0 0,-1 0 0,0 0 0,0 0 0,1 0 0,0 0 0,-1 0 0,1-1 0,0 1 0,0 0 0,0-1 0,0 1 0,0-1 0,1 1 0,-1-1 0,1 0 0,0 1 0,0-1 0,0 1 0,0-1 0,0 0 0,0 1 0,1-1 0,-1 1 0,1-1 0,-1 1 0,1-1 0,0 1 0,0-1 0,1 1 0,-1 0 0,0 0 0,1 0 0,-1-1 0,4-2 0,8-11 0,1 1 0,1 0 0,0 1 0,1 0 0,1 1 0,0 1 0,25-13 0,141-63 0,-152 74 0,203-79 0,22-9 0,-253 101 0,0 0 0,0 0 0,-1-1 0,1 1 0,0-1 0,-1 0 0,1 1 0,-1-1 0,0 0 0,0 0 0,0-1 0,0 1 0,2-3 0,-4 4 0,1-1 0,-1 1 0,0-1 0,0 1 0,0 0 0,0-1 0,0 1 0,0-1 0,0 1 0,0 0 0,-1-1 0,1 1 0,-1 0 0,1-1 0,-1 1 0,1 0 0,-1 0 0,0-1 0,1 1 0,-1 0 0,0 0 0,0 0 0,0 0 0,0 0 0,0 0 0,0 0 0,0 0 0,-1 0 0,0 0 0,-159-115 0,-1-1 0,154 111 0,-46-45 0,50 47 0,0 0 0,1-1 0,-1 0 0,1 0 0,0 0 0,0 0 0,0-1 0,1 1 0,-4-11 0,6 15 0,0 0 0,0 0 0,-1 0 0,1 0 0,0 0 0,0 0 0,0 0 0,0 0 0,0 0 0,1 0 0,-1 0 0,0 0 0,0 0 0,1 0 0,-1 0 0,0 0 0,1 0 0,-1 0 0,1 1 0,-1-1 0,1 0 0,-1 0 0,1 0 0,0 1 0,-1-1 0,1 0 0,0 1 0,0-1 0,1 0 0,1-1 0,0 1 0,0 0 0,0 0 0,0 1 0,0-1 0,0 0 0,0 1 0,0 0 0,6 0 0,1 1 0,-1 0 0,1 0 0,0 1 0,-1 0 0,16 6 0,2 0 0,-27-9 0,0 1 0,1 0 0,-1 0 0,0-1 0,0 1 0,1 0 0,-1 0 0,0-1 0,0 1 0,0 0 0,1 0 0,-1-1 0,0 1 0,0 0 0,0-1 0,0 1 0,1 0 0,-1-1 0,0 1 0,0 0 0,0-1 0,0 1 0,0 0 0,0-1 0,0 1 0,0-1 0,0 1 0,0 0 0,0-1 0,0 1 0,-1 0 0,1-1 0,0 1 0,0 0 0,0-1 0,0 1 0,-1-1 0,-29-46 0,-41-33 0,-5 2 0,-103-84 0,32 33 0,129 112 0,2 4 0,1-1 0,0 0 0,1-2 0,0 1 0,1-2 0,1 0 0,1 0 0,-15-29 0,26 44 0,-2-2 0,0 0 0,0-1 0,1 1 0,-1-1 0,1 0 0,0 1 0,0-9 0,1 13 0,0-1 0,0 1 0,0-1 0,1 1 0,-1-1 0,0 1 0,0-1 0,0 1 0,1-1 0,-1 1 0,0-1 0,1 1 0,-1-1 0,0 1 0,1-1 0,-1 1 0,1 0 0,-1-1 0,0 1 0,1 0 0,-1-1 0,1 1 0,-1 0 0,1 0 0,0-1 0,26 2 0,84 30 0,-3 4 0,116 54 0,-103-27 0,-74-36 0,79 30 0,-110-51-1365,-2-2-5461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09:39:00.0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 0 24575,'-3'0'0,"-4"0"0,-1 3 0,1 4 0,-1 4 0,1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1880-C4DB-4FC9-B095-1FB244F8F6AE}" type="datetimeFigureOut">
              <a:rPr lang="da-DK" smtClean="0"/>
              <a:t>20-08-2025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2DBF-D935-4196-A0BC-132EE53CEB9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648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F2DBF-D935-4196-A0BC-132EE53CEB9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F2DBF-D935-4196-A0BC-132EE53CEB9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460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3F7-EF8D-1442-2805-F90D13F7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3C6-4021-68D5-1099-5B1540F6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FE5C-42F5-ED25-BFA5-92006F0F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D708-28BE-2B4D-76EA-65C5F9F1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9D1B-E6BF-1F61-350B-A416EBB7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91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4915-0AA5-88A7-550C-EDDA6626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7B0AC-256A-DD5C-1FB2-5A51ABFB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13A8-DC61-DCAC-BADE-CE9BA1E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1CA6-2AA6-85A0-F736-1DE71D24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E3D0-868A-15DA-2C55-94052974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0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8FEF-8EEC-1D16-8F69-5FF3DA5EC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F4F87-CA82-C826-169C-6FB5E8F9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FAE7-3CBB-7B80-6765-1E483D9B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F97FD-BF40-F2B8-A174-8202C55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6C77-356C-3228-9EE8-7AC8DFA4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7F94-F949-C9D2-64CD-B62B7DC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FE4-1DC9-4259-BC3F-AAA35F55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D69D-53F3-11C2-CD61-58145ADE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7DC1-FAE3-D580-F35F-401162D2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CA33-9D26-98B6-E85B-DDD04508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1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BDCC-CCDE-89ED-215B-A5C7B94C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5BD-B998-CDFD-1526-FDD92DF3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3C8F-2C17-07EA-C35A-A35FBFF6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90C3-7845-28AD-B4AB-4E25141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C6B-8C7F-938E-F069-4B91823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2F3A-0938-B89E-F4AB-85FEE1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B9D-3512-C97D-CC45-A43A179A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26FA-4782-12C8-2CC1-2C750945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89C04-0833-1C4B-D8A2-3712684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B21E-0157-D95F-9FCC-4B063351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5F7A-AE0A-B266-6D5F-8DCFAF7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9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F502-0597-DE6F-EFAA-91FE7CBC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2D51-88C7-8166-7DF4-05B2412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9031-D1F7-2CE0-3119-FE2D723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C981-6167-2D0E-C5BB-60431E34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AC50-58D5-0FF1-CA9C-ADFF4B7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834AD-3601-067D-72FB-6D29B190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6F7D6-4AD1-81C2-9724-6BD00205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19DA6-2F99-B552-267C-700E7BC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6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D68-AAAD-B847-FEDE-8097587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E93F-DDAA-4DD3-F594-609BC95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BD2A4-363A-DAA0-622F-DD627BA8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6BABE-D66C-7F7F-7ABA-8A59FDD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50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D7050-3A86-DB26-84B4-1380B38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E70D8-9614-140C-81C8-4A5C6A3B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A678B-AC33-BD31-7B81-6282814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8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EB7-7A36-D8E2-02CC-749D8CB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83CD-C860-00EB-932A-D3138497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20D6-2495-A29C-DAC2-F0076F1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7D8A-A545-AF69-94BF-B59A3010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4F846-93A0-440A-DF82-A698055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461-0EED-10DF-5196-A303CB95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4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58D1-A1EA-0634-FAC2-90E4D720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24B92-4BA2-E8CE-A1AE-B2657786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9854-B0B7-287F-B832-2C9C0A99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5A84-FE53-EC4F-4180-C28245FD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90BC5-7018-2B6D-B9F7-2475E1A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6DC6-615A-374B-A4E6-15D9BD7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13B5-2A41-5C27-B7E0-D603DEF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3182-73AD-0D40-3DCC-23A1844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9043-2191-16F3-BF2E-3BC4C236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86069-5185-423F-843D-C2F3A033B90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536C-B9BE-F920-FD20-E3C829D7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17EA-46F5-6E05-831C-C882CC57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80A79-C1F5-4728-9713-FF2EEEB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customXml" Target="../ink/ink2.xml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customXml" Target="../ink/ink4.xml"/><Relationship Id="rId5" Type="http://schemas.openxmlformats.org/officeDocument/2006/relationships/image" Target="../media/image38.png"/><Relationship Id="rId10" Type="http://schemas.openxmlformats.org/officeDocument/2006/relationships/image" Target="../media/image720.png"/><Relationship Id="rId4" Type="http://schemas.openxmlformats.org/officeDocument/2006/relationships/image" Target="../media/image37.png"/><Relationship Id="rId9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1EAFE-BEE3-5E55-58AC-2838AA72F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9A88-0DA1-A97D-8696-659B4828A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721" y="294482"/>
            <a:ext cx="10521387" cy="1655762"/>
          </a:xfrm>
        </p:spPr>
        <p:txBody>
          <a:bodyPr>
            <a:normAutofit/>
          </a:bodyPr>
          <a:lstStyle/>
          <a:p>
            <a:r>
              <a:rPr lang="en-US" sz="54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A Complete Security Proof of </a:t>
            </a:r>
            <a:r>
              <a:rPr lang="en-US" sz="54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SQIsign</a:t>
            </a:r>
            <a:endParaRPr lang="en-US" sz="54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A5CF4-09C5-FBDA-05A1-BD9730323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604" y="2198900"/>
            <a:ext cx="7031619" cy="1655762"/>
          </a:xfrm>
          <a:ln>
            <a:noFill/>
          </a:ln>
        </p:spPr>
        <p:txBody>
          <a:bodyPr/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 A. Aardal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Andrea Basso, Luca De Feo, Sikhar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Patranabis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Benjamin Wesolowski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130787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30B2C-4D4D-5C10-3A84-8086C4DF7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CF89-52F2-CD52-D6AB-092AC66B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E18775-5A40-26EE-7CB2-51B555B86C2B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89320" cy="3505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 for a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Check-list: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  <a:r>
                  <a:rPr lang="en-US" dirty="0">
                    <a:solidFill>
                      <a:schemeClr val="bg1"/>
                    </a:solidFill>
                  </a:rPr>
                  <a:t>Unpredictable commitments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b="0" dirty="0">
                    <a:solidFill>
                      <a:schemeClr val="bg1"/>
                    </a:solidFill>
                  </a:rPr>
                  <a:t>	Exponential #chl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i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a hard relation</a:t>
                </a:r>
                <a:endParaRPr lang="en-US" i="1" dirty="0">
                  <a:solidFill>
                    <a:schemeClr val="bg1"/>
                  </a:solidFill>
                </a:endParaRP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Knowledge soundness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Honest-verifier zero-knowledge</a:t>
                </a:r>
              </a:p>
              <a:p>
                <a:pPr lvl="1"/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/>
                  <a:t>= SQIsign is </a:t>
                </a:r>
                <a:r>
                  <a:rPr lang="en-US" dirty="0"/>
                  <a:t>EUF-CMA-secure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E18775-5A40-26EE-7CB2-51B555B86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89320" cy="3505383"/>
              </a:xfrm>
              <a:prstGeom prst="rect">
                <a:avLst/>
              </a:prstGeom>
              <a:blipFill>
                <a:blip r:embed="rId2"/>
                <a:stretch>
                  <a:fillRect l="-71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AB95924-4425-1E92-32EB-72B2C9733070}"/>
              </a:ext>
            </a:extLst>
          </p:cNvPr>
          <p:cNvSpPr txBox="1"/>
          <p:nvPr/>
        </p:nvSpPr>
        <p:spPr>
          <a:xfrm>
            <a:off x="838200" y="2628187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BC7272-F1D7-E977-7D08-2791DC63178A}"/>
              </a:ext>
            </a:extLst>
          </p:cNvPr>
          <p:cNvSpPr txBox="1"/>
          <p:nvPr/>
        </p:nvSpPr>
        <p:spPr>
          <a:xfrm>
            <a:off x="838199" y="2965693"/>
            <a:ext cx="9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275846-D595-E4DA-817E-7AF0557A4BAC}"/>
              </a:ext>
            </a:extLst>
          </p:cNvPr>
          <p:cNvSpPr txBox="1"/>
          <p:nvPr/>
        </p:nvSpPr>
        <p:spPr>
          <a:xfrm>
            <a:off x="828292" y="3644348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690130-6AEF-8AD7-84CB-DC7317EFB1B0}"/>
              </a:ext>
            </a:extLst>
          </p:cNvPr>
          <p:cNvSpPr txBox="1"/>
          <p:nvPr/>
        </p:nvSpPr>
        <p:spPr>
          <a:xfrm>
            <a:off x="833246" y="3306842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370F-4BCC-9470-DEC9-72311AEDD820}"/>
              </a:ext>
            </a:extLst>
          </p:cNvPr>
          <p:cNvSpPr txBox="1"/>
          <p:nvPr/>
        </p:nvSpPr>
        <p:spPr>
          <a:xfrm>
            <a:off x="838200" y="3981854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DB6A9E-2C3D-EF2F-70B1-7CFD6723D1A6}"/>
              </a:ext>
            </a:extLst>
          </p:cNvPr>
          <p:cNvGrpSpPr/>
          <p:nvPr/>
        </p:nvGrpSpPr>
        <p:grpSpPr>
          <a:xfrm>
            <a:off x="6827520" y="1473698"/>
            <a:ext cx="4361915" cy="3156285"/>
            <a:chOff x="3709889" y="1081122"/>
            <a:chExt cx="7643911" cy="59162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4E2899-F08A-18CC-11B8-A170BE9E8AF1}"/>
                </a:ext>
              </a:extLst>
            </p:cNvPr>
            <p:cNvSpPr/>
            <p:nvPr/>
          </p:nvSpPr>
          <p:spPr>
            <a:xfrm flipH="1">
              <a:off x="9092971" y="2667070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9AD2873-3301-EB1B-B4F1-5ABEEE57C35F}"/>
                </a:ext>
              </a:extLst>
            </p:cNvPr>
            <p:cNvSpPr/>
            <p:nvPr/>
          </p:nvSpPr>
          <p:spPr>
            <a:xfrm flipH="1">
              <a:off x="8146368" y="1835209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687A26-2C17-2556-D29C-6F91B76106B4}"/>
                </a:ext>
              </a:extLst>
            </p:cNvPr>
            <p:cNvSpPr/>
            <p:nvPr/>
          </p:nvSpPr>
          <p:spPr>
            <a:xfrm flipH="1">
              <a:off x="8674742" y="2678893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73DB23B-4FBA-6F8C-C479-EA00EBBBA4BC}"/>
                </a:ext>
              </a:extLst>
            </p:cNvPr>
            <p:cNvSpPr/>
            <p:nvPr/>
          </p:nvSpPr>
          <p:spPr>
            <a:xfrm flipH="1">
              <a:off x="8200687" y="2337701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9C9119B-81D3-382E-5106-83F65AAFDA5C}"/>
                </a:ext>
              </a:extLst>
            </p:cNvPr>
            <p:cNvSpPr/>
            <p:nvPr/>
          </p:nvSpPr>
          <p:spPr>
            <a:xfrm flipH="1">
              <a:off x="8960263" y="1701000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482CAB-8035-DEB4-168B-CC87005EB8DB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24799" y="1701629"/>
              <a:ext cx="1997400" cy="1728000"/>
              <a:chOff x="6568935" y="1263051"/>
              <a:chExt cx="4313760" cy="373194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B56E746-F16E-0864-00A9-67F2469BCB45}"/>
                  </a:ext>
                </a:extLst>
              </p:cNvPr>
              <p:cNvSpPr/>
              <p:nvPr/>
            </p:nvSpPr>
            <p:spPr>
              <a:xfrm>
                <a:off x="8730328" y="334946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F9B60303-F06B-FB0A-7E16-C217A72E1EA2}"/>
                  </a:ext>
                </a:extLst>
              </p:cNvPr>
              <p:cNvSpPr/>
              <p:nvPr/>
            </p:nvSpPr>
            <p:spPr>
              <a:xfrm>
                <a:off x="8542695" y="1552901"/>
                <a:ext cx="2340000" cy="2340000"/>
              </a:xfrm>
              <a:prstGeom prst="arc">
                <a:avLst>
                  <a:gd name="adj1" fmla="val 9169580"/>
                  <a:gd name="adj2" fmla="val 7914524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1E2F709E-07A2-9F2A-93BF-E602428239B2}"/>
                  </a:ext>
                </a:extLst>
              </p:cNvPr>
              <p:cNvSpPr/>
              <p:nvPr/>
            </p:nvSpPr>
            <p:spPr>
              <a:xfrm>
                <a:off x="8121573" y="3375000"/>
                <a:ext cx="1620000" cy="1620000"/>
              </a:xfrm>
              <a:prstGeom prst="arc">
                <a:avLst>
                  <a:gd name="adj1" fmla="val 16284087"/>
                  <a:gd name="adj2" fmla="val 14779572"/>
                </a:avLst>
              </a:prstGeom>
              <a:ln w="3492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755F0979-C080-8A9C-7995-0300F22CE4E3}"/>
                  </a:ext>
                </a:extLst>
              </p:cNvPr>
              <p:cNvSpPr/>
              <p:nvPr/>
            </p:nvSpPr>
            <p:spPr>
              <a:xfrm>
                <a:off x="8730328" y="2638130"/>
                <a:ext cx="2035056" cy="2034000"/>
              </a:xfrm>
              <a:prstGeom prst="arc">
                <a:avLst>
                  <a:gd name="adj1" fmla="val 12256965"/>
                  <a:gd name="adj2" fmla="val 11131687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6E4FCF64-92A2-5252-68AA-CFDD23D2C0C8}"/>
                  </a:ext>
                </a:extLst>
              </p:cNvPr>
              <p:cNvSpPr/>
              <p:nvPr/>
            </p:nvSpPr>
            <p:spPr>
              <a:xfrm>
                <a:off x="6568935" y="1263051"/>
                <a:ext cx="2556000" cy="2556000"/>
              </a:xfrm>
              <a:prstGeom prst="arc">
                <a:avLst>
                  <a:gd name="adj1" fmla="val 2980593"/>
                  <a:gd name="adj2" fmla="val 2040393"/>
                </a:avLst>
              </a:prstGeom>
              <a:ln w="34925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844666-1FF7-8BCC-B038-A9245D265194}"/>
                </a:ext>
              </a:extLst>
            </p:cNvPr>
            <p:cNvSpPr/>
            <p:nvPr/>
          </p:nvSpPr>
          <p:spPr>
            <a:xfrm flipH="1">
              <a:off x="5422766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D4BE2ECB-2CB5-1C2B-4589-D93EFAEA3EFA}"/>
                </a:ext>
              </a:extLst>
            </p:cNvPr>
            <p:cNvSpPr/>
            <p:nvPr/>
          </p:nvSpPr>
          <p:spPr>
            <a:xfrm flipH="1">
              <a:off x="4476163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B1A743E-9D19-BBAF-CDC3-7BF2DA7279A2}"/>
                </a:ext>
              </a:extLst>
            </p:cNvPr>
            <p:cNvSpPr/>
            <p:nvPr/>
          </p:nvSpPr>
          <p:spPr>
            <a:xfrm flipH="1">
              <a:off x="5004537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CCBF8B53-C4DC-A7ED-737D-6E7450E466AD}"/>
                </a:ext>
              </a:extLst>
            </p:cNvPr>
            <p:cNvSpPr/>
            <p:nvPr/>
          </p:nvSpPr>
          <p:spPr>
            <a:xfrm flipH="1">
              <a:off x="4530482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9ECE944E-456F-8E78-A58B-68D7857DD53F}"/>
                </a:ext>
              </a:extLst>
            </p:cNvPr>
            <p:cNvSpPr/>
            <p:nvPr/>
          </p:nvSpPr>
          <p:spPr>
            <a:xfrm flipH="1">
              <a:off x="5290058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9090D1-6E5A-A361-B3ED-A0A4FA4CF749}"/>
                </a:ext>
              </a:extLst>
            </p:cNvPr>
            <p:cNvSpPr/>
            <p:nvPr/>
          </p:nvSpPr>
          <p:spPr>
            <a:xfrm flipH="1">
              <a:off x="10303003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AD48C222-6DEA-B958-4679-CA3739835A0C}"/>
                </a:ext>
              </a:extLst>
            </p:cNvPr>
            <p:cNvSpPr/>
            <p:nvPr/>
          </p:nvSpPr>
          <p:spPr>
            <a:xfrm flipH="1">
              <a:off x="9356400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7A6C0FD4-E60B-55ED-3C29-069768EF7292}"/>
                </a:ext>
              </a:extLst>
            </p:cNvPr>
            <p:cNvSpPr/>
            <p:nvPr/>
          </p:nvSpPr>
          <p:spPr>
            <a:xfrm flipH="1">
              <a:off x="9884774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E858B51F-7657-1102-E698-C617A7ACBE67}"/>
                </a:ext>
              </a:extLst>
            </p:cNvPr>
            <p:cNvSpPr/>
            <p:nvPr/>
          </p:nvSpPr>
          <p:spPr>
            <a:xfrm flipH="1">
              <a:off x="9410719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21A8C8C2-175F-D732-F8B0-0BEB3CF10E97}"/>
                </a:ext>
              </a:extLst>
            </p:cNvPr>
            <p:cNvSpPr/>
            <p:nvPr/>
          </p:nvSpPr>
          <p:spPr>
            <a:xfrm flipH="1">
              <a:off x="10170295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245B5EA-407D-8D67-C620-C1ABD2DED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728" y="2686433"/>
              <a:ext cx="3165235" cy="564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45FBC8A-3E1F-E1FA-9962-F758689F7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3602" y="2763214"/>
              <a:ext cx="301043" cy="2685458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4CC0DC-C9DA-C2D7-29A7-9848B9D24DF8}"/>
                </a:ext>
              </a:extLst>
            </p:cNvPr>
            <p:cNvCxnSpPr>
              <a:cxnSpLocks/>
              <a:stCxn id="13" idx="2"/>
              <a:endCxn id="30" idx="2"/>
            </p:cNvCxnSpPr>
            <p:nvPr/>
          </p:nvCxnSpPr>
          <p:spPr>
            <a:xfrm>
              <a:off x="9140785" y="2763214"/>
              <a:ext cx="1152000" cy="266823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7D790D1-0C91-E67A-691A-F2724B92B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6295" y="5499808"/>
              <a:ext cx="4680000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B37784A-7E22-82AE-A2DB-981AC0A6E70B}"/>
                    </a:ext>
                  </a:extLst>
                </p:cNvPr>
                <p:cNvSpPr txBox="1"/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010FF42-FAB8-F7F3-F8D6-85912F08E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704" r="-48148" b="-106061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1806E8A-B3BB-5F2F-EB1C-D03D3C183EFD}"/>
                    </a:ext>
                  </a:extLst>
                </p:cNvPr>
                <p:cNvSpPr txBox="1"/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chl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96B5F8A-8B67-DA87-9B5A-D340065C5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B54B9E1-AFDA-AE9B-B014-966F7D5374A8}"/>
                    </a:ext>
                  </a:extLst>
                </p:cNvPr>
                <p:cNvSpPr txBox="1"/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rsp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183FB51-E9A8-8476-100E-9FAF0A405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blipFill>
                  <a:blip r:embed="rId5"/>
                  <a:stretch>
                    <a:fillRect l="-4918" r="-52459" b="-102941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A7DFB3-3BB2-10A7-35D9-08E6289047A6}"/>
                    </a:ext>
                  </a:extLst>
                </p:cNvPr>
                <p:cNvSpPr txBox="1"/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com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AAC9180-8DE8-3524-13CB-D192070A1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99" r="-47826" b="-112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0D2D49-FDB7-6C09-DE37-C8880CA85ECA}"/>
                    </a:ext>
                  </a:extLst>
                </p:cNvPr>
                <p:cNvSpPr txBox="1"/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public key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0D2D49-FDB7-6C09-DE37-C8880CA85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blipFill>
                  <a:blip r:embed="rId7"/>
                  <a:stretch>
                    <a:fillRect l="-3089" t="-6250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A407107-C05C-E36D-5BEB-73EF59C77372}"/>
                    </a:ext>
                  </a:extLst>
                </p:cNvPr>
                <p:cNvSpPr txBox="1"/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commitment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A407107-C05C-E36D-5BEB-73EF59C77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blipFill>
                  <a:blip r:embed="rId8"/>
                  <a:stretch>
                    <a:fillRect l="-2374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5BDB5C5-6D96-4DC2-EF65-9A3761B7FEA2}"/>
              </a:ext>
            </a:extLst>
          </p:cNvPr>
          <p:cNvSpPr txBox="1"/>
          <p:nvPr/>
        </p:nvSpPr>
        <p:spPr>
          <a:xfrm>
            <a:off x="838198" y="2628187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D7B9D9-1666-EFF5-76DE-3C4B0BBA3723}"/>
              </a:ext>
            </a:extLst>
          </p:cNvPr>
          <p:cNvSpPr txBox="1"/>
          <p:nvPr/>
        </p:nvSpPr>
        <p:spPr>
          <a:xfrm>
            <a:off x="838197" y="2965692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CA4743D-EC94-6EDA-AEC0-5DB17691AB5B}"/>
              </a:ext>
            </a:extLst>
          </p:cNvPr>
          <p:cNvSpPr txBox="1"/>
          <p:nvPr/>
        </p:nvSpPr>
        <p:spPr>
          <a:xfrm>
            <a:off x="833245" y="3306841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13F5B29-002D-745B-E16A-972297FA8E4C}"/>
              </a:ext>
            </a:extLst>
          </p:cNvPr>
          <p:cNvSpPr txBox="1"/>
          <p:nvPr/>
        </p:nvSpPr>
        <p:spPr>
          <a:xfrm>
            <a:off x="828291" y="3644347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70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F714-F868-CFC3-E632-F16F1D9F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Honest-verifier zero-knowledge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BAE357-D836-7AE5-930D-4BC69BDA0F8E}"/>
                  </a:ext>
                </a:extLst>
              </p:cNvPr>
              <p:cNvSpPr/>
              <p:nvPr/>
            </p:nvSpPr>
            <p:spPr>
              <a:xfrm>
                <a:off x="2215587" y="2813946"/>
                <a:ext cx="2569920" cy="1615289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0" smtClean="0">
                          <a:latin typeface="Cambria Math" panose="02040503050406030204" pitchFamily="18" charset="0"/>
                        </a:rPr>
                        <m:t>𝐒𝐢𝐦𝐮𝐥𝐚𝐭𝐨𝐫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BAE357-D836-7AE5-930D-4BC69BDA0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87" y="2813946"/>
                <a:ext cx="2569920" cy="16152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272D93CA-A372-2CDC-2D73-1D92C8F2115C}"/>
              </a:ext>
            </a:extLst>
          </p:cNvPr>
          <p:cNvSpPr/>
          <p:nvPr/>
        </p:nvSpPr>
        <p:spPr>
          <a:xfrm>
            <a:off x="3256707" y="2141825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D60E73-E3B6-0F18-E04F-1C1A5266F16A}"/>
                  </a:ext>
                </a:extLst>
              </p:cNvPr>
              <p:cNvSpPr txBox="1"/>
              <p:nvPr/>
            </p:nvSpPr>
            <p:spPr>
              <a:xfrm>
                <a:off x="2798432" y="1690688"/>
                <a:ext cx="1620444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D60E73-E3B6-0F18-E04F-1C1A5266F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432" y="1690688"/>
                <a:ext cx="1620444" cy="394019"/>
              </a:xfrm>
              <a:prstGeom prst="rect">
                <a:avLst/>
              </a:prstGeom>
              <a:blipFill>
                <a:blip r:embed="rId3"/>
                <a:stretch>
                  <a:fillRect l="-3008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060CD832-3010-12C4-8130-655479763723}"/>
              </a:ext>
            </a:extLst>
          </p:cNvPr>
          <p:cNvSpPr/>
          <p:nvPr/>
        </p:nvSpPr>
        <p:spPr>
          <a:xfrm>
            <a:off x="3256707" y="4511040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CB3191-80D0-B582-F99B-EA45E7A859EA}"/>
                  </a:ext>
                </a:extLst>
              </p:cNvPr>
              <p:cNvSpPr txBox="1"/>
              <p:nvPr/>
            </p:nvSpPr>
            <p:spPr>
              <a:xfrm>
                <a:off x="2492482" y="5183161"/>
                <a:ext cx="2016129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rsp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CB3191-80D0-B582-F99B-EA45E7A85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482" y="5183161"/>
                <a:ext cx="2016129" cy="39401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BB3B97C6-0154-820D-9DD1-0EF5DD8322C1}"/>
              </a:ext>
            </a:extLst>
          </p:cNvPr>
          <p:cNvSpPr/>
          <p:nvPr/>
        </p:nvSpPr>
        <p:spPr>
          <a:xfrm flipH="1">
            <a:off x="9451968" y="2713383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B46973-98C6-6DE8-7FC2-1C85B4128DBD}"/>
                  </a:ext>
                </a:extLst>
              </p:cNvPr>
              <p:cNvSpPr txBox="1"/>
              <p:nvPr/>
            </p:nvSpPr>
            <p:spPr>
              <a:xfrm>
                <a:off x="8920967" y="2258878"/>
                <a:ext cx="1580304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B46973-98C6-6DE8-7FC2-1C85B412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67" y="2258878"/>
                <a:ext cx="1580304" cy="394019"/>
              </a:xfrm>
              <a:prstGeom prst="rect">
                <a:avLst/>
              </a:prstGeom>
              <a:blipFill>
                <a:blip r:embed="rId5"/>
                <a:stretch>
                  <a:fillRect l="-3077"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190155BC-3D91-8607-D424-3396C2B4330E}"/>
              </a:ext>
            </a:extLst>
          </p:cNvPr>
          <p:cNvSpPr/>
          <p:nvPr/>
        </p:nvSpPr>
        <p:spPr>
          <a:xfrm flipH="1">
            <a:off x="10321296" y="4848183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596E58-C26B-7A1E-FDE4-5425A56A1BD0}"/>
              </a:ext>
            </a:extLst>
          </p:cNvPr>
          <p:cNvCxnSpPr>
            <a:cxnSpLocks/>
          </p:cNvCxnSpPr>
          <p:nvPr/>
        </p:nvCxnSpPr>
        <p:spPr>
          <a:xfrm>
            <a:off x="9512300" y="2813946"/>
            <a:ext cx="801669" cy="2001709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CB0FED-AD0C-0A58-BF20-B79A491EA122}"/>
                  </a:ext>
                </a:extLst>
              </p:cNvPr>
              <p:cNvSpPr txBox="1"/>
              <p:nvPr/>
            </p:nvSpPr>
            <p:spPr>
              <a:xfrm>
                <a:off x="9932016" y="3425669"/>
                <a:ext cx="639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CB0FED-AD0C-0A58-BF20-B79A491EA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016" y="3425669"/>
                <a:ext cx="639855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FFEC92-40A3-C571-1544-7216BC4BC24F}"/>
                  </a:ext>
                </a:extLst>
              </p:cNvPr>
              <p:cNvSpPr txBox="1"/>
              <p:nvPr/>
            </p:nvSpPr>
            <p:spPr>
              <a:xfrm>
                <a:off x="10357158" y="4866940"/>
                <a:ext cx="614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FFEC92-40A3-C571-1544-7216BC4BC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158" y="4866940"/>
                <a:ext cx="6146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66DC11-8E15-A8B6-472F-85F822976D7B}"/>
              </a:ext>
            </a:extLst>
          </p:cNvPr>
          <p:cNvCxnSpPr>
            <a:cxnSpLocks/>
          </p:cNvCxnSpPr>
          <p:nvPr/>
        </p:nvCxnSpPr>
        <p:spPr>
          <a:xfrm flipH="1">
            <a:off x="6894182" y="4875431"/>
            <a:ext cx="3356188" cy="0"/>
          </a:xfrm>
          <a:prstGeom prst="straightConnector1">
            <a:avLst/>
          </a:prstGeom>
          <a:ln w="381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D39DD7-E180-70F7-395E-27584B3E07C4}"/>
                  </a:ext>
                </a:extLst>
              </p:cNvPr>
              <p:cNvSpPr txBox="1"/>
              <p:nvPr/>
            </p:nvSpPr>
            <p:spPr>
              <a:xfrm>
                <a:off x="8336890" y="4402154"/>
                <a:ext cx="470771" cy="295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rsp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D39DD7-E180-70F7-395E-27584B3E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890" y="4402154"/>
                <a:ext cx="470771" cy="295593"/>
              </a:xfrm>
              <a:prstGeom prst="rect">
                <a:avLst/>
              </a:prstGeom>
              <a:blipFill>
                <a:blip r:embed="rId8"/>
                <a:stretch>
                  <a:fillRect l="-3896" r="-20779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D255328-C8F3-6041-1D23-8FCAD66FAF21}"/>
              </a:ext>
            </a:extLst>
          </p:cNvPr>
          <p:cNvSpPr/>
          <p:nvPr/>
        </p:nvSpPr>
        <p:spPr>
          <a:xfrm flipH="1">
            <a:off x="6804926" y="4856673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04B8D4-91B4-9564-AEDB-ACD5FC5E252B}"/>
                  </a:ext>
                </a:extLst>
              </p:cNvPr>
              <p:cNvSpPr txBox="1"/>
              <p:nvPr/>
            </p:nvSpPr>
            <p:spPr>
              <a:xfrm>
                <a:off x="6120143" y="5051606"/>
                <a:ext cx="15247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commitment </a:t>
                </a:r>
                <a:endParaRPr lang="nb-NO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com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04B8D4-91B4-9564-AEDB-ACD5FC5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43" y="5051606"/>
                <a:ext cx="1524776" cy="646331"/>
              </a:xfrm>
              <a:prstGeom prst="rect">
                <a:avLst/>
              </a:prstGeom>
              <a:blipFill>
                <a:blip r:embed="rId9"/>
                <a:stretch>
                  <a:fillRect l="-3600" t="-4717" r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29FE02B-A847-72B4-58CD-6B24BDA360FA}"/>
              </a:ext>
            </a:extLst>
          </p:cNvPr>
          <p:cNvSpPr txBox="1"/>
          <p:nvPr/>
        </p:nvSpPr>
        <p:spPr>
          <a:xfrm>
            <a:off x="6120143" y="3324706"/>
            <a:ext cx="211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degree not smooth!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8933ED30-24C7-4319-89E1-ACCCF2C6662A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6942165" y="3931794"/>
            <a:ext cx="1049412" cy="5739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B36F02-01DD-6FE2-221A-77B2BDCD40AB}"/>
              </a:ext>
            </a:extLst>
          </p:cNvPr>
          <p:cNvSpPr txBox="1"/>
          <p:nvPr/>
        </p:nvSpPr>
        <p:spPr>
          <a:xfrm>
            <a:off x="7623020" y="5916572"/>
            <a:ext cx="229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Uniform distribution?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C47CE49C-EDA2-0C3A-B1E5-8024E3A126C0}"/>
              </a:ext>
            </a:extLst>
          </p:cNvPr>
          <p:cNvCxnSpPr>
            <a:cxnSpLocks/>
            <a:stCxn id="32" idx="1"/>
            <a:endCxn id="21" idx="2"/>
          </p:cNvCxnSpPr>
          <p:nvPr/>
        </p:nvCxnSpPr>
        <p:spPr>
          <a:xfrm rot="10800000">
            <a:off x="6882532" y="5697938"/>
            <a:ext cx="740489" cy="403301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07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3" grpId="0"/>
      <p:bldP spid="17" grpId="0"/>
      <p:bldP spid="19" grpId="0"/>
      <p:bldP spid="20" grpId="0" animBg="1"/>
      <p:bldP spid="21" grpId="0"/>
      <p:bldP spid="22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4D40-1102-9105-9929-F7368D62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53A3-3D3A-EC8D-AE0D-C96F5928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E4CF59-2FA3-D742-A33B-565EA563FF8A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89320" cy="3505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 for a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Check-list: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Unpredictable commitments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b="0" dirty="0">
                    <a:solidFill>
                      <a:schemeClr val="tx1"/>
                    </a:solidFill>
                  </a:rPr>
                  <a:t>	Exponential #chl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i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hard relation</a:t>
                </a:r>
                <a:endParaRPr lang="en-US" i="1" dirty="0">
                  <a:solidFill>
                    <a:schemeClr val="tx1"/>
                  </a:solidFill>
                </a:endParaRP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soundness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Honest-verifier zero-knowledge</a:t>
                </a:r>
              </a:p>
              <a:p>
                <a:pPr lvl="1"/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/>
                  <a:t>= SQIsign is </a:t>
                </a:r>
                <a:r>
                  <a:rPr lang="en-US" dirty="0"/>
                  <a:t>EUF-CMA-secure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E4CF59-2FA3-D742-A33B-565EA563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89320" cy="3505383"/>
              </a:xfrm>
              <a:prstGeom prst="rect">
                <a:avLst/>
              </a:prstGeom>
              <a:blipFill>
                <a:blip r:embed="rId2"/>
                <a:stretch>
                  <a:fillRect l="-71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8465827-8FFD-7D0F-D85E-9226A6E2D52E}"/>
              </a:ext>
            </a:extLst>
          </p:cNvPr>
          <p:cNvSpPr txBox="1"/>
          <p:nvPr/>
        </p:nvSpPr>
        <p:spPr>
          <a:xfrm>
            <a:off x="838200" y="2628187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FAA2E-D9ED-2366-3D9B-3CABD4D4809D}"/>
              </a:ext>
            </a:extLst>
          </p:cNvPr>
          <p:cNvSpPr txBox="1"/>
          <p:nvPr/>
        </p:nvSpPr>
        <p:spPr>
          <a:xfrm>
            <a:off x="838199" y="2965693"/>
            <a:ext cx="9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2A80D4-C1E5-C5B6-AA2A-FF24DAC15783}"/>
              </a:ext>
            </a:extLst>
          </p:cNvPr>
          <p:cNvSpPr txBox="1"/>
          <p:nvPr/>
        </p:nvSpPr>
        <p:spPr>
          <a:xfrm>
            <a:off x="828292" y="3644348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DCFDB-61DD-F58A-72F7-CDC97D63CCDF}"/>
              </a:ext>
            </a:extLst>
          </p:cNvPr>
          <p:cNvSpPr txBox="1"/>
          <p:nvPr/>
        </p:nvSpPr>
        <p:spPr>
          <a:xfrm>
            <a:off x="833246" y="3306842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80BB3-969E-307C-B6B5-0B36D5D1A13E}"/>
              </a:ext>
            </a:extLst>
          </p:cNvPr>
          <p:cNvSpPr txBox="1"/>
          <p:nvPr/>
        </p:nvSpPr>
        <p:spPr>
          <a:xfrm>
            <a:off x="838200" y="3981854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F8E74F-3DBE-1A6A-6EA3-19E48213B7A5}"/>
              </a:ext>
            </a:extLst>
          </p:cNvPr>
          <p:cNvGrpSpPr/>
          <p:nvPr/>
        </p:nvGrpSpPr>
        <p:grpSpPr>
          <a:xfrm>
            <a:off x="6827520" y="1473698"/>
            <a:ext cx="4361915" cy="3156285"/>
            <a:chOff x="3709889" y="1081122"/>
            <a:chExt cx="7643911" cy="59162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9D8F3B-D6D0-BB83-6E70-43C422B570A3}"/>
                </a:ext>
              </a:extLst>
            </p:cNvPr>
            <p:cNvSpPr/>
            <p:nvPr/>
          </p:nvSpPr>
          <p:spPr>
            <a:xfrm flipH="1">
              <a:off x="9092971" y="2667070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6F1362E-83EA-3E69-8B88-FCA474EEA818}"/>
                </a:ext>
              </a:extLst>
            </p:cNvPr>
            <p:cNvSpPr/>
            <p:nvPr/>
          </p:nvSpPr>
          <p:spPr>
            <a:xfrm flipH="1">
              <a:off x="8146368" y="1835209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76EDA3F-C443-F567-95B1-B34AC7F4530E}"/>
                </a:ext>
              </a:extLst>
            </p:cNvPr>
            <p:cNvSpPr/>
            <p:nvPr/>
          </p:nvSpPr>
          <p:spPr>
            <a:xfrm flipH="1">
              <a:off x="8674742" y="2678893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7FDF07E-55A5-004E-92F8-FAA853E0C659}"/>
                </a:ext>
              </a:extLst>
            </p:cNvPr>
            <p:cNvSpPr/>
            <p:nvPr/>
          </p:nvSpPr>
          <p:spPr>
            <a:xfrm flipH="1">
              <a:off x="8200687" y="2337701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7A542BA-6BFE-06C5-A796-76E6CDF0D142}"/>
                </a:ext>
              </a:extLst>
            </p:cNvPr>
            <p:cNvSpPr/>
            <p:nvPr/>
          </p:nvSpPr>
          <p:spPr>
            <a:xfrm flipH="1">
              <a:off x="8960263" y="1701000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BDD129-4998-FB44-6C02-BE9C3839F75B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24799" y="1701629"/>
              <a:ext cx="1997400" cy="1728000"/>
              <a:chOff x="6568935" y="1263051"/>
              <a:chExt cx="4313760" cy="373194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609B3D4-AD8F-8ED4-408A-0843A5CB550B}"/>
                  </a:ext>
                </a:extLst>
              </p:cNvPr>
              <p:cNvSpPr/>
              <p:nvPr/>
            </p:nvSpPr>
            <p:spPr>
              <a:xfrm>
                <a:off x="8730328" y="334946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931BA2A3-DBC0-760C-77BB-7AABB9806F94}"/>
                  </a:ext>
                </a:extLst>
              </p:cNvPr>
              <p:cNvSpPr/>
              <p:nvPr/>
            </p:nvSpPr>
            <p:spPr>
              <a:xfrm>
                <a:off x="8542695" y="1552901"/>
                <a:ext cx="2340000" cy="2340000"/>
              </a:xfrm>
              <a:prstGeom prst="arc">
                <a:avLst>
                  <a:gd name="adj1" fmla="val 9169580"/>
                  <a:gd name="adj2" fmla="val 7914524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1405068F-2F51-850B-896B-BE4ADFF2FBEC}"/>
                  </a:ext>
                </a:extLst>
              </p:cNvPr>
              <p:cNvSpPr/>
              <p:nvPr/>
            </p:nvSpPr>
            <p:spPr>
              <a:xfrm>
                <a:off x="8121573" y="3375000"/>
                <a:ext cx="1620000" cy="1620000"/>
              </a:xfrm>
              <a:prstGeom prst="arc">
                <a:avLst>
                  <a:gd name="adj1" fmla="val 16284087"/>
                  <a:gd name="adj2" fmla="val 14779572"/>
                </a:avLst>
              </a:prstGeom>
              <a:ln w="3492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F8196FDA-7E50-A3DD-DB17-3EF3CB4189C7}"/>
                  </a:ext>
                </a:extLst>
              </p:cNvPr>
              <p:cNvSpPr/>
              <p:nvPr/>
            </p:nvSpPr>
            <p:spPr>
              <a:xfrm>
                <a:off x="8730328" y="2638130"/>
                <a:ext cx="2035056" cy="2034000"/>
              </a:xfrm>
              <a:prstGeom prst="arc">
                <a:avLst>
                  <a:gd name="adj1" fmla="val 12256965"/>
                  <a:gd name="adj2" fmla="val 11131687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CCE397A3-D4A7-9C82-3C63-30F50D181CAF}"/>
                  </a:ext>
                </a:extLst>
              </p:cNvPr>
              <p:cNvSpPr/>
              <p:nvPr/>
            </p:nvSpPr>
            <p:spPr>
              <a:xfrm>
                <a:off x="6568935" y="1263051"/>
                <a:ext cx="2556000" cy="2556000"/>
              </a:xfrm>
              <a:prstGeom prst="arc">
                <a:avLst>
                  <a:gd name="adj1" fmla="val 2980593"/>
                  <a:gd name="adj2" fmla="val 2040393"/>
                </a:avLst>
              </a:prstGeom>
              <a:ln w="34925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E384FE-057A-8EA3-23BB-EE6C02CD1B6C}"/>
                </a:ext>
              </a:extLst>
            </p:cNvPr>
            <p:cNvSpPr/>
            <p:nvPr/>
          </p:nvSpPr>
          <p:spPr>
            <a:xfrm flipH="1">
              <a:off x="5422766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A568BDC-7193-B552-BDEF-A13CE2BBF4F8}"/>
                </a:ext>
              </a:extLst>
            </p:cNvPr>
            <p:cNvSpPr/>
            <p:nvPr/>
          </p:nvSpPr>
          <p:spPr>
            <a:xfrm flipH="1">
              <a:off x="4476163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15752E2F-12AC-D7EC-DE52-04E6DA01642D}"/>
                </a:ext>
              </a:extLst>
            </p:cNvPr>
            <p:cNvSpPr/>
            <p:nvPr/>
          </p:nvSpPr>
          <p:spPr>
            <a:xfrm flipH="1">
              <a:off x="5004537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C1E1605-15F5-948C-619E-35048AAA78F9}"/>
                </a:ext>
              </a:extLst>
            </p:cNvPr>
            <p:cNvSpPr/>
            <p:nvPr/>
          </p:nvSpPr>
          <p:spPr>
            <a:xfrm flipH="1">
              <a:off x="4530482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F7E601F-3825-585E-4434-D3CE222D7FFA}"/>
                </a:ext>
              </a:extLst>
            </p:cNvPr>
            <p:cNvSpPr/>
            <p:nvPr/>
          </p:nvSpPr>
          <p:spPr>
            <a:xfrm flipH="1">
              <a:off x="5290058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A49F96-9E0A-2E1A-A8E4-67F904674A92}"/>
                </a:ext>
              </a:extLst>
            </p:cNvPr>
            <p:cNvSpPr/>
            <p:nvPr/>
          </p:nvSpPr>
          <p:spPr>
            <a:xfrm flipH="1">
              <a:off x="10303003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9E17C229-06C0-EB22-8A44-F8EADFCF166A}"/>
                </a:ext>
              </a:extLst>
            </p:cNvPr>
            <p:cNvSpPr/>
            <p:nvPr/>
          </p:nvSpPr>
          <p:spPr>
            <a:xfrm flipH="1">
              <a:off x="9356400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A7247C81-B7A4-A0C9-41C8-200F1535A086}"/>
                </a:ext>
              </a:extLst>
            </p:cNvPr>
            <p:cNvSpPr/>
            <p:nvPr/>
          </p:nvSpPr>
          <p:spPr>
            <a:xfrm flipH="1">
              <a:off x="9884774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DF07D66C-94B0-8EA0-8D34-799AC6BD28CC}"/>
                </a:ext>
              </a:extLst>
            </p:cNvPr>
            <p:cNvSpPr/>
            <p:nvPr/>
          </p:nvSpPr>
          <p:spPr>
            <a:xfrm flipH="1">
              <a:off x="9410719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EC669D1-15EA-1916-D707-A70F5E416457}"/>
                </a:ext>
              </a:extLst>
            </p:cNvPr>
            <p:cNvSpPr/>
            <p:nvPr/>
          </p:nvSpPr>
          <p:spPr>
            <a:xfrm flipH="1">
              <a:off x="10170295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FF344A-55C6-267C-3784-BE45E71C0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728" y="2686433"/>
              <a:ext cx="3165235" cy="564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FA9793-830F-B197-15F1-7BE2F7ECE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3602" y="2763214"/>
              <a:ext cx="301043" cy="2685458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13201AF-AE6A-5D6C-CF9E-E39A90A59F73}"/>
                </a:ext>
              </a:extLst>
            </p:cNvPr>
            <p:cNvCxnSpPr>
              <a:cxnSpLocks/>
              <a:stCxn id="13" idx="2"/>
              <a:endCxn id="30" idx="2"/>
            </p:cNvCxnSpPr>
            <p:nvPr/>
          </p:nvCxnSpPr>
          <p:spPr>
            <a:xfrm>
              <a:off x="9140785" y="2763214"/>
              <a:ext cx="1152000" cy="266823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038BD5E-D307-EA11-33D6-8BB6DEC2C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6295" y="5499808"/>
              <a:ext cx="4680000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38B57F-293D-7219-D0AA-EE4F33C6AF52}"/>
                    </a:ext>
                  </a:extLst>
                </p:cNvPr>
                <p:cNvSpPr txBox="1"/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38B57F-293D-7219-D0AA-EE4F33C6A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704" r="-48148" b="-10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5180483-8C6D-DD2D-E0AF-D61D4948B2F8}"/>
                    </a:ext>
                  </a:extLst>
                </p:cNvPr>
                <p:cNvSpPr txBox="1"/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chl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5180483-8C6D-DD2D-E0AF-D61D4948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DBE1D7-D984-265C-90EE-7A7C1622E0B1}"/>
                    </a:ext>
                  </a:extLst>
                </p:cNvPr>
                <p:cNvSpPr txBox="1"/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rsp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DBE1D7-D984-265C-90EE-7A7C1622E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blipFill>
                  <a:blip r:embed="rId5"/>
                  <a:stretch>
                    <a:fillRect l="-4918" r="-52459" b="-10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8D30DDC-C8EA-A87A-8C7F-EFD140F4FB5F}"/>
                    </a:ext>
                  </a:extLst>
                </p:cNvPr>
                <p:cNvSpPr txBox="1"/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com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8D30DDC-C8EA-A87A-8C7F-EFD140F4F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99" r="-47826" b="-1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CE225EA-3DE4-2B9C-149E-E401A221C003}"/>
                    </a:ext>
                  </a:extLst>
                </p:cNvPr>
                <p:cNvSpPr txBox="1"/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public key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CE225EA-3DE4-2B9C-149E-E401A221C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blipFill>
                  <a:blip r:embed="rId7"/>
                  <a:stretch>
                    <a:fillRect l="-3089" t="-6250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CB4F2CD-F433-D5BC-3FDF-48FE8907A927}"/>
                    </a:ext>
                  </a:extLst>
                </p:cNvPr>
                <p:cNvSpPr txBox="1"/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commitment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CB4F2CD-F433-D5BC-3FDF-48FE8907A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blipFill>
                  <a:blip r:embed="rId8"/>
                  <a:stretch>
                    <a:fillRect l="-2374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87A857C-6F63-4C22-D5C6-AF5E01074D1F}"/>
              </a:ext>
            </a:extLst>
          </p:cNvPr>
          <p:cNvSpPr txBox="1"/>
          <p:nvPr/>
        </p:nvSpPr>
        <p:spPr>
          <a:xfrm>
            <a:off x="838198" y="2628187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F984D0-E208-326E-50CE-F598CE18B665}"/>
              </a:ext>
            </a:extLst>
          </p:cNvPr>
          <p:cNvSpPr txBox="1"/>
          <p:nvPr/>
        </p:nvSpPr>
        <p:spPr>
          <a:xfrm>
            <a:off x="838197" y="2965692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B192CA0-7089-B0A0-4894-787B68808246}"/>
              </a:ext>
            </a:extLst>
          </p:cNvPr>
          <p:cNvSpPr txBox="1"/>
          <p:nvPr/>
        </p:nvSpPr>
        <p:spPr>
          <a:xfrm>
            <a:off x="833245" y="3306841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7970968-BD9E-0BE6-BB32-45B36BC75948}"/>
              </a:ext>
            </a:extLst>
          </p:cNvPr>
          <p:cNvSpPr txBox="1"/>
          <p:nvPr/>
        </p:nvSpPr>
        <p:spPr>
          <a:xfrm>
            <a:off x="828291" y="3644347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998F0-E358-CBC0-CF33-E632D4DA5D51}"/>
              </a:ext>
            </a:extLst>
          </p:cNvPr>
          <p:cNvSpPr txBox="1"/>
          <p:nvPr/>
        </p:nvSpPr>
        <p:spPr>
          <a:xfrm>
            <a:off x="838197" y="3981852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FF000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B0F135-C206-40BE-E9A9-9E283894B517}"/>
                  </a:ext>
                </a:extLst>
              </p14:cNvPr>
              <p14:cNvContentPartPr/>
              <p14:nvPr/>
            </p14:nvContentPartPr>
            <p14:xfrm>
              <a:off x="1057461" y="4569519"/>
              <a:ext cx="3724240" cy="109921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B0F135-C206-40BE-E9A9-9E283894B5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8461" y="4560521"/>
                <a:ext cx="3741880" cy="1116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473E25-A636-641A-7C14-5B49D23C545C}"/>
                  </a:ext>
                </a:extLst>
              </p14:cNvPr>
              <p14:cNvContentPartPr/>
              <p14:nvPr/>
            </p14:nvContentPartPr>
            <p14:xfrm>
              <a:off x="962060" y="4549590"/>
              <a:ext cx="3603590" cy="12439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473E25-A636-641A-7C14-5B49D23C5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3060" y="4540592"/>
                <a:ext cx="3621230" cy="12615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68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C473-BA91-B34D-F9D4-748C3140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1F0159-7252-389A-C52C-361B0F80DB8D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6510868" cy="3376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SQIsign2D-West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Assume </a:t>
                </a:r>
                <a:r>
                  <a:rPr lang="nb-NO" dirty="0"/>
                  <a:t>oracle</a:t>
                </a:r>
                <a:r>
                  <a:rPr lang="en-US" dirty="0"/>
                  <a:t> exists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/>
                    </a:solidFill>
                  </a:rPr>
                  <a:t>Pros: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/>
                    </a:solidFill>
                  </a:rPr>
                  <a:t>HVZK is trivial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Cons: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Security in ad-hoc idealized model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Oracle distribution strongly depends on secret,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End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1F0159-7252-389A-C52C-361B0F80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6510868" cy="3376374"/>
              </a:xfrm>
              <a:prstGeom prst="rect">
                <a:avLst/>
              </a:prstGeo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A55F9B7-071E-F1F1-8086-09C285796C38}"/>
                  </a:ext>
                </a:extLst>
              </p:cNvPr>
              <p:cNvSpPr/>
              <p:nvPr/>
            </p:nvSpPr>
            <p:spPr>
              <a:xfrm>
                <a:off x="9074150" y="2800350"/>
                <a:ext cx="1403350" cy="12573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A55F9B7-071E-F1F1-8086-09C285796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150" y="2800350"/>
                <a:ext cx="1403350" cy="12573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BF5CC553-CB3A-BEB5-775C-C63EDD2B3133}"/>
              </a:ext>
            </a:extLst>
          </p:cNvPr>
          <p:cNvSpPr/>
          <p:nvPr/>
        </p:nvSpPr>
        <p:spPr>
          <a:xfrm>
            <a:off x="9531985" y="2122775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3D6F39-21F8-38DB-2820-929E6564AC8E}"/>
                  </a:ext>
                </a:extLst>
              </p:cNvPr>
              <p:cNvSpPr txBox="1"/>
              <p:nvPr/>
            </p:nvSpPr>
            <p:spPr>
              <a:xfrm>
                <a:off x="9583593" y="1666184"/>
                <a:ext cx="384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3D6F39-21F8-38DB-2820-929E656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93" y="1666184"/>
                <a:ext cx="3844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C30C3F18-4D5D-2937-E5A7-F7228C36C2FD}"/>
              </a:ext>
            </a:extLst>
          </p:cNvPr>
          <p:cNvSpPr/>
          <p:nvPr/>
        </p:nvSpPr>
        <p:spPr>
          <a:xfrm>
            <a:off x="9531985" y="4144909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4464FB-44AB-906F-6FFB-B81B08B823C0}"/>
                  </a:ext>
                </a:extLst>
              </p:cNvPr>
              <p:cNvSpPr txBox="1"/>
              <p:nvPr/>
            </p:nvSpPr>
            <p:spPr>
              <a:xfrm>
                <a:off x="8557030" y="4970302"/>
                <a:ext cx="2437590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rsp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4464FB-44AB-906F-6FFB-B81B08B82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030" y="4970302"/>
                <a:ext cx="2437590" cy="394019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480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E2855-35FD-109D-CCB4-9572A70CA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1E905-D19A-6D65-7A48-C97204FFBFDE}"/>
              </a:ext>
            </a:extLst>
          </p:cNvPr>
          <p:cNvSpPr txBox="1"/>
          <p:nvPr/>
        </p:nvSpPr>
        <p:spPr>
          <a:xfrm>
            <a:off x="3485606" y="2644170"/>
            <a:ext cx="5220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 security proof</a:t>
            </a:r>
          </a:p>
          <a:p>
            <a:pPr algn="ctr"/>
            <a:r>
              <a:rPr lang="en-US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the ROM)</a:t>
            </a:r>
          </a:p>
        </p:txBody>
      </p:sp>
    </p:spTree>
    <p:extLst>
      <p:ext uri="{BB962C8B-B14F-4D97-AF65-F5344CB8AC3E}">
        <p14:creationId xmlns:p14="http://schemas.microsoft.com/office/powerpoint/2010/main" val="42792940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CF73-A991-95BA-6873-40B445CE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Hint-assisted HVZK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D47A46-1C51-BC1A-649C-6FD4B8FE5C46}"/>
                  </a:ext>
                </a:extLst>
              </p:cNvPr>
              <p:cNvSpPr/>
              <p:nvPr/>
            </p:nvSpPr>
            <p:spPr>
              <a:xfrm>
                <a:off x="6939987" y="2735207"/>
                <a:ext cx="2569920" cy="1615289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0" smtClean="0">
                          <a:latin typeface="Cambria Math" panose="02040503050406030204" pitchFamily="18" charset="0"/>
                        </a:rPr>
                        <m:t>𝐒𝐢𝐦𝐮𝐥𝐚𝐭𝐨𝐫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D47A46-1C51-BC1A-649C-6FD4B8FE5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987" y="2735207"/>
                <a:ext cx="2569920" cy="1615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313A46EC-0D55-D4C2-8292-5744365B9482}"/>
              </a:ext>
            </a:extLst>
          </p:cNvPr>
          <p:cNvSpPr/>
          <p:nvPr/>
        </p:nvSpPr>
        <p:spPr>
          <a:xfrm>
            <a:off x="7981107" y="2063086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692AE5-145D-A999-9258-4912E10015F0}"/>
                  </a:ext>
                </a:extLst>
              </p:cNvPr>
              <p:cNvSpPr txBox="1"/>
              <p:nvPr/>
            </p:nvSpPr>
            <p:spPr>
              <a:xfrm>
                <a:off x="7522832" y="1611949"/>
                <a:ext cx="1404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Statement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692AE5-145D-A999-9258-4912E1001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32" y="1611949"/>
                <a:ext cx="1404231" cy="369332"/>
              </a:xfrm>
              <a:prstGeom prst="rect">
                <a:avLst/>
              </a:prstGeom>
              <a:blipFill>
                <a:blip r:embed="rId4"/>
                <a:stretch>
                  <a:fillRect l="-347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DEC15A7F-1070-ED27-18E3-BE6993E43B99}"/>
              </a:ext>
            </a:extLst>
          </p:cNvPr>
          <p:cNvSpPr/>
          <p:nvPr/>
        </p:nvSpPr>
        <p:spPr>
          <a:xfrm>
            <a:off x="7981107" y="4432301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9B0C8A-AE29-6824-F965-DDF1F5D510E8}"/>
                  </a:ext>
                </a:extLst>
              </p:cNvPr>
              <p:cNvSpPr txBox="1"/>
              <p:nvPr/>
            </p:nvSpPr>
            <p:spPr>
              <a:xfrm>
                <a:off x="7412064" y="5104422"/>
                <a:ext cx="162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com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chl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rsp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9B0C8A-AE29-6824-F965-DDF1F5D5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64" y="5104422"/>
                <a:ext cx="162576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8E5D0207-1645-3170-E6A4-30D42609D277}"/>
              </a:ext>
            </a:extLst>
          </p:cNvPr>
          <p:cNvSpPr/>
          <p:nvPr/>
        </p:nvSpPr>
        <p:spPr>
          <a:xfrm rot="16200000">
            <a:off x="6290747" y="3247693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BA159-F7CD-3845-BAE6-E822F98E5FF8}"/>
              </a:ext>
            </a:extLst>
          </p:cNvPr>
          <p:cNvSpPr txBox="1"/>
          <p:nvPr/>
        </p:nvSpPr>
        <p:spPr>
          <a:xfrm>
            <a:off x="5561403" y="3358183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2C8820-CF9A-D414-D642-C113C97A26FD}"/>
                  </a:ext>
                </a:extLst>
              </p:cNvPr>
              <p:cNvSpPr/>
              <p:nvPr/>
            </p:nvSpPr>
            <p:spPr>
              <a:xfrm>
                <a:off x="2874138" y="3058193"/>
                <a:ext cx="1849740" cy="969311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b="0" dirty="0"/>
                  <a:t>Hint distribution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2C8820-CF9A-D414-D642-C113C97A2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38" y="3058193"/>
                <a:ext cx="1849740" cy="969311"/>
              </a:xfrm>
              <a:prstGeom prst="rect">
                <a:avLst/>
              </a:prstGeom>
              <a:blipFill>
                <a:blip r:embed="rId6"/>
                <a:stretch>
                  <a:fillRect l="-651" r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Bent 19">
            <a:extLst>
              <a:ext uri="{FF2B5EF4-FFF2-40B4-BE49-F238E27FC236}">
                <a16:creationId xmlns:a16="http://schemas.microsoft.com/office/drawing/2014/main" id="{45DE61A7-11FA-FDD2-C55E-D3394A3AC868}"/>
              </a:ext>
            </a:extLst>
          </p:cNvPr>
          <p:cNvSpPr/>
          <p:nvPr/>
        </p:nvSpPr>
        <p:spPr>
          <a:xfrm rot="16200000" flipH="1">
            <a:off x="4645375" y="473352"/>
            <a:ext cx="1213280" cy="35777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4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6A11DB5-98B4-F6D7-FC38-F94456708BC2}"/>
              </a:ext>
            </a:extLst>
          </p:cNvPr>
          <p:cNvSpPr/>
          <p:nvPr/>
        </p:nvSpPr>
        <p:spPr>
          <a:xfrm rot="16200000">
            <a:off x="4898800" y="3223531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7C5600-F70B-8D2C-A0A6-9062A32F7F08}"/>
              </a:ext>
            </a:extLst>
          </p:cNvPr>
          <p:cNvSpPr txBox="1"/>
          <p:nvPr/>
        </p:nvSpPr>
        <p:spPr>
          <a:xfrm>
            <a:off x="734142" y="4492391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not be efficient!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F998F11-6FCE-838D-39EB-0150962C0A8B}"/>
              </a:ext>
            </a:extLst>
          </p:cNvPr>
          <p:cNvCxnSpPr>
            <a:stCxn id="22" idx="0"/>
          </p:cNvCxnSpPr>
          <p:nvPr/>
        </p:nvCxnSpPr>
        <p:spPr>
          <a:xfrm rot="5400000" flipH="1" flipV="1">
            <a:off x="1928197" y="3754172"/>
            <a:ext cx="705701" cy="77073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8B1EDC5-FD43-6EFD-394B-25F0A849F8D7}"/>
              </a:ext>
            </a:extLst>
          </p:cNvPr>
          <p:cNvSpPr txBox="1"/>
          <p:nvPr/>
        </p:nvSpPr>
        <p:spPr>
          <a:xfrm>
            <a:off x="3644358" y="5395009"/>
            <a:ext cx="179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Non-interactive!</a:t>
            </a:r>
          </a:p>
        </p:txBody>
      </p:sp>
    </p:spTree>
    <p:extLst>
      <p:ext uri="{BB962C8B-B14F-4D97-AF65-F5344CB8AC3E}">
        <p14:creationId xmlns:p14="http://schemas.microsoft.com/office/powerpoint/2010/main" val="3107689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20" grpId="0" animBg="1"/>
      <p:bldP spid="21" grpId="0" animBg="1"/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609B-4045-2710-D7F4-55C895FA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 distribution for </a:t>
            </a:r>
            <a:r>
              <a:rPr lang="en-US" dirty="0" err="1"/>
              <a:t>SQIsign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C3231B-D4B1-CF74-43E0-FD428BBA0D59}"/>
              </a:ext>
            </a:extLst>
          </p:cNvPr>
          <p:cNvSpPr/>
          <p:nvPr/>
        </p:nvSpPr>
        <p:spPr>
          <a:xfrm flipH="1">
            <a:off x="9435409" y="2768309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C07486-8369-C2B2-67AB-72328D3029C6}"/>
              </a:ext>
            </a:extLst>
          </p:cNvPr>
          <p:cNvSpPr/>
          <p:nvPr/>
        </p:nvSpPr>
        <p:spPr>
          <a:xfrm flipH="1">
            <a:off x="6803496" y="3720421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C1577-4CA0-A400-CC89-461B5347215D}"/>
              </a:ext>
            </a:extLst>
          </p:cNvPr>
          <p:cNvSpPr/>
          <p:nvPr/>
        </p:nvSpPr>
        <p:spPr>
          <a:xfrm flipH="1">
            <a:off x="10303164" y="4874674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109F38-C655-FADE-DD46-0258513B479F}"/>
              </a:ext>
            </a:extLst>
          </p:cNvPr>
          <p:cNvCxnSpPr>
            <a:cxnSpLocks/>
          </p:cNvCxnSpPr>
          <p:nvPr/>
        </p:nvCxnSpPr>
        <p:spPr>
          <a:xfrm>
            <a:off x="9469698" y="2840437"/>
            <a:ext cx="826139" cy="2001709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38904F-276A-1F6E-9EA1-05BDFB0C693F}"/>
                  </a:ext>
                </a:extLst>
              </p:cNvPr>
              <p:cNvSpPr txBox="1"/>
              <p:nvPr/>
            </p:nvSpPr>
            <p:spPr>
              <a:xfrm>
                <a:off x="9913884" y="3452160"/>
                <a:ext cx="639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38904F-276A-1F6E-9EA1-05BDFB0C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884" y="3452160"/>
                <a:ext cx="639855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366FD1-4FA0-67BA-1FA0-7FDE1A750861}"/>
                  </a:ext>
                </a:extLst>
              </p:cNvPr>
              <p:cNvSpPr txBox="1"/>
              <p:nvPr/>
            </p:nvSpPr>
            <p:spPr>
              <a:xfrm>
                <a:off x="8904408" y="2313804"/>
                <a:ext cx="1580304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366FD1-4FA0-67BA-1FA0-7FDE1A750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08" y="2313804"/>
                <a:ext cx="1580304" cy="394019"/>
              </a:xfrm>
              <a:prstGeom prst="rect">
                <a:avLst/>
              </a:prstGeom>
              <a:blipFill>
                <a:blip r:embed="rId3"/>
                <a:stretch>
                  <a:fillRect l="-3475"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ED1D65-B597-A921-DD17-F276FB5A87F3}"/>
                  </a:ext>
                </a:extLst>
              </p:cNvPr>
              <p:cNvSpPr txBox="1"/>
              <p:nvPr/>
            </p:nvSpPr>
            <p:spPr>
              <a:xfrm>
                <a:off x="6024276" y="5535798"/>
                <a:ext cx="15247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commitment </a:t>
                </a:r>
                <a:endParaRPr lang="nb-NO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com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ED1D65-B597-A921-DD17-F276FB5A8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6" y="5535798"/>
                <a:ext cx="1524776" cy="646331"/>
              </a:xfrm>
              <a:prstGeom prst="rect">
                <a:avLst/>
              </a:prstGeom>
              <a:blipFill>
                <a:blip r:embed="rId4"/>
                <a:stretch>
                  <a:fillRect l="-3200" t="-3774" r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FC108D-AEE2-C463-F8AC-B17CCB5CD928}"/>
                  </a:ext>
                </a:extLst>
              </p:cNvPr>
              <p:cNvSpPr txBox="1"/>
              <p:nvPr/>
            </p:nvSpPr>
            <p:spPr>
              <a:xfrm>
                <a:off x="10339026" y="4874674"/>
                <a:ext cx="614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FC108D-AEE2-C463-F8AC-B17CCB5C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026" y="4874674"/>
                <a:ext cx="6146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ADEF838-E24E-F8F6-64EB-A44CBA1FF8E6}"/>
              </a:ext>
            </a:extLst>
          </p:cNvPr>
          <p:cNvSpPr txBox="1"/>
          <p:nvPr/>
        </p:nvSpPr>
        <p:spPr>
          <a:xfrm>
            <a:off x="838199" y="1690688"/>
            <a:ext cx="6510868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3A1B8D-D2B1-7AD6-017A-F1A3D2013BB3}"/>
                  </a:ext>
                </a:extLst>
              </p:cNvPr>
              <p:cNvSpPr/>
              <p:nvPr/>
            </p:nvSpPr>
            <p:spPr>
              <a:xfrm>
                <a:off x="1917857" y="2921487"/>
                <a:ext cx="1849740" cy="969311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b="0" dirty="0"/>
                  <a:t>Hint distribution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3A1B8D-D2B1-7AD6-017A-F1A3D2013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57" y="2921487"/>
                <a:ext cx="1849740" cy="969311"/>
              </a:xfrm>
              <a:prstGeom prst="rect">
                <a:avLst/>
              </a:prstGeom>
              <a:blipFill>
                <a:blip r:embed="rId6"/>
                <a:stretch>
                  <a:fillRect l="-980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0EA979-5C02-E42F-7E1B-791A50B4C176}"/>
                  </a:ext>
                </a:extLst>
              </p:cNvPr>
              <p:cNvSpPr txBox="1"/>
              <p:nvPr/>
            </p:nvSpPr>
            <p:spPr>
              <a:xfrm>
                <a:off x="2553833" y="1786745"/>
                <a:ext cx="577787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0EA979-5C02-E42F-7E1B-791A50B4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833" y="1786745"/>
                <a:ext cx="577787" cy="394019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E63EE971-81AE-138E-37CE-F322E3F15BEC}"/>
              </a:ext>
            </a:extLst>
          </p:cNvPr>
          <p:cNvSpPr/>
          <p:nvPr/>
        </p:nvSpPr>
        <p:spPr>
          <a:xfrm>
            <a:off x="2598887" y="2242468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1BDDBC4-1C67-8DB8-5469-2674360B3ACB}"/>
              </a:ext>
            </a:extLst>
          </p:cNvPr>
          <p:cNvSpPr/>
          <p:nvPr/>
        </p:nvSpPr>
        <p:spPr>
          <a:xfrm>
            <a:off x="2597053" y="3983332"/>
            <a:ext cx="487680" cy="5903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CF3C19-EE43-CFAB-764D-ED0DF8554060}"/>
                  </a:ext>
                </a:extLst>
              </p:cNvPr>
              <p:cNvSpPr txBox="1"/>
              <p:nvPr/>
            </p:nvSpPr>
            <p:spPr>
              <a:xfrm>
                <a:off x="1081917" y="4662748"/>
                <a:ext cx="4006803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Random non-smooth isogeny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CF3C19-EE43-CFAB-764D-ED0DF8554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7" y="4662748"/>
                <a:ext cx="4006803" cy="394019"/>
              </a:xfrm>
              <a:prstGeom prst="rect">
                <a:avLst/>
              </a:prstGeom>
              <a:blipFill>
                <a:blip r:embed="rId8"/>
                <a:stretch>
                  <a:fillRect l="-1216" t="-61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1C2CAAA-2917-ACAF-2B99-34C491004A38}"/>
              </a:ext>
            </a:extLst>
          </p:cNvPr>
          <p:cNvSpPr txBox="1"/>
          <p:nvPr/>
        </p:nvSpPr>
        <p:spPr>
          <a:xfrm>
            <a:off x="4599842" y="2495233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Pushable</a:t>
            </a:r>
            <a:endParaRPr lang="en-US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85DDC1-E9E1-CE5B-A3AA-88E80F800E5D}"/>
              </a:ext>
            </a:extLst>
          </p:cNvPr>
          <p:cNvCxnSpPr>
            <a:cxnSpLocks/>
            <a:stCxn id="28" idx="2"/>
          </p:cNvCxnSpPr>
          <p:nvPr/>
        </p:nvCxnSpPr>
        <p:spPr>
          <a:xfrm rot="5400000">
            <a:off x="4230008" y="2452667"/>
            <a:ext cx="514051" cy="133784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0459CC-1334-7F19-8959-9EBE61BA4D7D}"/>
              </a:ext>
            </a:extLst>
          </p:cNvPr>
          <p:cNvCxnSpPr>
            <a:cxnSpLocks/>
          </p:cNvCxnSpPr>
          <p:nvPr/>
        </p:nvCxnSpPr>
        <p:spPr>
          <a:xfrm flipH="1">
            <a:off x="6877623" y="2804108"/>
            <a:ext cx="2515545" cy="916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C822D85-CA40-0005-92C8-49573BA1C646}"/>
                  </a:ext>
                </a:extLst>
              </p:cNvPr>
              <p:cNvSpPr txBox="1"/>
              <p:nvPr/>
            </p:nvSpPr>
            <p:spPr>
              <a:xfrm>
                <a:off x="7658997" y="2867098"/>
                <a:ext cx="628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hint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C822D85-CA40-0005-92C8-49573BA1C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997" y="2867098"/>
                <a:ext cx="6286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162E11-8FE5-F731-5B39-EE15FB4F2F0C}"/>
              </a:ext>
            </a:extLst>
          </p:cNvPr>
          <p:cNvCxnSpPr>
            <a:cxnSpLocks/>
          </p:cNvCxnSpPr>
          <p:nvPr/>
        </p:nvCxnSpPr>
        <p:spPr>
          <a:xfrm flipH="1">
            <a:off x="7741364" y="4905136"/>
            <a:ext cx="2515545" cy="916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1EBD0D9-FB3B-7E33-02AC-5D6E99EFFE9F}"/>
              </a:ext>
            </a:extLst>
          </p:cNvPr>
          <p:cNvSpPr/>
          <p:nvPr/>
        </p:nvSpPr>
        <p:spPr>
          <a:xfrm flipH="1">
            <a:off x="7646513" y="5821449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953DC6-F768-E562-FD64-A06EE1CB32A1}"/>
                  </a:ext>
                </a:extLst>
              </p:cNvPr>
              <p:cNvSpPr txBox="1"/>
              <p:nvPr/>
            </p:nvSpPr>
            <p:spPr>
              <a:xfrm>
                <a:off x="9540365" y="5470874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hint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953DC6-F768-E562-FD64-A06EE1CB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365" y="5470874"/>
                <a:ext cx="684803" cy="369332"/>
              </a:xfrm>
              <a:prstGeom prst="rect">
                <a:avLst/>
              </a:prstGeom>
              <a:blipFill>
                <a:blip r:embed="rId10"/>
                <a:stretch>
                  <a:fillRect t="-9836" r="-1160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4CF6D-7DB6-9724-1319-2039A55A5F0B}"/>
                  </a:ext>
                </a:extLst>
              </p:cNvPr>
              <p:cNvSpPr txBox="1"/>
              <p:nvPr/>
            </p:nvSpPr>
            <p:spPr>
              <a:xfrm>
                <a:off x="8764805" y="5458530"/>
                <a:ext cx="941796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rsp</m:t>
                          </m:r>
                        </m:sub>
                      </m:sSub>
                      <m:box>
                        <m:box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4CF6D-7DB6-9724-1319-2039A55A5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805" y="5458530"/>
                <a:ext cx="941796" cy="394019"/>
              </a:xfrm>
              <a:prstGeom prst="rect">
                <a:avLst/>
              </a:prstGeom>
              <a:blipFill>
                <a:blip r:embed="rId11"/>
                <a:stretch>
                  <a:fillRect t="-9231" r="-77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069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5" grpId="0"/>
      <p:bldP spid="17" grpId="0"/>
      <p:bldP spid="18" grpId="0"/>
      <p:bldP spid="19" grpId="0"/>
      <p:bldP spid="22" grpId="0"/>
      <p:bldP spid="23" grpId="0" animBg="1"/>
      <p:bldP spid="24" grpId="0" animBg="1"/>
      <p:bldP spid="25" grpId="0"/>
      <p:bldP spid="28" grpId="0"/>
      <p:bldP spid="50" grpId="0"/>
      <p:bldP spid="50" grpId="1"/>
      <p:bldP spid="52" grpId="0" animBg="1"/>
      <p:bldP spid="53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A1315-2B56-C378-50EA-E90969AF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299E-A8E5-B436-532B-007144EB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 distribution for </a:t>
            </a:r>
            <a:r>
              <a:rPr lang="en-US" dirty="0" err="1"/>
              <a:t>SQIsign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5422D2-88DC-6F6D-3E3B-FA6A981FC89D}"/>
              </a:ext>
            </a:extLst>
          </p:cNvPr>
          <p:cNvSpPr/>
          <p:nvPr/>
        </p:nvSpPr>
        <p:spPr>
          <a:xfrm flipH="1">
            <a:off x="9435409" y="2768309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7373A8-0B97-5D32-C3C4-2BADC5E46DC1}"/>
              </a:ext>
            </a:extLst>
          </p:cNvPr>
          <p:cNvSpPr/>
          <p:nvPr/>
        </p:nvSpPr>
        <p:spPr>
          <a:xfrm flipH="1">
            <a:off x="10303164" y="4874674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D2DA96-D194-930C-9F8D-6EB2C9B87D7B}"/>
              </a:ext>
            </a:extLst>
          </p:cNvPr>
          <p:cNvCxnSpPr>
            <a:cxnSpLocks/>
          </p:cNvCxnSpPr>
          <p:nvPr/>
        </p:nvCxnSpPr>
        <p:spPr>
          <a:xfrm>
            <a:off x="9469698" y="2840437"/>
            <a:ext cx="826139" cy="2001709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18CCB9-FCB5-AB9C-BDE0-4EE31EFE2FE2}"/>
                  </a:ext>
                </a:extLst>
              </p:cNvPr>
              <p:cNvSpPr txBox="1"/>
              <p:nvPr/>
            </p:nvSpPr>
            <p:spPr>
              <a:xfrm>
                <a:off x="9913884" y="3452160"/>
                <a:ext cx="639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18CCB9-FCB5-AB9C-BDE0-4EE31EFE2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884" y="3452160"/>
                <a:ext cx="639855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DFA5E1-BE12-BB05-4CEE-E9DC3BCA9BF8}"/>
                  </a:ext>
                </a:extLst>
              </p:cNvPr>
              <p:cNvSpPr txBox="1"/>
              <p:nvPr/>
            </p:nvSpPr>
            <p:spPr>
              <a:xfrm>
                <a:off x="8904408" y="2313804"/>
                <a:ext cx="1130578" cy="295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DFA5E1-BE12-BB05-4CEE-E9DC3BCA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08" y="2313804"/>
                <a:ext cx="1130578" cy="295593"/>
              </a:xfrm>
              <a:prstGeom prst="rect">
                <a:avLst/>
              </a:prstGeom>
              <a:blipFill>
                <a:blip r:embed="rId4"/>
                <a:stretch>
                  <a:fillRect l="-4865" t="-8333" r="-36757" b="-6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8D9E20-CEC4-6ACB-6C2A-F617D651EF6A}"/>
                  </a:ext>
                </a:extLst>
              </p:cNvPr>
              <p:cNvSpPr txBox="1"/>
              <p:nvPr/>
            </p:nvSpPr>
            <p:spPr>
              <a:xfrm>
                <a:off x="6024276" y="5535798"/>
                <a:ext cx="15247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commitment </a:t>
                </a:r>
                <a:endParaRPr lang="nb-NO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com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8D9E20-CEC4-6ACB-6C2A-F617D651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6" y="5535798"/>
                <a:ext cx="1524776" cy="646331"/>
              </a:xfrm>
              <a:prstGeom prst="rect">
                <a:avLst/>
              </a:prstGeom>
              <a:blipFill>
                <a:blip r:embed="rId5"/>
                <a:stretch>
                  <a:fillRect l="-3200" t="-3774" r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955F69-D8D5-8C5A-5946-452428D15E23}"/>
                  </a:ext>
                </a:extLst>
              </p:cNvPr>
              <p:cNvSpPr txBox="1"/>
              <p:nvPr/>
            </p:nvSpPr>
            <p:spPr>
              <a:xfrm>
                <a:off x="10339026" y="4874674"/>
                <a:ext cx="614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955F69-D8D5-8C5A-5946-452428D15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026" y="4874674"/>
                <a:ext cx="614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C24525F-030B-C386-ADFD-B4435609D18D}"/>
              </a:ext>
            </a:extLst>
          </p:cNvPr>
          <p:cNvSpPr txBox="1"/>
          <p:nvPr/>
        </p:nvSpPr>
        <p:spPr>
          <a:xfrm>
            <a:off x="838199" y="1690688"/>
            <a:ext cx="6510868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54743F-0488-40CD-E111-86840A61842C}"/>
              </a:ext>
            </a:extLst>
          </p:cNvPr>
          <p:cNvSpPr txBox="1"/>
          <p:nvPr/>
        </p:nvSpPr>
        <p:spPr>
          <a:xfrm>
            <a:off x="7852421" y="1632914"/>
            <a:ext cx="13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Simulation: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462F0B3-CC3B-0CDD-5511-483EB5231BA8}"/>
              </a:ext>
            </a:extLst>
          </p:cNvPr>
          <p:cNvCxnSpPr>
            <a:cxnSpLocks/>
          </p:cNvCxnSpPr>
          <p:nvPr/>
        </p:nvCxnSpPr>
        <p:spPr>
          <a:xfrm flipH="1">
            <a:off x="7741364" y="4905136"/>
            <a:ext cx="2515545" cy="916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6DE26657-4992-ACC1-4EB0-A511868D0BA9}"/>
              </a:ext>
            </a:extLst>
          </p:cNvPr>
          <p:cNvSpPr/>
          <p:nvPr/>
        </p:nvSpPr>
        <p:spPr>
          <a:xfrm flipH="1">
            <a:off x="7646513" y="5821449"/>
            <a:ext cx="35862" cy="37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56EA721-3155-D182-A279-56125C36795C}"/>
                  </a:ext>
                </a:extLst>
              </p:cNvPr>
              <p:cNvSpPr txBox="1"/>
              <p:nvPr/>
            </p:nvSpPr>
            <p:spPr>
              <a:xfrm>
                <a:off x="8764805" y="5458530"/>
                <a:ext cx="941796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rsp</m:t>
                          </m:r>
                        </m:sub>
                      </m:sSub>
                      <m:box>
                        <m:box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56EA721-3155-D182-A279-56125C367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805" y="5458530"/>
                <a:ext cx="941796" cy="394019"/>
              </a:xfrm>
              <a:prstGeom prst="rect">
                <a:avLst/>
              </a:prstGeom>
              <a:blipFill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F35523C9-0C11-E426-7731-BD75BC14888E}"/>
              </a:ext>
            </a:extLst>
          </p:cNvPr>
          <p:cNvSpPr/>
          <p:nvPr/>
        </p:nvSpPr>
        <p:spPr>
          <a:xfrm>
            <a:off x="1164067" y="1730177"/>
            <a:ext cx="4217080" cy="4018002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New computational assumption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hint-</a:t>
            </a:r>
            <a:r>
              <a:rPr lang="en-US" b="1" dirty="0" err="1"/>
              <a:t>dist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Target curve of hint is </a:t>
            </a:r>
          </a:p>
          <a:p>
            <a:pPr algn="ctr"/>
            <a:r>
              <a:rPr lang="en-US" dirty="0" err="1"/>
              <a:t>indist</a:t>
            </a:r>
            <a:r>
              <a:rPr lang="en-US" dirty="0"/>
              <a:t>. from uniform 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CDBAC3-4173-7CC7-F28A-F7EC6C7C65E1}"/>
                  </a:ext>
                </a:extLst>
              </p:cNvPr>
              <p:cNvSpPr txBox="1"/>
              <p:nvPr/>
            </p:nvSpPr>
            <p:spPr>
              <a:xfrm>
                <a:off x="9540365" y="5470874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hint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CDBAC3-4173-7CC7-F28A-F7EC6C7C6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365" y="5470874"/>
                <a:ext cx="684803" cy="369332"/>
              </a:xfrm>
              <a:prstGeom prst="rect">
                <a:avLst/>
              </a:prstGeom>
              <a:blipFill>
                <a:blip r:embed="rId8"/>
                <a:stretch>
                  <a:fillRect t="-9836" r="-1160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1961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89EDC-6B52-C247-3A9B-6FBDB0E6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40C9-5DB3-A588-49BF-9A6D5B0A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Fiat-Shamir with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73281C-2BEA-8FE0-BB82-B89CA30FD6B0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89320" cy="351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 for a relation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Check-list: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Unpredictable commitments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b="0" dirty="0">
                    <a:solidFill>
                      <a:schemeClr val="tx1"/>
                    </a:solidFill>
                  </a:rPr>
                  <a:t>	Exponential #chl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i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hard relation </a:t>
                </a: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with hints</a:t>
                </a:r>
                <a:endParaRPr lang="en-US" b="1" i="1" dirty="0">
                  <a:solidFill>
                    <a:schemeClr val="tx1"/>
                  </a:solidFill>
                </a:endParaRP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soundness </a:t>
                </a: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with hints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Hint-assisted HVZK</a:t>
                </a:r>
                <a:endParaRPr lang="en-US" sz="2400" dirty="0">
                  <a:latin typeface="Wingdings 2" panose="05020102010507070707" pitchFamily="18" charset="2"/>
                  <a:sym typeface="Wingdings 2" panose="05020102010507070707" pitchFamily="18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/>
                  <a:t>= Fiat-Shamir signature is </a:t>
                </a:r>
                <a:r>
                  <a:rPr lang="en-US" dirty="0"/>
                  <a:t>EUF-CMA-secure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73281C-2BEA-8FE0-BB82-B89CA30FD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89320" cy="3512308"/>
              </a:xfrm>
              <a:prstGeom prst="rect">
                <a:avLst/>
              </a:prstGeom>
              <a:blipFill>
                <a:blip r:embed="rId2"/>
                <a:stretch>
                  <a:fillRect l="-713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C13447-2DE6-0438-2F4F-2FB72F8192BF}"/>
                  </a:ext>
                </a:extLst>
              </p:cNvPr>
              <p:cNvSpPr txBox="1"/>
              <p:nvPr/>
            </p:nvSpPr>
            <p:spPr>
              <a:xfrm>
                <a:off x="7818120" y="1942148"/>
                <a:ext cx="965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C13447-2DE6-0438-2F4F-2FB72F819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120" y="1942148"/>
                <a:ext cx="96545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DC093E-8D1E-EEB8-0139-3BC9211C3C61}"/>
                  </a:ext>
                </a:extLst>
              </p:cNvPr>
              <p:cNvSpPr txBox="1"/>
              <p:nvPr/>
            </p:nvSpPr>
            <p:spPr>
              <a:xfrm>
                <a:off x="10165080" y="1942148"/>
                <a:ext cx="705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DC093E-8D1E-EEB8-0139-3BC9211C3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080" y="1942148"/>
                <a:ext cx="70551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A5E298-964A-B303-F4AC-088BD54490DF}"/>
              </a:ext>
            </a:extLst>
          </p:cNvPr>
          <p:cNvCxnSpPr>
            <a:cxnSpLocks/>
          </p:cNvCxnSpPr>
          <p:nvPr/>
        </p:nvCxnSpPr>
        <p:spPr>
          <a:xfrm>
            <a:off x="8488680" y="273558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E1D671-2ACF-4D20-2AA5-C8C347CD0D11}"/>
              </a:ext>
            </a:extLst>
          </p:cNvPr>
          <p:cNvCxnSpPr>
            <a:cxnSpLocks/>
          </p:cNvCxnSpPr>
          <p:nvPr/>
        </p:nvCxnSpPr>
        <p:spPr>
          <a:xfrm flipH="1">
            <a:off x="8488680" y="3288112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8AA455-C41E-D8C7-D55C-3446BDBEED74}"/>
              </a:ext>
            </a:extLst>
          </p:cNvPr>
          <p:cNvCxnSpPr>
            <a:cxnSpLocks/>
          </p:cNvCxnSpPr>
          <p:nvPr/>
        </p:nvCxnSpPr>
        <p:spPr>
          <a:xfrm>
            <a:off x="8488680" y="386334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4C8576-A33C-9668-EBA7-1425B6400546}"/>
                  </a:ext>
                </a:extLst>
              </p:cNvPr>
              <p:cNvSpPr txBox="1"/>
              <p:nvPr/>
            </p:nvSpPr>
            <p:spPr>
              <a:xfrm>
                <a:off x="9134147" y="2399168"/>
                <a:ext cx="4616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com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4C8576-A33C-9668-EBA7-1425B640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147" y="2399168"/>
                <a:ext cx="461665" cy="276999"/>
              </a:xfrm>
              <a:prstGeom prst="rect">
                <a:avLst/>
              </a:prstGeom>
              <a:blipFill>
                <a:blip r:embed="rId5"/>
                <a:stretch>
                  <a:fillRect l="-7895"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32005C-F3D3-4771-D7CA-914096E11E45}"/>
                  </a:ext>
                </a:extLst>
              </p:cNvPr>
              <p:cNvSpPr txBox="1"/>
              <p:nvPr/>
            </p:nvSpPr>
            <p:spPr>
              <a:xfrm>
                <a:off x="9172650" y="2891593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chl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32005C-F3D3-4771-D7CA-914096E11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650" y="2891593"/>
                <a:ext cx="336631" cy="276999"/>
              </a:xfrm>
              <a:prstGeom prst="rect">
                <a:avLst/>
              </a:prstGeom>
              <a:blipFill>
                <a:blip r:embed="rId6"/>
                <a:stretch>
                  <a:fillRect l="-18182" r="-2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428E82-5CA2-C297-515F-39B698B08379}"/>
                  </a:ext>
                </a:extLst>
              </p:cNvPr>
              <p:cNvSpPr txBox="1"/>
              <p:nvPr/>
            </p:nvSpPr>
            <p:spPr>
              <a:xfrm>
                <a:off x="9179831" y="3529013"/>
                <a:ext cx="370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rsp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428E82-5CA2-C297-515F-39B698B08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831" y="3529013"/>
                <a:ext cx="370294" cy="276999"/>
              </a:xfrm>
              <a:prstGeom prst="rect">
                <a:avLst/>
              </a:prstGeom>
              <a:blipFill>
                <a:blip r:embed="rId7"/>
                <a:stretch>
                  <a:fillRect l="-16393" r="-163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689EEC9-1854-AA2A-3847-EFEB643DBC39}"/>
              </a:ext>
            </a:extLst>
          </p:cNvPr>
          <p:cNvSpPr txBox="1"/>
          <p:nvPr/>
        </p:nvSpPr>
        <p:spPr>
          <a:xfrm>
            <a:off x="838200" y="2628187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CE110-E88B-0F75-8892-AFBD66E2EC84}"/>
              </a:ext>
            </a:extLst>
          </p:cNvPr>
          <p:cNvSpPr txBox="1"/>
          <p:nvPr/>
        </p:nvSpPr>
        <p:spPr>
          <a:xfrm>
            <a:off x="838199" y="2965693"/>
            <a:ext cx="9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2FE342-38A1-4F03-FA78-2B31B8C49CE7}"/>
              </a:ext>
            </a:extLst>
          </p:cNvPr>
          <p:cNvSpPr txBox="1"/>
          <p:nvPr/>
        </p:nvSpPr>
        <p:spPr>
          <a:xfrm>
            <a:off x="828292" y="3644348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403B6-F4E6-5607-E28B-9CE4A1DF49E9}"/>
              </a:ext>
            </a:extLst>
          </p:cNvPr>
          <p:cNvSpPr txBox="1"/>
          <p:nvPr/>
        </p:nvSpPr>
        <p:spPr>
          <a:xfrm>
            <a:off x="833246" y="3306842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7D44-621E-9399-C40D-8CCD8A285DCE}"/>
              </a:ext>
            </a:extLst>
          </p:cNvPr>
          <p:cNvSpPr txBox="1"/>
          <p:nvPr/>
        </p:nvSpPr>
        <p:spPr>
          <a:xfrm>
            <a:off x="838200" y="3981854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135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05B4-4E72-53B1-BD51-DD02CB63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06B5-5B54-054E-12C3-299C232A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Fiat-Shamir with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1B9302-CB10-C84B-7318-CD68A156B6E6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89320" cy="355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 for a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Check-list: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Unpredictable commitments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b="0" dirty="0">
                    <a:solidFill>
                      <a:schemeClr val="tx1"/>
                    </a:solidFill>
                  </a:rPr>
                  <a:t>	Exponential #chl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i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hard relation </a:t>
                </a: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with hints</a:t>
                </a:r>
                <a:endParaRPr lang="en-US" b="1" i="1" dirty="0">
                  <a:solidFill>
                    <a:schemeClr val="tx1"/>
                  </a:solidFill>
                </a:endParaRP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soundness </a:t>
                </a: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with hints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Hint-assisted HVZK</a:t>
                </a:r>
                <a:endParaRPr lang="en-US" sz="2400" dirty="0">
                  <a:latin typeface="Wingdings 2" panose="05020102010507070707" pitchFamily="18" charset="2"/>
                  <a:sym typeface="Wingdings 2" panose="05020102010507070707" pitchFamily="18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/>
                  <a:t>= SQIsign is </a:t>
                </a:r>
                <a:r>
                  <a:rPr lang="en-US" dirty="0"/>
                  <a:t>EUF-CMA-secure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1B9302-CB10-C84B-7318-CD68A156B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89320" cy="3551550"/>
              </a:xfrm>
              <a:prstGeom prst="rect">
                <a:avLst/>
              </a:prstGeom>
              <a:blipFill>
                <a:blip r:embed="rId2"/>
                <a:stretch>
                  <a:fillRect l="-713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96FB417-67C7-1C53-DB5A-4051D276FE6B}"/>
              </a:ext>
            </a:extLst>
          </p:cNvPr>
          <p:cNvSpPr txBox="1"/>
          <p:nvPr/>
        </p:nvSpPr>
        <p:spPr>
          <a:xfrm>
            <a:off x="838200" y="2628187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F0080C-35AD-BCA3-D406-0766E7358074}"/>
              </a:ext>
            </a:extLst>
          </p:cNvPr>
          <p:cNvSpPr txBox="1"/>
          <p:nvPr/>
        </p:nvSpPr>
        <p:spPr>
          <a:xfrm>
            <a:off x="838199" y="2965693"/>
            <a:ext cx="9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784FAC-BD38-7218-0720-70479BAEE805}"/>
              </a:ext>
            </a:extLst>
          </p:cNvPr>
          <p:cNvSpPr txBox="1"/>
          <p:nvPr/>
        </p:nvSpPr>
        <p:spPr>
          <a:xfrm>
            <a:off x="828292" y="3644348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B13F7B-7BE8-CDB5-F2E5-47C691121AE9}"/>
              </a:ext>
            </a:extLst>
          </p:cNvPr>
          <p:cNvSpPr txBox="1"/>
          <p:nvPr/>
        </p:nvSpPr>
        <p:spPr>
          <a:xfrm>
            <a:off x="833246" y="3306842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8A021-DC19-3D7B-2FE0-75D566176A23}"/>
              </a:ext>
            </a:extLst>
          </p:cNvPr>
          <p:cNvSpPr txBox="1"/>
          <p:nvPr/>
        </p:nvSpPr>
        <p:spPr>
          <a:xfrm>
            <a:off x="838200" y="3981854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2E469D-0C42-20C3-45A3-B533AA3EF1B5}"/>
              </a:ext>
            </a:extLst>
          </p:cNvPr>
          <p:cNvGrpSpPr/>
          <p:nvPr/>
        </p:nvGrpSpPr>
        <p:grpSpPr>
          <a:xfrm>
            <a:off x="6827520" y="1473698"/>
            <a:ext cx="4361915" cy="3156285"/>
            <a:chOff x="3709889" y="1081122"/>
            <a:chExt cx="7643911" cy="59162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2A50EC-9E7D-BE4F-D438-8D1956C85E99}"/>
                </a:ext>
              </a:extLst>
            </p:cNvPr>
            <p:cNvSpPr/>
            <p:nvPr/>
          </p:nvSpPr>
          <p:spPr>
            <a:xfrm flipH="1">
              <a:off x="9092971" y="2667070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60A5729-9F8C-1712-587E-29B0CA72916A}"/>
                </a:ext>
              </a:extLst>
            </p:cNvPr>
            <p:cNvSpPr/>
            <p:nvPr/>
          </p:nvSpPr>
          <p:spPr>
            <a:xfrm flipH="1">
              <a:off x="8146368" y="1835209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C31ABBE-5A13-0720-72D3-CDDA433C3026}"/>
                </a:ext>
              </a:extLst>
            </p:cNvPr>
            <p:cNvSpPr/>
            <p:nvPr/>
          </p:nvSpPr>
          <p:spPr>
            <a:xfrm flipH="1">
              <a:off x="8674742" y="2678893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3D91F64-333C-4093-BBDB-E71715924465}"/>
                </a:ext>
              </a:extLst>
            </p:cNvPr>
            <p:cNvSpPr/>
            <p:nvPr/>
          </p:nvSpPr>
          <p:spPr>
            <a:xfrm flipH="1">
              <a:off x="8200687" y="2337701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6DB4A67-72B8-DEA6-DE8D-310B93115348}"/>
                </a:ext>
              </a:extLst>
            </p:cNvPr>
            <p:cNvSpPr/>
            <p:nvPr/>
          </p:nvSpPr>
          <p:spPr>
            <a:xfrm flipH="1">
              <a:off x="8960263" y="1701000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2781A2-F742-BE95-F8CF-7295D1A8BE3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24799" y="1701629"/>
              <a:ext cx="1997400" cy="1728000"/>
              <a:chOff x="6568935" y="1263051"/>
              <a:chExt cx="4313760" cy="373194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2B03EEE-4041-29D5-3F27-2C4FF88F42D9}"/>
                  </a:ext>
                </a:extLst>
              </p:cNvPr>
              <p:cNvSpPr/>
              <p:nvPr/>
            </p:nvSpPr>
            <p:spPr>
              <a:xfrm>
                <a:off x="8730328" y="334946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C1BC4AFD-BD96-59D4-DF9C-586DAE514A09}"/>
                  </a:ext>
                </a:extLst>
              </p:cNvPr>
              <p:cNvSpPr/>
              <p:nvPr/>
            </p:nvSpPr>
            <p:spPr>
              <a:xfrm>
                <a:off x="8542695" y="1552901"/>
                <a:ext cx="2340000" cy="2340000"/>
              </a:xfrm>
              <a:prstGeom prst="arc">
                <a:avLst>
                  <a:gd name="adj1" fmla="val 9169580"/>
                  <a:gd name="adj2" fmla="val 7914524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37D82017-97C1-AB2D-006B-131397018184}"/>
                  </a:ext>
                </a:extLst>
              </p:cNvPr>
              <p:cNvSpPr/>
              <p:nvPr/>
            </p:nvSpPr>
            <p:spPr>
              <a:xfrm>
                <a:off x="8121573" y="3375000"/>
                <a:ext cx="1620000" cy="1620000"/>
              </a:xfrm>
              <a:prstGeom prst="arc">
                <a:avLst>
                  <a:gd name="adj1" fmla="val 16284087"/>
                  <a:gd name="adj2" fmla="val 14779572"/>
                </a:avLst>
              </a:prstGeom>
              <a:ln w="3492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6611D9EC-8976-CAA9-DF7E-482433B9C107}"/>
                  </a:ext>
                </a:extLst>
              </p:cNvPr>
              <p:cNvSpPr/>
              <p:nvPr/>
            </p:nvSpPr>
            <p:spPr>
              <a:xfrm>
                <a:off x="8730328" y="2638130"/>
                <a:ext cx="2035056" cy="2034000"/>
              </a:xfrm>
              <a:prstGeom prst="arc">
                <a:avLst>
                  <a:gd name="adj1" fmla="val 12256965"/>
                  <a:gd name="adj2" fmla="val 11131687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1FBEABB0-5521-C744-7659-4E33600FBC08}"/>
                  </a:ext>
                </a:extLst>
              </p:cNvPr>
              <p:cNvSpPr/>
              <p:nvPr/>
            </p:nvSpPr>
            <p:spPr>
              <a:xfrm>
                <a:off x="6568935" y="1263051"/>
                <a:ext cx="2556000" cy="2556000"/>
              </a:xfrm>
              <a:prstGeom prst="arc">
                <a:avLst>
                  <a:gd name="adj1" fmla="val 2980593"/>
                  <a:gd name="adj2" fmla="val 2040393"/>
                </a:avLst>
              </a:prstGeom>
              <a:ln w="34925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7BDB23-78C5-E688-D4E4-EC054E590F39}"/>
                </a:ext>
              </a:extLst>
            </p:cNvPr>
            <p:cNvSpPr/>
            <p:nvPr/>
          </p:nvSpPr>
          <p:spPr>
            <a:xfrm flipH="1">
              <a:off x="5422766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111419-EDE0-83F3-3D44-7F3D52D74AF6}"/>
                </a:ext>
              </a:extLst>
            </p:cNvPr>
            <p:cNvSpPr/>
            <p:nvPr/>
          </p:nvSpPr>
          <p:spPr>
            <a:xfrm flipH="1">
              <a:off x="4476163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998159AD-3A3C-3F16-96B7-262087D55345}"/>
                </a:ext>
              </a:extLst>
            </p:cNvPr>
            <p:cNvSpPr/>
            <p:nvPr/>
          </p:nvSpPr>
          <p:spPr>
            <a:xfrm flipH="1">
              <a:off x="5004537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6EE0F64-7D77-6CBC-C54C-DFA3AFAF76FE}"/>
                </a:ext>
              </a:extLst>
            </p:cNvPr>
            <p:cNvSpPr/>
            <p:nvPr/>
          </p:nvSpPr>
          <p:spPr>
            <a:xfrm flipH="1">
              <a:off x="4530482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868A75D0-0DB8-96E9-DBC2-56B85B19504E}"/>
                </a:ext>
              </a:extLst>
            </p:cNvPr>
            <p:cNvSpPr/>
            <p:nvPr/>
          </p:nvSpPr>
          <p:spPr>
            <a:xfrm flipH="1">
              <a:off x="5290058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DC1388B-DF8B-AD5F-6EB7-F3A1BF680E00}"/>
                </a:ext>
              </a:extLst>
            </p:cNvPr>
            <p:cNvSpPr/>
            <p:nvPr/>
          </p:nvSpPr>
          <p:spPr>
            <a:xfrm flipH="1">
              <a:off x="10303003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F242181A-AE57-4323-C382-2A5CF1A97E54}"/>
                </a:ext>
              </a:extLst>
            </p:cNvPr>
            <p:cNvSpPr/>
            <p:nvPr/>
          </p:nvSpPr>
          <p:spPr>
            <a:xfrm flipH="1">
              <a:off x="9356400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610CA5D2-9CFB-9016-6735-65923B140CCB}"/>
                </a:ext>
              </a:extLst>
            </p:cNvPr>
            <p:cNvSpPr/>
            <p:nvPr/>
          </p:nvSpPr>
          <p:spPr>
            <a:xfrm flipH="1">
              <a:off x="9884774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B95D70B-8C8C-988B-A426-6AEC7BFACC1E}"/>
                </a:ext>
              </a:extLst>
            </p:cNvPr>
            <p:cNvSpPr/>
            <p:nvPr/>
          </p:nvSpPr>
          <p:spPr>
            <a:xfrm flipH="1">
              <a:off x="9410719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1E53DF8D-4922-DDF2-73AE-F9B4FA4D9D0D}"/>
                </a:ext>
              </a:extLst>
            </p:cNvPr>
            <p:cNvSpPr/>
            <p:nvPr/>
          </p:nvSpPr>
          <p:spPr>
            <a:xfrm flipH="1">
              <a:off x="10170295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BCCD83-3F07-013A-8EDB-DF35E8FBB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728" y="2686433"/>
              <a:ext cx="3165235" cy="564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F6FC2A6-F5A3-5470-A6BF-EC5F548351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3602" y="2763214"/>
              <a:ext cx="301043" cy="2685458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C9C9F21-E7A1-1DDB-D25E-56D28BE1ABC6}"/>
                </a:ext>
              </a:extLst>
            </p:cNvPr>
            <p:cNvCxnSpPr>
              <a:cxnSpLocks/>
              <a:stCxn id="13" idx="2"/>
              <a:endCxn id="30" idx="2"/>
            </p:cNvCxnSpPr>
            <p:nvPr/>
          </p:nvCxnSpPr>
          <p:spPr>
            <a:xfrm>
              <a:off x="9140785" y="2763214"/>
              <a:ext cx="1152000" cy="266823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198FF73-F4D4-4199-6999-C93F6373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6295" y="5499808"/>
              <a:ext cx="4680000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F95874A-5F7B-B47B-65E0-1C97BBD813B2}"/>
                    </a:ext>
                  </a:extLst>
                </p:cNvPr>
                <p:cNvSpPr txBox="1"/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A3FDF83-A993-F19C-37BE-EAAAE8236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704" r="-48148" b="-106061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8D1C53-2883-CA13-FDA7-5E0C8C74FF56}"/>
                    </a:ext>
                  </a:extLst>
                </p:cNvPr>
                <p:cNvSpPr txBox="1"/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chl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FC1CAA3-5B53-C7BA-8E6F-65A0D2C9E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6C85033-2FB3-E069-F13E-D370D8569AAA}"/>
                    </a:ext>
                  </a:extLst>
                </p:cNvPr>
                <p:cNvSpPr txBox="1"/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rsp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A4A71EF-4632-F293-90AE-9B6EA1526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blipFill>
                  <a:blip r:embed="rId5"/>
                  <a:stretch>
                    <a:fillRect l="-4918" r="-52459" b="-102941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C706FF8-0ECD-66B2-08DF-7504DEF2187B}"/>
                    </a:ext>
                  </a:extLst>
                </p:cNvPr>
                <p:cNvSpPr txBox="1"/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com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4645310-1DCE-91F5-BE82-E0326780B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99" r="-47826" b="-112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8105BAB-63BE-6BE8-E700-F16E44C4FF40}"/>
                    </a:ext>
                  </a:extLst>
                </p:cNvPr>
                <p:cNvSpPr txBox="1"/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public key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8105BAB-63BE-6BE8-E700-F16E44C4F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blipFill>
                  <a:blip r:embed="rId7"/>
                  <a:stretch>
                    <a:fillRect l="-3089" t="-6250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9F0270-A5A9-106C-EB8E-CA6C0181C0DC}"/>
                    </a:ext>
                  </a:extLst>
                </p:cNvPr>
                <p:cNvSpPr txBox="1"/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commitment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9F0270-A5A9-106C-EB8E-CA6C0181C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blipFill>
                  <a:blip r:embed="rId8"/>
                  <a:stretch>
                    <a:fillRect l="-2374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FFD8120-8935-BC2F-2F4B-9DDF7D824203}"/>
              </a:ext>
            </a:extLst>
          </p:cNvPr>
          <p:cNvSpPr txBox="1"/>
          <p:nvPr/>
        </p:nvSpPr>
        <p:spPr>
          <a:xfrm>
            <a:off x="838198" y="2628187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0CAA2D-AB97-B9C6-C7FE-CB5A9F6CF893}"/>
              </a:ext>
            </a:extLst>
          </p:cNvPr>
          <p:cNvSpPr txBox="1"/>
          <p:nvPr/>
        </p:nvSpPr>
        <p:spPr>
          <a:xfrm>
            <a:off x="838197" y="2965692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F207E2-011D-38AE-4748-589BAEA3D294}"/>
              </a:ext>
            </a:extLst>
          </p:cNvPr>
          <p:cNvSpPr txBox="1"/>
          <p:nvPr/>
        </p:nvSpPr>
        <p:spPr>
          <a:xfrm>
            <a:off x="838197" y="3981852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8FA151-38FF-5CB1-AF24-4B45F0A1F0AB}"/>
              </a:ext>
            </a:extLst>
          </p:cNvPr>
          <p:cNvSpPr txBox="1"/>
          <p:nvPr/>
        </p:nvSpPr>
        <p:spPr>
          <a:xfrm>
            <a:off x="3832860" y="4018548"/>
            <a:ext cx="216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(assuming hint-</a:t>
            </a:r>
            <a:r>
              <a:rPr lang="en-US" dirty="0" err="1">
                <a:solidFill>
                  <a:srgbClr val="00B050"/>
                </a:solidFill>
              </a:rPr>
              <a:t>dist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01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1F3D4-CE76-3A08-0200-AA09EC685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2CD2-37A2-8741-D9F4-E2362A36E2E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r>
              <a:rPr lang="nb-NO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da-DK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DBA4-60F2-09AB-853A-87C2B4B7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isogenies &amp; SQIsign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attempt at proving security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security proof</a:t>
            </a:r>
          </a:p>
          <a:p>
            <a:pPr marL="514350" indent="-514350">
              <a:buFont typeface="+mj-lt"/>
              <a:buAutoNum type="arabicPeriod"/>
            </a:pPr>
            <a:endParaRPr lang="nb-NO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nb-NO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nb-NO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nb-NO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da-DK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9433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6061-C93A-98F9-21AD-12E4E566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EndRing</a:t>
            </a:r>
            <a:r>
              <a:rPr lang="en-US" dirty="0"/>
              <a:t> with hints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47033C-A9D7-C324-303E-0EC96E06A5A9}"/>
              </a:ext>
            </a:extLst>
          </p:cNvPr>
          <p:cNvSpPr/>
          <p:nvPr/>
        </p:nvSpPr>
        <p:spPr>
          <a:xfrm>
            <a:off x="6089666" y="3213532"/>
            <a:ext cx="87511" cy="8751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0669D3-8D45-381B-C770-8C9C8690AB2E}"/>
              </a:ext>
            </a:extLst>
          </p:cNvPr>
          <p:cNvCxnSpPr>
            <a:cxnSpLocks/>
          </p:cNvCxnSpPr>
          <p:nvPr/>
        </p:nvCxnSpPr>
        <p:spPr>
          <a:xfrm flipH="1">
            <a:off x="3955627" y="3319710"/>
            <a:ext cx="2023466" cy="1186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FF83CB-C0AF-49AE-E1F6-9E91CA345F2D}"/>
              </a:ext>
            </a:extLst>
          </p:cNvPr>
          <p:cNvCxnSpPr>
            <a:cxnSpLocks/>
          </p:cNvCxnSpPr>
          <p:nvPr/>
        </p:nvCxnSpPr>
        <p:spPr>
          <a:xfrm>
            <a:off x="6228992" y="3313966"/>
            <a:ext cx="1938021" cy="1249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9AD843-B922-595C-77AB-18F7888C2794}"/>
              </a:ext>
            </a:extLst>
          </p:cNvPr>
          <p:cNvCxnSpPr>
            <a:cxnSpLocks/>
          </p:cNvCxnSpPr>
          <p:nvPr/>
        </p:nvCxnSpPr>
        <p:spPr>
          <a:xfrm flipH="1">
            <a:off x="4831716" y="3373334"/>
            <a:ext cx="1228239" cy="1133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B148E6-8CDF-2CC2-ADFA-EB3C80C886E2}"/>
              </a:ext>
            </a:extLst>
          </p:cNvPr>
          <p:cNvCxnSpPr>
            <a:cxnSpLocks/>
          </p:cNvCxnSpPr>
          <p:nvPr/>
        </p:nvCxnSpPr>
        <p:spPr>
          <a:xfrm flipH="1">
            <a:off x="5482005" y="3379258"/>
            <a:ext cx="652949" cy="1779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4466EB-7123-4199-92DE-F105E49BAF6C}"/>
                  </a:ext>
                </a:extLst>
              </p:cNvPr>
              <p:cNvSpPr txBox="1"/>
              <p:nvPr/>
            </p:nvSpPr>
            <p:spPr>
              <a:xfrm flipH="1">
                <a:off x="6059955" y="4539122"/>
                <a:ext cx="11343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4466EB-7123-4199-92DE-F105E49B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59955" y="4539122"/>
                <a:ext cx="113434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E4DFAD6-854D-B1E5-15D6-560A5887F638}"/>
              </a:ext>
            </a:extLst>
          </p:cNvPr>
          <p:cNvSpPr txBox="1"/>
          <p:nvPr/>
        </p:nvSpPr>
        <p:spPr>
          <a:xfrm>
            <a:off x="3046522" y="5516259"/>
            <a:ext cx="515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Intuition: </a:t>
            </a:r>
            <a:r>
              <a:rPr lang="en-US" dirty="0"/>
              <a:t>Isogenies of non-smooth degree </a:t>
            </a:r>
          </a:p>
          <a:p>
            <a:pPr algn="ctr"/>
            <a:r>
              <a:rPr lang="en-US" dirty="0"/>
              <a:t>do not provide more info than smooth degree 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A6FBC9F-23F7-BAC1-B0CC-AF8682D04992}"/>
                  </a:ext>
                </a:extLst>
              </p:cNvPr>
              <p:cNvSpPr txBox="1"/>
              <p:nvPr/>
            </p:nvSpPr>
            <p:spPr>
              <a:xfrm>
                <a:off x="838200" y="2143721"/>
                <a:ext cx="2152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Given: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hints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A6FBC9F-23F7-BAC1-B0CC-AF8682D0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43721"/>
                <a:ext cx="2152384" cy="369332"/>
              </a:xfrm>
              <a:prstGeom prst="rect">
                <a:avLst/>
              </a:prstGeom>
              <a:blipFill>
                <a:blip r:embed="rId3"/>
                <a:stretch>
                  <a:fillRect l="-2550" t="-8333" r="-17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F28313F-0C58-73C7-8DD8-943233DC1D82}"/>
              </a:ext>
            </a:extLst>
          </p:cNvPr>
          <p:cNvSpPr txBox="1"/>
          <p:nvPr/>
        </p:nvSpPr>
        <p:spPr>
          <a:xfrm>
            <a:off x="838200" y="2700564"/>
            <a:ext cx="257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Compute </a:t>
            </a:r>
            <a:r>
              <a:rPr lang="en-US" dirty="0" err="1"/>
              <a:t>EndRing</a:t>
            </a: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E0402C8A-A64B-EE5A-2DA0-0C1C98C53B8E}"/>
              </a:ext>
            </a:extLst>
          </p:cNvPr>
          <p:cNvSpPr>
            <a:spLocks noChangeAspect="1"/>
          </p:cNvSpPr>
          <p:nvPr/>
        </p:nvSpPr>
        <p:spPr>
          <a:xfrm>
            <a:off x="5937629" y="1757801"/>
            <a:ext cx="1896069" cy="1896069"/>
          </a:xfrm>
          <a:prstGeom prst="arc">
            <a:avLst>
              <a:gd name="adj1" fmla="val 9169580"/>
              <a:gd name="adj2" fmla="val 7914524"/>
            </a:avLst>
          </a:prstGeom>
          <a:ln w="34925">
            <a:solidFill>
              <a:srgbClr val="FFC0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398701E-9811-8D36-A2EC-C332CA7D9617}"/>
              </a:ext>
            </a:extLst>
          </p:cNvPr>
          <p:cNvSpPr>
            <a:spLocks noChangeAspect="1"/>
          </p:cNvSpPr>
          <p:nvPr/>
        </p:nvSpPr>
        <p:spPr>
          <a:xfrm>
            <a:off x="5596400" y="3234222"/>
            <a:ext cx="1312663" cy="1312663"/>
          </a:xfrm>
          <a:prstGeom prst="arc">
            <a:avLst>
              <a:gd name="adj1" fmla="val 16284087"/>
              <a:gd name="adj2" fmla="val 14779572"/>
            </a:avLst>
          </a:prstGeom>
          <a:ln w="349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6E229C3-D015-F93C-5AAE-FC496BF30473}"/>
              </a:ext>
            </a:extLst>
          </p:cNvPr>
          <p:cNvSpPr>
            <a:spLocks noChangeAspect="1"/>
          </p:cNvSpPr>
          <p:nvPr/>
        </p:nvSpPr>
        <p:spPr>
          <a:xfrm>
            <a:off x="6089666" y="2637147"/>
            <a:ext cx="1648977" cy="1648121"/>
          </a:xfrm>
          <a:prstGeom prst="arc">
            <a:avLst>
              <a:gd name="adj1" fmla="val 12256965"/>
              <a:gd name="adj2" fmla="val 11131687"/>
            </a:avLst>
          </a:prstGeom>
          <a:ln w="34925">
            <a:solidFill>
              <a:srgbClr val="FFC0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F3234B4-731E-42CB-425F-92AF7D22F82E}"/>
              </a:ext>
            </a:extLst>
          </p:cNvPr>
          <p:cNvSpPr>
            <a:spLocks noChangeAspect="1"/>
          </p:cNvSpPr>
          <p:nvPr/>
        </p:nvSpPr>
        <p:spPr>
          <a:xfrm>
            <a:off x="4338320" y="1522940"/>
            <a:ext cx="2071090" cy="2071090"/>
          </a:xfrm>
          <a:prstGeom prst="arc">
            <a:avLst>
              <a:gd name="adj1" fmla="val 2980593"/>
              <a:gd name="adj2" fmla="val 2040393"/>
            </a:avLst>
          </a:prstGeom>
          <a:ln w="34925">
            <a:solidFill>
              <a:srgbClr val="FFC000"/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6763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F6D0D-A27D-D487-BBA2-FB6E280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813E-060E-494C-4A94-177262DD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Fiat-Shamir with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58EE8-4403-92CD-8E0C-7CB16D8FD2D2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89320" cy="355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 for a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Check-list: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Unpredictable commitments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b="0" dirty="0">
                    <a:solidFill>
                      <a:schemeClr val="tx1"/>
                    </a:solidFill>
                  </a:rPr>
                  <a:t>	Exponential #chl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i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EndRing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hard relation </a:t>
                </a: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with hints</a:t>
                </a:r>
                <a:endParaRPr lang="en-US" b="1" i="1" dirty="0">
                  <a:solidFill>
                    <a:schemeClr val="tx1"/>
                  </a:solidFill>
                </a:endParaRP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soundness </a:t>
                </a: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with hints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Hint-assisted HVZK</a:t>
                </a:r>
                <a:endParaRPr lang="en-US" sz="2400" dirty="0">
                  <a:latin typeface="Wingdings 2" panose="05020102010507070707" pitchFamily="18" charset="2"/>
                  <a:sym typeface="Wingdings 2" panose="05020102010507070707" pitchFamily="18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/>
                  <a:t>= SQIsign is </a:t>
                </a:r>
                <a:r>
                  <a:rPr lang="en-US" dirty="0"/>
                  <a:t>EUF-CMA-secure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58EE8-4403-92CD-8E0C-7CB16D8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89320" cy="3551550"/>
              </a:xfrm>
              <a:prstGeom prst="rect">
                <a:avLst/>
              </a:prstGeom>
              <a:blipFill>
                <a:blip r:embed="rId2"/>
                <a:stretch>
                  <a:fillRect l="-713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7AAF7A3-64FF-8FB8-AC5F-52DA710BEBD1}"/>
              </a:ext>
            </a:extLst>
          </p:cNvPr>
          <p:cNvSpPr txBox="1"/>
          <p:nvPr/>
        </p:nvSpPr>
        <p:spPr>
          <a:xfrm>
            <a:off x="838200" y="2628187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D105D-34B8-CCCF-F52F-076994F3396E}"/>
              </a:ext>
            </a:extLst>
          </p:cNvPr>
          <p:cNvSpPr txBox="1"/>
          <p:nvPr/>
        </p:nvSpPr>
        <p:spPr>
          <a:xfrm>
            <a:off x="838199" y="2965693"/>
            <a:ext cx="9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7BDF3C-565D-EF29-4BB0-31053D99914D}"/>
              </a:ext>
            </a:extLst>
          </p:cNvPr>
          <p:cNvSpPr txBox="1"/>
          <p:nvPr/>
        </p:nvSpPr>
        <p:spPr>
          <a:xfrm>
            <a:off x="828292" y="3644348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38A348-7229-3293-3693-BE7356F9261A}"/>
              </a:ext>
            </a:extLst>
          </p:cNvPr>
          <p:cNvSpPr txBox="1"/>
          <p:nvPr/>
        </p:nvSpPr>
        <p:spPr>
          <a:xfrm>
            <a:off x="833246" y="3306842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D16AE-ACF0-76A6-0098-9A4B96CC6918}"/>
              </a:ext>
            </a:extLst>
          </p:cNvPr>
          <p:cNvSpPr txBox="1"/>
          <p:nvPr/>
        </p:nvSpPr>
        <p:spPr>
          <a:xfrm>
            <a:off x="838200" y="3981854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0BC10-3840-0D39-30E1-D4236BD143F5}"/>
              </a:ext>
            </a:extLst>
          </p:cNvPr>
          <p:cNvGrpSpPr/>
          <p:nvPr/>
        </p:nvGrpSpPr>
        <p:grpSpPr>
          <a:xfrm>
            <a:off x="6827520" y="1473698"/>
            <a:ext cx="4361915" cy="3156285"/>
            <a:chOff x="3709889" y="1081122"/>
            <a:chExt cx="7643911" cy="59162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598C4D-7CE1-3A22-DAF9-503CD42F8519}"/>
                </a:ext>
              </a:extLst>
            </p:cNvPr>
            <p:cNvSpPr/>
            <p:nvPr/>
          </p:nvSpPr>
          <p:spPr>
            <a:xfrm flipH="1">
              <a:off x="9092971" y="2667070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482C6B6-7789-AF27-CA7F-60ECF6DDB5CC}"/>
                </a:ext>
              </a:extLst>
            </p:cNvPr>
            <p:cNvSpPr/>
            <p:nvPr/>
          </p:nvSpPr>
          <p:spPr>
            <a:xfrm flipH="1">
              <a:off x="8146368" y="1835209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B0FD1124-538E-0653-CDEF-A6D025594ABB}"/>
                </a:ext>
              </a:extLst>
            </p:cNvPr>
            <p:cNvSpPr/>
            <p:nvPr/>
          </p:nvSpPr>
          <p:spPr>
            <a:xfrm flipH="1">
              <a:off x="8674742" y="2678893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21CB02C-C5B7-7478-0D72-EC52760D064F}"/>
                </a:ext>
              </a:extLst>
            </p:cNvPr>
            <p:cNvSpPr/>
            <p:nvPr/>
          </p:nvSpPr>
          <p:spPr>
            <a:xfrm flipH="1">
              <a:off x="8200687" y="2337701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37F21B3A-55ED-1D53-7155-DDF09033D468}"/>
                </a:ext>
              </a:extLst>
            </p:cNvPr>
            <p:cNvSpPr/>
            <p:nvPr/>
          </p:nvSpPr>
          <p:spPr>
            <a:xfrm flipH="1">
              <a:off x="8960263" y="1701000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13D205-060D-BBF4-56B7-31AC5DFA842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24799" y="1701629"/>
              <a:ext cx="1997400" cy="1728000"/>
              <a:chOff x="6568935" y="1263051"/>
              <a:chExt cx="4313760" cy="373194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439D26B-E913-D082-BB97-ECE9E3E3E369}"/>
                  </a:ext>
                </a:extLst>
              </p:cNvPr>
              <p:cNvSpPr/>
              <p:nvPr/>
            </p:nvSpPr>
            <p:spPr>
              <a:xfrm>
                <a:off x="8730328" y="334946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E46BE695-8347-8923-5F4E-4D16CEA04240}"/>
                  </a:ext>
                </a:extLst>
              </p:cNvPr>
              <p:cNvSpPr/>
              <p:nvPr/>
            </p:nvSpPr>
            <p:spPr>
              <a:xfrm>
                <a:off x="8542695" y="1552901"/>
                <a:ext cx="2340000" cy="2340000"/>
              </a:xfrm>
              <a:prstGeom prst="arc">
                <a:avLst>
                  <a:gd name="adj1" fmla="val 9169580"/>
                  <a:gd name="adj2" fmla="val 7914524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47F44B09-EAE3-6783-DE45-C9B33CB55936}"/>
                  </a:ext>
                </a:extLst>
              </p:cNvPr>
              <p:cNvSpPr/>
              <p:nvPr/>
            </p:nvSpPr>
            <p:spPr>
              <a:xfrm>
                <a:off x="8121573" y="3375000"/>
                <a:ext cx="1620000" cy="1620000"/>
              </a:xfrm>
              <a:prstGeom prst="arc">
                <a:avLst>
                  <a:gd name="adj1" fmla="val 16284087"/>
                  <a:gd name="adj2" fmla="val 14779572"/>
                </a:avLst>
              </a:prstGeom>
              <a:ln w="3492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AE2C4142-50E0-39D5-9F63-AECDDFCEC7CF}"/>
                  </a:ext>
                </a:extLst>
              </p:cNvPr>
              <p:cNvSpPr/>
              <p:nvPr/>
            </p:nvSpPr>
            <p:spPr>
              <a:xfrm>
                <a:off x="8730328" y="2638130"/>
                <a:ext cx="2035056" cy="2034000"/>
              </a:xfrm>
              <a:prstGeom prst="arc">
                <a:avLst>
                  <a:gd name="adj1" fmla="val 12256965"/>
                  <a:gd name="adj2" fmla="val 11131687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20267FF1-25BB-98AD-AA38-F373EA26955E}"/>
                  </a:ext>
                </a:extLst>
              </p:cNvPr>
              <p:cNvSpPr/>
              <p:nvPr/>
            </p:nvSpPr>
            <p:spPr>
              <a:xfrm>
                <a:off x="6568935" y="1263051"/>
                <a:ext cx="2556000" cy="2556000"/>
              </a:xfrm>
              <a:prstGeom prst="arc">
                <a:avLst>
                  <a:gd name="adj1" fmla="val 2980593"/>
                  <a:gd name="adj2" fmla="val 2040393"/>
                </a:avLst>
              </a:prstGeom>
              <a:ln w="34925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4FBD29-3F1E-E139-9D33-028A4115BBA7}"/>
                </a:ext>
              </a:extLst>
            </p:cNvPr>
            <p:cNvSpPr/>
            <p:nvPr/>
          </p:nvSpPr>
          <p:spPr>
            <a:xfrm flipH="1">
              <a:off x="5422766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7E944A4-8855-49E2-09AC-9628408C4CB4}"/>
                </a:ext>
              </a:extLst>
            </p:cNvPr>
            <p:cNvSpPr/>
            <p:nvPr/>
          </p:nvSpPr>
          <p:spPr>
            <a:xfrm flipH="1">
              <a:off x="4476163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6443B596-354A-DEC5-8DA6-AA8E51274AAF}"/>
                </a:ext>
              </a:extLst>
            </p:cNvPr>
            <p:cNvSpPr/>
            <p:nvPr/>
          </p:nvSpPr>
          <p:spPr>
            <a:xfrm flipH="1">
              <a:off x="5004537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96592384-6CE4-642B-3405-C3A0FCA6D6E9}"/>
                </a:ext>
              </a:extLst>
            </p:cNvPr>
            <p:cNvSpPr/>
            <p:nvPr/>
          </p:nvSpPr>
          <p:spPr>
            <a:xfrm flipH="1">
              <a:off x="4530482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54C35C3-D4BA-4F42-549E-FE8881A5FD0E}"/>
                </a:ext>
              </a:extLst>
            </p:cNvPr>
            <p:cNvSpPr/>
            <p:nvPr/>
          </p:nvSpPr>
          <p:spPr>
            <a:xfrm flipH="1">
              <a:off x="5290058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C259C96-DB90-A409-30AA-42C4F75EE0FA}"/>
                </a:ext>
              </a:extLst>
            </p:cNvPr>
            <p:cNvSpPr/>
            <p:nvPr/>
          </p:nvSpPr>
          <p:spPr>
            <a:xfrm flipH="1">
              <a:off x="10303003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A691DE12-32DC-95DF-EF0D-7EE6AD76113D}"/>
                </a:ext>
              </a:extLst>
            </p:cNvPr>
            <p:cNvSpPr/>
            <p:nvPr/>
          </p:nvSpPr>
          <p:spPr>
            <a:xfrm flipH="1">
              <a:off x="9356400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D1105BCC-9581-794F-3985-270073E90096}"/>
                </a:ext>
              </a:extLst>
            </p:cNvPr>
            <p:cNvSpPr/>
            <p:nvPr/>
          </p:nvSpPr>
          <p:spPr>
            <a:xfrm flipH="1">
              <a:off x="9884774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C1098A8-23E3-5DBC-C33A-D5ADE77CBD1E}"/>
                </a:ext>
              </a:extLst>
            </p:cNvPr>
            <p:cNvSpPr/>
            <p:nvPr/>
          </p:nvSpPr>
          <p:spPr>
            <a:xfrm flipH="1">
              <a:off x="9410719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4AF21127-1548-582F-E915-BD2CAFC0CE26}"/>
                </a:ext>
              </a:extLst>
            </p:cNvPr>
            <p:cNvSpPr/>
            <p:nvPr/>
          </p:nvSpPr>
          <p:spPr>
            <a:xfrm flipH="1">
              <a:off x="10170295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5C9FB02-39B5-3139-9148-8CD77EA71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728" y="2686433"/>
              <a:ext cx="3165235" cy="564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AA76D80-3460-6D32-5850-553C17D20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3602" y="2763214"/>
              <a:ext cx="301043" cy="2685458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3A495AA-078B-8EE9-B543-DF3FC1898582}"/>
                </a:ext>
              </a:extLst>
            </p:cNvPr>
            <p:cNvCxnSpPr>
              <a:cxnSpLocks/>
              <a:stCxn id="13" idx="2"/>
              <a:endCxn id="30" idx="2"/>
            </p:cNvCxnSpPr>
            <p:nvPr/>
          </p:nvCxnSpPr>
          <p:spPr>
            <a:xfrm>
              <a:off x="9140785" y="2763214"/>
              <a:ext cx="1152000" cy="266823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1EED88C-9587-3313-228F-46D05D25E1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6295" y="5499808"/>
              <a:ext cx="4680000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82EB9CB-1303-9DCB-6541-EED7E5E56CA7}"/>
                    </a:ext>
                  </a:extLst>
                </p:cNvPr>
                <p:cNvSpPr txBox="1"/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82EB9CB-1303-9DCB-6541-EED7E5E56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704" r="-48148" b="-10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22D0E0-75DF-A843-0A53-C449C068FB6F}"/>
                    </a:ext>
                  </a:extLst>
                </p:cNvPr>
                <p:cNvSpPr txBox="1"/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chl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22D0E0-75DF-A843-0A53-C449C068F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9020F16-A764-2E28-C518-42B03962523E}"/>
                    </a:ext>
                  </a:extLst>
                </p:cNvPr>
                <p:cNvSpPr txBox="1"/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rsp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9020F16-A764-2E28-C518-42B039625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blipFill>
                  <a:blip r:embed="rId5"/>
                  <a:stretch>
                    <a:fillRect l="-4918" r="-52459" b="-10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F843B27-2FA0-F5BD-4E6D-10EF6525316D}"/>
                    </a:ext>
                  </a:extLst>
                </p:cNvPr>
                <p:cNvSpPr txBox="1"/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com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F843B27-2FA0-F5BD-4E6D-10EF65253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99" r="-47826" b="-1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8003004-1061-EF64-C3FE-7718BB3CDF49}"/>
                    </a:ext>
                  </a:extLst>
                </p:cNvPr>
                <p:cNvSpPr txBox="1"/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public key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8003004-1061-EF64-C3FE-7718BB3CD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blipFill>
                  <a:blip r:embed="rId7"/>
                  <a:stretch>
                    <a:fillRect l="-3089" t="-6250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86A6AE6-4F48-21CF-084E-C39DAEC7F6F9}"/>
                    </a:ext>
                  </a:extLst>
                </p:cNvPr>
                <p:cNvSpPr txBox="1"/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commitment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86A6AE6-4F48-21CF-084E-C39DAEC7F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blipFill>
                  <a:blip r:embed="rId8"/>
                  <a:stretch>
                    <a:fillRect l="-2374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32BA11C-3145-8370-38BB-976A63D8E331}"/>
              </a:ext>
            </a:extLst>
          </p:cNvPr>
          <p:cNvSpPr txBox="1"/>
          <p:nvPr/>
        </p:nvSpPr>
        <p:spPr>
          <a:xfrm>
            <a:off x="838198" y="2628187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A2E771-3C36-DD06-28E2-72FF8EBF917B}"/>
              </a:ext>
            </a:extLst>
          </p:cNvPr>
          <p:cNvSpPr txBox="1"/>
          <p:nvPr/>
        </p:nvSpPr>
        <p:spPr>
          <a:xfrm>
            <a:off x="838197" y="2965692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0E12CB-43AB-ECF7-D782-00549CEFBA0E}"/>
              </a:ext>
            </a:extLst>
          </p:cNvPr>
          <p:cNvSpPr txBox="1"/>
          <p:nvPr/>
        </p:nvSpPr>
        <p:spPr>
          <a:xfrm>
            <a:off x="838197" y="3981852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F74F91-7177-2493-69C8-9F8E21684D27}"/>
              </a:ext>
            </a:extLst>
          </p:cNvPr>
          <p:cNvSpPr txBox="1"/>
          <p:nvPr/>
        </p:nvSpPr>
        <p:spPr>
          <a:xfrm>
            <a:off x="3832860" y="4018548"/>
            <a:ext cx="216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(assuming hint-</a:t>
            </a:r>
            <a:r>
              <a:rPr lang="en-US" dirty="0" err="1">
                <a:solidFill>
                  <a:srgbClr val="00B050"/>
                </a:solidFill>
              </a:rPr>
              <a:t>dist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0665A-5098-7181-2C04-8FBEB8B9FE1D}"/>
              </a:ext>
            </a:extLst>
          </p:cNvPr>
          <p:cNvSpPr txBox="1"/>
          <p:nvPr/>
        </p:nvSpPr>
        <p:spPr>
          <a:xfrm>
            <a:off x="831245" y="3306841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68A2F-0C26-767D-5E93-D71887CD3AD9}"/>
              </a:ext>
            </a:extLst>
          </p:cNvPr>
          <p:cNvSpPr txBox="1"/>
          <p:nvPr/>
        </p:nvSpPr>
        <p:spPr>
          <a:xfrm>
            <a:off x="831244" y="3644347"/>
            <a:ext cx="13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EFBA77-1F13-849C-D36C-A6E785BFDBBE}"/>
                  </a:ext>
                </a:extLst>
              </p14:cNvPr>
              <p14:cNvContentPartPr/>
              <p14:nvPr/>
            </p14:nvContentPartPr>
            <p14:xfrm>
              <a:off x="472710" y="4351430"/>
              <a:ext cx="4294800" cy="140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EFBA77-1F13-849C-D36C-A6E785BFDB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3710" y="4342790"/>
                <a:ext cx="431244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E247C6-6519-35D7-57B4-F64539930B79}"/>
                  </a:ext>
                </a:extLst>
              </p14:cNvPr>
              <p14:cNvContentPartPr/>
              <p14:nvPr/>
            </p14:nvContentPartPr>
            <p14:xfrm>
              <a:off x="772590" y="4787750"/>
              <a:ext cx="1476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E247C6-6519-35D7-57B4-F64539930B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3950" y="4778750"/>
                <a:ext cx="3240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95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ACEC-B085-64EB-EC12-F912EE8E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43F34-E2A3-FCE9-5107-087408070D7D}"/>
              </a:ext>
            </a:extLst>
          </p:cNvPr>
          <p:cNvSpPr txBox="1"/>
          <p:nvPr/>
        </p:nvSpPr>
        <p:spPr>
          <a:xfrm>
            <a:off x="838200" y="1690688"/>
            <a:ext cx="5989320" cy="212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IdealToIsogeny</a:t>
            </a:r>
            <a:endParaRPr lang="en-US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Sub-procedure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 negligible failure probability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Qlapoti</a:t>
            </a:r>
            <a:r>
              <a:rPr lang="en-US" dirty="0"/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QROM security?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23E086-40F6-5FFB-5705-04EC97C38EEB}"/>
              </a:ext>
            </a:extLst>
          </p:cNvPr>
          <p:cNvGrpSpPr/>
          <p:nvPr/>
        </p:nvGrpSpPr>
        <p:grpSpPr>
          <a:xfrm>
            <a:off x="6827520" y="1473698"/>
            <a:ext cx="4361915" cy="3156285"/>
            <a:chOff x="3709889" y="1081122"/>
            <a:chExt cx="7643911" cy="59162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96D982-B0EC-7755-5F09-327BBCEAA062}"/>
                </a:ext>
              </a:extLst>
            </p:cNvPr>
            <p:cNvSpPr/>
            <p:nvPr/>
          </p:nvSpPr>
          <p:spPr>
            <a:xfrm flipH="1">
              <a:off x="9092971" y="2667070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64738810-5300-A7C9-6A11-C251CEECD495}"/>
                </a:ext>
              </a:extLst>
            </p:cNvPr>
            <p:cNvSpPr/>
            <p:nvPr/>
          </p:nvSpPr>
          <p:spPr>
            <a:xfrm flipH="1">
              <a:off x="8146368" y="1835209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916F271D-735E-F659-8BB5-734CBBF81365}"/>
                </a:ext>
              </a:extLst>
            </p:cNvPr>
            <p:cNvSpPr/>
            <p:nvPr/>
          </p:nvSpPr>
          <p:spPr>
            <a:xfrm flipH="1">
              <a:off x="8674742" y="2678893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238A755-D6B6-2FB2-6A81-1358F5194AB3}"/>
                </a:ext>
              </a:extLst>
            </p:cNvPr>
            <p:cNvSpPr/>
            <p:nvPr/>
          </p:nvSpPr>
          <p:spPr>
            <a:xfrm flipH="1">
              <a:off x="8200687" y="2337701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E56C806-F4A3-6183-AD49-FE776C47BBFC}"/>
                </a:ext>
              </a:extLst>
            </p:cNvPr>
            <p:cNvSpPr/>
            <p:nvPr/>
          </p:nvSpPr>
          <p:spPr>
            <a:xfrm flipH="1">
              <a:off x="8960263" y="1701000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72F1F0-44CC-38DF-AAC1-AF80F057B106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24799" y="1701629"/>
              <a:ext cx="1997400" cy="1728000"/>
              <a:chOff x="6568935" y="1263051"/>
              <a:chExt cx="4313760" cy="373194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6E4AF04-C120-7C38-5C26-CB64C9DDA0F7}"/>
                  </a:ext>
                </a:extLst>
              </p:cNvPr>
              <p:cNvSpPr/>
              <p:nvPr/>
            </p:nvSpPr>
            <p:spPr>
              <a:xfrm>
                <a:off x="8730328" y="334946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F75BD370-BA45-0464-DCD3-5C649259D315}"/>
                  </a:ext>
                </a:extLst>
              </p:cNvPr>
              <p:cNvSpPr/>
              <p:nvPr/>
            </p:nvSpPr>
            <p:spPr>
              <a:xfrm>
                <a:off x="8542695" y="1552901"/>
                <a:ext cx="2340000" cy="2340000"/>
              </a:xfrm>
              <a:prstGeom prst="arc">
                <a:avLst>
                  <a:gd name="adj1" fmla="val 9169580"/>
                  <a:gd name="adj2" fmla="val 7914524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8AFF9077-0902-2B0F-A5C5-1767FB4A531A}"/>
                  </a:ext>
                </a:extLst>
              </p:cNvPr>
              <p:cNvSpPr/>
              <p:nvPr/>
            </p:nvSpPr>
            <p:spPr>
              <a:xfrm>
                <a:off x="8121573" y="3375000"/>
                <a:ext cx="1620000" cy="1620000"/>
              </a:xfrm>
              <a:prstGeom prst="arc">
                <a:avLst>
                  <a:gd name="adj1" fmla="val 16284087"/>
                  <a:gd name="adj2" fmla="val 14779572"/>
                </a:avLst>
              </a:prstGeom>
              <a:ln w="3492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10259683-335D-7F76-EC94-A56B793E048E}"/>
                  </a:ext>
                </a:extLst>
              </p:cNvPr>
              <p:cNvSpPr/>
              <p:nvPr/>
            </p:nvSpPr>
            <p:spPr>
              <a:xfrm>
                <a:off x="8730328" y="2638130"/>
                <a:ext cx="2035056" cy="2034000"/>
              </a:xfrm>
              <a:prstGeom prst="arc">
                <a:avLst>
                  <a:gd name="adj1" fmla="val 12256965"/>
                  <a:gd name="adj2" fmla="val 11131687"/>
                </a:avLst>
              </a:prstGeom>
              <a:ln w="34925">
                <a:solidFill>
                  <a:srgbClr val="FFC000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27C834F1-ACCA-7742-12B5-1BE1ABAC2028}"/>
                  </a:ext>
                </a:extLst>
              </p:cNvPr>
              <p:cNvSpPr/>
              <p:nvPr/>
            </p:nvSpPr>
            <p:spPr>
              <a:xfrm>
                <a:off x="6568935" y="1263051"/>
                <a:ext cx="2556000" cy="2556000"/>
              </a:xfrm>
              <a:prstGeom prst="arc">
                <a:avLst>
                  <a:gd name="adj1" fmla="val 2980593"/>
                  <a:gd name="adj2" fmla="val 2040393"/>
                </a:avLst>
              </a:prstGeom>
              <a:ln w="34925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1B3D0A-DE49-3AA7-8B6F-F08260266CC1}"/>
                </a:ext>
              </a:extLst>
            </p:cNvPr>
            <p:cNvSpPr/>
            <p:nvPr/>
          </p:nvSpPr>
          <p:spPr>
            <a:xfrm flipH="1">
              <a:off x="5422766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707CC785-CEBF-9701-9609-D685457AF117}"/>
                </a:ext>
              </a:extLst>
            </p:cNvPr>
            <p:cNvSpPr/>
            <p:nvPr/>
          </p:nvSpPr>
          <p:spPr>
            <a:xfrm flipH="1">
              <a:off x="4476163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2DAF73D-CFEA-4F73-4233-11FD57C3F9CD}"/>
                </a:ext>
              </a:extLst>
            </p:cNvPr>
            <p:cNvSpPr/>
            <p:nvPr/>
          </p:nvSpPr>
          <p:spPr>
            <a:xfrm flipH="1">
              <a:off x="5004537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A3C750A-4A75-046C-E138-F54472735BDE}"/>
                </a:ext>
              </a:extLst>
            </p:cNvPr>
            <p:cNvSpPr/>
            <p:nvPr/>
          </p:nvSpPr>
          <p:spPr>
            <a:xfrm flipH="1">
              <a:off x="4530482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AC280DD1-06B5-8C1E-7BCA-0D79D34EFD66}"/>
                </a:ext>
              </a:extLst>
            </p:cNvPr>
            <p:cNvSpPr/>
            <p:nvPr/>
          </p:nvSpPr>
          <p:spPr>
            <a:xfrm flipH="1">
              <a:off x="5290058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D73DC9-F68C-E2AE-948F-E349D9A762A8}"/>
                </a:ext>
              </a:extLst>
            </p:cNvPr>
            <p:cNvSpPr/>
            <p:nvPr/>
          </p:nvSpPr>
          <p:spPr>
            <a:xfrm flipH="1">
              <a:off x="10303003" y="5474805"/>
              <a:ext cx="50007" cy="5000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A6C4269-FA20-0A3D-72E6-B71713AE315A}"/>
                </a:ext>
              </a:extLst>
            </p:cNvPr>
            <p:cNvSpPr/>
            <p:nvPr/>
          </p:nvSpPr>
          <p:spPr>
            <a:xfrm flipH="1">
              <a:off x="9356400" y="4642944"/>
              <a:ext cx="1083490" cy="1083487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051D3BE-410D-80F1-4938-D2C96139C2D3}"/>
                </a:ext>
              </a:extLst>
            </p:cNvPr>
            <p:cNvSpPr/>
            <p:nvPr/>
          </p:nvSpPr>
          <p:spPr>
            <a:xfrm flipH="1">
              <a:off x="9884774" y="5486628"/>
              <a:ext cx="750108" cy="750107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11F64074-44D7-728C-DE22-CAA438549DFA}"/>
                </a:ext>
              </a:extLst>
            </p:cNvPr>
            <p:cNvSpPr/>
            <p:nvPr/>
          </p:nvSpPr>
          <p:spPr>
            <a:xfrm flipH="1">
              <a:off x="9410719" y="5145436"/>
              <a:ext cx="942292" cy="941801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97A330D-6520-0478-CCD4-E31627D93528}"/>
                </a:ext>
              </a:extLst>
            </p:cNvPr>
            <p:cNvSpPr/>
            <p:nvPr/>
          </p:nvSpPr>
          <p:spPr>
            <a:xfrm flipH="1">
              <a:off x="10170295" y="4508735"/>
              <a:ext cx="1183505" cy="1183502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C9A51D-28C3-A8C9-B19C-ACA2D144C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728" y="2686433"/>
              <a:ext cx="3165235" cy="564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E07FDC-C2D6-0DA6-46D8-0B1512F5E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3602" y="2763214"/>
              <a:ext cx="301043" cy="2685458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E577D9D-C6F7-D9B2-C8FC-5E76DEF7F4AF}"/>
                </a:ext>
              </a:extLst>
            </p:cNvPr>
            <p:cNvCxnSpPr>
              <a:cxnSpLocks/>
              <a:stCxn id="8" idx="2"/>
              <a:endCxn id="20" idx="2"/>
            </p:cNvCxnSpPr>
            <p:nvPr/>
          </p:nvCxnSpPr>
          <p:spPr>
            <a:xfrm>
              <a:off x="9140785" y="2763214"/>
              <a:ext cx="1152000" cy="266823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0E9D2D4-AC08-0CD0-B1FB-6B5373A613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6295" y="5499808"/>
              <a:ext cx="4680000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A89FE23-F14A-FF2C-7692-2535A03FF669}"/>
                    </a:ext>
                  </a:extLst>
                </p:cNvPr>
                <p:cNvSpPr txBox="1"/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82EB9CB-1303-9DCB-6541-EED7E5E56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480" y="1923420"/>
                  <a:ext cx="57894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704" r="-48148" b="-10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512C97-8E58-560D-AB1D-60FC9658F137}"/>
                    </a:ext>
                  </a:extLst>
                </p:cNvPr>
                <p:cNvSpPr txBox="1"/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chl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22D0E0-75DF-A843-0A53-C449C068F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929" y="3233136"/>
                  <a:ext cx="1121294" cy="692291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70A3586-343F-2AD1-13CA-8F45D74B475A}"/>
                    </a:ext>
                  </a:extLst>
                </p:cNvPr>
                <p:cNvSpPr txBox="1"/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rsp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9020F16-A764-2E28-C518-42B039625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585" y="5677015"/>
                  <a:ext cx="656462" cy="394019"/>
                </a:xfrm>
                <a:prstGeom prst="rect">
                  <a:avLst/>
                </a:prstGeom>
                <a:blipFill>
                  <a:blip r:embed="rId5"/>
                  <a:stretch>
                    <a:fillRect l="-4918" r="-52459" b="-10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E9EA1DE-1694-0CD5-5E20-13B26E0007DD}"/>
                    </a:ext>
                  </a:extLst>
                </p:cNvPr>
                <p:cNvSpPr txBox="1"/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com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F843B27-2FA0-F5BD-4E6D-10EF65253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040" y="3621322"/>
                  <a:ext cx="7302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99" r="-47826" b="-1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5C6F02C-E68D-3462-D0E9-4EF5782C122C}"/>
                    </a:ext>
                  </a:extLst>
                </p:cNvPr>
                <p:cNvSpPr txBox="1"/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public key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8003004-1061-EF64-C3FE-7718BB3CD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03" y="1081122"/>
                  <a:ext cx="2769358" cy="738565"/>
                </a:xfrm>
                <a:prstGeom prst="rect">
                  <a:avLst/>
                </a:prstGeom>
                <a:blipFill>
                  <a:blip r:embed="rId7"/>
                  <a:stretch>
                    <a:fillRect l="-3089" t="-6250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47E02BA-49C6-E50E-7FDB-F3697E74F959}"/>
                    </a:ext>
                  </a:extLst>
                </p:cNvPr>
                <p:cNvSpPr txBox="1"/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commitment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86A6AE6-4F48-21CF-084E-C39DAEC7F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889" y="6305098"/>
                  <a:ext cx="3599739" cy="692291"/>
                </a:xfrm>
                <a:prstGeom prst="rect">
                  <a:avLst/>
                </a:prstGeom>
                <a:blipFill>
                  <a:blip r:embed="rId8"/>
                  <a:stretch>
                    <a:fillRect l="-2374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1091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10ECA-81C6-0921-182B-591AB22A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E952A2-62D3-7561-E398-27E7221B808C}"/>
              </a:ext>
            </a:extLst>
          </p:cNvPr>
          <p:cNvSpPr txBox="1"/>
          <p:nvPr/>
        </p:nvSpPr>
        <p:spPr>
          <a:xfrm>
            <a:off x="4195480" y="81671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822E9-7AC8-D44E-7707-BE9F082D4BE3}"/>
              </a:ext>
            </a:extLst>
          </p:cNvPr>
          <p:cNvSpPr txBox="1"/>
          <p:nvPr/>
        </p:nvSpPr>
        <p:spPr>
          <a:xfrm>
            <a:off x="2257323" y="2002024"/>
            <a:ext cx="7677353" cy="4554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EndRing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hints  + hint-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</a:t>
            </a:r>
            <a:endParaRPr lang="en-US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IdealToIsogeny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failure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SQIsign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EUF-CMA secure in the ROM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https://ia.cr/2025/379</a:t>
            </a:r>
          </a:p>
        </p:txBody>
      </p:sp>
    </p:spTree>
    <p:extLst>
      <p:ext uri="{BB962C8B-B14F-4D97-AF65-F5344CB8AC3E}">
        <p14:creationId xmlns:p14="http://schemas.microsoft.com/office/powerpoint/2010/main" val="15211431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C13A6-7B58-F9A7-2F51-683EFEA51F5E}"/>
              </a:ext>
            </a:extLst>
          </p:cNvPr>
          <p:cNvSpPr txBox="1"/>
          <p:nvPr/>
        </p:nvSpPr>
        <p:spPr>
          <a:xfrm>
            <a:off x="3162344" y="2696216"/>
            <a:ext cx="5867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isogenies </a:t>
            </a:r>
          </a:p>
          <a:p>
            <a:pPr algn="ctr"/>
            <a:r>
              <a:rPr lang="en-US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48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SQIsign</a:t>
            </a:r>
            <a:endParaRPr lang="en-US" sz="4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8543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F261-E3EE-7D27-AF3D-745A8E46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Isogenies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325422-0CC6-7ECD-1DB4-567A34028B07}"/>
              </a:ext>
            </a:extLst>
          </p:cNvPr>
          <p:cNvSpPr/>
          <p:nvPr/>
        </p:nvSpPr>
        <p:spPr>
          <a:xfrm>
            <a:off x="1108128" y="340346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3640A-84C2-10CC-0DA1-78A85CEE03D3}"/>
              </a:ext>
            </a:extLst>
          </p:cNvPr>
          <p:cNvSpPr/>
          <p:nvPr/>
        </p:nvSpPr>
        <p:spPr>
          <a:xfrm>
            <a:off x="4686372" y="340346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70F8FB-BD11-C245-58BA-E7155EDFA83E}"/>
              </a:ext>
            </a:extLst>
          </p:cNvPr>
          <p:cNvCxnSpPr>
            <a:cxnSpLocks/>
          </p:cNvCxnSpPr>
          <p:nvPr/>
        </p:nvCxnSpPr>
        <p:spPr>
          <a:xfrm>
            <a:off x="1529250" y="3457466"/>
            <a:ext cx="28440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17044-317E-4E63-309C-E28E942D4262}"/>
                  </a:ext>
                </a:extLst>
              </p:cNvPr>
              <p:cNvSpPr txBox="1"/>
              <p:nvPr/>
            </p:nvSpPr>
            <p:spPr>
              <a:xfrm>
                <a:off x="2051764" y="3006427"/>
                <a:ext cx="3783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nb-NO" b="0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17044-317E-4E63-309C-E28E942D4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64" y="3006427"/>
                <a:ext cx="3783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50A9AA7-79B4-CFB5-7DF5-998D4F7690DE}"/>
              </a:ext>
            </a:extLst>
          </p:cNvPr>
          <p:cNvSpPr txBox="1"/>
          <p:nvPr/>
        </p:nvSpPr>
        <p:spPr>
          <a:xfrm>
            <a:off x="1127770" y="1888352"/>
            <a:ext cx="94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isogeny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DD4F-AC1D-CC43-E8B9-3A7778FD6165}"/>
              </a:ext>
            </a:extLst>
          </p:cNvPr>
          <p:cNvSpPr txBox="1"/>
          <p:nvPr/>
        </p:nvSpPr>
        <p:spPr>
          <a:xfrm>
            <a:off x="1581731" y="4584204"/>
            <a:ext cx="146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elliptic curve</a:t>
            </a:r>
            <a:endParaRPr lang="da-DK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50B66876-9148-5737-7955-CEC31AC116B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067836" y="2073018"/>
            <a:ext cx="1067756" cy="120844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990115A0-F8FB-FF93-9DBD-BFD0AE67352E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1161709" y="3709130"/>
            <a:ext cx="420023" cy="105974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A966C7-8C34-11B5-9C36-40C0BE12439C}"/>
              </a:ext>
            </a:extLst>
          </p:cNvPr>
          <p:cNvSpPr txBox="1"/>
          <p:nvPr/>
        </p:nvSpPr>
        <p:spPr>
          <a:xfrm>
            <a:off x="9951394" y="159584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endomorphism</a:t>
            </a:r>
            <a:endParaRPr lang="da-DK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ED4786-40A3-39E3-397F-9658C23AFB11}"/>
              </a:ext>
            </a:extLst>
          </p:cNvPr>
          <p:cNvSpPr/>
          <p:nvPr/>
        </p:nvSpPr>
        <p:spPr>
          <a:xfrm>
            <a:off x="8468845" y="377861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E43DE7-C942-B50C-E2A0-78222AE7DF5D}"/>
              </a:ext>
            </a:extLst>
          </p:cNvPr>
          <p:cNvSpPr>
            <a:spLocks noChangeAspect="1"/>
          </p:cNvSpPr>
          <p:nvPr/>
        </p:nvSpPr>
        <p:spPr>
          <a:xfrm>
            <a:off x="8281212" y="1982050"/>
            <a:ext cx="2340000" cy="2340000"/>
          </a:xfrm>
          <a:prstGeom prst="arc">
            <a:avLst>
              <a:gd name="adj1" fmla="val 9169580"/>
              <a:gd name="adj2" fmla="val 7914524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60D1571-40AA-7522-CAB7-C67DC604880C}"/>
              </a:ext>
            </a:extLst>
          </p:cNvPr>
          <p:cNvSpPr>
            <a:spLocks noChangeAspect="1"/>
          </p:cNvSpPr>
          <p:nvPr/>
        </p:nvSpPr>
        <p:spPr>
          <a:xfrm>
            <a:off x="7860090" y="3804149"/>
            <a:ext cx="1620000" cy="1620000"/>
          </a:xfrm>
          <a:prstGeom prst="arc">
            <a:avLst>
              <a:gd name="adj1" fmla="val 16284087"/>
              <a:gd name="adj2" fmla="val 14779572"/>
            </a:avLst>
          </a:prstGeom>
          <a:ln w="349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D9F0E39-D442-095F-81FF-B334496192BE}"/>
              </a:ext>
            </a:extLst>
          </p:cNvPr>
          <p:cNvSpPr>
            <a:spLocks noChangeAspect="1"/>
          </p:cNvSpPr>
          <p:nvPr/>
        </p:nvSpPr>
        <p:spPr>
          <a:xfrm>
            <a:off x="8468845" y="3067279"/>
            <a:ext cx="2035056" cy="2034000"/>
          </a:xfrm>
          <a:prstGeom prst="arc">
            <a:avLst>
              <a:gd name="adj1" fmla="val 12256965"/>
              <a:gd name="adj2" fmla="val 11131687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C6AF7D0-1EA2-252A-BEBC-FF1F460DA39E}"/>
              </a:ext>
            </a:extLst>
          </p:cNvPr>
          <p:cNvSpPr>
            <a:spLocks noChangeAspect="1"/>
          </p:cNvSpPr>
          <p:nvPr/>
        </p:nvSpPr>
        <p:spPr>
          <a:xfrm>
            <a:off x="6307452" y="1692200"/>
            <a:ext cx="2556000" cy="2556000"/>
          </a:xfrm>
          <a:prstGeom prst="arc">
            <a:avLst>
              <a:gd name="adj1" fmla="val 2980593"/>
              <a:gd name="adj2" fmla="val 2040393"/>
            </a:avLst>
          </a:prstGeom>
          <a:ln w="34925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7701E-01EA-1D6A-DD1D-8AC4AACEF6E1}"/>
              </a:ext>
            </a:extLst>
          </p:cNvPr>
          <p:cNvSpPr txBox="1"/>
          <p:nvPr/>
        </p:nvSpPr>
        <p:spPr>
          <a:xfrm>
            <a:off x="6309131" y="5987110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endomorphism ring</a:t>
            </a:r>
            <a:endParaRPr lang="da-DK" dirty="0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88C7C66-A14D-420C-8CA3-8A6A8708765E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10455352" y="1942311"/>
            <a:ext cx="328537" cy="37427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73C2144-30C9-7DB7-048A-B293604192EC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8436636" y="5518068"/>
            <a:ext cx="521734" cy="65370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263FC8-2FAC-8312-BE4E-D8A1F0E00A6C}"/>
                  </a:ext>
                </a:extLst>
              </p:cNvPr>
              <p:cNvSpPr txBox="1"/>
              <p:nvPr/>
            </p:nvSpPr>
            <p:spPr>
              <a:xfrm>
                <a:off x="5231112" y="3155132"/>
                <a:ext cx="6395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263FC8-2FAC-8312-BE4E-D8A1F0E0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112" y="3155132"/>
                <a:ext cx="63959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647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FE5-5D76-977B-2B07-FD637E42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Endomorphism rings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94FE0-BF48-C803-9A51-94902409F805}"/>
              </a:ext>
            </a:extLst>
          </p:cNvPr>
          <p:cNvSpPr/>
          <p:nvPr/>
        </p:nvSpPr>
        <p:spPr>
          <a:xfrm>
            <a:off x="4680554" y="3213993"/>
            <a:ext cx="50007" cy="5000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F7C2F60-10CF-BF38-6AF7-6FF55787D150}"/>
              </a:ext>
            </a:extLst>
          </p:cNvPr>
          <p:cNvSpPr/>
          <p:nvPr/>
        </p:nvSpPr>
        <p:spPr>
          <a:xfrm>
            <a:off x="4593674" y="2382132"/>
            <a:ext cx="1083490" cy="1083487"/>
          </a:xfrm>
          <a:prstGeom prst="arc">
            <a:avLst>
              <a:gd name="adj1" fmla="val 9169580"/>
              <a:gd name="adj2" fmla="val 7914524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1BB84FFD-CAA5-ECBE-E3C1-02CD57A95F3B}"/>
              </a:ext>
            </a:extLst>
          </p:cNvPr>
          <p:cNvSpPr/>
          <p:nvPr/>
        </p:nvSpPr>
        <p:spPr>
          <a:xfrm>
            <a:off x="4398682" y="3225816"/>
            <a:ext cx="750108" cy="750107"/>
          </a:xfrm>
          <a:prstGeom prst="arc">
            <a:avLst>
              <a:gd name="adj1" fmla="val 16284087"/>
              <a:gd name="adj2" fmla="val 14779572"/>
            </a:avLst>
          </a:prstGeom>
          <a:ln w="349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513565A-71BC-079D-4E6D-7E61CFF38145}"/>
              </a:ext>
            </a:extLst>
          </p:cNvPr>
          <p:cNvSpPr/>
          <p:nvPr/>
        </p:nvSpPr>
        <p:spPr>
          <a:xfrm>
            <a:off x="4680554" y="2884624"/>
            <a:ext cx="942292" cy="941801"/>
          </a:xfrm>
          <a:prstGeom prst="arc">
            <a:avLst>
              <a:gd name="adj1" fmla="val 12256965"/>
              <a:gd name="adj2" fmla="val 11131687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AA1C064-2899-AE89-BFAE-4E69EC35ABEA}"/>
              </a:ext>
            </a:extLst>
          </p:cNvPr>
          <p:cNvSpPr/>
          <p:nvPr/>
        </p:nvSpPr>
        <p:spPr>
          <a:xfrm>
            <a:off x="3679764" y="2247923"/>
            <a:ext cx="1183505" cy="1183502"/>
          </a:xfrm>
          <a:prstGeom prst="arc">
            <a:avLst>
              <a:gd name="adj1" fmla="val 2980593"/>
              <a:gd name="adj2" fmla="val 2040393"/>
            </a:avLst>
          </a:prstGeom>
          <a:ln w="34925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0CFF9F-9D7B-DCEA-F7BF-4AC9777AC24E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37720" y="2247923"/>
            <a:ext cx="1997400" cy="1728000"/>
            <a:chOff x="6568935" y="1263051"/>
            <a:chExt cx="4313760" cy="373194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B9BE84C-3AC4-1558-4F35-0F1914DE486B}"/>
                </a:ext>
              </a:extLst>
            </p:cNvPr>
            <p:cNvSpPr/>
            <p:nvPr/>
          </p:nvSpPr>
          <p:spPr>
            <a:xfrm>
              <a:off x="8730328" y="334946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4BBB03C-4475-5C6E-7A5B-98F0E3C51521}"/>
                </a:ext>
              </a:extLst>
            </p:cNvPr>
            <p:cNvSpPr/>
            <p:nvPr/>
          </p:nvSpPr>
          <p:spPr>
            <a:xfrm>
              <a:off x="8542695" y="1552901"/>
              <a:ext cx="2340000" cy="2340000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BB390F34-79A4-8ECE-804F-FD5F895CB906}"/>
                </a:ext>
              </a:extLst>
            </p:cNvPr>
            <p:cNvSpPr/>
            <p:nvPr/>
          </p:nvSpPr>
          <p:spPr>
            <a:xfrm>
              <a:off x="8121573" y="3375000"/>
              <a:ext cx="1620000" cy="1620000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29441716-A073-C765-241B-32C0E58D2F15}"/>
                </a:ext>
              </a:extLst>
            </p:cNvPr>
            <p:cNvSpPr/>
            <p:nvPr/>
          </p:nvSpPr>
          <p:spPr>
            <a:xfrm>
              <a:off x="8730328" y="2638130"/>
              <a:ext cx="2035056" cy="2034000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1FA77AB-8E0F-2803-1960-74E581EA207F}"/>
                </a:ext>
              </a:extLst>
            </p:cNvPr>
            <p:cNvSpPr/>
            <p:nvPr/>
          </p:nvSpPr>
          <p:spPr>
            <a:xfrm>
              <a:off x="6568935" y="1263051"/>
              <a:ext cx="2556000" cy="2556000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EE06B8C-A797-CAFB-263C-1CDABC461130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1831515" y="3238996"/>
            <a:ext cx="2791626" cy="18382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C391FEF-3EC4-8EED-A649-F495DCD5FFDB}"/>
              </a:ext>
            </a:extLst>
          </p:cNvPr>
          <p:cNvGrpSpPr>
            <a:grpSpLocks noChangeAspect="1"/>
          </p:cNvGrpSpPr>
          <p:nvPr/>
        </p:nvGrpSpPr>
        <p:grpSpPr>
          <a:xfrm>
            <a:off x="9356400" y="2247923"/>
            <a:ext cx="1997400" cy="1728000"/>
            <a:chOff x="6568935" y="1263051"/>
            <a:chExt cx="4313760" cy="373194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593AE35-93E7-80CC-2E66-6B6486CF6233}"/>
                </a:ext>
              </a:extLst>
            </p:cNvPr>
            <p:cNvSpPr/>
            <p:nvPr/>
          </p:nvSpPr>
          <p:spPr>
            <a:xfrm>
              <a:off x="8730328" y="334946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1888412A-3CB5-383B-0310-6830C77BA894}"/>
                </a:ext>
              </a:extLst>
            </p:cNvPr>
            <p:cNvSpPr/>
            <p:nvPr/>
          </p:nvSpPr>
          <p:spPr>
            <a:xfrm>
              <a:off x="8542695" y="1552901"/>
              <a:ext cx="2340000" cy="2340000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24266861-B53D-994D-F3F4-4A27582DEEA0}"/>
                </a:ext>
              </a:extLst>
            </p:cNvPr>
            <p:cNvSpPr/>
            <p:nvPr/>
          </p:nvSpPr>
          <p:spPr>
            <a:xfrm>
              <a:off x="8121573" y="3375000"/>
              <a:ext cx="1620000" cy="1620000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9B31B13C-01C8-A60C-AF87-781490CAF623}"/>
                </a:ext>
              </a:extLst>
            </p:cNvPr>
            <p:cNvSpPr/>
            <p:nvPr/>
          </p:nvSpPr>
          <p:spPr>
            <a:xfrm>
              <a:off x="8730328" y="2638130"/>
              <a:ext cx="2035056" cy="2034000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14730190-C8FF-09AD-4B28-100A1C1A7123}"/>
                </a:ext>
              </a:extLst>
            </p:cNvPr>
            <p:cNvSpPr/>
            <p:nvPr/>
          </p:nvSpPr>
          <p:spPr>
            <a:xfrm>
              <a:off x="6568935" y="1263051"/>
              <a:ext cx="2556000" cy="2556000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5C66695-1BC9-5F49-8494-AA040316753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414356" y="2247923"/>
            <a:ext cx="1997400" cy="1728000"/>
            <a:chOff x="6568935" y="1263051"/>
            <a:chExt cx="4313760" cy="37319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BA74BD0-B8E7-8097-8225-D30BB200CCE8}"/>
                </a:ext>
              </a:extLst>
            </p:cNvPr>
            <p:cNvSpPr/>
            <p:nvPr/>
          </p:nvSpPr>
          <p:spPr>
            <a:xfrm>
              <a:off x="8730328" y="334946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B466F203-A0AE-1968-E15F-B63363386215}"/>
                </a:ext>
              </a:extLst>
            </p:cNvPr>
            <p:cNvSpPr/>
            <p:nvPr/>
          </p:nvSpPr>
          <p:spPr>
            <a:xfrm>
              <a:off x="8542695" y="1552901"/>
              <a:ext cx="2340000" cy="2340000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86D18B78-FF16-C839-4980-8F31E6D28D56}"/>
                </a:ext>
              </a:extLst>
            </p:cNvPr>
            <p:cNvSpPr/>
            <p:nvPr/>
          </p:nvSpPr>
          <p:spPr>
            <a:xfrm>
              <a:off x="8121573" y="3375000"/>
              <a:ext cx="1620000" cy="1620000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1F34FE71-3177-F184-7501-75E3BD60A0CA}"/>
                </a:ext>
              </a:extLst>
            </p:cNvPr>
            <p:cNvSpPr/>
            <p:nvPr/>
          </p:nvSpPr>
          <p:spPr>
            <a:xfrm>
              <a:off x="8730328" y="2638130"/>
              <a:ext cx="2035056" cy="2034000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7EBE24DE-405B-96FA-9F39-B4F4A55C7F55}"/>
                </a:ext>
              </a:extLst>
            </p:cNvPr>
            <p:cNvSpPr/>
            <p:nvPr/>
          </p:nvSpPr>
          <p:spPr>
            <a:xfrm>
              <a:off x="6568935" y="1263051"/>
              <a:ext cx="2556000" cy="2556000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21F870-554C-2125-76C4-31487E09D0C0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7508151" y="3238996"/>
            <a:ext cx="2791626" cy="18382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B07330F-7048-D9E3-1722-E924E3163F22}"/>
              </a:ext>
            </a:extLst>
          </p:cNvPr>
          <p:cNvSpPr txBox="1"/>
          <p:nvPr/>
        </p:nvSpPr>
        <p:spPr>
          <a:xfrm>
            <a:off x="2117088" y="4719110"/>
            <a:ext cx="2220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Isogenies </a:t>
            </a:r>
            <a:r>
              <a:rPr lang="da-DK" dirty="0"/>
              <a:t>“</a:t>
            </a:r>
            <a:r>
              <a:rPr lang="en-US" noProof="0" dirty="0"/>
              <a:t>carry</a:t>
            </a:r>
            <a:r>
              <a:rPr lang="da-DK" dirty="0"/>
              <a:t>”</a:t>
            </a:r>
          </a:p>
          <a:p>
            <a:pPr algn="ctr"/>
            <a:r>
              <a:rPr lang="en-US" noProof="0" dirty="0"/>
              <a:t>knowledge</a:t>
            </a:r>
            <a:r>
              <a:rPr lang="da-DK" dirty="0"/>
              <a:t> of the</a:t>
            </a:r>
          </a:p>
          <a:p>
            <a:pPr algn="ctr"/>
            <a:r>
              <a:rPr lang="da-DK" dirty="0" err="1"/>
              <a:t>endomorphism</a:t>
            </a:r>
            <a:r>
              <a:rPr lang="da-DK" dirty="0"/>
              <a:t> ring </a:t>
            </a:r>
            <a:r>
              <a:rPr lang="nb-NO" dirty="0"/>
              <a:t> </a:t>
            </a:r>
            <a:endParaRPr lang="da-DK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58199E-6EE1-FB1F-986D-DEB60E48533B}"/>
              </a:ext>
            </a:extLst>
          </p:cNvPr>
          <p:cNvSpPr txBox="1"/>
          <p:nvPr/>
        </p:nvSpPr>
        <p:spPr>
          <a:xfrm>
            <a:off x="7614387" y="4719110"/>
            <a:ext cx="2742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</a:t>
            </a:r>
            <a:r>
              <a:rPr lang="en-US" noProof="0" dirty="0" err="1"/>
              <a:t>nowledge</a:t>
            </a:r>
            <a:r>
              <a:rPr lang="da-DK" dirty="0"/>
              <a:t> of</a:t>
            </a:r>
          </a:p>
          <a:p>
            <a:pPr algn="ctr"/>
            <a:r>
              <a:rPr lang="da-DK" dirty="0" err="1"/>
              <a:t>endomorphism</a:t>
            </a:r>
            <a:r>
              <a:rPr lang="da-DK" dirty="0"/>
              <a:t> rings</a:t>
            </a:r>
          </a:p>
          <a:p>
            <a:pPr algn="ctr"/>
            <a:r>
              <a:rPr lang="da-DK" dirty="0"/>
              <a:t>gives </a:t>
            </a:r>
            <a:r>
              <a:rPr lang="da-DK" dirty="0" err="1"/>
              <a:t>connecting</a:t>
            </a:r>
            <a:r>
              <a:rPr lang="da-DK" dirty="0"/>
              <a:t> </a:t>
            </a:r>
            <a:r>
              <a:rPr lang="da-DK" dirty="0" err="1"/>
              <a:t>isogeny</a:t>
            </a:r>
            <a:r>
              <a:rPr lang="da-DK" dirty="0"/>
              <a:t> </a:t>
            </a:r>
            <a:r>
              <a:rPr lang="nb-NO" dirty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790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DD00-B16F-00DD-6A13-CC7A316A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SQIsign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07BFD3-9CEE-00FD-3858-AD79718E3B7C}"/>
              </a:ext>
            </a:extLst>
          </p:cNvPr>
          <p:cNvSpPr/>
          <p:nvPr/>
        </p:nvSpPr>
        <p:spPr>
          <a:xfrm flipH="1">
            <a:off x="9092971" y="2667070"/>
            <a:ext cx="50007" cy="5000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E1BAC31F-E4C3-181B-40D1-B285F12B037D}"/>
              </a:ext>
            </a:extLst>
          </p:cNvPr>
          <p:cNvSpPr/>
          <p:nvPr/>
        </p:nvSpPr>
        <p:spPr>
          <a:xfrm flipH="1">
            <a:off x="8146368" y="1835209"/>
            <a:ext cx="1083490" cy="1083487"/>
          </a:xfrm>
          <a:prstGeom prst="arc">
            <a:avLst>
              <a:gd name="adj1" fmla="val 9169580"/>
              <a:gd name="adj2" fmla="val 7914524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478BD11-1163-FCD8-1AAB-B57EEEB3E718}"/>
              </a:ext>
            </a:extLst>
          </p:cNvPr>
          <p:cNvSpPr/>
          <p:nvPr/>
        </p:nvSpPr>
        <p:spPr>
          <a:xfrm flipH="1">
            <a:off x="8674742" y="2678893"/>
            <a:ext cx="750108" cy="750107"/>
          </a:xfrm>
          <a:prstGeom prst="arc">
            <a:avLst>
              <a:gd name="adj1" fmla="val 16284087"/>
              <a:gd name="adj2" fmla="val 14779572"/>
            </a:avLst>
          </a:prstGeom>
          <a:ln w="349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3268E9C-72F9-4C80-1CC6-C6400C0216B9}"/>
              </a:ext>
            </a:extLst>
          </p:cNvPr>
          <p:cNvSpPr/>
          <p:nvPr/>
        </p:nvSpPr>
        <p:spPr>
          <a:xfrm flipH="1">
            <a:off x="8200687" y="2337701"/>
            <a:ext cx="942292" cy="941801"/>
          </a:xfrm>
          <a:prstGeom prst="arc">
            <a:avLst>
              <a:gd name="adj1" fmla="val 12256965"/>
              <a:gd name="adj2" fmla="val 11131687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A411568-A793-A49D-0285-10B384D97395}"/>
              </a:ext>
            </a:extLst>
          </p:cNvPr>
          <p:cNvSpPr/>
          <p:nvPr/>
        </p:nvSpPr>
        <p:spPr>
          <a:xfrm flipH="1">
            <a:off x="8960263" y="1701000"/>
            <a:ext cx="1183505" cy="1183502"/>
          </a:xfrm>
          <a:prstGeom prst="arc">
            <a:avLst>
              <a:gd name="adj1" fmla="val 2980593"/>
              <a:gd name="adj2" fmla="val 2040393"/>
            </a:avLst>
          </a:prstGeom>
          <a:ln w="34925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5E604-1B10-441C-D610-70EF39BFBB1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824799" y="1701629"/>
            <a:ext cx="1997400" cy="1728000"/>
            <a:chOff x="6568935" y="1263051"/>
            <a:chExt cx="4313760" cy="373194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24BD3B-FDF6-2CBC-F963-959C6F8150E6}"/>
                </a:ext>
              </a:extLst>
            </p:cNvPr>
            <p:cNvSpPr/>
            <p:nvPr/>
          </p:nvSpPr>
          <p:spPr>
            <a:xfrm>
              <a:off x="8730328" y="334946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DCAC2998-7E62-7CBC-5B71-D7B30B8729EA}"/>
                </a:ext>
              </a:extLst>
            </p:cNvPr>
            <p:cNvSpPr/>
            <p:nvPr/>
          </p:nvSpPr>
          <p:spPr>
            <a:xfrm>
              <a:off x="8542695" y="1552901"/>
              <a:ext cx="2340000" cy="2340000"/>
            </a:xfrm>
            <a:prstGeom prst="arc">
              <a:avLst>
                <a:gd name="adj1" fmla="val 9169580"/>
                <a:gd name="adj2" fmla="val 7914524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047FF584-5F19-390A-85C3-AC3E1D176829}"/>
                </a:ext>
              </a:extLst>
            </p:cNvPr>
            <p:cNvSpPr/>
            <p:nvPr/>
          </p:nvSpPr>
          <p:spPr>
            <a:xfrm>
              <a:off x="8121573" y="3375000"/>
              <a:ext cx="1620000" cy="1620000"/>
            </a:xfrm>
            <a:prstGeom prst="arc">
              <a:avLst>
                <a:gd name="adj1" fmla="val 16284087"/>
                <a:gd name="adj2" fmla="val 14779572"/>
              </a:avLst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9F9BACA-58E8-37D3-5482-EB28DECF5D6C}"/>
                </a:ext>
              </a:extLst>
            </p:cNvPr>
            <p:cNvSpPr/>
            <p:nvPr/>
          </p:nvSpPr>
          <p:spPr>
            <a:xfrm>
              <a:off x="8730328" y="2638130"/>
              <a:ext cx="2035056" cy="2034000"/>
            </a:xfrm>
            <a:prstGeom prst="arc">
              <a:avLst>
                <a:gd name="adj1" fmla="val 12256965"/>
                <a:gd name="adj2" fmla="val 11131687"/>
              </a:avLst>
            </a:prstGeom>
            <a:ln w="34925">
              <a:solidFill>
                <a:srgbClr val="FFC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AE1196B3-3B32-7D6D-59D2-096BD7E378BF}"/>
                </a:ext>
              </a:extLst>
            </p:cNvPr>
            <p:cNvSpPr/>
            <p:nvPr/>
          </p:nvSpPr>
          <p:spPr>
            <a:xfrm>
              <a:off x="6568935" y="1263051"/>
              <a:ext cx="2556000" cy="2556000"/>
            </a:xfrm>
            <a:prstGeom prst="arc">
              <a:avLst>
                <a:gd name="adj1" fmla="val 2980593"/>
                <a:gd name="adj2" fmla="val 2040393"/>
              </a:avLst>
            </a:prstGeom>
            <a:ln w="34925">
              <a:solidFill>
                <a:srgbClr val="FFC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0060695-6C8E-F4C7-F747-43F437416232}"/>
              </a:ext>
            </a:extLst>
          </p:cNvPr>
          <p:cNvSpPr/>
          <p:nvPr/>
        </p:nvSpPr>
        <p:spPr>
          <a:xfrm flipH="1">
            <a:off x="5422766" y="5474805"/>
            <a:ext cx="50007" cy="5000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AFBE908-B1F4-7637-715A-7C2E82DF4731}"/>
              </a:ext>
            </a:extLst>
          </p:cNvPr>
          <p:cNvSpPr/>
          <p:nvPr/>
        </p:nvSpPr>
        <p:spPr>
          <a:xfrm flipH="1">
            <a:off x="4476163" y="4642944"/>
            <a:ext cx="1083490" cy="1083487"/>
          </a:xfrm>
          <a:prstGeom prst="arc">
            <a:avLst>
              <a:gd name="adj1" fmla="val 9169580"/>
              <a:gd name="adj2" fmla="val 7914524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09D1CFF-710C-900B-BCB5-0E532A9E564C}"/>
              </a:ext>
            </a:extLst>
          </p:cNvPr>
          <p:cNvSpPr/>
          <p:nvPr/>
        </p:nvSpPr>
        <p:spPr>
          <a:xfrm flipH="1">
            <a:off x="5004537" y="5486628"/>
            <a:ext cx="750108" cy="750107"/>
          </a:xfrm>
          <a:prstGeom prst="arc">
            <a:avLst>
              <a:gd name="adj1" fmla="val 16284087"/>
              <a:gd name="adj2" fmla="val 14779572"/>
            </a:avLst>
          </a:prstGeom>
          <a:ln w="349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A3EE565-0B9F-D583-FED9-8896F413CF82}"/>
              </a:ext>
            </a:extLst>
          </p:cNvPr>
          <p:cNvSpPr/>
          <p:nvPr/>
        </p:nvSpPr>
        <p:spPr>
          <a:xfrm flipH="1">
            <a:off x="4530482" y="5145436"/>
            <a:ext cx="942292" cy="941801"/>
          </a:xfrm>
          <a:prstGeom prst="arc">
            <a:avLst>
              <a:gd name="adj1" fmla="val 12256965"/>
              <a:gd name="adj2" fmla="val 11131687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2761172-4C36-A3F5-4576-02148A3613DF}"/>
              </a:ext>
            </a:extLst>
          </p:cNvPr>
          <p:cNvSpPr/>
          <p:nvPr/>
        </p:nvSpPr>
        <p:spPr>
          <a:xfrm flipH="1">
            <a:off x="5290058" y="4508735"/>
            <a:ext cx="1183505" cy="1183502"/>
          </a:xfrm>
          <a:prstGeom prst="arc">
            <a:avLst>
              <a:gd name="adj1" fmla="val 2980593"/>
              <a:gd name="adj2" fmla="val 2040393"/>
            </a:avLst>
          </a:prstGeom>
          <a:ln w="34925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BE625B7-EF35-1AC1-F588-0136E1541542}"/>
              </a:ext>
            </a:extLst>
          </p:cNvPr>
          <p:cNvSpPr/>
          <p:nvPr/>
        </p:nvSpPr>
        <p:spPr>
          <a:xfrm flipH="1">
            <a:off x="10303003" y="5474805"/>
            <a:ext cx="50007" cy="5000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9CD7C7-48ED-268F-E7B9-B5EC9C641526}"/>
              </a:ext>
            </a:extLst>
          </p:cNvPr>
          <p:cNvSpPr/>
          <p:nvPr/>
        </p:nvSpPr>
        <p:spPr>
          <a:xfrm flipH="1">
            <a:off x="9356400" y="4642944"/>
            <a:ext cx="1083490" cy="1083487"/>
          </a:xfrm>
          <a:prstGeom prst="arc">
            <a:avLst>
              <a:gd name="adj1" fmla="val 9169580"/>
              <a:gd name="adj2" fmla="val 7914524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728309B-1391-1E34-5B5A-24EEB8DF8169}"/>
              </a:ext>
            </a:extLst>
          </p:cNvPr>
          <p:cNvSpPr/>
          <p:nvPr/>
        </p:nvSpPr>
        <p:spPr>
          <a:xfrm flipH="1">
            <a:off x="9884774" y="5486628"/>
            <a:ext cx="750108" cy="750107"/>
          </a:xfrm>
          <a:prstGeom prst="arc">
            <a:avLst>
              <a:gd name="adj1" fmla="val 16284087"/>
              <a:gd name="adj2" fmla="val 14779572"/>
            </a:avLst>
          </a:prstGeom>
          <a:ln w="349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822C69C-1AFA-5D0B-F992-04092DA21728}"/>
              </a:ext>
            </a:extLst>
          </p:cNvPr>
          <p:cNvSpPr/>
          <p:nvPr/>
        </p:nvSpPr>
        <p:spPr>
          <a:xfrm flipH="1">
            <a:off x="9410719" y="5145436"/>
            <a:ext cx="942292" cy="941801"/>
          </a:xfrm>
          <a:prstGeom prst="arc">
            <a:avLst>
              <a:gd name="adj1" fmla="val 12256965"/>
              <a:gd name="adj2" fmla="val 11131687"/>
            </a:avLst>
          </a:prstGeom>
          <a:ln w="34925">
            <a:solidFill>
              <a:srgbClr val="FFC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CEF8A899-491F-55FE-7C25-600AA53F9FC1}"/>
              </a:ext>
            </a:extLst>
          </p:cNvPr>
          <p:cNvSpPr/>
          <p:nvPr/>
        </p:nvSpPr>
        <p:spPr>
          <a:xfrm flipH="1">
            <a:off x="10170295" y="4508735"/>
            <a:ext cx="1183505" cy="1183502"/>
          </a:xfrm>
          <a:prstGeom prst="arc">
            <a:avLst>
              <a:gd name="adj1" fmla="val 2980593"/>
              <a:gd name="adj2" fmla="val 2040393"/>
            </a:avLst>
          </a:prstGeom>
          <a:ln w="34925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50C77-0684-7DE2-0B18-61BAEF978E43}"/>
                  </a:ext>
                </a:extLst>
              </p:cNvPr>
              <p:cNvSpPr txBox="1"/>
              <p:nvPr/>
            </p:nvSpPr>
            <p:spPr>
              <a:xfrm>
                <a:off x="749394" y="2312124"/>
                <a:ext cx="3626753" cy="12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Fiat-Shamir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nb-NO" dirty="0"/>
                  <a:t>s</a:t>
                </a:r>
                <a:r>
                  <a:rPr lang="nb-NO" b="0" dirty="0"/>
                  <a:t>ignature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com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chl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rsp</m:t>
                            </m:r>
                          </m:sub>
                        </m:sSub>
                      </m:e>
                    </m:d>
                  </m:oMath>
                </a14:m>
                <a:endParaRPr lang="nb-NO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50C77-0684-7DE2-0B18-61BAEF978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94" y="2312124"/>
                <a:ext cx="3626753" cy="1208857"/>
              </a:xfrm>
              <a:prstGeom prst="rect">
                <a:avLst/>
              </a:prstGeom>
              <a:blipFill>
                <a:blip r:embed="rId2"/>
                <a:stretch>
                  <a:fillRect l="-1176"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92D33E-16D8-0F22-5270-EAB951233722}"/>
              </a:ext>
            </a:extLst>
          </p:cNvPr>
          <p:cNvCxnSpPr>
            <a:cxnSpLocks/>
          </p:cNvCxnSpPr>
          <p:nvPr/>
        </p:nvCxnSpPr>
        <p:spPr>
          <a:xfrm flipV="1">
            <a:off x="5875728" y="2686433"/>
            <a:ext cx="3165235" cy="56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0723DD-6A9A-346F-AA23-181F80F73A4C}"/>
              </a:ext>
            </a:extLst>
          </p:cNvPr>
          <p:cNvCxnSpPr>
            <a:cxnSpLocks/>
          </p:cNvCxnSpPr>
          <p:nvPr/>
        </p:nvCxnSpPr>
        <p:spPr>
          <a:xfrm flipH="1">
            <a:off x="5453602" y="2763214"/>
            <a:ext cx="301043" cy="2685458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B78B15-DDB7-6CB7-A6C6-26B7B213B00B}"/>
              </a:ext>
            </a:extLst>
          </p:cNvPr>
          <p:cNvCxnSpPr>
            <a:cxnSpLocks/>
            <a:stCxn id="7" idx="2"/>
            <a:endCxn id="26" idx="2"/>
          </p:cNvCxnSpPr>
          <p:nvPr/>
        </p:nvCxnSpPr>
        <p:spPr>
          <a:xfrm>
            <a:off x="9140785" y="2763214"/>
            <a:ext cx="1152000" cy="2668232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45D08BB-5F85-2A6D-9025-0387471E44F8}"/>
              </a:ext>
            </a:extLst>
          </p:cNvPr>
          <p:cNvCxnSpPr>
            <a:cxnSpLocks/>
          </p:cNvCxnSpPr>
          <p:nvPr/>
        </p:nvCxnSpPr>
        <p:spPr>
          <a:xfrm flipH="1">
            <a:off x="5526295" y="5499808"/>
            <a:ext cx="46800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3DC8820-FA86-23D4-3711-138B7C29FA67}"/>
                  </a:ext>
                </a:extLst>
              </p:cNvPr>
              <p:cNvSpPr txBox="1"/>
              <p:nvPr/>
            </p:nvSpPr>
            <p:spPr>
              <a:xfrm>
                <a:off x="7232458" y="2216994"/>
                <a:ext cx="578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3DC8820-FA86-23D4-3711-138B7C29F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458" y="2216994"/>
                <a:ext cx="57894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F33299-873B-8F30-65B8-451E1DBB4A47}"/>
                  </a:ext>
                </a:extLst>
              </p:cNvPr>
              <p:cNvSpPr txBox="1"/>
              <p:nvPr/>
            </p:nvSpPr>
            <p:spPr>
              <a:xfrm>
                <a:off x="9489421" y="3331727"/>
                <a:ext cx="2447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chl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||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msg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F33299-873B-8F30-65B8-451E1DBB4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421" y="3331727"/>
                <a:ext cx="244714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89DD354-6F4E-E2F1-215F-E5BA2F01943D}"/>
                  </a:ext>
                </a:extLst>
              </p:cNvPr>
              <p:cNvSpPr txBox="1"/>
              <p:nvPr/>
            </p:nvSpPr>
            <p:spPr>
              <a:xfrm>
                <a:off x="7615585" y="5677015"/>
                <a:ext cx="656462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rsp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89DD354-6F4E-E2F1-215F-E5BA2F019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585" y="5677015"/>
                <a:ext cx="656462" cy="394019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B8E0A7-560F-37DA-6FBA-BB32CBDECCFD}"/>
                  </a:ext>
                </a:extLst>
              </p:cNvPr>
              <p:cNvSpPr txBox="1"/>
              <p:nvPr/>
            </p:nvSpPr>
            <p:spPr>
              <a:xfrm>
                <a:off x="4734684" y="3727998"/>
                <a:ext cx="73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B8E0A7-560F-37DA-6FBA-BB32CBDEC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684" y="3727998"/>
                <a:ext cx="7302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916AC71-A2FD-4E77-779E-03006820D6C9}"/>
                  </a:ext>
                </a:extLst>
              </p:cNvPr>
              <p:cNvSpPr txBox="1"/>
              <p:nvPr/>
            </p:nvSpPr>
            <p:spPr>
              <a:xfrm>
                <a:off x="8441597" y="1296669"/>
                <a:ext cx="1580304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916AC71-A2FD-4E77-779E-03006820D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597" y="1296669"/>
                <a:ext cx="1580304" cy="394019"/>
              </a:xfrm>
              <a:prstGeom prst="rect">
                <a:avLst/>
              </a:prstGeom>
              <a:blipFill>
                <a:blip r:embed="rId7"/>
                <a:stretch>
                  <a:fillRect l="-3475"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5AA744-EDC7-0AA5-8CAA-D835E1504811}"/>
                  </a:ext>
                </a:extLst>
              </p:cNvPr>
              <p:cNvSpPr txBox="1"/>
              <p:nvPr/>
            </p:nvSpPr>
            <p:spPr>
              <a:xfrm>
                <a:off x="4403217" y="6331219"/>
                <a:ext cx="2054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commitment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com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5AA744-EDC7-0AA5-8CAA-D835E1504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217" y="6331219"/>
                <a:ext cx="2054152" cy="369332"/>
              </a:xfrm>
              <a:prstGeom prst="rect">
                <a:avLst/>
              </a:prstGeom>
              <a:blipFill>
                <a:blip r:embed="rId8"/>
                <a:stretch>
                  <a:fillRect l="-23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95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2" grpId="0"/>
      <p:bldP spid="53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127C-6A0F-4470-2F40-F50672E8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isogenies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5A7FB9-3CD8-FCB4-1A1A-D59E7A8FA813}"/>
              </a:ext>
            </a:extLst>
          </p:cNvPr>
          <p:cNvSpPr/>
          <p:nvPr/>
        </p:nvSpPr>
        <p:spPr>
          <a:xfrm>
            <a:off x="5489628" y="210914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C71CE5-57D0-2BF1-2D9A-10ACF88C9BAC}"/>
              </a:ext>
            </a:extLst>
          </p:cNvPr>
          <p:cNvSpPr/>
          <p:nvPr/>
        </p:nvSpPr>
        <p:spPr>
          <a:xfrm>
            <a:off x="9067872" y="210914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15987C-F9D0-FE1A-F8FD-5AAB55676422}"/>
              </a:ext>
            </a:extLst>
          </p:cNvPr>
          <p:cNvCxnSpPr>
            <a:cxnSpLocks/>
          </p:cNvCxnSpPr>
          <p:nvPr/>
        </p:nvCxnSpPr>
        <p:spPr>
          <a:xfrm>
            <a:off x="5910750" y="2163143"/>
            <a:ext cx="28440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1F3E9-49A5-DFD8-D60E-321E725F7EF6}"/>
                  </a:ext>
                </a:extLst>
              </p:cNvPr>
              <p:cNvSpPr txBox="1"/>
              <p:nvPr/>
            </p:nvSpPr>
            <p:spPr>
              <a:xfrm>
                <a:off x="6433264" y="1712104"/>
                <a:ext cx="3783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nb-NO" b="0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1F3E9-49A5-DFD8-D60E-321E725F7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264" y="1712104"/>
                <a:ext cx="3783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E7AD0A-7196-629D-2ADA-2080CB0F3505}"/>
                  </a:ext>
                </a:extLst>
              </p:cNvPr>
              <p:cNvSpPr txBox="1"/>
              <p:nvPr/>
            </p:nvSpPr>
            <p:spPr>
              <a:xfrm>
                <a:off x="838200" y="1712104"/>
                <a:ext cx="4211346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length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nb-NO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degree is prime: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degree is smooth: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degree is not smooth and exp. large: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E7AD0A-7196-629D-2ADA-2080CB0F3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2104"/>
                <a:ext cx="4211346" cy="4524315"/>
              </a:xfrm>
              <a:prstGeom prst="rect">
                <a:avLst/>
              </a:prstGeom>
              <a:blipFill>
                <a:blip r:embed="rId3"/>
                <a:stretch>
                  <a:fillRect l="-1014" t="-674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22C4F4-324F-A41D-4493-1EF937738EBD}"/>
                  </a:ext>
                </a:extLst>
              </p:cNvPr>
              <p:cNvSpPr txBox="1"/>
              <p:nvPr/>
            </p:nvSpPr>
            <p:spPr>
              <a:xfrm>
                <a:off x="1606904" y="3986145"/>
                <a:ext cx="1336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≈2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22C4F4-324F-A41D-4493-1EF93773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04" y="3986145"/>
                <a:ext cx="1336969" cy="646331"/>
              </a:xfrm>
              <a:prstGeom prst="rect">
                <a:avLst/>
              </a:prstGeom>
              <a:blipFill>
                <a:blip r:embed="rId4"/>
                <a:stretch>
                  <a:fillRect l="-411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6B5F4BE-874D-FBF3-0EDD-9C764B7AEFA1}"/>
              </a:ext>
            </a:extLst>
          </p:cNvPr>
          <p:cNvSpPr/>
          <p:nvPr/>
        </p:nvSpPr>
        <p:spPr>
          <a:xfrm>
            <a:off x="5489628" y="398614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CD310A-6CA7-0ED6-5664-165235CB8DD7}"/>
              </a:ext>
            </a:extLst>
          </p:cNvPr>
          <p:cNvSpPr/>
          <p:nvPr/>
        </p:nvSpPr>
        <p:spPr>
          <a:xfrm>
            <a:off x="9067872" y="398614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92A85C-DB47-E85C-8EAF-CF257999090A}"/>
              </a:ext>
            </a:extLst>
          </p:cNvPr>
          <p:cNvCxnSpPr>
            <a:cxnSpLocks/>
          </p:cNvCxnSpPr>
          <p:nvPr/>
        </p:nvCxnSpPr>
        <p:spPr>
          <a:xfrm>
            <a:off x="5713350" y="4040145"/>
            <a:ext cx="3948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2237D52-5E2E-9104-EEC1-F2D9B23E5380}"/>
              </a:ext>
            </a:extLst>
          </p:cNvPr>
          <p:cNvSpPr/>
          <p:nvPr/>
        </p:nvSpPr>
        <p:spPr>
          <a:xfrm>
            <a:off x="6223475" y="398614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D0D40B-1FA0-E39E-1C5F-82AAB63717BD}"/>
              </a:ext>
            </a:extLst>
          </p:cNvPr>
          <p:cNvCxnSpPr>
            <a:cxnSpLocks/>
          </p:cNvCxnSpPr>
          <p:nvPr/>
        </p:nvCxnSpPr>
        <p:spPr>
          <a:xfrm>
            <a:off x="6433264" y="4040145"/>
            <a:ext cx="3948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E13A93B-5B47-2188-C32C-F236368B1D1A}"/>
              </a:ext>
            </a:extLst>
          </p:cNvPr>
          <p:cNvSpPr/>
          <p:nvPr/>
        </p:nvSpPr>
        <p:spPr>
          <a:xfrm>
            <a:off x="6933930" y="398614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B68D48-0E8C-A138-AB5F-A6E2E674334C}"/>
              </a:ext>
            </a:extLst>
          </p:cNvPr>
          <p:cNvCxnSpPr>
            <a:cxnSpLocks/>
          </p:cNvCxnSpPr>
          <p:nvPr/>
        </p:nvCxnSpPr>
        <p:spPr>
          <a:xfrm>
            <a:off x="7143719" y="4040145"/>
            <a:ext cx="3948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768DD91-5528-1EAF-D551-7F1ECF0D523A}"/>
              </a:ext>
            </a:extLst>
          </p:cNvPr>
          <p:cNvSpPr/>
          <p:nvPr/>
        </p:nvSpPr>
        <p:spPr>
          <a:xfrm>
            <a:off x="7637503" y="398614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E70393-AE36-C9B6-0D88-04A193615246}"/>
              </a:ext>
            </a:extLst>
          </p:cNvPr>
          <p:cNvCxnSpPr>
            <a:cxnSpLocks/>
          </p:cNvCxnSpPr>
          <p:nvPr/>
        </p:nvCxnSpPr>
        <p:spPr>
          <a:xfrm>
            <a:off x="7847292" y="4040145"/>
            <a:ext cx="3948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7E3DF4E-F4B1-58B5-0E88-FD29C666970C}"/>
              </a:ext>
            </a:extLst>
          </p:cNvPr>
          <p:cNvSpPr/>
          <p:nvPr/>
        </p:nvSpPr>
        <p:spPr>
          <a:xfrm>
            <a:off x="8341076" y="399179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DD2583-9F07-F8A0-402C-4D3C43CAE4C2}"/>
              </a:ext>
            </a:extLst>
          </p:cNvPr>
          <p:cNvCxnSpPr>
            <a:cxnSpLocks/>
          </p:cNvCxnSpPr>
          <p:nvPr/>
        </p:nvCxnSpPr>
        <p:spPr>
          <a:xfrm>
            <a:off x="8550865" y="4045796"/>
            <a:ext cx="394800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75D5C4-4F13-5E3A-3CEC-3BD06837AB74}"/>
                  </a:ext>
                </a:extLst>
              </p:cNvPr>
              <p:cNvSpPr txBox="1"/>
              <p:nvPr/>
            </p:nvSpPr>
            <p:spPr>
              <a:xfrm>
                <a:off x="6223475" y="4518252"/>
                <a:ext cx="244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isogenies of degree 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75D5C4-4F13-5E3A-3CEC-3BD06837A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75" y="4518252"/>
                <a:ext cx="2448876" cy="369332"/>
              </a:xfrm>
              <a:prstGeom prst="rect">
                <a:avLst/>
              </a:prstGeom>
              <a:blipFill>
                <a:blip r:embed="rId5"/>
                <a:stretch>
                  <a:fillRect t="-6557" r="-99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EC32D4A-321A-DE11-74FA-87897F795589}"/>
              </a:ext>
            </a:extLst>
          </p:cNvPr>
          <p:cNvSpPr txBox="1"/>
          <p:nvPr/>
        </p:nvSpPr>
        <p:spPr>
          <a:xfrm>
            <a:off x="1606903" y="564329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</a:t>
            </a:r>
            <a:r>
              <a:rPr lang="en-US" dirty="0" err="1">
                <a:solidFill>
                  <a:srgbClr val="FF0000"/>
                </a:solidFill>
              </a:rPr>
              <a:t>EndRing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078E15-23E3-BBE4-0A4D-B4C3210E2D4C}"/>
                  </a:ext>
                </a:extLst>
              </p:cNvPr>
              <p:cNvSpPr txBox="1"/>
              <p:nvPr/>
            </p:nvSpPr>
            <p:spPr>
              <a:xfrm>
                <a:off x="1606903" y="2855557"/>
                <a:ext cx="1454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078E15-23E3-BBE4-0A4D-B4C3210E2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03" y="2855557"/>
                <a:ext cx="1454629" cy="369332"/>
              </a:xfrm>
              <a:prstGeom prst="rect">
                <a:avLst/>
              </a:prstGeom>
              <a:blipFill>
                <a:blip r:embed="rId6"/>
                <a:stretch>
                  <a:fillRect l="-378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681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7" grpId="0" animBg="1"/>
      <p:bldP spid="19" grpId="0" animBg="1"/>
      <p:bldP spid="21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139C2-8794-5E49-9D18-2368903A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F10B37-3235-6024-7AA9-F18754142206}"/>
              </a:ext>
            </a:extLst>
          </p:cNvPr>
          <p:cNvSpPr txBox="1"/>
          <p:nvPr/>
        </p:nvSpPr>
        <p:spPr>
          <a:xfrm>
            <a:off x="1242659" y="2644170"/>
            <a:ext cx="9706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First attempt at proving security</a:t>
            </a:r>
          </a:p>
          <a:p>
            <a:pPr algn="ctr"/>
            <a:r>
              <a:rPr lang="en-US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the ROM)</a:t>
            </a:r>
          </a:p>
        </p:txBody>
      </p:sp>
    </p:spTree>
    <p:extLst>
      <p:ext uri="{BB962C8B-B14F-4D97-AF65-F5344CB8AC3E}">
        <p14:creationId xmlns:p14="http://schemas.microsoft.com/office/powerpoint/2010/main" val="14635249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04E1-C7CE-92BA-6225-232974B6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A8E21-EE8A-AC96-58EE-AE12F44B8A16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89320" cy="346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 for a relation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Check-list: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  <a:r>
                  <a:rPr lang="en-US" dirty="0">
                    <a:solidFill>
                      <a:schemeClr val="bg1"/>
                    </a:solidFill>
                  </a:rPr>
                  <a:t>Unpredictable commitments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b="0" dirty="0">
                    <a:solidFill>
                      <a:schemeClr val="bg1"/>
                    </a:solidFill>
                  </a:rPr>
                  <a:t>	Exponential #chl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nb-NO" i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a hard relation</a:t>
                </a:r>
                <a:endParaRPr lang="en-US" i="1" dirty="0">
                  <a:solidFill>
                    <a:schemeClr val="bg1"/>
                  </a:solidFill>
                </a:endParaRP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Knowledge soundness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Honest-verifier zero-knowledge</a:t>
                </a:r>
              </a:p>
              <a:p>
                <a:pPr lvl="1"/>
                <a:r>
                  <a:rPr lang="en-US" sz="2400" dirty="0">
                    <a:latin typeface="Wingdings 2" panose="05020102010507070707" pitchFamily="18" charset="2"/>
                    <a:sym typeface="Wingdings 2" panose="05020102010507070707" pitchFamily="18" charset="2"/>
                  </a:rPr>
                  <a:t>	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/>
                  <a:t>= Fiat-Shamir signature is </a:t>
                </a:r>
                <a:r>
                  <a:rPr lang="en-US" dirty="0"/>
                  <a:t>EUF-CMA-secure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A8E21-EE8A-AC96-58EE-AE12F44B8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89320" cy="3466142"/>
              </a:xfrm>
              <a:prstGeom prst="rect">
                <a:avLst/>
              </a:prstGeom>
              <a:blipFill>
                <a:blip r:embed="rId2"/>
                <a:stretch>
                  <a:fillRect l="-713" b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D6894-AA2A-C787-8E49-831BD2178C78}"/>
                  </a:ext>
                </a:extLst>
              </p:cNvPr>
              <p:cNvSpPr txBox="1"/>
              <p:nvPr/>
            </p:nvSpPr>
            <p:spPr>
              <a:xfrm>
                <a:off x="7818120" y="1942148"/>
                <a:ext cx="965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D6894-AA2A-C787-8E49-831BD2178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120" y="1942148"/>
                <a:ext cx="96545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60DA9-B170-1747-B40A-A744D112DF9F}"/>
                  </a:ext>
                </a:extLst>
              </p:cNvPr>
              <p:cNvSpPr txBox="1"/>
              <p:nvPr/>
            </p:nvSpPr>
            <p:spPr>
              <a:xfrm>
                <a:off x="10165080" y="1942148"/>
                <a:ext cx="705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60DA9-B170-1747-B40A-A744D112D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080" y="1942148"/>
                <a:ext cx="70551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2B9664-3567-52D9-9D54-7DE8E6F42F5D}"/>
              </a:ext>
            </a:extLst>
          </p:cNvPr>
          <p:cNvCxnSpPr>
            <a:cxnSpLocks/>
          </p:cNvCxnSpPr>
          <p:nvPr/>
        </p:nvCxnSpPr>
        <p:spPr>
          <a:xfrm>
            <a:off x="8488680" y="273558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E7F31A-FD83-EFDF-4CD0-EC942426606B}"/>
              </a:ext>
            </a:extLst>
          </p:cNvPr>
          <p:cNvCxnSpPr>
            <a:cxnSpLocks/>
          </p:cNvCxnSpPr>
          <p:nvPr/>
        </p:nvCxnSpPr>
        <p:spPr>
          <a:xfrm flipH="1">
            <a:off x="8488680" y="3288112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5F02C7-5538-631F-B386-C3A0D3EFFE52}"/>
              </a:ext>
            </a:extLst>
          </p:cNvPr>
          <p:cNvCxnSpPr>
            <a:cxnSpLocks/>
          </p:cNvCxnSpPr>
          <p:nvPr/>
        </p:nvCxnSpPr>
        <p:spPr>
          <a:xfrm>
            <a:off x="8488680" y="386334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4C672F-6E1E-4BBC-3E89-7C7981AF6460}"/>
                  </a:ext>
                </a:extLst>
              </p:cNvPr>
              <p:cNvSpPr txBox="1"/>
              <p:nvPr/>
            </p:nvSpPr>
            <p:spPr>
              <a:xfrm>
                <a:off x="9134147" y="2399168"/>
                <a:ext cx="4616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com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4C672F-6E1E-4BBC-3E89-7C7981AF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147" y="2399168"/>
                <a:ext cx="461665" cy="276999"/>
              </a:xfrm>
              <a:prstGeom prst="rect">
                <a:avLst/>
              </a:prstGeom>
              <a:blipFill>
                <a:blip r:embed="rId5"/>
                <a:stretch>
                  <a:fillRect l="-7895" r="-789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4B3042-BB80-4329-7A67-4C0D91368CB7}"/>
                  </a:ext>
                </a:extLst>
              </p:cNvPr>
              <p:cNvSpPr txBox="1"/>
              <p:nvPr/>
            </p:nvSpPr>
            <p:spPr>
              <a:xfrm>
                <a:off x="9172650" y="2891593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chl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4B3042-BB80-4329-7A67-4C0D9136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650" y="2891593"/>
                <a:ext cx="336631" cy="276999"/>
              </a:xfrm>
              <a:prstGeom prst="rect">
                <a:avLst/>
              </a:prstGeom>
              <a:blipFill>
                <a:blip r:embed="rId6"/>
                <a:stretch>
                  <a:fillRect l="-18182" r="-20000" b="-652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F2B50D-AE0C-DF18-8EAB-5B15F3997EAC}"/>
                  </a:ext>
                </a:extLst>
              </p:cNvPr>
              <p:cNvSpPr txBox="1"/>
              <p:nvPr/>
            </p:nvSpPr>
            <p:spPr>
              <a:xfrm>
                <a:off x="9179831" y="3529013"/>
                <a:ext cx="370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rsp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F2B50D-AE0C-DF18-8EAB-5B15F3997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831" y="3529013"/>
                <a:ext cx="370294" cy="276999"/>
              </a:xfrm>
              <a:prstGeom prst="rect">
                <a:avLst/>
              </a:prstGeom>
              <a:blipFill>
                <a:blip r:embed="rId7"/>
                <a:stretch>
                  <a:fillRect l="-16393" r="-16393" b="-2666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4F11637-84AA-9830-EF96-BF2B7A425245}"/>
              </a:ext>
            </a:extLst>
          </p:cNvPr>
          <p:cNvSpPr txBox="1"/>
          <p:nvPr/>
        </p:nvSpPr>
        <p:spPr>
          <a:xfrm>
            <a:off x="838200" y="2628187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A7627B-74E9-9C98-0A17-BCF9981EEDA0}"/>
              </a:ext>
            </a:extLst>
          </p:cNvPr>
          <p:cNvSpPr txBox="1"/>
          <p:nvPr/>
        </p:nvSpPr>
        <p:spPr>
          <a:xfrm>
            <a:off x="838199" y="2965693"/>
            <a:ext cx="9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AC1F74-5AE1-13DF-0E94-D59C81E220C0}"/>
              </a:ext>
            </a:extLst>
          </p:cNvPr>
          <p:cNvSpPr txBox="1"/>
          <p:nvPr/>
        </p:nvSpPr>
        <p:spPr>
          <a:xfrm>
            <a:off x="828292" y="3644348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5AF9F6-5B5C-D20F-1932-B3B5B4E356F5}"/>
              </a:ext>
            </a:extLst>
          </p:cNvPr>
          <p:cNvSpPr txBox="1"/>
          <p:nvPr/>
        </p:nvSpPr>
        <p:spPr>
          <a:xfrm>
            <a:off x="833246" y="3306842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C2A6F-C57B-462B-7E62-9B293E4A4C82}"/>
              </a:ext>
            </a:extLst>
          </p:cNvPr>
          <p:cNvSpPr txBox="1"/>
          <p:nvPr/>
        </p:nvSpPr>
        <p:spPr>
          <a:xfrm>
            <a:off x="838200" y="3981854"/>
            <a:ext cx="93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Wingdings 2" panose="05020102010507070707" pitchFamily="18" charset="2"/>
                <a:sym typeface="Wingdings 2" panose="05020102010507070707" pitchFamily="18" charset="2"/>
              </a:rPr>
              <a:t>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64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8.14"/>
  <p:tag name="AS_TITLE" val="Aspose.Slides for .NET Standard 2.0"/>
  <p:tag name="AS_VERSION" val="2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2.xml><?xml version="1.0" encoding="utf-8"?>
<TemplafyFormConfiguration><![CDATA[{"formFields":[],"formDataEntries":[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1054884848216047618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386C9AF7-FC43-4772-BF6D-26FE95C56D62}">
  <ds:schemaRefs/>
</ds:datastoreItem>
</file>

<file path=customXml/itemProps2.xml><?xml version="1.0" encoding="utf-8"?>
<ds:datastoreItem xmlns:ds="http://schemas.openxmlformats.org/officeDocument/2006/customXml" ds:itemID="{C5938109-F486-41EA-929F-D7DF65C5D6B1}">
  <ds:schemaRefs/>
</ds:datastoreItem>
</file>

<file path=customXml/itemProps3.xml><?xml version="1.0" encoding="utf-8"?>
<ds:datastoreItem xmlns:ds="http://schemas.openxmlformats.org/officeDocument/2006/customXml" ds:itemID="{D4045FCA-EF80-4D28-A690-54FFA3A11986}">
  <ds:schemaRefs/>
</ds:datastoreItem>
</file>

<file path=customXml/itemProps4.xml><?xml version="1.0" encoding="utf-8"?>
<ds:datastoreItem xmlns:ds="http://schemas.openxmlformats.org/officeDocument/2006/customXml" ds:itemID="{F70013CA-F006-44F1-B06F-D61A738DA8F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Widescreen</PresentationFormat>
  <Paragraphs>290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Wingdings 2</vt:lpstr>
      <vt:lpstr>Office Theme</vt:lpstr>
      <vt:lpstr>A Complete Security Proof of SQIsign</vt:lpstr>
      <vt:lpstr>Overview</vt:lpstr>
      <vt:lpstr>PowerPoint Presentation</vt:lpstr>
      <vt:lpstr>Isogenies</vt:lpstr>
      <vt:lpstr>Endomorphism rings</vt:lpstr>
      <vt:lpstr>SQIsign</vt:lpstr>
      <vt:lpstr>Computing isogenies</vt:lpstr>
      <vt:lpstr>PowerPoint Presentation</vt:lpstr>
      <vt:lpstr>Blueprint</vt:lpstr>
      <vt:lpstr>Blueprint</vt:lpstr>
      <vt:lpstr>Honest-verifier zero-knowledge</vt:lpstr>
      <vt:lpstr>Blueprint</vt:lpstr>
      <vt:lpstr>Previous approach</vt:lpstr>
      <vt:lpstr>PowerPoint Presentation</vt:lpstr>
      <vt:lpstr>Hint-assisted HVZK</vt:lpstr>
      <vt:lpstr>Hint distribution for SQIsign</vt:lpstr>
      <vt:lpstr>Hint distribution for SQIsign</vt:lpstr>
      <vt:lpstr>Fiat-Shamir with hints</vt:lpstr>
      <vt:lpstr>Fiat-Shamir with hints</vt:lpstr>
      <vt:lpstr>EndRing with hints</vt:lpstr>
      <vt:lpstr>Fiat-Shamir with hints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2025-08-01T11:16:20Z</dcterms:created>
  <dcterms:modified xsi:type="dcterms:W3CDTF">2025-08-19T23:11:00Z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2024-11-22T08:25:59</vt:lpwstr>
  </property>
  <property fmtid="{D5CDD505-2E9C-101B-9397-08002B2CF9AE}" pid="3" name="TemplafyTenantId">
    <vt:lpwstr>auoffice</vt:lpwstr>
  </property>
  <property fmtid="{D5CDD505-2E9C-101B-9397-08002B2CF9AE}" pid="4" name="TemplafyTemplateId">
    <vt:lpwstr>1054884838842826800</vt:lpwstr>
  </property>
  <property fmtid="{D5CDD505-2E9C-101B-9397-08002B2CF9AE}" pid="5" name="TemplafyUserProfileId">
    <vt:lpwstr>1212448609683637497</vt:lpwstr>
  </property>
  <property fmtid="{D5CDD505-2E9C-101B-9397-08002B2CF9AE}" pid="6" name="TemplafyLanguageCode">
    <vt:lpwstr>en-GB</vt:lpwstr>
  </property>
  <property fmtid="{D5CDD505-2E9C-101B-9397-08002B2CF9AE}" pid="7" name="TemplafyFromBlank">
    <vt:bool>true</vt:bool>
  </property>
</Properties>
</file>