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307" r:id="rId3"/>
    <p:sldId id="308" r:id="rId4"/>
    <p:sldId id="263" r:id="rId5"/>
    <p:sldId id="289" r:id="rId6"/>
    <p:sldId id="267" r:id="rId7"/>
    <p:sldId id="275" r:id="rId8"/>
    <p:sldId id="291" r:id="rId9"/>
    <p:sldId id="296" r:id="rId10"/>
    <p:sldId id="313" r:id="rId11"/>
    <p:sldId id="316" r:id="rId12"/>
    <p:sldId id="314" r:id="rId13"/>
    <p:sldId id="315" r:id="rId14"/>
    <p:sldId id="272" r:id="rId15"/>
    <p:sldId id="266" r:id="rId16"/>
    <p:sldId id="298" r:id="rId17"/>
    <p:sldId id="300" r:id="rId18"/>
    <p:sldId id="29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C7FF"/>
    <a:srgbClr val="A56AA4"/>
    <a:srgbClr val="EAF2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38"/>
    <p:restoredTop sz="94807"/>
  </p:normalViewPr>
  <p:slideViewPr>
    <p:cSldViewPr snapToGrid="0" snapToObjects="1">
      <p:cViewPr varScale="1">
        <p:scale>
          <a:sx n="124" d="100"/>
          <a:sy n="124" d="100"/>
        </p:scale>
        <p:origin x="10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0E938B-0C54-E34A-A12F-45518B76D1BB}" type="datetimeFigureOut">
              <a:rPr lang="en-US" smtClean="0"/>
              <a:t>8/20/25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05FA67-A92F-D34F-93C1-480CC0FC4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078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05FA67-A92F-D34F-93C1-480CC0FC41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190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05FA67-A92F-D34F-93C1-480CC0FC416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820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05FA67-A92F-D34F-93C1-480CC0FC416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438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05FA67-A92F-D34F-93C1-480CC0FC416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17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05FA67-A92F-D34F-93C1-480CC0FC416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096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05FA67-A92F-D34F-93C1-480CC0FC416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687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05FA67-A92F-D34F-93C1-480CC0FC416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232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D91B0-53B3-D243-B0F8-1AD6BB0C18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11BA08-8891-4C41-82C5-C632AD94CF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ABFE58-3678-4949-8AF3-B0B7A3E52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C4C42-79A3-3942-AD22-143CFB140A5C}" type="datetimeFigureOut">
              <a:rPr lang="en-US" smtClean="0"/>
              <a:t>8/20/25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6EC9A-AC09-714D-9230-862FBCCBD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776334-39B1-E149-9DAB-1099D7360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16121-3F2B-AC48-A4AF-DB2040EBB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063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C08E4-851C-6D49-9FB9-29CE6D854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3FDC78-EC25-A840-B065-D61192FF4D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A458DB-DC68-FA44-ACFA-8E846053A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C4C42-79A3-3942-AD22-143CFB140A5C}" type="datetimeFigureOut">
              <a:rPr lang="en-US" smtClean="0"/>
              <a:t>8/20/25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A5ECF8-F597-D045-8141-19E3FB6E2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255B40-EABB-E64E-BE1B-279FC19DD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16121-3F2B-AC48-A4AF-DB2040EBB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202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CA0B1A-B0F1-0B41-9EFB-1FFE604557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E3884B-1057-8047-8797-66C26F9DC5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B4B043-C4C0-A14B-8E9B-933F9EDF6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C4C42-79A3-3942-AD22-143CFB140A5C}" type="datetimeFigureOut">
              <a:rPr lang="en-US" smtClean="0"/>
              <a:t>8/20/25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54C33-4667-3148-BED9-973512EFB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E5AD78-EEE5-4248-BE2A-12C0B61E9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16121-3F2B-AC48-A4AF-DB2040EBB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30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5AC44-9093-0544-8583-93EB076A6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F6715F-274B-914A-9BB9-09099FB312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FE88EF-548B-A740-9853-7FE878A57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C4C42-79A3-3942-AD22-143CFB140A5C}" type="datetimeFigureOut">
              <a:rPr lang="en-US" smtClean="0"/>
              <a:t>8/20/25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819FBF-6A58-3046-AD47-2D29BB9B3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ECFFF-C222-7646-960C-CBA31865B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16121-3F2B-AC48-A4AF-DB2040EBB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771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F8BB4-EEFE-B540-96B8-DFC6A9EB2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59F25C-5A53-6046-90DA-9FF138C99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5B0908-4C47-6D45-8E03-376283DAD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C4C42-79A3-3942-AD22-143CFB140A5C}" type="datetimeFigureOut">
              <a:rPr lang="en-US" smtClean="0"/>
              <a:t>8/20/25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92F329-5E2F-0540-985D-6C8469121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5F1B5D-549B-ED4C-A8CE-C44DE7202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16121-3F2B-AC48-A4AF-DB2040EBB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833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C9C8C-7347-1247-A8F8-15BA1778A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477D15-08B5-454B-8375-FCB43FD55D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034385-D011-BC43-8942-6069B8D019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F1F9BD-78DA-1945-BE0A-5D7D69D19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C4C42-79A3-3942-AD22-143CFB140A5C}" type="datetimeFigureOut">
              <a:rPr lang="en-US" smtClean="0"/>
              <a:t>8/20/25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12FB80-4BFC-564B-8930-F05C8D360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C27D6C-0001-E44F-AAF3-29AFE961A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16121-3F2B-AC48-A4AF-DB2040EBB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732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4D2FC-B867-6740-B703-10F18C819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6D8812-5D2F-174C-ADB3-1A7C89422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D67E16-5868-CF42-B042-F57EB48E5D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631403-5CEA-1747-83A1-46BF3217A7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B3CE2B-643A-9442-89BF-77D26A3F33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1615F1-D46C-2041-80F0-8686C63C2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C4C42-79A3-3942-AD22-143CFB140A5C}" type="datetimeFigureOut">
              <a:rPr lang="en-US" smtClean="0"/>
              <a:t>8/20/25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2B50AB-E6B8-AD4A-AA15-4CF051A6A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A426B0-A40E-5546-BC55-7EE030FC6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16121-3F2B-AC48-A4AF-DB2040EBB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845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68B26-FCEB-1C4A-B703-CBB0DD384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8CBAA7-DC32-1D4E-806A-DC3566B52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C4C42-79A3-3942-AD22-143CFB140A5C}" type="datetimeFigureOut">
              <a:rPr lang="en-US" smtClean="0"/>
              <a:t>8/20/25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51B2B0-1F82-5749-8404-FB74C844E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CE3C9C-8D66-4F49-9F2D-589372CB1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16121-3F2B-AC48-A4AF-DB2040EBB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107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C660E9-767A-774B-B6D5-C2C977DEB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C4C42-79A3-3942-AD22-143CFB140A5C}" type="datetimeFigureOut">
              <a:rPr lang="en-US" smtClean="0"/>
              <a:t>8/20/25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7BF1BA-37EE-A149-8FC1-FF6B00EC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DC81B5-AF45-244A-BEE8-70B774CFB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16121-3F2B-AC48-A4AF-DB2040EBB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625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BA8BC-8324-2B41-BE48-6373945CC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902ACC-9CE4-124B-AD0C-BE4661A97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96AE6E-2208-824D-9B7C-33ED4F9E68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36BA79-9007-FC41-B260-730D7B8E3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C4C42-79A3-3942-AD22-143CFB140A5C}" type="datetimeFigureOut">
              <a:rPr lang="en-US" smtClean="0"/>
              <a:t>8/20/25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B5FE13-B37B-CE43-90C0-A8281F198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6A15F0-9A36-2841-A176-462ABA7AB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16121-3F2B-AC48-A4AF-DB2040EBB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146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53903-93F6-D944-B077-D29DE7BD4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650649-81F2-D840-B9A3-A89D88A129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CC981E-9A0F-424E-91B6-6C92389912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C7E1D4-BC33-6C4E-AEE4-E3F5F289E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C4C42-79A3-3942-AD22-143CFB140A5C}" type="datetimeFigureOut">
              <a:rPr lang="en-US" smtClean="0"/>
              <a:t>8/20/25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E5DE3C-D661-A34C-8A1A-D638693FF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E2B398-A892-2847-9D04-1C5C986BD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16121-3F2B-AC48-A4AF-DB2040EBB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669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289EF0-65C4-8A4A-86D6-5921AFD4C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182BBF-BD7E-7146-B6B6-5FA63BF19B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04DB48-6C06-F24E-99DF-529025B22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C4C42-79A3-3942-AD22-143CFB140A5C}" type="datetimeFigureOut">
              <a:rPr lang="en-US" smtClean="0"/>
              <a:t>8/20/25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FEA4B9-E738-8243-8399-B53CC43282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F55F8D-EAA3-1646-A8AA-9E39E12A6D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16121-3F2B-AC48-A4AF-DB2040EBB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234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5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5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101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s://lh7-rt.googleusercontent.com/slidesz/AGV_vUemdstbZS1G-aOUEgcAJhayq22SoTM_m8buf6tZhMK5KB_CKsslsnJ39vMGM89zzdAse284OM2UdQPJwTz-XVmhnKj0faPql1SHQromtU9ZrZMDo8nSKfTdG8eBveFVwJl9-a_vv4T2q7mFpO1jHE5TNeGKFnw=s2048?key=Gv8DLZe1sCIC60gPwhpduh7k">
            <a:extLst>
              <a:ext uri="{FF2B5EF4-FFF2-40B4-BE49-F238E27FC236}">
                <a16:creationId xmlns:a16="http://schemas.microsoft.com/office/drawing/2014/main" id="{D1999742-1FFE-9B47-8C34-2237EC704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9645"/>
            <a:ext cx="2754086" cy="1138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lh7-rt.googleusercontent.com/slidesz/AGV_vUe8_UE3PKwcj9aJxCx0v8YsOR-_aoimwVG8X0ILmZuWqsZwTCyypBo9UmAgGIbyJfYAAvjCZfYaU_kcMleIN1tQjZGrkTZjD2YNPduYuOFmkYuGuLIrKT0KJIxEgu4u93QnlN9M3UIpDUr4-3jHGCo-_uHyxzGY=s2048?key=Gv8DLZe1sCIC60gPwhpduh7k">
            <a:extLst>
              <a:ext uri="{FF2B5EF4-FFF2-40B4-BE49-F238E27FC236}">
                <a16:creationId xmlns:a16="http://schemas.microsoft.com/office/drawing/2014/main" id="{0471B4A6-1201-B346-B44D-52D683DA9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757" y="5928345"/>
            <a:ext cx="3531198" cy="72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h7-rt.googleusercontent.com/slidesz/AGV_vUeCRDeTVz_HJr1rkeisZgGhG_1qgS2aV2Kp8boAWnjV2AHRFlchaPfeuAcaes05I6rgDxd_Od9DoEnTWbak9iReKBu902EjBgKgFq0Qi-wltkqIcIVt2ZmwidY5JW3fdD_72tlF3FlhteykhTWCTipXUBpI2UN5=s2048?key=Gv8DLZe1sCIC60gPwhpduh7k">
            <a:extLst>
              <a:ext uri="{FF2B5EF4-FFF2-40B4-BE49-F238E27FC236}">
                <a16:creationId xmlns:a16="http://schemas.microsoft.com/office/drawing/2014/main" id="{8E50A0B3-7593-0B43-892B-79975A3E7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627" y="5916525"/>
            <a:ext cx="2503716" cy="744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300F3E0-7C89-EC4F-A312-A80129C27CC1}"/>
              </a:ext>
            </a:extLst>
          </p:cNvPr>
          <p:cNvSpPr txBox="1"/>
          <p:nvPr/>
        </p:nvSpPr>
        <p:spPr>
          <a:xfrm>
            <a:off x="0" y="319744"/>
            <a:ext cx="121920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High-Throughput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Permissionless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Blockchain Consensus</a:t>
            </a:r>
          </a:p>
          <a:p>
            <a:pPr algn="ctr">
              <a:spcAft>
                <a:spcPts val="600"/>
              </a:spcAft>
            </a:pP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under</a:t>
            </a:r>
          </a:p>
          <a:p>
            <a:pPr algn="ctr">
              <a:spcAft>
                <a:spcPts val="600"/>
              </a:spcAft>
            </a:pP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Realistic Network Assumptions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07CAF0-311C-E44B-BE86-4575066B7D0C}"/>
              </a:ext>
            </a:extLst>
          </p:cNvPr>
          <p:cNvSpPr txBox="1"/>
          <p:nvPr/>
        </p:nvSpPr>
        <p:spPr>
          <a:xfrm>
            <a:off x="0" y="2645233"/>
            <a:ext cx="12192000" cy="2657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Sandro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Coretti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algn="ctr">
              <a:spcAft>
                <a:spcPts val="800"/>
              </a:spcAft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Matthias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Fitzi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algn="ctr">
              <a:spcAft>
                <a:spcPts val="800"/>
              </a:spcAft>
            </a:pP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Aggelos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Kiayias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algn="ctr">
              <a:spcAft>
                <a:spcPts val="800"/>
              </a:spcAft>
            </a:pP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Giorgos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Panagiotakos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algn="ctr">
              <a:spcAft>
                <a:spcPts val="800"/>
              </a:spcAft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Alexander Russell</a:t>
            </a:r>
          </a:p>
        </p:txBody>
      </p:sp>
    </p:spTree>
    <p:extLst>
      <p:ext uri="{BB962C8B-B14F-4D97-AF65-F5344CB8AC3E}">
        <p14:creationId xmlns:p14="http://schemas.microsoft.com/office/powerpoint/2010/main" val="1054660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8A6BB-34AA-544E-9B60-FDACED1AE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0"/>
            <a:ext cx="11811000" cy="1012371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The </a:t>
            </a:r>
            <a:r>
              <a:rPr lang="en-US" sz="4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Leios</a:t>
            </a: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 Protocol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F205453-2A4F-CA4D-832D-7DB737AC6EC9}"/>
              </a:ext>
            </a:extLst>
          </p:cNvPr>
          <p:cNvSpPr txBox="1">
            <a:spLocks/>
          </p:cNvSpPr>
          <p:nvPr/>
        </p:nvSpPr>
        <p:spPr>
          <a:xfrm>
            <a:off x="381000" y="1012371"/>
            <a:ext cx="11811000" cy="55616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Re: Message bursts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decouple payload </a:t>
            </a:r>
            <a:r>
              <a:rPr lang="en-US" sz="2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delivery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 from ordering (consensus)</a:t>
            </a:r>
          </a:p>
          <a:p>
            <a:pPr lvl="1">
              <a:spcAft>
                <a:spcPts val="1800"/>
              </a:spcAft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➝ certify ✅ availability of payloads		stake-based voting</a:t>
            </a:r>
          </a:p>
          <a:p>
            <a:pPr lvl="1">
              <a:spcAft>
                <a:spcPts val="1800"/>
              </a:spcAft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lvl="1">
              <a:spcAft>
                <a:spcPts val="1800"/>
              </a:spcAft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lvl="1">
              <a:spcAft>
                <a:spcPts val="3000"/>
              </a:spcAft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lvl="1">
              <a:spcAft>
                <a:spcPts val="1200"/>
              </a:spcAft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➝ late payloads do not hinder consensus</a:t>
            </a:r>
          </a:p>
          <a:p>
            <a:pPr lvl="1">
              <a:spcAft>
                <a:spcPts val="1800"/>
              </a:spcAft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➝ economical use of voting / certificates</a:t>
            </a:r>
          </a:p>
          <a:p>
            <a:pPr lvl="1">
              <a:spcAft>
                <a:spcPts val="1800"/>
              </a:spcAft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lvl="1">
              <a:spcAft>
                <a:spcPts val="1800"/>
              </a:spcAft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marL="914400" lvl="1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FA0E4FCC-C479-9E4F-8582-96873495138B}"/>
              </a:ext>
            </a:extLst>
          </p:cNvPr>
          <p:cNvGrpSpPr/>
          <p:nvPr/>
        </p:nvGrpSpPr>
        <p:grpSpPr>
          <a:xfrm>
            <a:off x="5540393" y="654830"/>
            <a:ext cx="6614265" cy="1535382"/>
            <a:chOff x="4540762" y="3940953"/>
            <a:chExt cx="6614265" cy="1535382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19867C2-9DD1-1347-8A34-4AC20736CB8F}"/>
                </a:ext>
              </a:extLst>
            </p:cNvPr>
            <p:cNvSpPr/>
            <p:nvPr/>
          </p:nvSpPr>
          <p:spPr>
            <a:xfrm>
              <a:off x="4540762" y="3952978"/>
              <a:ext cx="354265" cy="3542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B4AF3A06-E62B-2940-BB45-D57C691EB3C7}"/>
                </a:ext>
              </a:extLst>
            </p:cNvPr>
            <p:cNvSpPr/>
            <p:nvPr/>
          </p:nvSpPr>
          <p:spPr>
            <a:xfrm>
              <a:off x="5354899" y="3949572"/>
              <a:ext cx="354265" cy="3542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0907381-0B63-0744-BA48-C899CE0C333D}"/>
                </a:ext>
              </a:extLst>
            </p:cNvPr>
            <p:cNvSpPr/>
            <p:nvPr/>
          </p:nvSpPr>
          <p:spPr>
            <a:xfrm>
              <a:off x="6166941" y="3940953"/>
              <a:ext cx="354265" cy="3542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EDE453E4-0C53-DC47-94F7-C44143427E3A}"/>
                </a:ext>
              </a:extLst>
            </p:cNvPr>
            <p:cNvSpPr/>
            <p:nvPr/>
          </p:nvSpPr>
          <p:spPr>
            <a:xfrm>
              <a:off x="6978983" y="3945520"/>
              <a:ext cx="354265" cy="3542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7C323327-F7D2-CB4D-884D-44E0DAD196A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09266" y="4118085"/>
              <a:ext cx="44353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9DBE4DDB-6E5F-B742-917B-0CC9DFE741B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23403" y="4126704"/>
              <a:ext cx="44353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F2238092-978B-5A45-B616-C080B88FAE4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11498" y="4118085"/>
              <a:ext cx="44353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D8CCADDD-E37F-C141-BE44-75C6E2C49C27}"/>
                </a:ext>
              </a:extLst>
            </p:cNvPr>
            <p:cNvCxnSpPr>
              <a:cxnSpLocks/>
              <a:stCxn id="57" idx="1"/>
              <a:endCxn id="49" idx="3"/>
            </p:cNvCxnSpPr>
            <p:nvPr/>
          </p:nvCxnSpPr>
          <p:spPr>
            <a:xfrm flipH="1" flipV="1">
              <a:off x="4895027" y="4130111"/>
              <a:ext cx="453739" cy="69236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641AA429-5F10-D148-9466-C697761B1C78}"/>
                </a:ext>
              </a:extLst>
            </p:cNvPr>
            <p:cNvSpPr/>
            <p:nvPr/>
          </p:nvSpPr>
          <p:spPr>
            <a:xfrm>
              <a:off x="5348766" y="4645338"/>
              <a:ext cx="354265" cy="3542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2A0F9B99-0F01-D74D-A216-B87D33EA7D6F}"/>
                </a:ext>
              </a:extLst>
            </p:cNvPr>
            <p:cNvSpPr/>
            <p:nvPr/>
          </p:nvSpPr>
          <p:spPr>
            <a:xfrm>
              <a:off x="6158522" y="4643628"/>
              <a:ext cx="354265" cy="3542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6BAEDDCC-DC6C-5B42-ABE7-8745DFD71A13}"/>
                </a:ext>
              </a:extLst>
            </p:cNvPr>
            <p:cNvSpPr/>
            <p:nvPr/>
          </p:nvSpPr>
          <p:spPr>
            <a:xfrm>
              <a:off x="6970564" y="4648195"/>
              <a:ext cx="354265" cy="3542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0D610AFE-D6B1-2C48-A3CA-2FDAF5177B1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14984" y="4829379"/>
              <a:ext cx="44353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CA6EC9DD-CE6F-5D4B-AC14-7FAE3F79868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03079" y="4820760"/>
              <a:ext cx="44353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6B11CF05-0C22-4448-B875-DAB685340A0A}"/>
                </a:ext>
              </a:extLst>
            </p:cNvPr>
            <p:cNvSpPr/>
            <p:nvPr/>
          </p:nvSpPr>
          <p:spPr>
            <a:xfrm>
              <a:off x="7776585" y="4637537"/>
              <a:ext cx="354265" cy="3542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BDC897B9-2773-6F4F-8E01-2BAA51D3E632}"/>
                </a:ext>
              </a:extLst>
            </p:cNvPr>
            <p:cNvSpPr/>
            <p:nvPr/>
          </p:nvSpPr>
          <p:spPr>
            <a:xfrm>
              <a:off x="8588627" y="4642104"/>
              <a:ext cx="354265" cy="3542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1B9D31AD-8B62-5442-BF1B-FF2C57D9B83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33047" y="4823288"/>
              <a:ext cx="44353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99DDC240-AD8E-4E4F-8210-4716F3EB01A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21142" y="4814669"/>
              <a:ext cx="44353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4AC23909-6DD6-0B45-ACCD-4ED20D54ED85}"/>
                </a:ext>
              </a:extLst>
            </p:cNvPr>
            <p:cNvSpPr/>
            <p:nvPr/>
          </p:nvSpPr>
          <p:spPr>
            <a:xfrm>
              <a:off x="7813318" y="3976436"/>
              <a:ext cx="354265" cy="35426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  <a:r>
                <a:rPr lang="en-US" baseline="30000" dirty="0">
                  <a:solidFill>
                    <a:schemeClr val="tx1"/>
                  </a:solidFill>
                </a:rPr>
                <a:t>+</a:t>
              </a:r>
            </a:p>
          </p:txBody>
        </p: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468BF66A-7370-9D45-AB26-55BA8103EA0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45833" y="4149001"/>
              <a:ext cx="44353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15406F8F-0213-5D45-A521-E57D36482E7A}"/>
                </a:ext>
              </a:extLst>
            </p:cNvPr>
            <p:cNvSpPr txBox="1"/>
            <p:nvPr/>
          </p:nvSpPr>
          <p:spPr>
            <a:xfrm>
              <a:off x="9083407" y="4645338"/>
              <a:ext cx="15970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⏳ download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88492372-2614-BF47-B5C3-4DA575BC054C}"/>
                </a:ext>
              </a:extLst>
            </p:cNvPr>
            <p:cNvSpPr txBox="1"/>
            <p:nvPr/>
          </p:nvSpPr>
          <p:spPr>
            <a:xfrm>
              <a:off x="8494126" y="3943440"/>
              <a:ext cx="26609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</a:rPr>
                <a:t>add new block here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411DEDA-A3EF-454D-BF06-0A26EEB1AE48}"/>
              </a:ext>
            </a:extLst>
          </p:cNvPr>
          <p:cNvGrpSpPr/>
          <p:nvPr/>
        </p:nvGrpSpPr>
        <p:grpSpPr>
          <a:xfrm>
            <a:off x="2459357" y="3472667"/>
            <a:ext cx="9353608" cy="1972067"/>
            <a:chOff x="2459357" y="3472667"/>
            <a:chExt cx="9353608" cy="1972067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219C08AA-6657-1548-A410-6BBF4DCEFA21}"/>
                </a:ext>
              </a:extLst>
            </p:cNvPr>
            <p:cNvSpPr txBox="1"/>
            <p:nvPr/>
          </p:nvSpPr>
          <p:spPr>
            <a:xfrm>
              <a:off x="9362782" y="3472747"/>
              <a:ext cx="245018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"ranking blocks" RB</a:t>
              </a: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E712BF11-23F5-E442-B432-3CBA9416B017}"/>
                </a:ext>
              </a:extLst>
            </p:cNvPr>
            <p:cNvSpPr txBox="1"/>
            <p:nvPr/>
          </p:nvSpPr>
          <p:spPr>
            <a:xfrm>
              <a:off x="9362782" y="4886311"/>
              <a:ext cx="245018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"input blocks" IB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6966C02-61D9-3C46-BF1B-B517A0FD3CBD}"/>
                </a:ext>
              </a:extLst>
            </p:cNvPr>
            <p:cNvGrpSpPr/>
            <p:nvPr/>
          </p:nvGrpSpPr>
          <p:grpSpPr>
            <a:xfrm>
              <a:off x="2459357" y="3472667"/>
              <a:ext cx="6262654" cy="1972067"/>
              <a:chOff x="2459357" y="3472667"/>
              <a:chExt cx="6262654" cy="1972067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6B9718CC-CB4B-CC42-82DD-0EBC6762CC9B}"/>
                  </a:ext>
                </a:extLst>
              </p:cNvPr>
              <p:cNvGrpSpPr/>
              <p:nvPr/>
            </p:nvGrpSpPr>
            <p:grpSpPr>
              <a:xfrm>
                <a:off x="2459357" y="3472667"/>
                <a:ext cx="4989068" cy="1972067"/>
                <a:chOff x="2459357" y="3472667"/>
                <a:chExt cx="4989068" cy="1972067"/>
              </a:xfrm>
            </p:grpSpPr>
            <p:grpSp>
              <p:nvGrpSpPr>
                <p:cNvPr id="88" name="Group 87">
                  <a:extLst>
                    <a:ext uri="{FF2B5EF4-FFF2-40B4-BE49-F238E27FC236}">
                      <a16:creationId xmlns:a16="http://schemas.microsoft.com/office/drawing/2014/main" id="{EEF075F7-09F2-A84D-878B-E5E1D23619EC}"/>
                    </a:ext>
                  </a:extLst>
                </p:cNvPr>
                <p:cNvGrpSpPr/>
                <p:nvPr/>
              </p:nvGrpSpPr>
              <p:grpSpPr>
                <a:xfrm>
                  <a:off x="3306441" y="3472667"/>
                  <a:ext cx="4141984" cy="415991"/>
                  <a:chOff x="2891280" y="2662518"/>
                  <a:chExt cx="4720472" cy="474090"/>
                </a:xfrm>
              </p:grpSpPr>
              <p:sp>
                <p:nvSpPr>
                  <p:cNvPr id="89" name="Rectangle 88">
                    <a:extLst>
                      <a:ext uri="{FF2B5EF4-FFF2-40B4-BE49-F238E27FC236}">
                        <a16:creationId xmlns:a16="http://schemas.microsoft.com/office/drawing/2014/main" id="{1E7907EE-1FB3-654C-B999-0FD6202A4098}"/>
                      </a:ext>
                    </a:extLst>
                  </p:cNvPr>
                  <p:cNvSpPr/>
                  <p:nvPr/>
                </p:nvSpPr>
                <p:spPr>
                  <a:xfrm>
                    <a:off x="2891280" y="2662519"/>
                    <a:ext cx="474089" cy="474089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>
                        <a:solidFill>
                          <a:schemeClr val="tx1"/>
                        </a:solidFill>
                      </a:rPr>
                      <a:t>RB</a:t>
                    </a:r>
                  </a:p>
                </p:txBody>
              </p:sp>
              <p:sp>
                <p:nvSpPr>
                  <p:cNvPr id="90" name="Rectangle 89">
                    <a:extLst>
                      <a:ext uri="{FF2B5EF4-FFF2-40B4-BE49-F238E27FC236}">
                        <a16:creationId xmlns:a16="http://schemas.microsoft.com/office/drawing/2014/main" id="{F3F5E601-69E6-F44B-9D4B-B645839989B5}"/>
                      </a:ext>
                    </a:extLst>
                  </p:cNvPr>
                  <p:cNvSpPr/>
                  <p:nvPr/>
                </p:nvSpPr>
                <p:spPr>
                  <a:xfrm>
                    <a:off x="4633274" y="2662519"/>
                    <a:ext cx="474089" cy="474089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>
                        <a:solidFill>
                          <a:schemeClr val="tx1"/>
                        </a:solidFill>
                      </a:rPr>
                      <a:t>RB</a:t>
                    </a:r>
                  </a:p>
                </p:txBody>
              </p:sp>
              <p:sp>
                <p:nvSpPr>
                  <p:cNvPr id="91" name="Rectangle 90">
                    <a:extLst>
                      <a:ext uri="{FF2B5EF4-FFF2-40B4-BE49-F238E27FC236}">
                        <a16:creationId xmlns:a16="http://schemas.microsoft.com/office/drawing/2014/main" id="{9508989E-8C5A-4141-8E44-96DD73DF2877}"/>
                      </a:ext>
                    </a:extLst>
                  </p:cNvPr>
                  <p:cNvSpPr/>
                  <p:nvPr/>
                </p:nvSpPr>
                <p:spPr>
                  <a:xfrm>
                    <a:off x="5665902" y="2662518"/>
                    <a:ext cx="474089" cy="474089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>
                        <a:solidFill>
                          <a:schemeClr val="tx1"/>
                        </a:solidFill>
                      </a:rPr>
                      <a:t>RB</a:t>
                    </a:r>
                  </a:p>
                </p:txBody>
              </p:sp>
              <p:sp>
                <p:nvSpPr>
                  <p:cNvPr id="92" name="Rectangle 91">
                    <a:extLst>
                      <a:ext uri="{FF2B5EF4-FFF2-40B4-BE49-F238E27FC236}">
                        <a16:creationId xmlns:a16="http://schemas.microsoft.com/office/drawing/2014/main" id="{1F1F11B2-B433-A047-A725-0EA9622C2370}"/>
                      </a:ext>
                    </a:extLst>
                  </p:cNvPr>
                  <p:cNvSpPr/>
                  <p:nvPr/>
                </p:nvSpPr>
                <p:spPr>
                  <a:xfrm>
                    <a:off x="7137663" y="2662518"/>
                    <a:ext cx="474089" cy="474089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>
                        <a:solidFill>
                          <a:schemeClr val="tx1"/>
                        </a:solidFill>
                      </a:rPr>
                      <a:t>RB</a:t>
                    </a:r>
                  </a:p>
                </p:txBody>
              </p:sp>
              <p:cxnSp>
                <p:nvCxnSpPr>
                  <p:cNvPr id="93" name="Straight Arrow Connector 92">
                    <a:extLst>
                      <a:ext uri="{FF2B5EF4-FFF2-40B4-BE49-F238E27FC236}">
                        <a16:creationId xmlns:a16="http://schemas.microsoft.com/office/drawing/2014/main" id="{8BA01703-EF27-7942-90ED-7164FEA8A13E}"/>
                      </a:ext>
                    </a:extLst>
                  </p:cNvPr>
                  <p:cNvCxnSpPr>
                    <a:cxnSpLocks/>
                    <a:stCxn id="90" idx="1"/>
                    <a:endCxn id="89" idx="3"/>
                  </p:cNvCxnSpPr>
                  <p:nvPr/>
                </p:nvCxnSpPr>
                <p:spPr>
                  <a:xfrm flipH="1">
                    <a:off x="3365369" y="2899564"/>
                    <a:ext cx="1267905" cy="0"/>
                  </a:xfrm>
                  <a:prstGeom prst="straightConnector1">
                    <a:avLst/>
                  </a:prstGeom>
                  <a:ln w="15875">
                    <a:solidFill>
                      <a:schemeClr val="tx1">
                        <a:lumMod val="65000"/>
                        <a:lumOff val="3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" name="Straight Arrow Connector 93">
                    <a:extLst>
                      <a:ext uri="{FF2B5EF4-FFF2-40B4-BE49-F238E27FC236}">
                        <a16:creationId xmlns:a16="http://schemas.microsoft.com/office/drawing/2014/main" id="{2A2E3991-723B-4142-8A78-1ED8C5D4CA0F}"/>
                      </a:ext>
                    </a:extLst>
                  </p:cNvPr>
                  <p:cNvCxnSpPr>
                    <a:cxnSpLocks/>
                    <a:endCxn id="90" idx="3"/>
                  </p:cNvCxnSpPr>
                  <p:nvPr/>
                </p:nvCxnSpPr>
                <p:spPr>
                  <a:xfrm flipH="1">
                    <a:off x="5107363" y="2899561"/>
                    <a:ext cx="558540" cy="3"/>
                  </a:xfrm>
                  <a:prstGeom prst="straightConnector1">
                    <a:avLst/>
                  </a:prstGeom>
                  <a:ln w="15875">
                    <a:solidFill>
                      <a:schemeClr val="tx1">
                        <a:lumMod val="65000"/>
                        <a:lumOff val="3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" name="Straight Arrow Connector 94">
                    <a:extLst>
                      <a:ext uri="{FF2B5EF4-FFF2-40B4-BE49-F238E27FC236}">
                        <a16:creationId xmlns:a16="http://schemas.microsoft.com/office/drawing/2014/main" id="{2ECC115E-F97B-7A4E-9957-5893C538EA3B}"/>
                      </a:ext>
                    </a:extLst>
                  </p:cNvPr>
                  <p:cNvCxnSpPr>
                    <a:cxnSpLocks/>
                    <a:stCxn id="92" idx="1"/>
                  </p:cNvCxnSpPr>
                  <p:nvPr/>
                </p:nvCxnSpPr>
                <p:spPr>
                  <a:xfrm flipH="1" flipV="1">
                    <a:off x="6139991" y="2899561"/>
                    <a:ext cx="997672" cy="2"/>
                  </a:xfrm>
                  <a:prstGeom prst="straightConnector1">
                    <a:avLst/>
                  </a:prstGeom>
                  <a:ln w="15875">
                    <a:solidFill>
                      <a:schemeClr val="tx1">
                        <a:lumMod val="65000"/>
                        <a:lumOff val="3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6" name="Group 95">
                  <a:extLst>
                    <a:ext uri="{FF2B5EF4-FFF2-40B4-BE49-F238E27FC236}">
                      <a16:creationId xmlns:a16="http://schemas.microsoft.com/office/drawing/2014/main" id="{D40C6AB6-C8E7-E245-9B64-950C99FB2039}"/>
                    </a:ext>
                  </a:extLst>
                </p:cNvPr>
                <p:cNvGrpSpPr/>
                <p:nvPr/>
              </p:nvGrpSpPr>
              <p:grpSpPr>
                <a:xfrm>
                  <a:off x="2459357" y="4891640"/>
                  <a:ext cx="4507894" cy="553094"/>
                  <a:chOff x="1925889" y="3468476"/>
                  <a:chExt cx="5137486" cy="630342"/>
                </a:xfrm>
              </p:grpSpPr>
              <p:sp>
                <p:nvSpPr>
                  <p:cNvPr id="97" name="Rectangle 96">
                    <a:extLst>
                      <a:ext uri="{FF2B5EF4-FFF2-40B4-BE49-F238E27FC236}">
                        <a16:creationId xmlns:a16="http://schemas.microsoft.com/office/drawing/2014/main" id="{8B6A1711-1EBF-E044-AA62-DE0DDCB5D002}"/>
                      </a:ext>
                    </a:extLst>
                  </p:cNvPr>
                  <p:cNvSpPr/>
                  <p:nvPr/>
                </p:nvSpPr>
                <p:spPr>
                  <a:xfrm>
                    <a:off x="3759503" y="3468476"/>
                    <a:ext cx="474089" cy="474089"/>
                  </a:xfrm>
                  <a:prstGeom prst="rect">
                    <a:avLst/>
                  </a:prstGeom>
                  <a:solidFill>
                    <a:srgbClr val="EAC7FF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36000" rIns="0"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IB</a:t>
                    </a:r>
                  </a:p>
                  <a:p>
                    <a:pPr algn="ctr"/>
                    <a:r>
                      <a:rPr lang="en-US" sz="1400" dirty="0" err="1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txs</a:t>
                    </a:r>
                    <a:endParaRPr lang="en-US" sz="1400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98" name="Rectangle 97">
                    <a:extLst>
                      <a:ext uri="{FF2B5EF4-FFF2-40B4-BE49-F238E27FC236}">
                        <a16:creationId xmlns:a16="http://schemas.microsoft.com/office/drawing/2014/main" id="{11FC99D7-9FD3-F645-BAF0-F185D28666A7}"/>
                      </a:ext>
                    </a:extLst>
                  </p:cNvPr>
                  <p:cNvSpPr/>
                  <p:nvPr/>
                </p:nvSpPr>
                <p:spPr>
                  <a:xfrm>
                    <a:off x="6589286" y="3468476"/>
                    <a:ext cx="474089" cy="474089"/>
                  </a:xfrm>
                  <a:prstGeom prst="rect">
                    <a:avLst/>
                  </a:prstGeom>
                  <a:solidFill>
                    <a:srgbClr val="EAC7FF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36000" rIns="0"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IB</a:t>
                    </a:r>
                  </a:p>
                  <a:p>
                    <a:pPr algn="ctr"/>
                    <a:r>
                      <a:rPr lang="en-US" sz="1400" dirty="0" err="1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txs</a:t>
                    </a:r>
                    <a:endParaRPr lang="en-US" sz="1400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99" name="Rectangle 98">
                    <a:extLst>
                      <a:ext uri="{FF2B5EF4-FFF2-40B4-BE49-F238E27FC236}">
                        <a16:creationId xmlns:a16="http://schemas.microsoft.com/office/drawing/2014/main" id="{68B4B83E-CD10-DD4F-9EA2-94F58A36B654}"/>
                      </a:ext>
                    </a:extLst>
                  </p:cNvPr>
                  <p:cNvSpPr/>
                  <p:nvPr/>
                </p:nvSpPr>
                <p:spPr>
                  <a:xfrm>
                    <a:off x="5976250" y="3468476"/>
                    <a:ext cx="474089" cy="474089"/>
                  </a:xfrm>
                  <a:prstGeom prst="rect">
                    <a:avLst/>
                  </a:prstGeom>
                  <a:solidFill>
                    <a:srgbClr val="EAC7FF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36000" rIns="0"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IB</a:t>
                    </a:r>
                  </a:p>
                  <a:p>
                    <a:pPr algn="ctr"/>
                    <a:r>
                      <a:rPr lang="en-US" sz="1400" dirty="0" err="1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txs</a:t>
                    </a:r>
                    <a:endParaRPr lang="en-US" sz="1400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100" name="Rectangle 99">
                    <a:extLst>
                      <a:ext uri="{FF2B5EF4-FFF2-40B4-BE49-F238E27FC236}">
                        <a16:creationId xmlns:a16="http://schemas.microsoft.com/office/drawing/2014/main" id="{D7002D8C-0DE3-A448-8435-DC5D1A743F58}"/>
                      </a:ext>
                    </a:extLst>
                  </p:cNvPr>
                  <p:cNvSpPr/>
                  <p:nvPr/>
                </p:nvSpPr>
                <p:spPr>
                  <a:xfrm>
                    <a:off x="2469699" y="3468476"/>
                    <a:ext cx="474089" cy="474089"/>
                  </a:xfrm>
                  <a:prstGeom prst="rect">
                    <a:avLst/>
                  </a:prstGeom>
                  <a:solidFill>
                    <a:srgbClr val="EAC7FF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36000" rIns="0"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IB</a:t>
                    </a:r>
                  </a:p>
                  <a:p>
                    <a:pPr algn="ctr"/>
                    <a:r>
                      <a:rPr lang="en-US" sz="1400" dirty="0" err="1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txs</a:t>
                    </a:r>
                    <a:endParaRPr lang="en-US" sz="1400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101" name="Rectangle 100">
                    <a:extLst>
                      <a:ext uri="{FF2B5EF4-FFF2-40B4-BE49-F238E27FC236}">
                        <a16:creationId xmlns:a16="http://schemas.microsoft.com/office/drawing/2014/main" id="{CFF4C9DA-1AFE-D445-8E3E-7B53FB3373BE}"/>
                      </a:ext>
                    </a:extLst>
                  </p:cNvPr>
                  <p:cNvSpPr/>
                  <p:nvPr/>
                </p:nvSpPr>
                <p:spPr>
                  <a:xfrm>
                    <a:off x="1925889" y="3468476"/>
                    <a:ext cx="474089" cy="474089"/>
                  </a:xfrm>
                  <a:prstGeom prst="rect">
                    <a:avLst/>
                  </a:prstGeom>
                  <a:solidFill>
                    <a:srgbClr val="EAC7FF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36000" rIns="0"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IB</a:t>
                    </a:r>
                  </a:p>
                  <a:p>
                    <a:pPr algn="ctr"/>
                    <a:r>
                      <a:rPr lang="en-US" sz="1400" dirty="0" err="1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txs</a:t>
                    </a:r>
                    <a:endParaRPr lang="en-US" sz="1400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102" name="Rectangle 101">
                    <a:extLst>
                      <a:ext uri="{FF2B5EF4-FFF2-40B4-BE49-F238E27FC236}">
                        <a16:creationId xmlns:a16="http://schemas.microsoft.com/office/drawing/2014/main" id="{1FAF9B9E-8B58-CB41-B45F-53D8E36D5688}"/>
                      </a:ext>
                    </a:extLst>
                  </p:cNvPr>
                  <p:cNvSpPr/>
                  <p:nvPr/>
                </p:nvSpPr>
                <p:spPr>
                  <a:xfrm>
                    <a:off x="4031408" y="3624729"/>
                    <a:ext cx="474089" cy="474089"/>
                  </a:xfrm>
                  <a:prstGeom prst="rect">
                    <a:avLst/>
                  </a:prstGeom>
                  <a:solidFill>
                    <a:srgbClr val="EAC7FF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36000" rIns="0"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IB</a:t>
                    </a:r>
                  </a:p>
                  <a:p>
                    <a:pPr algn="ctr"/>
                    <a:r>
                      <a:rPr lang="en-US" sz="1400" dirty="0" err="1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txs</a:t>
                    </a:r>
                    <a:endParaRPr lang="en-US" sz="1400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142" name="TextBox 141">
                  <a:extLst>
                    <a:ext uri="{FF2B5EF4-FFF2-40B4-BE49-F238E27FC236}">
                      <a16:creationId xmlns:a16="http://schemas.microsoft.com/office/drawing/2014/main" id="{3A80CA97-CBAC-C549-BA3E-5F29476412A9}"/>
                    </a:ext>
                  </a:extLst>
                </p:cNvPr>
                <p:cNvSpPr txBox="1"/>
                <p:nvPr/>
              </p:nvSpPr>
              <p:spPr>
                <a:xfrm>
                  <a:off x="3682428" y="4793911"/>
                  <a:ext cx="323835" cy="4591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dirty="0">
                      <a:solidFill>
                        <a:srgbClr val="C00000"/>
                      </a:solidFill>
                    </a:rPr>
                    <a:t>?</a:t>
                  </a:r>
                </a:p>
              </p:txBody>
            </p:sp>
            <p:sp>
              <p:nvSpPr>
                <p:cNvPr id="143" name="TextBox 142">
                  <a:extLst>
                    <a:ext uri="{FF2B5EF4-FFF2-40B4-BE49-F238E27FC236}">
                      <a16:creationId xmlns:a16="http://schemas.microsoft.com/office/drawing/2014/main" id="{E1DBEAD9-B469-8D4A-97A1-9EA9CFC04B15}"/>
                    </a:ext>
                  </a:extLst>
                </p:cNvPr>
                <p:cNvSpPr txBox="1"/>
                <p:nvPr/>
              </p:nvSpPr>
              <p:spPr>
                <a:xfrm>
                  <a:off x="5291775" y="4764170"/>
                  <a:ext cx="323835" cy="4591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dirty="0">
                      <a:solidFill>
                        <a:srgbClr val="C00000"/>
                      </a:solidFill>
                    </a:rPr>
                    <a:t>?</a:t>
                  </a:r>
                </a:p>
              </p:txBody>
            </p:sp>
          </p:grp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FF6189D4-1B05-2A4F-8287-295FBCBEF32B}"/>
                  </a:ext>
                </a:extLst>
              </p:cNvPr>
              <p:cNvSpPr/>
              <p:nvPr/>
            </p:nvSpPr>
            <p:spPr>
              <a:xfrm>
                <a:off x="8306021" y="3472667"/>
                <a:ext cx="415990" cy="41599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RB</a:t>
                </a:r>
                <a:r>
                  <a:rPr lang="en-US" sz="1400" baseline="30000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  <p:cxnSp>
            <p:nvCxnSpPr>
              <p:cNvPr id="73" name="Straight Arrow Connector 72">
                <a:extLst>
                  <a:ext uri="{FF2B5EF4-FFF2-40B4-BE49-F238E27FC236}">
                    <a16:creationId xmlns:a16="http://schemas.microsoft.com/office/drawing/2014/main" id="{0D775AD1-63FE-4145-B6C6-DBACD1ACDB2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448424" y="3680659"/>
                <a:ext cx="875409" cy="2"/>
              </a:xfrm>
              <a:prstGeom prst="straightConnector1">
                <a:avLst/>
              </a:prstGeom>
              <a:ln w="15875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1560D15A-41B1-B44D-BC2D-7DB693D74333}"/>
              </a:ext>
            </a:extLst>
          </p:cNvPr>
          <p:cNvGrpSpPr/>
          <p:nvPr/>
        </p:nvGrpSpPr>
        <p:grpSpPr>
          <a:xfrm>
            <a:off x="2667352" y="3844499"/>
            <a:ext cx="4750647" cy="1184243"/>
            <a:chOff x="2667352" y="3844499"/>
            <a:chExt cx="4750647" cy="1184243"/>
          </a:xfrm>
        </p:grpSpPr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3966CB70-ADFD-3B49-912C-DBC1C913C2F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71886" y="3888658"/>
              <a:ext cx="242550" cy="28920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242BBC76-5BE5-EE43-B2DE-60DD9E1AE85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34509" y="3888658"/>
              <a:ext cx="308442" cy="28920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012D436F-4360-E945-9A16-D9E5C832AB8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18808" y="3888657"/>
              <a:ext cx="230224" cy="26309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6D2D2C58-444F-4A45-93A4-A375702A380F}"/>
                </a:ext>
              </a:extLst>
            </p:cNvPr>
            <p:cNvCxnSpPr>
              <a:cxnSpLocks/>
              <a:endCxn id="85" idx="0"/>
            </p:cNvCxnSpPr>
            <p:nvPr/>
          </p:nvCxnSpPr>
          <p:spPr>
            <a:xfrm flipH="1">
              <a:off x="6906339" y="3882459"/>
              <a:ext cx="385060" cy="2861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652E3DF8-F4BF-6845-803D-F0C1D63CE64B}"/>
                </a:ext>
              </a:extLst>
            </p:cNvPr>
            <p:cNvGrpSpPr/>
            <p:nvPr/>
          </p:nvGrpSpPr>
          <p:grpSpPr>
            <a:xfrm>
              <a:off x="2667352" y="4533183"/>
              <a:ext cx="4238987" cy="495559"/>
              <a:chOff x="2162934" y="3789179"/>
              <a:chExt cx="4831022" cy="564770"/>
            </a:xfrm>
          </p:grpSpPr>
          <p:cxnSp>
            <p:nvCxnSpPr>
              <p:cNvPr id="112" name="Straight Arrow Connector 111">
                <a:extLst>
                  <a:ext uri="{FF2B5EF4-FFF2-40B4-BE49-F238E27FC236}">
                    <a16:creationId xmlns:a16="http://schemas.microsoft.com/office/drawing/2014/main" id="{9A6E87D5-7B7F-A04C-9161-A39E49E6052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162934" y="3825859"/>
                <a:ext cx="633091" cy="31329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Arrow Connector 112">
                <a:extLst>
                  <a:ext uri="{FF2B5EF4-FFF2-40B4-BE49-F238E27FC236}">
                    <a16:creationId xmlns:a16="http://schemas.microsoft.com/office/drawing/2014/main" id="{2DE9929A-3AFF-AF46-981A-CACE585AD0D7}"/>
                  </a:ext>
                </a:extLst>
              </p:cNvPr>
              <p:cNvCxnSpPr>
                <a:cxnSpLocks/>
                <a:stCxn id="82" idx="2"/>
              </p:cNvCxnSpPr>
              <p:nvPr/>
            </p:nvCxnSpPr>
            <p:spPr>
              <a:xfrm flipH="1">
                <a:off x="2706744" y="3872696"/>
                <a:ext cx="89281" cy="32500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Arrow Connector 114">
                <a:extLst>
                  <a:ext uri="{FF2B5EF4-FFF2-40B4-BE49-F238E27FC236}">
                    <a16:creationId xmlns:a16="http://schemas.microsoft.com/office/drawing/2014/main" id="{1B320C83-A587-5444-93FD-CFE2304CC56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996548" y="3844209"/>
                <a:ext cx="497779" cy="29494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Arrow Connector 116">
                <a:extLst>
                  <a:ext uri="{FF2B5EF4-FFF2-40B4-BE49-F238E27FC236}">
                    <a16:creationId xmlns:a16="http://schemas.microsoft.com/office/drawing/2014/main" id="{951D8D77-982B-F648-8E97-608D730A9AD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600563" y="3872707"/>
                <a:ext cx="893764" cy="26201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Arrow Connector 117">
                <a:extLst>
                  <a:ext uri="{FF2B5EF4-FFF2-40B4-BE49-F238E27FC236}">
                    <a16:creationId xmlns:a16="http://schemas.microsoft.com/office/drawing/2014/main" id="{85B264E1-2EFD-2444-8013-6EC186F13C3D}"/>
                  </a:ext>
                </a:extLst>
              </p:cNvPr>
              <p:cNvCxnSpPr>
                <a:cxnSpLocks/>
                <a:stCxn id="83" idx="2"/>
              </p:cNvCxnSpPr>
              <p:nvPr/>
            </p:nvCxnSpPr>
            <p:spPr>
              <a:xfrm flipH="1">
                <a:off x="4268452" y="3861762"/>
                <a:ext cx="250345" cy="49218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Arrow Connector 118">
                <a:extLst>
                  <a:ext uri="{FF2B5EF4-FFF2-40B4-BE49-F238E27FC236}">
                    <a16:creationId xmlns:a16="http://schemas.microsoft.com/office/drawing/2014/main" id="{BC8ABFD4-AF05-454B-ACC2-1B673DDE9477}"/>
                  </a:ext>
                </a:extLst>
              </p:cNvPr>
              <p:cNvCxnSpPr>
                <a:cxnSpLocks/>
                <a:stCxn id="84" idx="2"/>
              </p:cNvCxnSpPr>
              <p:nvPr/>
            </p:nvCxnSpPr>
            <p:spPr>
              <a:xfrm flipH="1">
                <a:off x="5434248" y="3789179"/>
                <a:ext cx="161208" cy="30183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Arrow Connector 119">
                <a:extLst>
                  <a:ext uri="{FF2B5EF4-FFF2-40B4-BE49-F238E27FC236}">
                    <a16:creationId xmlns:a16="http://schemas.microsoft.com/office/drawing/2014/main" id="{8F7C67DC-55AE-DC41-9354-42ECDAD2DBC3}"/>
                  </a:ext>
                </a:extLst>
              </p:cNvPr>
              <p:cNvCxnSpPr>
                <a:cxnSpLocks/>
                <a:stCxn id="85" idx="2"/>
              </p:cNvCxnSpPr>
              <p:nvPr/>
            </p:nvCxnSpPr>
            <p:spPr>
              <a:xfrm flipH="1">
                <a:off x="6213295" y="3847730"/>
                <a:ext cx="780661" cy="34996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Arrow Connector 120">
                <a:extLst>
                  <a:ext uri="{FF2B5EF4-FFF2-40B4-BE49-F238E27FC236}">
                    <a16:creationId xmlns:a16="http://schemas.microsoft.com/office/drawing/2014/main" id="{C4DE0CA2-A53B-F94E-8F0D-3918CC7500D4}"/>
                  </a:ext>
                </a:extLst>
              </p:cNvPr>
              <p:cNvCxnSpPr>
                <a:cxnSpLocks/>
                <a:stCxn id="85" idx="2"/>
              </p:cNvCxnSpPr>
              <p:nvPr/>
            </p:nvCxnSpPr>
            <p:spPr>
              <a:xfrm flipH="1">
                <a:off x="6826331" y="3847730"/>
                <a:ext cx="167625" cy="34996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59FF8E65-1FD7-AA45-8ED6-9F833DC31FBD}"/>
                </a:ext>
              </a:extLst>
            </p:cNvPr>
            <p:cNvGrpSpPr/>
            <p:nvPr/>
          </p:nvGrpSpPr>
          <p:grpSpPr>
            <a:xfrm>
              <a:off x="3329477" y="3844499"/>
              <a:ext cx="2816628" cy="338342"/>
              <a:chOff x="2891706" y="2692244"/>
              <a:chExt cx="3210010" cy="385596"/>
            </a:xfrm>
          </p:grpSpPr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C7FF9DD6-3314-A24D-A3D4-C1AF15B8FE09}"/>
                  </a:ext>
                </a:extLst>
              </p:cNvPr>
              <p:cNvSpPr/>
              <p:nvPr/>
            </p:nvSpPr>
            <p:spPr>
              <a:xfrm>
                <a:off x="4645728" y="2708508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anose="020B0604020202020204" pitchFamily="34" charset="0"/>
                  </a:rPr>
                  <a:t>✅</a:t>
                </a:r>
                <a:endParaRPr lang="en-US" dirty="0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B53A6643-1BA3-DA44-A4EC-040124F52415}"/>
                  </a:ext>
                </a:extLst>
              </p:cNvPr>
              <p:cNvSpPr/>
              <p:nvPr/>
            </p:nvSpPr>
            <p:spPr>
              <a:xfrm>
                <a:off x="5686218" y="2692244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anose="020B0604020202020204" pitchFamily="34" charset="0"/>
                  </a:rPr>
                  <a:t>✅</a:t>
                </a:r>
                <a:endParaRPr lang="en-US" dirty="0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4479B0CB-486A-D84A-A07A-60107C978048}"/>
                  </a:ext>
                </a:extLst>
              </p:cNvPr>
              <p:cNvSpPr/>
              <p:nvPr/>
            </p:nvSpPr>
            <p:spPr>
              <a:xfrm>
                <a:off x="2891706" y="2697682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anose="020B0604020202020204" pitchFamily="34" charset="0"/>
                  </a:rPr>
                  <a:t>✅</a:t>
                </a:r>
                <a:endParaRPr lang="en-US" dirty="0"/>
              </a:p>
            </p:txBody>
          </p:sp>
        </p:grp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B99BD71E-C361-6B42-809D-C1BEFC985AE2}"/>
                </a:ext>
              </a:extLst>
            </p:cNvPr>
            <p:cNvSpPr/>
            <p:nvPr/>
          </p:nvSpPr>
          <p:spPr>
            <a:xfrm>
              <a:off x="7053420" y="3858770"/>
              <a:ext cx="364579" cy="32407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✅</a:t>
              </a:r>
              <a:endParaRPr lang="en-US" dirty="0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79C781EB-EB45-3148-A711-4BA66DE7173C}"/>
                </a:ext>
              </a:extLst>
            </p:cNvPr>
            <p:cNvSpPr/>
            <p:nvPr/>
          </p:nvSpPr>
          <p:spPr>
            <a:xfrm>
              <a:off x="3014864" y="4190477"/>
              <a:ext cx="415990" cy="41599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EB</a:t>
              </a: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98288399-E063-E94D-A148-B18D5F63AC84}"/>
                </a:ext>
              </a:extLst>
            </p:cNvPr>
            <p:cNvSpPr/>
            <p:nvPr/>
          </p:nvSpPr>
          <p:spPr>
            <a:xfrm>
              <a:off x="4526513" y="4180883"/>
              <a:ext cx="415990" cy="41599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EB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47F7012B-EDB4-9449-9831-E640424917D7}"/>
                </a:ext>
              </a:extLst>
            </p:cNvPr>
            <p:cNvSpPr/>
            <p:nvPr/>
          </p:nvSpPr>
          <p:spPr>
            <a:xfrm>
              <a:off x="5471228" y="4168569"/>
              <a:ext cx="415990" cy="41599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EB</a:t>
              </a: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6855A261-68AC-224A-A46C-21F56215A383}"/>
                </a:ext>
              </a:extLst>
            </p:cNvPr>
            <p:cNvSpPr/>
            <p:nvPr/>
          </p:nvSpPr>
          <p:spPr>
            <a:xfrm>
              <a:off x="6698344" y="4168569"/>
              <a:ext cx="415990" cy="41599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EB</a:t>
              </a:r>
            </a:p>
          </p:txBody>
        </p:sp>
      </p:grpSp>
      <p:sp>
        <p:nvSpPr>
          <p:cNvPr id="122" name="TextBox 121">
            <a:extLst>
              <a:ext uri="{FF2B5EF4-FFF2-40B4-BE49-F238E27FC236}">
                <a16:creationId xmlns:a16="http://schemas.microsoft.com/office/drawing/2014/main" id="{8A69B5B3-79F6-8147-B313-12E98E1ADD6E}"/>
              </a:ext>
            </a:extLst>
          </p:cNvPr>
          <p:cNvSpPr txBox="1"/>
          <p:nvPr/>
        </p:nvSpPr>
        <p:spPr>
          <a:xfrm>
            <a:off x="9362782" y="4148617"/>
            <a:ext cx="27322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"endorser blocks" EB</a:t>
            </a:r>
          </a:p>
        </p:txBody>
      </p:sp>
    </p:spTree>
    <p:extLst>
      <p:ext uri="{BB962C8B-B14F-4D97-AF65-F5344CB8AC3E}">
        <p14:creationId xmlns:p14="http://schemas.microsoft.com/office/powerpoint/2010/main" val="3678230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8A6BB-34AA-544E-9B60-FDACED1AE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0"/>
            <a:ext cx="11811000" cy="1012371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The </a:t>
            </a:r>
            <a:r>
              <a:rPr lang="en-US" sz="4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Leios</a:t>
            </a: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 Protocol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FF20A6D9-CD61-1241-B553-169E91F4AC43}"/>
              </a:ext>
            </a:extLst>
          </p:cNvPr>
          <p:cNvSpPr txBox="1">
            <a:spLocks/>
          </p:cNvSpPr>
          <p:nvPr/>
        </p:nvSpPr>
        <p:spPr>
          <a:xfrm>
            <a:off x="381000" y="1012372"/>
            <a:ext cx="11811000" cy="44162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Problem: Adversary could still pile up old IBs ...</a:t>
            </a:r>
          </a:p>
          <a:p>
            <a:pPr lvl="1">
              <a:spcAft>
                <a:spcPts val="1800"/>
              </a:spcAft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... and congest good payloads for arbitrary time</a:t>
            </a:r>
          </a:p>
          <a:p>
            <a:pPr lvl="1">
              <a:spcAft>
                <a:spcPts val="600"/>
              </a:spcAft>
            </a:pPr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cs typeface="Arial" panose="020B0604020202020204" pitchFamily="34" charset="0"/>
              </a:rPr>
              <a:t>➝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IBs expire (for voting)</a:t>
            </a:r>
          </a:p>
          <a:p>
            <a:pPr lvl="1">
              <a:spcAft>
                <a:spcPts val="1800"/>
              </a:spcAft>
            </a:pPr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cs typeface="Arial" panose="020B0604020202020204" pitchFamily="34" charset="0"/>
              </a:rPr>
              <a:t>➝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Freshest-first (FF) delivery				similar to [NSYT+22]</a:t>
            </a:r>
          </a:p>
          <a:p>
            <a:pPr lvl="1">
              <a:spcAft>
                <a:spcPts val="1800"/>
              </a:spcAft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lvl="1">
              <a:spcAft>
                <a:spcPts val="1800"/>
              </a:spcAft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</a:p>
          <a:p>
            <a:pPr lvl="1">
              <a:spcAft>
                <a:spcPts val="1800"/>
              </a:spcAft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lvl="1">
              <a:spcAft>
                <a:spcPts val="600"/>
              </a:spcAft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		‣ honest release of IB:		timely delivery / certification</a:t>
            </a:r>
          </a:p>
          <a:p>
            <a:pPr lvl="1">
              <a:spcAft>
                <a:spcPts val="600"/>
              </a:spcAft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		‣ adv. late release of IB:		no effect on future blocks</a:t>
            </a:r>
          </a:p>
          <a:p>
            <a:pPr lvl="1">
              <a:spcAft>
                <a:spcPts val="600"/>
              </a:spcAft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BF0209D-AACE-1249-BB4D-468E41FECE39}"/>
              </a:ext>
            </a:extLst>
          </p:cNvPr>
          <p:cNvGrpSpPr/>
          <p:nvPr/>
        </p:nvGrpSpPr>
        <p:grpSpPr>
          <a:xfrm>
            <a:off x="3881861" y="3680243"/>
            <a:ext cx="4809277" cy="1288432"/>
            <a:chOff x="2570983" y="3851693"/>
            <a:chExt cx="4809277" cy="1288432"/>
          </a:xfrm>
        </p:grpSpPr>
        <p:pic>
          <p:nvPicPr>
            <p:cNvPr id="4" name="Picture 2" descr="https://lh7-rt.googleusercontent.com/slidesz/AGV_vUeYwiXvtJdcpsS5w2ef0t0-NtZVj8-yefoaCnk0B1CkyoXA9ugeSEZgLA4_7il7Iu1Vk5C2kPOnEU9-tPFMAYopzwS30CxtGqf1OMeaDAbogbaPmvkM6zWrxGLVr7cmmGtS1ckz=s2048?key=QLtCizSyGxKykflXHikpdQ">
              <a:extLst>
                <a:ext uri="{FF2B5EF4-FFF2-40B4-BE49-F238E27FC236}">
                  <a16:creationId xmlns:a16="http://schemas.microsoft.com/office/drawing/2014/main" id="{BA1EA843-9792-5D48-A48C-8EF9EED1B4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0983" y="3851695"/>
              <a:ext cx="871126" cy="9175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https://lh7-rt.googleusercontent.com/slidesz/AGV_vUeYwiXvtJdcpsS5w2ef0t0-NtZVj8-yefoaCnk0B1CkyoXA9ugeSEZgLA4_7il7Iu1Vk5C2kPOnEU9-tPFMAYopzwS30CxtGqf1OMeaDAbogbaPmvkM6zWrxGLVr7cmmGtS1ckz=s2048?key=QLtCizSyGxKykflXHikpdQ">
              <a:extLst>
                <a:ext uri="{FF2B5EF4-FFF2-40B4-BE49-F238E27FC236}">
                  <a16:creationId xmlns:a16="http://schemas.microsoft.com/office/drawing/2014/main" id="{05EBC6BA-1087-734A-BCE8-246E6C0511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7911" y="3851694"/>
              <a:ext cx="871126" cy="9175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https://lh7-rt.googleusercontent.com/slidesz/AGV_vUeYwiXvtJdcpsS5w2ef0t0-NtZVj8-yefoaCnk0B1CkyoXA9ugeSEZgLA4_7il7Iu1Vk5C2kPOnEU9-tPFMAYopzwS30CxtGqf1OMeaDAbogbaPmvkM6zWrxGLVr7cmmGtS1ckz=s2048?key=QLtCizSyGxKykflXHikpdQ">
              <a:extLst>
                <a:ext uri="{FF2B5EF4-FFF2-40B4-BE49-F238E27FC236}">
                  <a16:creationId xmlns:a16="http://schemas.microsoft.com/office/drawing/2014/main" id="{D811D376-1897-0645-9FD8-0D64B86286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4839" y="3851693"/>
              <a:ext cx="871126" cy="9175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21522D7-4A84-BA41-9DB1-870E80FEE4EB}"/>
                </a:ext>
              </a:extLst>
            </p:cNvPr>
            <p:cNvSpPr txBox="1"/>
            <p:nvPr/>
          </p:nvSpPr>
          <p:spPr>
            <a:xfrm>
              <a:off x="6481043" y="4709237"/>
              <a:ext cx="89921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/>
                <a:t>Mon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2748100-5B44-5447-9EA2-29D6B6328243}"/>
                </a:ext>
              </a:extLst>
            </p:cNvPr>
            <p:cNvSpPr txBox="1"/>
            <p:nvPr/>
          </p:nvSpPr>
          <p:spPr>
            <a:xfrm>
              <a:off x="4614115" y="4709237"/>
              <a:ext cx="91916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/>
                <a:t>Tue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BF9C793-F3FB-F342-AB53-44BD54166A4F}"/>
                </a:ext>
              </a:extLst>
            </p:cNvPr>
            <p:cNvSpPr txBox="1"/>
            <p:nvPr/>
          </p:nvSpPr>
          <p:spPr>
            <a:xfrm>
              <a:off x="2699150" y="4709238"/>
              <a:ext cx="91916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/>
                <a:t>Wed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3355B291-C6B8-7D4B-8C03-DC3F2572FDCF}"/>
                </a:ext>
              </a:extLst>
            </p:cNvPr>
            <p:cNvCxnSpPr/>
            <p:nvPr/>
          </p:nvCxnSpPr>
          <p:spPr>
            <a:xfrm flipH="1">
              <a:off x="3618313" y="4310485"/>
              <a:ext cx="610787" cy="0"/>
            </a:xfrm>
            <a:prstGeom prst="straightConnector1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ED29CAE4-2A99-8B46-8317-79D8FB1273DB}"/>
                </a:ext>
              </a:extLst>
            </p:cNvPr>
            <p:cNvCxnSpPr/>
            <p:nvPr/>
          </p:nvCxnSpPr>
          <p:spPr>
            <a:xfrm flipH="1">
              <a:off x="5533278" y="4310485"/>
              <a:ext cx="610787" cy="0"/>
            </a:xfrm>
            <a:prstGeom prst="straightConnector1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8649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uiExpand="1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8A6BB-34AA-544E-9B60-FDACED1AE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0"/>
            <a:ext cx="11811000" cy="1012371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The </a:t>
            </a:r>
            <a:r>
              <a:rPr lang="en-US" sz="4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Leios</a:t>
            </a: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 Protocol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FF20A6D9-CD61-1241-B553-169E91F4AC43}"/>
              </a:ext>
            </a:extLst>
          </p:cNvPr>
          <p:cNvSpPr txBox="1">
            <a:spLocks/>
          </p:cNvSpPr>
          <p:nvPr/>
        </p:nvSpPr>
        <p:spPr>
          <a:xfrm>
            <a:off x="381000" y="796534"/>
            <a:ext cx="11811000" cy="6623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Guarantee timely delivery under FF: production pipeline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itle 1">
                <a:extLst>
                  <a:ext uri="{FF2B5EF4-FFF2-40B4-BE49-F238E27FC236}">
                    <a16:creationId xmlns:a16="http://schemas.microsoft.com/office/drawing/2014/main" id="{EAA9D1CD-B64B-7142-B305-E1D3675ED83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1000" y="3068320"/>
                <a:ext cx="11811000" cy="3730413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indent="-457200">
                  <a:lnSpc>
                    <a:spcPct val="10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Cambria Math" panose="02040503050406030204" pitchFamily="18" charset="0"/>
                    <a:cs typeface="Arial" panose="020B0604020202020204" pitchFamily="34" charset="0"/>
                  </a:rPr>
                  <a:t>IBs:</a:t>
                </a:r>
                <a:r>
                  <a:rPr lang="en-US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en-US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Cambria Math" panose="02040503050406030204" pitchFamily="18" charset="0"/>
                    <a:cs typeface="Arial" panose="020B0604020202020204" pitchFamily="34" charset="0"/>
                  </a:rPr>
                  <a:t> relative stake : </a:t>
                </a:r>
                <a:r>
                  <a:rPr lang="en-US" sz="2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Cambria Math" panose="02040503050406030204" pitchFamily="18" charset="0"/>
                    <a:cs typeface="Arial" panose="020B0604020202020204" pitchFamily="34" charset="0"/>
                  </a:rPr>
                  <a:t>i.i.d</a:t>
                </a:r>
                <a:r>
                  <a:rPr lang="en-US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Cambria Math" panose="02040503050406030204" pitchFamily="18" charset="0"/>
                    <a:cs typeface="Arial" panose="020B0604020202020204" pitchFamily="34" charset="0"/>
                  </a:rPr>
                  <a:t>. Bernoulli to generate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  <m:r>
                      <a:rPr lang="en-US" sz="240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</m:oMath>
                </a14:m>
                <a:r>
                  <a:rPr lang="en-US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en-US" sz="2400" i="1" baseline="-250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𝐼𝐵</m:t>
                    </m:r>
                  </m:oMath>
                </a14:m>
                <a:r>
                  <a:rPr lang="en-US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Cambria Math" panose="02040503050406030204" pitchFamily="18" charset="0"/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en-US" sz="2400" i="1" baseline="-250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𝐼𝐵</m:t>
                    </m:r>
                    <m:r>
                      <a:rPr lang="en-US" sz="24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𝐼𝐵</m:t>
                        </m:r>
                      </m:e>
                    </m:d>
                    <m:r>
                      <a:rPr lang="en-US" sz="24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1−</m:t>
                        </m:r>
                        <m:r>
                          <a:rPr lang="en-US" sz="24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𝜀</m:t>
                        </m:r>
                      </m:e>
                    </m:d>
                    <m:f>
                      <m:fPr>
                        <m:ctrlPr>
                          <a:rPr lang="en-US" sz="24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𝜆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𝜆</m:t>
                        </m:r>
                        <m:r>
                          <a:rPr lang="en-US" sz="24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+1</m:t>
                        </m:r>
                      </m:den>
                    </m:f>
                    <m:r>
                      <a:rPr lang="en-US" sz="24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endPara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457200" indent="-457200">
                  <a:lnSpc>
                    <a:spcPct val="100000"/>
                  </a:lnSpc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Cambria Math" panose="02040503050406030204" pitchFamily="18" charset="0"/>
                    <a:cs typeface="Arial" panose="020B0604020202020204" pitchFamily="34" charset="0"/>
                  </a:rPr>
                  <a:t>want: good EBs collect all good IBs  ––  delay EBs by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4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𝜆</m:t>
                    </m:r>
                  </m:oMath>
                </a14:m>
                <a:r>
                  <a:rPr lang="en-US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Cambria Math" panose="02040503050406030204" pitchFamily="18" charset="0"/>
                    <a:cs typeface="Arial" panose="020B0604020202020204" pitchFamily="34" charset="0"/>
                  </a:rPr>
                  <a:t> slices</a:t>
                </a:r>
                <a:endParaRPr lang="en-US" sz="2400" b="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Arial" panose="020B0604020202020204" pitchFamily="34" charset="0"/>
                </a:endParaRPr>
              </a:p>
              <a:p>
                <a:pPr>
                  <a:spcAft>
                    <a:spcPts val="1800"/>
                  </a:spcAft>
                </a:pPr>
                <a:r>
                  <a:rPr lang="en-US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Cambria Math" panose="02040503050406030204" pitchFamily="18" charset="0"/>
                    <a:cs typeface="Arial" panose="020B0604020202020204" pitchFamily="34" charset="0"/>
                  </a:rPr>
                  <a:t>	</a:t>
                </a:r>
                <a:r>
                  <a:rPr lang="en-US" sz="2400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Cambria Math" panose="02040503050406030204" pitchFamily="18" charset="0"/>
                    <a:cs typeface="Arial" panose="020B0604020202020204" pitchFamily="34" charset="0"/>
                  </a:rPr>
                  <a:t>deliver IB production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𝜆</m:t>
                    </m:r>
                    <m:r>
                      <a:rPr lang="en-US" sz="24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+1</m:t>
                    </m:r>
                  </m:oMath>
                </a14:m>
                <a:r>
                  <a:rPr lang="en-US" sz="2400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Cambria Math" panose="02040503050406030204" pitchFamily="18" charset="0"/>
                    <a:cs typeface="Arial" panose="020B0604020202020204" pitchFamily="34" charset="0"/>
                  </a:rPr>
                  <a:t> slots within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𝜆</m:t>
                    </m:r>
                  </m:oMath>
                </a14:m>
                <a:r>
                  <a:rPr lang="en-US" sz="2400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Cambria Math" panose="02040503050406030204" pitchFamily="18" charset="0"/>
                    <a:cs typeface="Arial" panose="020B0604020202020204" pitchFamily="34" charset="0"/>
                  </a:rPr>
                  <a:t> slices </a:t>
                </a:r>
                <a:r>
                  <a:rPr lang="en-US" sz="2400" b="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Cambria Math" panose="02040503050406030204" pitchFamily="18" charset="0"/>
                    <a:cs typeface="Arial" panose="020B0604020202020204" pitchFamily="34" charset="0"/>
                  </a:rPr>
                  <a:t>w.h.p</a:t>
                </a:r>
                <a:r>
                  <a:rPr lang="en-US" sz="2400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Cambria Math" panose="02040503050406030204" pitchFamily="18" charset="0"/>
                    <a:cs typeface="Arial" panose="020B0604020202020204" pitchFamily="34" charset="0"/>
                  </a:rPr>
                  <a:t>		(Chernoff bound)</a:t>
                </a:r>
              </a:p>
              <a:p>
                <a:pPr marL="457200" indent="-457200">
                  <a:spcAft>
                    <a:spcPts val="18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Cambria Math" panose="02040503050406030204" pitchFamily="18" charset="0"/>
                    <a:cs typeface="Arial" panose="020B0604020202020204" pitchFamily="34" charset="0"/>
                  </a:rPr>
                  <a:t>want: good EBs are voted up  ––  delay voting by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𝜇</m:t>
                    </m:r>
                  </m:oMath>
                </a14:m>
                <a:r>
                  <a:rPr lang="en-US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Cambria Math" panose="02040503050406030204" pitchFamily="18" charset="0"/>
                    <a:cs typeface="Arial" panose="020B0604020202020204" pitchFamily="34" charset="0"/>
                  </a:rPr>
                  <a:t> slices	</a:t>
                </a:r>
                <a:r>
                  <a:rPr lang="en-US" sz="24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Cambria Math" panose="02040503050406030204" pitchFamily="18" charset="0"/>
                    <a:cs typeface="Arial" panose="020B0604020202020204" pitchFamily="34" charset="0"/>
                  </a:rPr>
                  <a:t>	(</a:t>
                </a:r>
                <a:r>
                  <a:rPr lang="en-US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Cambria Math" panose="02040503050406030204" pitchFamily="18" charset="0"/>
                    <a:cs typeface="Arial" panose="020B0604020202020204" pitchFamily="34" charset="0"/>
                  </a:rPr>
                  <a:t>Chernoff bound)</a:t>
                </a:r>
              </a:p>
              <a:p>
                <a:pPr>
                  <a:spcAft>
                    <a:spcPts val="1800"/>
                  </a:spcAft>
                </a:pPr>
                <a:r>
                  <a:rPr lang="en-US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Cambria Math" panose="02040503050406030204" pitchFamily="18" charset="0"/>
                    <a:cs typeface="Arial" panose="020B0604020202020204" pitchFamily="34" charset="0"/>
                  </a:rPr>
                  <a:t>➝ good IBs get into good EBs / good EBs get upvoted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Cambria Math" panose="02040503050406030204" pitchFamily="18" charset="0"/>
                    <a:cs typeface="Arial" panose="020B0604020202020204" pitchFamily="34" charset="0"/>
                  </a:rPr>
                  <a:t>➝ late IB release : only short-time congestion</a:t>
                </a:r>
                <a:endParaRPr lang="en-US" sz="2400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4" name="Title 1">
                <a:extLst>
                  <a:ext uri="{FF2B5EF4-FFF2-40B4-BE49-F238E27FC236}">
                    <a16:creationId xmlns:a16="http://schemas.microsoft.com/office/drawing/2014/main" id="{EAA9D1CD-B64B-7142-B305-E1D3675ED8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068320"/>
                <a:ext cx="11811000" cy="3730413"/>
              </a:xfrm>
              <a:prstGeom prst="rect">
                <a:avLst/>
              </a:prstGeom>
              <a:blipFill>
                <a:blip r:embed="rId3"/>
                <a:stretch>
                  <a:fillRect l="-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A3182A98-4DCD-F040-8DE7-DE9FE306E073}"/>
              </a:ext>
            </a:extLst>
          </p:cNvPr>
          <p:cNvGrpSpPr/>
          <p:nvPr/>
        </p:nvGrpSpPr>
        <p:grpSpPr>
          <a:xfrm>
            <a:off x="1285678" y="1304154"/>
            <a:ext cx="5140002" cy="1523388"/>
            <a:chOff x="1285678" y="1304154"/>
            <a:chExt cx="5140002" cy="152338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47B7C90-3F5C-AD46-A8DA-2F5BBF53EEAB}"/>
                </a:ext>
              </a:extLst>
            </p:cNvPr>
            <p:cNvGrpSpPr/>
            <p:nvPr/>
          </p:nvGrpSpPr>
          <p:grpSpPr>
            <a:xfrm>
              <a:off x="1285678" y="1304154"/>
              <a:ext cx="3139915" cy="619203"/>
              <a:chOff x="1285678" y="1304154"/>
              <a:chExt cx="3139915" cy="619203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3FB54E7C-F35F-6D42-A66A-CD6D7CC01155}"/>
                  </a:ext>
                </a:extLst>
              </p:cNvPr>
              <p:cNvGrpSpPr/>
              <p:nvPr/>
            </p:nvGrpSpPr>
            <p:grpSpPr>
              <a:xfrm>
                <a:off x="1679615" y="1304154"/>
                <a:ext cx="2357720" cy="599192"/>
                <a:chOff x="1679615" y="1371060"/>
                <a:chExt cx="2357720" cy="599192"/>
              </a:xfrm>
            </p:grpSpPr>
            <p:sp>
              <p:nvSpPr>
                <p:cNvPr id="47" name="Left Brace 46">
                  <a:extLst>
                    <a:ext uri="{FF2B5EF4-FFF2-40B4-BE49-F238E27FC236}">
                      <a16:creationId xmlns:a16="http://schemas.microsoft.com/office/drawing/2014/main" id="{A8191BA1-DA19-0A41-B853-8EA33D1F1E6C}"/>
                    </a:ext>
                  </a:extLst>
                </p:cNvPr>
                <p:cNvSpPr/>
                <p:nvPr/>
              </p:nvSpPr>
              <p:spPr>
                <a:xfrm rot="5400000">
                  <a:off x="2765526" y="698444"/>
                  <a:ext cx="185897" cy="2357720"/>
                </a:xfrm>
                <a:prstGeom prst="leftBrace">
                  <a:avLst/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8" name="TextBox 47">
                      <a:extLst>
                        <a:ext uri="{FF2B5EF4-FFF2-40B4-BE49-F238E27FC236}">
                          <a16:creationId xmlns:a16="http://schemas.microsoft.com/office/drawing/2014/main" id="{49CE8833-F27D-8542-AF93-E7039BA049F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519475" y="1371060"/>
                      <a:ext cx="742162" cy="34588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oMath>
                        </m:oMathPara>
                      </a14:m>
                      <a:endParaRPr lang="en-US" sz="2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8" name="TextBox 47">
                      <a:extLst>
                        <a:ext uri="{FF2B5EF4-FFF2-40B4-BE49-F238E27FC236}">
                          <a16:creationId xmlns:a16="http://schemas.microsoft.com/office/drawing/2014/main" id="{49CE8833-F27D-8542-AF93-E7039BA049F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519475" y="1371060"/>
                      <a:ext cx="742162" cy="345881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b="-2963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8C03FA11-7CB6-B741-BC2F-0D45F6438756}"/>
                  </a:ext>
                </a:extLst>
              </p:cNvPr>
              <p:cNvCxnSpPr/>
              <p:nvPr/>
            </p:nvCxnSpPr>
            <p:spPr>
              <a:xfrm>
                <a:off x="1937616" y="1451939"/>
                <a:ext cx="95149" cy="217185"/>
              </a:xfrm>
              <a:prstGeom prst="line">
                <a:avLst/>
              </a:prstGeom>
              <a:ln w="1905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Freeform 52">
                <a:extLst>
                  <a:ext uri="{FF2B5EF4-FFF2-40B4-BE49-F238E27FC236}">
                    <a16:creationId xmlns:a16="http://schemas.microsoft.com/office/drawing/2014/main" id="{2CA2A8EA-69C7-404F-A25B-6BA113B4EBFE}"/>
                  </a:ext>
                </a:extLst>
              </p:cNvPr>
              <p:cNvSpPr/>
              <p:nvPr/>
            </p:nvSpPr>
            <p:spPr>
              <a:xfrm>
                <a:off x="1285678" y="1327443"/>
                <a:ext cx="3139915" cy="595914"/>
              </a:xfrm>
              <a:custGeom>
                <a:avLst/>
                <a:gdLst>
                  <a:gd name="connsiteX0" fmla="*/ 4191000 w 4191000"/>
                  <a:gd name="connsiteY0" fmla="*/ 753568 h 778968"/>
                  <a:gd name="connsiteX1" fmla="*/ 2167467 w 4191000"/>
                  <a:gd name="connsiteY1" fmla="*/ 35 h 778968"/>
                  <a:gd name="connsiteX2" fmla="*/ 0 w 4191000"/>
                  <a:gd name="connsiteY2" fmla="*/ 778968 h 778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191000" h="778968">
                    <a:moveTo>
                      <a:pt x="4191000" y="753568"/>
                    </a:moveTo>
                    <a:cubicBezTo>
                      <a:pt x="3528483" y="374685"/>
                      <a:pt x="2865967" y="-4198"/>
                      <a:pt x="2167467" y="35"/>
                    </a:cubicBezTo>
                    <a:cubicBezTo>
                      <a:pt x="1468967" y="4268"/>
                      <a:pt x="734483" y="391618"/>
                      <a:pt x="0" y="778968"/>
                    </a:cubicBezTo>
                  </a:path>
                </a:pathLst>
              </a:custGeom>
              <a:noFill/>
              <a:ln>
                <a:solidFill>
                  <a:schemeClr val="accent4">
                    <a:lumMod val="75000"/>
                  </a:schemeClr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5362409-B73C-9043-BDC4-879B2D6C37D9}"/>
                </a:ext>
              </a:extLst>
            </p:cNvPr>
            <p:cNvGrpSpPr/>
            <p:nvPr/>
          </p:nvGrpSpPr>
          <p:grpSpPr>
            <a:xfrm>
              <a:off x="1679614" y="1914201"/>
              <a:ext cx="4746066" cy="913341"/>
              <a:chOff x="1679614" y="1914201"/>
              <a:chExt cx="4746066" cy="913341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D500A6EF-5231-D343-AD41-B368DB7870F4}"/>
                  </a:ext>
                </a:extLst>
              </p:cNvPr>
              <p:cNvSpPr/>
              <p:nvPr/>
            </p:nvSpPr>
            <p:spPr>
              <a:xfrm>
                <a:off x="1679614" y="1914202"/>
                <a:ext cx="791011" cy="30369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5E6A230-BCBD-EB46-801D-6E1D8D888C0D}"/>
                  </a:ext>
                </a:extLst>
              </p:cNvPr>
              <p:cNvSpPr/>
              <p:nvPr/>
            </p:nvSpPr>
            <p:spPr>
              <a:xfrm>
                <a:off x="2470626" y="1914202"/>
                <a:ext cx="791011" cy="30369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98068ECA-23FB-5F49-B138-F5D036D8938B}"/>
                  </a:ext>
                </a:extLst>
              </p:cNvPr>
              <p:cNvSpPr/>
              <p:nvPr/>
            </p:nvSpPr>
            <p:spPr>
              <a:xfrm>
                <a:off x="3261637" y="1914202"/>
                <a:ext cx="791011" cy="30369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55A59497-AB8F-E44A-8585-13AD402148CC}"/>
                  </a:ext>
                </a:extLst>
              </p:cNvPr>
              <p:cNvSpPr/>
              <p:nvPr/>
            </p:nvSpPr>
            <p:spPr>
              <a:xfrm>
                <a:off x="4052649" y="1914201"/>
                <a:ext cx="791011" cy="30369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EBs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613ADE06-5C9D-9D45-9E11-129CE38BC954}"/>
                  </a:ext>
                </a:extLst>
              </p:cNvPr>
              <p:cNvSpPr/>
              <p:nvPr/>
            </p:nvSpPr>
            <p:spPr>
              <a:xfrm>
                <a:off x="2470624" y="2220158"/>
                <a:ext cx="791011" cy="30369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77E00D7C-7EB9-A844-BDCC-3745EAEF35CD}"/>
                  </a:ext>
                </a:extLst>
              </p:cNvPr>
              <p:cNvSpPr/>
              <p:nvPr/>
            </p:nvSpPr>
            <p:spPr>
              <a:xfrm>
                <a:off x="3261636" y="2220158"/>
                <a:ext cx="791011" cy="30369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75DD7F2B-42CC-9E4B-A864-AEC132643CE3}"/>
                  </a:ext>
                </a:extLst>
              </p:cNvPr>
              <p:cNvSpPr/>
              <p:nvPr/>
            </p:nvSpPr>
            <p:spPr>
              <a:xfrm>
                <a:off x="4052647" y="2220158"/>
                <a:ext cx="791011" cy="30369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DD441841-8DF7-464F-8004-EFFC117ABE2F}"/>
                  </a:ext>
                </a:extLst>
              </p:cNvPr>
              <p:cNvSpPr/>
              <p:nvPr/>
            </p:nvSpPr>
            <p:spPr>
              <a:xfrm>
                <a:off x="4843659" y="2220157"/>
                <a:ext cx="791011" cy="30369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EBs</a:t>
                </a:r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87AFFF1F-C199-A841-98EA-AA15C4030A1E}"/>
                  </a:ext>
                </a:extLst>
              </p:cNvPr>
              <p:cNvSpPr/>
              <p:nvPr/>
            </p:nvSpPr>
            <p:spPr>
              <a:xfrm>
                <a:off x="3261634" y="2523850"/>
                <a:ext cx="791011" cy="30369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3474E1CC-D63A-BB42-A9ED-D48CA467B7F9}"/>
                  </a:ext>
                </a:extLst>
              </p:cNvPr>
              <p:cNvSpPr/>
              <p:nvPr/>
            </p:nvSpPr>
            <p:spPr>
              <a:xfrm>
                <a:off x="4052646" y="2523850"/>
                <a:ext cx="791011" cy="30369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DDBC8211-CAE1-A04B-9006-A36D40CD78A9}"/>
                  </a:ext>
                </a:extLst>
              </p:cNvPr>
              <p:cNvSpPr/>
              <p:nvPr/>
            </p:nvSpPr>
            <p:spPr>
              <a:xfrm>
                <a:off x="4843657" y="2523850"/>
                <a:ext cx="791011" cy="30369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C4B3FE97-E240-2145-8039-714E12F557D5}"/>
                  </a:ext>
                </a:extLst>
              </p:cNvPr>
              <p:cNvSpPr/>
              <p:nvPr/>
            </p:nvSpPr>
            <p:spPr>
              <a:xfrm>
                <a:off x="5634669" y="2523849"/>
                <a:ext cx="791011" cy="30369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EBs</a:t>
                </a:r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8CC5291-94F7-7747-A93B-6878D0023E21}"/>
              </a:ext>
            </a:extLst>
          </p:cNvPr>
          <p:cNvGrpSpPr/>
          <p:nvPr/>
        </p:nvGrpSpPr>
        <p:grpSpPr>
          <a:xfrm>
            <a:off x="4547558" y="1195772"/>
            <a:ext cx="5830040" cy="1730679"/>
            <a:chOff x="4547558" y="1195772"/>
            <a:chExt cx="5830040" cy="1730679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3FE7603-4892-984A-9842-7E6B810F15E0}"/>
                </a:ext>
              </a:extLst>
            </p:cNvPr>
            <p:cNvGrpSpPr/>
            <p:nvPr/>
          </p:nvGrpSpPr>
          <p:grpSpPr>
            <a:xfrm>
              <a:off x="4847781" y="1283794"/>
              <a:ext cx="3156785" cy="614205"/>
              <a:chOff x="4847781" y="1350700"/>
              <a:chExt cx="3156785" cy="614205"/>
            </a:xfrm>
          </p:grpSpPr>
          <p:sp>
            <p:nvSpPr>
              <p:cNvPr id="61" name="Left Brace 60">
                <a:extLst>
                  <a:ext uri="{FF2B5EF4-FFF2-40B4-BE49-F238E27FC236}">
                    <a16:creationId xmlns:a16="http://schemas.microsoft.com/office/drawing/2014/main" id="{D5E258D2-25D3-5241-A314-5EEF10335445}"/>
                  </a:ext>
                </a:extLst>
              </p:cNvPr>
              <p:cNvSpPr/>
              <p:nvPr/>
            </p:nvSpPr>
            <p:spPr>
              <a:xfrm rot="5400000">
                <a:off x="6311737" y="272075"/>
                <a:ext cx="228874" cy="3156785"/>
              </a:xfrm>
              <a:prstGeom prst="leftBrace">
                <a:avLst>
                  <a:gd name="adj1" fmla="val 33212"/>
                  <a:gd name="adj2" fmla="val 50550"/>
                </a:avLst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8D05A3B2-5630-564E-B8AD-1F78F3D44A98}"/>
                      </a:ext>
                    </a:extLst>
                  </p:cNvPr>
                  <p:cNvSpPr txBox="1"/>
                  <p:nvPr/>
                </p:nvSpPr>
                <p:spPr>
                  <a:xfrm>
                    <a:off x="5284560" y="1350700"/>
                    <a:ext cx="1700289" cy="45313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l-GR" sz="240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sz="2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l-GR" sz="240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  <m:r>
                            <a:rPr lang="en-US" sz="2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2400" b="0" i="1" baseline="3000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baseline="300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8D05A3B2-5630-564E-B8AD-1F78F3D44A9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84560" y="1350700"/>
                    <a:ext cx="1700289" cy="453137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1891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63CD7AB0-6435-E649-9D59-460C1FF3E949}"/>
                </a:ext>
              </a:extLst>
            </p:cNvPr>
            <p:cNvGrpSpPr/>
            <p:nvPr/>
          </p:nvGrpSpPr>
          <p:grpSpPr>
            <a:xfrm>
              <a:off x="4547558" y="1195772"/>
              <a:ext cx="3837317" cy="684591"/>
              <a:chOff x="4670627" y="1471527"/>
              <a:chExt cx="3010359" cy="595914"/>
            </a:xfrm>
          </p:grpSpPr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5667583A-10E0-4045-AA01-E0D54F69A277}"/>
                  </a:ext>
                </a:extLst>
              </p:cNvPr>
              <p:cNvSpPr/>
              <p:nvPr/>
            </p:nvSpPr>
            <p:spPr>
              <a:xfrm>
                <a:off x="4670627" y="1471527"/>
                <a:ext cx="3010359" cy="595914"/>
              </a:xfrm>
              <a:custGeom>
                <a:avLst/>
                <a:gdLst>
                  <a:gd name="connsiteX0" fmla="*/ 4191000 w 4191000"/>
                  <a:gd name="connsiteY0" fmla="*/ 753568 h 778968"/>
                  <a:gd name="connsiteX1" fmla="*/ 2167467 w 4191000"/>
                  <a:gd name="connsiteY1" fmla="*/ 35 h 778968"/>
                  <a:gd name="connsiteX2" fmla="*/ 0 w 4191000"/>
                  <a:gd name="connsiteY2" fmla="*/ 778968 h 778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191000" h="778968">
                    <a:moveTo>
                      <a:pt x="4191000" y="753568"/>
                    </a:moveTo>
                    <a:cubicBezTo>
                      <a:pt x="3528483" y="374685"/>
                      <a:pt x="2865967" y="-4198"/>
                      <a:pt x="2167467" y="35"/>
                    </a:cubicBezTo>
                    <a:cubicBezTo>
                      <a:pt x="1468967" y="4268"/>
                      <a:pt x="734483" y="391618"/>
                      <a:pt x="0" y="778968"/>
                    </a:cubicBezTo>
                  </a:path>
                </a:pathLst>
              </a:custGeom>
              <a:noFill/>
              <a:ln>
                <a:solidFill>
                  <a:schemeClr val="accent6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4C3A1DE6-DB81-8E4F-9548-EC67BBE92F88}"/>
                  </a:ext>
                </a:extLst>
              </p:cNvPr>
              <p:cNvCxnSpPr/>
              <p:nvPr/>
            </p:nvCxnSpPr>
            <p:spPr>
              <a:xfrm>
                <a:off x="5244703" y="1658675"/>
                <a:ext cx="95149" cy="217185"/>
              </a:xfrm>
              <a:prstGeom prst="line">
                <a:avLst/>
              </a:prstGeom>
              <a:ln w="1905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5F5BEC0-3A4D-F641-B739-C5E8B15AED3E}"/>
                </a:ext>
              </a:extLst>
            </p:cNvPr>
            <p:cNvGrpSpPr/>
            <p:nvPr/>
          </p:nvGrpSpPr>
          <p:grpSpPr>
            <a:xfrm>
              <a:off x="4843660" y="1766385"/>
              <a:ext cx="5533938" cy="1160066"/>
              <a:chOff x="4843660" y="1766385"/>
              <a:chExt cx="5533938" cy="1160066"/>
            </a:xfrm>
          </p:grpSpPr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B7BED63D-02EB-7D45-91E9-C2808F0F388E}"/>
                  </a:ext>
                </a:extLst>
              </p:cNvPr>
              <p:cNvSpPr txBox="1"/>
              <p:nvPr/>
            </p:nvSpPr>
            <p:spPr>
              <a:xfrm>
                <a:off x="6233869" y="1766385"/>
                <a:ext cx="59299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...</a:t>
                </a: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E5955D4F-E6CD-514A-AF83-90F1C631DFDC}"/>
                  </a:ext>
                </a:extLst>
              </p:cNvPr>
              <p:cNvSpPr/>
              <p:nvPr/>
            </p:nvSpPr>
            <p:spPr>
              <a:xfrm>
                <a:off x="4843660" y="1919980"/>
                <a:ext cx="791011" cy="29779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8E48344A-DCA6-A741-BF0D-FE6785B7D9BF}"/>
                  </a:ext>
                </a:extLst>
              </p:cNvPr>
              <p:cNvSpPr/>
              <p:nvPr/>
            </p:nvSpPr>
            <p:spPr>
              <a:xfrm>
                <a:off x="8004567" y="1903347"/>
                <a:ext cx="791011" cy="30369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vote</a:t>
                </a: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E27336FC-72D1-5B43-B0DC-6FADFD93B873}"/>
                  </a:ext>
                </a:extLst>
              </p:cNvPr>
              <p:cNvSpPr/>
              <p:nvPr/>
            </p:nvSpPr>
            <p:spPr>
              <a:xfrm>
                <a:off x="7215125" y="1906038"/>
                <a:ext cx="791011" cy="30369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4DC58D17-757A-1542-AA1B-2AAFD11C94CE}"/>
                  </a:ext>
                </a:extLst>
              </p:cNvPr>
              <p:cNvSpPr txBox="1"/>
              <p:nvPr/>
            </p:nvSpPr>
            <p:spPr>
              <a:xfrm>
                <a:off x="7113536" y="2078773"/>
                <a:ext cx="59299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...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9D953C90-0891-8846-BBEE-DA6297E6FD47}"/>
                  </a:ext>
                </a:extLst>
              </p:cNvPr>
              <p:cNvSpPr/>
              <p:nvPr/>
            </p:nvSpPr>
            <p:spPr>
              <a:xfrm>
                <a:off x="5634670" y="2225936"/>
                <a:ext cx="791011" cy="28975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7B35F591-AEC7-FB48-8DAE-340466A212CD}"/>
                  </a:ext>
                </a:extLst>
              </p:cNvPr>
              <p:cNvSpPr/>
              <p:nvPr/>
            </p:nvSpPr>
            <p:spPr>
              <a:xfrm>
                <a:off x="8795577" y="2209303"/>
                <a:ext cx="791011" cy="31454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vote</a:t>
                </a:r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769B1E5E-9AFF-5742-9DB8-67DC3652E45A}"/>
                  </a:ext>
                </a:extLst>
              </p:cNvPr>
              <p:cNvSpPr/>
              <p:nvPr/>
            </p:nvSpPr>
            <p:spPr>
              <a:xfrm>
                <a:off x="8006135" y="2211994"/>
                <a:ext cx="791011" cy="30369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F244EAE2-9B2B-9C49-8F46-555B085B9508}"/>
                  </a:ext>
                </a:extLst>
              </p:cNvPr>
              <p:cNvSpPr/>
              <p:nvPr/>
            </p:nvSpPr>
            <p:spPr>
              <a:xfrm>
                <a:off x="6425680" y="2529628"/>
                <a:ext cx="791011" cy="28975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B466BD18-2E48-2F4D-BF6C-794FAB6D30A4}"/>
                  </a:ext>
                </a:extLst>
              </p:cNvPr>
              <p:cNvSpPr/>
              <p:nvPr/>
            </p:nvSpPr>
            <p:spPr>
              <a:xfrm>
                <a:off x="9586587" y="2512995"/>
                <a:ext cx="791011" cy="30369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vote</a:t>
                </a:r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3F956378-B73C-2347-B3A3-F6989B115C5F}"/>
                  </a:ext>
                </a:extLst>
              </p:cNvPr>
              <p:cNvSpPr/>
              <p:nvPr/>
            </p:nvSpPr>
            <p:spPr>
              <a:xfrm>
                <a:off x="8797145" y="2515686"/>
                <a:ext cx="791011" cy="30369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1D257B8F-A409-FD40-8589-BDC17D3A162E}"/>
                  </a:ext>
                </a:extLst>
              </p:cNvPr>
              <p:cNvSpPr txBox="1"/>
              <p:nvPr/>
            </p:nvSpPr>
            <p:spPr>
              <a:xfrm>
                <a:off x="7808642" y="2403231"/>
                <a:ext cx="59299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...</a:t>
                </a:r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07DAF6F-B502-334D-8A06-EB967C8E8CCA}"/>
              </a:ext>
            </a:extLst>
          </p:cNvPr>
          <p:cNvGrpSpPr/>
          <p:nvPr/>
        </p:nvGrpSpPr>
        <p:grpSpPr>
          <a:xfrm>
            <a:off x="3695108" y="1162797"/>
            <a:ext cx="1019503" cy="743241"/>
            <a:chOff x="3695108" y="1229703"/>
            <a:chExt cx="1019503" cy="743241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63D24E0B-25E8-8047-A2E6-D2BB362B4C85}"/>
                </a:ext>
              </a:extLst>
            </p:cNvPr>
            <p:cNvCxnSpPr/>
            <p:nvPr/>
          </p:nvCxnSpPr>
          <p:spPr>
            <a:xfrm>
              <a:off x="4052645" y="1518845"/>
              <a:ext cx="0" cy="454099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B1B500EE-5BC3-454C-B786-55A1A4BE1A35}"/>
                    </a:ext>
                  </a:extLst>
                </p:cNvPr>
                <p:cNvSpPr txBox="1"/>
                <p:nvPr/>
              </p:nvSpPr>
              <p:spPr>
                <a:xfrm>
                  <a:off x="3695108" y="1229703"/>
                  <a:ext cx="1019503" cy="4800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Å</m:t>
                        </m:r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B1B500EE-5BC3-454C-B786-55A1A4BE1A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5108" y="1229703"/>
                  <a:ext cx="1019503" cy="48000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B15F1CB-4A8A-0343-A535-2F0C2D3C35D9}"/>
              </a:ext>
            </a:extLst>
          </p:cNvPr>
          <p:cNvGrpSpPr/>
          <p:nvPr/>
        </p:nvGrpSpPr>
        <p:grpSpPr>
          <a:xfrm>
            <a:off x="888603" y="1914203"/>
            <a:ext cx="3112989" cy="1316818"/>
            <a:chOff x="888603" y="1914203"/>
            <a:chExt cx="3112989" cy="131681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EA34152-A6AF-8C47-9669-DC745D8F8DE2}"/>
                </a:ext>
              </a:extLst>
            </p:cNvPr>
            <p:cNvGrpSpPr/>
            <p:nvPr/>
          </p:nvGrpSpPr>
          <p:grpSpPr>
            <a:xfrm>
              <a:off x="888603" y="1914203"/>
              <a:ext cx="2373031" cy="913340"/>
              <a:chOff x="888603" y="1981109"/>
              <a:chExt cx="2373031" cy="913340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DA913ACE-F8B1-9444-8455-6E84DED5D336}"/>
                  </a:ext>
                </a:extLst>
              </p:cNvPr>
              <p:cNvSpPr/>
              <p:nvPr/>
            </p:nvSpPr>
            <p:spPr>
              <a:xfrm>
                <a:off x="888603" y="1981109"/>
                <a:ext cx="791011" cy="303692"/>
              </a:xfrm>
              <a:prstGeom prst="rect">
                <a:avLst/>
              </a:prstGeom>
              <a:solidFill>
                <a:srgbClr val="EAC7FF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IBs</a:t>
                </a: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2F21D98F-40BC-B14C-A78D-5402ED331A1F}"/>
                  </a:ext>
                </a:extLst>
              </p:cNvPr>
              <p:cNvSpPr/>
              <p:nvPr/>
            </p:nvSpPr>
            <p:spPr>
              <a:xfrm>
                <a:off x="1679613" y="2287065"/>
                <a:ext cx="791011" cy="303692"/>
              </a:xfrm>
              <a:prstGeom prst="rect">
                <a:avLst/>
              </a:prstGeom>
              <a:solidFill>
                <a:srgbClr val="EAC7FF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IBs</a:t>
                </a:r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C0789A95-02B3-2C42-9B7F-504E99E6372A}"/>
                  </a:ext>
                </a:extLst>
              </p:cNvPr>
              <p:cNvSpPr/>
              <p:nvPr/>
            </p:nvSpPr>
            <p:spPr>
              <a:xfrm>
                <a:off x="2470623" y="2590757"/>
                <a:ext cx="791011" cy="303692"/>
              </a:xfrm>
              <a:prstGeom prst="rect">
                <a:avLst/>
              </a:prstGeom>
              <a:solidFill>
                <a:srgbClr val="EAC7FF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IBs</a:t>
                </a:r>
              </a:p>
            </p:txBody>
          </p:sp>
        </p:grp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D48C96F-FB92-D543-8B14-F241AD41BF36}"/>
                </a:ext>
              </a:extLst>
            </p:cNvPr>
            <p:cNvSpPr txBox="1"/>
            <p:nvPr/>
          </p:nvSpPr>
          <p:spPr>
            <a:xfrm>
              <a:off x="3408594" y="2707801"/>
              <a:ext cx="5929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...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175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54" grpId="0" uiExpand="1" build="p" bldLvl="3"/>
      <p:bldP spid="54" grpId="1" uiExpand="1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8A6BB-34AA-544E-9B60-FDACED1AE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0"/>
            <a:ext cx="11811000" cy="1012371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The </a:t>
            </a:r>
            <a:r>
              <a:rPr lang="en-US" sz="4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Leios</a:t>
            </a: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 Protocol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FF20A6D9-CD61-1241-B553-169E91F4AC43}"/>
              </a:ext>
            </a:extLst>
          </p:cNvPr>
          <p:cNvSpPr txBox="1">
            <a:spLocks/>
          </p:cNvSpPr>
          <p:nvPr/>
        </p:nvSpPr>
        <p:spPr>
          <a:xfrm>
            <a:off x="381000" y="796534"/>
            <a:ext cx="11811000" cy="6623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Guarantee timely delivery under FF: production pipeline</a:t>
            </a:r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EAA9D1CD-B64B-7142-B305-E1D3675ED83F}"/>
              </a:ext>
            </a:extLst>
          </p:cNvPr>
          <p:cNvSpPr txBox="1">
            <a:spLocks/>
          </p:cNvSpPr>
          <p:nvPr/>
        </p:nvSpPr>
        <p:spPr>
          <a:xfrm>
            <a:off x="381000" y="3068320"/>
            <a:ext cx="11811000" cy="37304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-4572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mbria Math" panose="02040503050406030204" pitchFamily="18" charset="0"/>
                <a:cs typeface="Arial" panose="020B0604020202020204" pitchFamily="34" charset="0"/>
              </a:rPr>
              <a:t>want: good EB gets into base protocol (RB) per pipeline</a:t>
            </a:r>
          </a:p>
          <a:p>
            <a:pPr marL="0" lvl="1">
              <a:spcAft>
                <a:spcPts val="600"/>
              </a:spcAft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ea typeface="Cambria Math" panose="02040503050406030204" pitchFamily="18" charset="0"/>
                <a:cs typeface="Arial" panose="020B0604020202020204" pitchFamily="34" charset="0"/>
              </a:rPr>
              <a:t>		... in spite of low base-chain quality (honest RBs are rare)</a:t>
            </a:r>
            <a:endParaRPr lang="en-US" sz="2800" b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0" lvl="1">
              <a:spcAft>
                <a:spcPts val="600"/>
              </a:spcAft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ea typeface="Cambria Math" panose="02040503050406030204" pitchFamily="18" charset="0"/>
                <a:cs typeface="Arial" panose="020B0604020202020204" pitchFamily="34" charset="0"/>
              </a:rPr>
              <a:t>		... only one certificate per RB</a:t>
            </a:r>
          </a:p>
          <a:p>
            <a:pPr marL="0" lvl="1">
              <a:spcAft>
                <a:spcPts val="1200"/>
              </a:spcAft>
            </a:pPr>
            <a:r>
              <a:rPr lang="en-US" sz="2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mbria Math" panose="02040503050406030204" pitchFamily="18" charset="0"/>
                <a:cs typeface="Arial" panose="020B0604020202020204" pitchFamily="34" charset="0"/>
              </a:rPr>
              <a:t>			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ea typeface="Cambria Math" panose="02040503050406030204" pitchFamily="18" charset="0"/>
                <a:cs typeface="Arial" panose="020B0604020202020204" pitchFamily="34" charset="0"/>
              </a:rPr>
              <a:t> ➝ paper</a:t>
            </a:r>
          </a:p>
          <a:p>
            <a:pPr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mbria Math" panose="02040503050406030204" pitchFamily="18" charset="0"/>
                <a:cs typeface="Arial" panose="020B0604020202020204" pitchFamily="34" charset="0"/>
              </a:rPr>
              <a:t>handle block equivocations</a:t>
            </a:r>
          </a:p>
          <a:p>
            <a:pPr marL="1828800" lvl="5">
              <a:spcAft>
                <a:spcPts val="600"/>
              </a:spcAft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ea typeface="Cambria Math" panose="02040503050406030204" pitchFamily="18" charset="0"/>
                <a:cs typeface="Arial" panose="020B0604020202020204" pitchFamily="34" charset="0"/>
              </a:rPr>
              <a:t>	 ➝ paper</a:t>
            </a:r>
            <a:endParaRPr lang="en-US" sz="2800" b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b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3182A98-4DCD-F040-8DE7-DE9FE306E073}"/>
              </a:ext>
            </a:extLst>
          </p:cNvPr>
          <p:cNvGrpSpPr/>
          <p:nvPr/>
        </p:nvGrpSpPr>
        <p:grpSpPr>
          <a:xfrm>
            <a:off x="1285678" y="1304154"/>
            <a:ext cx="5140002" cy="1523388"/>
            <a:chOff x="1285678" y="1304154"/>
            <a:chExt cx="5140002" cy="152338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47B7C90-3F5C-AD46-A8DA-2F5BBF53EEAB}"/>
                </a:ext>
              </a:extLst>
            </p:cNvPr>
            <p:cNvGrpSpPr/>
            <p:nvPr/>
          </p:nvGrpSpPr>
          <p:grpSpPr>
            <a:xfrm>
              <a:off x="1285678" y="1304154"/>
              <a:ext cx="3139915" cy="619203"/>
              <a:chOff x="1285678" y="1304154"/>
              <a:chExt cx="3139915" cy="619203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3FB54E7C-F35F-6D42-A66A-CD6D7CC01155}"/>
                  </a:ext>
                </a:extLst>
              </p:cNvPr>
              <p:cNvGrpSpPr/>
              <p:nvPr/>
            </p:nvGrpSpPr>
            <p:grpSpPr>
              <a:xfrm>
                <a:off x="1679615" y="1304154"/>
                <a:ext cx="2357720" cy="599192"/>
                <a:chOff x="1679615" y="1371060"/>
                <a:chExt cx="2357720" cy="599192"/>
              </a:xfrm>
            </p:grpSpPr>
            <p:sp>
              <p:nvSpPr>
                <p:cNvPr id="47" name="Left Brace 46">
                  <a:extLst>
                    <a:ext uri="{FF2B5EF4-FFF2-40B4-BE49-F238E27FC236}">
                      <a16:creationId xmlns:a16="http://schemas.microsoft.com/office/drawing/2014/main" id="{A8191BA1-DA19-0A41-B853-8EA33D1F1E6C}"/>
                    </a:ext>
                  </a:extLst>
                </p:cNvPr>
                <p:cNvSpPr/>
                <p:nvPr/>
              </p:nvSpPr>
              <p:spPr>
                <a:xfrm rot="5400000">
                  <a:off x="2765526" y="698444"/>
                  <a:ext cx="185897" cy="2357720"/>
                </a:xfrm>
                <a:prstGeom prst="leftBrace">
                  <a:avLst/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8" name="TextBox 47">
                      <a:extLst>
                        <a:ext uri="{FF2B5EF4-FFF2-40B4-BE49-F238E27FC236}">
                          <a16:creationId xmlns:a16="http://schemas.microsoft.com/office/drawing/2014/main" id="{49CE8833-F27D-8542-AF93-E7039BA049F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519475" y="1371060"/>
                      <a:ext cx="742162" cy="34588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oMath>
                        </m:oMathPara>
                      </a14:m>
                      <a:endParaRPr lang="en-US" sz="2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8" name="TextBox 47">
                      <a:extLst>
                        <a:ext uri="{FF2B5EF4-FFF2-40B4-BE49-F238E27FC236}">
                          <a16:creationId xmlns:a16="http://schemas.microsoft.com/office/drawing/2014/main" id="{49CE8833-F27D-8542-AF93-E7039BA049F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519475" y="1371060"/>
                      <a:ext cx="742162" cy="345881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b="-2963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8C03FA11-7CB6-B741-BC2F-0D45F6438756}"/>
                  </a:ext>
                </a:extLst>
              </p:cNvPr>
              <p:cNvCxnSpPr/>
              <p:nvPr/>
            </p:nvCxnSpPr>
            <p:spPr>
              <a:xfrm>
                <a:off x="1937616" y="1451939"/>
                <a:ext cx="95149" cy="217185"/>
              </a:xfrm>
              <a:prstGeom prst="line">
                <a:avLst/>
              </a:prstGeom>
              <a:ln w="1905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Freeform 52">
                <a:extLst>
                  <a:ext uri="{FF2B5EF4-FFF2-40B4-BE49-F238E27FC236}">
                    <a16:creationId xmlns:a16="http://schemas.microsoft.com/office/drawing/2014/main" id="{2CA2A8EA-69C7-404F-A25B-6BA113B4EBFE}"/>
                  </a:ext>
                </a:extLst>
              </p:cNvPr>
              <p:cNvSpPr/>
              <p:nvPr/>
            </p:nvSpPr>
            <p:spPr>
              <a:xfrm>
                <a:off x="1285678" y="1327443"/>
                <a:ext cx="3139915" cy="595914"/>
              </a:xfrm>
              <a:custGeom>
                <a:avLst/>
                <a:gdLst>
                  <a:gd name="connsiteX0" fmla="*/ 4191000 w 4191000"/>
                  <a:gd name="connsiteY0" fmla="*/ 753568 h 778968"/>
                  <a:gd name="connsiteX1" fmla="*/ 2167467 w 4191000"/>
                  <a:gd name="connsiteY1" fmla="*/ 35 h 778968"/>
                  <a:gd name="connsiteX2" fmla="*/ 0 w 4191000"/>
                  <a:gd name="connsiteY2" fmla="*/ 778968 h 778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191000" h="778968">
                    <a:moveTo>
                      <a:pt x="4191000" y="753568"/>
                    </a:moveTo>
                    <a:cubicBezTo>
                      <a:pt x="3528483" y="374685"/>
                      <a:pt x="2865967" y="-4198"/>
                      <a:pt x="2167467" y="35"/>
                    </a:cubicBezTo>
                    <a:cubicBezTo>
                      <a:pt x="1468967" y="4268"/>
                      <a:pt x="734483" y="391618"/>
                      <a:pt x="0" y="778968"/>
                    </a:cubicBezTo>
                  </a:path>
                </a:pathLst>
              </a:custGeom>
              <a:noFill/>
              <a:ln>
                <a:solidFill>
                  <a:schemeClr val="accent4">
                    <a:lumMod val="75000"/>
                  </a:schemeClr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5362409-B73C-9043-BDC4-879B2D6C37D9}"/>
                </a:ext>
              </a:extLst>
            </p:cNvPr>
            <p:cNvGrpSpPr/>
            <p:nvPr/>
          </p:nvGrpSpPr>
          <p:grpSpPr>
            <a:xfrm>
              <a:off x="1679614" y="1914201"/>
              <a:ext cx="4746066" cy="913341"/>
              <a:chOff x="1679614" y="1914201"/>
              <a:chExt cx="4746066" cy="913341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D500A6EF-5231-D343-AD41-B368DB7870F4}"/>
                  </a:ext>
                </a:extLst>
              </p:cNvPr>
              <p:cNvSpPr/>
              <p:nvPr/>
            </p:nvSpPr>
            <p:spPr>
              <a:xfrm>
                <a:off x="1679614" y="1914202"/>
                <a:ext cx="791011" cy="30369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5E6A230-BCBD-EB46-801D-6E1D8D888C0D}"/>
                  </a:ext>
                </a:extLst>
              </p:cNvPr>
              <p:cNvSpPr/>
              <p:nvPr/>
            </p:nvSpPr>
            <p:spPr>
              <a:xfrm>
                <a:off x="2470626" y="1914202"/>
                <a:ext cx="791011" cy="30369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98068ECA-23FB-5F49-B138-F5D036D8938B}"/>
                  </a:ext>
                </a:extLst>
              </p:cNvPr>
              <p:cNvSpPr/>
              <p:nvPr/>
            </p:nvSpPr>
            <p:spPr>
              <a:xfrm>
                <a:off x="3261637" y="1914202"/>
                <a:ext cx="791011" cy="30369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55A59497-AB8F-E44A-8585-13AD402148CC}"/>
                  </a:ext>
                </a:extLst>
              </p:cNvPr>
              <p:cNvSpPr/>
              <p:nvPr/>
            </p:nvSpPr>
            <p:spPr>
              <a:xfrm>
                <a:off x="4052649" y="1914201"/>
                <a:ext cx="791011" cy="30369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EBs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613ADE06-5C9D-9D45-9E11-129CE38BC954}"/>
                  </a:ext>
                </a:extLst>
              </p:cNvPr>
              <p:cNvSpPr/>
              <p:nvPr/>
            </p:nvSpPr>
            <p:spPr>
              <a:xfrm>
                <a:off x="2470624" y="2220158"/>
                <a:ext cx="791011" cy="30369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77E00D7C-7EB9-A844-BDCC-3745EAEF35CD}"/>
                  </a:ext>
                </a:extLst>
              </p:cNvPr>
              <p:cNvSpPr/>
              <p:nvPr/>
            </p:nvSpPr>
            <p:spPr>
              <a:xfrm>
                <a:off x="3261636" y="2220158"/>
                <a:ext cx="791011" cy="30369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75DD7F2B-42CC-9E4B-A864-AEC132643CE3}"/>
                  </a:ext>
                </a:extLst>
              </p:cNvPr>
              <p:cNvSpPr/>
              <p:nvPr/>
            </p:nvSpPr>
            <p:spPr>
              <a:xfrm>
                <a:off x="4052647" y="2220158"/>
                <a:ext cx="791011" cy="30369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DD441841-8DF7-464F-8004-EFFC117ABE2F}"/>
                  </a:ext>
                </a:extLst>
              </p:cNvPr>
              <p:cNvSpPr/>
              <p:nvPr/>
            </p:nvSpPr>
            <p:spPr>
              <a:xfrm>
                <a:off x="4843659" y="2220157"/>
                <a:ext cx="791011" cy="30369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EBs</a:t>
                </a:r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87AFFF1F-C199-A841-98EA-AA15C4030A1E}"/>
                  </a:ext>
                </a:extLst>
              </p:cNvPr>
              <p:cNvSpPr/>
              <p:nvPr/>
            </p:nvSpPr>
            <p:spPr>
              <a:xfrm>
                <a:off x="3261634" y="2523850"/>
                <a:ext cx="791011" cy="30369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3474E1CC-D63A-BB42-A9ED-D48CA467B7F9}"/>
                  </a:ext>
                </a:extLst>
              </p:cNvPr>
              <p:cNvSpPr/>
              <p:nvPr/>
            </p:nvSpPr>
            <p:spPr>
              <a:xfrm>
                <a:off x="4052646" y="2523850"/>
                <a:ext cx="791011" cy="30369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DDBC8211-CAE1-A04B-9006-A36D40CD78A9}"/>
                  </a:ext>
                </a:extLst>
              </p:cNvPr>
              <p:cNvSpPr/>
              <p:nvPr/>
            </p:nvSpPr>
            <p:spPr>
              <a:xfrm>
                <a:off x="4843657" y="2523850"/>
                <a:ext cx="791011" cy="30369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C4B3FE97-E240-2145-8039-714E12F557D5}"/>
                  </a:ext>
                </a:extLst>
              </p:cNvPr>
              <p:cNvSpPr/>
              <p:nvPr/>
            </p:nvSpPr>
            <p:spPr>
              <a:xfrm>
                <a:off x="5634669" y="2523849"/>
                <a:ext cx="791011" cy="30369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EBs</a:t>
                </a:r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8CC5291-94F7-7747-A93B-6878D0023E21}"/>
              </a:ext>
            </a:extLst>
          </p:cNvPr>
          <p:cNvGrpSpPr/>
          <p:nvPr/>
        </p:nvGrpSpPr>
        <p:grpSpPr>
          <a:xfrm>
            <a:off x="4547558" y="1195772"/>
            <a:ext cx="5830040" cy="1730679"/>
            <a:chOff x="4547558" y="1195772"/>
            <a:chExt cx="5830040" cy="1730679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3FE7603-4892-984A-9842-7E6B810F15E0}"/>
                </a:ext>
              </a:extLst>
            </p:cNvPr>
            <p:cNvGrpSpPr/>
            <p:nvPr/>
          </p:nvGrpSpPr>
          <p:grpSpPr>
            <a:xfrm>
              <a:off x="4847781" y="1283794"/>
              <a:ext cx="3156785" cy="614205"/>
              <a:chOff x="4847781" y="1350700"/>
              <a:chExt cx="3156785" cy="614205"/>
            </a:xfrm>
          </p:grpSpPr>
          <p:sp>
            <p:nvSpPr>
              <p:cNvPr id="61" name="Left Brace 60">
                <a:extLst>
                  <a:ext uri="{FF2B5EF4-FFF2-40B4-BE49-F238E27FC236}">
                    <a16:creationId xmlns:a16="http://schemas.microsoft.com/office/drawing/2014/main" id="{D5E258D2-25D3-5241-A314-5EEF10335445}"/>
                  </a:ext>
                </a:extLst>
              </p:cNvPr>
              <p:cNvSpPr/>
              <p:nvPr/>
            </p:nvSpPr>
            <p:spPr>
              <a:xfrm rot="5400000">
                <a:off x="6311737" y="272075"/>
                <a:ext cx="228874" cy="3156785"/>
              </a:xfrm>
              <a:prstGeom prst="leftBrace">
                <a:avLst>
                  <a:gd name="adj1" fmla="val 33212"/>
                  <a:gd name="adj2" fmla="val 50550"/>
                </a:avLst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8D05A3B2-5630-564E-B8AD-1F78F3D44A98}"/>
                      </a:ext>
                    </a:extLst>
                  </p:cNvPr>
                  <p:cNvSpPr txBox="1"/>
                  <p:nvPr/>
                </p:nvSpPr>
                <p:spPr>
                  <a:xfrm>
                    <a:off x="5284560" y="1350700"/>
                    <a:ext cx="1700289" cy="45313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l-GR" sz="240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sz="2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l-GR" sz="240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  <m:r>
                            <a:rPr lang="en-US" sz="2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2400" b="0" i="1" baseline="3000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baseline="300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8D05A3B2-5630-564E-B8AD-1F78F3D44A9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84560" y="1350700"/>
                    <a:ext cx="1700289" cy="453137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1891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63CD7AB0-6435-E649-9D59-460C1FF3E949}"/>
                </a:ext>
              </a:extLst>
            </p:cNvPr>
            <p:cNvGrpSpPr/>
            <p:nvPr/>
          </p:nvGrpSpPr>
          <p:grpSpPr>
            <a:xfrm>
              <a:off x="4547558" y="1195772"/>
              <a:ext cx="3837317" cy="684591"/>
              <a:chOff x="4670627" y="1471527"/>
              <a:chExt cx="3010359" cy="595914"/>
            </a:xfrm>
          </p:grpSpPr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5667583A-10E0-4045-AA01-E0D54F69A277}"/>
                  </a:ext>
                </a:extLst>
              </p:cNvPr>
              <p:cNvSpPr/>
              <p:nvPr/>
            </p:nvSpPr>
            <p:spPr>
              <a:xfrm>
                <a:off x="4670627" y="1471527"/>
                <a:ext cx="3010359" cy="595914"/>
              </a:xfrm>
              <a:custGeom>
                <a:avLst/>
                <a:gdLst>
                  <a:gd name="connsiteX0" fmla="*/ 4191000 w 4191000"/>
                  <a:gd name="connsiteY0" fmla="*/ 753568 h 778968"/>
                  <a:gd name="connsiteX1" fmla="*/ 2167467 w 4191000"/>
                  <a:gd name="connsiteY1" fmla="*/ 35 h 778968"/>
                  <a:gd name="connsiteX2" fmla="*/ 0 w 4191000"/>
                  <a:gd name="connsiteY2" fmla="*/ 778968 h 778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191000" h="778968">
                    <a:moveTo>
                      <a:pt x="4191000" y="753568"/>
                    </a:moveTo>
                    <a:cubicBezTo>
                      <a:pt x="3528483" y="374685"/>
                      <a:pt x="2865967" y="-4198"/>
                      <a:pt x="2167467" y="35"/>
                    </a:cubicBezTo>
                    <a:cubicBezTo>
                      <a:pt x="1468967" y="4268"/>
                      <a:pt x="734483" y="391618"/>
                      <a:pt x="0" y="778968"/>
                    </a:cubicBezTo>
                  </a:path>
                </a:pathLst>
              </a:custGeom>
              <a:noFill/>
              <a:ln>
                <a:solidFill>
                  <a:schemeClr val="accent6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4C3A1DE6-DB81-8E4F-9548-EC67BBE92F88}"/>
                  </a:ext>
                </a:extLst>
              </p:cNvPr>
              <p:cNvCxnSpPr/>
              <p:nvPr/>
            </p:nvCxnSpPr>
            <p:spPr>
              <a:xfrm>
                <a:off x="5244703" y="1658675"/>
                <a:ext cx="95149" cy="217185"/>
              </a:xfrm>
              <a:prstGeom prst="line">
                <a:avLst/>
              </a:prstGeom>
              <a:ln w="1905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5F5BEC0-3A4D-F641-B739-C5E8B15AED3E}"/>
                </a:ext>
              </a:extLst>
            </p:cNvPr>
            <p:cNvGrpSpPr/>
            <p:nvPr/>
          </p:nvGrpSpPr>
          <p:grpSpPr>
            <a:xfrm>
              <a:off x="4843660" y="1766385"/>
              <a:ext cx="5533938" cy="1160066"/>
              <a:chOff x="4843660" y="1766385"/>
              <a:chExt cx="5533938" cy="1160066"/>
            </a:xfrm>
          </p:grpSpPr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B7BED63D-02EB-7D45-91E9-C2808F0F388E}"/>
                  </a:ext>
                </a:extLst>
              </p:cNvPr>
              <p:cNvSpPr txBox="1"/>
              <p:nvPr/>
            </p:nvSpPr>
            <p:spPr>
              <a:xfrm>
                <a:off x="6233869" y="1766385"/>
                <a:ext cx="59299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...</a:t>
                </a: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E5955D4F-E6CD-514A-AF83-90F1C631DFDC}"/>
                  </a:ext>
                </a:extLst>
              </p:cNvPr>
              <p:cNvSpPr/>
              <p:nvPr/>
            </p:nvSpPr>
            <p:spPr>
              <a:xfrm>
                <a:off x="4843660" y="1919980"/>
                <a:ext cx="791011" cy="29779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8E48344A-DCA6-A741-BF0D-FE6785B7D9BF}"/>
                  </a:ext>
                </a:extLst>
              </p:cNvPr>
              <p:cNvSpPr/>
              <p:nvPr/>
            </p:nvSpPr>
            <p:spPr>
              <a:xfrm>
                <a:off x="8004567" y="1903347"/>
                <a:ext cx="791011" cy="30369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vote</a:t>
                </a: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E27336FC-72D1-5B43-B0DC-6FADFD93B873}"/>
                  </a:ext>
                </a:extLst>
              </p:cNvPr>
              <p:cNvSpPr/>
              <p:nvPr/>
            </p:nvSpPr>
            <p:spPr>
              <a:xfrm>
                <a:off x="7215125" y="1906038"/>
                <a:ext cx="791011" cy="30369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4DC58D17-757A-1542-AA1B-2AAFD11C94CE}"/>
                  </a:ext>
                </a:extLst>
              </p:cNvPr>
              <p:cNvSpPr txBox="1"/>
              <p:nvPr/>
            </p:nvSpPr>
            <p:spPr>
              <a:xfrm>
                <a:off x="7113536" y="2078773"/>
                <a:ext cx="59299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...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9D953C90-0891-8846-BBEE-DA6297E6FD47}"/>
                  </a:ext>
                </a:extLst>
              </p:cNvPr>
              <p:cNvSpPr/>
              <p:nvPr/>
            </p:nvSpPr>
            <p:spPr>
              <a:xfrm>
                <a:off x="5634670" y="2225936"/>
                <a:ext cx="791011" cy="28975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7B35F591-AEC7-FB48-8DAE-340466A212CD}"/>
                  </a:ext>
                </a:extLst>
              </p:cNvPr>
              <p:cNvSpPr/>
              <p:nvPr/>
            </p:nvSpPr>
            <p:spPr>
              <a:xfrm>
                <a:off x="8795577" y="2209303"/>
                <a:ext cx="791011" cy="31454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vote</a:t>
                </a:r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769B1E5E-9AFF-5742-9DB8-67DC3652E45A}"/>
                  </a:ext>
                </a:extLst>
              </p:cNvPr>
              <p:cNvSpPr/>
              <p:nvPr/>
            </p:nvSpPr>
            <p:spPr>
              <a:xfrm>
                <a:off x="8006135" y="2211994"/>
                <a:ext cx="791011" cy="30369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F244EAE2-9B2B-9C49-8F46-555B085B9508}"/>
                  </a:ext>
                </a:extLst>
              </p:cNvPr>
              <p:cNvSpPr/>
              <p:nvPr/>
            </p:nvSpPr>
            <p:spPr>
              <a:xfrm>
                <a:off x="6425680" y="2529628"/>
                <a:ext cx="791011" cy="28975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B466BD18-2E48-2F4D-BF6C-794FAB6D30A4}"/>
                  </a:ext>
                </a:extLst>
              </p:cNvPr>
              <p:cNvSpPr/>
              <p:nvPr/>
            </p:nvSpPr>
            <p:spPr>
              <a:xfrm>
                <a:off x="9586587" y="2512995"/>
                <a:ext cx="791011" cy="30369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vote</a:t>
                </a:r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3F956378-B73C-2347-B3A3-F6989B115C5F}"/>
                  </a:ext>
                </a:extLst>
              </p:cNvPr>
              <p:cNvSpPr/>
              <p:nvPr/>
            </p:nvSpPr>
            <p:spPr>
              <a:xfrm>
                <a:off x="8797145" y="2515686"/>
                <a:ext cx="791011" cy="30369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1D257B8F-A409-FD40-8589-BDC17D3A162E}"/>
                  </a:ext>
                </a:extLst>
              </p:cNvPr>
              <p:cNvSpPr txBox="1"/>
              <p:nvPr/>
            </p:nvSpPr>
            <p:spPr>
              <a:xfrm>
                <a:off x="7808642" y="2403231"/>
                <a:ext cx="59299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...</a:t>
                </a:r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07DAF6F-B502-334D-8A06-EB967C8E8CCA}"/>
              </a:ext>
            </a:extLst>
          </p:cNvPr>
          <p:cNvGrpSpPr/>
          <p:nvPr/>
        </p:nvGrpSpPr>
        <p:grpSpPr>
          <a:xfrm>
            <a:off x="3695108" y="1162797"/>
            <a:ext cx="1019503" cy="743241"/>
            <a:chOff x="3695108" y="1229703"/>
            <a:chExt cx="1019503" cy="743241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63D24E0B-25E8-8047-A2E6-D2BB362B4C85}"/>
                </a:ext>
              </a:extLst>
            </p:cNvPr>
            <p:cNvCxnSpPr/>
            <p:nvPr/>
          </p:nvCxnSpPr>
          <p:spPr>
            <a:xfrm>
              <a:off x="4052645" y="1518845"/>
              <a:ext cx="0" cy="454099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B1B500EE-5BC3-454C-B786-55A1A4BE1A35}"/>
                    </a:ext>
                  </a:extLst>
                </p:cNvPr>
                <p:cNvSpPr txBox="1"/>
                <p:nvPr/>
              </p:nvSpPr>
              <p:spPr>
                <a:xfrm>
                  <a:off x="3695108" y="1229703"/>
                  <a:ext cx="1019503" cy="4800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Å</m:t>
                        </m:r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B1B500EE-5BC3-454C-B786-55A1A4BE1A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5108" y="1229703"/>
                  <a:ext cx="1019503" cy="48000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B15F1CB-4A8A-0343-A535-2F0C2D3C35D9}"/>
              </a:ext>
            </a:extLst>
          </p:cNvPr>
          <p:cNvGrpSpPr/>
          <p:nvPr/>
        </p:nvGrpSpPr>
        <p:grpSpPr>
          <a:xfrm>
            <a:off x="888603" y="1914203"/>
            <a:ext cx="3112989" cy="1316818"/>
            <a:chOff x="888603" y="1914203"/>
            <a:chExt cx="3112989" cy="131681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EA34152-A6AF-8C47-9669-DC745D8F8DE2}"/>
                </a:ext>
              </a:extLst>
            </p:cNvPr>
            <p:cNvGrpSpPr/>
            <p:nvPr/>
          </p:nvGrpSpPr>
          <p:grpSpPr>
            <a:xfrm>
              <a:off x="888603" y="1914203"/>
              <a:ext cx="2373031" cy="913340"/>
              <a:chOff x="888603" y="1981109"/>
              <a:chExt cx="2373031" cy="913340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DA913ACE-F8B1-9444-8455-6E84DED5D336}"/>
                  </a:ext>
                </a:extLst>
              </p:cNvPr>
              <p:cNvSpPr/>
              <p:nvPr/>
            </p:nvSpPr>
            <p:spPr>
              <a:xfrm>
                <a:off x="888603" y="1981109"/>
                <a:ext cx="791011" cy="303692"/>
              </a:xfrm>
              <a:prstGeom prst="rect">
                <a:avLst/>
              </a:prstGeom>
              <a:solidFill>
                <a:srgbClr val="EAC7FF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IBs</a:t>
                </a: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2F21D98F-40BC-B14C-A78D-5402ED331A1F}"/>
                  </a:ext>
                </a:extLst>
              </p:cNvPr>
              <p:cNvSpPr/>
              <p:nvPr/>
            </p:nvSpPr>
            <p:spPr>
              <a:xfrm>
                <a:off x="1679613" y="2287065"/>
                <a:ext cx="791011" cy="303692"/>
              </a:xfrm>
              <a:prstGeom prst="rect">
                <a:avLst/>
              </a:prstGeom>
              <a:solidFill>
                <a:srgbClr val="EAC7FF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IBs</a:t>
                </a:r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C0789A95-02B3-2C42-9B7F-504E99E6372A}"/>
                  </a:ext>
                </a:extLst>
              </p:cNvPr>
              <p:cNvSpPr/>
              <p:nvPr/>
            </p:nvSpPr>
            <p:spPr>
              <a:xfrm>
                <a:off x="2470623" y="2590757"/>
                <a:ext cx="791011" cy="303692"/>
              </a:xfrm>
              <a:prstGeom prst="rect">
                <a:avLst/>
              </a:prstGeom>
              <a:solidFill>
                <a:srgbClr val="EAC7FF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IBs</a:t>
                </a:r>
              </a:p>
            </p:txBody>
          </p:sp>
        </p:grp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D48C96F-FB92-D543-8B14-F241AD41BF36}"/>
                </a:ext>
              </a:extLst>
            </p:cNvPr>
            <p:cNvSpPr txBox="1"/>
            <p:nvPr/>
          </p:nvSpPr>
          <p:spPr>
            <a:xfrm>
              <a:off x="3408594" y="2707801"/>
              <a:ext cx="5929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...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26957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8A6BB-34AA-544E-9B60-FDACED1AE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0"/>
            <a:ext cx="11811000" cy="1012371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A Note on Dynamic Participation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F205453-2A4F-CA4D-832D-7DB737AC6EC9}"/>
              </a:ext>
            </a:extLst>
          </p:cNvPr>
          <p:cNvSpPr txBox="1">
            <a:spLocks/>
          </p:cNvSpPr>
          <p:nvPr/>
        </p:nvSpPr>
        <p:spPr>
          <a:xfrm>
            <a:off x="381000" y="1012371"/>
            <a:ext cx="11811000" cy="56714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Protocols like </a:t>
            </a:r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Praos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 [DGKR18] work in the "sleepy model" [PS17]</a:t>
            </a:r>
          </a:p>
          <a:p>
            <a:pPr marL="914400" lvl="1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adversarial participation among active stake &lt; 50%</a:t>
            </a:r>
          </a:p>
          <a:p>
            <a:pPr marL="914400" lvl="1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Leios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vo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ting requires honest &gt; 50% of full stake</a:t>
            </a:r>
          </a:p>
          <a:p>
            <a:pPr marL="1371600" lvl="2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high participation:	high throughput</a:t>
            </a:r>
          </a:p>
          <a:p>
            <a:pPr marL="1371600" lvl="2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low participation:	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throughput of base protocol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46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3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8A6BB-34AA-544E-9B60-FDACED1AE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0"/>
            <a:ext cx="11811000" cy="1012371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F205453-2A4F-CA4D-832D-7DB737AC6EC9}"/>
              </a:ext>
            </a:extLst>
          </p:cNvPr>
          <p:cNvSpPr txBox="1">
            <a:spLocks/>
          </p:cNvSpPr>
          <p:nvPr/>
        </p:nvSpPr>
        <p:spPr>
          <a:xfrm>
            <a:off x="381000" y="1012371"/>
            <a:ext cx="11811000" cy="56714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This paper: the </a:t>
            </a:r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Leios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 protocol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adaptively secure overlay for any low-throughput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PoS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consensus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throughput close to network capacity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adversarial stake &lt; 50%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proven under new realistic network model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Also works for resources other than </a:t>
            </a:r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PoS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	(tweaks)</a:t>
            </a:r>
          </a:p>
        </p:txBody>
      </p:sp>
    </p:spTree>
    <p:extLst>
      <p:ext uri="{BB962C8B-B14F-4D97-AF65-F5344CB8AC3E}">
        <p14:creationId xmlns:p14="http://schemas.microsoft.com/office/powerpoint/2010/main" val="2752121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3D3DF-8282-7245-8BF4-97CEB87D3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Extra Slides</a:t>
            </a:r>
          </a:p>
        </p:txBody>
      </p:sp>
    </p:spTree>
    <p:extLst>
      <p:ext uri="{BB962C8B-B14F-4D97-AF65-F5344CB8AC3E}">
        <p14:creationId xmlns:p14="http://schemas.microsoft.com/office/powerpoint/2010/main" val="34076045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8A6BB-34AA-544E-9B60-FDACED1AE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0"/>
            <a:ext cx="11811000" cy="1012371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The </a:t>
            </a:r>
            <a:r>
              <a:rPr lang="en-US" sz="4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Leios</a:t>
            </a: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 Protocol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FF20A6D9-CD61-1241-B553-169E91F4AC43}"/>
              </a:ext>
            </a:extLst>
          </p:cNvPr>
          <p:cNvSpPr txBox="1">
            <a:spLocks/>
          </p:cNvSpPr>
          <p:nvPr/>
        </p:nvSpPr>
        <p:spPr>
          <a:xfrm>
            <a:off x="370726" y="1012372"/>
            <a:ext cx="11811000" cy="12993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Base-Protocol Inclusion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RB picks certified EB of recent pipeline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Bad base-chain quality: avoid inclusion of multiple certificates!</a:t>
            </a:r>
          </a:p>
          <a:p>
            <a:pPr lvl="1">
              <a:spcAft>
                <a:spcPts val="1200"/>
              </a:spcAft>
            </a:pPr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cs typeface="Arial" panose="020B0604020202020204" pitchFamily="34" charset="0"/>
              </a:rPr>
              <a:t>➝ 2</a:t>
            </a:r>
            <a:r>
              <a:rPr lang="en-US" sz="2800" baseline="30000" dirty="0">
                <a:solidFill>
                  <a:prstClr val="black">
                    <a:lumMod val="65000"/>
                    <a:lumOff val="35000"/>
                  </a:prstClr>
                </a:solidFill>
                <a:cs typeface="Arial" panose="020B0604020202020204" pitchFamily="34" charset="0"/>
              </a:rPr>
              <a:t>nd</a:t>
            </a:r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cs typeface="Arial" panose="020B0604020202020204" pitchFamily="34" charset="0"/>
              </a:rPr>
              <a:t> EB level in pipeline with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bounded recursion</a:t>
            </a:r>
            <a:endParaRPr lang="en-US" sz="2800" dirty="0">
              <a:solidFill>
                <a:prstClr val="black">
                  <a:lumMod val="65000"/>
                  <a:lumOff val="35000"/>
                </a:prstClr>
              </a:solidFill>
              <a:cs typeface="Arial" panose="020B0604020202020204" pitchFamily="34" charset="0"/>
            </a:endParaRPr>
          </a:p>
          <a:p>
            <a:pPr lvl="1">
              <a:spcAft>
                <a:spcPts val="1200"/>
              </a:spcAft>
            </a:pPr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cs typeface="Arial" panose="020B0604020202020204" pitchFamily="34" charset="0"/>
              </a:rPr>
              <a:t>➝ Rare honest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RBs cover all pipelines (one certificate per RB)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35D70D6-6DB2-7D4B-AC05-26A7AABA0EBA}"/>
              </a:ext>
            </a:extLst>
          </p:cNvPr>
          <p:cNvGrpSpPr/>
          <p:nvPr/>
        </p:nvGrpSpPr>
        <p:grpSpPr>
          <a:xfrm>
            <a:off x="5404030" y="3193645"/>
            <a:ext cx="4325258" cy="931324"/>
            <a:chOff x="5404030" y="3193645"/>
            <a:chExt cx="4325258" cy="931324"/>
          </a:xfrm>
        </p:grpSpPr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A93D40EF-E5C7-E843-BB02-C7F705484BE2}"/>
                </a:ext>
              </a:extLst>
            </p:cNvPr>
            <p:cNvSpPr/>
            <p:nvPr/>
          </p:nvSpPr>
          <p:spPr>
            <a:xfrm>
              <a:off x="9313298" y="3708979"/>
              <a:ext cx="415990" cy="4159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RB</a:t>
              </a:r>
            </a:p>
          </p:txBody>
        </p:sp>
        <p:cxnSp>
          <p:nvCxnSpPr>
            <p:cNvPr id="187" name="Straight Arrow Connector 186">
              <a:extLst>
                <a:ext uri="{FF2B5EF4-FFF2-40B4-BE49-F238E27FC236}">
                  <a16:creationId xmlns:a16="http://schemas.microsoft.com/office/drawing/2014/main" id="{17A7A5C4-CAA3-1E46-B47C-EA07B6D820C6}"/>
                </a:ext>
              </a:extLst>
            </p:cNvPr>
            <p:cNvCxnSpPr>
              <a:stCxn id="184" idx="1"/>
              <a:endCxn id="185" idx="3"/>
            </p:cNvCxnSpPr>
            <p:nvPr/>
          </p:nvCxnSpPr>
          <p:spPr>
            <a:xfrm flipH="1">
              <a:off x="6007530" y="3916974"/>
              <a:ext cx="3305768" cy="0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Arrow Connector 188">
              <a:extLst>
                <a:ext uri="{FF2B5EF4-FFF2-40B4-BE49-F238E27FC236}">
                  <a16:creationId xmlns:a16="http://schemas.microsoft.com/office/drawing/2014/main" id="{8D8F12A1-FCAA-6D45-9DA9-720EA2CBFFD8}"/>
                </a:ext>
              </a:extLst>
            </p:cNvPr>
            <p:cNvCxnSpPr>
              <a:stCxn id="184" idx="0"/>
              <a:endCxn id="165" idx="2"/>
            </p:cNvCxnSpPr>
            <p:nvPr/>
          </p:nvCxnSpPr>
          <p:spPr>
            <a:xfrm flipH="1" flipV="1">
              <a:off x="5404030" y="3197468"/>
              <a:ext cx="4117263" cy="51151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Arrow Connector 190">
              <a:extLst>
                <a:ext uri="{FF2B5EF4-FFF2-40B4-BE49-F238E27FC236}">
                  <a16:creationId xmlns:a16="http://schemas.microsoft.com/office/drawing/2014/main" id="{EDB35C98-B9C6-AD42-B719-BE0DE567159B}"/>
                </a:ext>
              </a:extLst>
            </p:cNvPr>
            <p:cNvCxnSpPr>
              <a:stCxn id="184" idx="0"/>
              <a:endCxn id="173" idx="2"/>
            </p:cNvCxnSpPr>
            <p:nvPr/>
          </p:nvCxnSpPr>
          <p:spPr>
            <a:xfrm flipH="1" flipV="1">
              <a:off x="8453243" y="3193645"/>
              <a:ext cx="1068050" cy="51533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0633BC82-E84F-8549-B837-1FC565F22C0B}"/>
                </a:ext>
              </a:extLst>
            </p:cNvPr>
            <p:cNvSpPr/>
            <p:nvPr/>
          </p:nvSpPr>
          <p:spPr>
            <a:xfrm>
              <a:off x="8810689" y="3289276"/>
              <a:ext cx="364579" cy="32407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✅</a:t>
              </a:r>
              <a:endParaRPr lang="en-US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9C26B81-0E48-5847-A216-865C211037DE}"/>
              </a:ext>
            </a:extLst>
          </p:cNvPr>
          <p:cNvGrpSpPr/>
          <p:nvPr/>
        </p:nvGrpSpPr>
        <p:grpSpPr>
          <a:xfrm>
            <a:off x="610060" y="2287007"/>
            <a:ext cx="8238688" cy="1844124"/>
            <a:chOff x="610060" y="2287007"/>
            <a:chExt cx="8238688" cy="1844124"/>
          </a:xfrm>
        </p:grpSpPr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75A56BB5-B246-7447-8606-55FDFBAAC99B}"/>
                </a:ext>
              </a:extLst>
            </p:cNvPr>
            <p:cNvSpPr txBox="1"/>
            <p:nvPr/>
          </p:nvSpPr>
          <p:spPr>
            <a:xfrm>
              <a:off x="7008613" y="2805470"/>
              <a:ext cx="592998" cy="523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...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6C784B4-DF5E-B44A-AB9F-BA7B331BA373}"/>
                </a:ext>
              </a:extLst>
            </p:cNvPr>
            <p:cNvGrpSpPr/>
            <p:nvPr/>
          </p:nvGrpSpPr>
          <p:grpSpPr>
            <a:xfrm>
              <a:off x="610060" y="2287007"/>
              <a:ext cx="8238688" cy="1844124"/>
              <a:chOff x="610060" y="2287007"/>
              <a:chExt cx="8238688" cy="1844124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0805015C-DC81-654E-961C-83FF04ABEDE0}"/>
                  </a:ext>
                </a:extLst>
              </p:cNvPr>
              <p:cNvGrpSpPr/>
              <p:nvPr/>
            </p:nvGrpSpPr>
            <p:grpSpPr>
              <a:xfrm>
                <a:off x="1844478" y="2287007"/>
                <a:ext cx="7004270" cy="1837962"/>
                <a:chOff x="1844478" y="2287007"/>
                <a:chExt cx="7004270" cy="1837962"/>
              </a:xfrm>
            </p:grpSpPr>
            <p:grpSp>
              <p:nvGrpSpPr>
                <p:cNvPr id="3" name="Group 2">
                  <a:extLst>
                    <a:ext uri="{FF2B5EF4-FFF2-40B4-BE49-F238E27FC236}">
                      <a16:creationId xmlns:a16="http://schemas.microsoft.com/office/drawing/2014/main" id="{D7FF5C09-57AA-E843-9E6E-F7ECF18D8BE4}"/>
                    </a:ext>
                  </a:extLst>
                </p:cNvPr>
                <p:cNvGrpSpPr/>
                <p:nvPr/>
              </p:nvGrpSpPr>
              <p:grpSpPr>
                <a:xfrm>
                  <a:off x="1844478" y="2287007"/>
                  <a:ext cx="7004270" cy="910463"/>
                  <a:chOff x="1844478" y="2287007"/>
                  <a:chExt cx="7004270" cy="910463"/>
                </a:xfrm>
              </p:grpSpPr>
              <p:sp>
                <p:nvSpPr>
                  <p:cNvPr id="147" name="Rectangle 146">
                    <a:extLst>
                      <a:ext uri="{FF2B5EF4-FFF2-40B4-BE49-F238E27FC236}">
                        <a16:creationId xmlns:a16="http://schemas.microsoft.com/office/drawing/2014/main" id="{DF3A8693-7689-7B46-90CE-30DF7948257D}"/>
                      </a:ext>
                    </a:extLst>
                  </p:cNvPr>
                  <p:cNvSpPr/>
                  <p:nvPr/>
                </p:nvSpPr>
                <p:spPr>
                  <a:xfrm>
                    <a:off x="1844478" y="2893778"/>
                    <a:ext cx="791011" cy="303692"/>
                  </a:xfrm>
                  <a:prstGeom prst="rect">
                    <a:avLst/>
                  </a:prstGeom>
                  <a:solidFill>
                    <a:srgbClr val="EAC7FF"/>
                  </a:solidFill>
                  <a:ln w="1905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IBs</a:t>
                    </a:r>
                  </a:p>
                </p:txBody>
              </p:sp>
              <p:sp>
                <p:nvSpPr>
                  <p:cNvPr id="148" name="Rectangle 147">
                    <a:extLst>
                      <a:ext uri="{FF2B5EF4-FFF2-40B4-BE49-F238E27FC236}">
                        <a16:creationId xmlns:a16="http://schemas.microsoft.com/office/drawing/2014/main" id="{A76BA023-459B-884D-B8B7-3BE6F0F0FC4F}"/>
                      </a:ext>
                    </a:extLst>
                  </p:cNvPr>
                  <p:cNvSpPr/>
                  <p:nvPr/>
                </p:nvSpPr>
                <p:spPr>
                  <a:xfrm>
                    <a:off x="2635489" y="2893777"/>
                    <a:ext cx="791011" cy="303692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1905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" name="Rectangle 148">
                    <a:extLst>
                      <a:ext uri="{FF2B5EF4-FFF2-40B4-BE49-F238E27FC236}">
                        <a16:creationId xmlns:a16="http://schemas.microsoft.com/office/drawing/2014/main" id="{FAD79D3B-4755-CB42-AC75-C4CB097194D8}"/>
                      </a:ext>
                    </a:extLst>
                  </p:cNvPr>
                  <p:cNvSpPr/>
                  <p:nvPr/>
                </p:nvSpPr>
                <p:spPr>
                  <a:xfrm>
                    <a:off x="3426501" y="2893776"/>
                    <a:ext cx="791011" cy="303692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1905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0" name="Rectangle 149">
                    <a:extLst>
                      <a:ext uri="{FF2B5EF4-FFF2-40B4-BE49-F238E27FC236}">
                        <a16:creationId xmlns:a16="http://schemas.microsoft.com/office/drawing/2014/main" id="{97D48976-804E-C648-B1AE-21CC2A169AFD}"/>
                      </a:ext>
                    </a:extLst>
                  </p:cNvPr>
                  <p:cNvSpPr/>
                  <p:nvPr/>
                </p:nvSpPr>
                <p:spPr>
                  <a:xfrm>
                    <a:off x="4217512" y="2893776"/>
                    <a:ext cx="791011" cy="303692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1905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5" name="Rectangle 164">
                    <a:extLst>
                      <a:ext uri="{FF2B5EF4-FFF2-40B4-BE49-F238E27FC236}">
                        <a16:creationId xmlns:a16="http://schemas.microsoft.com/office/drawing/2014/main" id="{A8EA8FA9-E08C-C247-A29C-7A5539E17D55}"/>
                      </a:ext>
                    </a:extLst>
                  </p:cNvPr>
                  <p:cNvSpPr/>
                  <p:nvPr/>
                </p:nvSpPr>
                <p:spPr>
                  <a:xfrm>
                    <a:off x="5008524" y="2893776"/>
                    <a:ext cx="791011" cy="303692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  <a:ln w="1905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EBs</a:t>
                    </a:r>
                  </a:p>
                </p:txBody>
              </p:sp>
              <p:sp>
                <p:nvSpPr>
                  <p:cNvPr id="169" name="Freeform 168">
                    <a:extLst>
                      <a:ext uri="{FF2B5EF4-FFF2-40B4-BE49-F238E27FC236}">
                        <a16:creationId xmlns:a16="http://schemas.microsoft.com/office/drawing/2014/main" id="{D36ACB1F-2380-4744-BB71-5579A28FC88E}"/>
                      </a:ext>
                    </a:extLst>
                  </p:cNvPr>
                  <p:cNvSpPr/>
                  <p:nvPr/>
                </p:nvSpPr>
                <p:spPr>
                  <a:xfrm>
                    <a:off x="2241553" y="2307018"/>
                    <a:ext cx="3139915" cy="595914"/>
                  </a:xfrm>
                  <a:custGeom>
                    <a:avLst/>
                    <a:gdLst>
                      <a:gd name="connsiteX0" fmla="*/ 4191000 w 4191000"/>
                      <a:gd name="connsiteY0" fmla="*/ 753568 h 778968"/>
                      <a:gd name="connsiteX1" fmla="*/ 2167467 w 4191000"/>
                      <a:gd name="connsiteY1" fmla="*/ 35 h 778968"/>
                      <a:gd name="connsiteX2" fmla="*/ 0 w 4191000"/>
                      <a:gd name="connsiteY2" fmla="*/ 778968 h 7789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191000" h="778968">
                        <a:moveTo>
                          <a:pt x="4191000" y="753568"/>
                        </a:moveTo>
                        <a:cubicBezTo>
                          <a:pt x="3528483" y="374685"/>
                          <a:pt x="2865967" y="-4198"/>
                          <a:pt x="2167467" y="35"/>
                        </a:cubicBezTo>
                        <a:cubicBezTo>
                          <a:pt x="1468967" y="4268"/>
                          <a:pt x="734483" y="391618"/>
                          <a:pt x="0" y="778968"/>
                        </a:cubicBezTo>
                      </a:path>
                    </a:pathLst>
                  </a:custGeom>
                  <a:noFill/>
                  <a:ln>
                    <a:solidFill>
                      <a:schemeClr val="accent4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" name="Rectangle 171">
                    <a:extLst>
                      <a:ext uri="{FF2B5EF4-FFF2-40B4-BE49-F238E27FC236}">
                        <a16:creationId xmlns:a16="http://schemas.microsoft.com/office/drawing/2014/main" id="{C5743629-8290-1C4B-880E-40C6110FA17A}"/>
                      </a:ext>
                    </a:extLst>
                  </p:cNvPr>
                  <p:cNvSpPr/>
                  <p:nvPr/>
                </p:nvSpPr>
                <p:spPr>
                  <a:xfrm>
                    <a:off x="5799535" y="2889953"/>
                    <a:ext cx="791011" cy="303692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1905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3" name="Rectangle 172">
                    <a:extLst>
                      <a:ext uri="{FF2B5EF4-FFF2-40B4-BE49-F238E27FC236}">
                        <a16:creationId xmlns:a16="http://schemas.microsoft.com/office/drawing/2014/main" id="{01A8DD83-A95E-B24D-AF47-AEFED960E677}"/>
                      </a:ext>
                    </a:extLst>
                  </p:cNvPr>
                  <p:cNvSpPr/>
                  <p:nvPr/>
                </p:nvSpPr>
                <p:spPr>
                  <a:xfrm>
                    <a:off x="8057737" y="2889953"/>
                    <a:ext cx="791011" cy="303692"/>
                  </a:xfrm>
                  <a:prstGeom prst="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 w="1905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vote</a:t>
                    </a:r>
                  </a:p>
                </p:txBody>
              </p:sp>
              <p:cxnSp>
                <p:nvCxnSpPr>
                  <p:cNvPr id="177" name="Straight Connector 176">
                    <a:extLst>
                      <a:ext uri="{FF2B5EF4-FFF2-40B4-BE49-F238E27FC236}">
                        <a16:creationId xmlns:a16="http://schemas.microsoft.com/office/drawing/2014/main" id="{03AB909B-41E9-3442-BC9B-900531E94D36}"/>
                      </a:ext>
                    </a:extLst>
                  </p:cNvPr>
                  <p:cNvCxnSpPr/>
                  <p:nvPr/>
                </p:nvCxnSpPr>
                <p:spPr>
                  <a:xfrm>
                    <a:off x="2893491" y="2431513"/>
                    <a:ext cx="95149" cy="217185"/>
                  </a:xfrm>
                  <a:prstGeom prst="line">
                    <a:avLst/>
                  </a:prstGeom>
                  <a:ln w="19050"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78" name="Group 177">
                    <a:extLst>
                      <a:ext uri="{FF2B5EF4-FFF2-40B4-BE49-F238E27FC236}">
                        <a16:creationId xmlns:a16="http://schemas.microsoft.com/office/drawing/2014/main" id="{48924B98-58B7-4C49-B1F2-54EA9B50D233}"/>
                      </a:ext>
                    </a:extLst>
                  </p:cNvPr>
                  <p:cNvGrpSpPr/>
                  <p:nvPr/>
                </p:nvGrpSpPr>
                <p:grpSpPr>
                  <a:xfrm>
                    <a:off x="5381468" y="2287007"/>
                    <a:ext cx="3010359" cy="595914"/>
                    <a:chOff x="4724909" y="1464931"/>
                    <a:chExt cx="3010359" cy="595914"/>
                  </a:xfrm>
                </p:grpSpPr>
                <p:sp>
                  <p:nvSpPr>
                    <p:cNvPr id="179" name="Freeform 178">
                      <a:extLst>
                        <a:ext uri="{FF2B5EF4-FFF2-40B4-BE49-F238E27FC236}">
                          <a16:creationId xmlns:a16="http://schemas.microsoft.com/office/drawing/2014/main" id="{40D64F8D-83F2-3E49-8845-DD6A86AF366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24909" y="1464931"/>
                      <a:ext cx="3010359" cy="595914"/>
                    </a:xfrm>
                    <a:custGeom>
                      <a:avLst/>
                      <a:gdLst>
                        <a:gd name="connsiteX0" fmla="*/ 4191000 w 4191000"/>
                        <a:gd name="connsiteY0" fmla="*/ 753568 h 778968"/>
                        <a:gd name="connsiteX1" fmla="*/ 2167467 w 4191000"/>
                        <a:gd name="connsiteY1" fmla="*/ 35 h 778968"/>
                        <a:gd name="connsiteX2" fmla="*/ 0 w 4191000"/>
                        <a:gd name="connsiteY2" fmla="*/ 778968 h 7789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4191000" h="778968">
                          <a:moveTo>
                            <a:pt x="4191000" y="753568"/>
                          </a:moveTo>
                          <a:cubicBezTo>
                            <a:pt x="3528483" y="374685"/>
                            <a:pt x="2865967" y="-4198"/>
                            <a:pt x="2167467" y="35"/>
                          </a:cubicBezTo>
                          <a:cubicBezTo>
                            <a:pt x="1468967" y="4268"/>
                            <a:pt x="734483" y="391618"/>
                            <a:pt x="0" y="778968"/>
                          </a:cubicBezTo>
                        </a:path>
                      </a:pathLst>
                    </a:custGeom>
                    <a:noFill/>
                    <a:ln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tailEnd type="triangle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cxnSp>
                  <p:nvCxnSpPr>
                    <p:cNvPr id="180" name="Straight Connector 179">
                      <a:extLst>
                        <a:ext uri="{FF2B5EF4-FFF2-40B4-BE49-F238E27FC236}">
                          <a16:creationId xmlns:a16="http://schemas.microsoft.com/office/drawing/2014/main" id="{8830068D-5A17-034E-80CE-7D48477DE60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244703" y="1658675"/>
                      <a:ext cx="95149" cy="217185"/>
                    </a:xfrm>
                    <a:prstGeom prst="line">
                      <a:avLst/>
                    </a:prstGeom>
                    <a:ln w="19050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5160B959-473B-7749-89B6-8584A958F0B5}"/>
                    </a:ext>
                  </a:extLst>
                </p:cNvPr>
                <p:cNvSpPr/>
                <p:nvPr/>
              </p:nvSpPr>
              <p:spPr>
                <a:xfrm>
                  <a:off x="5591540" y="3708979"/>
                  <a:ext cx="415990" cy="41599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RB</a:t>
                  </a:r>
                </a:p>
              </p:txBody>
            </p:sp>
          </p:grp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32174AEA-2EF8-4D46-B2E2-20F21CF890CC}"/>
                  </a:ext>
                </a:extLst>
              </p:cNvPr>
              <p:cNvSpPr/>
              <p:nvPr/>
            </p:nvSpPr>
            <p:spPr>
              <a:xfrm>
                <a:off x="2822999" y="3715141"/>
                <a:ext cx="415990" cy="41599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RB 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016CDDB9-8546-7C43-96FA-0B50A3A749C7}"/>
                  </a:ext>
                </a:extLst>
              </p:cNvPr>
              <p:cNvSpPr/>
              <p:nvPr/>
            </p:nvSpPr>
            <p:spPr>
              <a:xfrm>
                <a:off x="610060" y="3708979"/>
                <a:ext cx="415990" cy="41599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RB</a:t>
                </a:r>
              </a:p>
            </p:txBody>
          </p:sp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F028E14A-98D0-8F4E-8AC8-CA8F16FE95BC}"/>
                  </a:ext>
                </a:extLst>
              </p:cNvPr>
              <p:cNvCxnSpPr>
                <a:stCxn id="28" idx="1"/>
                <a:endCxn id="30" idx="3"/>
              </p:cNvCxnSpPr>
              <p:nvPr/>
            </p:nvCxnSpPr>
            <p:spPr>
              <a:xfrm flipH="1" flipV="1">
                <a:off x="1026050" y="3916974"/>
                <a:ext cx="1796949" cy="616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85FE70F1-265E-C14A-9C88-28F66B0F6BC6}"/>
                  </a:ext>
                </a:extLst>
              </p:cNvPr>
              <p:cNvCxnSpPr>
                <a:stCxn id="185" idx="1"/>
              </p:cNvCxnSpPr>
              <p:nvPr/>
            </p:nvCxnSpPr>
            <p:spPr>
              <a:xfrm flipH="1">
                <a:off x="3238989" y="3916974"/>
                <a:ext cx="2352551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2711800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8A6BB-34AA-544E-9B60-FDACED1AE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0"/>
            <a:ext cx="11811000" cy="1012371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The </a:t>
            </a:r>
            <a:r>
              <a:rPr lang="en-US" sz="4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Leios</a:t>
            </a: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 Protocol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0F205453-2A4F-CA4D-832D-7DB737AC6EC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1000" y="1012372"/>
                <a:ext cx="11811000" cy="1299314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457200" indent="-457200">
                  <a:spcAft>
                    <a:spcPts val="180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cs typeface="Arial" panose="020B0604020202020204" pitchFamily="34" charset="0"/>
                  </a:rPr>
                  <a:t>Re: Block equivocation</a:t>
                </a:r>
                <a:endParaRPr lang="en-US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endParaRPr>
              </a:p>
              <a:p>
                <a:pPr lvl="1">
                  <a:spcAft>
                    <a:spcPts val="1200"/>
                  </a:spcAft>
                </a:pPr>
                <a:r>
                  <a:rPr lang="en-US" sz="2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anose="020B0604020202020204" pitchFamily="34" charset="0"/>
                  </a:rPr>
                  <a:t>Headers (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2800" b="0" i="1" baseline="-2500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h</m:t>
                    </m:r>
                  </m:oMath>
                </a14:m>
                <a:r>
                  <a:rPr lang="en-US" sz="2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anose="020B0604020202020204" pitchFamily="34" charset="0"/>
                  </a:rPr>
                  <a:t>):	forward up to two</a:t>
                </a:r>
                <a:r>
                  <a:rPr lang="en-US" sz="2800" dirty="0">
                    <a:solidFill>
                      <a:schemeClr val="bg1">
                        <a:lumMod val="75000"/>
                      </a:schemeClr>
                    </a:solidFill>
                    <a:cs typeface="Arial" panose="020B0604020202020204" pitchFamily="34" charset="0"/>
                  </a:rPr>
                  <a:t> per ticket</a:t>
                </a:r>
              </a:p>
              <a:p>
                <a:pPr lvl="1">
                  <a:spcAft>
                    <a:spcPts val="1800"/>
                  </a:spcAft>
                </a:pPr>
                <a:r>
                  <a:rPr lang="en-US" sz="2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anose="020B0604020202020204" pitchFamily="34" charset="0"/>
                  </a:rPr>
                  <a:t>Bodies:		download for first seen header</a:t>
                </a:r>
                <a:r>
                  <a:rPr lang="en-US" sz="2800" dirty="0">
                    <a:solidFill>
                      <a:schemeClr val="bg1">
                        <a:lumMod val="75000"/>
                      </a:schemeClr>
                    </a:solidFill>
                    <a:cs typeface="Arial" panose="020B0604020202020204" pitchFamily="34" charset="0"/>
                  </a:rPr>
                  <a:t> per ticket</a:t>
                </a:r>
              </a:p>
              <a:p>
                <a:pPr lvl="1">
                  <a:spcAft>
                    <a:spcPts val="1800"/>
                  </a:spcAft>
                </a:pPr>
                <a:endPara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endParaRPr>
              </a:p>
              <a:p>
                <a:pPr marL="914400" lvl="1" indent="-457200">
                  <a:spcAft>
                    <a:spcPts val="1800"/>
                  </a:spcAft>
                  <a:buFont typeface="Arial" panose="020B0604020202020204" pitchFamily="34" charset="0"/>
                  <a:buChar char="•"/>
                </a:pPr>
                <a:endPara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endParaRPr>
              </a:p>
              <a:p>
                <a:pPr marL="914400" lvl="1" indent="-4572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0F205453-2A4F-CA4D-832D-7DB737AC6E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012372"/>
                <a:ext cx="11811000" cy="1299314"/>
              </a:xfrm>
              <a:prstGeom prst="rect">
                <a:avLst/>
              </a:prstGeom>
              <a:blipFill>
                <a:blip r:embed="rId2"/>
                <a:stretch>
                  <a:fillRect l="-1074" t="-9709" b="-475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2" name="Group 61">
            <a:extLst>
              <a:ext uri="{FF2B5EF4-FFF2-40B4-BE49-F238E27FC236}">
                <a16:creationId xmlns:a16="http://schemas.microsoft.com/office/drawing/2014/main" id="{90CE3D8C-7AFB-454A-96DE-F56443E777F4}"/>
              </a:ext>
            </a:extLst>
          </p:cNvPr>
          <p:cNvGrpSpPr/>
          <p:nvPr/>
        </p:nvGrpSpPr>
        <p:grpSpPr>
          <a:xfrm>
            <a:off x="5032667" y="635887"/>
            <a:ext cx="2507666" cy="863622"/>
            <a:chOff x="4303396" y="5632449"/>
            <a:chExt cx="3141281" cy="1081835"/>
          </a:xfrm>
        </p:grpSpPr>
        <p:pic>
          <p:nvPicPr>
            <p:cNvPr id="63" name="Picture 2" descr="https://lh7-rt.googleusercontent.com/slidesz/AGV_vUeYwiXvtJdcpsS5w2ef0t0-NtZVj8-yefoaCnk0B1CkyoXA9ugeSEZgLA4_7il7Iu1Vk5C2kPOnEU9-tPFMAYopzwS30CxtGqf1OMeaDAbogbaPmvkM6zWrxGLVr7cmmGtS1ckz=s2048?key=QLtCizSyGxKykflXHikpdQ">
              <a:extLst>
                <a:ext uri="{FF2B5EF4-FFF2-40B4-BE49-F238E27FC236}">
                  <a16:creationId xmlns:a16="http://schemas.microsoft.com/office/drawing/2014/main" id="{4DD340B3-C6FA-6D46-B12D-0719296EEF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3396" y="5667674"/>
              <a:ext cx="985962" cy="10385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0070F5B9-FD0B-0346-AF46-C8FDFE13F62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5104" y="5843096"/>
              <a:ext cx="843387" cy="22854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C6CF7600-5A5F-404D-BBBA-3F1C6775274D}"/>
                </a:ext>
              </a:extLst>
            </p:cNvPr>
            <p:cNvCxnSpPr>
              <a:cxnSpLocks/>
            </p:cNvCxnSpPr>
            <p:nvPr/>
          </p:nvCxnSpPr>
          <p:spPr>
            <a:xfrm>
              <a:off x="5306060" y="6182341"/>
              <a:ext cx="852431" cy="35481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FFE02494-B347-6B4E-9B97-B7315D75E6C4}"/>
                </a:ext>
              </a:extLst>
            </p:cNvPr>
            <p:cNvSpPr/>
            <p:nvPr/>
          </p:nvSpPr>
          <p:spPr>
            <a:xfrm>
              <a:off x="6278370" y="5632449"/>
              <a:ext cx="354265" cy="3542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B'</a:t>
              </a: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E6532301-509A-1D48-86F0-397E57779286}"/>
                </a:ext>
              </a:extLst>
            </p:cNvPr>
            <p:cNvSpPr/>
            <p:nvPr/>
          </p:nvSpPr>
          <p:spPr>
            <a:xfrm>
              <a:off x="7090412" y="5637016"/>
              <a:ext cx="354265" cy="3542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599495E5-FB91-B544-9B59-C4BF3CF1802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22927" y="5809581"/>
              <a:ext cx="44353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050093B9-3874-3144-85F0-083C8E813532}"/>
                </a:ext>
              </a:extLst>
            </p:cNvPr>
            <p:cNvSpPr/>
            <p:nvPr/>
          </p:nvSpPr>
          <p:spPr>
            <a:xfrm>
              <a:off x="6278369" y="6360019"/>
              <a:ext cx="354265" cy="3542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</p:grp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8C64DB17-B4AA-BE46-B22C-896B00C8D6DD}"/>
              </a:ext>
            </a:extLst>
          </p:cNvPr>
          <p:cNvCxnSpPr>
            <a:cxnSpLocks/>
          </p:cNvCxnSpPr>
          <p:nvPr/>
        </p:nvCxnSpPr>
        <p:spPr>
          <a:xfrm>
            <a:off x="4080396" y="3289583"/>
            <a:ext cx="6536267" cy="0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A2EF09CF-60B2-5F46-B740-48992BFD5CFE}"/>
              </a:ext>
            </a:extLst>
          </p:cNvPr>
          <p:cNvCxnSpPr>
            <a:cxnSpLocks/>
          </p:cNvCxnSpPr>
          <p:nvPr/>
        </p:nvCxnSpPr>
        <p:spPr>
          <a:xfrm>
            <a:off x="4393663" y="3132950"/>
            <a:ext cx="0" cy="31326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F17376C6-67D4-2F45-9570-FCA60B18FB0C}"/>
              </a:ext>
            </a:extLst>
          </p:cNvPr>
          <p:cNvCxnSpPr>
            <a:cxnSpLocks/>
          </p:cNvCxnSpPr>
          <p:nvPr/>
        </p:nvCxnSpPr>
        <p:spPr>
          <a:xfrm>
            <a:off x="5257263" y="3132949"/>
            <a:ext cx="0" cy="31326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90B623EA-2AB7-2844-B61D-395F3D61716E}"/>
              </a:ext>
            </a:extLst>
          </p:cNvPr>
          <p:cNvCxnSpPr>
            <a:cxnSpLocks/>
          </p:cNvCxnSpPr>
          <p:nvPr/>
        </p:nvCxnSpPr>
        <p:spPr>
          <a:xfrm>
            <a:off x="6103930" y="3132949"/>
            <a:ext cx="0" cy="31326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E30F6634-6C73-3A45-AB2D-78341AAA7A23}"/>
              </a:ext>
            </a:extLst>
          </p:cNvPr>
          <p:cNvCxnSpPr>
            <a:cxnSpLocks/>
          </p:cNvCxnSpPr>
          <p:nvPr/>
        </p:nvCxnSpPr>
        <p:spPr>
          <a:xfrm>
            <a:off x="6984463" y="3132948"/>
            <a:ext cx="0" cy="31326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0A5FD53F-2608-5C4C-A0C8-687C4583EC70}"/>
              </a:ext>
            </a:extLst>
          </p:cNvPr>
          <p:cNvCxnSpPr>
            <a:cxnSpLocks/>
          </p:cNvCxnSpPr>
          <p:nvPr/>
        </p:nvCxnSpPr>
        <p:spPr>
          <a:xfrm>
            <a:off x="7822663" y="3132948"/>
            <a:ext cx="0" cy="31326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C2C93F5A-4D85-3A41-9486-92EF1983EF9F}"/>
              </a:ext>
            </a:extLst>
          </p:cNvPr>
          <p:cNvCxnSpPr>
            <a:cxnSpLocks/>
          </p:cNvCxnSpPr>
          <p:nvPr/>
        </p:nvCxnSpPr>
        <p:spPr>
          <a:xfrm>
            <a:off x="8711663" y="3132948"/>
            <a:ext cx="0" cy="31326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5993C1FC-8092-154C-93A1-B236AEF6C35B}"/>
                  </a:ext>
                </a:extLst>
              </p:cNvPr>
              <p:cNvSpPr txBox="1"/>
              <p:nvPr/>
            </p:nvSpPr>
            <p:spPr>
              <a:xfrm>
                <a:off x="4588397" y="2758128"/>
                <a:ext cx="474133" cy="4531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400" b="0" i="1" baseline="-250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baseline="-250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5993C1FC-8092-154C-93A1-B236AEF6C3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8397" y="2758128"/>
                <a:ext cx="474133" cy="453137"/>
              </a:xfrm>
              <a:prstGeom prst="rect">
                <a:avLst/>
              </a:prstGeom>
              <a:blipFill>
                <a:blip r:embed="rId4"/>
                <a:stretch>
                  <a:fillRect b="-270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485AF2FB-94ED-EC43-82C3-E2EA1DABEDC6}"/>
                  </a:ext>
                </a:extLst>
              </p:cNvPr>
              <p:cNvSpPr txBox="1"/>
              <p:nvPr/>
            </p:nvSpPr>
            <p:spPr>
              <a:xfrm>
                <a:off x="5435063" y="2758127"/>
                <a:ext cx="474133" cy="4531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400" b="0" i="1" baseline="-250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baseline="-250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485AF2FB-94ED-EC43-82C3-E2EA1DABED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5063" y="2758127"/>
                <a:ext cx="474133" cy="453137"/>
              </a:xfrm>
              <a:prstGeom prst="rect">
                <a:avLst/>
              </a:prstGeom>
              <a:blipFill>
                <a:blip r:embed="rId5"/>
                <a:stretch>
                  <a:fillRect l="-2632" b="-270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BD1DB89F-9E33-124C-A686-FBA0C6AA2A89}"/>
                  </a:ext>
                </a:extLst>
              </p:cNvPr>
              <p:cNvSpPr txBox="1"/>
              <p:nvPr/>
            </p:nvSpPr>
            <p:spPr>
              <a:xfrm>
                <a:off x="6307130" y="2758126"/>
                <a:ext cx="474133" cy="4531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400" b="0" i="1" baseline="-250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baseline="-250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BD1DB89F-9E33-124C-A686-FBA0C6AA2A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7130" y="2758126"/>
                <a:ext cx="474133" cy="453137"/>
              </a:xfrm>
              <a:prstGeom prst="rect">
                <a:avLst/>
              </a:prstGeom>
              <a:blipFill>
                <a:blip r:embed="rId6"/>
                <a:stretch>
                  <a:fillRect l="-2632" b="-270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4376D999-D083-C344-8F81-AF8816ED087C}"/>
                  </a:ext>
                </a:extLst>
              </p:cNvPr>
              <p:cNvSpPr txBox="1"/>
              <p:nvPr/>
            </p:nvSpPr>
            <p:spPr>
              <a:xfrm>
                <a:off x="7153797" y="2758126"/>
                <a:ext cx="474133" cy="4531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400" b="0" i="1" baseline="-250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baseline="-250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4376D999-D083-C344-8F81-AF8816ED08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3797" y="2758126"/>
                <a:ext cx="474133" cy="453137"/>
              </a:xfrm>
              <a:prstGeom prst="rect">
                <a:avLst/>
              </a:prstGeom>
              <a:blipFill>
                <a:blip r:embed="rId4"/>
                <a:stretch>
                  <a:fillRect b="-270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A5CEA3F9-B682-8B47-8F7A-5D4D373F9F1A}"/>
                  </a:ext>
                </a:extLst>
              </p:cNvPr>
              <p:cNvSpPr txBox="1"/>
              <p:nvPr/>
            </p:nvSpPr>
            <p:spPr>
              <a:xfrm>
                <a:off x="8055498" y="2758125"/>
                <a:ext cx="474133" cy="4531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400" b="0" i="1" baseline="-250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baseline="-250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A5CEA3F9-B682-8B47-8F7A-5D4D373F9F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5498" y="2758125"/>
                <a:ext cx="474133" cy="453137"/>
              </a:xfrm>
              <a:prstGeom prst="rect">
                <a:avLst/>
              </a:prstGeom>
              <a:blipFill>
                <a:blip r:embed="rId4"/>
                <a:stretch>
                  <a:fillRect b="-270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21CFF343-09C6-A640-8304-747CCB3FC1F6}"/>
                  </a:ext>
                </a:extLst>
              </p:cNvPr>
              <p:cNvSpPr txBox="1"/>
              <p:nvPr/>
            </p:nvSpPr>
            <p:spPr>
              <a:xfrm>
                <a:off x="10334092" y="3228290"/>
                <a:ext cx="7143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21CFF343-09C6-A640-8304-747CCB3FC1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4092" y="3228290"/>
                <a:ext cx="714370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TextBox 101">
            <a:extLst>
              <a:ext uri="{FF2B5EF4-FFF2-40B4-BE49-F238E27FC236}">
                <a16:creationId xmlns:a16="http://schemas.microsoft.com/office/drawing/2014/main" id="{B82F08F1-4A52-3A44-A7EB-576719CF6A9A}"/>
              </a:ext>
            </a:extLst>
          </p:cNvPr>
          <p:cNvSpPr txBox="1"/>
          <p:nvPr/>
        </p:nvSpPr>
        <p:spPr>
          <a:xfrm>
            <a:off x="549801" y="4553651"/>
            <a:ext cx="2421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EB inclusion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iff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369CBF35-B88A-6643-A1F8-8F3ECD428CF3}"/>
              </a:ext>
            </a:extLst>
          </p:cNvPr>
          <p:cNvCxnSpPr>
            <a:cxnSpLocks/>
          </p:cNvCxnSpPr>
          <p:nvPr/>
        </p:nvCxnSpPr>
        <p:spPr>
          <a:xfrm flipV="1">
            <a:off x="5257263" y="3459122"/>
            <a:ext cx="0" cy="1037712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id="{0F6B15CE-ADCF-1A42-8216-048A03D77667}"/>
              </a:ext>
            </a:extLst>
          </p:cNvPr>
          <p:cNvSpPr txBox="1"/>
          <p:nvPr/>
        </p:nvSpPr>
        <p:spPr>
          <a:xfrm>
            <a:off x="4139660" y="4387876"/>
            <a:ext cx="218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IB header</a:t>
            </a:r>
          </a:p>
          <a:p>
            <a:pPr algn="ctr"/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seen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05576236-10DA-434D-9F45-5D74567E335D}"/>
              </a:ext>
            </a:extLst>
          </p:cNvPr>
          <p:cNvSpPr txBox="1"/>
          <p:nvPr/>
        </p:nvSpPr>
        <p:spPr>
          <a:xfrm>
            <a:off x="8221586" y="4398961"/>
            <a:ext cx="218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no second IB' header seen</a:t>
            </a:r>
          </a:p>
        </p:txBody>
      </p: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A0396F5C-2D96-AB45-80E0-959E8A782B78}"/>
              </a:ext>
            </a:extLst>
          </p:cNvPr>
          <p:cNvCxnSpPr>
            <a:cxnSpLocks/>
          </p:cNvCxnSpPr>
          <p:nvPr/>
        </p:nvCxnSpPr>
        <p:spPr>
          <a:xfrm flipV="1">
            <a:off x="8711668" y="3459122"/>
            <a:ext cx="0" cy="1037713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>
            <a:extLst>
              <a:ext uri="{FF2B5EF4-FFF2-40B4-BE49-F238E27FC236}">
                <a16:creationId xmlns:a16="http://schemas.microsoft.com/office/drawing/2014/main" id="{C472473E-67B7-0B47-ABE5-41AB5A76ED14}"/>
              </a:ext>
            </a:extLst>
          </p:cNvPr>
          <p:cNvSpPr txBox="1"/>
          <p:nvPr/>
        </p:nvSpPr>
        <p:spPr>
          <a:xfrm>
            <a:off x="549801" y="5458865"/>
            <a:ext cx="2421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vote EB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iff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D90F82FC-2659-0D4C-A894-B5FE80124990}"/>
              </a:ext>
            </a:extLst>
          </p:cNvPr>
          <p:cNvCxnSpPr>
            <a:cxnSpLocks/>
          </p:cNvCxnSpPr>
          <p:nvPr/>
        </p:nvCxnSpPr>
        <p:spPr>
          <a:xfrm flipV="1">
            <a:off x="6103930" y="3459122"/>
            <a:ext cx="0" cy="1913979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74ED19DD-50F0-E348-920D-25A7B5233D33}"/>
              </a:ext>
            </a:extLst>
          </p:cNvPr>
          <p:cNvCxnSpPr>
            <a:cxnSpLocks/>
          </p:cNvCxnSpPr>
          <p:nvPr/>
        </p:nvCxnSpPr>
        <p:spPr>
          <a:xfrm flipV="1">
            <a:off x="7822663" y="3459122"/>
            <a:ext cx="0" cy="1913979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>
            <a:extLst>
              <a:ext uri="{FF2B5EF4-FFF2-40B4-BE49-F238E27FC236}">
                <a16:creationId xmlns:a16="http://schemas.microsoft.com/office/drawing/2014/main" id="{777B36CB-602F-4240-B422-115FE9EA6DB4}"/>
              </a:ext>
            </a:extLst>
          </p:cNvPr>
          <p:cNvSpPr txBox="1"/>
          <p:nvPr/>
        </p:nvSpPr>
        <p:spPr>
          <a:xfrm>
            <a:off x="4990566" y="5274200"/>
            <a:ext cx="218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6"/>
                </a:solidFill>
              </a:rPr>
              <a:t>IB header</a:t>
            </a:r>
          </a:p>
          <a:p>
            <a:pPr algn="ctr"/>
            <a:r>
              <a:rPr lang="en-US" sz="2400" dirty="0">
                <a:solidFill>
                  <a:schemeClr val="accent6"/>
                </a:solidFill>
              </a:rPr>
              <a:t>seen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9C7A0227-036F-4444-B148-FF83547CFF00}"/>
              </a:ext>
            </a:extLst>
          </p:cNvPr>
          <p:cNvSpPr txBox="1"/>
          <p:nvPr/>
        </p:nvSpPr>
        <p:spPr>
          <a:xfrm>
            <a:off x="7257525" y="5277612"/>
            <a:ext cx="218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</a:rPr>
              <a:t>no second IB' header seen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C8E45294-72B3-7446-B818-CA324323BD44}"/>
              </a:ext>
            </a:extLst>
          </p:cNvPr>
          <p:cNvSpPr txBox="1"/>
          <p:nvPr/>
        </p:nvSpPr>
        <p:spPr>
          <a:xfrm>
            <a:off x="559856" y="6346516"/>
            <a:ext cx="2421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any honest</a:t>
            </a:r>
          </a:p>
        </p:txBody>
      </p: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3E014A5A-E3F8-6F4A-8528-57D988565224}"/>
              </a:ext>
            </a:extLst>
          </p:cNvPr>
          <p:cNvCxnSpPr>
            <a:cxnSpLocks/>
          </p:cNvCxnSpPr>
          <p:nvPr/>
        </p:nvCxnSpPr>
        <p:spPr>
          <a:xfrm flipV="1">
            <a:off x="6992932" y="3459122"/>
            <a:ext cx="0" cy="2847858"/>
          </a:xfrm>
          <a:prstGeom prst="straightConnector1">
            <a:avLst/>
          </a:prstGeom>
          <a:ln w="19050">
            <a:solidFill>
              <a:srgbClr val="A56AA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TextBox 140">
            <a:extLst>
              <a:ext uri="{FF2B5EF4-FFF2-40B4-BE49-F238E27FC236}">
                <a16:creationId xmlns:a16="http://schemas.microsoft.com/office/drawing/2014/main" id="{D33CBACF-45C9-A14A-984A-99DF7CF2716B}"/>
              </a:ext>
            </a:extLst>
          </p:cNvPr>
          <p:cNvSpPr txBox="1"/>
          <p:nvPr/>
        </p:nvSpPr>
        <p:spPr>
          <a:xfrm>
            <a:off x="5909196" y="6328298"/>
            <a:ext cx="218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A56AA4"/>
                </a:solidFill>
              </a:rPr>
              <a:t>first seen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71691403-603B-744B-A928-AEB9A9128C37}"/>
              </a:ext>
            </a:extLst>
          </p:cNvPr>
          <p:cNvSpPr txBox="1"/>
          <p:nvPr/>
        </p:nvSpPr>
        <p:spPr>
          <a:xfrm>
            <a:off x="559856" y="3683976"/>
            <a:ext cx="2421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IB generation</a:t>
            </a:r>
          </a:p>
        </p:txBody>
      </p:sp>
      <p:cxnSp>
        <p:nvCxnSpPr>
          <p:cNvPr id="10" name="Elbow Connector 9">
            <a:extLst>
              <a:ext uri="{FF2B5EF4-FFF2-40B4-BE49-F238E27FC236}">
                <a16:creationId xmlns:a16="http://schemas.microsoft.com/office/drawing/2014/main" id="{35666CC5-D829-E24A-A6F0-80E3F3570EC9}"/>
              </a:ext>
            </a:extLst>
          </p:cNvPr>
          <p:cNvCxnSpPr>
            <a:cxnSpLocks/>
            <a:stCxn id="143" idx="3"/>
          </p:cNvCxnSpPr>
          <p:nvPr/>
        </p:nvCxnSpPr>
        <p:spPr>
          <a:xfrm flipV="1">
            <a:off x="3751805" y="3534312"/>
            <a:ext cx="641858" cy="379986"/>
          </a:xfrm>
          <a:prstGeom prst="bentConnector3">
            <a:avLst>
              <a:gd name="adj1" fmla="val 99621"/>
            </a:avLst>
          </a:prstGeom>
          <a:ln w="19050">
            <a:solidFill>
              <a:srgbClr val="A56AA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Rectangle 142">
            <a:extLst>
              <a:ext uri="{FF2B5EF4-FFF2-40B4-BE49-F238E27FC236}">
                <a16:creationId xmlns:a16="http://schemas.microsoft.com/office/drawing/2014/main" id="{223736C9-554E-3748-8B86-7D52BCAD236D}"/>
              </a:ext>
            </a:extLst>
          </p:cNvPr>
          <p:cNvSpPr/>
          <p:nvPr/>
        </p:nvSpPr>
        <p:spPr>
          <a:xfrm>
            <a:off x="3277716" y="3677253"/>
            <a:ext cx="474089" cy="474089"/>
          </a:xfrm>
          <a:prstGeom prst="rect">
            <a:avLst/>
          </a:prstGeom>
          <a:solidFill>
            <a:srgbClr val="EAC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IB</a:t>
            </a:r>
          </a:p>
          <a:p>
            <a:pPr algn="ctr"/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txs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C3C760B1-3A52-B544-8F40-DB8FA7A0F0D8}"/>
              </a:ext>
            </a:extLst>
          </p:cNvPr>
          <p:cNvSpPr/>
          <p:nvPr/>
        </p:nvSpPr>
        <p:spPr>
          <a:xfrm>
            <a:off x="3277715" y="4541227"/>
            <a:ext cx="474089" cy="4740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EB</a:t>
            </a:r>
          </a:p>
        </p:txBody>
      </p: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B66F563A-44D7-744C-9354-E5C92AEEF43A}"/>
              </a:ext>
            </a:extLst>
          </p:cNvPr>
          <p:cNvCxnSpPr>
            <a:cxnSpLocks/>
            <a:endCxn id="143" idx="2"/>
          </p:cNvCxnSpPr>
          <p:nvPr/>
        </p:nvCxnSpPr>
        <p:spPr>
          <a:xfrm flipV="1">
            <a:off x="3514759" y="4151342"/>
            <a:ext cx="2" cy="389886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14825A6A-09BF-F441-9AAC-BF780CD3C3AE}"/>
              </a:ext>
            </a:extLst>
          </p:cNvPr>
          <p:cNvCxnSpPr>
            <a:cxnSpLocks/>
          </p:cNvCxnSpPr>
          <p:nvPr/>
        </p:nvCxnSpPr>
        <p:spPr>
          <a:xfrm flipV="1">
            <a:off x="3514759" y="5015315"/>
            <a:ext cx="0" cy="501594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Rectangle 146">
            <a:extLst>
              <a:ext uri="{FF2B5EF4-FFF2-40B4-BE49-F238E27FC236}">
                <a16:creationId xmlns:a16="http://schemas.microsoft.com/office/drawing/2014/main" id="{1DF07F48-F344-1142-935D-BE110231733F}"/>
              </a:ext>
            </a:extLst>
          </p:cNvPr>
          <p:cNvSpPr/>
          <p:nvPr/>
        </p:nvSpPr>
        <p:spPr>
          <a:xfrm>
            <a:off x="3307010" y="5505031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✅</a:t>
            </a:r>
            <a:endParaRPr lang="en-US" dirty="0"/>
          </a:p>
        </p:txBody>
      </p:sp>
      <p:pic>
        <p:nvPicPr>
          <p:cNvPr id="148" name="Picture 2" descr="https://lh7-rt.googleusercontent.com/slidesz/AGV_vUeYwiXvtJdcpsS5w2ef0t0-NtZVj8-yefoaCnk0B1CkyoXA9ugeSEZgLA4_7il7Iu1Vk5C2kPOnEU9-tPFMAYopzwS30CxtGqf1OMeaDAbogbaPmvkM6zWrxGLVr7cmmGtS1ckz=s2048?key=QLtCizSyGxKykflXHikpdQ">
            <a:extLst>
              <a:ext uri="{FF2B5EF4-FFF2-40B4-BE49-F238E27FC236}">
                <a16:creationId xmlns:a16="http://schemas.microsoft.com/office/drawing/2014/main" id="{E4E63E34-DE96-094D-80AA-F88713938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375" y="2752182"/>
            <a:ext cx="403771" cy="42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DE9BC4C-61AA-334B-B42D-7231165AFEBE}"/>
              </a:ext>
            </a:extLst>
          </p:cNvPr>
          <p:cNvCxnSpPr/>
          <p:nvPr/>
        </p:nvCxnSpPr>
        <p:spPr>
          <a:xfrm flipH="1" flipV="1">
            <a:off x="3722508" y="4243227"/>
            <a:ext cx="2584622" cy="2342508"/>
          </a:xfrm>
          <a:prstGeom prst="straightConnector1">
            <a:avLst/>
          </a:prstGeom>
          <a:ln w="19050">
            <a:solidFill>
              <a:srgbClr val="A56AA4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8190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8A6BB-34AA-544E-9B60-FDACED1AE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0"/>
            <a:ext cx="11811000" cy="1012371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High-Throughput Proof-of-Stake Blockchain: Challenges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F205453-2A4F-CA4D-832D-7DB737AC6EC9}"/>
              </a:ext>
            </a:extLst>
          </p:cNvPr>
          <p:cNvSpPr txBox="1">
            <a:spLocks/>
          </p:cNvSpPr>
          <p:nvPr/>
        </p:nvSpPr>
        <p:spPr>
          <a:xfrm>
            <a:off x="381000" y="1012372"/>
            <a:ext cx="11811000" cy="12993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Sequential / asymmetric resource allocation</a:t>
            </a:r>
          </a:p>
          <a:p>
            <a:pPr marL="914400" lvl="1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Message bursts</a:t>
            </a:r>
          </a:p>
          <a:p>
            <a:pPr marL="914400" lvl="1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Block equivocation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EA90AC7-2FB3-494D-89CE-BB85E8D7D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9752" y="585627"/>
            <a:ext cx="2629916" cy="2016356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74C03006-EBC2-8341-8E07-878AF0D73DD5}"/>
              </a:ext>
            </a:extLst>
          </p:cNvPr>
          <p:cNvGrpSpPr/>
          <p:nvPr/>
        </p:nvGrpSpPr>
        <p:grpSpPr>
          <a:xfrm>
            <a:off x="2249201" y="1855777"/>
            <a:ext cx="6324532" cy="906525"/>
            <a:chOff x="2945657" y="3513706"/>
            <a:chExt cx="8186739" cy="1173443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FB7849AB-0009-7141-9A54-1B7D11C2314C}"/>
                </a:ext>
              </a:extLst>
            </p:cNvPr>
            <p:cNvSpPr/>
            <p:nvPr/>
          </p:nvSpPr>
          <p:spPr>
            <a:xfrm>
              <a:off x="5866129" y="3524015"/>
              <a:ext cx="474134" cy="47413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B2A45723-E62C-894D-A994-841286822E42}"/>
                </a:ext>
              </a:extLst>
            </p:cNvPr>
            <p:cNvSpPr/>
            <p:nvPr/>
          </p:nvSpPr>
          <p:spPr>
            <a:xfrm>
              <a:off x="8700334" y="3513706"/>
              <a:ext cx="474134" cy="47413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5BF1B796-607D-AF4E-BEE5-F08BD2646A23}"/>
                </a:ext>
              </a:extLst>
            </p:cNvPr>
            <p:cNvCxnSpPr>
              <a:cxnSpLocks/>
            </p:cNvCxnSpPr>
            <p:nvPr/>
          </p:nvCxnSpPr>
          <p:spPr>
            <a:xfrm>
              <a:off x="5730659" y="4526889"/>
              <a:ext cx="540173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AD0DF3A-031E-AC4D-A894-46FA64E8237B}"/>
                </a:ext>
              </a:extLst>
            </p:cNvPr>
            <p:cNvSpPr txBox="1"/>
            <p:nvPr/>
          </p:nvSpPr>
          <p:spPr>
            <a:xfrm>
              <a:off x="2945657" y="4089551"/>
              <a:ext cx="2753460" cy="597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network load</a:t>
              </a:r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586A16FF-6706-2B47-B0B1-2C24BD816074}"/>
                </a:ext>
              </a:extLst>
            </p:cNvPr>
            <p:cNvSpPr/>
            <p:nvPr/>
          </p:nvSpPr>
          <p:spPr>
            <a:xfrm>
              <a:off x="5776361" y="4145244"/>
              <a:ext cx="1020278" cy="405972"/>
            </a:xfrm>
            <a:custGeom>
              <a:avLst/>
              <a:gdLst>
                <a:gd name="connsiteX0" fmla="*/ 0 w 1020278"/>
                <a:gd name="connsiteY0" fmla="*/ 377097 h 405972"/>
                <a:gd name="connsiteX1" fmla="*/ 125129 w 1020278"/>
                <a:gd name="connsiteY1" fmla="*/ 309720 h 405972"/>
                <a:gd name="connsiteX2" fmla="*/ 173255 w 1020278"/>
                <a:gd name="connsiteY2" fmla="*/ 232718 h 405972"/>
                <a:gd name="connsiteX3" fmla="*/ 317634 w 1020278"/>
                <a:gd name="connsiteY3" fmla="*/ 20962 h 405972"/>
                <a:gd name="connsiteX4" fmla="*/ 462013 w 1020278"/>
                <a:gd name="connsiteY4" fmla="*/ 30587 h 405972"/>
                <a:gd name="connsiteX5" fmla="*/ 558266 w 1020278"/>
                <a:gd name="connsiteY5" fmla="*/ 223092 h 405972"/>
                <a:gd name="connsiteX6" fmla="*/ 731520 w 1020278"/>
                <a:gd name="connsiteY6" fmla="*/ 367471 h 405972"/>
                <a:gd name="connsiteX7" fmla="*/ 1020278 w 1020278"/>
                <a:gd name="connsiteY7" fmla="*/ 405972 h 405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20278" h="405972">
                  <a:moveTo>
                    <a:pt x="0" y="377097"/>
                  </a:moveTo>
                  <a:cubicBezTo>
                    <a:pt x="48126" y="355440"/>
                    <a:pt x="96253" y="333783"/>
                    <a:pt x="125129" y="309720"/>
                  </a:cubicBezTo>
                  <a:cubicBezTo>
                    <a:pt x="154005" y="285657"/>
                    <a:pt x="141171" y="280844"/>
                    <a:pt x="173255" y="232718"/>
                  </a:cubicBezTo>
                  <a:cubicBezTo>
                    <a:pt x="205339" y="184592"/>
                    <a:pt x="269508" y="54650"/>
                    <a:pt x="317634" y="20962"/>
                  </a:cubicBezTo>
                  <a:cubicBezTo>
                    <a:pt x="365760" y="-12727"/>
                    <a:pt x="421908" y="-3101"/>
                    <a:pt x="462013" y="30587"/>
                  </a:cubicBezTo>
                  <a:cubicBezTo>
                    <a:pt x="502118" y="64275"/>
                    <a:pt x="513348" y="166945"/>
                    <a:pt x="558266" y="223092"/>
                  </a:cubicBezTo>
                  <a:cubicBezTo>
                    <a:pt x="603184" y="279239"/>
                    <a:pt x="654518" y="336991"/>
                    <a:pt x="731520" y="367471"/>
                  </a:cubicBezTo>
                  <a:cubicBezTo>
                    <a:pt x="808522" y="397951"/>
                    <a:pt x="914400" y="401961"/>
                    <a:pt x="1020278" y="405972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DEF5FCC9-3BB4-8E4C-880B-5BEAE949766D}"/>
                </a:ext>
              </a:extLst>
            </p:cNvPr>
            <p:cNvSpPr/>
            <p:nvPr/>
          </p:nvSpPr>
          <p:spPr>
            <a:xfrm>
              <a:off x="6983685" y="4145244"/>
              <a:ext cx="1020278" cy="405972"/>
            </a:xfrm>
            <a:custGeom>
              <a:avLst/>
              <a:gdLst>
                <a:gd name="connsiteX0" fmla="*/ 0 w 1020278"/>
                <a:gd name="connsiteY0" fmla="*/ 377097 h 405972"/>
                <a:gd name="connsiteX1" fmla="*/ 125129 w 1020278"/>
                <a:gd name="connsiteY1" fmla="*/ 309720 h 405972"/>
                <a:gd name="connsiteX2" fmla="*/ 173255 w 1020278"/>
                <a:gd name="connsiteY2" fmla="*/ 232718 h 405972"/>
                <a:gd name="connsiteX3" fmla="*/ 317634 w 1020278"/>
                <a:gd name="connsiteY3" fmla="*/ 20962 h 405972"/>
                <a:gd name="connsiteX4" fmla="*/ 462013 w 1020278"/>
                <a:gd name="connsiteY4" fmla="*/ 30587 h 405972"/>
                <a:gd name="connsiteX5" fmla="*/ 558266 w 1020278"/>
                <a:gd name="connsiteY5" fmla="*/ 223092 h 405972"/>
                <a:gd name="connsiteX6" fmla="*/ 731520 w 1020278"/>
                <a:gd name="connsiteY6" fmla="*/ 367471 h 405972"/>
                <a:gd name="connsiteX7" fmla="*/ 1020278 w 1020278"/>
                <a:gd name="connsiteY7" fmla="*/ 405972 h 405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20278" h="405972">
                  <a:moveTo>
                    <a:pt x="0" y="377097"/>
                  </a:moveTo>
                  <a:cubicBezTo>
                    <a:pt x="48126" y="355440"/>
                    <a:pt x="96253" y="333783"/>
                    <a:pt x="125129" y="309720"/>
                  </a:cubicBezTo>
                  <a:cubicBezTo>
                    <a:pt x="154005" y="285657"/>
                    <a:pt x="141171" y="280844"/>
                    <a:pt x="173255" y="232718"/>
                  </a:cubicBezTo>
                  <a:cubicBezTo>
                    <a:pt x="205339" y="184592"/>
                    <a:pt x="269508" y="54650"/>
                    <a:pt x="317634" y="20962"/>
                  </a:cubicBezTo>
                  <a:cubicBezTo>
                    <a:pt x="365760" y="-12727"/>
                    <a:pt x="421908" y="-3101"/>
                    <a:pt x="462013" y="30587"/>
                  </a:cubicBezTo>
                  <a:cubicBezTo>
                    <a:pt x="502118" y="64275"/>
                    <a:pt x="513348" y="166945"/>
                    <a:pt x="558266" y="223092"/>
                  </a:cubicBezTo>
                  <a:cubicBezTo>
                    <a:pt x="603184" y="279239"/>
                    <a:pt x="654518" y="336991"/>
                    <a:pt x="731520" y="367471"/>
                  </a:cubicBezTo>
                  <a:cubicBezTo>
                    <a:pt x="808522" y="397951"/>
                    <a:pt x="914400" y="401961"/>
                    <a:pt x="1020278" y="405972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3B0CD33B-9D1E-9745-ABF6-A81A0C7FCF99}"/>
                </a:ext>
              </a:extLst>
            </p:cNvPr>
            <p:cNvSpPr/>
            <p:nvPr/>
          </p:nvSpPr>
          <p:spPr>
            <a:xfrm>
              <a:off x="7019690" y="3524015"/>
              <a:ext cx="474134" cy="47413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76BCC928-7781-4C40-915A-F95DE58D4684}"/>
                </a:ext>
              </a:extLst>
            </p:cNvPr>
            <p:cNvSpPr/>
            <p:nvPr/>
          </p:nvSpPr>
          <p:spPr>
            <a:xfrm>
              <a:off x="9413959" y="3513706"/>
              <a:ext cx="474134" cy="47413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4556FBF7-3880-4242-A912-B321071111FB}"/>
                </a:ext>
              </a:extLst>
            </p:cNvPr>
            <p:cNvSpPr/>
            <p:nvPr/>
          </p:nvSpPr>
          <p:spPr>
            <a:xfrm>
              <a:off x="8653671" y="4116683"/>
              <a:ext cx="1520575" cy="420804"/>
            </a:xfrm>
            <a:custGeom>
              <a:avLst/>
              <a:gdLst>
                <a:gd name="connsiteX0" fmla="*/ 0 w 1520575"/>
                <a:gd name="connsiteY0" fmla="*/ 341157 h 361705"/>
                <a:gd name="connsiteX1" fmla="*/ 133564 w 1520575"/>
                <a:gd name="connsiteY1" fmla="*/ 269238 h 361705"/>
                <a:gd name="connsiteX2" fmla="*/ 308225 w 1520575"/>
                <a:gd name="connsiteY2" fmla="*/ 32932 h 361705"/>
                <a:gd name="connsiteX3" fmla="*/ 534256 w 1520575"/>
                <a:gd name="connsiteY3" fmla="*/ 22658 h 361705"/>
                <a:gd name="connsiteX4" fmla="*/ 636998 w 1520575"/>
                <a:gd name="connsiteY4" fmla="*/ 228141 h 361705"/>
                <a:gd name="connsiteX5" fmla="*/ 821933 w 1520575"/>
                <a:gd name="connsiteY5" fmla="*/ 269238 h 361705"/>
                <a:gd name="connsiteX6" fmla="*/ 1089061 w 1520575"/>
                <a:gd name="connsiteY6" fmla="*/ 12384 h 361705"/>
                <a:gd name="connsiteX7" fmla="*/ 1294544 w 1520575"/>
                <a:gd name="connsiteY7" fmla="*/ 258963 h 361705"/>
                <a:gd name="connsiteX8" fmla="*/ 1520575 w 1520575"/>
                <a:gd name="connsiteY8" fmla="*/ 361705 h 361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0575" h="361705">
                  <a:moveTo>
                    <a:pt x="0" y="341157"/>
                  </a:moveTo>
                  <a:cubicBezTo>
                    <a:pt x="41096" y="330883"/>
                    <a:pt x="82193" y="320609"/>
                    <a:pt x="133564" y="269238"/>
                  </a:cubicBezTo>
                  <a:cubicBezTo>
                    <a:pt x="184935" y="217867"/>
                    <a:pt x="241443" y="74029"/>
                    <a:pt x="308225" y="32932"/>
                  </a:cubicBezTo>
                  <a:cubicBezTo>
                    <a:pt x="375007" y="-8165"/>
                    <a:pt x="479461" y="-9877"/>
                    <a:pt x="534256" y="22658"/>
                  </a:cubicBezTo>
                  <a:cubicBezTo>
                    <a:pt x="589052" y="55193"/>
                    <a:pt x="589052" y="187044"/>
                    <a:pt x="636998" y="228141"/>
                  </a:cubicBezTo>
                  <a:cubicBezTo>
                    <a:pt x="684944" y="269238"/>
                    <a:pt x="746589" y="305197"/>
                    <a:pt x="821933" y="269238"/>
                  </a:cubicBezTo>
                  <a:cubicBezTo>
                    <a:pt x="897277" y="233279"/>
                    <a:pt x="1010293" y="14096"/>
                    <a:pt x="1089061" y="12384"/>
                  </a:cubicBezTo>
                  <a:cubicBezTo>
                    <a:pt x="1167829" y="10672"/>
                    <a:pt x="1222625" y="200743"/>
                    <a:pt x="1294544" y="258963"/>
                  </a:cubicBezTo>
                  <a:cubicBezTo>
                    <a:pt x="1366463" y="317183"/>
                    <a:pt x="1443519" y="339444"/>
                    <a:pt x="1520575" y="361705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52C4E98-09AD-9440-868D-722E234E8D50}"/>
              </a:ext>
            </a:extLst>
          </p:cNvPr>
          <p:cNvGrpSpPr/>
          <p:nvPr/>
        </p:nvGrpSpPr>
        <p:grpSpPr>
          <a:xfrm>
            <a:off x="3570892" y="3613892"/>
            <a:ext cx="2792486" cy="366290"/>
            <a:chOff x="3570892" y="3613892"/>
            <a:chExt cx="2792486" cy="366290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21D0AFFF-70D2-4D44-A794-BC2989F1B332}"/>
                </a:ext>
              </a:extLst>
            </p:cNvPr>
            <p:cNvSpPr/>
            <p:nvPr/>
          </p:nvSpPr>
          <p:spPr>
            <a:xfrm>
              <a:off x="3570892" y="3625917"/>
              <a:ext cx="354265" cy="3542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0F64C666-6F84-DD47-9245-2714B8E5F56A}"/>
                </a:ext>
              </a:extLst>
            </p:cNvPr>
            <p:cNvSpPr/>
            <p:nvPr/>
          </p:nvSpPr>
          <p:spPr>
            <a:xfrm>
              <a:off x="4385029" y="3622511"/>
              <a:ext cx="354265" cy="3542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C0155C8C-44DA-E24A-9072-0E931575EFD4}"/>
                </a:ext>
              </a:extLst>
            </p:cNvPr>
            <p:cNvSpPr/>
            <p:nvPr/>
          </p:nvSpPr>
          <p:spPr>
            <a:xfrm>
              <a:off x="5197071" y="3613892"/>
              <a:ext cx="354265" cy="3542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778680A4-3329-824B-9B77-467F2BF1864A}"/>
                </a:ext>
              </a:extLst>
            </p:cNvPr>
            <p:cNvSpPr/>
            <p:nvPr/>
          </p:nvSpPr>
          <p:spPr>
            <a:xfrm>
              <a:off x="6009113" y="3618459"/>
              <a:ext cx="354265" cy="3542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DD509D60-FB3E-9843-A214-8544A372CA6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39396" y="3791024"/>
              <a:ext cx="44353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2B8D1E4A-19AB-5241-9921-9475D2A430D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53533" y="3799643"/>
              <a:ext cx="44353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5ED249C9-B73F-BD4D-9478-222179EFAA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41628" y="3791024"/>
              <a:ext cx="44353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C825784-29E7-5540-8C29-26290B093296}"/>
              </a:ext>
            </a:extLst>
          </p:cNvPr>
          <p:cNvGrpSpPr/>
          <p:nvPr/>
        </p:nvGrpSpPr>
        <p:grpSpPr>
          <a:xfrm>
            <a:off x="3925157" y="3803050"/>
            <a:ext cx="5785439" cy="1346224"/>
            <a:chOff x="3925157" y="3803050"/>
            <a:chExt cx="5785439" cy="1346224"/>
          </a:xfrm>
        </p:grpSpPr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E6B82C67-88E0-964A-A0B6-6EF46EC512FC}"/>
                </a:ext>
              </a:extLst>
            </p:cNvPr>
            <p:cNvCxnSpPr>
              <a:cxnSpLocks/>
              <a:stCxn id="72" idx="1"/>
              <a:endCxn id="64" idx="3"/>
            </p:cNvCxnSpPr>
            <p:nvPr/>
          </p:nvCxnSpPr>
          <p:spPr>
            <a:xfrm flipH="1" flipV="1">
              <a:off x="3925157" y="3803050"/>
              <a:ext cx="453739" cy="69236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D0D1FBA7-D49A-614B-82EC-7370A75FEF46}"/>
                </a:ext>
              </a:extLst>
            </p:cNvPr>
            <p:cNvSpPr/>
            <p:nvPr/>
          </p:nvSpPr>
          <p:spPr>
            <a:xfrm>
              <a:off x="4378896" y="4318277"/>
              <a:ext cx="354265" cy="3542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6E7933D2-16D4-394C-8EFA-7613B66C6152}"/>
                </a:ext>
              </a:extLst>
            </p:cNvPr>
            <p:cNvSpPr/>
            <p:nvPr/>
          </p:nvSpPr>
          <p:spPr>
            <a:xfrm>
              <a:off x="5188652" y="4316567"/>
              <a:ext cx="354265" cy="3542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88DBCF0E-8D62-334D-A9F6-FF53127CF42E}"/>
                </a:ext>
              </a:extLst>
            </p:cNvPr>
            <p:cNvSpPr/>
            <p:nvPr/>
          </p:nvSpPr>
          <p:spPr>
            <a:xfrm>
              <a:off x="6000694" y="4321134"/>
              <a:ext cx="354265" cy="3542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1CD3C256-047C-2449-92BB-4BD2387348F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45114" y="4502318"/>
              <a:ext cx="44353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D2567042-0A32-AE4E-883A-AF4814640E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33209" y="4493699"/>
              <a:ext cx="44353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72D300F3-09B5-3143-98F7-B6BAB3EE953C}"/>
                </a:ext>
              </a:extLst>
            </p:cNvPr>
            <p:cNvSpPr/>
            <p:nvPr/>
          </p:nvSpPr>
          <p:spPr>
            <a:xfrm>
              <a:off x="6806715" y="4310476"/>
              <a:ext cx="354265" cy="3542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948E281B-AF2A-BF47-A461-10179D75D428}"/>
                </a:ext>
              </a:extLst>
            </p:cNvPr>
            <p:cNvSpPr/>
            <p:nvPr/>
          </p:nvSpPr>
          <p:spPr>
            <a:xfrm>
              <a:off x="7618757" y="4315043"/>
              <a:ext cx="354265" cy="3542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D2DA0F8A-77E6-FB46-935E-5AD3C5171F6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63177" y="4496227"/>
              <a:ext cx="44353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61987FAF-74A7-2A49-B81F-54B0D6A9A5B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51272" y="4487608"/>
              <a:ext cx="44353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B829687A-AF55-EB4D-85D8-EE7B376BCE76}"/>
                </a:ext>
              </a:extLst>
            </p:cNvPr>
            <p:cNvSpPr txBox="1"/>
            <p:nvPr/>
          </p:nvSpPr>
          <p:spPr>
            <a:xfrm>
              <a:off x="8113537" y="4318277"/>
              <a:ext cx="15970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⏳ download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417127D-FFF6-DC41-AA51-A4DEC1C8C532}"/>
              </a:ext>
            </a:extLst>
          </p:cNvPr>
          <p:cNvGrpSpPr/>
          <p:nvPr/>
        </p:nvGrpSpPr>
        <p:grpSpPr>
          <a:xfrm>
            <a:off x="6375963" y="3616379"/>
            <a:ext cx="3809194" cy="461665"/>
            <a:chOff x="6375963" y="3616379"/>
            <a:chExt cx="3809194" cy="461665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0A873F0B-8563-5143-8058-A0F86B811FDF}"/>
                </a:ext>
              </a:extLst>
            </p:cNvPr>
            <p:cNvSpPr/>
            <p:nvPr/>
          </p:nvSpPr>
          <p:spPr>
            <a:xfrm>
              <a:off x="6843448" y="3649375"/>
              <a:ext cx="354265" cy="35426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  <a:r>
                <a:rPr lang="en-US" baseline="30000" dirty="0">
                  <a:solidFill>
                    <a:schemeClr val="tx1"/>
                  </a:solidFill>
                </a:rPr>
                <a:t>+</a:t>
              </a:r>
            </a:p>
          </p:txBody>
        </p: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045C8E8A-C042-D740-97AC-22B00B98631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75963" y="3821940"/>
              <a:ext cx="44353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7A18603A-50B3-124D-991E-DA991C376130}"/>
                </a:ext>
              </a:extLst>
            </p:cNvPr>
            <p:cNvSpPr txBox="1"/>
            <p:nvPr/>
          </p:nvSpPr>
          <p:spPr>
            <a:xfrm>
              <a:off x="7524256" y="3616379"/>
              <a:ext cx="26609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</a:rPr>
                <a:t>add new block here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84CAAF2-F99D-464A-B415-F808416C9D30}"/>
              </a:ext>
            </a:extLst>
          </p:cNvPr>
          <p:cNvGrpSpPr/>
          <p:nvPr/>
        </p:nvGrpSpPr>
        <p:grpSpPr>
          <a:xfrm>
            <a:off x="3550018" y="5572410"/>
            <a:ext cx="2255516" cy="1038546"/>
            <a:chOff x="3550018" y="5572410"/>
            <a:chExt cx="2255516" cy="1038546"/>
          </a:xfrm>
        </p:grpSpPr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196B4BDB-7844-2D4C-ADCA-90E55C7B5D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61726" y="5747832"/>
              <a:ext cx="843387" cy="22854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85" name="Picture 2" descr="https://lh7-rt.googleusercontent.com/slidesz/AGV_vUeYwiXvtJdcpsS5w2ef0t0-NtZVj8-yefoaCnk0B1CkyoXA9ugeSEZgLA4_7il7Iu1Vk5C2kPOnEU9-tPFMAYopzwS30CxtGqf1OMeaDAbogbaPmvkM6zWrxGLVr7cmmGtS1ckz=s2048?key=QLtCizSyGxKykflXHikpdQ">
              <a:extLst>
                <a:ext uri="{FF2B5EF4-FFF2-40B4-BE49-F238E27FC236}">
                  <a16:creationId xmlns:a16="http://schemas.microsoft.com/office/drawing/2014/main" id="{D088D35E-0768-0F46-81FA-A93861A2A6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0018" y="5572410"/>
              <a:ext cx="985962" cy="10385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0E7F4E47-82E4-7D40-811C-54C3B6F8DE9E}"/>
                </a:ext>
              </a:extLst>
            </p:cNvPr>
            <p:cNvSpPr/>
            <p:nvPr/>
          </p:nvSpPr>
          <p:spPr>
            <a:xfrm>
              <a:off x="5451269" y="5572410"/>
              <a:ext cx="354265" cy="3542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07B2A58-31DD-3D44-BCFE-29DECF383DC4}"/>
              </a:ext>
            </a:extLst>
          </p:cNvPr>
          <p:cNvGrpSpPr/>
          <p:nvPr/>
        </p:nvGrpSpPr>
        <p:grpSpPr>
          <a:xfrm>
            <a:off x="4552682" y="6087077"/>
            <a:ext cx="7031924" cy="536510"/>
            <a:chOff x="4552682" y="6087077"/>
            <a:chExt cx="7031924" cy="53651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BB09626-BDB9-4640-9662-AA41920B1A5D}"/>
                </a:ext>
              </a:extLst>
            </p:cNvPr>
            <p:cNvGrpSpPr/>
            <p:nvPr/>
          </p:nvGrpSpPr>
          <p:grpSpPr>
            <a:xfrm>
              <a:off x="4552682" y="6087077"/>
              <a:ext cx="2035440" cy="536510"/>
              <a:chOff x="4552682" y="6087077"/>
              <a:chExt cx="2035440" cy="536510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53A7CE1F-F699-4E48-B707-9E408DE5DBCC}"/>
                  </a:ext>
                </a:extLst>
              </p:cNvPr>
              <p:cNvSpPr/>
              <p:nvPr/>
            </p:nvSpPr>
            <p:spPr>
              <a:xfrm>
                <a:off x="5421815" y="6264755"/>
                <a:ext cx="354265" cy="3542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B'</a:t>
                </a: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FD34ED5C-CE10-5F4F-82CA-27D535A4A018}"/>
                  </a:ext>
                </a:extLst>
              </p:cNvPr>
              <p:cNvSpPr/>
              <p:nvPr/>
            </p:nvSpPr>
            <p:spPr>
              <a:xfrm>
                <a:off x="6233857" y="6269322"/>
                <a:ext cx="354265" cy="3542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90" name="Straight Arrow Connector 89">
                <a:extLst>
                  <a:ext uri="{FF2B5EF4-FFF2-40B4-BE49-F238E27FC236}">
                    <a16:creationId xmlns:a16="http://schemas.microsoft.com/office/drawing/2014/main" id="{E526BD1E-E10A-CE45-B2BA-FEFC99CD2EE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66372" y="6441887"/>
                <a:ext cx="443538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Arrow Connector 86">
                <a:extLst>
                  <a:ext uri="{FF2B5EF4-FFF2-40B4-BE49-F238E27FC236}">
                    <a16:creationId xmlns:a16="http://schemas.microsoft.com/office/drawing/2014/main" id="{5BFA669B-4F32-9944-899A-2B4C3A769C8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52682" y="6087077"/>
                <a:ext cx="852431" cy="354811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2508D172-A65C-8348-8815-5B99936E461C}"/>
                </a:ext>
              </a:extLst>
            </p:cNvPr>
            <p:cNvSpPr txBox="1"/>
            <p:nvPr/>
          </p:nvSpPr>
          <p:spPr>
            <a:xfrm>
              <a:off x="7495832" y="6138377"/>
              <a:ext cx="40887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</a:rPr>
                <a:t>download second version of 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22545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8A6BB-34AA-544E-9B60-FDACED1AE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0"/>
            <a:ext cx="11811000" cy="1012371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High-Throughput Proof-of-Stake Blockchain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F205453-2A4F-CA4D-832D-7DB737AC6EC9}"/>
              </a:ext>
            </a:extLst>
          </p:cNvPr>
          <p:cNvSpPr txBox="1">
            <a:spLocks/>
          </p:cNvSpPr>
          <p:nvPr/>
        </p:nvSpPr>
        <p:spPr>
          <a:xfrm>
            <a:off x="381000" y="1012371"/>
            <a:ext cx="11811000" cy="56714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Can throughput reach network capacity?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     Yes ...</a:t>
            </a:r>
          </a:p>
          <a:p>
            <a:pPr lvl="1">
              <a:spcAft>
                <a:spcPts val="600"/>
              </a:spcAft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 BFT  (committee-based)</a:t>
            </a:r>
          </a:p>
          <a:p>
            <a:pPr marL="13716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Marine-life series		[DKSS22,SGSK22,...]</a:t>
            </a:r>
          </a:p>
          <a:p>
            <a:pPr marL="1828800" lvl="3" indent="-457200">
              <a:spcAft>
                <a:spcPts val="600"/>
              </a:spcAft>
              <a:buFont typeface=".Apple Color Emoji UI"/>
              <a:buChar char="👎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Permissioned</a:t>
            </a:r>
          </a:p>
          <a:p>
            <a:pPr marL="1828800" lvl="3" indent="-457200">
              <a:spcAft>
                <a:spcPts val="1800"/>
              </a:spcAft>
              <a:buFont typeface=".Apple Color Emoji UI"/>
              <a:buChar char="👎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No adaptive security</a:t>
            </a:r>
          </a:p>
          <a:p>
            <a:pPr lvl="1">
              <a:spcAft>
                <a:spcPts val="600"/>
              </a:spcAft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 Nakamoto (a la Bitcoin)</a:t>
            </a:r>
          </a:p>
          <a:p>
            <a:pPr marL="13716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Prism (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PoW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)			[BKTF+19]</a:t>
            </a:r>
          </a:p>
          <a:p>
            <a:pPr marL="1828800" lvl="3" indent="-457200">
              <a:spcAft>
                <a:spcPts val="600"/>
              </a:spcAft>
              <a:buFont typeface=".Apple Color Emoji UI"/>
              <a:buChar char="👎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Unrealistic network</a:t>
            </a:r>
          </a:p>
          <a:p>
            <a:pPr marL="1828800" lvl="3" indent="-457200">
              <a:spcAft>
                <a:spcPts val="2400"/>
              </a:spcAft>
              <a:buFont typeface=".Apple Color Emoji UI"/>
              <a:buChar char="👎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Not good for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PoS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		[NSYT+22]</a:t>
            </a:r>
          </a:p>
        </p:txBody>
      </p:sp>
    </p:spTree>
    <p:extLst>
      <p:ext uri="{BB962C8B-B14F-4D97-AF65-F5344CB8AC3E}">
        <p14:creationId xmlns:p14="http://schemas.microsoft.com/office/powerpoint/2010/main" val="417567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8A6BB-34AA-544E-9B60-FDACED1AE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0"/>
            <a:ext cx="11811000" cy="1012371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High-Throughput Proof-of-Stake Blockchain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0F205453-2A4F-CA4D-832D-7DB737AC6EC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1000" y="1012371"/>
                <a:ext cx="11811000" cy="5671458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457200" indent="-457200">
                  <a:lnSpc>
                    <a:spcPct val="100000"/>
                  </a:lnSpc>
                  <a:spcAft>
                    <a:spcPts val="180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cs typeface="Arial" panose="020B0604020202020204" pitchFamily="34" charset="0"/>
                  </a:rPr>
                  <a:t>Can throughput reach network capacity?</a:t>
                </a:r>
              </a:p>
              <a:p>
                <a:pPr marL="914400" lvl="1" indent="-457200">
                  <a:spcAft>
                    <a:spcPts val="1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anose="020B0604020202020204" pitchFamily="34" charset="0"/>
                  </a:rPr>
                  <a:t>This paper: the </a:t>
                </a:r>
                <a:r>
                  <a:rPr lang="en-US" sz="28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anose="020B0604020202020204" pitchFamily="34" charset="0"/>
                  </a:rPr>
                  <a:t>Leios</a:t>
                </a:r>
                <a:r>
                  <a:rPr lang="en-US" sz="2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anose="020B0604020202020204" pitchFamily="34" charset="0"/>
                  </a:rPr>
                  <a:t> protocol	(</a:t>
                </a:r>
                <a:r>
                  <a:rPr lang="en-US" sz="2800" dirty="0" err="1">
                    <a:solidFill>
                      <a:schemeClr val="accent1"/>
                    </a:solidFill>
                    <a:cs typeface="Arial" panose="020B0604020202020204" pitchFamily="34" charset="0"/>
                  </a:rPr>
                  <a:t>permissionless</a:t>
                </a:r>
                <a:r>
                  <a:rPr lang="en-US" sz="2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anose="020B0604020202020204" pitchFamily="34" charset="0"/>
                  </a:rPr>
                  <a:t>)</a:t>
                </a:r>
              </a:p>
              <a:p>
                <a:pPr marL="1371600" lvl="2" indent="-457200">
                  <a:spcAft>
                    <a:spcPts val="1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accent1"/>
                    </a:solidFill>
                    <a:cs typeface="Arial" panose="020B0604020202020204" pitchFamily="34" charset="0"/>
                  </a:rPr>
                  <a:t>adaptively secure</a:t>
                </a:r>
                <a:r>
                  <a:rPr lang="en-US" sz="2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anose="020B0604020202020204" pitchFamily="34" charset="0"/>
                  </a:rPr>
                  <a:t> overlay for any low-throughput </a:t>
                </a:r>
                <a:r>
                  <a:rPr lang="en-US" sz="28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anose="020B0604020202020204" pitchFamily="34" charset="0"/>
                  </a:rPr>
                  <a:t>PoS</a:t>
                </a:r>
                <a:r>
                  <a:rPr lang="en-US" sz="2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anose="020B0604020202020204" pitchFamily="34" charset="0"/>
                  </a:rPr>
                  <a:t> consensus</a:t>
                </a:r>
              </a:p>
              <a:p>
                <a:pPr marL="1371600" lvl="2" indent="-457200">
                  <a:spcAft>
                    <a:spcPts val="1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anose="020B0604020202020204" pitchFamily="34" charset="0"/>
                  </a:rPr>
                  <a:t>adversarial stake &lt; 50%</a:t>
                </a:r>
              </a:p>
              <a:p>
                <a:pPr marL="1371600" lvl="2" indent="-4572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anose="020B0604020202020204" pitchFamily="34" charset="0"/>
                  </a:rPr>
                  <a:t>throughput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𝛿</m:t>
                    </m:r>
                  </m:oMath>
                </a14:m>
                <a:r>
                  <a:rPr lang="en-US" sz="2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anose="020B0604020202020204" pitchFamily="34" charset="0"/>
                  </a:rPr>
                  <a:t>-close to network capacity	(any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𝛿</m:t>
                    </m:r>
                    <m:r>
                      <a:rPr lang="en-US" sz="28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en-US" sz="2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anose="020B0604020202020204" pitchFamily="34" charset="0"/>
                  </a:rPr>
                  <a:t>)</a:t>
                </a:r>
              </a:p>
              <a:p>
                <a:pPr marL="1828800" lvl="3" indent="-457200">
                  <a:spcAft>
                    <a:spcPts val="1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anose="020B0604020202020204" pitchFamily="34" charset="0"/>
                  </a:rPr>
                  <a:t>latency trade-off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~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28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𝛿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−2</m:t>
                        </m:r>
                      </m:sup>
                    </m:sSup>
                  </m:oMath>
                </a14:m>
                <a:endPara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endParaRPr>
              </a:p>
              <a:p>
                <a:pPr marL="1371600" lvl="2" indent="-4572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accent1"/>
                    </a:solidFill>
                    <a:cs typeface="Arial" panose="020B0604020202020204" pitchFamily="34" charset="0"/>
                  </a:rPr>
                  <a:t>realistic network assumptions</a:t>
                </a:r>
                <a:r>
                  <a:rPr lang="en-US" sz="2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anose="020B0604020202020204" pitchFamily="34" charset="0"/>
                  </a:rPr>
                  <a:t> ⟶ new network model</a:t>
                </a:r>
              </a:p>
            </p:txBody>
          </p:sp>
        </mc:Choice>
        <mc:Fallback xmlns=""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0F205453-2A4F-CA4D-832D-7DB737AC6E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012371"/>
                <a:ext cx="11811000" cy="5671458"/>
              </a:xfrm>
              <a:prstGeom prst="rect">
                <a:avLst/>
              </a:prstGeom>
              <a:blipFill>
                <a:blip r:embed="rId2"/>
                <a:stretch>
                  <a:fillRect l="-1074" t="-1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1C8C28A7-6610-F647-BD1C-669CB4622940}"/>
              </a:ext>
            </a:extLst>
          </p:cNvPr>
          <p:cNvSpPr txBox="1"/>
          <p:nvPr/>
        </p:nvSpPr>
        <p:spPr>
          <a:xfrm>
            <a:off x="-575353" y="45411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621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8A6BB-34AA-544E-9B60-FDACED1AE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0"/>
            <a:ext cx="11811000" cy="1012371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Defining Throughput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F205453-2A4F-CA4D-832D-7DB737AC6EC9}"/>
              </a:ext>
            </a:extLst>
          </p:cNvPr>
          <p:cNvSpPr txBox="1">
            <a:spLocks/>
          </p:cNvSpPr>
          <p:nvPr/>
        </p:nvSpPr>
        <p:spPr>
          <a:xfrm>
            <a:off x="381000" y="1073452"/>
            <a:ext cx="11811000" cy="22054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Upon request</a:t>
            </a:r>
          </a:p>
          <a:p>
            <a:pPr lvl="1">
              <a:spcAft>
                <a:spcPts val="1800"/>
              </a:spcAft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Environment responds with globally unique payload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idealized!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F50D50C6-5816-7142-81E1-E0F32A433C5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1000" y="3227208"/>
                <a:ext cx="11811000" cy="615010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457200" indent="-457200">
                  <a:lnSpc>
                    <a:spcPct val="100000"/>
                  </a:lnSpc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cs typeface="Arial" panose="020B0604020202020204" pitchFamily="34" charset="0"/>
                  </a:rPr>
                  <a:t>Throughput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𝑅</m:t>
                    </m:r>
                  </m:oMath>
                </a14:m>
                <a:r>
                  <a:rPr lang="en-US" sz="3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cs typeface="Arial" panose="020B0604020202020204" pitchFamily="34" charset="0"/>
                  </a:rPr>
                  <a:t>, </a:t>
                </a:r>
                <a:r>
                  <a:rPr lang="en-US" sz="32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cs typeface="Arial" panose="020B0604020202020204" pitchFamily="34" charset="0"/>
                  </a:rPr>
                  <a:t>sec.param</a:t>
                </a:r>
                <a:r>
                  <a:rPr lang="en-US" sz="3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en-US" sz="3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cs typeface="Arial" panose="020B0604020202020204" pitchFamily="34" charset="0"/>
                  </a:rPr>
                  <a:t>	     </a:t>
                </a:r>
                <a:r>
                  <a:rPr lang="en-US" sz="3200" dirty="0">
                    <a:solidFill>
                      <a:schemeClr val="bg1">
                        <a:lumMod val="65000"/>
                      </a:schemeClr>
                    </a:solidFill>
                    <a:latin typeface="+mn-lt"/>
                    <a:cs typeface="Arial" panose="020B0604020202020204" pitchFamily="34" charset="0"/>
                  </a:rPr>
                  <a:t>settled unique payloads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ℒ</m:t>
                    </m:r>
                    <m:r>
                      <a:rPr lang="en-US" sz="3200" i="1" baseline="-2500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𝒵</m:t>
                    </m:r>
                    <m:r>
                      <a:rPr lang="en-US" sz="3200" b="0" i="1" baseline="3000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3200" b="0" i="1" baseline="3000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3200" b="0" i="1" baseline="3000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chemeClr val="bg1">
                        <a:lumMod val="65000"/>
                      </a:schemeClr>
                    </a:solidFill>
                    <a:latin typeface="+mn-lt"/>
                    <a:cs typeface="Arial" panose="020B0604020202020204" pitchFamily="34" charset="0"/>
                  </a:rPr>
                  <a:t> at</a:t>
                </a:r>
                <a14:m>
                  <m:oMath xmlns:m="http://schemas.openxmlformats.org/officeDocument/2006/math">
                    <m:r>
                      <a:rPr lang="en-US" sz="3200" b="0" i="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3200" b="0" i="1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endParaRPr lang="en-US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Arial" panose="020B0604020202020204" pitchFamily="34" charset="0"/>
                </a:endParaRPr>
              </a:p>
              <a:p>
                <a:pPr>
                  <a:lnSpc>
                    <a:spcPct val="100000"/>
                  </a:lnSpc>
                  <a:spcAft>
                    <a:spcPts val="4800"/>
                  </a:spcAft>
                </a:pPr>
                <a:endParaRPr lang="en-US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Arial" panose="020B0604020202020204" pitchFamily="34" charset="0"/>
                </a:endParaRPr>
              </a:p>
              <a:p>
                <a:pPr marL="457200" indent="-457200">
                  <a:lnSpc>
                    <a:spcPct val="100000"/>
                  </a:lnSpc>
                  <a:spcAft>
                    <a:spcPts val="300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cs typeface="Arial" panose="020B0604020202020204" pitchFamily="34" charset="0"/>
                  </a:rPr>
                  <a:t>Near-optimal throughput			  </a:t>
                </a:r>
                <a:r>
                  <a:rPr lang="en-US" sz="3200" dirty="0">
                    <a:solidFill>
                      <a:schemeClr val="bg1">
                        <a:lumMod val="65000"/>
                      </a:schemeClr>
                    </a:solidFill>
                    <a:latin typeface="+mn-lt"/>
                    <a:cs typeface="Arial" panose="020B0604020202020204" pitchFamily="34" charset="0"/>
                  </a:rPr>
                  <a:t>honest stake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  <m:r>
                      <a:rPr lang="en-US" sz="3200" b="0" i="1" baseline="-2500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𝐻</m:t>
                    </m:r>
                    <m:r>
                      <a:rPr lang="en-US" sz="3200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∈[0,1]</m:t>
                    </m:r>
                  </m:oMath>
                </a14:m>
                <a:endParaRPr lang="en-US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Arial" panose="020B0604020202020204" pitchFamily="34" charset="0"/>
                </a:endParaRPr>
              </a:p>
              <a:p>
                <a:pPr>
                  <a:lnSpc>
                    <a:spcPct val="100000"/>
                  </a:lnSpc>
                  <a:spcAft>
                    <a:spcPts val="1200"/>
                  </a:spcAft>
                </a:pPr>
                <a:r>
                  <a:rPr lang="en-US" sz="3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cs typeface="Arial" panose="020B0604020202020204" pitchFamily="34" charset="0"/>
                  </a:rPr>
                  <a:t>                                                                          		</a:t>
                </a:r>
                <a:r>
                  <a:rPr lang="en-US" sz="3200" dirty="0">
                    <a:solidFill>
                      <a:schemeClr val="bg1">
                        <a:lumMod val="65000"/>
                      </a:schemeClr>
                    </a:solidFill>
                    <a:latin typeface="+mn-lt"/>
                    <a:cs typeface="Arial" panose="020B0604020202020204" pitchFamily="34" charset="0"/>
                  </a:rPr>
                  <a:t>network capacity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endParaRPr lang="en-US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F50D50C6-5816-7142-81E1-E0F32A433C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227208"/>
                <a:ext cx="11811000" cy="615010"/>
              </a:xfrm>
              <a:prstGeom prst="rect">
                <a:avLst/>
              </a:prstGeom>
              <a:blipFill>
                <a:blip r:embed="rId3"/>
                <a:stretch>
                  <a:fillRect l="-1074" t="-12000" b="-4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B645F6CC-C474-4944-9F29-FC7DE1E908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375" y="3772764"/>
            <a:ext cx="9833408" cy="127399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C01B3B6-AB1F-2249-B3D4-0B7A12D4AD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3465" y="5788451"/>
            <a:ext cx="6933376" cy="63336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7999630-4D42-B045-A540-0EB0DD397C8D}"/>
              </a:ext>
            </a:extLst>
          </p:cNvPr>
          <p:cNvGrpSpPr/>
          <p:nvPr/>
        </p:nvGrpSpPr>
        <p:grpSpPr>
          <a:xfrm>
            <a:off x="9067418" y="338667"/>
            <a:ext cx="2556933" cy="2653032"/>
            <a:chOff x="9067418" y="338667"/>
            <a:chExt cx="2556933" cy="2653032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CA06D8A-8C03-DE4A-8DAC-63BD46E93434}"/>
                </a:ext>
              </a:extLst>
            </p:cNvPr>
            <p:cNvGrpSpPr/>
            <p:nvPr/>
          </p:nvGrpSpPr>
          <p:grpSpPr>
            <a:xfrm>
              <a:off x="9067418" y="338667"/>
              <a:ext cx="2556933" cy="2653032"/>
              <a:chOff x="9067418" y="338667"/>
              <a:chExt cx="2556933" cy="265303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Oval 4">
                    <a:extLst>
                      <a:ext uri="{FF2B5EF4-FFF2-40B4-BE49-F238E27FC236}">
                        <a16:creationId xmlns:a16="http://schemas.microsoft.com/office/drawing/2014/main" id="{6D1C4311-31B8-C441-AE4B-AE0DB178AFD5}"/>
                      </a:ext>
                    </a:extLst>
                  </p:cNvPr>
                  <p:cNvSpPr/>
                  <p:nvPr/>
                </p:nvSpPr>
                <p:spPr>
                  <a:xfrm>
                    <a:off x="9067418" y="338667"/>
                    <a:ext cx="2556933" cy="889000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𝒵</m:t>
                          </m:r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5" name="Oval 4">
                    <a:extLst>
                      <a:ext uri="{FF2B5EF4-FFF2-40B4-BE49-F238E27FC236}">
                        <a16:creationId xmlns:a16="http://schemas.microsoft.com/office/drawing/2014/main" id="{6D1C4311-31B8-C441-AE4B-AE0DB178AFD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67418" y="338667"/>
                    <a:ext cx="2556933" cy="889000"/>
                  </a:xfrm>
                  <a:prstGeom prst="ellipse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A916C6F7-75C5-014C-B879-58C29EA1847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753217" y="1236135"/>
                <a:ext cx="0" cy="584198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C9997AE6-EB03-D148-9C24-0D04E73B3E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84313" y="1271109"/>
                <a:ext cx="0" cy="549224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E07B341-7496-E042-BAA1-8A946EC69C74}"/>
                  </a:ext>
                </a:extLst>
              </p:cNvPr>
              <p:cNvSpPr txBox="1"/>
              <p:nvPr/>
            </p:nvSpPr>
            <p:spPr>
              <a:xfrm>
                <a:off x="10270479" y="1791370"/>
                <a:ext cx="122766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unique</a:t>
                </a:r>
              </a:p>
              <a:p>
                <a:pPr algn="ctr"/>
                <a:r>
                  <a:rPr lang="en-US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block payload</a:t>
                </a:r>
              </a:p>
            </p:txBody>
          </p:sp>
        </p:grpSp>
        <p:pic>
          <p:nvPicPr>
            <p:cNvPr id="18" name="Picture 2" descr="https://lh7-rt.googleusercontent.com/slidesz/AGV_vUeYwiXvtJdcpsS5w2ef0t0-NtZVj8-yefoaCnk0B1CkyoXA9ugeSEZgLA4_7il7Iu1Vk5C2kPOnEU9-tPFMAYopzwS30CxtGqf1OMeaDAbogbaPmvkM6zWrxGLVr7cmmGtS1ckz=s2048?key=QLtCizSyGxKykflXHikpdQ">
              <a:extLst>
                <a:ext uri="{FF2B5EF4-FFF2-40B4-BE49-F238E27FC236}">
                  <a16:creationId xmlns:a16="http://schemas.microsoft.com/office/drawing/2014/main" id="{67B09A90-730C-E54C-8D17-ED2AEB44F7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17654" y="1768645"/>
              <a:ext cx="871126" cy="9175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34030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8A6BB-34AA-544E-9B60-FDACED1AE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0"/>
            <a:ext cx="11811000" cy="1012371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New Network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0F205453-2A4F-CA4D-832D-7DB737AC6EC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1000" y="2288803"/>
                <a:ext cx="11811000" cy="4395026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 anchor="t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457200" indent="-457200">
                  <a:lnSpc>
                    <a:spcPct val="100000"/>
                  </a:lnSpc>
                  <a:spcAft>
                    <a:spcPts val="180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cs typeface="Arial" panose="020B0604020202020204" pitchFamily="34" charset="0"/>
                  </a:rPr>
                  <a:t>Previous most realistic model	[NSYT+22]</a:t>
                </a:r>
              </a:p>
              <a:p>
                <a:pPr marL="1371600" lvl="2" indent="-457200"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cs typeface="Arial" panose="020B0604020202020204" pitchFamily="34" charset="0"/>
                  </a:rPr>
                  <a:t>Block </a:t>
                </a:r>
                <a:r>
                  <a:rPr lang="en-US" sz="2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anose="020B0604020202020204" pitchFamily="34" charset="0"/>
                  </a:rPr>
                  <a:t>h</a:t>
                </a:r>
                <a:r>
                  <a:rPr lang="en-US" sz="2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cs typeface="Arial" panose="020B0604020202020204" pitchFamily="34" charset="0"/>
                  </a:rPr>
                  <a:t>eaders: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Δ</m:t>
                    </m:r>
                    <m:r>
                      <a:rPr lang="en-US" sz="2800" i="1" baseline="-250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h</m:t>
                    </m:r>
                  </m:oMath>
                </a14:m>
                <a:r>
                  <a:rPr lang="en-US" sz="2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cs typeface="Arial" panose="020B0604020202020204" pitchFamily="34" charset="0"/>
                  </a:rPr>
                  <a:t>			</a:t>
                </a:r>
                <a:r>
                  <a:rPr lang="en-US" sz="2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cs typeface="Arial" panose="020B0604020202020204" pitchFamily="34" charset="0"/>
                  </a:rPr>
                  <a:t>small</a:t>
                </a:r>
              </a:p>
              <a:p>
                <a:pPr marL="1371600" lvl="2" indent="-457200"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anose="020B0604020202020204" pitchFamily="34" charset="0"/>
                  </a:rPr>
                  <a:t>Block bodies: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  <m:r>
                      <m:rPr>
                        <m:sty m:val="p"/>
                      </m:rPr>
                      <a:rPr lang="el-GR" sz="2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Δ</m:t>
                    </m:r>
                    <m:r>
                      <a:rPr lang="en-US" sz="2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2800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</m:d>
                      </m:num>
                      <m:den>
                        <m:r>
                          <a:rPr lang="en-US" sz="28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Cambria Math" panose="02040503050406030204" pitchFamily="18" charset="0"/>
                    <a:cs typeface="Arial" panose="020B0604020202020204" pitchFamily="34" charset="0"/>
                  </a:rPr>
                  <a:t>	</a:t>
                </a:r>
              </a:p>
              <a:p>
                <a:pPr marL="1828800" lvl="3" indent="-4572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Cambria Math" panose="02040503050406030204" pitchFamily="18" charset="0"/>
                    <a:cs typeface="Arial" panose="020B0604020202020204" pitchFamily="34" charset="0"/>
                  </a:rPr>
                  <a:t>immediate upload to cloud</a:t>
                </a:r>
              </a:p>
              <a:p>
                <a:pPr marL="1828800" lvl="3" indent="-4572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Cambria Math" panose="02040503050406030204" pitchFamily="18" charset="0"/>
                    <a:cs typeface="Arial" panose="020B0604020202020204" pitchFamily="34" charset="0"/>
                  </a:rPr>
                  <a:t>download one body per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Δ</m:t>
                    </m:r>
                  </m:oMath>
                </a14:m>
                <a:r>
                  <a:rPr lang="en-US" sz="2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Arial" panose="020B0604020202020204" pitchFamily="34" charset="0"/>
                  </a:rPr>
                  <a:t>	"complete network"</a:t>
                </a:r>
                <a:endParaRPr lang="en-US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lvl="2">
                  <a:spcAft>
                    <a:spcPts val="1800"/>
                  </a:spcAft>
                </a:pPr>
                <a:endPara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Arial" panose="020B0604020202020204" pitchFamily="34" charset="0"/>
                </a:endParaRPr>
              </a:p>
              <a:p>
                <a:pPr>
                  <a:lnSpc>
                    <a:spcPct val="100000"/>
                  </a:lnSpc>
                  <a:spcAft>
                    <a:spcPts val="1800"/>
                  </a:spcAft>
                </a:pPr>
                <a:endParaRPr lang="en-US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Arial" panose="020B0604020202020204" pitchFamily="34" charset="0"/>
                </a:endParaRPr>
              </a:p>
              <a:p>
                <a:pPr>
                  <a:lnSpc>
                    <a:spcPct val="300000"/>
                  </a:lnSpc>
                  <a:spcAft>
                    <a:spcPts val="1800"/>
                  </a:spcAft>
                </a:pPr>
                <a:endPara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0F205453-2A4F-CA4D-832D-7DB737AC6E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288803"/>
                <a:ext cx="11811000" cy="4395026"/>
              </a:xfrm>
              <a:prstGeom prst="rect">
                <a:avLst/>
              </a:prstGeom>
              <a:blipFill>
                <a:blip r:embed="rId3"/>
                <a:stretch>
                  <a:fillRect l="-1074" t="-173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BE698F0-A3F5-424F-8EB0-20AC74309F87}"/>
                  </a:ext>
                </a:extLst>
              </p:cNvPr>
              <p:cNvSpPr txBox="1"/>
              <p:nvPr/>
            </p:nvSpPr>
            <p:spPr>
              <a:xfrm>
                <a:off x="6754393" y="3501586"/>
                <a:ext cx="469677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40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: block size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:    network capacity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BE698F0-A3F5-424F-8EB0-20AC74309F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4393" y="3501586"/>
                <a:ext cx="4696773" cy="830997"/>
              </a:xfrm>
              <a:prstGeom prst="rect">
                <a:avLst/>
              </a:prstGeom>
              <a:blipFill>
                <a:blip r:embed="rId4"/>
                <a:stretch>
                  <a:fillRect l="-809" t="-6154" b="-1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2FB4E50-7351-884C-94DA-379D43ED59A2}"/>
                  </a:ext>
                </a:extLst>
              </p:cNvPr>
              <p:cNvSpPr txBox="1"/>
              <p:nvPr/>
            </p:nvSpPr>
            <p:spPr>
              <a:xfrm>
                <a:off x="9294721" y="2024742"/>
                <a:ext cx="11886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2FB4E50-7351-884C-94DA-379D43ED59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4721" y="2024742"/>
                <a:ext cx="118868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D63DF828-B958-D940-AC74-02CAFFE9A346}"/>
              </a:ext>
            </a:extLst>
          </p:cNvPr>
          <p:cNvGrpSpPr/>
          <p:nvPr/>
        </p:nvGrpSpPr>
        <p:grpSpPr>
          <a:xfrm>
            <a:off x="8094244" y="487146"/>
            <a:ext cx="3568589" cy="1643430"/>
            <a:chOff x="7840244" y="3411171"/>
            <a:chExt cx="3568589" cy="1643430"/>
          </a:xfrm>
        </p:grpSpPr>
        <p:sp>
          <p:nvSpPr>
            <p:cNvPr id="18" name="Cloud 17">
              <a:extLst>
                <a:ext uri="{FF2B5EF4-FFF2-40B4-BE49-F238E27FC236}">
                  <a16:creationId xmlns:a16="http://schemas.microsoft.com/office/drawing/2014/main" id="{1C90F35D-A3F8-7747-9175-DEAC2D13D809}"/>
                </a:ext>
              </a:extLst>
            </p:cNvPr>
            <p:cNvSpPr/>
            <p:nvPr/>
          </p:nvSpPr>
          <p:spPr>
            <a:xfrm>
              <a:off x="8446613" y="3411171"/>
              <a:ext cx="2204454" cy="1285061"/>
            </a:xfrm>
            <a:prstGeom prst="cloud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D2FA1C4-F3B5-DF4B-BE82-D266A3DDAE5F}"/>
                </a:ext>
              </a:extLst>
            </p:cNvPr>
            <p:cNvSpPr/>
            <p:nvPr/>
          </p:nvSpPr>
          <p:spPr>
            <a:xfrm>
              <a:off x="7861299" y="4842934"/>
              <a:ext cx="211667" cy="211667"/>
            </a:xfrm>
            <a:prstGeom prst="ellipse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0576BE7E-B551-6D48-AA5A-A4F4686ECED7}"/>
                </a:ext>
              </a:extLst>
            </p:cNvPr>
            <p:cNvCxnSpPr>
              <a:cxnSpLocks/>
              <a:stCxn id="26" idx="7"/>
            </p:cNvCxnSpPr>
            <p:nvPr/>
          </p:nvCxnSpPr>
          <p:spPr>
            <a:xfrm flipV="1">
              <a:off x="8041968" y="4490232"/>
              <a:ext cx="636366" cy="383700"/>
            </a:xfrm>
            <a:prstGeom prst="straightConnector1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F306261B-C119-5540-965A-0196347F2944}"/>
                </a:ext>
              </a:extLst>
            </p:cNvPr>
            <p:cNvSpPr/>
            <p:nvPr/>
          </p:nvSpPr>
          <p:spPr>
            <a:xfrm>
              <a:off x="11197166" y="4842934"/>
              <a:ext cx="211667" cy="211667"/>
            </a:xfrm>
            <a:prstGeom prst="ellipse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9A7B5C2C-2E0F-8C49-B5EF-8FBA7C472BCA}"/>
                </a:ext>
              </a:extLst>
            </p:cNvPr>
            <p:cNvCxnSpPr>
              <a:cxnSpLocks/>
            </p:cNvCxnSpPr>
            <p:nvPr/>
          </p:nvCxnSpPr>
          <p:spPr>
            <a:xfrm>
              <a:off x="10504013" y="4285033"/>
              <a:ext cx="693153" cy="543550"/>
            </a:xfrm>
            <a:prstGeom prst="straightConnector1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17BB912F-DDA8-774F-8F06-54DFAF1272BA}"/>
                </a:ext>
              </a:extLst>
            </p:cNvPr>
            <p:cNvCxnSpPr>
              <a:endCxn id="28" idx="2"/>
            </p:cNvCxnSpPr>
            <p:nvPr/>
          </p:nvCxnSpPr>
          <p:spPr>
            <a:xfrm>
              <a:off x="8072966" y="4948767"/>
              <a:ext cx="3124200" cy="1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491EC950-637C-614A-9E5C-29012C85E302}"/>
                    </a:ext>
                  </a:extLst>
                </p:cNvPr>
                <p:cNvSpPr txBox="1"/>
                <p:nvPr/>
              </p:nvSpPr>
              <p:spPr>
                <a:xfrm>
                  <a:off x="10921553" y="4258882"/>
                  <a:ext cx="33332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US" sz="2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491EC950-637C-614A-9E5C-29012C85E3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21553" y="4258882"/>
                  <a:ext cx="333320" cy="40011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701288DD-577E-354F-8DF1-B7C5BD55BAC3}"/>
                    </a:ext>
                  </a:extLst>
                </p:cNvPr>
                <p:cNvSpPr txBox="1"/>
                <p:nvPr/>
              </p:nvSpPr>
              <p:spPr>
                <a:xfrm>
                  <a:off x="7840244" y="4281972"/>
                  <a:ext cx="33332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sz="2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701288DD-577E-354F-8DF1-B7C5BD55BA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40244" y="4281972"/>
                  <a:ext cx="333320" cy="400110"/>
                </a:xfrm>
                <a:prstGeom prst="rect">
                  <a:avLst/>
                </a:prstGeom>
                <a:blipFill>
                  <a:blip r:embed="rId7"/>
                  <a:stretch>
                    <a:fillRect r="-7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2FFF9F84-ECAD-3648-844A-0CB0AD2B00DC}"/>
                </a:ext>
              </a:extLst>
            </p:cNvPr>
            <p:cNvCxnSpPr/>
            <p:nvPr/>
          </p:nvCxnSpPr>
          <p:spPr>
            <a:xfrm>
              <a:off x="8271933" y="4589963"/>
              <a:ext cx="127000" cy="193704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7585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3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8A6BB-34AA-544E-9B60-FDACED1AE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0"/>
            <a:ext cx="11811000" cy="1012371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New Network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0F205453-2A4F-CA4D-832D-7DB737AC6EC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1000" y="2307712"/>
                <a:ext cx="11811000" cy="437611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 anchor="t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457200" indent="-457200">
                  <a:lnSpc>
                    <a:spcPct val="100000"/>
                  </a:lnSpc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cs typeface="Arial" panose="020B0604020202020204" pitchFamily="34" charset="0"/>
                  </a:rPr>
                  <a:t>Gossip network with diameter d</a:t>
                </a:r>
              </a:p>
              <a:p>
                <a:pPr>
                  <a:lnSpc>
                    <a:spcPct val="100000"/>
                  </a:lnSpc>
                  <a:spcAft>
                    <a:spcPts val="2400"/>
                  </a:spcAft>
                </a:pPr>
                <a:r>
                  <a:rPr lang="en-US" sz="3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cs typeface="Arial" panose="020B0604020202020204" pitchFamily="34" charset="0"/>
                  </a:rPr>
                  <a:t>     Delays</a:t>
                </a:r>
              </a:p>
              <a:p>
                <a:pPr marL="914400" lvl="1" indent="-4572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cs typeface="Arial" panose="020B0604020202020204" pitchFamily="34" charset="0"/>
                  </a:rPr>
                  <a:t>Block headers: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Δ</m:t>
                    </m:r>
                    <m:r>
                      <a:rPr lang="en-US" sz="2800" b="0" i="1" baseline="-2500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h</m:t>
                    </m:r>
                  </m:oMath>
                </a14:m>
                <a:endPara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Arial" panose="020B0604020202020204" pitchFamily="34" charset="0"/>
                </a:endParaRPr>
              </a:p>
              <a:p>
                <a:pPr marL="914400" lvl="1" indent="-4572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anose="020B0604020202020204" pitchFamily="34" charset="0"/>
                  </a:rPr>
                  <a:t>Block bodies ☀️ :	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𝛽</m:t>
                    </m:r>
                    <m:r>
                      <a:rPr lang="en-US" sz="28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r>
                      <a:rPr lang="en-US" sz="28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sz="28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f>
                      <m:f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</m:d>
                      </m:num>
                      <m:den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den>
                    </m:f>
                  </m:oMath>
                </a14:m>
                <a:endPara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Arial" panose="020B0604020202020204" pitchFamily="34" charset="0"/>
                </a:endParaRPr>
              </a:p>
              <a:p>
                <a:pPr marL="1371600" lvl="2" indent="-457200">
                  <a:spcAft>
                    <a:spcPts val="1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anose="020B0604020202020204" pitchFamily="34" charset="0"/>
                  </a:rPr>
                  <a:t>Queuing 🌧️ :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Δ</m:t>
                    </m:r>
                    <m:r>
                      <a:rPr lang="en-US" sz="2800" b="0" i="1" baseline="-2500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2800" i="1" baseline="-250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80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r>
                      <a:rPr lang="en-US" sz="28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𝛽</m:t>
                    </m:r>
                    <m:r>
                      <a:rPr lang="en-US" sz="28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en-US" sz="2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</m:oMath>
                </a14:m>
                <a:r>
                  <a:rPr lang="en-US" sz="2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2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</m:d>
                      </m:num>
                      <m:den>
                        <m: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den>
                    </m:f>
                  </m:oMath>
                </a14:m>
                <a:endPara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0F205453-2A4F-CA4D-832D-7DB737AC6E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307712"/>
                <a:ext cx="11811000" cy="4376117"/>
              </a:xfrm>
              <a:prstGeom prst="rect">
                <a:avLst/>
              </a:prstGeom>
              <a:blipFill>
                <a:blip r:embed="rId2"/>
                <a:stretch>
                  <a:fillRect l="-1289" t="-173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56CE047-82CB-FB42-A30D-2EB1EC264B00}"/>
                  </a:ext>
                </a:extLst>
              </p:cNvPr>
              <p:cNvSpPr txBox="1"/>
              <p:nvPr/>
            </p:nvSpPr>
            <p:spPr>
              <a:xfrm>
                <a:off x="7476070" y="5150248"/>
                <a:ext cx="46967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: # higher-priority bodies in transit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56CE047-82CB-FB42-A30D-2EB1EC264B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6070" y="5150248"/>
                <a:ext cx="4696773" cy="461665"/>
              </a:xfrm>
              <a:prstGeom prst="rect">
                <a:avLst/>
              </a:prstGeom>
              <a:blipFill>
                <a:blip r:embed="rId3"/>
                <a:stretch>
                  <a:fillRect l="-270" t="-8108" r="-811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FAE918B-3558-B84F-9E62-CC1A92625E78}"/>
                  </a:ext>
                </a:extLst>
              </p:cNvPr>
              <p:cNvSpPr txBox="1"/>
              <p:nvPr/>
            </p:nvSpPr>
            <p:spPr>
              <a:xfrm>
                <a:off x="7495227" y="4224518"/>
                <a:ext cx="469677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4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: body size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:    (gossip) network capacity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FAE918B-3558-B84F-9E62-CC1A92625E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5227" y="4224518"/>
                <a:ext cx="4696773" cy="830997"/>
              </a:xfrm>
              <a:prstGeom prst="rect">
                <a:avLst/>
              </a:prstGeom>
              <a:blipFill>
                <a:blip r:embed="rId4"/>
                <a:stretch>
                  <a:fillRect l="-809" t="-4545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16E0C3F6-92CC-EF41-BEAD-979F995AF94F}"/>
              </a:ext>
            </a:extLst>
          </p:cNvPr>
          <p:cNvGrpSpPr/>
          <p:nvPr/>
        </p:nvGrpSpPr>
        <p:grpSpPr>
          <a:xfrm>
            <a:off x="7684505" y="269100"/>
            <a:ext cx="4279901" cy="1844526"/>
            <a:chOff x="7684505" y="269100"/>
            <a:chExt cx="4279901" cy="1844526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B03A587-E905-8E41-8CA9-BDFCA934E4B0}"/>
                </a:ext>
              </a:extLst>
            </p:cNvPr>
            <p:cNvSpPr/>
            <p:nvPr/>
          </p:nvSpPr>
          <p:spPr>
            <a:xfrm>
              <a:off x="8027405" y="269100"/>
              <a:ext cx="3869267" cy="18034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AD5E6C9-9B60-6849-B21C-167748CBB903}"/>
                </a:ext>
              </a:extLst>
            </p:cNvPr>
            <p:cNvSpPr/>
            <p:nvPr/>
          </p:nvSpPr>
          <p:spPr>
            <a:xfrm>
              <a:off x="7921571" y="1064966"/>
              <a:ext cx="211667" cy="211667"/>
            </a:xfrm>
            <a:prstGeom prst="ellipse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12C514B-F93F-9745-9292-F8813F8545B9}"/>
                </a:ext>
              </a:extLst>
            </p:cNvPr>
            <p:cNvSpPr txBox="1"/>
            <p:nvPr/>
          </p:nvSpPr>
          <p:spPr>
            <a:xfrm>
              <a:off x="7684505" y="669220"/>
              <a:ext cx="448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BA5F33F8-D635-734D-9682-CF6706E55EDA}"/>
                </a:ext>
              </a:extLst>
            </p:cNvPr>
            <p:cNvSpPr/>
            <p:nvPr/>
          </p:nvSpPr>
          <p:spPr>
            <a:xfrm>
              <a:off x="8641238" y="908332"/>
              <a:ext cx="211667" cy="211667"/>
            </a:xfrm>
            <a:prstGeom prst="ellipse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0C31456-C8DF-9C47-A9C8-F1F9998632B3}"/>
                </a:ext>
              </a:extLst>
            </p:cNvPr>
            <p:cNvSpPr/>
            <p:nvPr/>
          </p:nvSpPr>
          <p:spPr>
            <a:xfrm>
              <a:off x="9386304" y="1130885"/>
              <a:ext cx="211667" cy="211667"/>
            </a:xfrm>
            <a:prstGeom prst="ellipse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03A89A5B-69FC-9C47-B2A7-64F67389E980}"/>
                </a:ext>
              </a:extLst>
            </p:cNvPr>
            <p:cNvSpPr/>
            <p:nvPr/>
          </p:nvSpPr>
          <p:spPr>
            <a:xfrm>
              <a:off x="11752739" y="834550"/>
              <a:ext cx="211667" cy="211667"/>
            </a:xfrm>
            <a:prstGeom prst="ellipse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56A3AE89-F751-2941-9AEF-64B3C3A0E048}"/>
                </a:ext>
              </a:extLst>
            </p:cNvPr>
            <p:cNvCxnSpPr>
              <a:stCxn id="24" idx="2"/>
            </p:cNvCxnSpPr>
            <p:nvPr/>
          </p:nvCxnSpPr>
          <p:spPr>
            <a:xfrm flipV="1">
              <a:off x="8027405" y="1025052"/>
              <a:ext cx="613833" cy="145748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8BF4CBCC-9895-4E48-AA5A-BA2D2E1F0665}"/>
                </a:ext>
              </a:extLst>
            </p:cNvPr>
            <p:cNvCxnSpPr>
              <a:cxnSpLocks/>
              <a:endCxn id="32" idx="2"/>
            </p:cNvCxnSpPr>
            <p:nvPr/>
          </p:nvCxnSpPr>
          <p:spPr>
            <a:xfrm>
              <a:off x="8842321" y="1023235"/>
              <a:ext cx="543983" cy="213484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112C49CF-906A-6345-9F35-1DA2A9CDEE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87387" y="1056500"/>
              <a:ext cx="497418" cy="139092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FABAF189-6D49-FB48-9E41-945DD39801FD}"/>
                </a:ext>
              </a:extLst>
            </p:cNvPr>
            <p:cNvCxnSpPr>
              <a:cxnSpLocks/>
              <a:endCxn id="33" idx="3"/>
            </p:cNvCxnSpPr>
            <p:nvPr/>
          </p:nvCxnSpPr>
          <p:spPr>
            <a:xfrm flipV="1">
              <a:off x="11180176" y="1015219"/>
              <a:ext cx="603561" cy="122622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FA1AE71-7F52-3647-8C05-FF2DE7F3A444}"/>
                </a:ext>
              </a:extLst>
            </p:cNvPr>
            <p:cNvSpPr txBox="1"/>
            <p:nvPr/>
          </p:nvSpPr>
          <p:spPr>
            <a:xfrm>
              <a:off x="9740259" y="1651961"/>
              <a:ext cx="10953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d=5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DD6B4AC1-8865-CC49-93CC-072146ABEEB5}"/>
                </a:ext>
              </a:extLst>
            </p:cNvPr>
            <p:cNvSpPr/>
            <p:nvPr/>
          </p:nvSpPr>
          <p:spPr>
            <a:xfrm>
              <a:off x="10101737" y="900052"/>
              <a:ext cx="211667" cy="21166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7C7BD8F0-A053-DA45-97B7-C00BB61CCDAE}"/>
                </a:ext>
              </a:extLst>
            </p:cNvPr>
            <p:cNvSpPr/>
            <p:nvPr/>
          </p:nvSpPr>
          <p:spPr>
            <a:xfrm>
              <a:off x="10969570" y="1088551"/>
              <a:ext cx="211667" cy="21166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1C0F5012-DE64-B24F-B39F-E0DB07CF0C5B}"/>
                </a:ext>
              </a:extLst>
            </p:cNvPr>
            <p:cNvSpPr/>
            <p:nvPr/>
          </p:nvSpPr>
          <p:spPr>
            <a:xfrm>
              <a:off x="10101207" y="900052"/>
              <a:ext cx="211667" cy="211667"/>
            </a:xfrm>
            <a:prstGeom prst="ellipse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24B12B52-0C77-DE4B-B9FF-065A26CC8513}"/>
                </a:ext>
              </a:extLst>
            </p:cNvPr>
            <p:cNvSpPr/>
            <p:nvPr/>
          </p:nvSpPr>
          <p:spPr>
            <a:xfrm>
              <a:off x="10972693" y="1095661"/>
              <a:ext cx="211667" cy="211667"/>
            </a:xfrm>
            <a:prstGeom prst="ellipse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F45EA8F5-E579-184D-ABDC-DCE4CC3BE8CE}"/>
                </a:ext>
              </a:extLst>
            </p:cNvPr>
            <p:cNvCxnSpPr>
              <a:cxnSpLocks/>
            </p:cNvCxnSpPr>
            <p:nvPr/>
          </p:nvCxnSpPr>
          <p:spPr>
            <a:xfrm>
              <a:off x="10287946" y="1033482"/>
              <a:ext cx="663631" cy="137317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B5A317B-C8BF-CA49-B1C1-59E8ECBBE3B8}"/>
              </a:ext>
            </a:extLst>
          </p:cNvPr>
          <p:cNvGrpSpPr/>
          <p:nvPr/>
        </p:nvGrpSpPr>
        <p:grpSpPr>
          <a:xfrm>
            <a:off x="5717923" y="911544"/>
            <a:ext cx="3883171" cy="3757538"/>
            <a:chOff x="5717923" y="911544"/>
            <a:chExt cx="3883171" cy="375753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FA7B26E-8AFE-6C44-8739-C920BB739976}"/>
                </a:ext>
              </a:extLst>
            </p:cNvPr>
            <p:cNvGrpSpPr/>
            <p:nvPr/>
          </p:nvGrpSpPr>
          <p:grpSpPr>
            <a:xfrm>
              <a:off x="5717923" y="911544"/>
              <a:ext cx="3883171" cy="3757538"/>
              <a:chOff x="5717923" y="911544"/>
              <a:chExt cx="3883171" cy="3757538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6C77E9E4-0B34-AC45-975F-39A334279586}"/>
                  </a:ext>
                </a:extLst>
              </p:cNvPr>
              <p:cNvGrpSpPr/>
              <p:nvPr/>
            </p:nvGrpSpPr>
            <p:grpSpPr>
              <a:xfrm>
                <a:off x="8640708" y="911544"/>
                <a:ext cx="960386" cy="434010"/>
                <a:chOff x="10276916" y="2693667"/>
                <a:chExt cx="960386" cy="434010"/>
              </a:xfrm>
            </p:grpSpPr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83201118-B064-5544-A563-C07B27496569}"/>
                    </a:ext>
                  </a:extLst>
                </p:cNvPr>
                <p:cNvSpPr/>
                <p:nvPr/>
              </p:nvSpPr>
              <p:spPr>
                <a:xfrm>
                  <a:off x="10276916" y="2693667"/>
                  <a:ext cx="211667" cy="211667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C3536EE6-423B-2F4B-8A18-A104AC687903}"/>
                    </a:ext>
                  </a:extLst>
                </p:cNvPr>
                <p:cNvSpPr/>
                <p:nvPr/>
              </p:nvSpPr>
              <p:spPr>
                <a:xfrm>
                  <a:off x="11025635" y="2916010"/>
                  <a:ext cx="211667" cy="211667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7" name="Straight Arrow Connector 46">
                  <a:extLst>
                    <a:ext uri="{FF2B5EF4-FFF2-40B4-BE49-F238E27FC236}">
                      <a16:creationId xmlns:a16="http://schemas.microsoft.com/office/drawing/2014/main" id="{5C1F354C-D83D-6442-9CDB-4BCC136F4FF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508690" y="2841379"/>
                  <a:ext cx="495829" cy="177462"/>
                </a:xfrm>
                <a:prstGeom prst="straightConnector1">
                  <a:avLst/>
                </a:prstGeom>
                <a:ln w="2540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2EF0F096-240F-5349-A94D-10589F97B20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17923" y="1281471"/>
                <a:ext cx="3154559" cy="3387611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784B4E0-8CE5-7246-8731-C3E0488648B5}"/>
                </a:ext>
              </a:extLst>
            </p:cNvPr>
            <p:cNvSpPr txBox="1"/>
            <p:nvPr/>
          </p:nvSpPr>
          <p:spPr>
            <a:xfrm>
              <a:off x="7604071" y="2667473"/>
              <a:ext cx="1460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link delay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28281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3"/>
      <p:bldP spid="25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8A6BB-34AA-544E-9B60-FDACED1AE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0"/>
            <a:ext cx="11811000" cy="1012371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The </a:t>
            </a:r>
            <a:r>
              <a:rPr lang="en-US" sz="4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Leios</a:t>
            </a: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 Protocol</a:t>
            </a:r>
          </a:p>
        </p:txBody>
      </p: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99E479CE-608F-6B48-B349-49EEB3A27DA2}"/>
              </a:ext>
            </a:extLst>
          </p:cNvPr>
          <p:cNvGrpSpPr/>
          <p:nvPr/>
        </p:nvGrpSpPr>
        <p:grpSpPr>
          <a:xfrm>
            <a:off x="2253942" y="1737029"/>
            <a:ext cx="6324532" cy="906525"/>
            <a:chOff x="2945657" y="3513706"/>
            <a:chExt cx="8186739" cy="1173443"/>
          </a:xfrm>
        </p:grpSpPr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B319B86A-3664-6647-980C-4707754426C7}"/>
                </a:ext>
              </a:extLst>
            </p:cNvPr>
            <p:cNvSpPr/>
            <p:nvPr/>
          </p:nvSpPr>
          <p:spPr>
            <a:xfrm>
              <a:off x="5866129" y="3524015"/>
              <a:ext cx="474134" cy="47413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51CC11E8-20A8-A543-8A47-EB95A958AD27}"/>
                </a:ext>
              </a:extLst>
            </p:cNvPr>
            <p:cNvSpPr/>
            <p:nvPr/>
          </p:nvSpPr>
          <p:spPr>
            <a:xfrm>
              <a:off x="8700334" y="3513706"/>
              <a:ext cx="474134" cy="47413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  <p:cxnSp>
          <p:nvCxnSpPr>
            <p:cNvPr id="176" name="Straight Arrow Connector 175">
              <a:extLst>
                <a:ext uri="{FF2B5EF4-FFF2-40B4-BE49-F238E27FC236}">
                  <a16:creationId xmlns:a16="http://schemas.microsoft.com/office/drawing/2014/main" id="{9D6150B3-4B88-624C-92CE-B0232241AC17}"/>
                </a:ext>
              </a:extLst>
            </p:cNvPr>
            <p:cNvCxnSpPr>
              <a:cxnSpLocks/>
            </p:cNvCxnSpPr>
            <p:nvPr/>
          </p:nvCxnSpPr>
          <p:spPr>
            <a:xfrm>
              <a:off x="5730659" y="4526889"/>
              <a:ext cx="540173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553EA752-222C-DA49-AEDF-073A69EB0FA2}"/>
                </a:ext>
              </a:extLst>
            </p:cNvPr>
            <p:cNvSpPr txBox="1"/>
            <p:nvPr/>
          </p:nvSpPr>
          <p:spPr>
            <a:xfrm>
              <a:off x="2945657" y="4089551"/>
              <a:ext cx="2753460" cy="597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network load</a:t>
              </a:r>
            </a:p>
          </p:txBody>
        </p:sp>
        <p:sp>
          <p:nvSpPr>
            <p:cNvPr id="178" name="Freeform 177">
              <a:extLst>
                <a:ext uri="{FF2B5EF4-FFF2-40B4-BE49-F238E27FC236}">
                  <a16:creationId xmlns:a16="http://schemas.microsoft.com/office/drawing/2014/main" id="{DFE00760-5533-5B40-8AE1-CC46075B41DE}"/>
                </a:ext>
              </a:extLst>
            </p:cNvPr>
            <p:cNvSpPr/>
            <p:nvPr/>
          </p:nvSpPr>
          <p:spPr>
            <a:xfrm>
              <a:off x="5776361" y="4145244"/>
              <a:ext cx="1020278" cy="405972"/>
            </a:xfrm>
            <a:custGeom>
              <a:avLst/>
              <a:gdLst>
                <a:gd name="connsiteX0" fmla="*/ 0 w 1020278"/>
                <a:gd name="connsiteY0" fmla="*/ 377097 h 405972"/>
                <a:gd name="connsiteX1" fmla="*/ 125129 w 1020278"/>
                <a:gd name="connsiteY1" fmla="*/ 309720 h 405972"/>
                <a:gd name="connsiteX2" fmla="*/ 173255 w 1020278"/>
                <a:gd name="connsiteY2" fmla="*/ 232718 h 405972"/>
                <a:gd name="connsiteX3" fmla="*/ 317634 w 1020278"/>
                <a:gd name="connsiteY3" fmla="*/ 20962 h 405972"/>
                <a:gd name="connsiteX4" fmla="*/ 462013 w 1020278"/>
                <a:gd name="connsiteY4" fmla="*/ 30587 h 405972"/>
                <a:gd name="connsiteX5" fmla="*/ 558266 w 1020278"/>
                <a:gd name="connsiteY5" fmla="*/ 223092 h 405972"/>
                <a:gd name="connsiteX6" fmla="*/ 731520 w 1020278"/>
                <a:gd name="connsiteY6" fmla="*/ 367471 h 405972"/>
                <a:gd name="connsiteX7" fmla="*/ 1020278 w 1020278"/>
                <a:gd name="connsiteY7" fmla="*/ 405972 h 405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20278" h="405972">
                  <a:moveTo>
                    <a:pt x="0" y="377097"/>
                  </a:moveTo>
                  <a:cubicBezTo>
                    <a:pt x="48126" y="355440"/>
                    <a:pt x="96253" y="333783"/>
                    <a:pt x="125129" y="309720"/>
                  </a:cubicBezTo>
                  <a:cubicBezTo>
                    <a:pt x="154005" y="285657"/>
                    <a:pt x="141171" y="280844"/>
                    <a:pt x="173255" y="232718"/>
                  </a:cubicBezTo>
                  <a:cubicBezTo>
                    <a:pt x="205339" y="184592"/>
                    <a:pt x="269508" y="54650"/>
                    <a:pt x="317634" y="20962"/>
                  </a:cubicBezTo>
                  <a:cubicBezTo>
                    <a:pt x="365760" y="-12727"/>
                    <a:pt x="421908" y="-3101"/>
                    <a:pt x="462013" y="30587"/>
                  </a:cubicBezTo>
                  <a:cubicBezTo>
                    <a:pt x="502118" y="64275"/>
                    <a:pt x="513348" y="166945"/>
                    <a:pt x="558266" y="223092"/>
                  </a:cubicBezTo>
                  <a:cubicBezTo>
                    <a:pt x="603184" y="279239"/>
                    <a:pt x="654518" y="336991"/>
                    <a:pt x="731520" y="367471"/>
                  </a:cubicBezTo>
                  <a:cubicBezTo>
                    <a:pt x="808522" y="397951"/>
                    <a:pt x="914400" y="401961"/>
                    <a:pt x="1020278" y="405972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Freeform 178">
              <a:extLst>
                <a:ext uri="{FF2B5EF4-FFF2-40B4-BE49-F238E27FC236}">
                  <a16:creationId xmlns:a16="http://schemas.microsoft.com/office/drawing/2014/main" id="{337E84B2-A997-654F-9984-58D3B3768AE5}"/>
                </a:ext>
              </a:extLst>
            </p:cNvPr>
            <p:cNvSpPr/>
            <p:nvPr/>
          </p:nvSpPr>
          <p:spPr>
            <a:xfrm>
              <a:off x="6983685" y="4145244"/>
              <a:ext cx="1020278" cy="405972"/>
            </a:xfrm>
            <a:custGeom>
              <a:avLst/>
              <a:gdLst>
                <a:gd name="connsiteX0" fmla="*/ 0 w 1020278"/>
                <a:gd name="connsiteY0" fmla="*/ 377097 h 405972"/>
                <a:gd name="connsiteX1" fmla="*/ 125129 w 1020278"/>
                <a:gd name="connsiteY1" fmla="*/ 309720 h 405972"/>
                <a:gd name="connsiteX2" fmla="*/ 173255 w 1020278"/>
                <a:gd name="connsiteY2" fmla="*/ 232718 h 405972"/>
                <a:gd name="connsiteX3" fmla="*/ 317634 w 1020278"/>
                <a:gd name="connsiteY3" fmla="*/ 20962 h 405972"/>
                <a:gd name="connsiteX4" fmla="*/ 462013 w 1020278"/>
                <a:gd name="connsiteY4" fmla="*/ 30587 h 405972"/>
                <a:gd name="connsiteX5" fmla="*/ 558266 w 1020278"/>
                <a:gd name="connsiteY5" fmla="*/ 223092 h 405972"/>
                <a:gd name="connsiteX6" fmla="*/ 731520 w 1020278"/>
                <a:gd name="connsiteY6" fmla="*/ 367471 h 405972"/>
                <a:gd name="connsiteX7" fmla="*/ 1020278 w 1020278"/>
                <a:gd name="connsiteY7" fmla="*/ 405972 h 405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20278" h="405972">
                  <a:moveTo>
                    <a:pt x="0" y="377097"/>
                  </a:moveTo>
                  <a:cubicBezTo>
                    <a:pt x="48126" y="355440"/>
                    <a:pt x="96253" y="333783"/>
                    <a:pt x="125129" y="309720"/>
                  </a:cubicBezTo>
                  <a:cubicBezTo>
                    <a:pt x="154005" y="285657"/>
                    <a:pt x="141171" y="280844"/>
                    <a:pt x="173255" y="232718"/>
                  </a:cubicBezTo>
                  <a:cubicBezTo>
                    <a:pt x="205339" y="184592"/>
                    <a:pt x="269508" y="54650"/>
                    <a:pt x="317634" y="20962"/>
                  </a:cubicBezTo>
                  <a:cubicBezTo>
                    <a:pt x="365760" y="-12727"/>
                    <a:pt x="421908" y="-3101"/>
                    <a:pt x="462013" y="30587"/>
                  </a:cubicBezTo>
                  <a:cubicBezTo>
                    <a:pt x="502118" y="64275"/>
                    <a:pt x="513348" y="166945"/>
                    <a:pt x="558266" y="223092"/>
                  </a:cubicBezTo>
                  <a:cubicBezTo>
                    <a:pt x="603184" y="279239"/>
                    <a:pt x="654518" y="336991"/>
                    <a:pt x="731520" y="367471"/>
                  </a:cubicBezTo>
                  <a:cubicBezTo>
                    <a:pt x="808522" y="397951"/>
                    <a:pt x="914400" y="401961"/>
                    <a:pt x="1020278" y="405972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209F2D24-0521-4E44-9DDB-3C5F83F36413}"/>
                </a:ext>
              </a:extLst>
            </p:cNvPr>
            <p:cNvSpPr/>
            <p:nvPr/>
          </p:nvSpPr>
          <p:spPr>
            <a:xfrm>
              <a:off x="7019690" y="3524015"/>
              <a:ext cx="474134" cy="47413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157917D6-EB01-134E-B2BD-E68666AD4F22}"/>
                </a:ext>
              </a:extLst>
            </p:cNvPr>
            <p:cNvSpPr/>
            <p:nvPr/>
          </p:nvSpPr>
          <p:spPr>
            <a:xfrm>
              <a:off x="9413959" y="3513706"/>
              <a:ext cx="474134" cy="47413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182" name="Freeform 181">
              <a:extLst>
                <a:ext uri="{FF2B5EF4-FFF2-40B4-BE49-F238E27FC236}">
                  <a16:creationId xmlns:a16="http://schemas.microsoft.com/office/drawing/2014/main" id="{D8ADE0E2-F9B7-A049-BD0C-C902CC7CA4CF}"/>
                </a:ext>
              </a:extLst>
            </p:cNvPr>
            <p:cNvSpPr/>
            <p:nvPr/>
          </p:nvSpPr>
          <p:spPr>
            <a:xfrm>
              <a:off x="8653671" y="4116683"/>
              <a:ext cx="1520575" cy="420804"/>
            </a:xfrm>
            <a:custGeom>
              <a:avLst/>
              <a:gdLst>
                <a:gd name="connsiteX0" fmla="*/ 0 w 1520575"/>
                <a:gd name="connsiteY0" fmla="*/ 341157 h 361705"/>
                <a:gd name="connsiteX1" fmla="*/ 133564 w 1520575"/>
                <a:gd name="connsiteY1" fmla="*/ 269238 h 361705"/>
                <a:gd name="connsiteX2" fmla="*/ 308225 w 1520575"/>
                <a:gd name="connsiteY2" fmla="*/ 32932 h 361705"/>
                <a:gd name="connsiteX3" fmla="*/ 534256 w 1520575"/>
                <a:gd name="connsiteY3" fmla="*/ 22658 h 361705"/>
                <a:gd name="connsiteX4" fmla="*/ 636998 w 1520575"/>
                <a:gd name="connsiteY4" fmla="*/ 228141 h 361705"/>
                <a:gd name="connsiteX5" fmla="*/ 821933 w 1520575"/>
                <a:gd name="connsiteY5" fmla="*/ 269238 h 361705"/>
                <a:gd name="connsiteX6" fmla="*/ 1089061 w 1520575"/>
                <a:gd name="connsiteY6" fmla="*/ 12384 h 361705"/>
                <a:gd name="connsiteX7" fmla="*/ 1294544 w 1520575"/>
                <a:gd name="connsiteY7" fmla="*/ 258963 h 361705"/>
                <a:gd name="connsiteX8" fmla="*/ 1520575 w 1520575"/>
                <a:gd name="connsiteY8" fmla="*/ 361705 h 361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0575" h="361705">
                  <a:moveTo>
                    <a:pt x="0" y="341157"/>
                  </a:moveTo>
                  <a:cubicBezTo>
                    <a:pt x="41096" y="330883"/>
                    <a:pt x="82193" y="320609"/>
                    <a:pt x="133564" y="269238"/>
                  </a:cubicBezTo>
                  <a:cubicBezTo>
                    <a:pt x="184935" y="217867"/>
                    <a:pt x="241443" y="74029"/>
                    <a:pt x="308225" y="32932"/>
                  </a:cubicBezTo>
                  <a:cubicBezTo>
                    <a:pt x="375007" y="-8165"/>
                    <a:pt x="479461" y="-9877"/>
                    <a:pt x="534256" y="22658"/>
                  </a:cubicBezTo>
                  <a:cubicBezTo>
                    <a:pt x="589052" y="55193"/>
                    <a:pt x="589052" y="187044"/>
                    <a:pt x="636998" y="228141"/>
                  </a:cubicBezTo>
                  <a:cubicBezTo>
                    <a:pt x="684944" y="269238"/>
                    <a:pt x="746589" y="305197"/>
                    <a:pt x="821933" y="269238"/>
                  </a:cubicBezTo>
                  <a:cubicBezTo>
                    <a:pt x="897277" y="233279"/>
                    <a:pt x="1010293" y="14096"/>
                    <a:pt x="1089061" y="12384"/>
                  </a:cubicBezTo>
                  <a:cubicBezTo>
                    <a:pt x="1167829" y="10672"/>
                    <a:pt x="1222625" y="200743"/>
                    <a:pt x="1294544" y="258963"/>
                  </a:cubicBezTo>
                  <a:cubicBezTo>
                    <a:pt x="1366463" y="317183"/>
                    <a:pt x="1443519" y="339444"/>
                    <a:pt x="1520575" y="361705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01E768C-A291-754C-8165-B47A5149BA65}"/>
              </a:ext>
            </a:extLst>
          </p:cNvPr>
          <p:cNvGrpSpPr/>
          <p:nvPr/>
        </p:nvGrpSpPr>
        <p:grpSpPr>
          <a:xfrm>
            <a:off x="3286702" y="4978226"/>
            <a:ext cx="8140635" cy="540295"/>
            <a:chOff x="3286702" y="4978226"/>
            <a:chExt cx="8140635" cy="540295"/>
          </a:xfrm>
        </p:grpSpPr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BD43ED4F-F5DE-4E42-B263-9C9A99FB292F}"/>
                </a:ext>
              </a:extLst>
            </p:cNvPr>
            <p:cNvSpPr txBox="1"/>
            <p:nvPr/>
          </p:nvSpPr>
          <p:spPr>
            <a:xfrm>
              <a:off x="8787822" y="4978226"/>
              <a:ext cx="263951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"input blocks" IB</a:t>
              </a:r>
            </a:p>
          </p:txBody>
        </p: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C725F562-5B4F-4D4F-8BF4-7CFF77C6CFB0}"/>
                </a:ext>
              </a:extLst>
            </p:cNvPr>
            <p:cNvGrpSpPr/>
            <p:nvPr/>
          </p:nvGrpSpPr>
          <p:grpSpPr>
            <a:xfrm>
              <a:off x="3286702" y="5008633"/>
              <a:ext cx="4155747" cy="509888"/>
              <a:chOff x="1925889" y="3468476"/>
              <a:chExt cx="5137486" cy="630342"/>
            </a:xfrm>
          </p:grpSpPr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74BDB782-0BC6-744C-81BA-88AF29917153}"/>
                  </a:ext>
                </a:extLst>
              </p:cNvPr>
              <p:cNvSpPr/>
              <p:nvPr/>
            </p:nvSpPr>
            <p:spPr>
              <a:xfrm>
                <a:off x="5120179" y="3468476"/>
                <a:ext cx="474089" cy="474089"/>
              </a:xfrm>
              <a:prstGeom prst="rect">
                <a:avLst/>
              </a:prstGeom>
              <a:solidFill>
                <a:srgbClr val="EAC7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IB</a:t>
                </a:r>
              </a:p>
              <a:p>
                <a:pPr algn="ctr"/>
                <a:r>
                  <a:rPr lang="en-US" sz="1400" dirty="0" err="1">
                    <a:solidFill>
                      <a:schemeClr val="bg1">
                        <a:lumMod val="50000"/>
                      </a:schemeClr>
                    </a:solidFill>
                  </a:rPr>
                  <a:t>txs</a:t>
                </a:r>
                <a:endParaRPr lang="en-US" sz="14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ED3AA2AC-0748-4F47-AA3D-CD65A59D9F0B}"/>
                  </a:ext>
                </a:extLst>
              </p:cNvPr>
              <p:cNvSpPr/>
              <p:nvPr/>
            </p:nvSpPr>
            <p:spPr>
              <a:xfrm>
                <a:off x="3215693" y="3468476"/>
                <a:ext cx="474089" cy="474089"/>
              </a:xfrm>
              <a:prstGeom prst="rect">
                <a:avLst/>
              </a:prstGeom>
              <a:solidFill>
                <a:srgbClr val="EAC7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IB</a:t>
                </a:r>
              </a:p>
              <a:p>
                <a:pPr algn="ctr"/>
                <a:r>
                  <a:rPr lang="en-US" sz="1400" dirty="0" err="1">
                    <a:solidFill>
                      <a:schemeClr val="bg1">
                        <a:lumMod val="50000"/>
                      </a:schemeClr>
                    </a:solidFill>
                  </a:rPr>
                  <a:t>txs</a:t>
                </a:r>
                <a:endParaRPr lang="en-US" sz="14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0712C3DF-06BA-4246-84DA-EA1CC33841F4}"/>
                  </a:ext>
                </a:extLst>
              </p:cNvPr>
              <p:cNvSpPr/>
              <p:nvPr/>
            </p:nvSpPr>
            <p:spPr>
              <a:xfrm>
                <a:off x="3759503" y="3468476"/>
                <a:ext cx="474089" cy="474089"/>
              </a:xfrm>
              <a:prstGeom prst="rect">
                <a:avLst/>
              </a:prstGeom>
              <a:solidFill>
                <a:srgbClr val="EAC7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IB</a:t>
                </a:r>
              </a:p>
              <a:p>
                <a:pPr algn="ctr"/>
                <a:r>
                  <a:rPr lang="en-US" sz="1400" dirty="0" err="1">
                    <a:solidFill>
                      <a:schemeClr val="bg1">
                        <a:lumMod val="50000"/>
                      </a:schemeClr>
                    </a:solidFill>
                  </a:rPr>
                  <a:t>txs</a:t>
                </a:r>
                <a:endParaRPr lang="en-US" sz="14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32625D36-0F59-6E40-946E-DEDA9A5DDD09}"/>
                  </a:ext>
                </a:extLst>
              </p:cNvPr>
              <p:cNvSpPr/>
              <p:nvPr/>
            </p:nvSpPr>
            <p:spPr>
              <a:xfrm>
                <a:off x="6589286" y="3468476"/>
                <a:ext cx="474089" cy="474089"/>
              </a:xfrm>
              <a:prstGeom prst="rect">
                <a:avLst/>
              </a:prstGeom>
              <a:solidFill>
                <a:srgbClr val="EAC7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IB</a:t>
                </a:r>
              </a:p>
              <a:p>
                <a:pPr algn="ctr"/>
                <a:r>
                  <a:rPr lang="en-US" sz="1400" dirty="0" err="1">
                    <a:solidFill>
                      <a:schemeClr val="bg1">
                        <a:lumMod val="50000"/>
                      </a:schemeClr>
                    </a:solidFill>
                  </a:rPr>
                  <a:t>txs</a:t>
                </a:r>
                <a:endParaRPr lang="en-US" sz="14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D1CC9F21-2D64-F443-9C7A-BE83CFB2EEAE}"/>
                  </a:ext>
                </a:extLst>
              </p:cNvPr>
              <p:cNvSpPr/>
              <p:nvPr/>
            </p:nvSpPr>
            <p:spPr>
              <a:xfrm>
                <a:off x="5976250" y="3468476"/>
                <a:ext cx="474089" cy="474089"/>
              </a:xfrm>
              <a:prstGeom prst="rect">
                <a:avLst/>
              </a:prstGeom>
              <a:solidFill>
                <a:srgbClr val="EAC7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IB</a:t>
                </a:r>
              </a:p>
              <a:p>
                <a:pPr algn="ctr"/>
                <a:r>
                  <a:rPr lang="en-US" sz="1400" dirty="0" err="1">
                    <a:solidFill>
                      <a:schemeClr val="bg1">
                        <a:lumMod val="50000"/>
                      </a:schemeClr>
                    </a:solidFill>
                  </a:rPr>
                  <a:t>txs</a:t>
                </a:r>
                <a:endParaRPr lang="en-US" sz="14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1263EDF1-F343-DF47-B20C-932C99F1D5CB}"/>
                  </a:ext>
                </a:extLst>
              </p:cNvPr>
              <p:cNvSpPr/>
              <p:nvPr/>
            </p:nvSpPr>
            <p:spPr>
              <a:xfrm>
                <a:off x="2469699" y="3468476"/>
                <a:ext cx="474089" cy="474089"/>
              </a:xfrm>
              <a:prstGeom prst="rect">
                <a:avLst/>
              </a:prstGeom>
              <a:solidFill>
                <a:srgbClr val="EAC7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IB</a:t>
                </a:r>
              </a:p>
              <a:p>
                <a:pPr algn="ctr"/>
                <a:r>
                  <a:rPr lang="en-US" sz="1400" dirty="0" err="1">
                    <a:solidFill>
                      <a:schemeClr val="bg1">
                        <a:lumMod val="50000"/>
                      </a:schemeClr>
                    </a:solidFill>
                  </a:rPr>
                  <a:t>txs</a:t>
                </a:r>
                <a:endParaRPr lang="en-US" sz="14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55C79D25-B97E-6F47-81A3-320661828D96}"/>
                  </a:ext>
                </a:extLst>
              </p:cNvPr>
              <p:cNvSpPr/>
              <p:nvPr/>
            </p:nvSpPr>
            <p:spPr>
              <a:xfrm>
                <a:off x="1925889" y="3468476"/>
                <a:ext cx="474089" cy="474089"/>
              </a:xfrm>
              <a:prstGeom prst="rect">
                <a:avLst/>
              </a:prstGeom>
              <a:solidFill>
                <a:srgbClr val="EAC7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IB</a:t>
                </a:r>
              </a:p>
              <a:p>
                <a:pPr algn="ctr"/>
                <a:r>
                  <a:rPr lang="en-US" sz="1400" dirty="0" err="1">
                    <a:solidFill>
                      <a:schemeClr val="bg1">
                        <a:lumMod val="50000"/>
                      </a:schemeClr>
                    </a:solidFill>
                  </a:rPr>
                  <a:t>txs</a:t>
                </a:r>
                <a:endParaRPr lang="en-US" sz="14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0A10B0D1-065D-3F49-8A30-8C2B01F83958}"/>
                  </a:ext>
                </a:extLst>
              </p:cNvPr>
              <p:cNvSpPr/>
              <p:nvPr/>
            </p:nvSpPr>
            <p:spPr>
              <a:xfrm>
                <a:off x="4031408" y="3624729"/>
                <a:ext cx="474089" cy="474089"/>
              </a:xfrm>
              <a:prstGeom prst="rect">
                <a:avLst/>
              </a:prstGeom>
              <a:solidFill>
                <a:srgbClr val="EAC7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IB</a:t>
                </a:r>
              </a:p>
              <a:p>
                <a:pPr algn="ctr"/>
                <a:r>
                  <a:rPr lang="en-US" sz="1400" dirty="0" err="1">
                    <a:solidFill>
                      <a:schemeClr val="bg1">
                        <a:lumMod val="50000"/>
                      </a:schemeClr>
                    </a:solidFill>
                  </a:rPr>
                  <a:t>txs</a:t>
                </a:r>
                <a:endParaRPr lang="en-US" sz="14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0F205453-2A4F-CA4D-832D-7DB737AC6EC9}"/>
              </a:ext>
            </a:extLst>
          </p:cNvPr>
          <p:cNvSpPr txBox="1">
            <a:spLocks/>
          </p:cNvSpPr>
          <p:nvPr/>
        </p:nvSpPr>
        <p:spPr>
          <a:xfrm>
            <a:off x="381000" y="1012372"/>
            <a:ext cx="11811000" cy="58456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Re: sequential / asymmetric resource allocation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      ➝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Input Endorsers /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Fruitchains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			      [GKL15, PS17, BKTF+19]</a:t>
            </a:r>
          </a:p>
          <a:p>
            <a:pPr lvl="1">
              <a:spcAft>
                <a:spcPts val="1800"/>
              </a:spcAft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     decouple payload generation from ordering (consensus)</a:t>
            </a:r>
          </a:p>
          <a:p>
            <a:pPr lvl="1">
              <a:spcAft>
                <a:spcPts val="1800"/>
              </a:spcAft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lvl="1">
              <a:spcAft>
                <a:spcPts val="1800"/>
              </a:spcAft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lvl="1">
              <a:spcAft>
                <a:spcPts val="2400"/>
              </a:spcAft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lvl="1">
              <a:spcAft>
                <a:spcPts val="1800"/>
              </a:spcAft>
            </a:pPr>
            <a:r>
              <a:rPr lang="en-US" sz="2800" dirty="0">
                <a:solidFill>
                  <a:srgbClr val="A56AA4"/>
                </a:solidFill>
                <a:cs typeface="Arial" panose="020B0604020202020204" pitchFamily="34" charset="0"/>
              </a:rPr>
              <a:t>payload generation near capacity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/ </a:t>
            </a:r>
            <a:r>
              <a:rPr lang="en-US" sz="2800" dirty="0">
                <a:solidFill>
                  <a:schemeClr val="accent1"/>
                </a:solidFill>
                <a:cs typeface="Arial" panose="020B0604020202020204" pitchFamily="34" charset="0"/>
              </a:rPr>
              <a:t>slow ordering</a:t>
            </a:r>
            <a:endParaRPr lang="en-US" sz="2800" dirty="0">
              <a:solidFill>
                <a:schemeClr val="accent6"/>
              </a:solidFill>
              <a:cs typeface="Arial" panose="020B0604020202020204" pitchFamily="34" charset="0"/>
            </a:endParaRPr>
          </a:p>
          <a:p>
            <a:pPr marL="914400" lvl="1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EB5495F-BAF4-8B46-A9EA-1B68A17D53C7}"/>
              </a:ext>
            </a:extLst>
          </p:cNvPr>
          <p:cNvGrpSpPr/>
          <p:nvPr/>
        </p:nvGrpSpPr>
        <p:grpSpPr>
          <a:xfrm>
            <a:off x="1556586" y="4356688"/>
            <a:ext cx="9870751" cy="785649"/>
            <a:chOff x="1556586" y="4356688"/>
            <a:chExt cx="9870751" cy="785649"/>
          </a:xfrm>
        </p:grpSpPr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369A7AD8-BAF2-5947-8F77-34492236B30E}"/>
                </a:ext>
              </a:extLst>
            </p:cNvPr>
            <p:cNvSpPr txBox="1"/>
            <p:nvPr/>
          </p:nvSpPr>
          <p:spPr>
            <a:xfrm>
              <a:off x="8787822" y="4388772"/>
              <a:ext cx="263951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"ranking blocks" RB</a:t>
              </a:r>
            </a:p>
          </p:txBody>
        </p: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AA8331DE-D2C8-F949-9774-DB25EB09303E}"/>
                </a:ext>
              </a:extLst>
            </p:cNvPr>
            <p:cNvGrpSpPr/>
            <p:nvPr/>
          </p:nvGrpSpPr>
          <p:grpSpPr>
            <a:xfrm>
              <a:off x="4067614" y="4356688"/>
              <a:ext cx="3818421" cy="383495"/>
              <a:chOff x="2891280" y="2662518"/>
              <a:chExt cx="4720472" cy="474090"/>
            </a:xfrm>
          </p:grpSpPr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81FAE7DF-A69F-8E4A-B7BC-91C76319C8DB}"/>
                  </a:ext>
                </a:extLst>
              </p:cNvPr>
              <p:cNvSpPr/>
              <p:nvPr/>
            </p:nvSpPr>
            <p:spPr>
              <a:xfrm>
                <a:off x="2891280" y="2662519"/>
                <a:ext cx="474089" cy="47408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RB</a:t>
                </a:r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F8EA462C-937B-6F4D-9DE8-FBE3FAC83E76}"/>
                  </a:ext>
                </a:extLst>
              </p:cNvPr>
              <p:cNvSpPr/>
              <p:nvPr/>
            </p:nvSpPr>
            <p:spPr>
              <a:xfrm>
                <a:off x="4633274" y="2662519"/>
                <a:ext cx="474089" cy="47408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RB</a:t>
                </a:r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2BAF0069-8AA3-3C44-9485-8B127012B7B5}"/>
                  </a:ext>
                </a:extLst>
              </p:cNvPr>
              <p:cNvSpPr/>
              <p:nvPr/>
            </p:nvSpPr>
            <p:spPr>
              <a:xfrm>
                <a:off x="5665902" y="2662518"/>
                <a:ext cx="474089" cy="47408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RB</a:t>
                </a:r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D416D655-5FCD-DB4A-9DB6-293E96C59138}"/>
                  </a:ext>
                </a:extLst>
              </p:cNvPr>
              <p:cNvSpPr/>
              <p:nvPr/>
            </p:nvSpPr>
            <p:spPr>
              <a:xfrm>
                <a:off x="7137663" y="2662518"/>
                <a:ext cx="474089" cy="47408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RB</a:t>
                </a:r>
              </a:p>
            </p:txBody>
          </p:sp>
          <p:cxnSp>
            <p:nvCxnSpPr>
              <p:cNvPr id="137" name="Straight Arrow Connector 136">
                <a:extLst>
                  <a:ext uri="{FF2B5EF4-FFF2-40B4-BE49-F238E27FC236}">
                    <a16:creationId xmlns:a16="http://schemas.microsoft.com/office/drawing/2014/main" id="{3FC44C80-6659-5447-8707-14FAA9CEF1DE}"/>
                  </a:ext>
                </a:extLst>
              </p:cNvPr>
              <p:cNvCxnSpPr>
                <a:cxnSpLocks/>
                <a:stCxn id="134" idx="1"/>
                <a:endCxn id="133" idx="3"/>
              </p:cNvCxnSpPr>
              <p:nvPr/>
            </p:nvCxnSpPr>
            <p:spPr>
              <a:xfrm flipH="1">
                <a:off x="3365369" y="2899564"/>
                <a:ext cx="1267905" cy="0"/>
              </a:xfrm>
              <a:prstGeom prst="straightConnector1">
                <a:avLst/>
              </a:prstGeom>
              <a:ln w="15875">
                <a:solidFill>
                  <a:schemeClr val="tx1">
                    <a:lumMod val="65000"/>
                    <a:lumOff val="3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Arrow Connector 137">
                <a:extLst>
                  <a:ext uri="{FF2B5EF4-FFF2-40B4-BE49-F238E27FC236}">
                    <a16:creationId xmlns:a16="http://schemas.microsoft.com/office/drawing/2014/main" id="{A052DCE0-E14A-8448-9787-FF1627CA1537}"/>
                  </a:ext>
                </a:extLst>
              </p:cNvPr>
              <p:cNvCxnSpPr>
                <a:cxnSpLocks/>
                <a:endCxn id="134" idx="3"/>
              </p:cNvCxnSpPr>
              <p:nvPr/>
            </p:nvCxnSpPr>
            <p:spPr>
              <a:xfrm flipH="1">
                <a:off x="5107363" y="2899561"/>
                <a:ext cx="558540" cy="3"/>
              </a:xfrm>
              <a:prstGeom prst="straightConnector1">
                <a:avLst/>
              </a:prstGeom>
              <a:ln w="15875">
                <a:solidFill>
                  <a:schemeClr val="tx1">
                    <a:lumMod val="65000"/>
                    <a:lumOff val="3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Arrow Connector 138">
                <a:extLst>
                  <a:ext uri="{FF2B5EF4-FFF2-40B4-BE49-F238E27FC236}">
                    <a16:creationId xmlns:a16="http://schemas.microsoft.com/office/drawing/2014/main" id="{F1063C3C-9E5A-B643-B822-838ABD0954A1}"/>
                  </a:ext>
                </a:extLst>
              </p:cNvPr>
              <p:cNvCxnSpPr>
                <a:cxnSpLocks/>
                <a:stCxn id="136" idx="1"/>
              </p:cNvCxnSpPr>
              <p:nvPr/>
            </p:nvCxnSpPr>
            <p:spPr>
              <a:xfrm flipH="1" flipV="1">
                <a:off x="6139991" y="2899561"/>
                <a:ext cx="997672" cy="2"/>
              </a:xfrm>
              <a:prstGeom prst="straightConnector1">
                <a:avLst/>
              </a:prstGeom>
              <a:ln w="15875">
                <a:solidFill>
                  <a:schemeClr val="tx1">
                    <a:lumMod val="65000"/>
                    <a:lumOff val="3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5BE5004A-8AA3-7341-8AB4-DC1038547575}"/>
                </a:ext>
              </a:extLst>
            </p:cNvPr>
            <p:cNvGrpSpPr/>
            <p:nvPr/>
          </p:nvGrpSpPr>
          <p:grpSpPr>
            <a:xfrm>
              <a:off x="1556586" y="4538593"/>
              <a:ext cx="6136042" cy="603744"/>
              <a:chOff x="-212944" y="2887395"/>
              <a:chExt cx="7585599" cy="746370"/>
            </a:xfrm>
          </p:grpSpPr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0B2E458D-A6BA-FF41-964C-5D994E510F52}"/>
                  </a:ext>
                </a:extLst>
              </p:cNvPr>
              <p:cNvGrpSpPr/>
              <p:nvPr/>
            </p:nvGrpSpPr>
            <p:grpSpPr>
              <a:xfrm>
                <a:off x="2162933" y="3129142"/>
                <a:ext cx="5209722" cy="504623"/>
                <a:chOff x="2162933" y="3129142"/>
                <a:chExt cx="5209722" cy="504623"/>
              </a:xfrm>
            </p:grpSpPr>
            <p:cxnSp>
              <p:nvCxnSpPr>
                <p:cNvPr id="117" name="Straight Arrow Connector 116">
                  <a:extLst>
                    <a:ext uri="{FF2B5EF4-FFF2-40B4-BE49-F238E27FC236}">
                      <a16:creationId xmlns:a16="http://schemas.microsoft.com/office/drawing/2014/main" id="{2B1A0987-B18E-9542-878E-A013B983AE06}"/>
                    </a:ext>
                  </a:extLst>
                </p:cNvPr>
                <p:cNvCxnSpPr>
                  <a:stCxn id="133" idx="2"/>
                </p:cNvCxnSpPr>
                <p:nvPr/>
              </p:nvCxnSpPr>
              <p:spPr>
                <a:xfrm flipH="1">
                  <a:off x="2162933" y="3136608"/>
                  <a:ext cx="965392" cy="331868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Arrow Connector 117">
                  <a:extLst>
                    <a:ext uri="{FF2B5EF4-FFF2-40B4-BE49-F238E27FC236}">
                      <a16:creationId xmlns:a16="http://schemas.microsoft.com/office/drawing/2014/main" id="{FB1B8D36-F300-0744-A8AF-1562747C1B92}"/>
                    </a:ext>
                  </a:extLst>
                </p:cNvPr>
                <p:cNvCxnSpPr>
                  <a:stCxn id="133" idx="2"/>
                  <a:endCxn id="130" idx="0"/>
                </p:cNvCxnSpPr>
                <p:nvPr/>
              </p:nvCxnSpPr>
              <p:spPr>
                <a:xfrm flipH="1">
                  <a:off x="2706744" y="3136608"/>
                  <a:ext cx="421581" cy="331868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Arrow Connector 118">
                  <a:extLst>
                    <a:ext uri="{FF2B5EF4-FFF2-40B4-BE49-F238E27FC236}">
                      <a16:creationId xmlns:a16="http://schemas.microsoft.com/office/drawing/2014/main" id="{63EB02C3-53B0-334E-A25D-C57B3AC7AA75}"/>
                    </a:ext>
                  </a:extLst>
                </p:cNvPr>
                <p:cNvCxnSpPr>
                  <a:cxnSpLocks/>
                  <a:stCxn id="134" idx="2"/>
                </p:cNvCxnSpPr>
                <p:nvPr/>
              </p:nvCxnSpPr>
              <p:spPr>
                <a:xfrm flipH="1">
                  <a:off x="3499467" y="3136608"/>
                  <a:ext cx="1370852" cy="318311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Arrow Connector 119">
                  <a:extLst>
                    <a:ext uri="{FF2B5EF4-FFF2-40B4-BE49-F238E27FC236}">
                      <a16:creationId xmlns:a16="http://schemas.microsoft.com/office/drawing/2014/main" id="{EC8E8549-E35E-2247-8351-D5C3DF341BDB}"/>
                    </a:ext>
                  </a:extLst>
                </p:cNvPr>
                <p:cNvCxnSpPr>
                  <a:cxnSpLocks/>
                  <a:stCxn id="134" idx="2"/>
                </p:cNvCxnSpPr>
                <p:nvPr/>
              </p:nvCxnSpPr>
              <p:spPr>
                <a:xfrm flipH="1">
                  <a:off x="3989527" y="3136608"/>
                  <a:ext cx="880792" cy="313152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Arrow Connector 120">
                  <a:extLst>
                    <a:ext uri="{FF2B5EF4-FFF2-40B4-BE49-F238E27FC236}">
                      <a16:creationId xmlns:a16="http://schemas.microsoft.com/office/drawing/2014/main" id="{1C524313-9962-CB4F-8CA7-532ADC01A428}"/>
                    </a:ext>
                  </a:extLst>
                </p:cNvPr>
                <p:cNvCxnSpPr>
                  <a:cxnSpLocks/>
                  <a:stCxn id="134" idx="2"/>
                </p:cNvCxnSpPr>
                <p:nvPr/>
              </p:nvCxnSpPr>
              <p:spPr>
                <a:xfrm flipH="1">
                  <a:off x="4275377" y="3136608"/>
                  <a:ext cx="594942" cy="497157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Arrow Connector 121">
                  <a:extLst>
                    <a:ext uri="{FF2B5EF4-FFF2-40B4-BE49-F238E27FC236}">
                      <a16:creationId xmlns:a16="http://schemas.microsoft.com/office/drawing/2014/main" id="{9E5B07FE-7F64-D842-A8DC-61015141A1BA}"/>
                    </a:ext>
                  </a:extLst>
                </p:cNvPr>
                <p:cNvCxnSpPr>
                  <a:cxnSpLocks/>
                  <a:endCxn id="125" idx="0"/>
                </p:cNvCxnSpPr>
                <p:nvPr/>
              </p:nvCxnSpPr>
              <p:spPr>
                <a:xfrm flipH="1">
                  <a:off x="5357224" y="3136608"/>
                  <a:ext cx="545722" cy="331868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Arrow Connector 122">
                  <a:extLst>
                    <a:ext uri="{FF2B5EF4-FFF2-40B4-BE49-F238E27FC236}">
                      <a16:creationId xmlns:a16="http://schemas.microsoft.com/office/drawing/2014/main" id="{1D94BDFA-0118-9842-B90B-572E48FB177B}"/>
                    </a:ext>
                  </a:extLst>
                </p:cNvPr>
                <p:cNvCxnSpPr>
                  <a:cxnSpLocks/>
                  <a:endCxn id="129" idx="0"/>
                </p:cNvCxnSpPr>
                <p:nvPr/>
              </p:nvCxnSpPr>
              <p:spPr>
                <a:xfrm flipH="1">
                  <a:off x="6213295" y="3136608"/>
                  <a:ext cx="1159360" cy="331868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Arrow Connector 123">
                  <a:extLst>
                    <a:ext uri="{FF2B5EF4-FFF2-40B4-BE49-F238E27FC236}">
                      <a16:creationId xmlns:a16="http://schemas.microsoft.com/office/drawing/2014/main" id="{B0562425-5ED2-DB44-A527-A1992E164AA1}"/>
                    </a:ext>
                  </a:extLst>
                </p:cNvPr>
                <p:cNvCxnSpPr>
                  <a:cxnSpLocks/>
                  <a:endCxn id="128" idx="0"/>
                </p:cNvCxnSpPr>
                <p:nvPr/>
              </p:nvCxnSpPr>
              <p:spPr>
                <a:xfrm flipH="1">
                  <a:off x="6826331" y="3129142"/>
                  <a:ext cx="529300" cy="339334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82F2F452-86AE-474A-9CB0-26F7B74B93D6}"/>
                  </a:ext>
                </a:extLst>
              </p:cNvPr>
              <p:cNvSpPr txBox="1"/>
              <p:nvPr/>
            </p:nvSpPr>
            <p:spPr>
              <a:xfrm>
                <a:off x="-212944" y="2887395"/>
                <a:ext cx="2590949" cy="570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by reference</a:t>
                </a: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57485E3-4A7B-314D-B403-EC9BAFE261BE}"/>
              </a:ext>
            </a:extLst>
          </p:cNvPr>
          <p:cNvGrpSpPr/>
          <p:nvPr/>
        </p:nvGrpSpPr>
        <p:grpSpPr>
          <a:xfrm>
            <a:off x="1276042" y="5458598"/>
            <a:ext cx="8059049" cy="461665"/>
            <a:chOff x="1276042" y="5458598"/>
            <a:chExt cx="8059049" cy="461665"/>
          </a:xfrm>
        </p:grpSpPr>
        <p:cxnSp>
          <p:nvCxnSpPr>
            <p:cNvPr id="171" name="Straight Arrow Connector 170">
              <a:extLst>
                <a:ext uri="{FF2B5EF4-FFF2-40B4-BE49-F238E27FC236}">
                  <a16:creationId xmlns:a16="http://schemas.microsoft.com/office/drawing/2014/main" id="{55CBAEFC-93AA-C540-A2EC-660821B097F6}"/>
                </a:ext>
              </a:extLst>
            </p:cNvPr>
            <p:cNvCxnSpPr>
              <a:cxnSpLocks/>
            </p:cNvCxnSpPr>
            <p:nvPr/>
          </p:nvCxnSpPr>
          <p:spPr>
            <a:xfrm>
              <a:off x="3173067" y="5906474"/>
              <a:ext cx="616202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A200F83-580B-454F-A375-ED0D14E12C81}"/>
                </a:ext>
              </a:extLst>
            </p:cNvPr>
            <p:cNvSpPr/>
            <p:nvPr/>
          </p:nvSpPr>
          <p:spPr>
            <a:xfrm>
              <a:off x="3261893" y="5594759"/>
              <a:ext cx="4180556" cy="31171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id="{68E5E626-14F9-A041-B4F6-DB4C012CA8E2}"/>
                </a:ext>
              </a:extLst>
            </p:cNvPr>
            <p:cNvSpPr txBox="1"/>
            <p:nvPr/>
          </p:nvSpPr>
          <p:spPr>
            <a:xfrm>
              <a:off x="1276042" y="5458598"/>
              <a:ext cx="1955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network load</a:t>
              </a:r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521A25A-0476-2D43-8F46-CB9E18D92B3D}"/>
              </a:ext>
            </a:extLst>
          </p:cNvPr>
          <p:cNvCxnSpPr>
            <a:cxnSpLocks/>
          </p:cNvCxnSpPr>
          <p:nvPr/>
        </p:nvCxnSpPr>
        <p:spPr>
          <a:xfrm>
            <a:off x="3261893" y="5601523"/>
            <a:ext cx="4180556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50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8A6BB-34AA-544E-9B60-FDACED1AE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0"/>
            <a:ext cx="11811000" cy="1012371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The </a:t>
            </a:r>
            <a:r>
              <a:rPr lang="en-US" sz="4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Leios</a:t>
            </a: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 Protocol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F205453-2A4F-CA4D-832D-7DB737AC6EC9}"/>
              </a:ext>
            </a:extLst>
          </p:cNvPr>
          <p:cNvSpPr txBox="1">
            <a:spLocks/>
          </p:cNvSpPr>
          <p:nvPr/>
        </p:nvSpPr>
        <p:spPr>
          <a:xfrm>
            <a:off x="381000" y="1012371"/>
            <a:ext cx="11811000" cy="55616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Re: Message bursts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decouple payload </a:t>
            </a:r>
            <a:r>
              <a:rPr lang="en-US" sz="2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delivery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 from ordering (consensus)</a:t>
            </a:r>
          </a:p>
          <a:p>
            <a:pPr lvl="1">
              <a:spcAft>
                <a:spcPts val="1800"/>
              </a:spcAft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➝ certify ✅ availability of payloads		stake-based voting</a:t>
            </a:r>
          </a:p>
          <a:p>
            <a:pPr lvl="1">
              <a:spcAft>
                <a:spcPts val="1800"/>
              </a:spcAft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lvl="1">
              <a:spcAft>
                <a:spcPts val="1800"/>
              </a:spcAft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lvl="1">
              <a:spcAft>
                <a:spcPts val="3000"/>
              </a:spcAft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lvl="1">
              <a:spcAft>
                <a:spcPts val="1200"/>
              </a:spcAft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➝ late payloads do not hinder consensus</a:t>
            </a:r>
          </a:p>
          <a:p>
            <a:pPr lvl="1">
              <a:spcAft>
                <a:spcPts val="1800"/>
              </a:spcAft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lvl="1">
              <a:spcAft>
                <a:spcPts val="1800"/>
              </a:spcAft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marL="914400" lvl="1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FA0E4FCC-C479-9E4F-8582-96873495138B}"/>
              </a:ext>
            </a:extLst>
          </p:cNvPr>
          <p:cNvGrpSpPr/>
          <p:nvPr/>
        </p:nvGrpSpPr>
        <p:grpSpPr>
          <a:xfrm>
            <a:off x="5540393" y="654830"/>
            <a:ext cx="6614265" cy="1535382"/>
            <a:chOff x="4540762" y="3940953"/>
            <a:chExt cx="6614265" cy="1535382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19867C2-9DD1-1347-8A34-4AC20736CB8F}"/>
                </a:ext>
              </a:extLst>
            </p:cNvPr>
            <p:cNvSpPr/>
            <p:nvPr/>
          </p:nvSpPr>
          <p:spPr>
            <a:xfrm>
              <a:off x="4540762" y="3952978"/>
              <a:ext cx="354265" cy="3542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B4AF3A06-E62B-2940-BB45-D57C691EB3C7}"/>
                </a:ext>
              </a:extLst>
            </p:cNvPr>
            <p:cNvSpPr/>
            <p:nvPr/>
          </p:nvSpPr>
          <p:spPr>
            <a:xfrm>
              <a:off x="5354899" y="3949572"/>
              <a:ext cx="354265" cy="3542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0907381-0B63-0744-BA48-C899CE0C333D}"/>
                </a:ext>
              </a:extLst>
            </p:cNvPr>
            <p:cNvSpPr/>
            <p:nvPr/>
          </p:nvSpPr>
          <p:spPr>
            <a:xfrm>
              <a:off x="6166941" y="3940953"/>
              <a:ext cx="354265" cy="3542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EDE453E4-0C53-DC47-94F7-C44143427E3A}"/>
                </a:ext>
              </a:extLst>
            </p:cNvPr>
            <p:cNvSpPr/>
            <p:nvPr/>
          </p:nvSpPr>
          <p:spPr>
            <a:xfrm>
              <a:off x="6978983" y="3945520"/>
              <a:ext cx="354265" cy="3542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7C323327-F7D2-CB4D-884D-44E0DAD196A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09266" y="4118085"/>
              <a:ext cx="44353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9DBE4DDB-6E5F-B742-917B-0CC9DFE741B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23403" y="4126704"/>
              <a:ext cx="44353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F2238092-978B-5A45-B616-C080B88FAE4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11498" y="4118085"/>
              <a:ext cx="44353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D8CCADDD-E37F-C141-BE44-75C6E2C49C27}"/>
                </a:ext>
              </a:extLst>
            </p:cNvPr>
            <p:cNvCxnSpPr>
              <a:cxnSpLocks/>
              <a:stCxn id="57" idx="1"/>
              <a:endCxn id="49" idx="3"/>
            </p:cNvCxnSpPr>
            <p:nvPr/>
          </p:nvCxnSpPr>
          <p:spPr>
            <a:xfrm flipH="1" flipV="1">
              <a:off x="4895027" y="4130111"/>
              <a:ext cx="453739" cy="69236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641AA429-5F10-D148-9466-C697761B1C78}"/>
                </a:ext>
              </a:extLst>
            </p:cNvPr>
            <p:cNvSpPr/>
            <p:nvPr/>
          </p:nvSpPr>
          <p:spPr>
            <a:xfrm>
              <a:off x="5348766" y="4645338"/>
              <a:ext cx="354265" cy="3542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2A0F9B99-0F01-D74D-A216-B87D33EA7D6F}"/>
                </a:ext>
              </a:extLst>
            </p:cNvPr>
            <p:cNvSpPr/>
            <p:nvPr/>
          </p:nvSpPr>
          <p:spPr>
            <a:xfrm>
              <a:off x="6158522" y="4643628"/>
              <a:ext cx="354265" cy="3542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6BAEDDCC-DC6C-5B42-ABE7-8745DFD71A13}"/>
                </a:ext>
              </a:extLst>
            </p:cNvPr>
            <p:cNvSpPr/>
            <p:nvPr/>
          </p:nvSpPr>
          <p:spPr>
            <a:xfrm>
              <a:off x="6970564" y="4648195"/>
              <a:ext cx="354265" cy="3542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0D610AFE-D6B1-2C48-A3CA-2FDAF5177B1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14984" y="4829379"/>
              <a:ext cx="44353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CA6EC9DD-CE6F-5D4B-AC14-7FAE3F79868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03079" y="4820760"/>
              <a:ext cx="44353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6B11CF05-0C22-4448-B875-DAB685340A0A}"/>
                </a:ext>
              </a:extLst>
            </p:cNvPr>
            <p:cNvSpPr/>
            <p:nvPr/>
          </p:nvSpPr>
          <p:spPr>
            <a:xfrm>
              <a:off x="7776585" y="4637537"/>
              <a:ext cx="354265" cy="3542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BDC897B9-2773-6F4F-8E01-2BAA51D3E632}"/>
                </a:ext>
              </a:extLst>
            </p:cNvPr>
            <p:cNvSpPr/>
            <p:nvPr/>
          </p:nvSpPr>
          <p:spPr>
            <a:xfrm>
              <a:off x="8588627" y="4642104"/>
              <a:ext cx="354265" cy="3542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1B9D31AD-8B62-5442-BF1B-FF2C57D9B83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33047" y="4823288"/>
              <a:ext cx="44353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99DDC240-AD8E-4E4F-8210-4716F3EB01A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21142" y="4814669"/>
              <a:ext cx="44353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4AC23909-6DD6-0B45-ACCD-4ED20D54ED85}"/>
                </a:ext>
              </a:extLst>
            </p:cNvPr>
            <p:cNvSpPr/>
            <p:nvPr/>
          </p:nvSpPr>
          <p:spPr>
            <a:xfrm>
              <a:off x="7813318" y="3976436"/>
              <a:ext cx="354265" cy="35426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  <a:r>
                <a:rPr lang="en-US" baseline="30000" dirty="0">
                  <a:solidFill>
                    <a:schemeClr val="tx1"/>
                  </a:solidFill>
                </a:rPr>
                <a:t>+</a:t>
              </a:r>
            </a:p>
          </p:txBody>
        </p: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468BF66A-7370-9D45-AB26-55BA8103EA0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45833" y="4149001"/>
              <a:ext cx="44353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15406F8F-0213-5D45-A521-E57D36482E7A}"/>
                </a:ext>
              </a:extLst>
            </p:cNvPr>
            <p:cNvSpPr txBox="1"/>
            <p:nvPr/>
          </p:nvSpPr>
          <p:spPr>
            <a:xfrm>
              <a:off x="9083407" y="4645338"/>
              <a:ext cx="15970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⏳ download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88492372-2614-BF47-B5C3-4DA575BC054C}"/>
                </a:ext>
              </a:extLst>
            </p:cNvPr>
            <p:cNvSpPr txBox="1"/>
            <p:nvPr/>
          </p:nvSpPr>
          <p:spPr>
            <a:xfrm>
              <a:off x="8494126" y="3943440"/>
              <a:ext cx="26609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</a:rPr>
                <a:t>add new block here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D90C003-E9EF-AE4F-A376-BB01ED023722}"/>
              </a:ext>
            </a:extLst>
          </p:cNvPr>
          <p:cNvGrpSpPr/>
          <p:nvPr/>
        </p:nvGrpSpPr>
        <p:grpSpPr>
          <a:xfrm>
            <a:off x="3329477" y="3844499"/>
            <a:ext cx="4200396" cy="490878"/>
            <a:chOff x="3329477" y="3844499"/>
            <a:chExt cx="4200396" cy="490878"/>
          </a:xfrm>
        </p:grpSpPr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B5E77330-1B89-4C4B-9CC4-C3ECE15E38CB}"/>
                </a:ext>
              </a:extLst>
            </p:cNvPr>
            <p:cNvGrpSpPr/>
            <p:nvPr/>
          </p:nvGrpSpPr>
          <p:grpSpPr>
            <a:xfrm>
              <a:off x="3329477" y="3844499"/>
              <a:ext cx="2816628" cy="338342"/>
              <a:chOff x="2891706" y="2692244"/>
              <a:chExt cx="3210010" cy="385596"/>
            </a:xfrm>
          </p:grpSpPr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7AF1C5AD-1F91-3048-8EE5-113DA28F3409}"/>
                  </a:ext>
                </a:extLst>
              </p:cNvPr>
              <p:cNvSpPr/>
              <p:nvPr/>
            </p:nvSpPr>
            <p:spPr>
              <a:xfrm>
                <a:off x="4645728" y="2708508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anose="020B0604020202020204" pitchFamily="34" charset="0"/>
                  </a:rPr>
                  <a:t>✅</a:t>
                </a:r>
                <a:endParaRPr lang="en-US" dirty="0"/>
              </a:p>
            </p:txBody>
          </p:sp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99AA5A6B-BA85-504D-8E28-06C75FDB76EE}"/>
                  </a:ext>
                </a:extLst>
              </p:cNvPr>
              <p:cNvSpPr/>
              <p:nvPr/>
            </p:nvSpPr>
            <p:spPr>
              <a:xfrm>
                <a:off x="5686218" y="2692244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anose="020B0604020202020204" pitchFamily="34" charset="0"/>
                  </a:rPr>
                  <a:t>✅</a:t>
                </a:r>
                <a:endParaRPr lang="en-US" dirty="0"/>
              </a:p>
            </p:txBody>
          </p:sp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62811116-EB33-0D45-A8E3-801560242A59}"/>
                  </a:ext>
                </a:extLst>
              </p:cNvPr>
              <p:cNvSpPr/>
              <p:nvPr/>
            </p:nvSpPr>
            <p:spPr>
              <a:xfrm>
                <a:off x="2891706" y="2697682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anose="020B0604020202020204" pitchFamily="34" charset="0"/>
                  </a:rPr>
                  <a:t>✅</a:t>
                </a:r>
                <a:endParaRPr lang="en-US" dirty="0"/>
              </a:p>
            </p:txBody>
          </p:sp>
        </p:grp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DF624DFC-06BB-C74B-91CE-09ADE0105A63}"/>
                </a:ext>
              </a:extLst>
            </p:cNvPr>
            <p:cNvSpPr/>
            <p:nvPr/>
          </p:nvSpPr>
          <p:spPr>
            <a:xfrm>
              <a:off x="7053420" y="3858770"/>
              <a:ext cx="364579" cy="32407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✅</a:t>
              </a:r>
              <a:endParaRPr lang="en-US" dirty="0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7364CE92-9E82-D846-A44F-F5F7A915011B}"/>
                </a:ext>
              </a:extLst>
            </p:cNvPr>
            <p:cNvSpPr/>
            <p:nvPr/>
          </p:nvSpPr>
          <p:spPr>
            <a:xfrm>
              <a:off x="3451835" y="3923735"/>
              <a:ext cx="364579" cy="32407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✅</a:t>
              </a:r>
              <a:endParaRPr lang="en-US" dirty="0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E5AECFFA-702B-3A4B-B7C4-319E68BA16D0}"/>
                </a:ext>
              </a:extLst>
            </p:cNvPr>
            <p:cNvSpPr/>
            <p:nvPr/>
          </p:nvSpPr>
          <p:spPr>
            <a:xfrm>
              <a:off x="4980411" y="3926763"/>
              <a:ext cx="364579" cy="32407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✅</a:t>
              </a:r>
              <a:endParaRPr lang="en-US" dirty="0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3EDDBF9E-3797-064D-83DA-31BA850A41EF}"/>
                </a:ext>
              </a:extLst>
            </p:cNvPr>
            <p:cNvSpPr/>
            <p:nvPr/>
          </p:nvSpPr>
          <p:spPr>
            <a:xfrm>
              <a:off x="5074068" y="4011306"/>
              <a:ext cx="364579" cy="32407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✅</a:t>
              </a:r>
              <a:endParaRPr lang="en-US" dirty="0"/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DDD0D059-44E5-A845-80D8-6A8900A571EF}"/>
                </a:ext>
              </a:extLst>
            </p:cNvPr>
            <p:cNvSpPr/>
            <p:nvPr/>
          </p:nvSpPr>
          <p:spPr>
            <a:xfrm>
              <a:off x="7165294" y="3954298"/>
              <a:ext cx="364579" cy="32407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✅</a:t>
              </a:r>
              <a:endParaRPr lang="en-US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411DEDA-A3EF-454D-BF06-0A26EEB1AE48}"/>
              </a:ext>
            </a:extLst>
          </p:cNvPr>
          <p:cNvGrpSpPr/>
          <p:nvPr/>
        </p:nvGrpSpPr>
        <p:grpSpPr>
          <a:xfrm>
            <a:off x="2459357" y="3472667"/>
            <a:ext cx="9353608" cy="1972067"/>
            <a:chOff x="2459357" y="3472667"/>
            <a:chExt cx="9353608" cy="1972067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219C08AA-6657-1548-A410-6BBF4DCEFA21}"/>
                </a:ext>
              </a:extLst>
            </p:cNvPr>
            <p:cNvSpPr txBox="1"/>
            <p:nvPr/>
          </p:nvSpPr>
          <p:spPr>
            <a:xfrm>
              <a:off x="9362782" y="3472747"/>
              <a:ext cx="245018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"ranking blocks" RB</a:t>
              </a: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E712BF11-23F5-E442-B432-3CBA9416B017}"/>
                </a:ext>
              </a:extLst>
            </p:cNvPr>
            <p:cNvSpPr txBox="1"/>
            <p:nvPr/>
          </p:nvSpPr>
          <p:spPr>
            <a:xfrm>
              <a:off x="9362782" y="4886311"/>
              <a:ext cx="245018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"input blocks" IB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6966C02-61D9-3C46-BF1B-B517A0FD3CBD}"/>
                </a:ext>
              </a:extLst>
            </p:cNvPr>
            <p:cNvGrpSpPr/>
            <p:nvPr/>
          </p:nvGrpSpPr>
          <p:grpSpPr>
            <a:xfrm>
              <a:off x="2459357" y="3472667"/>
              <a:ext cx="6262654" cy="1972067"/>
              <a:chOff x="2459357" y="3472667"/>
              <a:chExt cx="6262654" cy="1972067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6B9718CC-CB4B-CC42-82DD-0EBC6762CC9B}"/>
                  </a:ext>
                </a:extLst>
              </p:cNvPr>
              <p:cNvGrpSpPr/>
              <p:nvPr/>
            </p:nvGrpSpPr>
            <p:grpSpPr>
              <a:xfrm>
                <a:off x="2459357" y="3472667"/>
                <a:ext cx="4989068" cy="1972067"/>
                <a:chOff x="2459357" y="3472667"/>
                <a:chExt cx="4989068" cy="1972067"/>
              </a:xfrm>
            </p:grpSpPr>
            <p:grpSp>
              <p:nvGrpSpPr>
                <p:cNvPr id="88" name="Group 87">
                  <a:extLst>
                    <a:ext uri="{FF2B5EF4-FFF2-40B4-BE49-F238E27FC236}">
                      <a16:creationId xmlns:a16="http://schemas.microsoft.com/office/drawing/2014/main" id="{EEF075F7-09F2-A84D-878B-E5E1D23619EC}"/>
                    </a:ext>
                  </a:extLst>
                </p:cNvPr>
                <p:cNvGrpSpPr/>
                <p:nvPr/>
              </p:nvGrpSpPr>
              <p:grpSpPr>
                <a:xfrm>
                  <a:off x="3306441" y="3472667"/>
                  <a:ext cx="4141984" cy="415991"/>
                  <a:chOff x="2891280" y="2662518"/>
                  <a:chExt cx="4720472" cy="474090"/>
                </a:xfrm>
              </p:grpSpPr>
              <p:sp>
                <p:nvSpPr>
                  <p:cNvPr id="89" name="Rectangle 88">
                    <a:extLst>
                      <a:ext uri="{FF2B5EF4-FFF2-40B4-BE49-F238E27FC236}">
                        <a16:creationId xmlns:a16="http://schemas.microsoft.com/office/drawing/2014/main" id="{1E7907EE-1FB3-654C-B999-0FD6202A4098}"/>
                      </a:ext>
                    </a:extLst>
                  </p:cNvPr>
                  <p:cNvSpPr/>
                  <p:nvPr/>
                </p:nvSpPr>
                <p:spPr>
                  <a:xfrm>
                    <a:off x="2891280" y="2662519"/>
                    <a:ext cx="474089" cy="474089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>
                        <a:solidFill>
                          <a:schemeClr val="tx1"/>
                        </a:solidFill>
                      </a:rPr>
                      <a:t>RB</a:t>
                    </a:r>
                  </a:p>
                </p:txBody>
              </p:sp>
              <p:sp>
                <p:nvSpPr>
                  <p:cNvPr id="90" name="Rectangle 89">
                    <a:extLst>
                      <a:ext uri="{FF2B5EF4-FFF2-40B4-BE49-F238E27FC236}">
                        <a16:creationId xmlns:a16="http://schemas.microsoft.com/office/drawing/2014/main" id="{F3F5E601-69E6-F44B-9D4B-B645839989B5}"/>
                      </a:ext>
                    </a:extLst>
                  </p:cNvPr>
                  <p:cNvSpPr/>
                  <p:nvPr/>
                </p:nvSpPr>
                <p:spPr>
                  <a:xfrm>
                    <a:off x="4633274" y="2662519"/>
                    <a:ext cx="474089" cy="474089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>
                        <a:solidFill>
                          <a:schemeClr val="tx1"/>
                        </a:solidFill>
                      </a:rPr>
                      <a:t>RB</a:t>
                    </a:r>
                  </a:p>
                </p:txBody>
              </p:sp>
              <p:sp>
                <p:nvSpPr>
                  <p:cNvPr id="91" name="Rectangle 90">
                    <a:extLst>
                      <a:ext uri="{FF2B5EF4-FFF2-40B4-BE49-F238E27FC236}">
                        <a16:creationId xmlns:a16="http://schemas.microsoft.com/office/drawing/2014/main" id="{9508989E-8C5A-4141-8E44-96DD73DF2877}"/>
                      </a:ext>
                    </a:extLst>
                  </p:cNvPr>
                  <p:cNvSpPr/>
                  <p:nvPr/>
                </p:nvSpPr>
                <p:spPr>
                  <a:xfrm>
                    <a:off x="5665902" y="2662518"/>
                    <a:ext cx="474089" cy="474089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>
                        <a:solidFill>
                          <a:schemeClr val="tx1"/>
                        </a:solidFill>
                      </a:rPr>
                      <a:t>RB</a:t>
                    </a:r>
                  </a:p>
                </p:txBody>
              </p:sp>
              <p:sp>
                <p:nvSpPr>
                  <p:cNvPr id="92" name="Rectangle 91">
                    <a:extLst>
                      <a:ext uri="{FF2B5EF4-FFF2-40B4-BE49-F238E27FC236}">
                        <a16:creationId xmlns:a16="http://schemas.microsoft.com/office/drawing/2014/main" id="{1F1F11B2-B433-A047-A725-0EA9622C2370}"/>
                      </a:ext>
                    </a:extLst>
                  </p:cNvPr>
                  <p:cNvSpPr/>
                  <p:nvPr/>
                </p:nvSpPr>
                <p:spPr>
                  <a:xfrm>
                    <a:off x="7137663" y="2662518"/>
                    <a:ext cx="474089" cy="474089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>
                        <a:solidFill>
                          <a:schemeClr val="tx1"/>
                        </a:solidFill>
                      </a:rPr>
                      <a:t>RB</a:t>
                    </a:r>
                  </a:p>
                </p:txBody>
              </p:sp>
              <p:cxnSp>
                <p:nvCxnSpPr>
                  <p:cNvPr id="93" name="Straight Arrow Connector 92">
                    <a:extLst>
                      <a:ext uri="{FF2B5EF4-FFF2-40B4-BE49-F238E27FC236}">
                        <a16:creationId xmlns:a16="http://schemas.microsoft.com/office/drawing/2014/main" id="{8BA01703-EF27-7942-90ED-7164FEA8A13E}"/>
                      </a:ext>
                    </a:extLst>
                  </p:cNvPr>
                  <p:cNvCxnSpPr>
                    <a:cxnSpLocks/>
                    <a:stCxn id="90" idx="1"/>
                    <a:endCxn id="89" idx="3"/>
                  </p:cNvCxnSpPr>
                  <p:nvPr/>
                </p:nvCxnSpPr>
                <p:spPr>
                  <a:xfrm flipH="1">
                    <a:off x="3365369" y="2899564"/>
                    <a:ext cx="1267905" cy="0"/>
                  </a:xfrm>
                  <a:prstGeom prst="straightConnector1">
                    <a:avLst/>
                  </a:prstGeom>
                  <a:ln w="15875">
                    <a:solidFill>
                      <a:schemeClr val="tx1">
                        <a:lumMod val="65000"/>
                        <a:lumOff val="3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" name="Straight Arrow Connector 93">
                    <a:extLst>
                      <a:ext uri="{FF2B5EF4-FFF2-40B4-BE49-F238E27FC236}">
                        <a16:creationId xmlns:a16="http://schemas.microsoft.com/office/drawing/2014/main" id="{2A2E3991-723B-4142-8A78-1ED8C5D4CA0F}"/>
                      </a:ext>
                    </a:extLst>
                  </p:cNvPr>
                  <p:cNvCxnSpPr>
                    <a:cxnSpLocks/>
                    <a:endCxn id="90" idx="3"/>
                  </p:cNvCxnSpPr>
                  <p:nvPr/>
                </p:nvCxnSpPr>
                <p:spPr>
                  <a:xfrm flipH="1">
                    <a:off x="5107363" y="2899561"/>
                    <a:ext cx="558540" cy="3"/>
                  </a:xfrm>
                  <a:prstGeom prst="straightConnector1">
                    <a:avLst/>
                  </a:prstGeom>
                  <a:ln w="15875">
                    <a:solidFill>
                      <a:schemeClr val="tx1">
                        <a:lumMod val="65000"/>
                        <a:lumOff val="3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" name="Straight Arrow Connector 94">
                    <a:extLst>
                      <a:ext uri="{FF2B5EF4-FFF2-40B4-BE49-F238E27FC236}">
                        <a16:creationId xmlns:a16="http://schemas.microsoft.com/office/drawing/2014/main" id="{2ECC115E-F97B-7A4E-9957-5893C538EA3B}"/>
                      </a:ext>
                    </a:extLst>
                  </p:cNvPr>
                  <p:cNvCxnSpPr>
                    <a:cxnSpLocks/>
                    <a:stCxn id="92" idx="1"/>
                  </p:cNvCxnSpPr>
                  <p:nvPr/>
                </p:nvCxnSpPr>
                <p:spPr>
                  <a:xfrm flipH="1" flipV="1">
                    <a:off x="6139991" y="2899561"/>
                    <a:ext cx="997672" cy="2"/>
                  </a:xfrm>
                  <a:prstGeom prst="straightConnector1">
                    <a:avLst/>
                  </a:prstGeom>
                  <a:ln w="15875">
                    <a:solidFill>
                      <a:schemeClr val="tx1">
                        <a:lumMod val="65000"/>
                        <a:lumOff val="3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6" name="Group 95">
                  <a:extLst>
                    <a:ext uri="{FF2B5EF4-FFF2-40B4-BE49-F238E27FC236}">
                      <a16:creationId xmlns:a16="http://schemas.microsoft.com/office/drawing/2014/main" id="{D40C6AB6-C8E7-E245-9B64-950C99FB2039}"/>
                    </a:ext>
                  </a:extLst>
                </p:cNvPr>
                <p:cNvGrpSpPr/>
                <p:nvPr/>
              </p:nvGrpSpPr>
              <p:grpSpPr>
                <a:xfrm>
                  <a:off x="2459357" y="4891640"/>
                  <a:ext cx="4507894" cy="553094"/>
                  <a:chOff x="1925889" y="3468476"/>
                  <a:chExt cx="5137486" cy="630342"/>
                </a:xfrm>
              </p:grpSpPr>
              <p:sp>
                <p:nvSpPr>
                  <p:cNvPr id="97" name="Rectangle 96">
                    <a:extLst>
                      <a:ext uri="{FF2B5EF4-FFF2-40B4-BE49-F238E27FC236}">
                        <a16:creationId xmlns:a16="http://schemas.microsoft.com/office/drawing/2014/main" id="{8B6A1711-1EBF-E044-AA62-DE0DDCB5D002}"/>
                      </a:ext>
                    </a:extLst>
                  </p:cNvPr>
                  <p:cNvSpPr/>
                  <p:nvPr/>
                </p:nvSpPr>
                <p:spPr>
                  <a:xfrm>
                    <a:off x="3759503" y="3468476"/>
                    <a:ext cx="474089" cy="474089"/>
                  </a:xfrm>
                  <a:prstGeom prst="rect">
                    <a:avLst/>
                  </a:prstGeom>
                  <a:solidFill>
                    <a:srgbClr val="EAC7FF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36000" rIns="0"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IB</a:t>
                    </a:r>
                  </a:p>
                  <a:p>
                    <a:pPr algn="ctr"/>
                    <a:r>
                      <a:rPr lang="en-US" sz="1400" dirty="0" err="1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txs</a:t>
                    </a:r>
                    <a:endParaRPr lang="en-US" sz="1400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98" name="Rectangle 97">
                    <a:extLst>
                      <a:ext uri="{FF2B5EF4-FFF2-40B4-BE49-F238E27FC236}">
                        <a16:creationId xmlns:a16="http://schemas.microsoft.com/office/drawing/2014/main" id="{11FC99D7-9FD3-F645-BAF0-F185D28666A7}"/>
                      </a:ext>
                    </a:extLst>
                  </p:cNvPr>
                  <p:cNvSpPr/>
                  <p:nvPr/>
                </p:nvSpPr>
                <p:spPr>
                  <a:xfrm>
                    <a:off x="6589286" y="3468476"/>
                    <a:ext cx="474089" cy="474089"/>
                  </a:xfrm>
                  <a:prstGeom prst="rect">
                    <a:avLst/>
                  </a:prstGeom>
                  <a:solidFill>
                    <a:srgbClr val="EAC7FF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36000" rIns="0"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IB</a:t>
                    </a:r>
                  </a:p>
                  <a:p>
                    <a:pPr algn="ctr"/>
                    <a:r>
                      <a:rPr lang="en-US" sz="1400" dirty="0" err="1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txs</a:t>
                    </a:r>
                    <a:endParaRPr lang="en-US" sz="1400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99" name="Rectangle 98">
                    <a:extLst>
                      <a:ext uri="{FF2B5EF4-FFF2-40B4-BE49-F238E27FC236}">
                        <a16:creationId xmlns:a16="http://schemas.microsoft.com/office/drawing/2014/main" id="{68B4B83E-CD10-DD4F-9EA2-94F58A36B654}"/>
                      </a:ext>
                    </a:extLst>
                  </p:cNvPr>
                  <p:cNvSpPr/>
                  <p:nvPr/>
                </p:nvSpPr>
                <p:spPr>
                  <a:xfrm>
                    <a:off x="5976250" y="3468476"/>
                    <a:ext cx="474089" cy="474089"/>
                  </a:xfrm>
                  <a:prstGeom prst="rect">
                    <a:avLst/>
                  </a:prstGeom>
                  <a:solidFill>
                    <a:srgbClr val="EAC7FF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36000" rIns="0"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IB</a:t>
                    </a:r>
                  </a:p>
                  <a:p>
                    <a:pPr algn="ctr"/>
                    <a:r>
                      <a:rPr lang="en-US" sz="1400" dirty="0" err="1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txs</a:t>
                    </a:r>
                    <a:endParaRPr lang="en-US" sz="1400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100" name="Rectangle 99">
                    <a:extLst>
                      <a:ext uri="{FF2B5EF4-FFF2-40B4-BE49-F238E27FC236}">
                        <a16:creationId xmlns:a16="http://schemas.microsoft.com/office/drawing/2014/main" id="{D7002D8C-0DE3-A448-8435-DC5D1A743F58}"/>
                      </a:ext>
                    </a:extLst>
                  </p:cNvPr>
                  <p:cNvSpPr/>
                  <p:nvPr/>
                </p:nvSpPr>
                <p:spPr>
                  <a:xfrm>
                    <a:off x="2469699" y="3468476"/>
                    <a:ext cx="474089" cy="474089"/>
                  </a:xfrm>
                  <a:prstGeom prst="rect">
                    <a:avLst/>
                  </a:prstGeom>
                  <a:solidFill>
                    <a:srgbClr val="EAC7FF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36000" rIns="0"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IB</a:t>
                    </a:r>
                  </a:p>
                  <a:p>
                    <a:pPr algn="ctr"/>
                    <a:r>
                      <a:rPr lang="en-US" sz="1400" dirty="0" err="1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txs</a:t>
                    </a:r>
                    <a:endParaRPr lang="en-US" sz="1400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101" name="Rectangle 100">
                    <a:extLst>
                      <a:ext uri="{FF2B5EF4-FFF2-40B4-BE49-F238E27FC236}">
                        <a16:creationId xmlns:a16="http://schemas.microsoft.com/office/drawing/2014/main" id="{CFF4C9DA-1AFE-D445-8E3E-7B53FB3373BE}"/>
                      </a:ext>
                    </a:extLst>
                  </p:cNvPr>
                  <p:cNvSpPr/>
                  <p:nvPr/>
                </p:nvSpPr>
                <p:spPr>
                  <a:xfrm>
                    <a:off x="1925889" y="3468476"/>
                    <a:ext cx="474089" cy="474089"/>
                  </a:xfrm>
                  <a:prstGeom prst="rect">
                    <a:avLst/>
                  </a:prstGeom>
                  <a:solidFill>
                    <a:srgbClr val="EAC7FF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36000" rIns="0"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IB</a:t>
                    </a:r>
                  </a:p>
                  <a:p>
                    <a:pPr algn="ctr"/>
                    <a:r>
                      <a:rPr lang="en-US" sz="1400" dirty="0" err="1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txs</a:t>
                    </a:r>
                    <a:endParaRPr lang="en-US" sz="1400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102" name="Rectangle 101">
                    <a:extLst>
                      <a:ext uri="{FF2B5EF4-FFF2-40B4-BE49-F238E27FC236}">
                        <a16:creationId xmlns:a16="http://schemas.microsoft.com/office/drawing/2014/main" id="{1FAF9B9E-8B58-CB41-B45F-53D8E36D5688}"/>
                      </a:ext>
                    </a:extLst>
                  </p:cNvPr>
                  <p:cNvSpPr/>
                  <p:nvPr/>
                </p:nvSpPr>
                <p:spPr>
                  <a:xfrm>
                    <a:off x="4031408" y="3624729"/>
                    <a:ext cx="474089" cy="474089"/>
                  </a:xfrm>
                  <a:prstGeom prst="rect">
                    <a:avLst/>
                  </a:prstGeom>
                  <a:solidFill>
                    <a:srgbClr val="EAC7FF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36000" rIns="0"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IB</a:t>
                    </a:r>
                  </a:p>
                  <a:p>
                    <a:pPr algn="ctr"/>
                    <a:r>
                      <a:rPr lang="en-US" sz="1400" dirty="0" err="1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txs</a:t>
                    </a:r>
                    <a:endParaRPr lang="en-US" sz="1400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</p:grpSp>
            <p:grpSp>
              <p:nvGrpSpPr>
                <p:cNvPr id="103" name="Group 102">
                  <a:extLst>
                    <a:ext uri="{FF2B5EF4-FFF2-40B4-BE49-F238E27FC236}">
                      <a16:creationId xmlns:a16="http://schemas.microsoft.com/office/drawing/2014/main" id="{DCE599C1-1BED-CF43-B12A-3C3F292B2E75}"/>
                    </a:ext>
                  </a:extLst>
                </p:cNvPr>
                <p:cNvGrpSpPr/>
                <p:nvPr/>
              </p:nvGrpSpPr>
              <p:grpSpPr>
                <a:xfrm>
                  <a:off x="2667352" y="3849272"/>
                  <a:ext cx="4573079" cy="1179472"/>
                  <a:chOff x="2162934" y="3009750"/>
                  <a:chExt cx="5211775" cy="1344200"/>
                </a:xfrm>
              </p:grpSpPr>
              <p:cxnSp>
                <p:nvCxnSpPr>
                  <p:cNvPr id="104" name="Straight Arrow Connector 103">
                    <a:extLst>
                      <a:ext uri="{FF2B5EF4-FFF2-40B4-BE49-F238E27FC236}">
                        <a16:creationId xmlns:a16="http://schemas.microsoft.com/office/drawing/2014/main" id="{58E2C459-1431-2C44-B78E-06B047D8261E}"/>
                      </a:ext>
                    </a:extLst>
                  </p:cNvPr>
                  <p:cNvCxnSpPr>
                    <a:cxnSpLocks/>
                    <a:stCxn id="89" idx="2"/>
                    <a:endCxn id="101" idx="0"/>
                  </p:cNvCxnSpPr>
                  <p:nvPr/>
                </p:nvCxnSpPr>
                <p:spPr>
                  <a:xfrm flipH="1">
                    <a:off x="2162934" y="3054638"/>
                    <a:ext cx="965391" cy="1143061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" name="Straight Arrow Connector 104">
                    <a:extLst>
                      <a:ext uri="{FF2B5EF4-FFF2-40B4-BE49-F238E27FC236}">
                        <a16:creationId xmlns:a16="http://schemas.microsoft.com/office/drawing/2014/main" id="{B9AC72A1-CE83-0B40-805E-EBF19E906A73}"/>
                      </a:ext>
                    </a:extLst>
                  </p:cNvPr>
                  <p:cNvCxnSpPr>
                    <a:cxnSpLocks/>
                    <a:stCxn id="141" idx="0"/>
                    <a:endCxn id="100" idx="0"/>
                  </p:cNvCxnSpPr>
                  <p:nvPr/>
                </p:nvCxnSpPr>
                <p:spPr>
                  <a:xfrm flipH="1">
                    <a:off x="2706744" y="3009750"/>
                    <a:ext cx="418539" cy="1187949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" name="Straight Arrow Connector 105">
                    <a:extLst>
                      <a:ext uri="{FF2B5EF4-FFF2-40B4-BE49-F238E27FC236}">
                        <a16:creationId xmlns:a16="http://schemas.microsoft.com/office/drawing/2014/main" id="{92965D0B-204F-A843-8210-CDBA7E1AF483}"/>
                      </a:ext>
                    </a:extLst>
                  </p:cNvPr>
                  <p:cNvCxnSpPr>
                    <a:cxnSpLocks/>
                    <a:stCxn id="90" idx="2"/>
                  </p:cNvCxnSpPr>
                  <p:nvPr/>
                </p:nvCxnSpPr>
                <p:spPr>
                  <a:xfrm flipH="1">
                    <a:off x="4002716" y="3054638"/>
                    <a:ext cx="867604" cy="1136988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" name="Straight Arrow Connector 106">
                    <a:extLst>
                      <a:ext uri="{FF2B5EF4-FFF2-40B4-BE49-F238E27FC236}">
                        <a16:creationId xmlns:a16="http://schemas.microsoft.com/office/drawing/2014/main" id="{BED9A7C5-0E5C-B94C-B0B3-07AF53B9EE03}"/>
                      </a:ext>
                    </a:extLst>
                  </p:cNvPr>
                  <p:cNvCxnSpPr>
                    <a:cxnSpLocks/>
                    <a:stCxn id="90" idx="2"/>
                  </p:cNvCxnSpPr>
                  <p:nvPr/>
                </p:nvCxnSpPr>
                <p:spPr>
                  <a:xfrm flipH="1">
                    <a:off x="3600565" y="3054638"/>
                    <a:ext cx="1269755" cy="108008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" name="Straight Arrow Connector 107">
                    <a:extLst>
                      <a:ext uri="{FF2B5EF4-FFF2-40B4-BE49-F238E27FC236}">
                        <a16:creationId xmlns:a16="http://schemas.microsoft.com/office/drawing/2014/main" id="{4FFB3136-2CAD-3949-8678-DDAA65CD4B20}"/>
                      </a:ext>
                    </a:extLst>
                  </p:cNvPr>
                  <p:cNvCxnSpPr>
                    <a:cxnSpLocks/>
                    <a:stCxn id="90" idx="2"/>
                    <a:endCxn id="102" idx="0"/>
                  </p:cNvCxnSpPr>
                  <p:nvPr/>
                </p:nvCxnSpPr>
                <p:spPr>
                  <a:xfrm flipH="1">
                    <a:off x="4268452" y="3054637"/>
                    <a:ext cx="601867" cy="1299313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" name="Straight Arrow Connector 108">
                    <a:extLst>
                      <a:ext uri="{FF2B5EF4-FFF2-40B4-BE49-F238E27FC236}">
                        <a16:creationId xmlns:a16="http://schemas.microsoft.com/office/drawing/2014/main" id="{710D0436-777D-374F-80FA-AEDA2ED26025}"/>
                      </a:ext>
                    </a:extLst>
                  </p:cNvPr>
                  <p:cNvCxnSpPr>
                    <a:cxnSpLocks/>
                    <a:stCxn id="91" idx="2"/>
                  </p:cNvCxnSpPr>
                  <p:nvPr/>
                </p:nvCxnSpPr>
                <p:spPr>
                  <a:xfrm flipH="1">
                    <a:off x="5434249" y="3054636"/>
                    <a:ext cx="468698" cy="1036375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" name="Straight Arrow Connector 113">
                    <a:extLst>
                      <a:ext uri="{FF2B5EF4-FFF2-40B4-BE49-F238E27FC236}">
                        <a16:creationId xmlns:a16="http://schemas.microsoft.com/office/drawing/2014/main" id="{5FBBE606-C615-024E-A264-D04504DC95AF}"/>
                      </a:ext>
                    </a:extLst>
                  </p:cNvPr>
                  <p:cNvCxnSpPr>
                    <a:cxnSpLocks/>
                    <a:stCxn id="92" idx="2"/>
                    <a:endCxn id="99" idx="0"/>
                  </p:cNvCxnSpPr>
                  <p:nvPr/>
                </p:nvCxnSpPr>
                <p:spPr>
                  <a:xfrm flipH="1">
                    <a:off x="6213296" y="3054636"/>
                    <a:ext cx="1161413" cy="1143062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6" name="Straight Arrow Connector 115">
                    <a:extLst>
                      <a:ext uri="{FF2B5EF4-FFF2-40B4-BE49-F238E27FC236}">
                        <a16:creationId xmlns:a16="http://schemas.microsoft.com/office/drawing/2014/main" id="{005AADA3-BC4C-8B4C-865E-5EFF9CB64483}"/>
                      </a:ext>
                    </a:extLst>
                  </p:cNvPr>
                  <p:cNvCxnSpPr>
                    <a:cxnSpLocks/>
                    <a:endCxn id="98" idx="0"/>
                  </p:cNvCxnSpPr>
                  <p:nvPr/>
                </p:nvCxnSpPr>
                <p:spPr>
                  <a:xfrm flipH="1">
                    <a:off x="6826331" y="3054636"/>
                    <a:ext cx="542996" cy="1143062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42" name="TextBox 141">
                  <a:extLst>
                    <a:ext uri="{FF2B5EF4-FFF2-40B4-BE49-F238E27FC236}">
                      <a16:creationId xmlns:a16="http://schemas.microsoft.com/office/drawing/2014/main" id="{3A80CA97-CBAC-C549-BA3E-5F29476412A9}"/>
                    </a:ext>
                  </a:extLst>
                </p:cNvPr>
                <p:cNvSpPr txBox="1"/>
                <p:nvPr/>
              </p:nvSpPr>
              <p:spPr>
                <a:xfrm>
                  <a:off x="3682428" y="4793911"/>
                  <a:ext cx="323835" cy="4591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dirty="0">
                      <a:solidFill>
                        <a:srgbClr val="C00000"/>
                      </a:solidFill>
                    </a:rPr>
                    <a:t>?</a:t>
                  </a:r>
                </a:p>
              </p:txBody>
            </p:sp>
            <p:sp>
              <p:nvSpPr>
                <p:cNvPr id="143" name="TextBox 142">
                  <a:extLst>
                    <a:ext uri="{FF2B5EF4-FFF2-40B4-BE49-F238E27FC236}">
                      <a16:creationId xmlns:a16="http://schemas.microsoft.com/office/drawing/2014/main" id="{E1DBEAD9-B469-8D4A-97A1-9EA9CFC04B15}"/>
                    </a:ext>
                  </a:extLst>
                </p:cNvPr>
                <p:cNvSpPr txBox="1"/>
                <p:nvPr/>
              </p:nvSpPr>
              <p:spPr>
                <a:xfrm>
                  <a:off x="5291775" y="4764170"/>
                  <a:ext cx="323835" cy="4591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dirty="0">
                      <a:solidFill>
                        <a:srgbClr val="C00000"/>
                      </a:solidFill>
                    </a:rPr>
                    <a:t>?</a:t>
                  </a:r>
                </a:p>
              </p:txBody>
            </p:sp>
          </p:grp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FF6189D4-1B05-2A4F-8287-295FBCBEF32B}"/>
                  </a:ext>
                </a:extLst>
              </p:cNvPr>
              <p:cNvSpPr/>
              <p:nvPr/>
            </p:nvSpPr>
            <p:spPr>
              <a:xfrm>
                <a:off x="8306021" y="3472667"/>
                <a:ext cx="415990" cy="41599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RB</a:t>
                </a:r>
                <a:r>
                  <a:rPr lang="en-US" sz="1400" baseline="30000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  <p:cxnSp>
            <p:nvCxnSpPr>
              <p:cNvPr id="73" name="Straight Arrow Connector 72">
                <a:extLst>
                  <a:ext uri="{FF2B5EF4-FFF2-40B4-BE49-F238E27FC236}">
                    <a16:creationId xmlns:a16="http://schemas.microsoft.com/office/drawing/2014/main" id="{0D775AD1-63FE-4145-B6C6-DBACD1ACDB2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448424" y="3680659"/>
                <a:ext cx="875409" cy="2"/>
              </a:xfrm>
              <a:prstGeom prst="straightConnector1">
                <a:avLst/>
              </a:prstGeom>
              <a:ln w="15875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94514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2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1852</TotalTime>
  <Words>1167</Words>
  <Application>Microsoft Macintosh PowerPoint</Application>
  <PresentationFormat>Widescreen</PresentationFormat>
  <Paragraphs>364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.Apple Color Emoji UI</vt:lpstr>
      <vt:lpstr>Arial</vt:lpstr>
      <vt:lpstr>Calibri</vt:lpstr>
      <vt:lpstr>Calibri Light</vt:lpstr>
      <vt:lpstr>Cambria Math</vt:lpstr>
      <vt:lpstr>Office Theme</vt:lpstr>
      <vt:lpstr>PowerPoint Presentation</vt:lpstr>
      <vt:lpstr>High-Throughput Proof-of-Stake Blockchain: Challenges</vt:lpstr>
      <vt:lpstr>High-Throughput Proof-of-Stake Blockchain</vt:lpstr>
      <vt:lpstr>High-Throughput Proof-of-Stake Blockchain</vt:lpstr>
      <vt:lpstr>Defining Throughput</vt:lpstr>
      <vt:lpstr>New Network Model</vt:lpstr>
      <vt:lpstr>New Network Model</vt:lpstr>
      <vt:lpstr>The Leios Protocol</vt:lpstr>
      <vt:lpstr>The Leios Protocol</vt:lpstr>
      <vt:lpstr>The Leios Protocol</vt:lpstr>
      <vt:lpstr>The Leios Protocol</vt:lpstr>
      <vt:lpstr>The Leios Protocol</vt:lpstr>
      <vt:lpstr>The Leios Protocol</vt:lpstr>
      <vt:lpstr>A Note on Dynamic Participation</vt:lpstr>
      <vt:lpstr>Conclusion</vt:lpstr>
      <vt:lpstr>Extra Slides</vt:lpstr>
      <vt:lpstr>The Leios Protocol</vt:lpstr>
      <vt:lpstr>The Leios Protocol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128</cp:revision>
  <dcterms:created xsi:type="dcterms:W3CDTF">2025-07-29T13:48:52Z</dcterms:created>
  <dcterms:modified xsi:type="dcterms:W3CDTF">2025-08-20T20:55:48Z</dcterms:modified>
</cp:coreProperties>
</file>