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6"/>
  </p:notesMasterIdLst>
  <p:handoutMasterIdLst>
    <p:handoutMasterId r:id="rId37"/>
  </p:handoutMasterIdLst>
  <p:sldIdLst>
    <p:sldId id="1264" r:id="rId2"/>
    <p:sldId id="309" r:id="rId3"/>
    <p:sldId id="259" r:id="rId4"/>
    <p:sldId id="311" r:id="rId5"/>
    <p:sldId id="426" r:id="rId6"/>
    <p:sldId id="1265" r:id="rId7"/>
    <p:sldId id="526" r:id="rId8"/>
    <p:sldId id="1279" r:id="rId9"/>
    <p:sldId id="1280" r:id="rId10"/>
    <p:sldId id="1281" r:id="rId11"/>
    <p:sldId id="1277" r:id="rId12"/>
    <p:sldId id="516" r:id="rId13"/>
    <p:sldId id="517" r:id="rId14"/>
    <p:sldId id="488" r:id="rId15"/>
    <p:sldId id="528" r:id="rId16"/>
    <p:sldId id="1289" r:id="rId17"/>
    <p:sldId id="1278" r:id="rId18"/>
    <p:sldId id="510" r:id="rId19"/>
    <p:sldId id="1282" r:id="rId20"/>
    <p:sldId id="1283" r:id="rId21"/>
    <p:sldId id="1290" r:id="rId22"/>
    <p:sldId id="1293" r:id="rId23"/>
    <p:sldId id="1284" r:id="rId24"/>
    <p:sldId id="1292" r:id="rId25"/>
    <p:sldId id="1286" r:id="rId26"/>
    <p:sldId id="1295" r:id="rId27"/>
    <p:sldId id="1276" r:id="rId28"/>
    <p:sldId id="1287" r:id="rId29"/>
    <p:sldId id="1267" r:id="rId30"/>
    <p:sldId id="1268" r:id="rId31"/>
    <p:sldId id="1271" r:id="rId32"/>
    <p:sldId id="1288" r:id="rId33"/>
    <p:sldId id="499" r:id="rId34"/>
    <p:sldId id="276" r:id="rId35"/>
  </p:sldIdLst>
  <p:sldSz cx="12192000" cy="6858000"/>
  <p:notesSz cx="6858000" cy="9144000"/>
  <p:embeddedFontLst>
    <p:embeddedFont>
      <p:font typeface="Arial Black" panose="020B0A04020102020204" pitchFamily="34" charset="0"/>
      <p:bold r:id="rId38"/>
    </p:embeddedFont>
    <p:embeddedFont>
      <p:font typeface="Cambria Math" panose="02040503050406030204" pitchFamily="18" charset="0"/>
      <p:regular r:id="rId39"/>
    </p:embeddedFont>
    <p:embeddedFont>
      <p:font typeface="CMU Sans Serif" panose="02000603000000000000" pitchFamily="2" charset="0"/>
      <p:regular r:id="rId40"/>
      <p:bold r:id="rId41"/>
      <p:italic r:id="rId42"/>
      <p:boldItalic r:id="rId43"/>
    </p:embeddedFont>
    <p:embeddedFont>
      <p:font typeface="맑은 고딕" panose="020B0503020000020004" pitchFamily="50" charset="-127"/>
      <p:regular r:id="rId44"/>
      <p:bold r:id="rId45"/>
    </p:embeddedFont>
  </p:embeddedFont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D2A000"/>
    <a:srgbClr val="CC99FF"/>
    <a:srgbClr val="CCCCFF"/>
    <a:srgbClr val="FFFFFF"/>
    <a:srgbClr val="004FEE"/>
    <a:srgbClr val="00359E"/>
    <a:srgbClr val="7C7C7C"/>
    <a:srgbClr val="0041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보통 스타일 2 - 강조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보통 스타일 2 - 강조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보통 스타일 2 - 강조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보통 스타일 3 - 강조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보통 스타일 3 - 강조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907" autoAdjust="0"/>
  </p:normalViewPr>
  <p:slideViewPr>
    <p:cSldViewPr snapToGrid="0">
      <p:cViewPr varScale="1">
        <p:scale>
          <a:sx n="61" d="100"/>
          <a:sy n="61" d="100"/>
        </p:scale>
        <p:origin x="1275" y="42"/>
      </p:cViewPr>
      <p:guideLst>
        <p:guide orient="horz" pos="2160"/>
        <p:guide pos="3840"/>
      </p:guideLst>
    </p:cSldViewPr>
  </p:slideViewPr>
  <p:notesTextViewPr>
    <p:cViewPr>
      <p:scale>
        <a:sx n="3" d="2"/>
        <a:sy n="3" d="2"/>
      </p:scale>
      <p:origin x="0" y="0"/>
    </p:cViewPr>
  </p:notesTextViewPr>
  <p:notesViewPr>
    <p:cSldViewPr snapToGrid="0">
      <p:cViewPr>
        <p:scale>
          <a:sx n="66" d="100"/>
          <a:sy n="66" d="100"/>
        </p:scale>
        <p:origin x="2853" y="6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6A9D50-AEE2-450B-9C77-F7BF266A02E9}" type="datetimeFigureOut">
              <a:rPr lang="ko-KR" altLang="en-US" smtClean="0"/>
              <a:t>2025-08-18</a:t>
            </a:fld>
            <a:endParaRPr lang="ko-KR" altLang="en-US"/>
          </a:p>
        </p:txBody>
      </p:sp>
      <p:sp>
        <p:nvSpPr>
          <p:cNvPr id="4" name="바닥글 개체 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59DEED-F828-492C-AB67-56CDB6B15474}" type="slidenum">
              <a:rPr lang="ko-KR" altLang="en-US" smtClean="0"/>
              <a:t>‹#›</a:t>
            </a:fld>
            <a:endParaRPr lang="ko-KR" altLang="en-US"/>
          </a:p>
        </p:txBody>
      </p:sp>
    </p:spTree>
    <p:extLst>
      <p:ext uri="{BB962C8B-B14F-4D97-AF65-F5344CB8AC3E}">
        <p14:creationId xmlns:p14="http://schemas.microsoft.com/office/powerpoint/2010/main" val="120833322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dirty="0"/>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60EF16-6EE2-4903-8853-9B35FE075892}" type="datetimeFigureOut">
              <a:rPr lang="ko-KR" altLang="en-US" smtClean="0"/>
              <a:t>2025-08-18</a:t>
            </a:fld>
            <a:endParaRPr lang="ko-KR" altLang="en-US" dirty="0"/>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dirty="0"/>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dirty="0"/>
              <a:t>마스터 텍스트 스타일 편집</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dirty="0"/>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6ABF9D-A5DA-46E7-AADD-E846975A95D8}" type="slidenum">
              <a:rPr lang="ko-KR" altLang="en-US" smtClean="0"/>
              <a:t>‹#›</a:t>
            </a:fld>
            <a:endParaRPr lang="ko-KR" altLang="en-US" dirty="0"/>
          </a:p>
        </p:txBody>
      </p:sp>
    </p:spTree>
    <p:extLst>
      <p:ext uri="{BB962C8B-B14F-4D97-AF65-F5344CB8AC3E}">
        <p14:creationId xmlns:p14="http://schemas.microsoft.com/office/powerpoint/2010/main" val="1033960864"/>
      </p:ext>
    </p:extLst>
  </p:cSld>
  <p:clrMap bg1="lt1" tx1="dk1" bg2="lt2" tx2="dk2" accent1="accent1" accent2="accent2" accent3="accent3" accent4="accent4" accent5="accent5" accent6="accent6" hlink="hlink" folHlink="folHlink"/>
  <p:hf sldNum="0" hdr="0" ftr="0" dt="0"/>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latin typeface="Arial" panose="020B0604020202020204" pitchFamily="34" charset="0"/>
                <a:cs typeface="Arial" panose="020B0604020202020204" pitchFamily="34" charset="0"/>
              </a:rPr>
              <a:t>Hello, my name is </a:t>
            </a:r>
            <a:r>
              <a:rPr lang="en-US" altLang="ko-KR" dirty="0" err="1">
                <a:latin typeface="Arial" panose="020B0604020202020204" pitchFamily="34" charset="0"/>
                <a:cs typeface="Arial" panose="020B0604020202020204" pitchFamily="34" charset="0"/>
              </a:rPr>
              <a:t>Woohyuk</a:t>
            </a:r>
            <a:r>
              <a:rPr lang="en-US" altLang="ko-KR" dirty="0">
                <a:latin typeface="Arial" panose="020B0604020202020204" pitchFamily="34" charset="0"/>
                <a:cs typeface="Arial" panose="020B0604020202020204" pitchFamily="34" charset="0"/>
              </a:rPr>
              <a:t> Chung.</a:t>
            </a:r>
          </a:p>
          <a:p>
            <a:pPr marL="0" marR="0" lvl="0" indent="0" algn="l" defTabSz="914400" rtl="0" eaLnBrk="1" fontAlgn="auto" latinLnBrk="1" hangingPunct="1">
              <a:lnSpc>
                <a:spcPct val="100000"/>
              </a:lnSpc>
              <a:spcBef>
                <a:spcPts val="0"/>
              </a:spcBef>
              <a:spcAft>
                <a:spcPts val="0"/>
              </a:spcAft>
              <a:buClrTx/>
              <a:buSzTx/>
              <a:buFontTx/>
              <a:buNone/>
              <a:tabLst/>
              <a:defRPr/>
            </a:pPr>
            <a:br>
              <a:rPr lang="en-US" altLang="ko-KR" dirty="0">
                <a:latin typeface="Arial" panose="020B0604020202020204" pitchFamily="34" charset="0"/>
                <a:cs typeface="Arial" panose="020B0604020202020204" pitchFamily="34" charset="0"/>
              </a:rPr>
            </a:br>
            <a:r>
              <a:rPr lang="en-US" altLang="ko-KR" dirty="0">
                <a:latin typeface="Arial" panose="020B0604020202020204" pitchFamily="34" charset="0"/>
                <a:cs typeface="Arial" panose="020B0604020202020204" pitchFamily="34" charset="0"/>
              </a:rPr>
              <a:t>In this presentation, I will talk about our paper on enhancing the provable security and efficiency of permutation-based random number generators</a:t>
            </a:r>
            <a:endParaRPr lang="ko-KR"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0871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However, the random bit generation oracle </a:t>
            </a:r>
            <a:r>
              <a:rPr lang="en-US" altLang="ko-KR" b="1" dirty="0"/>
              <a:t>next*</a:t>
            </a:r>
            <a:r>
              <a:rPr lang="en-US" altLang="ko-KR" dirty="0"/>
              <a:t> in the ideal world returns truly random bits only when the state contains sufficient entropy. If the state does not have enough entropy, it behaves like the real world. Therefore, for the adversary to distinguish between the two worlds, it must first supply sufficient entropy to the DRBG.</a:t>
            </a:r>
          </a:p>
          <a:p>
            <a:endParaRPr lang="en-US" altLang="ko-KR" dirty="0"/>
          </a:p>
          <a:p>
            <a:r>
              <a:rPr lang="en-US" altLang="ko-KR" dirty="0"/>
              <a:t>In summary, goal of the robustness game adversary is to distinguish between the two worlds considering these settings.</a:t>
            </a:r>
          </a:p>
        </p:txBody>
      </p:sp>
    </p:spTree>
    <p:extLst>
      <p:ext uri="{BB962C8B-B14F-4D97-AF65-F5344CB8AC3E}">
        <p14:creationId xmlns:p14="http://schemas.microsoft.com/office/powerpoint/2010/main" val="3986178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Now, I will present the contributions of our work.</a:t>
            </a:r>
            <a:br>
              <a:rPr lang="en-US" altLang="ko-KR" dirty="0"/>
            </a:br>
            <a:r>
              <a:rPr lang="en-US" altLang="ko-KR" dirty="0"/>
              <a:t>Our first contribution is the design of </a:t>
            </a:r>
            <a:r>
              <a:rPr lang="en-US" altLang="ko-KR" b="1" dirty="0"/>
              <a:t>POSDRBG</a:t>
            </a:r>
            <a:r>
              <a:rPr lang="en-US" altLang="ko-KR" dirty="0"/>
              <a:t>.</a:t>
            </a:r>
          </a:p>
        </p:txBody>
      </p:sp>
    </p:spTree>
    <p:extLst>
      <p:ext uri="{BB962C8B-B14F-4D97-AF65-F5344CB8AC3E}">
        <p14:creationId xmlns:p14="http://schemas.microsoft.com/office/powerpoint/2010/main" val="4163102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Our motivation is that the Sponge-DRBG has a sub-optimal output-rate.</a:t>
            </a:r>
          </a:p>
          <a:p>
            <a:r>
              <a:rPr lang="en-US" altLang="ko-KR" dirty="0"/>
              <a:t>As previously shown, this figure illustrates the next function of Sponge-DRBG. Sponge-DRBG uses only r bits of output from each call to P. Therefore, Sponge-DRBG cannot utilize the full n-bit output of P, which leads to the sub-optimal output rate.</a:t>
            </a:r>
            <a:endParaRPr lang="ko-KR" altLang="en-US" dirty="0"/>
          </a:p>
        </p:txBody>
      </p:sp>
    </p:spTree>
    <p:extLst>
      <p:ext uri="{BB962C8B-B14F-4D97-AF65-F5344CB8AC3E}">
        <p14:creationId xmlns:p14="http://schemas.microsoft.com/office/powerpoint/2010/main" val="4219904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To address this issue, we designed </a:t>
            </a:r>
            <a:r>
              <a:rPr lang="en-US" altLang="ko-KR" b="0" dirty="0"/>
              <a:t>POSDRBG</a:t>
            </a:r>
            <a:r>
              <a:rPr lang="en-US" altLang="ko-KR" dirty="0"/>
              <a:t> </a:t>
            </a:r>
            <a:r>
              <a:rPr lang="en-US" altLang="ko-KR" i="0" dirty="0"/>
              <a:t>(Parallel-Output Sponge-based DRBG). </a:t>
            </a:r>
            <a:r>
              <a:rPr lang="en-US" altLang="ko-KR" dirty="0"/>
              <a:t>This construction unfolds the </a:t>
            </a:r>
            <a:r>
              <a:rPr lang="en-US" altLang="ko-KR" b="0" dirty="0"/>
              <a:t>next</a:t>
            </a:r>
            <a:r>
              <a:rPr lang="en-US" altLang="ko-KR" dirty="0"/>
              <a:t> function of Sponge-DRBG into a parallel structure and incorporates a counter. This conversion can be viewed as a way analogous to the CBC and CTR modes of operation. By modifying the output structure in this way, the entire n-bit output of P can now be fully utilized as the DRBG’s output.</a:t>
            </a:r>
            <a:endParaRPr lang="ko-KR" altLang="en-US" dirty="0"/>
          </a:p>
        </p:txBody>
      </p:sp>
    </p:spTree>
    <p:extLst>
      <p:ext uri="{BB962C8B-B14F-4D97-AF65-F5344CB8AC3E}">
        <p14:creationId xmlns:p14="http://schemas.microsoft.com/office/powerpoint/2010/main" val="1124000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In summary, POSDRBG achieves almost optimal output rate of 1. While the output rate of the Sponge-DRBG is r over the n. This means, to generate the same amount of random bits, Sponge-DRBG requires n/r times more permutation calls than POSDRBG.</a:t>
            </a:r>
          </a:p>
          <a:p>
            <a:endParaRPr lang="en-US" altLang="ko-KR" dirty="0"/>
          </a:p>
          <a:p>
            <a:r>
              <a:rPr lang="en-US" altLang="ko-KR" dirty="0"/>
              <a:t>Also, interestingly, our security analysis confirms that POSDRBG attains asymptotically the same level of security as Sponge-DRBG. In other words, POSDRBG is the design that improves output efficiency while preserving security.</a:t>
            </a:r>
            <a:endParaRPr lang="ko-KR" altLang="en-US" dirty="0"/>
          </a:p>
        </p:txBody>
      </p:sp>
    </p:spTree>
    <p:extLst>
      <p:ext uri="{BB962C8B-B14F-4D97-AF65-F5344CB8AC3E}">
        <p14:creationId xmlns:p14="http://schemas.microsoft.com/office/powerpoint/2010/main" val="3690451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table compares the speeds of the </a:t>
            </a:r>
            <a:r>
              <a:rPr lang="en-US" altLang="ko-KR" b="0" dirty="0"/>
              <a:t>next</a:t>
            </a:r>
            <a:r>
              <a:rPr lang="en-US" altLang="ko-KR" dirty="0"/>
              <a:t> functions of the two DRBGs. </a:t>
            </a:r>
          </a:p>
          <a:p>
            <a:endParaRPr lang="en-US" altLang="ko-KR" dirty="0"/>
          </a:p>
          <a:p>
            <a:r>
              <a:rPr lang="en-US" altLang="ko-KR" dirty="0"/>
              <a:t>The vertical axis lists the names of the respective DRBGs, while the horizontal axis represents the required length of the output bits. The numbers in the table indicate the time required to generate the requested output length in milliseconds</a:t>
            </a:r>
          </a:p>
          <a:p>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Now, I’m going to looking at the experimental results in the sequential setting with a single core. </a:t>
            </a:r>
            <a:endParaRPr lang="ko-KR" altLang="en-US" dirty="0"/>
          </a:p>
        </p:txBody>
      </p:sp>
    </p:spTree>
    <p:extLst>
      <p:ext uri="{BB962C8B-B14F-4D97-AF65-F5344CB8AC3E}">
        <p14:creationId xmlns:p14="http://schemas.microsoft.com/office/powerpoint/2010/main" val="3933549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01DCD-1E86-C4D8-4C09-E3D6E1942FEC}"/>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2FBA12CE-97E9-B364-4391-000C2C7A6EE9}"/>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28D47CCE-48D5-8719-9AF7-3BD2B8906488}"/>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We observe that Sponge-DRBG takes approximately 1.4 times longer than POSDRBG to generate the same amount of randomness.</a:t>
            </a:r>
          </a:p>
          <a:p>
            <a:pPr marL="0" marR="0" lvl="0" indent="0" algn="l" defTabSz="914400" rtl="0" eaLnBrk="1" fontAlgn="auto" latinLnBrk="1" hangingPunct="1">
              <a:lnSpc>
                <a:spcPct val="100000"/>
              </a:lnSpc>
              <a:spcBef>
                <a:spcPts val="0"/>
              </a:spcBef>
              <a:spcAft>
                <a:spcPts val="0"/>
              </a:spcAft>
              <a:buClrTx/>
              <a:buSzTx/>
              <a:buFontTx/>
              <a:buNone/>
              <a:tabLst/>
              <a:defRPr/>
            </a:pPr>
            <a:br>
              <a:rPr lang="en-US" altLang="ko-KR" dirty="0"/>
            </a:br>
            <a:r>
              <a:rPr lang="en-US" altLang="ko-KR" dirty="0"/>
              <a:t>Interestingly, in our experiments, we used the Keccak permutation, where the output size n was about 1.4 times larger than the sponge rate r.</a:t>
            </a:r>
            <a:br>
              <a:rPr lang="en-US" altLang="ko-KR" dirty="0"/>
            </a:br>
            <a:r>
              <a:rPr lang="en-US" altLang="ko-KR" dirty="0"/>
              <a:t>Therefore, the difference in output rates is clearly reflected in this table.</a:t>
            </a:r>
            <a:r>
              <a:rPr lang="ko-KR" altLang="en-US" dirty="0"/>
              <a:t> </a:t>
            </a:r>
            <a:r>
              <a:rPr lang="en-US" altLang="ko-KR" dirty="0"/>
              <a:t>And</a:t>
            </a:r>
            <a:r>
              <a:rPr lang="ko-KR" altLang="en-US" dirty="0"/>
              <a:t> </a:t>
            </a:r>
            <a:r>
              <a:rPr lang="en-US" altLang="ko-KR" dirty="0"/>
              <a:t>the</a:t>
            </a:r>
            <a:r>
              <a:rPr lang="ko-KR" altLang="en-US" dirty="0"/>
              <a:t> </a:t>
            </a:r>
            <a:r>
              <a:rPr lang="en-US" altLang="ko-KR" dirty="0"/>
              <a:t>same difference happens in the 4-core setting, too.</a:t>
            </a:r>
          </a:p>
        </p:txBody>
      </p:sp>
    </p:spTree>
    <p:extLst>
      <p:ext uri="{BB962C8B-B14F-4D97-AF65-F5344CB8AC3E}">
        <p14:creationId xmlns:p14="http://schemas.microsoft.com/office/powerpoint/2010/main" val="483566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Our second contribution is the introducing new reduction techniques, using </a:t>
            </a:r>
            <a:r>
              <a:rPr lang="en-US" altLang="ko-KR" b="1" dirty="0"/>
              <a:t>M-Rec</a:t>
            </a:r>
            <a:r>
              <a:rPr lang="en-US" altLang="ko-KR" dirty="0"/>
              <a:t> and </a:t>
            </a:r>
            <a:r>
              <a:rPr lang="en-US" altLang="ko-KR" b="1" dirty="0"/>
              <a:t>M-Pres</a:t>
            </a:r>
            <a:r>
              <a:rPr lang="en-US" altLang="ko-KR" dirty="0"/>
              <a:t>.</a:t>
            </a:r>
          </a:p>
        </p:txBody>
      </p:sp>
    </p:spTree>
    <p:extLst>
      <p:ext uri="{BB962C8B-B14F-4D97-AF65-F5344CB8AC3E}">
        <p14:creationId xmlns:p14="http://schemas.microsoft.com/office/powerpoint/2010/main" val="2847052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slide illustrates an example, the sequence of queries made by the adversary. Note that, the adversary may issue any queries in any order. Therefore, this is just an example. For example, the adversary may call </a:t>
            </a:r>
            <a:r>
              <a:rPr lang="en-US" altLang="ko-KR" b="1" dirty="0"/>
              <a:t>refresh, refresh</a:t>
            </a:r>
            <a:r>
              <a:rPr lang="en-US" altLang="ko-KR" dirty="0"/>
              <a:t>, and then calling </a:t>
            </a:r>
            <a:r>
              <a:rPr lang="en-US" altLang="ko-KR" b="1" dirty="0"/>
              <a:t>next.</a:t>
            </a:r>
            <a:endParaRPr lang="ko-KR" altLang="en-US" dirty="0"/>
          </a:p>
        </p:txBody>
      </p:sp>
    </p:spTree>
    <p:extLst>
      <p:ext uri="{BB962C8B-B14F-4D97-AF65-F5344CB8AC3E}">
        <p14:creationId xmlns:p14="http://schemas.microsoft.com/office/powerpoint/2010/main" val="659254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In the ideal world, when </a:t>
            </a:r>
            <a:r>
              <a:rPr lang="en-US" altLang="ko-KR" b="1" dirty="0"/>
              <a:t>next</a:t>
            </a:r>
            <a:r>
              <a:rPr lang="en-US" altLang="ko-KR" dirty="0"/>
              <a:t> is called, the response is returned from </a:t>
            </a:r>
            <a:r>
              <a:rPr lang="en-US" altLang="ko-KR" b="1" dirty="0"/>
              <a:t>next* using the truly random values.</a:t>
            </a:r>
            <a:endParaRPr lang="en-US" altLang="ko-KR" dirty="0"/>
          </a:p>
          <a:p>
            <a:endParaRPr lang="ko-KR" altLang="en-US" dirty="0"/>
          </a:p>
        </p:txBody>
      </p:sp>
    </p:spTree>
    <p:extLst>
      <p:ext uri="{BB962C8B-B14F-4D97-AF65-F5344CB8AC3E}">
        <p14:creationId xmlns:p14="http://schemas.microsoft.com/office/powerpoint/2010/main" val="3850217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latin typeface="Arial" panose="020B0604020202020204" pitchFamily="34" charset="0"/>
                <a:cs typeface="Arial" panose="020B0604020202020204" pitchFamily="34" charset="0"/>
              </a:rPr>
              <a:t>First, I will begin by explaining what a Deterministic Random Bit Generator (DRBG) is.</a:t>
            </a:r>
          </a:p>
          <a:p>
            <a:endParaRPr lang="ko-KR" altLang="en-US" dirty="0"/>
          </a:p>
        </p:txBody>
      </p:sp>
    </p:spTree>
    <p:extLst>
      <p:ext uri="{BB962C8B-B14F-4D97-AF65-F5344CB8AC3E}">
        <p14:creationId xmlns:p14="http://schemas.microsoft.com/office/powerpoint/2010/main" val="1221720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In the previous reduction techniques, an intermediate world is introduced to measure the distance between the real world and the ideal world. This is the first intermediate world. In this intermediate world, </a:t>
            </a:r>
            <a:r>
              <a:rPr lang="en-US" altLang="ko-KR" b="1" dirty="0"/>
              <a:t>next*</a:t>
            </a:r>
            <a:r>
              <a:rPr lang="en-US" altLang="ko-KR" dirty="0"/>
              <a:t> is returned only for the first </a:t>
            </a:r>
            <a:r>
              <a:rPr lang="en-US" altLang="ko-KR" b="1" dirty="0"/>
              <a:t>next</a:t>
            </a:r>
            <a:r>
              <a:rPr lang="en-US" altLang="ko-KR" dirty="0"/>
              <a:t> call, while all subsequent operations behave identically to those in the real world.</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The distance between the real world and this intermediate world is then calculated by reducing it to the </a:t>
            </a:r>
            <a:r>
              <a:rPr lang="en-US" altLang="ko-KR" b="1" dirty="0"/>
              <a:t>Rec</a:t>
            </a:r>
            <a:r>
              <a:rPr lang="en-US" altLang="ko-KR" dirty="0"/>
              <a:t> game.</a:t>
            </a:r>
          </a:p>
          <a:p>
            <a:endParaRPr lang="ko-KR" altLang="en-US" dirty="0"/>
          </a:p>
        </p:txBody>
      </p:sp>
    </p:spTree>
    <p:extLst>
      <p:ext uri="{BB962C8B-B14F-4D97-AF65-F5344CB8AC3E}">
        <p14:creationId xmlns:p14="http://schemas.microsoft.com/office/powerpoint/2010/main" val="1434522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The </a:t>
            </a:r>
            <a:r>
              <a:rPr lang="en-US" altLang="ko-KR" b="1" dirty="0"/>
              <a:t>Rec game</a:t>
            </a:r>
            <a:r>
              <a:rPr lang="en-US" altLang="ko-KR" dirty="0"/>
              <a:t> is a distinguishing game. The adversary chooses the starting state S0, and the adversary must provide sufficient entropy through the </a:t>
            </a:r>
            <a:r>
              <a:rPr lang="en-US" altLang="ko-KR" b="1" dirty="0"/>
              <a:t>refresh</a:t>
            </a:r>
            <a:r>
              <a:rPr lang="en-US" altLang="ko-KR" dirty="0"/>
              <a:t> operation.</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The adversary must distinguish between (S,Z) obtained from the </a:t>
            </a:r>
            <a:r>
              <a:rPr lang="en-US" altLang="ko-KR" b="1" dirty="0"/>
              <a:t>real world</a:t>
            </a:r>
            <a:r>
              <a:rPr lang="en-US" altLang="ko-KR" dirty="0"/>
              <a:t>—where S and Z are produced through </a:t>
            </a:r>
            <a:r>
              <a:rPr lang="en-US" altLang="ko-KR" b="1" dirty="0"/>
              <a:t>refresh</a:t>
            </a:r>
            <a:r>
              <a:rPr lang="en-US" altLang="ko-KR" dirty="0"/>
              <a:t> and </a:t>
            </a:r>
            <a:r>
              <a:rPr lang="en-US" altLang="ko-KR" b="1" dirty="0"/>
              <a:t>next</a:t>
            </a:r>
            <a:r>
              <a:rPr lang="en-US" altLang="ko-KR" dirty="0"/>
              <a:t>—and (S,Z) from the </a:t>
            </a:r>
            <a:r>
              <a:rPr lang="en-US" altLang="ko-KR" b="1" dirty="0"/>
              <a:t>ideal world</a:t>
            </a:r>
            <a:r>
              <a:rPr lang="en-US" altLang="ko-KR" dirty="0"/>
              <a:t>, where they are chosen truly at random.</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dirty="0"/>
          </a:p>
          <a:p>
            <a:endParaRPr lang="ko-KR" altLang="en-US" dirty="0"/>
          </a:p>
        </p:txBody>
      </p:sp>
    </p:spTree>
    <p:extLst>
      <p:ext uri="{BB962C8B-B14F-4D97-AF65-F5344CB8AC3E}">
        <p14:creationId xmlns:p14="http://schemas.microsoft.com/office/powerpoint/2010/main" val="3111194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The </a:t>
            </a:r>
            <a:r>
              <a:rPr lang="en-US" altLang="ko-KR" b="1" dirty="0"/>
              <a:t>Ext game</a:t>
            </a:r>
            <a:r>
              <a:rPr lang="en-US" altLang="ko-KR" dirty="0"/>
              <a:t> is almost identical to the </a:t>
            </a:r>
            <a:r>
              <a:rPr lang="en-US" altLang="ko-KR" b="1" dirty="0"/>
              <a:t>Rec game</a:t>
            </a:r>
            <a:r>
              <a:rPr lang="en-US" altLang="ko-KR" dirty="0"/>
              <a:t>, except that it does not include a final </a:t>
            </a:r>
            <a:r>
              <a:rPr lang="en-US" altLang="ko-KR" b="1" dirty="0"/>
              <a:t>next</a:t>
            </a:r>
            <a:r>
              <a:rPr lang="en-US" altLang="ko-KR" dirty="0"/>
              <a:t> call. Therefore, it only considers refresh queries</a:t>
            </a:r>
          </a:p>
          <a:p>
            <a:endParaRPr lang="ko-KR" altLang="en-US" dirty="0"/>
          </a:p>
        </p:txBody>
      </p:sp>
    </p:spTree>
    <p:extLst>
      <p:ext uri="{BB962C8B-B14F-4D97-AF65-F5344CB8AC3E}">
        <p14:creationId xmlns:p14="http://schemas.microsoft.com/office/powerpoint/2010/main" val="2723931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Next step is similar: another intermediate world is introduced, that world uses next* in the second call, too. </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Note that the</a:t>
            </a:r>
            <a:r>
              <a:rPr lang="en-US" altLang="ko-KR" baseline="0" dirty="0"/>
              <a:t> next*</a:t>
            </a:r>
            <a:r>
              <a:rPr lang="ko-KR" altLang="en-US" baseline="0" dirty="0"/>
              <a:t> </a:t>
            </a:r>
            <a:r>
              <a:rPr lang="en-US" altLang="ko-KR" baseline="0" dirty="0"/>
              <a:t>returns random state, so the setting is different from the Rec game. Therefore, another Pres game is required.</a:t>
            </a:r>
            <a:endParaRPr lang="ko-KR" altLang="en-US" dirty="0"/>
          </a:p>
        </p:txBody>
      </p:sp>
    </p:spTree>
    <p:extLst>
      <p:ext uri="{BB962C8B-B14F-4D97-AF65-F5344CB8AC3E}">
        <p14:creationId xmlns:p14="http://schemas.microsoft.com/office/powerpoint/2010/main" val="2209591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The </a:t>
            </a:r>
            <a:r>
              <a:rPr lang="en-US" altLang="ko-KR" b="1" dirty="0"/>
              <a:t>Pres game</a:t>
            </a:r>
            <a:r>
              <a:rPr lang="en-US" altLang="ko-KR" dirty="0"/>
              <a:t> is similar to the </a:t>
            </a:r>
            <a:r>
              <a:rPr lang="en-US" altLang="ko-KR" b="1" dirty="0"/>
              <a:t>Rec game</a:t>
            </a:r>
            <a:r>
              <a:rPr lang="en-US" altLang="ko-KR" dirty="0"/>
              <a:t>, but with two key differences: the S0 is now chosen uniformly at random, and the entropy requirement in the </a:t>
            </a:r>
            <a:r>
              <a:rPr lang="en-US" altLang="ko-KR" b="1" dirty="0"/>
              <a:t>refresh</a:t>
            </a:r>
            <a:r>
              <a:rPr lang="en-US" altLang="ko-KR" dirty="0"/>
              <a:t> operation is removed.</a:t>
            </a:r>
          </a:p>
          <a:p>
            <a:endParaRPr lang="ko-KR" altLang="en-US" dirty="0"/>
          </a:p>
        </p:txBody>
      </p:sp>
    </p:spTree>
    <p:extLst>
      <p:ext uri="{BB962C8B-B14F-4D97-AF65-F5344CB8AC3E}">
        <p14:creationId xmlns:p14="http://schemas.microsoft.com/office/powerpoint/2010/main" val="1512193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Repeating each steps, we can have this figure.</a:t>
            </a:r>
          </a:p>
          <a:p>
            <a:endParaRPr lang="en-US" altLang="ko-KR" dirty="0"/>
          </a:p>
          <a:p>
            <a:r>
              <a:rPr lang="en-US" altLang="ko-KR" dirty="0"/>
              <a:t>So, the sum of the distances between each pair of intermediate worlds is as an upper bound for the distance between the real world and the ideal world.</a:t>
            </a:r>
          </a:p>
        </p:txBody>
      </p:sp>
    </p:spTree>
    <p:extLst>
      <p:ext uri="{BB962C8B-B14F-4D97-AF65-F5344CB8AC3E}">
        <p14:creationId xmlns:p14="http://schemas.microsoft.com/office/powerpoint/2010/main" val="223011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F5DFD-1C60-9914-1ADD-0C4213F22D2D}"/>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CEC059C4-7379-A312-C793-0554B606D995}"/>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C5D98676-F0E7-975B-39C5-CC461D054CCA}"/>
              </a:ext>
            </a:extLst>
          </p:cNvPr>
          <p:cNvSpPr>
            <a:spLocks noGrp="1"/>
          </p:cNvSpPr>
          <p:nvPr>
            <p:ph type="body" idx="1"/>
          </p:nvPr>
        </p:nvSpPr>
        <p:spPr/>
        <p:txBody>
          <a:bodyPr/>
          <a:lstStyle/>
          <a:p>
            <a:r>
              <a:rPr lang="en-US" altLang="ko-KR" dirty="0"/>
              <a:t>The previous approach has the drawback of producing a non-tight security bound. </a:t>
            </a:r>
          </a:p>
          <a:p>
            <a:endParaRPr lang="en-US" altLang="ko-KR" dirty="0"/>
          </a:p>
          <a:p>
            <a:r>
              <a:rPr lang="en-US" altLang="ko-KR" dirty="0"/>
              <a:t>When reducing to the single </a:t>
            </a:r>
            <a:r>
              <a:rPr lang="en-US" altLang="ko-KR" b="1" dirty="0"/>
              <a:t>Rec</a:t>
            </a:r>
            <a:r>
              <a:rPr lang="en-US" altLang="ko-KR" dirty="0"/>
              <a:t> game, a term p square appears, where the p is the number of primitive calls. Since such a </a:t>
            </a:r>
            <a:r>
              <a:rPr lang="en-US" altLang="ko-KR" b="1" dirty="0"/>
              <a:t>Rec</a:t>
            </a:r>
            <a:r>
              <a:rPr lang="en-US" altLang="ko-KR" dirty="0"/>
              <a:t> game must occur q1​ times in total, where the q1 is the maximum number of next calls, the final result becomes q1 multiplied to p squared term, leading to c over 3 bits security.</a:t>
            </a:r>
          </a:p>
          <a:p>
            <a:endParaRPr lang="en-US" altLang="ko-KR" dirty="0"/>
          </a:p>
        </p:txBody>
      </p:sp>
    </p:spTree>
    <p:extLst>
      <p:ext uri="{BB962C8B-B14F-4D97-AF65-F5344CB8AC3E}">
        <p14:creationId xmlns:p14="http://schemas.microsoft.com/office/powerpoint/2010/main" val="3211835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 p squared term arises from preventing collisions in primitive queries. Therefore, even when considering the entire robustness game, there is no reason for the additional multiplication by q1. </a:t>
            </a:r>
            <a:br>
              <a:rPr lang="en-US" altLang="ko-KR" dirty="0"/>
            </a:br>
            <a:endParaRPr lang="en-US" altLang="ko-KR" dirty="0"/>
          </a:p>
        </p:txBody>
      </p:sp>
    </p:spTree>
    <p:extLst>
      <p:ext uri="{BB962C8B-B14F-4D97-AF65-F5344CB8AC3E}">
        <p14:creationId xmlns:p14="http://schemas.microsoft.com/office/powerpoint/2010/main" val="20189996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In ASIACRYPT 24, our team previously proposed the </a:t>
            </a:r>
            <a:r>
              <a:rPr lang="en-US" altLang="ko-KR" b="1" dirty="0"/>
              <a:t>M-EXT</a:t>
            </a:r>
            <a:r>
              <a:rPr lang="en-US" altLang="ko-KR" dirty="0"/>
              <a:t> technique.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This approach handles every Ext game within a single </a:t>
            </a:r>
            <a:r>
              <a:rPr lang="en-US" altLang="ko-KR" b="1" dirty="0"/>
              <a:t>M-EXT</a:t>
            </a:r>
            <a:r>
              <a:rPr lang="en-US" altLang="ko-KR" dirty="0"/>
              <a:t> game. By handling them within a single game, we were able to avoid the multiplication of the q1 term, thereby establishing a tight security proof for Linux-DRBG.</a:t>
            </a:r>
          </a:p>
          <a:p>
            <a:endParaRPr lang="ko-KR" altLang="en-US" dirty="0"/>
          </a:p>
        </p:txBody>
      </p:sp>
    </p:spTree>
    <p:extLst>
      <p:ext uri="{BB962C8B-B14F-4D97-AF65-F5344CB8AC3E}">
        <p14:creationId xmlns:p14="http://schemas.microsoft.com/office/powerpoint/2010/main" val="2967138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However, that M-Ext game cannot be applied to Sponge-DRBG. This is because the </a:t>
            </a:r>
            <a:r>
              <a:rPr lang="en-US" altLang="ko-KR" b="1" dirty="0"/>
              <a:t>refresh</a:t>
            </a:r>
            <a:r>
              <a:rPr lang="en-US" altLang="ko-KR" dirty="0"/>
              <a:t> algorithm in Sponge-DRBG is invertible.</a:t>
            </a:r>
          </a:p>
          <a:p>
            <a:endParaRPr lang="en-US" altLang="ko-KR" dirty="0"/>
          </a:p>
          <a:p>
            <a:r>
              <a:rPr lang="en-US" altLang="ko-KR" dirty="0"/>
              <a:t>In the </a:t>
            </a:r>
            <a:r>
              <a:rPr lang="en-US" altLang="ko-KR" b="1" dirty="0"/>
              <a:t>Ext</a:t>
            </a:r>
            <a:r>
              <a:rPr lang="en-US" altLang="ko-KR" dirty="0"/>
              <a:t> game, the adversary can choose the initial state Sr and Sc. The returned state S′ is also revealed to the adversary.</a:t>
            </a:r>
            <a:endParaRPr lang="ko-KR" altLang="en-US" dirty="0"/>
          </a:p>
        </p:txBody>
      </p:sp>
    </p:spTree>
    <p:extLst>
      <p:ext uri="{BB962C8B-B14F-4D97-AF65-F5344CB8AC3E}">
        <p14:creationId xmlns:p14="http://schemas.microsoft.com/office/powerpoint/2010/main" val="1316874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슬라이드 노트 개체 틀 2"/>
              <p:cNvSpPr>
                <a:spLocks noGrp="1"/>
              </p:cNvSpPr>
              <p:nvPr>
                <p:ph type="body" idx="1"/>
              </p:nvPr>
            </p:nvSpPr>
            <p:spPr/>
            <p:txBody>
              <a:bodyPr/>
              <a:lstStyle/>
              <a:p>
                <a:r>
                  <a:rPr lang="en-US" altLang="ko-KR" dirty="0">
                    <a:latin typeface="Arial" panose="020B0604020202020204" pitchFamily="34" charset="0"/>
                    <a:cs typeface="Arial" panose="020B0604020202020204" pitchFamily="34" charset="0"/>
                  </a:rPr>
                  <a:t>DRBG</a:t>
                </a:r>
                <a:r>
                  <a:rPr lang="ko-KR" altLang="en-US" dirty="0">
                    <a:latin typeface="Arial" panose="020B0604020202020204" pitchFamily="34" charset="0"/>
                    <a:cs typeface="Arial" panose="020B0604020202020204" pitchFamily="34" charset="0"/>
                  </a:rPr>
                  <a:t> </a:t>
                </a:r>
                <a:r>
                  <a:rPr lang="en-US" altLang="ko-KR" dirty="0">
                    <a:latin typeface="Arial" panose="020B0604020202020204" pitchFamily="34" charset="0"/>
                    <a:cs typeface="Arial" panose="020B0604020202020204" pitchFamily="34" charset="0"/>
                  </a:rPr>
                  <a:t>is a deterministic and stateful algorithm that generates random numbers using an entropy input. </a:t>
                </a:r>
              </a:p>
              <a:p>
                <a:r>
                  <a:rPr lang="en-US" altLang="ko-KR" dirty="0">
                    <a:latin typeface="Arial" panose="020B0604020202020204" pitchFamily="34" charset="0"/>
                    <a:cs typeface="Arial" panose="020B0604020202020204" pitchFamily="34" charset="0"/>
                  </a:rPr>
                  <a:t>As illustrated in the figure below, the entropy input is produced by processing unpredictable events—such as the timing of interrupts or keystroke. This entropy input is then fed into the DRBG, which accumulates the entropy into its internal state. </a:t>
                </a:r>
              </a:p>
              <a:p>
                <a:r>
                  <a:rPr lang="en-US" altLang="ko-KR" dirty="0">
                    <a:latin typeface="Arial" panose="020B0604020202020204" pitchFamily="34" charset="0"/>
                    <a:cs typeface="Arial" panose="020B0604020202020204" pitchFamily="34" charset="0"/>
                  </a:rPr>
                  <a:t>Then, the DRBG generates cryptographically secure pseudorandom bits using its state. </a:t>
                </a:r>
              </a:p>
            </p:txBody>
          </p:sp>
        </mc:Choice>
        <mc:Fallback xmlns="">
          <p:sp>
            <p:nvSpPr>
              <p:cNvPr id="3" name="슬라이드 노트 개체 틀 2"/>
              <p:cNvSpPr>
                <a:spLocks noGrp="1"/>
              </p:cNvSpPr>
              <p:nvPr>
                <p:ph type="body" idx="1"/>
              </p:nvPr>
            </p:nvSpPr>
            <p:spPr/>
            <p:txBody>
              <a:bodyPr/>
              <a:lstStyle/>
              <a:p>
                <a:r>
                  <a:rPr kumimoji="1" lang="en-US" altLang="ko-KR" dirty="0"/>
                  <a:t>DRBG</a:t>
                </a:r>
                <a:r>
                  <a:rPr kumimoji="1" lang="ko-KR" altLang="en-US" dirty="0"/>
                  <a:t>는 </a:t>
                </a:r>
                <a:r>
                  <a:rPr kumimoji="1" lang="en-US" altLang="ko-KR" dirty="0"/>
                  <a:t>Deterministic Random Bit Generator </a:t>
                </a:r>
                <a:r>
                  <a:rPr kumimoji="1" lang="ko-KR" altLang="en-US" dirty="0"/>
                  <a:t>의 약자로써</a:t>
                </a:r>
                <a:r>
                  <a:rPr kumimoji="1" lang="en-US" altLang="ko-KR" dirty="0"/>
                  <a:t>,</a:t>
                </a:r>
                <a:r>
                  <a:rPr kumimoji="1" lang="ko-KR" altLang="en-US" dirty="0"/>
                  <a:t> 엔트로피 입력 </a:t>
                </a:r>
                <a:r>
                  <a:rPr kumimoji="1" lang="en-US" altLang="ko-KR" b="0" i="0">
                    <a:latin typeface="Cambria Math" panose="02040503050406030204" pitchFamily="18" charset="0"/>
                  </a:rPr>
                  <a:t>𝐼 </a:t>
                </a:r>
                <a:r>
                  <a:rPr kumimoji="1" lang="ko-KR" altLang="en-US" b="0" i="0">
                    <a:latin typeface="Cambria Math" panose="02040503050406030204" pitchFamily="18" charset="0"/>
                  </a:rPr>
                  <a:t>를</a:t>
                </a:r>
                <a:r>
                  <a:rPr kumimoji="1" lang="ko-KR" altLang="en-US" dirty="0"/>
                  <a:t> 이용해서 난수를 생성하는</a:t>
                </a:r>
                <a:r>
                  <a:rPr kumimoji="1" lang="en-US" altLang="ko-KR" dirty="0"/>
                  <a:t> deterministic </a:t>
                </a:r>
                <a:r>
                  <a:rPr kumimoji="1" lang="ko-KR" altLang="en-US" dirty="0"/>
                  <a:t>한 알고리즘 입니다</a:t>
                </a:r>
                <a:r>
                  <a:rPr kumimoji="1" lang="en-US" altLang="ko-KR" dirty="0"/>
                  <a:t>. </a:t>
                </a:r>
                <a:r>
                  <a:rPr kumimoji="1" lang="ko-KR" altLang="en-US" dirty="0"/>
                  <a:t>이때 엔트로피 입력 </a:t>
                </a:r>
                <a:r>
                  <a:rPr kumimoji="1" lang="en-US" altLang="ko-KR" b="0" i="0">
                    <a:latin typeface="Cambria Math" panose="02040503050406030204" pitchFamily="18" charset="0"/>
                  </a:rPr>
                  <a:t>𝐼</a:t>
                </a:r>
                <a:r>
                  <a:rPr kumimoji="1" lang="en-US" altLang="ko-KR" dirty="0"/>
                  <a:t> </a:t>
                </a:r>
                <a:r>
                  <a:rPr kumimoji="1" lang="ko-KR" altLang="en-US" dirty="0"/>
                  <a:t>는 아래 그림처럼</a:t>
                </a:r>
                <a:r>
                  <a:rPr kumimoji="1" lang="en-US" altLang="ko-KR" dirty="0"/>
                  <a:t>, </a:t>
                </a:r>
                <a:r>
                  <a:rPr kumimoji="1" lang="ko-KR" altLang="en-US" dirty="0"/>
                  <a:t>예측하기 어려운 사건들</a:t>
                </a:r>
                <a:r>
                  <a:rPr kumimoji="1" lang="en-US" altLang="ko-KR" dirty="0"/>
                  <a:t>,</a:t>
                </a:r>
                <a:r>
                  <a:rPr kumimoji="1" lang="ko-KR" altLang="en-US" dirty="0"/>
                  <a:t> 예를 들어 인터럽트가 발생한 타이밍</a:t>
                </a:r>
                <a:r>
                  <a:rPr kumimoji="1" lang="en-US" altLang="ko-KR" dirty="0"/>
                  <a:t>,</a:t>
                </a:r>
                <a:r>
                  <a:rPr kumimoji="1" lang="en-US" altLang="ko-KR" baseline="0" dirty="0"/>
                  <a:t> </a:t>
                </a:r>
                <a:r>
                  <a:rPr kumimoji="1" lang="ko-KR" altLang="en-US" baseline="0" dirty="0"/>
                  <a:t>키보드 입력 등을 가공하여 만들어집니다</a:t>
                </a:r>
                <a:r>
                  <a:rPr kumimoji="1" lang="en-US" altLang="ko-KR" baseline="0" dirty="0"/>
                  <a:t>. </a:t>
                </a:r>
                <a:r>
                  <a:rPr kumimoji="1" lang="ko-KR" altLang="en-US" baseline="0" dirty="0"/>
                  <a:t>그렇게 만들어진 엔트로피 입력을 사용하여 얻을 수 있는</a:t>
                </a:r>
                <a:r>
                  <a:rPr kumimoji="1" lang="en-US" altLang="ko-KR" baseline="0" dirty="0"/>
                  <a:t> </a:t>
                </a:r>
                <a:r>
                  <a:rPr kumimoji="1" lang="en-US" altLang="ko-KR" dirty="0"/>
                  <a:t>DRBG</a:t>
                </a:r>
                <a:r>
                  <a:rPr kumimoji="1" lang="ko-KR" altLang="en-US" dirty="0"/>
                  <a:t>의 출력은</a:t>
                </a:r>
                <a:r>
                  <a:rPr kumimoji="1" lang="en-US" altLang="ko-KR" dirty="0"/>
                  <a:t>,</a:t>
                </a:r>
                <a:r>
                  <a:rPr kumimoji="1" lang="ko-KR" altLang="en-US" dirty="0"/>
                  <a:t> 다른 암호들</a:t>
                </a:r>
                <a:r>
                  <a:rPr kumimoji="1" lang="en-US" altLang="ko-KR" dirty="0"/>
                  <a:t>, </a:t>
                </a:r>
                <a:r>
                  <a:rPr kumimoji="1" lang="ko-KR" altLang="en-US" dirty="0"/>
                  <a:t>예를 들어 블록 암호의 키 생성 등 안전성이 중요한 환경에서 사용됩니다</a:t>
                </a:r>
                <a:r>
                  <a:rPr kumimoji="1" lang="en-US" altLang="ko-KR" dirty="0"/>
                  <a:t>. </a:t>
                </a:r>
                <a:r>
                  <a:rPr kumimoji="1" lang="ko-KR" altLang="en-US" dirty="0"/>
                  <a:t>그렇기에 </a:t>
                </a:r>
                <a:r>
                  <a:rPr kumimoji="1" lang="en-US" altLang="ko-KR" dirty="0"/>
                  <a:t>DRBG</a:t>
                </a:r>
                <a:r>
                  <a:rPr kumimoji="1" lang="ko-KR" altLang="en-US" dirty="0"/>
                  <a:t> 의 안전성을 연구하는 것은 중요한 주제라 할 수 있습니다</a:t>
                </a:r>
                <a:r>
                  <a:rPr kumimoji="1" lang="en-US" altLang="ko-KR" dirty="0"/>
                  <a:t>.</a:t>
                </a:r>
              </a:p>
              <a:p>
                <a:endParaRPr kumimoji="1" lang="en-US" altLang="ko-KR" dirty="0"/>
              </a:p>
              <a:p>
                <a:endParaRPr kumimoji="1" lang="en-US" altLang="en-US" dirty="0"/>
              </a:p>
              <a:p>
                <a:pPr marL="0" marR="0" lvl="0" indent="0" algn="l" defTabSz="914400" rtl="0" eaLnBrk="1" fontAlgn="auto" latinLnBrk="1" hangingPunct="1">
                  <a:lnSpc>
                    <a:spcPct val="100000"/>
                  </a:lnSpc>
                  <a:spcBef>
                    <a:spcPts val="0"/>
                  </a:spcBef>
                  <a:spcAft>
                    <a:spcPts val="0"/>
                  </a:spcAft>
                  <a:buClrTx/>
                  <a:buSzTx/>
                  <a:buFontTx/>
                  <a:buNone/>
                  <a:tabLst/>
                  <a:defRPr/>
                </a:pPr>
                <a:r>
                  <a:rPr kumimoji="1" lang="en-US" altLang="en-US" dirty="0"/>
                  <a:t>*</a:t>
                </a:r>
                <a:r>
                  <a:rPr kumimoji="1" lang="ko-KR" altLang="en-US" dirty="0"/>
                  <a:t>표준에서 </a:t>
                </a:r>
                <a:r>
                  <a:rPr kumimoji="1" lang="en-US" altLang="ko-KR" dirty="0"/>
                  <a:t>seed </a:t>
                </a:r>
                <a:r>
                  <a:rPr kumimoji="1" lang="ko-KR" altLang="en-US" dirty="0"/>
                  <a:t>는 엔트로피 입력</a:t>
                </a:r>
                <a:r>
                  <a:rPr kumimoji="1" lang="en-US" altLang="ko-KR" dirty="0"/>
                  <a:t>, </a:t>
                </a:r>
                <a:r>
                  <a:rPr kumimoji="1" lang="ko-KR" altLang="en-US" dirty="0" err="1"/>
                  <a:t>넌스</a:t>
                </a:r>
                <a:r>
                  <a:rPr kumimoji="1" lang="en-US" altLang="ko-KR" dirty="0"/>
                  <a:t>, personalization string </a:t>
                </a:r>
                <a:r>
                  <a:rPr kumimoji="1" lang="ko-KR" altLang="en-US" dirty="0"/>
                  <a:t>을 </a:t>
                </a:r>
                <a:r>
                  <a:rPr kumimoji="1" lang="en-US" altLang="ko-KR" dirty="0"/>
                  <a:t>derivation function </a:t>
                </a:r>
                <a:r>
                  <a:rPr kumimoji="1" lang="ko-KR" altLang="en-US" dirty="0"/>
                  <a:t>으로 가공해서 얻은 값을 의미합니다</a:t>
                </a:r>
                <a:r>
                  <a:rPr kumimoji="1" lang="en-US" altLang="ko-KR" dirty="0"/>
                  <a:t>. </a:t>
                </a:r>
                <a:r>
                  <a:rPr kumimoji="1" lang="ko-KR" altLang="en-US" dirty="0"/>
                  <a:t>그러나 안전성 증명에서의 </a:t>
                </a:r>
                <a:r>
                  <a:rPr kumimoji="1" lang="en-US" altLang="ko-KR" dirty="0"/>
                  <a:t>seed </a:t>
                </a:r>
                <a:r>
                  <a:rPr kumimoji="1" lang="ko-KR" altLang="en-US" dirty="0"/>
                  <a:t>는 </a:t>
                </a:r>
                <a:r>
                  <a:rPr kumimoji="1" lang="en-US" altLang="ko-KR" dirty="0"/>
                  <a:t>ideal</a:t>
                </a:r>
                <a:r>
                  <a:rPr kumimoji="1" lang="ko-KR" altLang="en-US" dirty="0"/>
                  <a:t> 블록 암호의 인코딩 을 의미합니다</a:t>
                </a:r>
                <a:r>
                  <a:rPr kumimoji="1" lang="en-US" altLang="ko-KR" dirty="0"/>
                  <a:t>. </a:t>
                </a:r>
                <a:r>
                  <a:rPr kumimoji="1" lang="ko-KR" altLang="en-US" dirty="0"/>
                  <a:t>따라서 </a:t>
                </a:r>
                <a:r>
                  <a:rPr kumimoji="1" lang="en-US" altLang="ko-KR" dirty="0"/>
                  <a:t>seed </a:t>
                </a:r>
                <a:r>
                  <a:rPr kumimoji="1" lang="ko-KR" altLang="en-US" dirty="0"/>
                  <a:t>에는 두가지 정의가 있고</a:t>
                </a:r>
                <a:r>
                  <a:rPr kumimoji="1" lang="en-US" altLang="ko-KR" dirty="0"/>
                  <a:t>, </a:t>
                </a:r>
                <a:r>
                  <a:rPr kumimoji="1" lang="ko-KR" altLang="en-US" dirty="0"/>
                  <a:t>혼동을 </a:t>
                </a:r>
                <a:r>
                  <a:rPr kumimoji="1" lang="ko-KR" altLang="en-US" dirty="0" err="1"/>
                  <a:t>드릴까봐</a:t>
                </a:r>
                <a:r>
                  <a:rPr kumimoji="1" lang="en-US" altLang="ko-KR" dirty="0"/>
                  <a:t>, </a:t>
                </a:r>
                <a:r>
                  <a:rPr kumimoji="1" lang="ko-KR" altLang="en-US" dirty="0" err="1"/>
                  <a:t>시드를</a:t>
                </a:r>
                <a:r>
                  <a:rPr kumimoji="1" lang="ko-KR" altLang="en-US" dirty="0"/>
                  <a:t> 제외하고 서술했습니다</a:t>
                </a:r>
                <a:r>
                  <a:rPr kumimoji="1" lang="en-US" altLang="ko-KR" dirty="0"/>
                  <a:t>.</a:t>
                </a:r>
              </a:p>
            </p:txBody>
          </p:sp>
        </mc:Fallback>
      </mc:AlternateContent>
    </p:spTree>
    <p:extLst>
      <p:ext uri="{BB962C8B-B14F-4D97-AF65-F5344CB8AC3E}">
        <p14:creationId xmlns:p14="http://schemas.microsoft.com/office/powerpoint/2010/main" val="24958424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Therefore, the adversary can compute the preimage of S’, and check whether the lower c bits of that preimage match Sc. Hence, the adversary can win with high probability.</a:t>
            </a:r>
            <a:endParaRPr lang="ko-KR" altLang="en-US" dirty="0"/>
          </a:p>
        </p:txBody>
      </p:sp>
    </p:spTree>
    <p:extLst>
      <p:ext uri="{BB962C8B-B14F-4D97-AF65-F5344CB8AC3E}">
        <p14:creationId xmlns:p14="http://schemas.microsoft.com/office/powerpoint/2010/main" val="33343553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We need a game that always consider refresh and next together. Actually it is already captured by the Rec game. </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Now the inverse queries using S’ is prevented by the feed-forward structure. The adversary should guess the value of the blue line, to invert the permutation P.</a:t>
            </a:r>
          </a:p>
          <a:p>
            <a:endParaRPr lang="ko-KR" altLang="en-US" dirty="0"/>
          </a:p>
        </p:txBody>
      </p:sp>
    </p:spTree>
    <p:extLst>
      <p:ext uri="{BB962C8B-B14F-4D97-AF65-F5344CB8AC3E}">
        <p14:creationId xmlns:p14="http://schemas.microsoft.com/office/powerpoint/2010/main" val="2002072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Therefore, we created an </a:t>
            </a:r>
            <a:r>
              <a:rPr lang="en-US" altLang="ko-KR" b="1" dirty="0"/>
              <a:t>M-Rec</a:t>
            </a:r>
            <a:r>
              <a:rPr lang="en-US" altLang="ko-KR" dirty="0"/>
              <a:t> game that can handle multiple </a:t>
            </a:r>
            <a:r>
              <a:rPr lang="en-US" altLang="ko-KR" b="1" dirty="0"/>
              <a:t>Rec</a:t>
            </a:r>
            <a:r>
              <a:rPr lang="en-US" altLang="ko-KR" dirty="0"/>
              <a:t> games simultaneously. By handling them within a single </a:t>
            </a:r>
            <a:r>
              <a:rPr lang="en-US" altLang="ko-KR" b="1" dirty="0"/>
              <a:t>M-Rec</a:t>
            </a:r>
            <a:r>
              <a:rPr lang="en-US" altLang="ko-KR" dirty="0"/>
              <a:t> game, we were able to obtain tight security bounds for permutation-based DRBGs.</a:t>
            </a:r>
          </a:p>
          <a:p>
            <a:endParaRPr lang="ko-KR" altLang="en-US" dirty="0"/>
          </a:p>
        </p:txBody>
      </p:sp>
    </p:spTree>
    <p:extLst>
      <p:ext uri="{BB962C8B-B14F-4D97-AF65-F5344CB8AC3E}">
        <p14:creationId xmlns:p14="http://schemas.microsoft.com/office/powerpoint/2010/main" val="38954851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In conclusion, by introducing a new proof technique, we improved the previous bound for Sponge-DRBG from c over 3 to c over 2. Furthermore, we proposed </a:t>
            </a:r>
            <a:r>
              <a:rPr lang="en-US" altLang="ko-KR" b="1" dirty="0"/>
              <a:t>POSDRBG</a:t>
            </a:r>
            <a:r>
              <a:rPr lang="en-US" altLang="ko-KR" dirty="0"/>
              <a:t>, a construction that enhances the output efficiency of Sponge-DRBG while maintaining the same security level. Also, we provided the matching attacks, showing our bounds are tight.</a:t>
            </a:r>
          </a:p>
        </p:txBody>
      </p:sp>
    </p:spTree>
    <p:extLst>
      <p:ext uri="{BB962C8B-B14F-4D97-AF65-F5344CB8AC3E}">
        <p14:creationId xmlns:p14="http://schemas.microsoft.com/office/powerpoint/2010/main" val="12288855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Thank you for your attention.</a:t>
            </a:r>
          </a:p>
        </p:txBody>
      </p:sp>
    </p:spTree>
    <p:extLst>
      <p:ext uri="{BB962C8B-B14F-4D97-AF65-F5344CB8AC3E}">
        <p14:creationId xmlns:p14="http://schemas.microsoft.com/office/powerpoint/2010/main" val="345736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latin typeface="Arial" panose="020B0604020202020204" pitchFamily="34" charset="0"/>
                <a:cs typeface="Arial" panose="020B0604020202020204" pitchFamily="34" charset="0"/>
              </a:rPr>
              <a:t>DRBGs are widely used in practice. They are a fundamental component for cryptographic protocols, for example, in generating cryptographic keys and initialization vectors (IVs). In cases where cryptographically secure random strings are required, these are often generated by a DRBG.</a:t>
            </a:r>
          </a:p>
          <a:p>
            <a:endParaRPr lang="en-US" altLang="ko-KR" dirty="0">
              <a:latin typeface="Arial" panose="020B0604020202020204" pitchFamily="34" charset="0"/>
              <a:cs typeface="Arial" panose="020B0604020202020204" pitchFamily="34" charset="0"/>
            </a:endParaRPr>
          </a:p>
          <a:p>
            <a:r>
              <a:rPr lang="en-US" altLang="ko-KR" dirty="0">
                <a:latin typeface="Arial" panose="020B0604020202020204" pitchFamily="34" charset="0"/>
                <a:cs typeface="Arial" panose="020B0604020202020204" pitchFamily="34" charset="0"/>
              </a:rPr>
              <a:t>Given their broad range of applications, many operating systems implement a DRBG by default. For example, Windows employs a CTR-based DRBG, iOS uses Fortuna, and Linux incorporates its own custom-designed DRBG.</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dirty="0">
              <a:sym typeface="Wingdings" panose="05000000000000000000" pitchFamily="2" charset="2"/>
            </a:endParaRPr>
          </a:p>
        </p:txBody>
      </p:sp>
    </p:spTree>
    <p:extLst>
      <p:ext uri="{BB962C8B-B14F-4D97-AF65-F5344CB8AC3E}">
        <p14:creationId xmlns:p14="http://schemas.microsoft.com/office/powerpoint/2010/main" val="1774190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슬라이드 노트 개체 틀 2"/>
              <p:cNvSpPr>
                <a:spLocks noGrp="1"/>
              </p:cNvSpPr>
              <p:nvPr>
                <p:ph type="body" idx="1"/>
              </p:nvPr>
            </p:nvSpPr>
            <p:spPr/>
            <p:txBody>
              <a:bodyPr/>
              <a:lstStyle/>
              <a:p>
                <a:r>
                  <a:rPr lang="en-US" altLang="ko-KR" dirty="0">
                    <a:latin typeface="Arial" panose="020B0604020202020204" pitchFamily="34" charset="0"/>
                    <a:cs typeface="Arial" panose="020B0604020202020204" pitchFamily="34" charset="0"/>
                  </a:rPr>
                  <a:t>A DRBG consists of the following two algorithms.</a:t>
                </a:r>
              </a:p>
              <a:p>
                <a:endParaRPr lang="en-US" altLang="ko-KR" dirty="0">
                  <a:latin typeface="Arial" panose="020B0604020202020204" pitchFamily="34" charset="0"/>
                  <a:cs typeface="Arial" panose="020B0604020202020204" pitchFamily="34" charset="0"/>
                </a:endParaRPr>
              </a:p>
              <a:p>
                <a:r>
                  <a:rPr lang="en-US" altLang="ko-KR" dirty="0">
                    <a:latin typeface="Arial" panose="020B0604020202020204" pitchFamily="34" charset="0"/>
                    <a:cs typeface="Arial" panose="020B0604020202020204" pitchFamily="34" charset="0"/>
                  </a:rPr>
                  <a:t>The first is </a:t>
                </a:r>
                <a:r>
                  <a:rPr lang="en-US" altLang="ko-KR" b="0" dirty="0">
                    <a:latin typeface="Arial" panose="020B0604020202020204" pitchFamily="34" charset="0"/>
                    <a:cs typeface="Arial" panose="020B0604020202020204" pitchFamily="34" charset="0"/>
                  </a:rPr>
                  <a:t>refresh. The refresh is a state updating algorithm. </a:t>
                </a:r>
                <a:r>
                  <a:rPr lang="en-US" altLang="ko-KR" dirty="0">
                    <a:latin typeface="Arial" panose="020B0604020202020204" pitchFamily="34" charset="0"/>
                    <a:cs typeface="Arial" panose="020B0604020202020204" pitchFamily="34" charset="0"/>
                  </a:rPr>
                  <a:t>Using the current state S and entropy input I, the refresh function updates the state. By leveraging the entropy contained in I, the DRBG produces a next state S′ that is more random than the current state S.</a:t>
                </a:r>
              </a:p>
              <a:p>
                <a:endParaRPr lang="en-US" altLang="ko-KR" dirty="0">
                  <a:latin typeface="Arial" panose="020B0604020202020204" pitchFamily="34" charset="0"/>
                  <a:cs typeface="Arial" panose="020B0604020202020204" pitchFamily="34" charset="0"/>
                </a:endParaRPr>
              </a:p>
              <a:p>
                <a:r>
                  <a:rPr lang="en-US" altLang="ko-KR" dirty="0">
                    <a:latin typeface="Arial" panose="020B0604020202020204" pitchFamily="34" charset="0"/>
                    <a:cs typeface="Arial" panose="020B0604020202020204" pitchFamily="34" charset="0"/>
                  </a:rPr>
                  <a:t>The second is </a:t>
                </a:r>
                <a:r>
                  <a:rPr lang="en-US" altLang="ko-KR" b="0" dirty="0">
                    <a:latin typeface="Arial" panose="020B0604020202020204" pitchFamily="34" charset="0"/>
                    <a:cs typeface="Arial" panose="020B0604020202020204" pitchFamily="34" charset="0"/>
                  </a:rPr>
                  <a:t>next</a:t>
                </a:r>
                <a:r>
                  <a:rPr lang="en-US" altLang="ko-KR" dirty="0">
                    <a:latin typeface="Arial" panose="020B0604020202020204" pitchFamily="34" charset="0"/>
                    <a:cs typeface="Arial" panose="020B0604020202020204" pitchFamily="34" charset="0"/>
                  </a:rPr>
                  <a:t>. The next is a output generating algorithm. Given the current state S and the requested output length </a:t>
                </a:r>
                <a:r>
                  <a:rPr lang="en-US" altLang="ko-KR" i="1" dirty="0" err="1">
                    <a:latin typeface="Arial" panose="020B0604020202020204" pitchFamily="34" charset="0"/>
                    <a:cs typeface="Arial" panose="020B0604020202020204" pitchFamily="34" charset="0"/>
                  </a:rPr>
                  <a:t>len</a:t>
                </a:r>
                <a:r>
                  <a:rPr lang="en-US" altLang="ko-KR" dirty="0">
                    <a:latin typeface="Arial" panose="020B0604020202020204" pitchFamily="34" charset="0"/>
                    <a:cs typeface="Arial" panose="020B0604020202020204" pitchFamily="34" charset="0"/>
                  </a:rPr>
                  <a:t>, the next function produces a random output Z. </a:t>
                </a:r>
                <a:endParaRPr lang="ko-KR" altLang="en-US" dirty="0">
                  <a:latin typeface="Arial" panose="020B0604020202020204" pitchFamily="34" charset="0"/>
                  <a:cs typeface="Arial" panose="020B0604020202020204" pitchFamily="34" charset="0"/>
                </a:endParaRPr>
              </a:p>
            </p:txBody>
          </p:sp>
        </mc:Choice>
        <mc:Fallback xmlns="">
          <p:sp>
            <p:nvSpPr>
              <p:cNvPr id="3" name="슬라이드 노트 개체 틀 2"/>
              <p:cNvSpPr>
                <a:spLocks noGrp="1"/>
              </p:cNvSpPr>
              <p:nvPr>
                <p:ph type="body" idx="1"/>
              </p:nvPr>
            </p:nvSpPr>
            <p:spPr/>
            <p:txBody>
              <a:bodyPr/>
              <a:lstStyle/>
              <a:p>
                <a:r>
                  <a:rPr kumimoji="1" lang="ko-KR" altLang="en-US" dirty="0"/>
                  <a:t>일반적으로</a:t>
                </a:r>
                <a:r>
                  <a:rPr kumimoji="1" lang="en-US" altLang="ko-KR" dirty="0"/>
                  <a:t>, DRBG </a:t>
                </a:r>
                <a:r>
                  <a:rPr kumimoji="1" lang="ko-KR" altLang="en-US" dirty="0"/>
                  <a:t>는 다음 알고리즘들로 구성되었습니다</a:t>
                </a:r>
                <a:r>
                  <a:rPr kumimoji="1" lang="en-US" altLang="ko-KR" dirty="0"/>
                  <a:t>.</a:t>
                </a:r>
              </a:p>
              <a:p>
                <a:r>
                  <a:rPr kumimoji="1" lang="ko-KR" altLang="en-US" dirty="0"/>
                  <a:t>첫번째는 </a:t>
                </a:r>
                <a:r>
                  <a:rPr kumimoji="1" lang="en-US" altLang="ko-KR" dirty="0"/>
                  <a:t>setup </a:t>
                </a:r>
                <a:r>
                  <a:rPr kumimoji="1" lang="ko-KR" altLang="en-US" dirty="0"/>
                  <a:t>입니다</a:t>
                </a:r>
                <a:r>
                  <a:rPr kumimoji="1" lang="en-US" altLang="ko-KR" dirty="0"/>
                  <a:t>. </a:t>
                </a:r>
                <a:r>
                  <a:rPr kumimoji="1" lang="ko-KR" altLang="en-US" dirty="0"/>
                  <a:t>이는 엔트로피 입력 </a:t>
                </a:r>
                <a:r>
                  <a:rPr kumimoji="1" lang="en-US" altLang="ko-KR" b="0" i="0">
                    <a:latin typeface="Cambria Math" panose="02040503050406030204" pitchFamily="18" charset="0"/>
                  </a:rPr>
                  <a:t>𝐼 </a:t>
                </a:r>
                <a:r>
                  <a:rPr kumimoji="1" lang="ko-KR" altLang="en-US" dirty="0"/>
                  <a:t>를 이용해서</a:t>
                </a:r>
                <a:r>
                  <a:rPr kumimoji="1" lang="en-US" altLang="ko-KR" dirty="0"/>
                  <a:t>, </a:t>
                </a:r>
                <a:r>
                  <a:rPr kumimoji="1" lang="ko-KR" altLang="en-US" dirty="0"/>
                  <a:t>초기 상태 </a:t>
                </a:r>
                <a:r>
                  <a:rPr kumimoji="1" lang="en-US" altLang="ko-KR" dirty="0"/>
                  <a:t>S_0 </a:t>
                </a:r>
                <a:r>
                  <a:rPr kumimoji="1" lang="ko-KR" altLang="en-US" dirty="0"/>
                  <a:t>를 생성하는 과정입니다</a:t>
                </a:r>
                <a:r>
                  <a:rPr kumimoji="1" lang="en-US" altLang="ko-KR" dirty="0"/>
                  <a:t>. </a:t>
                </a:r>
              </a:p>
              <a:p>
                <a:r>
                  <a:rPr kumimoji="1" lang="ko-KR" altLang="en-US" dirty="0"/>
                  <a:t>두번째는 </a:t>
                </a:r>
                <a:r>
                  <a:rPr kumimoji="1" lang="en-US" altLang="ko-KR" dirty="0"/>
                  <a:t>refresh </a:t>
                </a:r>
                <a:r>
                  <a:rPr kumimoji="1" lang="ko-KR" altLang="en-US" dirty="0"/>
                  <a:t>입니다</a:t>
                </a:r>
                <a:r>
                  <a:rPr kumimoji="1" lang="en-US" altLang="ko-KR" dirty="0"/>
                  <a:t>. </a:t>
                </a:r>
                <a:r>
                  <a:rPr kumimoji="1" lang="ko-KR" altLang="en-US" dirty="0"/>
                  <a:t>이는 </a:t>
                </a:r>
                <a:r>
                  <a:rPr kumimoji="1" lang="en-US" altLang="ko-KR" dirty="0"/>
                  <a:t>DRBG </a:t>
                </a:r>
                <a:r>
                  <a:rPr kumimoji="1" lang="ko-KR" altLang="en-US" dirty="0"/>
                  <a:t>내에 엔트로피를 충분히 축적하기 위한 과정으로</a:t>
                </a:r>
                <a:r>
                  <a:rPr kumimoji="1" lang="en-US" altLang="ko-KR" dirty="0"/>
                  <a:t>, </a:t>
                </a:r>
                <a:r>
                  <a:rPr kumimoji="1" lang="ko-KR" altLang="en-US" dirty="0"/>
                  <a:t>현재 상태 </a:t>
                </a:r>
                <a:r>
                  <a:rPr kumimoji="1" lang="en-US" altLang="ko-KR" dirty="0"/>
                  <a:t>S </a:t>
                </a:r>
                <a:r>
                  <a:rPr kumimoji="1" lang="ko-KR" altLang="en-US" dirty="0"/>
                  <a:t>와 새로 받아온 엔트로피 입력 </a:t>
                </a:r>
                <a:r>
                  <a:rPr kumimoji="1" lang="en-US" altLang="ko-KR" b="0" i="0">
                    <a:latin typeface="Cambria Math" panose="02040503050406030204" pitchFamily="18" charset="0"/>
                  </a:rPr>
                  <a:t>𝐼</a:t>
                </a:r>
                <a:r>
                  <a:rPr kumimoji="1" lang="ko-KR" altLang="en-US" dirty="0"/>
                  <a:t> </a:t>
                </a:r>
                <a:r>
                  <a:rPr kumimoji="1" lang="ko-KR" altLang="en-US" dirty="0" err="1"/>
                  <a:t>를</a:t>
                </a:r>
                <a:r>
                  <a:rPr kumimoji="1" lang="ko-KR" altLang="en-US" dirty="0"/>
                  <a:t> 이용해 상태를 업데이트 하는 과정입니다</a:t>
                </a:r>
                <a:r>
                  <a:rPr kumimoji="1" lang="en-US" altLang="ko-KR" dirty="0"/>
                  <a:t>. </a:t>
                </a:r>
              </a:p>
              <a:p>
                <a:r>
                  <a:rPr kumimoji="1" lang="ko-KR" altLang="en-US" dirty="0"/>
                  <a:t>마지막은 </a:t>
                </a:r>
                <a:r>
                  <a:rPr kumimoji="1" lang="en-US" altLang="ko-KR" dirty="0"/>
                  <a:t>next </a:t>
                </a:r>
                <a:r>
                  <a:rPr kumimoji="1" lang="ko-KR" altLang="en-US" dirty="0"/>
                  <a:t>입니다</a:t>
                </a:r>
                <a:r>
                  <a:rPr kumimoji="1" lang="en-US" altLang="ko-KR" dirty="0"/>
                  <a:t>. </a:t>
                </a:r>
                <a:r>
                  <a:rPr kumimoji="1" lang="ko-KR" altLang="en-US" dirty="0"/>
                  <a:t>이는 현재 상태 </a:t>
                </a:r>
                <a:r>
                  <a:rPr kumimoji="1" lang="en-US" altLang="ko-KR" dirty="0"/>
                  <a:t>S </a:t>
                </a:r>
                <a:r>
                  <a:rPr kumimoji="1" lang="ko-KR" altLang="en-US" dirty="0"/>
                  <a:t>와 요청 받은 출력 길이 </a:t>
                </a:r>
                <a:r>
                  <a:rPr kumimoji="1" lang="en-US" altLang="ko-KR" dirty="0"/>
                  <a:t>L </a:t>
                </a:r>
                <a:r>
                  <a:rPr kumimoji="1" lang="ko-KR" altLang="en-US" dirty="0"/>
                  <a:t>을 이용해서</a:t>
                </a:r>
                <a:r>
                  <a:rPr kumimoji="1" lang="en-US" altLang="ko-KR" dirty="0"/>
                  <a:t>, </a:t>
                </a:r>
                <a:r>
                  <a:rPr kumimoji="1" lang="ko-KR" altLang="en-US" dirty="0"/>
                  <a:t>난수 출력 </a:t>
                </a:r>
                <a:r>
                  <a:rPr kumimoji="1" lang="en-US" altLang="ko-KR" dirty="0"/>
                  <a:t>R </a:t>
                </a:r>
                <a:r>
                  <a:rPr kumimoji="1" lang="ko-KR" altLang="en-US" dirty="0"/>
                  <a:t>을 만드는 과정입니다</a:t>
                </a:r>
                <a:r>
                  <a:rPr kumimoji="1" lang="en-US" altLang="ko-KR" dirty="0"/>
                  <a:t>. </a:t>
                </a:r>
              </a:p>
              <a:p>
                <a:endParaRPr lang="ko-KR" altLang="en-US" dirty="0"/>
              </a:p>
            </p:txBody>
          </p:sp>
        </mc:Fallback>
      </mc:AlternateContent>
    </p:spTree>
    <p:extLst>
      <p:ext uri="{BB962C8B-B14F-4D97-AF65-F5344CB8AC3E}">
        <p14:creationId xmlns:p14="http://schemas.microsoft.com/office/powerpoint/2010/main" val="79409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latin typeface="Arial" panose="020B0604020202020204" pitchFamily="34" charset="0"/>
                <a:cs typeface="Arial" panose="020B0604020202020204" pitchFamily="34" charset="0"/>
              </a:rPr>
              <a:t>One of the most representative permutation-based DRBG is </a:t>
            </a:r>
            <a:r>
              <a:rPr lang="en-US" altLang="ko-KR" b="0" dirty="0">
                <a:latin typeface="Arial" panose="020B0604020202020204" pitchFamily="34" charset="0"/>
                <a:cs typeface="Arial" panose="020B0604020202020204" pitchFamily="34" charset="0"/>
              </a:rPr>
              <a:t>Sponge-DRBG</a:t>
            </a:r>
            <a:r>
              <a:rPr lang="en-US" altLang="ko-KR" dirty="0">
                <a:latin typeface="Arial" panose="020B0604020202020204" pitchFamily="34" charset="0"/>
                <a:cs typeface="Arial" panose="020B0604020202020204" pitchFamily="34" charset="0"/>
              </a:rPr>
              <a:t>.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latin typeface="Arial" panose="020B0604020202020204" pitchFamily="34" charset="0"/>
                <a:cs typeface="Arial" panose="020B0604020202020204" pitchFamily="34" charset="0"/>
              </a:rPr>
              <a:t>The figure illustrates the refresh algorithm of Sponge-DRBG. The state S is n bits in length, expressed as the sum of r (the sponge rate) and c (the sponge capacity). Accordingly, </a:t>
            </a:r>
            <a:r>
              <a:rPr lang="en-US" altLang="ko-KR" dirty="0" err="1">
                <a:latin typeface="Arial" panose="020B0604020202020204" pitchFamily="34" charset="0"/>
                <a:cs typeface="Arial" panose="020B0604020202020204" pitchFamily="34" charset="0"/>
              </a:rPr>
              <a:t>S^r</a:t>
            </a:r>
            <a:r>
              <a:rPr lang="en-US" altLang="ko-KR" dirty="0">
                <a:latin typeface="Arial" panose="020B0604020202020204" pitchFamily="34" charset="0"/>
                <a:cs typeface="Arial" panose="020B0604020202020204" pitchFamily="34" charset="0"/>
              </a:rPr>
              <a:t> refers to the r-bit most significant bits of the state S, while </a:t>
            </a:r>
            <a:r>
              <a:rPr lang="en-US" altLang="ko-KR" dirty="0" err="1">
                <a:latin typeface="Arial" panose="020B0604020202020204" pitchFamily="34" charset="0"/>
                <a:cs typeface="Arial" panose="020B0604020202020204" pitchFamily="34" charset="0"/>
              </a:rPr>
              <a:t>S^c</a:t>
            </a:r>
            <a:r>
              <a:rPr lang="en-US" altLang="ko-KR" dirty="0">
                <a:latin typeface="Arial" panose="020B0604020202020204" pitchFamily="34" charset="0"/>
                <a:cs typeface="Arial" panose="020B0604020202020204" pitchFamily="34" charset="0"/>
              </a:rPr>
              <a:t> denotes the c-bit least significant bits. So the state S is divided into two parts, Sr and Sc. The entropy input I is added to </a:t>
            </a:r>
            <a:r>
              <a:rPr lang="en-US" altLang="ko-KR" dirty="0" err="1">
                <a:latin typeface="Arial" panose="020B0604020202020204" pitchFamily="34" charset="0"/>
                <a:cs typeface="Arial" panose="020B0604020202020204" pitchFamily="34" charset="0"/>
              </a:rPr>
              <a:t>S^r</a:t>
            </a:r>
            <a:r>
              <a:rPr lang="en-US" altLang="ko-KR" dirty="0">
                <a:latin typeface="Arial" panose="020B0604020202020204" pitchFamily="34" charset="0"/>
                <a:cs typeface="Arial" panose="020B0604020202020204" pitchFamily="34" charset="0"/>
              </a:rPr>
              <a:t>, after which the permutation P is applied to mix the state, resulting in the next state S'.</a:t>
            </a:r>
          </a:p>
          <a:p>
            <a:endParaRPr lang="ko-KR" altLang="en-US" dirty="0"/>
          </a:p>
        </p:txBody>
      </p:sp>
    </p:spTree>
    <p:extLst>
      <p:ext uri="{BB962C8B-B14F-4D97-AF65-F5344CB8AC3E}">
        <p14:creationId xmlns:p14="http://schemas.microsoft.com/office/powerpoint/2010/main" val="3030127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7593B-062D-BADF-DC7F-CB3F1E40E933}"/>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87EEB43D-71CE-0C66-C0EA-955D1D582A56}"/>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B8D658F2-F0E0-5AA2-705C-EF7487CD2A44}"/>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latin typeface="Arial" panose="020B0604020202020204" pitchFamily="34" charset="0"/>
                <a:cs typeface="Arial" panose="020B0604020202020204" pitchFamily="34" charset="0"/>
              </a:rPr>
              <a:t>This figure illustrates the </a:t>
            </a:r>
            <a:r>
              <a:rPr lang="en-US" altLang="ko-KR" b="0" dirty="0">
                <a:latin typeface="Arial" panose="020B0604020202020204" pitchFamily="34" charset="0"/>
                <a:cs typeface="Arial" panose="020B0604020202020204" pitchFamily="34" charset="0"/>
              </a:rPr>
              <a:t>next</a:t>
            </a:r>
            <a:r>
              <a:rPr lang="en-US" altLang="ko-KR" dirty="0">
                <a:latin typeface="Arial" panose="020B0604020202020204" pitchFamily="34" charset="0"/>
                <a:cs typeface="Arial" panose="020B0604020202020204" pitchFamily="34" charset="0"/>
              </a:rPr>
              <a:t> algorithm of Sponge-DRBG. It generates the requested output length by invoking the permutation P multiple times.</a:t>
            </a:r>
          </a:p>
          <a:p>
            <a:endParaRPr lang="ko-KR" altLang="en-US" dirty="0"/>
          </a:p>
        </p:txBody>
      </p:sp>
    </p:spTree>
    <p:extLst>
      <p:ext uri="{BB962C8B-B14F-4D97-AF65-F5344CB8AC3E}">
        <p14:creationId xmlns:p14="http://schemas.microsoft.com/office/powerpoint/2010/main" val="3667958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Such DRBGs are analyzed under the </a:t>
            </a:r>
            <a:r>
              <a:rPr lang="en-US" altLang="ko-KR" b="0" dirty="0"/>
              <a:t>robustness security model</a:t>
            </a:r>
            <a:r>
              <a:rPr lang="en-US" altLang="ko-KR" dirty="0"/>
              <a:t>. The robustness security model is essentially a </a:t>
            </a:r>
            <a:r>
              <a:rPr lang="en-US" altLang="ko-KR" b="0" dirty="0"/>
              <a:t>distinguishing game</a:t>
            </a:r>
            <a:r>
              <a:rPr lang="en-US" altLang="ko-KR" dirty="0"/>
              <a:t>. It is modeled as the problem of distinguishing between an </a:t>
            </a:r>
            <a:r>
              <a:rPr lang="en-US" altLang="ko-KR" i="1" dirty="0"/>
              <a:t>ideal world</a:t>
            </a:r>
            <a:r>
              <a:rPr lang="en-US" altLang="ko-KR" dirty="0"/>
              <a:t>, which always returns truly random bits, and a </a:t>
            </a:r>
            <a:r>
              <a:rPr lang="en-US" altLang="ko-KR" i="1" dirty="0"/>
              <a:t>real world</a:t>
            </a:r>
            <a:r>
              <a:rPr lang="en-US" altLang="ko-KR" dirty="0"/>
              <a:t>, which produces the actual output of the DRBG. </a:t>
            </a:r>
          </a:p>
          <a:p>
            <a:endParaRPr lang="en-US" altLang="ko-KR" dirty="0"/>
          </a:p>
          <a:p>
            <a:r>
              <a:rPr lang="en-US" altLang="ko-KR" dirty="0"/>
              <a:t>Through oracle queries, the adversary attempts to determine which world it is communicating with​.</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dirty="0"/>
          </a:p>
          <a:p>
            <a:endParaRPr lang="en-US" altLang="ko-KR" dirty="0"/>
          </a:p>
        </p:txBody>
      </p:sp>
    </p:spTree>
    <p:extLst>
      <p:ext uri="{BB962C8B-B14F-4D97-AF65-F5344CB8AC3E}">
        <p14:creationId xmlns:p14="http://schemas.microsoft.com/office/powerpoint/2010/main" val="3778257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A key distinction of the robustness model is that the adversary is allowed to either obtain the DRBG state via a </a:t>
            </a:r>
            <a:r>
              <a:rPr lang="en-US" altLang="ko-KR" b="1" dirty="0"/>
              <a:t>get</a:t>
            </a:r>
            <a:r>
              <a:rPr lang="en-US" altLang="ko-KR" dirty="0"/>
              <a:t> oracle or set the state to any desired value via a </a:t>
            </a:r>
            <a:r>
              <a:rPr lang="en-US" altLang="ko-KR" b="1" dirty="0"/>
              <a:t>set</a:t>
            </a:r>
            <a:r>
              <a:rPr lang="en-US" altLang="ko-KR" dirty="0"/>
              <a:t> oracle.</a:t>
            </a:r>
          </a:p>
          <a:p>
            <a:endParaRPr lang="en-US" altLang="ko-KR" dirty="0"/>
          </a:p>
        </p:txBody>
      </p:sp>
    </p:spTree>
    <p:extLst>
      <p:ext uri="{BB962C8B-B14F-4D97-AF65-F5344CB8AC3E}">
        <p14:creationId xmlns:p14="http://schemas.microsoft.com/office/powerpoint/2010/main" val="331706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sp>
        <p:nvSpPr>
          <p:cNvPr id="9" name="직사각형 8">
            <a:extLst>
              <a:ext uri="{FF2B5EF4-FFF2-40B4-BE49-F238E27FC236}">
                <a16:creationId xmlns:a16="http://schemas.microsoft.com/office/drawing/2014/main" id="{B4D7FFDE-FD44-4261-80CD-9761858C0BEC}"/>
              </a:ext>
            </a:extLst>
          </p:cNvPr>
          <p:cNvSpPr/>
          <p:nvPr userDrawn="1"/>
        </p:nvSpPr>
        <p:spPr>
          <a:xfrm>
            <a:off x="0" y="6194854"/>
            <a:ext cx="12192000" cy="663146"/>
          </a:xfrm>
          <a:prstGeom prst="rect">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ctrTitle"/>
          </p:nvPr>
        </p:nvSpPr>
        <p:spPr>
          <a:xfrm>
            <a:off x="1524000" y="1122363"/>
            <a:ext cx="9144000" cy="2387600"/>
          </a:xfrm>
        </p:spPr>
        <p:txBody>
          <a:bodyPr anchor="b"/>
          <a:lstStyle>
            <a:lvl1pPr algn="ctr">
              <a:defRPr sz="6000" b="1"/>
            </a:lvl1pPr>
          </a:lstStyle>
          <a:p>
            <a:r>
              <a:rPr lang="ko-KR" altLang="en-US" dirty="0"/>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p:cNvSpPr>
            <a:spLocks noGrp="1"/>
          </p:cNvSpPr>
          <p:nvPr>
            <p:ph type="dt" sz="half" idx="10"/>
          </p:nvPr>
        </p:nvSpPr>
        <p:spPr>
          <a:xfrm>
            <a:off x="838200" y="6356350"/>
            <a:ext cx="2743200" cy="365125"/>
          </a:xfrm>
          <a:prstGeom prst="rect">
            <a:avLst/>
          </a:prstGeom>
        </p:spPr>
        <p:txBody>
          <a:bodyPr/>
          <a:lstStyle>
            <a:lvl1pPr>
              <a:defRPr>
                <a:latin typeface="+mn-lt"/>
              </a:defRPr>
            </a:lvl1pPr>
          </a:lstStyle>
          <a:p>
            <a:r>
              <a:rPr lang="en-US" altLang="ko-KR" dirty="0"/>
              <a:t>20xx.xx.xx</a:t>
            </a:r>
            <a:endParaRPr lang="ko-KR" altLang="en-US" dirty="0"/>
          </a:p>
        </p:txBody>
      </p:sp>
    </p:spTree>
    <p:extLst>
      <p:ext uri="{BB962C8B-B14F-4D97-AF65-F5344CB8AC3E}">
        <p14:creationId xmlns:p14="http://schemas.microsoft.com/office/powerpoint/2010/main" val="2672475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제목 및 내용">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E7AB0656-EC02-4699-B5C1-B24AE83E774E}"/>
              </a:ext>
            </a:extLst>
          </p:cNvPr>
          <p:cNvSpPr/>
          <p:nvPr userDrawn="1"/>
        </p:nvSpPr>
        <p:spPr>
          <a:xfrm>
            <a:off x="0" y="6194854"/>
            <a:ext cx="12192000" cy="663146"/>
          </a:xfrm>
          <a:prstGeom prst="rect">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내용 개체 틀 2"/>
          <p:cNvSpPr>
            <a:spLocks noGrp="1"/>
          </p:cNvSpPr>
          <p:nvPr>
            <p:ph idx="1"/>
          </p:nvPr>
        </p:nvSpPr>
        <p:spPr>
          <a:xfrm>
            <a:off x="838200" y="1161535"/>
            <a:ext cx="10515600" cy="5015428"/>
          </a:xfrm>
        </p:spPr>
        <p:txBody>
          <a:bodyPr/>
          <a:lstStyle>
            <a:lvl1pPr>
              <a:defRPr sz="2400" b="1"/>
            </a:lvl1pPr>
            <a:lvl2pPr>
              <a:lnSpc>
                <a:spcPct val="120000"/>
              </a:lnSpc>
              <a:defRPr sz="2000"/>
            </a:lvl2pPr>
            <a:lvl3pPr>
              <a:defRPr sz="1600"/>
            </a:lvl3pPr>
            <a:lvl4pPr>
              <a:defRPr sz="1600"/>
            </a:lvl4pPr>
            <a:lvl5pPr>
              <a:defRPr sz="1600"/>
            </a:lvl5pPr>
          </a:lstStyle>
          <a:p>
            <a:pPr lvl="0"/>
            <a:r>
              <a:rPr lang="ko-KR" altLang="en-US" dirty="0"/>
              <a:t>마스터 텍스트 스타일 편집</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5" name="제목 4"/>
          <p:cNvSpPr>
            <a:spLocks noGrp="1"/>
          </p:cNvSpPr>
          <p:nvPr>
            <p:ph type="title"/>
          </p:nvPr>
        </p:nvSpPr>
        <p:spPr>
          <a:xfrm>
            <a:off x="838200" y="365126"/>
            <a:ext cx="10515600" cy="681080"/>
          </a:xfrm>
        </p:spPr>
        <p:txBody>
          <a:bodyPr/>
          <a:lstStyle/>
          <a:p>
            <a:r>
              <a:rPr lang="ko-KR" altLang="en-US" dirty="0"/>
              <a:t>마스터 제목 스타일 편집</a:t>
            </a:r>
          </a:p>
        </p:txBody>
      </p:sp>
      <p:sp>
        <p:nvSpPr>
          <p:cNvPr id="6" name="TextBox 5"/>
          <p:cNvSpPr txBox="1"/>
          <p:nvPr userDrawn="1"/>
        </p:nvSpPr>
        <p:spPr>
          <a:xfrm>
            <a:off x="8592065" y="6311900"/>
            <a:ext cx="2702010" cy="276999"/>
          </a:xfrm>
          <a:prstGeom prst="rect">
            <a:avLst/>
          </a:prstGeom>
          <a:noFill/>
        </p:spPr>
        <p:txBody>
          <a:bodyPr wrap="square" rtlCol="0">
            <a:spAutoFit/>
          </a:bodyPr>
          <a:lstStyle/>
          <a:p>
            <a:pPr algn="r"/>
            <a:fld id="{A17F31FA-D28C-4500-9DEE-044143D4F9A6}" type="slidenum">
              <a:rPr lang="ko-KR" altLang="en-US" sz="1200" smtClean="0">
                <a:latin typeface="+mn-lt"/>
              </a:rPr>
              <a:pPr algn="r"/>
              <a:t>‹#›</a:t>
            </a:fld>
            <a:endParaRPr lang="ko-KR" altLang="en-US" sz="1200" dirty="0">
              <a:latin typeface="+mn-lt"/>
            </a:endParaRPr>
          </a:p>
        </p:txBody>
      </p:sp>
    </p:spTree>
    <p:extLst>
      <p:ext uri="{BB962C8B-B14F-4D97-AF65-F5344CB8AC3E}">
        <p14:creationId xmlns:p14="http://schemas.microsoft.com/office/powerpoint/2010/main" val="26201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구역 머리글">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0976C859-3471-4055-9950-44A44EF5B01A}"/>
              </a:ext>
            </a:extLst>
          </p:cNvPr>
          <p:cNvSpPr/>
          <p:nvPr userDrawn="1"/>
        </p:nvSpPr>
        <p:spPr>
          <a:xfrm>
            <a:off x="0" y="6194854"/>
            <a:ext cx="12192000" cy="663146"/>
          </a:xfrm>
          <a:prstGeom prst="rect">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title"/>
          </p:nvPr>
        </p:nvSpPr>
        <p:spPr>
          <a:xfrm>
            <a:off x="831850" y="1709738"/>
            <a:ext cx="10515600" cy="2852737"/>
          </a:xfrm>
        </p:spPr>
        <p:txBody>
          <a:bodyPr anchor="b"/>
          <a:lstStyle>
            <a:lvl1pPr>
              <a:defRPr sz="6000" b="1"/>
            </a:lvl1pPr>
          </a:lstStyle>
          <a:p>
            <a:r>
              <a:rPr lang="ko-KR" altLang="en-US" dirty="0"/>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dirty="0"/>
              <a:t>마스터 텍스트 스타일 편집</a:t>
            </a:r>
          </a:p>
        </p:txBody>
      </p:sp>
      <p:sp>
        <p:nvSpPr>
          <p:cNvPr id="4" name="날짜 개체 틀 3"/>
          <p:cNvSpPr>
            <a:spLocks noGrp="1"/>
          </p:cNvSpPr>
          <p:nvPr>
            <p:ph type="dt" sz="half" idx="10"/>
          </p:nvPr>
        </p:nvSpPr>
        <p:spPr>
          <a:xfrm>
            <a:off x="838200" y="6356350"/>
            <a:ext cx="2743200" cy="365125"/>
          </a:xfrm>
          <a:prstGeom prst="rect">
            <a:avLst/>
          </a:prstGeom>
        </p:spPr>
        <p:txBody>
          <a:bodyPr/>
          <a:lstStyle/>
          <a:p>
            <a:r>
              <a:rPr lang="en-US" altLang="ko-KR" dirty="0">
                <a:ea typeface="Cambria Math" panose="02040503050406030204" pitchFamily="18" charset="0"/>
              </a:rPr>
              <a:t>2024.06.11</a:t>
            </a:r>
            <a:endParaRPr lang="ko-KR" altLang="en-US" dirty="0"/>
          </a:p>
        </p:txBody>
      </p:sp>
      <p:sp>
        <p:nvSpPr>
          <p:cNvPr id="5" name="바닥글 개체 틀 4"/>
          <p:cNvSpPr>
            <a:spLocks noGrp="1"/>
          </p:cNvSpPr>
          <p:nvPr>
            <p:ph type="ftr" sz="quarter" idx="11"/>
          </p:nvPr>
        </p:nvSpPr>
        <p:spPr>
          <a:xfrm>
            <a:off x="4038600" y="6356350"/>
            <a:ext cx="4114800" cy="365125"/>
          </a:xfrm>
          <a:prstGeom prst="rect">
            <a:avLst/>
          </a:prstGeom>
        </p:spPr>
        <p:txBody>
          <a:bodyPr/>
          <a:lstStyle>
            <a:lvl1pPr>
              <a:defRPr>
                <a:latin typeface="+mn-lt"/>
                <a:cs typeface="Arial" panose="020B0604020202020204" pitchFamily="34" charset="0"/>
              </a:defRPr>
            </a:lvl1pPr>
          </a:lstStyle>
          <a:p>
            <a:pPr algn="ctr"/>
            <a:endParaRPr lang="en-US" altLang="ko-KR" b="1" dirty="0">
              <a:ln w="0"/>
              <a:effectLst>
                <a:outerShdw blurRad="38100" dist="19050" dir="2700000" algn="tl" rotWithShape="0">
                  <a:schemeClr val="dk1">
                    <a:alpha val="40000"/>
                  </a:schemeClr>
                </a:outerShdw>
              </a:effectLst>
              <a:ea typeface="CMU Sans Serif" panose="02000603000000000000" pitchFamily="2" charset="0"/>
            </a:endParaRPr>
          </a:p>
        </p:txBody>
      </p:sp>
      <p:sp>
        <p:nvSpPr>
          <p:cNvPr id="6" name="슬라이드 번호 개체 틀 5"/>
          <p:cNvSpPr>
            <a:spLocks noGrp="1"/>
          </p:cNvSpPr>
          <p:nvPr>
            <p:ph type="sldNum" sz="quarter" idx="12"/>
          </p:nvPr>
        </p:nvSpPr>
        <p:spPr>
          <a:xfrm>
            <a:off x="8610600" y="6356350"/>
            <a:ext cx="2743200" cy="365125"/>
          </a:xfrm>
          <a:prstGeom prst="rect">
            <a:avLst/>
          </a:prstGeom>
        </p:spPr>
        <p:txBody>
          <a:bodyPr/>
          <a:lstStyle/>
          <a:p>
            <a:fld id="{2B821DB8-2F72-403D-BB5B-C6250DC70C41}" type="slidenum">
              <a:rPr lang="ko-KR" altLang="en-US" smtClean="0"/>
              <a:t>‹#›</a:t>
            </a:fld>
            <a:endParaRPr lang="ko-KR" altLang="en-US" dirty="0"/>
          </a:p>
        </p:txBody>
      </p:sp>
    </p:spTree>
    <p:extLst>
      <p:ext uri="{BB962C8B-B14F-4D97-AF65-F5344CB8AC3E}">
        <p14:creationId xmlns:p14="http://schemas.microsoft.com/office/powerpoint/2010/main" val="1088491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빈 화면">
    <p:spTree>
      <p:nvGrpSpPr>
        <p:cNvPr id="1" name=""/>
        <p:cNvGrpSpPr/>
        <p:nvPr/>
      </p:nvGrpSpPr>
      <p:grpSpPr>
        <a:xfrm>
          <a:off x="0" y="0"/>
          <a:ext cx="0" cy="0"/>
          <a:chOff x="0" y="0"/>
          <a:chExt cx="0" cy="0"/>
        </a:xfrm>
      </p:grpSpPr>
      <p:sp>
        <p:nvSpPr>
          <p:cNvPr id="7" name="직사각형 6"/>
          <p:cNvSpPr/>
          <p:nvPr userDrawn="1"/>
        </p:nvSpPr>
        <p:spPr>
          <a:xfrm>
            <a:off x="0" y="6194854"/>
            <a:ext cx="12192000" cy="663146"/>
          </a:xfrm>
          <a:prstGeom prst="rect">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8723252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748780"/>
          </a:xfrm>
          <a:prstGeom prst="rect">
            <a:avLst/>
          </a:prstGeom>
        </p:spPr>
        <p:txBody>
          <a:bodyPr vert="horz" lIns="91440" tIns="45720" rIns="91440" bIns="45720" rtlCol="0" anchor="ctr">
            <a:normAutofit/>
          </a:bodyPr>
          <a:lstStyle/>
          <a:p>
            <a:r>
              <a:rPr lang="ko-KR" altLang="en-US" dirty="0"/>
              <a:t>마스터 제목 스타일 편집</a:t>
            </a:r>
          </a:p>
        </p:txBody>
      </p:sp>
      <p:sp>
        <p:nvSpPr>
          <p:cNvPr id="3" name="텍스트 개체 틀 2"/>
          <p:cNvSpPr>
            <a:spLocks noGrp="1"/>
          </p:cNvSpPr>
          <p:nvPr>
            <p:ph type="body" idx="1"/>
          </p:nvPr>
        </p:nvSpPr>
        <p:spPr>
          <a:xfrm>
            <a:off x="838200" y="1219200"/>
            <a:ext cx="10515600" cy="4957763"/>
          </a:xfrm>
          <a:prstGeom prst="rect">
            <a:avLst/>
          </a:prstGeom>
        </p:spPr>
        <p:txBody>
          <a:bodyPr vert="horz" lIns="91440" tIns="45720" rIns="91440" bIns="45720" rtlCol="0">
            <a:normAutofit/>
          </a:bodyPr>
          <a:lstStyle/>
          <a:p>
            <a:pPr lvl="0"/>
            <a:r>
              <a:rPr lang="ko-KR" altLang="en-US" dirty="0"/>
              <a:t>마스터 텍스트 스타일 편집</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4" name="직사각형 3">
            <a:extLst>
              <a:ext uri="{FF2B5EF4-FFF2-40B4-BE49-F238E27FC236}">
                <a16:creationId xmlns:a16="http://schemas.microsoft.com/office/drawing/2014/main" id="{579CBE37-E301-65CF-3C80-A12FC0DD32C5}"/>
              </a:ext>
            </a:extLst>
          </p:cNvPr>
          <p:cNvSpPr/>
          <p:nvPr userDrawn="1"/>
        </p:nvSpPr>
        <p:spPr>
          <a:xfrm>
            <a:off x="0" y="6194854"/>
            <a:ext cx="12192000" cy="663146"/>
          </a:xfrm>
          <a:prstGeom prst="rect">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8011457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7" r:id="rId4"/>
  </p:sldLayoutIdLst>
  <p:hf sldNum="0" hdr="0"/>
  <p:txStyles>
    <p:titleStyle>
      <a:lvl1pPr algn="l" defTabSz="914400" rtl="0" eaLnBrk="1" latinLnBrk="1"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Clr>
          <a:srgbClr val="FFC000"/>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Clr>
          <a:srgbClr val="FFC00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Clr>
          <a:srgbClr val="FFC000"/>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Clr>
          <a:srgbClr val="FFC000"/>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36.png"/><Relationship Id="rId7" Type="http://schemas.openxmlformats.org/officeDocument/2006/relationships/image" Target="../media/image361.png"/><Relationship Id="rId12" Type="http://schemas.openxmlformats.org/officeDocument/2006/relationships/image" Target="../media/image30.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270.png"/><Relationship Id="rId3" Type="http://schemas.openxmlformats.org/officeDocument/2006/relationships/image" Target="../media/image220.png"/><Relationship Id="rId7" Type="http://schemas.openxmlformats.org/officeDocument/2006/relationships/image" Target="../media/image73.png"/><Relationship Id="rId12" Type="http://schemas.openxmlformats.org/officeDocument/2006/relationships/image" Target="../media/image260.png"/><Relationship Id="rId2" Type="http://schemas.openxmlformats.org/officeDocument/2006/relationships/notesSlide" Target="../notesSlides/notesSlide12.xml"/><Relationship Id="rId16"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2.png"/><Relationship Id="rId11" Type="http://schemas.openxmlformats.org/officeDocument/2006/relationships/image" Target="../media/image250.png"/><Relationship Id="rId5" Type="http://schemas.openxmlformats.org/officeDocument/2006/relationships/image" Target="../media/image81.png"/><Relationship Id="rId15" Type="http://schemas.openxmlformats.org/officeDocument/2006/relationships/image" Target="../media/image77.png"/><Relationship Id="rId10" Type="http://schemas.openxmlformats.org/officeDocument/2006/relationships/image" Target="../media/image75.png"/><Relationship Id="rId9" Type="http://schemas.openxmlformats.org/officeDocument/2006/relationships/image" Target="../media/image230.png"/><Relationship Id="rId14" Type="http://schemas.openxmlformats.org/officeDocument/2006/relationships/image" Target="../media/image76.png"/></Relationships>
</file>

<file path=ppt/slides/_rels/slide13.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420.png"/><Relationship Id="rId18" Type="http://schemas.openxmlformats.org/officeDocument/2006/relationships/image" Target="../media/image90.png"/><Relationship Id="rId3" Type="http://schemas.openxmlformats.org/officeDocument/2006/relationships/image" Target="../media/image231.png"/><Relationship Id="rId21" Type="http://schemas.openxmlformats.org/officeDocument/2006/relationships/image" Target="../media/image93.png"/><Relationship Id="rId7" Type="http://schemas.openxmlformats.org/officeDocument/2006/relationships/image" Target="../media/image360.png"/><Relationship Id="rId12" Type="http://schemas.openxmlformats.org/officeDocument/2006/relationships/image" Target="../media/image87.png"/><Relationship Id="rId17" Type="http://schemas.openxmlformats.org/officeDocument/2006/relationships/image" Target="../media/image89.png"/><Relationship Id="rId2" Type="http://schemas.openxmlformats.org/officeDocument/2006/relationships/notesSlide" Target="../notesSlides/notesSlide13.xml"/><Relationship Id="rId16" Type="http://schemas.openxmlformats.org/officeDocument/2006/relationships/image" Target="../media/image88.png"/><Relationship Id="rId20"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350.png"/><Relationship Id="rId11" Type="http://schemas.openxmlformats.org/officeDocument/2006/relationships/image" Target="../media/image86.png"/><Relationship Id="rId5" Type="http://schemas.openxmlformats.org/officeDocument/2006/relationships/image" Target="../media/image83.png"/><Relationship Id="rId15" Type="http://schemas.openxmlformats.org/officeDocument/2006/relationships/image" Target="../media/image450.png"/><Relationship Id="rId10" Type="http://schemas.openxmlformats.org/officeDocument/2006/relationships/image" Target="../media/image390.png"/><Relationship Id="rId19" Type="http://schemas.openxmlformats.org/officeDocument/2006/relationships/image" Target="../media/image91.png"/><Relationship Id="rId4" Type="http://schemas.openxmlformats.org/officeDocument/2006/relationships/image" Target="../media/image240.png"/><Relationship Id="rId9" Type="http://schemas.openxmlformats.org/officeDocument/2006/relationships/image" Target="../media/image380.png"/><Relationship Id="rId14" Type="http://schemas.openxmlformats.org/officeDocument/2006/relationships/image" Target="../media/image430.png"/></Relationships>
</file>

<file path=ppt/slides/_rels/slide14.xml.rels><?xml version="1.0" encoding="UTF-8" standalone="yes"?>
<Relationships xmlns="http://schemas.openxmlformats.org/package/2006/relationships"><Relationship Id="rId3" Type="http://schemas.openxmlformats.org/officeDocument/2006/relationships/image" Target="../media/image25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2.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1.png"/><Relationship Id="rId10" Type="http://schemas.openxmlformats.org/officeDocument/2006/relationships/image" Target="../media/image46.png"/><Relationship Id="rId4" Type="http://schemas.openxmlformats.org/officeDocument/2006/relationships/image" Target="../media/image401.png"/><Relationship Id="rId9" Type="http://schemas.openxmlformats.org/officeDocument/2006/relationships/image" Target="../media/image45.png"/><Relationship Id="rId14" Type="http://schemas.openxmlformats.org/officeDocument/2006/relationships/image" Target="../media/image50.png"/></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2.png"/><Relationship Id="rId7" Type="http://schemas.openxmlformats.org/officeDocument/2006/relationships/image" Target="../media/image53.png"/><Relationship Id="rId12"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4.png"/><Relationship Id="rId5" Type="http://schemas.openxmlformats.org/officeDocument/2006/relationships/image" Target="../media/image51.png"/><Relationship Id="rId10" Type="http://schemas.openxmlformats.org/officeDocument/2006/relationships/image" Target="../media/image46.png"/><Relationship Id="rId4" Type="http://schemas.openxmlformats.org/officeDocument/2006/relationships/image" Target="../media/image401.png"/><Relationship Id="rId9" Type="http://schemas.openxmlformats.org/officeDocument/2006/relationships/image" Target="../media/image45.png"/><Relationship Id="rId14" Type="http://schemas.openxmlformats.org/officeDocument/2006/relationships/image" Target="../media/image5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2.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56.png"/><Relationship Id="rId15" Type="http://schemas.openxmlformats.org/officeDocument/2006/relationships/image" Target="../media/image57.png"/><Relationship Id="rId10" Type="http://schemas.openxmlformats.org/officeDocument/2006/relationships/image" Target="../media/image46.png"/><Relationship Id="rId4" Type="http://schemas.openxmlformats.org/officeDocument/2006/relationships/image" Target="../media/image401.png"/><Relationship Id="rId9" Type="http://schemas.openxmlformats.org/officeDocument/2006/relationships/image" Target="../media/image45.png"/><Relationship Id="rId14" Type="http://schemas.openxmlformats.org/officeDocument/2006/relationships/image" Target="../media/image50.png"/></Relationships>
</file>

<file path=ppt/slides/_rels/slide2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8.png"/><Relationship Id="rId7"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0.png"/><Relationship Id="rId9" Type="http://schemas.openxmlformats.org/officeDocument/2006/relationships/image" Target="../media/image63.png"/></Relationships>
</file>

<file path=ppt/slides/_rels/slide22.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580.png"/><Relationship Id="rId7"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7.png"/></Relationships>
</file>

<file path=ppt/slides/_rels/slide23.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2.png"/><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70.png"/><Relationship Id="rId2" Type="http://schemas.openxmlformats.org/officeDocument/2006/relationships/notesSlide" Target="../notesSlides/notesSlide23.xml"/><Relationship Id="rId16"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68.png"/><Relationship Id="rId11" Type="http://schemas.openxmlformats.org/officeDocument/2006/relationships/image" Target="../media/image47.png"/><Relationship Id="rId5" Type="http://schemas.openxmlformats.org/officeDocument/2006/relationships/image" Target="../media/image56.png"/><Relationship Id="rId15" Type="http://schemas.openxmlformats.org/officeDocument/2006/relationships/image" Target="../media/image590.png"/><Relationship Id="rId10" Type="http://schemas.openxmlformats.org/officeDocument/2006/relationships/image" Target="../media/image46.png"/><Relationship Id="rId4" Type="http://schemas.openxmlformats.org/officeDocument/2006/relationships/image" Target="../media/image401.png"/><Relationship Id="rId9" Type="http://schemas.openxmlformats.org/officeDocument/2006/relationships/image" Target="../media/image45.png"/><Relationship Id="rId14" Type="http://schemas.openxmlformats.org/officeDocument/2006/relationships/image" Target="../media/image50.png"/></Relationships>
</file>

<file path=ppt/slides/_rels/slide24.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701.png"/><Relationship Id="rId7" Type="http://schemas.openxmlformats.org/officeDocument/2006/relationships/image" Target="../media/image7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0.png"/><Relationship Id="rId9" Type="http://schemas.openxmlformats.org/officeDocument/2006/relationships/image" Target="../media/image63.png"/></Relationships>
</file>

<file path=ppt/slides/_rels/slide25.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18" Type="http://schemas.openxmlformats.org/officeDocument/2006/relationships/image" Target="../media/image650.png"/><Relationship Id="rId3" Type="http://schemas.openxmlformats.org/officeDocument/2006/relationships/image" Target="../media/image392.png"/><Relationship Id="rId7" Type="http://schemas.openxmlformats.org/officeDocument/2006/relationships/image" Target="../media/image72.png"/><Relationship Id="rId12" Type="http://schemas.openxmlformats.org/officeDocument/2006/relationships/image" Target="../media/image48.png"/><Relationship Id="rId17" Type="http://schemas.openxmlformats.org/officeDocument/2006/relationships/image" Target="../media/image79.png"/><Relationship Id="rId2" Type="http://schemas.openxmlformats.org/officeDocument/2006/relationships/notesSlide" Target="../notesSlides/notesSlide25.xml"/><Relationship Id="rId16"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68.png"/><Relationship Id="rId11" Type="http://schemas.openxmlformats.org/officeDocument/2006/relationships/image" Target="../media/image620.png"/><Relationship Id="rId5" Type="http://schemas.openxmlformats.org/officeDocument/2006/relationships/image" Target="../media/image56.png"/><Relationship Id="rId15" Type="http://schemas.openxmlformats.org/officeDocument/2006/relationships/image" Target="../media/image590.png"/><Relationship Id="rId10" Type="http://schemas.openxmlformats.org/officeDocument/2006/relationships/image" Target="../media/image46.png"/><Relationship Id="rId19" Type="http://schemas.openxmlformats.org/officeDocument/2006/relationships/image" Target="../media/image660.png"/><Relationship Id="rId4" Type="http://schemas.openxmlformats.org/officeDocument/2006/relationships/image" Target="../media/image401.png"/><Relationship Id="rId9" Type="http://schemas.openxmlformats.org/officeDocument/2006/relationships/image" Target="../media/image45.png"/><Relationship Id="rId14" Type="http://schemas.openxmlformats.org/officeDocument/2006/relationships/image" Target="../media/image630.png"/></Relationships>
</file>

<file path=ppt/slides/_rels/slide2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image" Target="../media/image84.png"/></Relationships>
</file>

<file path=ppt/slides/_rels/slide27.xml.rels><?xml version="1.0" encoding="UTF-8" standalone="yes"?>
<Relationships xmlns="http://schemas.openxmlformats.org/package/2006/relationships"><Relationship Id="rId3" Type="http://schemas.openxmlformats.org/officeDocument/2006/relationships/image" Target="../media/image67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68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8" Type="http://schemas.openxmlformats.org/officeDocument/2006/relationships/image" Target="../media/image700.png"/><Relationship Id="rId13" Type="http://schemas.openxmlformats.org/officeDocument/2006/relationships/image" Target="../media/image720.png"/><Relationship Id="rId3" Type="http://schemas.openxmlformats.org/officeDocument/2006/relationships/image" Target="../media/image680.png"/><Relationship Id="rId7" Type="http://schemas.openxmlformats.org/officeDocument/2006/relationships/image" Target="../media/image53.png"/><Relationship Id="rId12"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4.png"/><Relationship Id="rId5" Type="http://schemas.openxmlformats.org/officeDocument/2006/relationships/image" Target="../media/image51.png"/><Relationship Id="rId10" Type="http://schemas.openxmlformats.org/officeDocument/2006/relationships/image" Target="../media/image710.png"/><Relationship Id="rId4" Type="http://schemas.openxmlformats.org/officeDocument/2006/relationships/image" Target="../media/image690.png"/><Relationship Id="rId9" Type="http://schemas.openxmlformats.org/officeDocument/2006/relationships/image" Target="../media/image45.png"/><Relationship Id="rId14" Type="http://schemas.openxmlformats.org/officeDocument/2006/relationships/image" Target="../media/image55.png"/></Relationships>
</file>

<file path=ppt/slides/_rels/slide29.xml.rels><?xml version="1.0" encoding="UTF-8" standalone="yes"?>
<Relationships xmlns="http://schemas.openxmlformats.org/package/2006/relationships"><Relationship Id="rId8" Type="http://schemas.openxmlformats.org/officeDocument/2006/relationships/image" Target="../media/image330.png"/><Relationship Id="rId3" Type="http://schemas.openxmlformats.org/officeDocument/2006/relationships/image" Target="../media/image790.png"/><Relationship Id="rId7"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0.png"/><Relationship Id="rId4" Type="http://schemas.openxmlformats.org/officeDocument/2006/relationships/image" Target="../media/image1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30.png"/><Relationship Id="rId3" Type="http://schemas.openxmlformats.org/officeDocument/2006/relationships/image" Target="../media/image790.png"/><Relationship Id="rId7"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0.png"/><Relationship Id="rId4" Type="http://schemas.openxmlformats.org/officeDocument/2006/relationships/image" Target="../media/image120.png"/></Relationships>
</file>

<file path=ppt/slides/_rels/slide31.xml.rels><?xml version="1.0" encoding="UTF-8" standalone="yes"?>
<Relationships xmlns="http://schemas.openxmlformats.org/package/2006/relationships"><Relationship Id="rId8" Type="http://schemas.openxmlformats.org/officeDocument/2006/relationships/image" Target="../media/image400.png"/><Relationship Id="rId13" Type="http://schemas.openxmlformats.org/officeDocument/2006/relationships/image" Target="../media/image97.svg"/><Relationship Id="rId3" Type="http://schemas.openxmlformats.org/officeDocument/2006/relationships/image" Target="../media/image800.png"/><Relationship Id="rId7" Type="http://schemas.openxmlformats.org/officeDocument/2006/relationships/image" Target="../media/image391.png"/><Relationship Id="rId12" Type="http://schemas.openxmlformats.org/officeDocument/2006/relationships/image" Target="../media/image96.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81.png"/><Relationship Id="rId11" Type="http://schemas.openxmlformats.org/officeDocument/2006/relationships/image" Target="../media/image431.png"/><Relationship Id="rId5" Type="http://schemas.openxmlformats.org/officeDocument/2006/relationships/image" Target="../media/image370.png"/><Relationship Id="rId10" Type="http://schemas.openxmlformats.org/officeDocument/2006/relationships/image" Target="../media/image421.png"/><Relationship Id="rId4" Type="http://schemas.openxmlformats.org/officeDocument/2006/relationships/image" Target="../media/image351.png"/><Relationship Id="rId9" Type="http://schemas.openxmlformats.org/officeDocument/2006/relationships/image" Target="../media/image410.png"/></Relationships>
</file>

<file path=ppt/slides/_rels/slide32.xml.rels><?xml version="1.0" encoding="UTF-8" standalone="yes"?>
<Relationships xmlns="http://schemas.openxmlformats.org/package/2006/relationships"><Relationship Id="rId8" Type="http://schemas.openxmlformats.org/officeDocument/2006/relationships/image" Target="../media/image700.png"/><Relationship Id="rId13" Type="http://schemas.openxmlformats.org/officeDocument/2006/relationships/image" Target="../media/image49.png"/><Relationship Id="rId3" Type="http://schemas.openxmlformats.org/officeDocument/2006/relationships/image" Target="../media/image392.png"/><Relationship Id="rId7" Type="http://schemas.openxmlformats.org/officeDocument/2006/relationships/image" Target="../media/image53.png"/><Relationship Id="rId12"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4.png"/><Relationship Id="rId5" Type="http://schemas.openxmlformats.org/officeDocument/2006/relationships/image" Target="../media/image51.png"/><Relationship Id="rId10" Type="http://schemas.openxmlformats.org/officeDocument/2006/relationships/image" Target="../media/image101.png"/><Relationship Id="rId4" Type="http://schemas.openxmlformats.org/officeDocument/2006/relationships/image" Target="../media/image100.png"/><Relationship Id="rId9" Type="http://schemas.openxmlformats.org/officeDocument/2006/relationships/image" Target="../media/image45.png"/><Relationship Id="rId14" Type="http://schemas.openxmlformats.org/officeDocument/2006/relationships/image" Target="../media/image55.png"/></Relationships>
</file>

<file path=ppt/slides/_rels/slide3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0.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11.png"/><Relationship Id="rId10" Type="http://schemas.openxmlformats.org/officeDocument/2006/relationships/image" Target="../media/image8.png"/><Relationship Id="rId4" Type="http://schemas.openxmlformats.org/officeDocument/2006/relationships/image" Target="../media/image312.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0.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60.png"/><Relationship Id="rId13" Type="http://schemas.openxmlformats.org/officeDocument/2006/relationships/image" Target="../media/image21.png"/><Relationship Id="rId3" Type="http://schemas.openxmlformats.org/officeDocument/2006/relationships/image" Target="../media/image19.png"/><Relationship Id="rId7" Type="http://schemas.openxmlformats.org/officeDocument/2006/relationships/image" Target="../media/image150.png"/><Relationship Id="rId12"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0.png"/><Relationship Id="rId11" Type="http://schemas.openxmlformats.org/officeDocument/2006/relationships/image" Target="../media/image190.png"/><Relationship Id="rId5" Type="http://schemas.openxmlformats.org/officeDocument/2006/relationships/image" Target="../media/image130.png"/><Relationship Id="rId10" Type="http://schemas.openxmlformats.org/officeDocument/2006/relationships/image" Target="../media/image181.png"/><Relationship Id="rId4" Type="http://schemas.openxmlformats.org/officeDocument/2006/relationships/image" Target="../media/image122.png"/><Relationship Id="rId9" Type="http://schemas.openxmlformats.org/officeDocument/2006/relationships/image" Target="../media/image170.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1.png"/><Relationship Id="rId3" Type="http://schemas.openxmlformats.org/officeDocument/2006/relationships/image" Target="../media/image34.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0.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a:extLst>
              <a:ext uri="{FF2B5EF4-FFF2-40B4-BE49-F238E27FC236}">
                <a16:creationId xmlns:a16="http://schemas.microsoft.com/office/drawing/2014/main" id="{B14485F2-E85F-4B27-B97D-E3DA3FC8BF80}"/>
              </a:ext>
            </a:extLst>
          </p:cNvPr>
          <p:cNvSpPr>
            <a:spLocks noGrp="1"/>
          </p:cNvSpPr>
          <p:nvPr>
            <p:ph type="ctrTitle"/>
          </p:nvPr>
        </p:nvSpPr>
        <p:spPr>
          <a:xfrm>
            <a:off x="457199" y="1122363"/>
            <a:ext cx="11253355" cy="2387600"/>
          </a:xfrm>
        </p:spPr>
        <p:txBody>
          <a:bodyPr>
            <a:normAutofit fontScale="90000"/>
          </a:bodyPr>
          <a:lstStyle/>
          <a:p>
            <a:r>
              <a:rPr lang="en-US" altLang="ko-KR" dirty="0">
                <a:cs typeface="Arial" panose="020B0604020202020204" pitchFamily="34" charset="0"/>
              </a:rPr>
              <a:t>Enhancing</a:t>
            </a:r>
            <a:r>
              <a:rPr lang="en-US" altLang="ko-KR" dirty="0"/>
              <a:t> provable security and efficiency of permutation-based DRBGs</a:t>
            </a:r>
            <a:endParaRPr lang="ko-KR" altLang="en-US" dirty="0"/>
          </a:p>
        </p:txBody>
      </p:sp>
      <p:sp>
        <p:nvSpPr>
          <p:cNvPr id="5" name="부제목 4">
            <a:extLst>
              <a:ext uri="{FF2B5EF4-FFF2-40B4-BE49-F238E27FC236}">
                <a16:creationId xmlns:a16="http://schemas.microsoft.com/office/drawing/2014/main" id="{36954C68-724C-497F-884C-E1EC068DC60F}"/>
              </a:ext>
            </a:extLst>
          </p:cNvPr>
          <p:cNvSpPr>
            <a:spLocks noGrp="1"/>
          </p:cNvSpPr>
          <p:nvPr>
            <p:ph type="subTitle" idx="1"/>
          </p:nvPr>
        </p:nvSpPr>
        <p:spPr>
          <a:xfrm>
            <a:off x="1524000" y="3889375"/>
            <a:ext cx="9144000" cy="1846262"/>
          </a:xfrm>
        </p:spPr>
        <p:txBody>
          <a:bodyPr>
            <a:normAutofit/>
          </a:bodyPr>
          <a:lstStyle/>
          <a:p>
            <a:r>
              <a:rPr lang="en-US" altLang="ko-KR" sz="2800" u="sng" dirty="0" err="1"/>
              <a:t>Woohyuk</a:t>
            </a:r>
            <a:r>
              <a:rPr lang="en-US" altLang="ko-KR" sz="2800" u="sng" dirty="0"/>
              <a:t> Chung</a:t>
            </a:r>
            <a:r>
              <a:rPr lang="en-US" altLang="ko-KR" sz="2800" dirty="0"/>
              <a:t>, </a:t>
            </a:r>
            <a:r>
              <a:rPr lang="en-US" altLang="ko-KR" sz="2800" dirty="0" err="1"/>
              <a:t>Seongha</a:t>
            </a:r>
            <a:r>
              <a:rPr lang="en-US" altLang="ko-KR" sz="2800" dirty="0"/>
              <a:t> Hwang, </a:t>
            </a:r>
            <a:r>
              <a:rPr lang="en-US" altLang="ko-KR" sz="2800" dirty="0" err="1"/>
              <a:t>Hwigyeom</a:t>
            </a:r>
            <a:r>
              <a:rPr lang="en-US" altLang="ko-KR" sz="2800" dirty="0"/>
              <a:t> Kim, </a:t>
            </a:r>
            <a:br>
              <a:rPr lang="en-US" altLang="ko-KR" sz="2800" dirty="0"/>
            </a:br>
            <a:r>
              <a:rPr lang="en-US" altLang="ko-KR" sz="2800" dirty="0"/>
              <a:t>and </a:t>
            </a:r>
            <a:r>
              <a:rPr lang="en-US" altLang="ko-KR" sz="2800" dirty="0" err="1"/>
              <a:t>Jooyoung</a:t>
            </a:r>
            <a:r>
              <a:rPr lang="en-US" altLang="ko-KR" sz="2800" dirty="0"/>
              <a:t> Lee</a:t>
            </a:r>
            <a:br>
              <a:rPr lang="en-US" altLang="ko-KR" sz="2800" dirty="0"/>
            </a:br>
            <a:endParaRPr lang="en-US" altLang="ko-KR" sz="2800" dirty="0"/>
          </a:p>
          <a:p>
            <a:r>
              <a:rPr lang="en-US" altLang="ko-KR" sz="2800" dirty="0"/>
              <a:t>KAIST</a:t>
            </a:r>
          </a:p>
        </p:txBody>
      </p:sp>
      <p:pic>
        <p:nvPicPr>
          <p:cNvPr id="8" name="그림 7">
            <a:extLst>
              <a:ext uri="{FF2B5EF4-FFF2-40B4-BE49-F238E27FC236}">
                <a16:creationId xmlns:a16="http://schemas.microsoft.com/office/drawing/2014/main" id="{91381DF9-E4FF-44E8-AF44-10F97C5FF7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3513" y="6382980"/>
            <a:ext cx="765633" cy="359947"/>
          </a:xfrm>
          <a:prstGeom prst="rect">
            <a:avLst/>
          </a:prstGeom>
        </p:spPr>
      </p:pic>
      <p:pic>
        <p:nvPicPr>
          <p:cNvPr id="9" name="그림 8">
            <a:extLst>
              <a:ext uri="{FF2B5EF4-FFF2-40B4-BE49-F238E27FC236}">
                <a16:creationId xmlns:a16="http://schemas.microsoft.com/office/drawing/2014/main" id="{195DCAA5-75FD-4AD9-91D2-ADCEDBBF8A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5415" y="6420401"/>
            <a:ext cx="1286851" cy="357458"/>
          </a:xfrm>
          <a:prstGeom prst="rect">
            <a:avLst/>
          </a:prstGeom>
        </p:spPr>
      </p:pic>
      <p:pic>
        <p:nvPicPr>
          <p:cNvPr id="3" name="그림 2">
            <a:extLst>
              <a:ext uri="{FF2B5EF4-FFF2-40B4-BE49-F238E27FC236}">
                <a16:creationId xmlns:a16="http://schemas.microsoft.com/office/drawing/2014/main" id="{2100F269-85D5-ACC0-DC07-0217D12BECC0}"/>
              </a:ext>
            </a:extLst>
          </p:cNvPr>
          <p:cNvPicPr>
            <a:picLocks noChangeAspect="1"/>
          </p:cNvPicPr>
          <p:nvPr/>
        </p:nvPicPr>
        <p:blipFill>
          <a:blip r:embed="rId5"/>
          <a:stretch>
            <a:fillRect/>
          </a:stretch>
        </p:blipFill>
        <p:spPr>
          <a:xfrm>
            <a:off x="10410393" y="6382980"/>
            <a:ext cx="1114433" cy="314327"/>
          </a:xfrm>
          <a:prstGeom prst="rect">
            <a:avLst/>
          </a:prstGeom>
        </p:spPr>
      </p:pic>
    </p:spTree>
    <p:extLst>
      <p:ext uri="{BB962C8B-B14F-4D97-AF65-F5344CB8AC3E}">
        <p14:creationId xmlns:p14="http://schemas.microsoft.com/office/powerpoint/2010/main" val="1484221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제목 2"/>
              <p:cNvSpPr>
                <a:spLocks noGrp="1"/>
              </p:cNvSpPr>
              <p:nvPr>
                <p:ph type="title"/>
              </p:nvPr>
            </p:nvSpPr>
            <p:spPr>
              <a:xfrm>
                <a:off x="838200" y="365126"/>
                <a:ext cx="10515600" cy="681080"/>
              </a:xfrm>
            </p:spPr>
            <p:txBody>
              <a:bodyPr>
                <a:normAutofit/>
              </a:bodyPr>
              <a:lstStyle/>
              <a:p>
                <a:r>
                  <a:rPr lang="en-US" altLang="ko-KR" dirty="0"/>
                  <a:t>Robustness Model: Oracle </a:t>
                </a:r>
                <a14:m>
                  <m:oMath xmlns:m="http://schemas.openxmlformats.org/officeDocument/2006/math">
                    <m:r>
                      <a:rPr lang="en-US" altLang="ko-KR" b="1" i="1" smtClean="0">
                        <a:latin typeface="Cambria Math" panose="02040503050406030204" pitchFamily="18" charset="0"/>
                      </a:rPr>
                      <m:t>𝒏𝒆𝒙</m:t>
                    </m:r>
                    <m:sSup>
                      <m:sSupPr>
                        <m:ctrlPr>
                          <a:rPr lang="en-US" altLang="ko-KR" b="1" i="1" smtClean="0">
                            <a:latin typeface="Cambria Math" panose="02040503050406030204" pitchFamily="18" charset="0"/>
                          </a:rPr>
                        </m:ctrlPr>
                      </m:sSupPr>
                      <m:e>
                        <m:r>
                          <a:rPr lang="en-US" altLang="ko-KR" b="1" i="1" smtClean="0">
                            <a:latin typeface="Cambria Math" panose="02040503050406030204" pitchFamily="18" charset="0"/>
                          </a:rPr>
                          <m:t>𝒕</m:t>
                        </m:r>
                      </m:e>
                      <m:sup>
                        <m:r>
                          <a:rPr lang="en-US" altLang="ko-KR" b="1" i="1" smtClean="0">
                            <a:latin typeface="Cambria Math" panose="02040503050406030204" pitchFamily="18" charset="0"/>
                          </a:rPr>
                          <m:t>∗</m:t>
                        </m:r>
                      </m:sup>
                    </m:sSup>
                  </m:oMath>
                </a14:m>
                <a:endParaRPr lang="ko-KR" altLang="en-US" dirty="0"/>
              </a:p>
            </p:txBody>
          </p:sp>
        </mc:Choice>
        <mc:Fallback xmlns="">
          <p:sp>
            <p:nvSpPr>
              <p:cNvPr id="3" name="제목 2"/>
              <p:cNvSpPr>
                <a:spLocks noGrp="1" noRot="1" noChangeAspect="1" noMove="1" noResize="1" noEditPoints="1" noAdjustHandles="1" noChangeArrowheads="1" noChangeShapeType="1" noTextEdit="1"/>
              </p:cNvSpPr>
              <p:nvPr>
                <p:ph type="title"/>
              </p:nvPr>
            </p:nvSpPr>
            <p:spPr>
              <a:xfrm>
                <a:off x="838200" y="365126"/>
                <a:ext cx="10515600" cy="681080"/>
              </a:xfrm>
              <a:blipFill>
                <a:blip r:embed="rId3"/>
                <a:stretch>
                  <a:fillRect l="-1797" t="-15179" b="-26786"/>
                </a:stretch>
              </a:blipFill>
            </p:spPr>
            <p:txBody>
              <a:bodyPr/>
              <a:lstStyle/>
              <a:p>
                <a:r>
                  <a:rPr lang="ko-KR" altLang="en-US">
                    <a:noFill/>
                  </a:rPr>
                  <a:t> </a:t>
                </a:r>
              </a:p>
            </p:txBody>
          </p:sp>
        </mc:Fallback>
      </mc:AlternateContent>
      <p:grpSp>
        <p:nvGrpSpPr>
          <p:cNvPr id="11" name="그룹 10">
            <a:extLst>
              <a:ext uri="{FF2B5EF4-FFF2-40B4-BE49-F238E27FC236}">
                <a16:creationId xmlns:a16="http://schemas.microsoft.com/office/drawing/2014/main" id="{30AC9C15-27B8-4683-AF2F-3166E81456E0}"/>
              </a:ext>
            </a:extLst>
          </p:cNvPr>
          <p:cNvGrpSpPr/>
          <p:nvPr/>
        </p:nvGrpSpPr>
        <p:grpSpPr>
          <a:xfrm>
            <a:off x="1195158" y="1046206"/>
            <a:ext cx="9801684" cy="2244359"/>
            <a:chOff x="1195159" y="980554"/>
            <a:chExt cx="9801684" cy="2244359"/>
          </a:xfrm>
        </p:grpSpPr>
        <mc:AlternateContent xmlns:mc="http://schemas.openxmlformats.org/markup-compatibility/2006" xmlns:a14="http://schemas.microsoft.com/office/drawing/2010/main">
          <mc:Choice Requires="a14">
            <p:sp>
              <p:nvSpPr>
                <p:cNvPr id="6" name="TextBox 5"/>
                <p:cNvSpPr txBox="1"/>
                <p:nvPr/>
              </p:nvSpPr>
              <p:spPr>
                <a:xfrm>
                  <a:off x="7337216" y="980554"/>
                  <a:ext cx="2895600" cy="461665"/>
                </a:xfrm>
                <a:prstGeom prst="rect">
                  <a:avLst/>
                </a:prstGeom>
                <a:noFill/>
              </p:spPr>
              <p:txBody>
                <a:bodyPr wrap="square" rtlCol="0">
                  <a:spAutoFit/>
                </a:bodyPr>
                <a:lstStyle/>
                <a:p>
                  <a:pPr algn="ctr"/>
                  <a:r>
                    <a:rPr lang="en-US" altLang="ko-KR" sz="2400" b="1" dirty="0"/>
                    <a:t>Real World (</a:t>
                  </a:r>
                  <a14:m>
                    <m:oMath xmlns:m="http://schemas.openxmlformats.org/officeDocument/2006/math">
                      <m:sSub>
                        <m:sSubPr>
                          <m:ctrlPr>
                            <a:rPr lang="en-US" altLang="ko-KR" sz="2400" b="1" i="1">
                              <a:latin typeface="Cambria Math" panose="02040503050406030204" pitchFamily="18" charset="0"/>
                            </a:rPr>
                          </m:ctrlPr>
                        </m:sSubPr>
                        <m:e>
                          <m:r>
                            <a:rPr lang="en-US" altLang="ko-KR" sz="2400" b="1" i="1">
                              <a:latin typeface="Cambria Math" panose="02040503050406030204" pitchFamily="18" charset="0"/>
                            </a:rPr>
                            <m:t>𝑺</m:t>
                          </m:r>
                        </m:e>
                        <m:sub>
                          <m:r>
                            <a:rPr lang="en-US" altLang="ko-KR" sz="2400" b="1" i="1" smtClean="0">
                              <a:latin typeface="Cambria Math" panose="02040503050406030204" pitchFamily="18" charset="0"/>
                            </a:rPr>
                            <m:t>𝟏</m:t>
                          </m:r>
                        </m:sub>
                      </m:sSub>
                    </m:oMath>
                  </a14:m>
                  <a:r>
                    <a:rPr lang="en-US" altLang="ko-KR" sz="2400" b="1" dirty="0"/>
                    <a:t>)</a:t>
                  </a:r>
                  <a:endParaRPr lang="ko-KR" altLang="en-US" sz="24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7337216" y="980554"/>
                  <a:ext cx="2895600" cy="461665"/>
                </a:xfrm>
                <a:prstGeom prst="rect">
                  <a:avLst/>
                </a:prstGeom>
                <a:blipFill>
                  <a:blip r:embed="rId4"/>
                  <a:stretch>
                    <a:fillRect t="-9333" b="-32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1959184" y="980554"/>
                  <a:ext cx="2895600" cy="461665"/>
                </a:xfrm>
                <a:prstGeom prst="rect">
                  <a:avLst/>
                </a:prstGeom>
                <a:noFill/>
              </p:spPr>
              <p:txBody>
                <a:bodyPr wrap="square" rtlCol="0">
                  <a:spAutoFit/>
                </a:bodyPr>
                <a:lstStyle/>
                <a:p>
                  <a:pPr algn="ctr"/>
                  <a:r>
                    <a:rPr lang="en-US" altLang="ko-KR" sz="2400" b="1" dirty="0"/>
                    <a:t>Ideal World (</a:t>
                  </a:r>
                  <a14:m>
                    <m:oMath xmlns:m="http://schemas.openxmlformats.org/officeDocument/2006/math">
                      <m:sSub>
                        <m:sSubPr>
                          <m:ctrlPr>
                            <a:rPr lang="en-US" altLang="ko-KR" sz="2400" b="1" i="1" smtClean="0">
                              <a:latin typeface="Cambria Math" panose="02040503050406030204" pitchFamily="18" charset="0"/>
                            </a:rPr>
                          </m:ctrlPr>
                        </m:sSubPr>
                        <m:e>
                          <m:r>
                            <a:rPr lang="en-US" altLang="ko-KR" sz="2400" b="1" i="1" smtClean="0">
                              <a:latin typeface="Cambria Math" panose="02040503050406030204" pitchFamily="18" charset="0"/>
                            </a:rPr>
                            <m:t>𝑺</m:t>
                          </m:r>
                        </m:e>
                        <m:sub>
                          <m:r>
                            <a:rPr lang="en-US" altLang="ko-KR" sz="2400" b="1" i="1" smtClean="0">
                              <a:latin typeface="Cambria Math" panose="02040503050406030204" pitchFamily="18" charset="0"/>
                            </a:rPr>
                            <m:t>𝟎</m:t>
                          </m:r>
                        </m:sub>
                      </m:sSub>
                    </m:oMath>
                  </a14:m>
                  <a:r>
                    <a:rPr lang="en-US" altLang="ko-KR" sz="2400" b="1" dirty="0"/>
                    <a:t>)</a:t>
                  </a:r>
                  <a:endParaRPr lang="ko-KR" altLang="en-US" sz="2400" b="1" dirty="0"/>
                </a:p>
              </p:txBody>
            </p:sp>
          </mc:Choice>
          <mc:Fallback xmlns="">
            <p:sp>
              <p:nvSpPr>
                <p:cNvPr id="38" name="TextBox 37"/>
                <p:cNvSpPr txBox="1">
                  <a:spLocks noRot="1" noChangeAspect="1" noMove="1" noResize="1" noEditPoints="1" noAdjustHandles="1" noChangeArrowheads="1" noChangeShapeType="1" noTextEdit="1"/>
                </p:cNvSpPr>
                <p:nvPr/>
              </p:nvSpPr>
              <p:spPr>
                <a:xfrm>
                  <a:off x="1959184" y="980554"/>
                  <a:ext cx="2895600" cy="461665"/>
                </a:xfrm>
                <a:prstGeom prst="rect">
                  <a:avLst/>
                </a:prstGeom>
                <a:blipFill>
                  <a:blip r:embed="rId5"/>
                  <a:stretch>
                    <a:fillRect t="-9333" b="-32000"/>
                  </a:stretch>
                </a:blipFill>
              </p:spPr>
              <p:txBody>
                <a:bodyPr/>
                <a:lstStyle/>
                <a:p>
                  <a:r>
                    <a:rPr lang="ko-KR" altLang="en-US">
                      <a:noFill/>
                    </a:rPr>
                    <a:t> </a:t>
                  </a:r>
                </a:p>
              </p:txBody>
            </p:sp>
          </mc:Fallback>
        </mc:AlternateContent>
        <p:grpSp>
          <p:nvGrpSpPr>
            <p:cNvPr id="13" name="그룹 12">
              <a:extLst>
                <a:ext uri="{FF2B5EF4-FFF2-40B4-BE49-F238E27FC236}">
                  <a16:creationId xmlns:a16="http://schemas.microsoft.com/office/drawing/2014/main" id="{C86B19A7-3247-4A74-BF69-9364D8D33562}"/>
                </a:ext>
              </a:extLst>
            </p:cNvPr>
            <p:cNvGrpSpPr/>
            <p:nvPr/>
          </p:nvGrpSpPr>
          <p:grpSpPr>
            <a:xfrm>
              <a:off x="1195159" y="1568162"/>
              <a:ext cx="4423650" cy="1656751"/>
              <a:chOff x="1596689" y="2024519"/>
              <a:chExt cx="4423650" cy="1656751"/>
            </a:xfrm>
            <a:solidFill>
              <a:schemeClr val="accent4">
                <a:lumMod val="20000"/>
                <a:lumOff val="80000"/>
              </a:schemeClr>
            </a:solidFill>
          </p:grpSpPr>
          <p:sp>
            <p:nvSpPr>
              <p:cNvPr id="24" name="직사각형 23"/>
              <p:cNvSpPr/>
              <p:nvPr/>
            </p:nvSpPr>
            <p:spPr>
              <a:xfrm>
                <a:off x="1596689" y="2024520"/>
                <a:ext cx="4423650" cy="16567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28" name="TextBox 27"/>
                  <p:cNvSpPr txBox="1"/>
                  <p:nvPr/>
                </p:nvSpPr>
                <p:spPr>
                  <a:xfrm>
                    <a:off x="1651081" y="2075010"/>
                    <a:ext cx="2209302" cy="1323439"/>
                  </a:xfrm>
                  <a:prstGeom prst="rect">
                    <a:avLst/>
                  </a:prstGeom>
                  <a:grp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ko-KR" sz="2000" b="0" i="1" smtClean="0">
                              <a:latin typeface="Cambria Math" panose="02040503050406030204" pitchFamily="18" charset="0"/>
                            </a:rPr>
                            <m:t>𝑟𝑒𝑓𝑟𝑒𝑠h</m:t>
                          </m:r>
                          <m:r>
                            <a:rPr lang="en-US" altLang="ko-KR" sz="2000" b="0" i="1" smtClean="0">
                              <a:latin typeface="Cambria Math" panose="02040503050406030204" pitchFamily="18" charset="0"/>
                            </a:rPr>
                            <m:t>,</m:t>
                          </m:r>
                        </m:oMath>
                      </m:oMathPara>
                    </a14:m>
                    <a:endParaRPr lang="en-US" altLang="ko-KR" sz="2000" b="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altLang="ko-KR" sz="2000" b="0" i="1" smtClean="0">
                              <a:latin typeface="Cambria Math" panose="02040503050406030204" pitchFamily="18" charset="0"/>
                            </a:rPr>
                            <m:t>𝑔𝑒𝑡</m:t>
                          </m:r>
                          <m:r>
                            <a:rPr lang="en-US" altLang="ko-KR" sz="2000" b="0" i="1" smtClean="0">
                              <a:latin typeface="Cambria Math" panose="02040503050406030204" pitchFamily="18" charset="0"/>
                            </a:rPr>
                            <m:t>,</m:t>
                          </m:r>
                        </m:oMath>
                      </m:oMathPara>
                    </a14:m>
                    <a:endParaRPr lang="en-US" altLang="ko-KR" sz="2000" b="0" i="1" dirty="0">
                      <a:latin typeface="Cambria Math" panose="02040503050406030204" pitchFamily="18" charset="0"/>
                    </a:endParaRPr>
                  </a:p>
                  <a:p>
                    <a:pPr algn="ctr"/>
                    <a14:m>
                      <m:oMath xmlns:m="http://schemas.openxmlformats.org/officeDocument/2006/math">
                        <m:r>
                          <a:rPr lang="en-US" altLang="ko-KR" sz="2000" b="0" i="1" smtClean="0">
                            <a:latin typeface="Cambria Math" panose="02040503050406030204" pitchFamily="18" charset="0"/>
                          </a:rPr>
                          <m:t>𝑠𝑒𝑡</m:t>
                        </m:r>
                      </m:oMath>
                    </a14:m>
                    <a:r>
                      <a:rPr lang="en-US" altLang="ko-KR" sz="2000" b="0" i="1" dirty="0">
                        <a:latin typeface="Cambria Math" panose="02040503050406030204" pitchFamily="18" charset="0"/>
                      </a:rPr>
                      <a:t>,</a:t>
                    </a:r>
                    <a:endParaRPr lang="en-US" altLang="ko-KR" sz="2800" b="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altLang="ko-KR" sz="2000" b="0" i="1" smtClean="0">
                              <a:latin typeface="Cambria Math" panose="02040503050406030204" pitchFamily="18" charset="0"/>
                            </a:rPr>
                            <m:t>𝑃</m:t>
                          </m:r>
                        </m:oMath>
                      </m:oMathPara>
                    </a14:m>
                    <a:endParaRPr lang="en-US" altLang="ko-KR" sz="2000" b="0" i="1" dirty="0">
                      <a:latin typeface="Cambria Math" panose="02040503050406030204" pitchFamily="18"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1651081" y="2075010"/>
                    <a:ext cx="2209302" cy="1323439"/>
                  </a:xfrm>
                  <a:prstGeom prst="rect">
                    <a:avLst/>
                  </a:prstGeom>
                  <a:blipFill>
                    <a:blip r:embed="rId6"/>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C8595C9-8485-9DD6-19D1-8382AD625BCA}"/>
                      </a:ext>
                    </a:extLst>
                  </p:cNvPr>
                  <p:cNvSpPr txBox="1"/>
                  <p:nvPr/>
                </p:nvSpPr>
                <p:spPr>
                  <a:xfrm>
                    <a:off x="3907595" y="2228879"/>
                    <a:ext cx="2112743" cy="369332"/>
                  </a:xfrm>
                  <a:prstGeom prst="rect">
                    <a:avLst/>
                  </a:prstGeom>
                  <a:grp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ko-KR" i="1" smtClean="0">
                              <a:solidFill>
                                <a:srgbClr val="FF0000"/>
                              </a:solidFill>
                              <a:latin typeface="Cambria Math" panose="02040503050406030204" pitchFamily="18" charset="0"/>
                            </a:rPr>
                            <m:t>𝑛</m:t>
                          </m:r>
                          <m:r>
                            <a:rPr lang="en-US" altLang="ko-KR" b="0" i="1" smtClean="0">
                              <a:solidFill>
                                <a:srgbClr val="FF0000"/>
                              </a:solidFill>
                              <a:latin typeface="Cambria Math" panose="02040503050406030204" pitchFamily="18" charset="0"/>
                            </a:rPr>
                            <m:t>𝑒𝑥</m:t>
                          </m:r>
                          <m:sSup>
                            <m:sSupPr>
                              <m:ctrlPr>
                                <a:rPr lang="en-US" altLang="ko-KR" b="0" i="1" smtClean="0">
                                  <a:solidFill>
                                    <a:srgbClr val="FF0000"/>
                                  </a:solidFill>
                                  <a:latin typeface="Cambria Math" panose="02040503050406030204" pitchFamily="18" charset="0"/>
                                </a:rPr>
                              </m:ctrlPr>
                            </m:sSupPr>
                            <m:e>
                              <m:r>
                                <a:rPr lang="en-US" altLang="ko-KR" b="0" i="1" smtClean="0">
                                  <a:solidFill>
                                    <a:srgbClr val="FF0000"/>
                                  </a:solidFill>
                                  <a:latin typeface="Cambria Math" panose="02040503050406030204" pitchFamily="18" charset="0"/>
                                </a:rPr>
                                <m:t>𝑡</m:t>
                              </m:r>
                            </m:e>
                            <m:sup>
                              <m:r>
                                <a:rPr lang="en-US" altLang="ko-KR" b="0" i="1" smtClean="0">
                                  <a:solidFill>
                                    <a:srgbClr val="FF0000"/>
                                  </a:solidFill>
                                  <a:latin typeface="Cambria Math" panose="02040503050406030204" pitchFamily="18" charset="0"/>
                                </a:rPr>
                                <m:t>∗</m:t>
                              </m:r>
                            </m:sup>
                          </m:sSup>
                        </m:oMath>
                      </m:oMathPara>
                    </a14:m>
                    <a:endParaRPr lang="ko-KR" altLang="en-US" dirty="0">
                      <a:solidFill>
                        <a:srgbClr val="FF0000"/>
                      </a:solidFill>
                    </a:endParaRPr>
                  </a:p>
                </p:txBody>
              </p:sp>
            </mc:Choice>
            <mc:Fallback xmlns="">
              <p:sp>
                <p:nvSpPr>
                  <p:cNvPr id="4" name="TextBox 3">
                    <a:extLst>
                      <a:ext uri="{FF2B5EF4-FFF2-40B4-BE49-F238E27FC236}">
                        <a16:creationId xmlns:a16="http://schemas.microsoft.com/office/drawing/2014/main" id="{EC8595C9-8485-9DD6-19D1-8382AD625BCA}"/>
                      </a:ext>
                    </a:extLst>
                  </p:cNvPr>
                  <p:cNvSpPr txBox="1">
                    <a:spLocks noRot="1" noChangeAspect="1" noMove="1" noResize="1" noEditPoints="1" noAdjustHandles="1" noChangeArrowheads="1" noChangeShapeType="1" noTextEdit="1"/>
                  </p:cNvSpPr>
                  <p:nvPr/>
                </p:nvSpPr>
                <p:spPr>
                  <a:xfrm>
                    <a:off x="3907595" y="2228879"/>
                    <a:ext cx="2112743" cy="369332"/>
                  </a:xfrm>
                  <a:prstGeom prst="rect">
                    <a:avLst/>
                  </a:prstGeom>
                  <a:blipFill>
                    <a:blip r:embed="rId7"/>
                    <a:stretch>
                      <a:fillRect/>
                    </a:stretch>
                  </a:blipFill>
                </p:spPr>
                <p:txBody>
                  <a:bodyPr/>
                  <a:lstStyle/>
                  <a:p>
                    <a:r>
                      <a:rPr lang="ko-KR" altLang="en-US">
                        <a:noFill/>
                      </a:rPr>
                      <a:t> </a:t>
                    </a:r>
                  </a:p>
                </p:txBody>
              </p:sp>
            </mc:Fallback>
          </mc:AlternateContent>
          <p:cxnSp>
            <p:nvCxnSpPr>
              <p:cNvPr id="5" name="직선 연결선 4"/>
              <p:cNvCxnSpPr>
                <a:cxnSpLocks/>
              </p:cNvCxnSpPr>
              <p:nvPr/>
            </p:nvCxnSpPr>
            <p:spPr>
              <a:xfrm>
                <a:off x="3914775" y="2024519"/>
                <a:ext cx="0" cy="1656751"/>
              </a:xfrm>
              <a:prstGeom prst="line">
                <a:avLst/>
              </a:prstGeom>
              <a:grpFill/>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nvGrpSpPr>
            <p:cNvPr id="15" name="그룹 14">
              <a:extLst>
                <a:ext uri="{FF2B5EF4-FFF2-40B4-BE49-F238E27FC236}">
                  <a16:creationId xmlns:a16="http://schemas.microsoft.com/office/drawing/2014/main" id="{D1160286-24D1-4714-B8F0-65F0A5095D13}"/>
                </a:ext>
              </a:extLst>
            </p:cNvPr>
            <p:cNvGrpSpPr/>
            <p:nvPr/>
          </p:nvGrpSpPr>
          <p:grpSpPr>
            <a:xfrm>
              <a:off x="6573193" y="1568161"/>
              <a:ext cx="4423650" cy="1656752"/>
              <a:chOff x="6683618" y="2023016"/>
              <a:chExt cx="4423650" cy="1681642"/>
            </a:xfrm>
            <a:solidFill>
              <a:schemeClr val="accent6">
                <a:lumMod val="20000"/>
                <a:lumOff val="80000"/>
              </a:schemeClr>
            </a:solidFill>
          </p:grpSpPr>
          <p:sp>
            <p:nvSpPr>
              <p:cNvPr id="21" name="직사각형 20">
                <a:extLst>
                  <a:ext uri="{FF2B5EF4-FFF2-40B4-BE49-F238E27FC236}">
                    <a16:creationId xmlns:a16="http://schemas.microsoft.com/office/drawing/2014/main" id="{CEF68133-9A09-4F53-AFC2-80413D3117AE}"/>
                  </a:ext>
                </a:extLst>
              </p:cNvPr>
              <p:cNvSpPr/>
              <p:nvPr/>
            </p:nvSpPr>
            <p:spPr>
              <a:xfrm>
                <a:off x="6683618" y="2024519"/>
                <a:ext cx="4423650" cy="16801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5321301-F0A0-4450-A6A7-0051DFD11B17}"/>
                      </a:ext>
                    </a:extLst>
                  </p:cNvPr>
                  <p:cNvSpPr txBox="1"/>
                  <p:nvPr/>
                </p:nvSpPr>
                <p:spPr>
                  <a:xfrm>
                    <a:off x="6738010" y="2075010"/>
                    <a:ext cx="2209302" cy="1323439"/>
                  </a:xfrm>
                  <a:prstGeom prst="rect">
                    <a:avLst/>
                  </a:prstGeom>
                  <a:grp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ko-KR" sz="2000" b="0" i="1" smtClean="0">
                              <a:latin typeface="Cambria Math" panose="02040503050406030204" pitchFamily="18" charset="0"/>
                            </a:rPr>
                            <m:t>𝑟𝑒𝑓𝑟𝑒𝑠h</m:t>
                          </m:r>
                          <m:r>
                            <a:rPr lang="en-US" altLang="ko-KR" sz="2000" b="0" i="1" smtClean="0">
                              <a:latin typeface="Cambria Math" panose="02040503050406030204" pitchFamily="18" charset="0"/>
                            </a:rPr>
                            <m:t>,</m:t>
                          </m:r>
                        </m:oMath>
                      </m:oMathPara>
                    </a14:m>
                    <a:endParaRPr lang="en-US" altLang="ko-KR" sz="2000" b="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altLang="ko-KR" sz="2000" b="0" i="1" smtClean="0">
                              <a:latin typeface="Cambria Math" panose="02040503050406030204" pitchFamily="18" charset="0"/>
                            </a:rPr>
                            <m:t>𝑔𝑒𝑡</m:t>
                          </m:r>
                          <m:r>
                            <a:rPr lang="en-US" altLang="ko-KR" sz="2000" b="0" i="1" smtClean="0">
                              <a:latin typeface="Cambria Math" panose="02040503050406030204" pitchFamily="18" charset="0"/>
                            </a:rPr>
                            <m:t>,</m:t>
                          </m:r>
                        </m:oMath>
                      </m:oMathPara>
                    </a14:m>
                    <a:endParaRPr lang="en-US" altLang="ko-KR" sz="2000" b="0" i="1" dirty="0">
                      <a:latin typeface="Cambria Math" panose="02040503050406030204" pitchFamily="18" charset="0"/>
                    </a:endParaRPr>
                  </a:p>
                  <a:p>
                    <a:pPr algn="ctr"/>
                    <a14:m>
                      <m:oMath xmlns:m="http://schemas.openxmlformats.org/officeDocument/2006/math">
                        <m:r>
                          <a:rPr lang="en-US" altLang="ko-KR" sz="2000" b="0" i="1" smtClean="0">
                            <a:latin typeface="Cambria Math" panose="02040503050406030204" pitchFamily="18" charset="0"/>
                          </a:rPr>
                          <m:t>𝑠𝑒𝑡</m:t>
                        </m:r>
                      </m:oMath>
                    </a14:m>
                    <a:r>
                      <a:rPr lang="en-US" altLang="ko-KR" sz="2000" b="0" i="1" dirty="0">
                        <a:latin typeface="Cambria Math" panose="02040503050406030204" pitchFamily="18" charset="0"/>
                      </a:rPr>
                      <a:t>,</a:t>
                    </a:r>
                    <a:endParaRPr lang="en-US" altLang="ko-KR" sz="2800" b="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altLang="ko-KR" sz="2000" b="0" i="1" smtClean="0">
                              <a:latin typeface="Cambria Math" panose="02040503050406030204" pitchFamily="18" charset="0"/>
                            </a:rPr>
                            <m:t>𝑃</m:t>
                          </m:r>
                        </m:oMath>
                      </m:oMathPara>
                    </a14:m>
                    <a:endParaRPr lang="en-US" altLang="ko-KR" sz="2000" b="0" i="1" dirty="0">
                      <a:latin typeface="Cambria Math" panose="02040503050406030204" pitchFamily="18" charset="0"/>
                    </a:endParaRPr>
                  </a:p>
                </p:txBody>
              </p:sp>
            </mc:Choice>
            <mc:Fallback xmlns="">
              <p:sp>
                <p:nvSpPr>
                  <p:cNvPr id="22" name="TextBox 21">
                    <a:extLst>
                      <a:ext uri="{FF2B5EF4-FFF2-40B4-BE49-F238E27FC236}">
                        <a16:creationId xmlns:a16="http://schemas.microsoft.com/office/drawing/2014/main" id="{15321301-F0A0-4450-A6A7-0051DFD11B17}"/>
                      </a:ext>
                    </a:extLst>
                  </p:cNvPr>
                  <p:cNvSpPr txBox="1">
                    <a:spLocks noRot="1" noChangeAspect="1" noMove="1" noResize="1" noEditPoints="1" noAdjustHandles="1" noChangeArrowheads="1" noChangeShapeType="1" noTextEdit="1"/>
                  </p:cNvSpPr>
                  <p:nvPr/>
                </p:nvSpPr>
                <p:spPr>
                  <a:xfrm>
                    <a:off x="6738010" y="2075010"/>
                    <a:ext cx="2209302" cy="1323439"/>
                  </a:xfrm>
                  <a:prstGeom prst="rect">
                    <a:avLst/>
                  </a:prstGeom>
                  <a:blipFill>
                    <a:blip r:embed="rId8"/>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4B9318C5-A9D8-4C0C-AEB9-73684CC737B6}"/>
                      </a:ext>
                    </a:extLst>
                  </p:cNvPr>
                  <p:cNvSpPr txBox="1"/>
                  <p:nvPr/>
                </p:nvSpPr>
                <p:spPr>
                  <a:xfrm>
                    <a:off x="8994524" y="2228879"/>
                    <a:ext cx="2112743" cy="369332"/>
                  </a:xfrm>
                  <a:prstGeom prst="rect">
                    <a:avLst/>
                  </a:prstGeom>
                  <a:grp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ko-KR" i="1" smtClean="0">
                              <a:latin typeface="Cambria Math" panose="02040503050406030204" pitchFamily="18" charset="0"/>
                            </a:rPr>
                            <m:t>𝑛𝑒𝑥𝑡</m:t>
                          </m:r>
                        </m:oMath>
                      </m:oMathPara>
                    </a14:m>
                    <a:endParaRPr lang="ko-KR" altLang="en-US" dirty="0"/>
                  </a:p>
                </p:txBody>
              </p:sp>
            </mc:Choice>
            <mc:Fallback xmlns="">
              <p:sp>
                <p:nvSpPr>
                  <p:cNvPr id="29" name="TextBox 28">
                    <a:extLst>
                      <a:ext uri="{FF2B5EF4-FFF2-40B4-BE49-F238E27FC236}">
                        <a16:creationId xmlns:a16="http://schemas.microsoft.com/office/drawing/2014/main" id="{4B9318C5-A9D8-4C0C-AEB9-73684CC737B6}"/>
                      </a:ext>
                    </a:extLst>
                  </p:cNvPr>
                  <p:cNvSpPr txBox="1">
                    <a:spLocks noRot="1" noChangeAspect="1" noMove="1" noResize="1" noEditPoints="1" noAdjustHandles="1" noChangeArrowheads="1" noChangeShapeType="1" noTextEdit="1"/>
                  </p:cNvSpPr>
                  <p:nvPr/>
                </p:nvSpPr>
                <p:spPr>
                  <a:xfrm>
                    <a:off x="8994524" y="2228879"/>
                    <a:ext cx="2112743" cy="369332"/>
                  </a:xfrm>
                  <a:prstGeom prst="rect">
                    <a:avLst/>
                  </a:prstGeom>
                  <a:blipFill>
                    <a:blip r:embed="rId9"/>
                    <a:stretch>
                      <a:fillRect/>
                    </a:stretch>
                  </a:blipFill>
                </p:spPr>
                <p:txBody>
                  <a:bodyPr/>
                  <a:lstStyle/>
                  <a:p>
                    <a:r>
                      <a:rPr lang="ko-KR" altLang="en-US">
                        <a:noFill/>
                      </a:rPr>
                      <a:t> </a:t>
                    </a:r>
                  </a:p>
                </p:txBody>
              </p:sp>
            </mc:Fallback>
          </mc:AlternateContent>
          <p:cxnSp>
            <p:nvCxnSpPr>
              <p:cNvPr id="25" name="직선 연결선 24">
                <a:extLst>
                  <a:ext uri="{FF2B5EF4-FFF2-40B4-BE49-F238E27FC236}">
                    <a16:creationId xmlns:a16="http://schemas.microsoft.com/office/drawing/2014/main" id="{447F377D-5574-45B4-B93E-62976271634C}"/>
                  </a:ext>
                </a:extLst>
              </p:cNvPr>
              <p:cNvCxnSpPr>
                <a:cxnSpLocks/>
              </p:cNvCxnSpPr>
              <p:nvPr/>
            </p:nvCxnSpPr>
            <p:spPr>
              <a:xfrm>
                <a:off x="9001704" y="2023016"/>
                <a:ext cx="0" cy="1658254"/>
              </a:xfrm>
              <a:prstGeom prst="line">
                <a:avLst/>
              </a:prstGeom>
              <a:grpFill/>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grpSp>
        <p:nvGrpSpPr>
          <p:cNvPr id="33" name="그룹 32">
            <a:extLst>
              <a:ext uri="{FF2B5EF4-FFF2-40B4-BE49-F238E27FC236}">
                <a16:creationId xmlns:a16="http://schemas.microsoft.com/office/drawing/2014/main" id="{BC5A7DD5-4E4B-4B8E-A7BD-0C61CDC4147E}"/>
              </a:ext>
            </a:extLst>
          </p:cNvPr>
          <p:cNvGrpSpPr/>
          <p:nvPr/>
        </p:nvGrpSpPr>
        <p:grpSpPr>
          <a:xfrm>
            <a:off x="3629244" y="3699051"/>
            <a:ext cx="6311225" cy="2112743"/>
            <a:chOff x="2543864" y="3672017"/>
            <a:chExt cx="6311225" cy="2112743"/>
          </a:xfrm>
        </p:grpSpPr>
        <p:cxnSp>
          <p:nvCxnSpPr>
            <p:cNvPr id="23" name="직선 화살표 연결선 22"/>
            <p:cNvCxnSpPr>
              <a:cxnSpLocks/>
              <a:stCxn id="17" idx="3"/>
              <a:endCxn id="30" idx="1"/>
            </p:cNvCxnSpPr>
            <p:nvPr/>
          </p:nvCxnSpPr>
          <p:spPr>
            <a:xfrm flipV="1">
              <a:off x="3458852" y="4728389"/>
              <a:ext cx="3283494" cy="5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611230" y="4029331"/>
              <a:ext cx="1072857" cy="646331"/>
            </a:xfrm>
            <a:prstGeom prst="rect">
              <a:avLst/>
            </a:prstGeom>
            <a:noFill/>
          </p:spPr>
          <p:txBody>
            <a:bodyPr wrap="square" rtlCol="0">
              <a:spAutoFit/>
            </a:bodyPr>
            <a:lstStyle/>
            <a:p>
              <a:r>
                <a:rPr lang="en-US" altLang="ko-KR" dirty="0"/>
                <a:t>Oracle queries</a:t>
              </a:r>
              <a:endParaRPr lang="ko-KR" altLang="en-US" dirty="0"/>
            </a:p>
          </p:txBody>
        </p:sp>
        <mc:AlternateContent xmlns:mc="http://schemas.openxmlformats.org/markup-compatibility/2006" xmlns:a14="http://schemas.microsoft.com/office/drawing/2010/main">
          <mc:Choice Requires="a14">
            <p:sp>
              <p:nvSpPr>
                <p:cNvPr id="27" name="TextBox 26"/>
                <p:cNvSpPr txBox="1"/>
                <p:nvPr/>
              </p:nvSpPr>
              <p:spPr>
                <a:xfrm>
                  <a:off x="2543864" y="3672017"/>
                  <a:ext cx="1143000" cy="369332"/>
                </a:xfrm>
                <a:prstGeom prst="rect">
                  <a:avLst/>
                </a:prstGeom>
                <a:noFill/>
              </p:spPr>
              <p:txBody>
                <a:bodyPr wrap="square" rtlCol="0">
                  <a:spAutoFit/>
                </a:bodyPr>
                <a:lstStyle/>
                <a:p>
                  <a14:m>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𝑆</m:t>
                          </m:r>
                        </m:e>
                        <m:sub>
                          <m:r>
                            <a:rPr lang="en-US" altLang="ko-KR" b="0" i="1" smtClean="0">
                              <a:latin typeface="Cambria Math" panose="02040503050406030204" pitchFamily="18" charset="0"/>
                            </a:rPr>
                            <m:t>0</m:t>
                          </m:r>
                        </m:sub>
                      </m:sSub>
                    </m:oMath>
                  </a14:m>
                  <a:r>
                    <a:rPr lang="ko-KR" altLang="en-US" dirty="0"/>
                    <a:t>  </a:t>
                  </a:r>
                  <a:r>
                    <a:rPr lang="en-US" altLang="ko-KR" dirty="0"/>
                    <a:t>?   </a:t>
                  </a:r>
                  <a14:m>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𝑆</m:t>
                          </m:r>
                        </m:e>
                        <m:sub>
                          <m:r>
                            <a:rPr lang="en-US" altLang="ko-KR" b="0" i="1" smtClean="0">
                              <a:latin typeface="Cambria Math" panose="02040503050406030204" pitchFamily="18" charset="0"/>
                            </a:rPr>
                            <m:t>1</m:t>
                          </m:r>
                        </m:sub>
                      </m:sSub>
                    </m:oMath>
                  </a14:m>
                  <a:endParaRPr lang="ko-KR" alt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2543864" y="3672017"/>
                  <a:ext cx="1143000" cy="369332"/>
                </a:xfrm>
                <a:prstGeom prst="rect">
                  <a:avLst/>
                </a:prstGeom>
                <a:blipFill>
                  <a:blip r:embed="rId10"/>
                  <a:stretch>
                    <a:fillRect t="-10000" b="-26667"/>
                  </a:stretch>
                </a:blipFill>
              </p:spPr>
              <p:txBody>
                <a:bodyPr/>
                <a:lstStyle/>
                <a:p>
                  <a:r>
                    <a:rPr lang="ko-KR" altLang="en-US">
                      <a:noFill/>
                    </a:rPr>
                    <a:t> </a:t>
                  </a:r>
                </a:p>
              </p:txBody>
            </p:sp>
          </mc:Fallback>
        </mc:AlternateContent>
        <p:pic>
          <p:nvPicPr>
            <p:cNvPr id="17" name="그래픽 16" descr="단색 채우기가 있는 악마 얼굴">
              <a:extLst>
                <a:ext uri="{FF2B5EF4-FFF2-40B4-BE49-F238E27FC236}">
                  <a16:creationId xmlns:a16="http://schemas.microsoft.com/office/drawing/2014/main" id="{5CF21AC3-A817-41AB-BF8A-121502CC92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544452" y="4271766"/>
              <a:ext cx="914400" cy="914400"/>
            </a:xfrm>
            <a:prstGeom prst="rect">
              <a:avLst/>
            </a:prstGeom>
          </p:spPr>
        </p:pic>
        <p:pic>
          <p:nvPicPr>
            <p:cNvPr id="30" name="그래픽 29" descr="상자">
              <a:extLst>
                <a:ext uri="{FF2B5EF4-FFF2-40B4-BE49-F238E27FC236}">
                  <a16:creationId xmlns:a16="http://schemas.microsoft.com/office/drawing/2014/main" id="{CBA8EFB8-0558-426E-AF22-EB2E93174E6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742346" y="3672017"/>
              <a:ext cx="2112743" cy="2112743"/>
            </a:xfrm>
            <a:prstGeom prst="rect">
              <a:avLst/>
            </a:prstGeom>
          </p:spPr>
        </p:pic>
      </p:gr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A66DB035-037C-4571-BA23-013B5D0D5E65}"/>
                  </a:ext>
                </a:extLst>
              </p:cNvPr>
              <p:cNvSpPr txBox="1"/>
              <p:nvPr/>
            </p:nvSpPr>
            <p:spPr>
              <a:xfrm>
                <a:off x="8354476" y="5811794"/>
                <a:ext cx="1073604" cy="369332"/>
              </a:xfrm>
              <a:prstGeom prst="rect">
                <a:avLst/>
              </a:prstGeom>
              <a:noFill/>
            </p:spPr>
            <p:txBody>
              <a:bodyPr wrap="square" rtlCol="0">
                <a:spAutoFit/>
              </a:bodyPr>
              <a:lstStyle/>
              <a:p>
                <a:r>
                  <a:rPr lang="en-US" altLang="ko-KR" b="0" dirty="0"/>
                  <a:t> </a:t>
                </a:r>
                <a14:m>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𝑆</m:t>
                        </m:r>
                      </m:e>
                      <m:sub>
                        <m:r>
                          <a:rPr lang="en-US" altLang="ko-KR" b="0" i="1" smtClean="0">
                            <a:latin typeface="Cambria Math" panose="02040503050406030204" pitchFamily="18" charset="0"/>
                          </a:rPr>
                          <m:t>0</m:t>
                        </m:r>
                      </m:sub>
                    </m:sSub>
                  </m:oMath>
                </a14:m>
                <a:r>
                  <a:rPr lang="en-US" altLang="ko-KR" dirty="0"/>
                  <a:t> or </a:t>
                </a:r>
                <a14:m>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𝑆</m:t>
                        </m:r>
                      </m:e>
                      <m:sub>
                        <m:r>
                          <a:rPr lang="en-US" altLang="ko-KR" b="0" i="1" smtClean="0">
                            <a:latin typeface="Cambria Math" panose="02040503050406030204" pitchFamily="18" charset="0"/>
                          </a:rPr>
                          <m:t>1</m:t>
                        </m:r>
                      </m:sub>
                    </m:sSub>
                  </m:oMath>
                </a14:m>
                <a:endParaRPr lang="ko-KR" altLang="en-US" dirty="0"/>
              </a:p>
            </p:txBody>
          </p:sp>
        </mc:Choice>
        <mc:Fallback xmlns="">
          <p:sp>
            <p:nvSpPr>
              <p:cNvPr id="35" name="TextBox 34">
                <a:extLst>
                  <a:ext uri="{FF2B5EF4-FFF2-40B4-BE49-F238E27FC236}">
                    <a16:creationId xmlns:a16="http://schemas.microsoft.com/office/drawing/2014/main" id="{A66DB035-037C-4571-BA23-013B5D0D5E65}"/>
                  </a:ext>
                </a:extLst>
              </p:cNvPr>
              <p:cNvSpPr txBox="1">
                <a:spLocks noRot="1" noChangeAspect="1" noMove="1" noResize="1" noEditPoints="1" noAdjustHandles="1" noChangeArrowheads="1" noChangeShapeType="1" noTextEdit="1"/>
              </p:cNvSpPr>
              <p:nvPr/>
            </p:nvSpPr>
            <p:spPr>
              <a:xfrm>
                <a:off x="8354476" y="5811794"/>
                <a:ext cx="1073604" cy="369332"/>
              </a:xfrm>
              <a:prstGeom prst="rect">
                <a:avLst/>
              </a:prstGeom>
              <a:blipFill>
                <a:blip r:embed="rId15"/>
                <a:stretch>
                  <a:fillRect t="-8197" b="-24590"/>
                </a:stretch>
              </a:blipFill>
            </p:spPr>
            <p:txBody>
              <a:bodyPr/>
              <a:lstStyle/>
              <a:p>
                <a:r>
                  <a:rPr lang="ko-KR" altLang="en-US">
                    <a:noFill/>
                  </a:rPr>
                  <a:t> </a:t>
                </a:r>
              </a:p>
            </p:txBody>
          </p:sp>
        </mc:Fallback>
      </mc:AlternateContent>
      <p:sp>
        <p:nvSpPr>
          <p:cNvPr id="31" name="생각 풍선: 구름 모양 30">
            <a:extLst>
              <a:ext uri="{FF2B5EF4-FFF2-40B4-BE49-F238E27FC236}">
                <a16:creationId xmlns:a16="http://schemas.microsoft.com/office/drawing/2014/main" id="{76BDDA65-FD97-4540-8AB4-6462A233DD15}"/>
              </a:ext>
            </a:extLst>
          </p:cNvPr>
          <p:cNvSpPr/>
          <p:nvPr/>
        </p:nvSpPr>
        <p:spPr>
          <a:xfrm>
            <a:off x="145474" y="3341055"/>
            <a:ext cx="3240070" cy="1407555"/>
          </a:xfrm>
          <a:prstGeom prst="cloudCallout">
            <a:avLst>
              <a:gd name="adj1" fmla="val 57723"/>
              <a:gd name="adj2" fmla="val 5228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rPr>
              <a:t>However, I need to provide sufficient entropy!</a:t>
            </a:r>
            <a:endParaRPr lang="ko-KR" altLang="en-US" dirty="0">
              <a:solidFill>
                <a:schemeClr val="tx1"/>
              </a:solidFill>
            </a:endParaRPr>
          </a:p>
        </p:txBody>
      </p:sp>
    </p:spTree>
    <p:extLst>
      <p:ext uri="{BB962C8B-B14F-4D97-AF65-F5344CB8AC3E}">
        <p14:creationId xmlns:p14="http://schemas.microsoft.com/office/powerpoint/2010/main" val="2706020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EF774CB-B7F9-1BCD-B4D7-E049BC9A835A}"/>
              </a:ext>
            </a:extLst>
          </p:cNvPr>
          <p:cNvSpPr>
            <a:spLocks noGrp="1"/>
          </p:cNvSpPr>
          <p:nvPr>
            <p:ph type="title"/>
          </p:nvPr>
        </p:nvSpPr>
        <p:spPr>
          <a:xfrm>
            <a:off x="838200" y="2727554"/>
            <a:ext cx="10515600" cy="1402891"/>
          </a:xfrm>
        </p:spPr>
        <p:txBody>
          <a:bodyPr>
            <a:normAutofit/>
          </a:bodyPr>
          <a:lstStyle/>
          <a:p>
            <a:pPr algn="ctr"/>
            <a:r>
              <a:rPr lang="en-US" altLang="ko-KR" sz="4400" dirty="0"/>
              <a:t>Contribution 1: POSDRBG</a:t>
            </a:r>
            <a:endParaRPr lang="ko-KR" altLang="en-US" sz="4400" dirty="0"/>
          </a:p>
        </p:txBody>
      </p:sp>
    </p:spTree>
    <p:extLst>
      <p:ext uri="{BB962C8B-B14F-4D97-AF65-F5344CB8AC3E}">
        <p14:creationId xmlns:p14="http://schemas.microsoft.com/office/powerpoint/2010/main" val="2578539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a:extLst>
              <a:ext uri="{FF2B5EF4-FFF2-40B4-BE49-F238E27FC236}">
                <a16:creationId xmlns:a16="http://schemas.microsoft.com/office/drawing/2014/main" id="{401E6EA7-6F54-FD76-D573-0CF2505FCE7B}"/>
              </a:ext>
            </a:extLst>
          </p:cNvPr>
          <p:cNvSpPr>
            <a:spLocks noGrp="1"/>
          </p:cNvSpPr>
          <p:nvPr>
            <p:ph type="title"/>
          </p:nvPr>
        </p:nvSpPr>
        <p:spPr/>
        <p:txBody>
          <a:bodyPr>
            <a:normAutofit/>
          </a:bodyPr>
          <a:lstStyle/>
          <a:p>
            <a:r>
              <a:rPr lang="en-US" altLang="ko-KR" dirty="0"/>
              <a:t>Motivation: Output rate of Sponge-DRBG</a:t>
            </a:r>
            <a:endParaRPr lang="ko-KR" altLang="en-US" dirty="0"/>
          </a:p>
        </p:txBody>
      </p:sp>
      <p:cxnSp>
        <p:nvCxnSpPr>
          <p:cNvPr id="6" name="직선 화살표 연결선 5">
            <a:extLst>
              <a:ext uri="{FF2B5EF4-FFF2-40B4-BE49-F238E27FC236}">
                <a16:creationId xmlns:a16="http://schemas.microsoft.com/office/drawing/2014/main" id="{3B9C6715-4D39-4A6F-BCAD-4BD2459FB8DE}"/>
              </a:ext>
            </a:extLst>
          </p:cNvPr>
          <p:cNvCxnSpPr>
            <a:cxnSpLocks/>
            <a:stCxn id="15" idx="2"/>
            <a:endCxn id="24" idx="0"/>
          </p:cNvCxnSpPr>
          <p:nvPr/>
        </p:nvCxnSpPr>
        <p:spPr>
          <a:xfrm>
            <a:off x="1369405" y="1915666"/>
            <a:ext cx="517717" cy="68090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4DCEFB6-840D-4AAB-AABF-F9E054ECD3C3}"/>
                  </a:ext>
                </a:extLst>
              </p:cNvPr>
              <p:cNvSpPr txBox="1"/>
              <p:nvPr/>
            </p:nvSpPr>
            <p:spPr>
              <a:xfrm>
                <a:off x="448065" y="1269335"/>
                <a:ext cx="1842679" cy="646331"/>
              </a:xfrm>
              <a:prstGeom prst="rect">
                <a:avLst/>
              </a:prstGeom>
              <a:noFill/>
            </p:spPr>
            <p:txBody>
              <a:bodyPr wrap="square" rtlCol="0">
                <a:spAutoFit/>
              </a:bodyPr>
              <a:lstStyle/>
              <a:p>
                <a14:m>
                  <m:oMath xmlns:m="http://schemas.openxmlformats.org/officeDocument/2006/math">
                    <m:r>
                      <a:rPr lang="en-US" altLang="ko-KR" b="0" i="1" smtClean="0">
                        <a:solidFill>
                          <a:srgbClr val="FF0000"/>
                        </a:solidFill>
                        <a:latin typeface="Cambria Math" panose="02040503050406030204" pitchFamily="18" charset="0"/>
                      </a:rPr>
                      <m:t>𝑟</m:t>
                    </m:r>
                  </m:oMath>
                </a14:m>
                <a:r>
                  <a:rPr lang="en-US" altLang="ko-KR" dirty="0">
                    <a:solidFill>
                      <a:srgbClr val="FF0000"/>
                    </a:solidFill>
                    <a:latin typeface="Cambria Math" panose="02040503050406030204" pitchFamily="18" charset="0"/>
                  </a:rPr>
                  <a:t>-</a:t>
                </a:r>
                <a:r>
                  <a:rPr lang="en-US" altLang="ko-KR" dirty="0">
                    <a:solidFill>
                      <a:srgbClr val="FF0000"/>
                    </a:solidFill>
                  </a:rPr>
                  <a:t>bit output for each call to </a:t>
                </a:r>
                <a14:m>
                  <m:oMath xmlns:m="http://schemas.openxmlformats.org/officeDocument/2006/math">
                    <m:r>
                      <a:rPr lang="en-US" altLang="ko-KR" b="0" i="1" smtClean="0">
                        <a:solidFill>
                          <a:srgbClr val="FF0000"/>
                        </a:solidFill>
                        <a:latin typeface="Cambria Math" panose="02040503050406030204" pitchFamily="18" charset="0"/>
                      </a:rPr>
                      <m:t>𝑃</m:t>
                    </m:r>
                  </m:oMath>
                </a14:m>
                <a:endParaRPr lang="ko-KR" altLang="en-US" dirty="0">
                  <a:solidFill>
                    <a:srgbClr val="FF0000"/>
                  </a:solidFill>
                </a:endParaRPr>
              </a:p>
            </p:txBody>
          </p:sp>
        </mc:Choice>
        <mc:Fallback xmlns="">
          <p:sp>
            <p:nvSpPr>
              <p:cNvPr id="15" name="TextBox 14">
                <a:extLst>
                  <a:ext uri="{FF2B5EF4-FFF2-40B4-BE49-F238E27FC236}">
                    <a16:creationId xmlns:a16="http://schemas.microsoft.com/office/drawing/2014/main" id="{E4DCEFB6-840D-4AAB-AABF-F9E054ECD3C3}"/>
                  </a:ext>
                </a:extLst>
              </p:cNvPr>
              <p:cNvSpPr txBox="1">
                <a:spLocks noRot="1" noChangeAspect="1" noMove="1" noResize="1" noEditPoints="1" noAdjustHandles="1" noChangeArrowheads="1" noChangeShapeType="1" noTextEdit="1"/>
              </p:cNvSpPr>
              <p:nvPr/>
            </p:nvSpPr>
            <p:spPr>
              <a:xfrm>
                <a:off x="448065" y="1269335"/>
                <a:ext cx="1842679" cy="646331"/>
              </a:xfrm>
              <a:prstGeom prst="rect">
                <a:avLst/>
              </a:prstGeom>
              <a:blipFill>
                <a:blip r:embed="rId3"/>
                <a:stretch>
                  <a:fillRect l="-2980" t="-5660" b="-14151"/>
                </a:stretch>
              </a:blipFill>
            </p:spPr>
            <p:txBody>
              <a:bodyPr/>
              <a:lstStyle/>
              <a:p>
                <a:r>
                  <a:rPr lang="ko-KR" altLang="en-US">
                    <a:noFill/>
                  </a:rPr>
                  <a:t> </a:t>
                </a:r>
              </a:p>
            </p:txBody>
          </p:sp>
        </mc:Fallback>
      </mc:AlternateContent>
      <p:sp>
        <p:nvSpPr>
          <p:cNvPr id="18" name="왼쪽 대괄호 17">
            <a:extLst>
              <a:ext uri="{FF2B5EF4-FFF2-40B4-BE49-F238E27FC236}">
                <a16:creationId xmlns:a16="http://schemas.microsoft.com/office/drawing/2014/main" id="{3038508E-6015-4611-A6DE-864F35BD1DAB}"/>
              </a:ext>
            </a:extLst>
          </p:cNvPr>
          <p:cNvSpPr/>
          <p:nvPr/>
        </p:nvSpPr>
        <p:spPr>
          <a:xfrm>
            <a:off x="829038" y="2457742"/>
            <a:ext cx="343712" cy="1918164"/>
          </a:xfrm>
          <a:prstGeom prst="leftBracket">
            <a:avLst>
              <a:gd name="adj" fmla="val 14989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98CB28E-A7A2-4C96-B17E-2BC764783951}"/>
                  </a:ext>
                </a:extLst>
              </p:cNvPr>
              <p:cNvSpPr txBox="1"/>
              <p:nvPr/>
            </p:nvSpPr>
            <p:spPr>
              <a:xfrm>
                <a:off x="460433" y="3232158"/>
                <a:ext cx="368605" cy="369332"/>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US" altLang="ko-KR" b="0" i="1" smtClean="0">
                          <a:latin typeface="Cambria Math" panose="02040503050406030204" pitchFamily="18" charset="0"/>
                        </a:rPr>
                        <m:t>𝑛</m:t>
                      </m:r>
                    </m:oMath>
                  </m:oMathPara>
                </a14:m>
                <a:endParaRPr lang="en-US" altLang="ko-KR" dirty="0"/>
              </a:p>
            </p:txBody>
          </p:sp>
        </mc:Choice>
        <mc:Fallback xmlns="">
          <p:sp>
            <p:nvSpPr>
              <p:cNvPr id="19" name="TextBox 18">
                <a:extLst>
                  <a:ext uri="{FF2B5EF4-FFF2-40B4-BE49-F238E27FC236}">
                    <a16:creationId xmlns:a16="http://schemas.microsoft.com/office/drawing/2014/main" id="{A98CB28E-A7A2-4C96-B17E-2BC764783951}"/>
                  </a:ext>
                </a:extLst>
              </p:cNvPr>
              <p:cNvSpPr txBox="1">
                <a:spLocks noRot="1" noChangeAspect="1" noMove="1" noResize="1" noEditPoints="1" noAdjustHandles="1" noChangeArrowheads="1" noChangeShapeType="1" noTextEdit="1"/>
              </p:cNvSpPr>
              <p:nvPr/>
            </p:nvSpPr>
            <p:spPr>
              <a:xfrm>
                <a:off x="460433" y="3232158"/>
                <a:ext cx="368605" cy="369332"/>
              </a:xfrm>
              <a:prstGeom prst="rect">
                <a:avLst/>
              </a:prstGeom>
              <a:blipFill>
                <a:blip r:embed="rId5"/>
                <a:stretch>
                  <a:fillRect/>
                </a:stretch>
              </a:blipFill>
            </p:spPr>
            <p:txBody>
              <a:bodyPr/>
              <a:lstStyle/>
              <a:p>
                <a:r>
                  <a:rPr lang="ko-KR" altLang="en-US">
                    <a:noFill/>
                  </a:rPr>
                  <a:t> </a:t>
                </a:r>
              </a:p>
            </p:txBody>
          </p:sp>
        </mc:Fallback>
      </mc:AlternateContent>
      <p:cxnSp>
        <p:nvCxnSpPr>
          <p:cNvPr id="23" name="직선 연결선 22">
            <a:extLst>
              <a:ext uri="{FF2B5EF4-FFF2-40B4-BE49-F238E27FC236}">
                <a16:creationId xmlns:a16="http://schemas.microsoft.com/office/drawing/2014/main" id="{4222D74A-D1CC-4BB7-838B-25C3049DF208}"/>
              </a:ext>
            </a:extLst>
          </p:cNvPr>
          <p:cNvCxnSpPr/>
          <p:nvPr/>
        </p:nvCxnSpPr>
        <p:spPr>
          <a:xfrm flipH="1">
            <a:off x="1814115" y="2860646"/>
            <a:ext cx="148909" cy="218114"/>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B1B2C54-B386-4B1E-B9FD-C9CAB01A4637}"/>
                  </a:ext>
                </a:extLst>
              </p:cNvPr>
              <p:cNvSpPr txBox="1"/>
              <p:nvPr/>
            </p:nvSpPr>
            <p:spPr>
              <a:xfrm>
                <a:off x="1757890" y="2596568"/>
                <a:ext cx="25846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b="0" i="1" smtClean="0">
                          <a:solidFill>
                            <a:srgbClr val="FF0000"/>
                          </a:solidFill>
                          <a:latin typeface="Cambria Math" panose="02040503050406030204" pitchFamily="18" charset="0"/>
                        </a:rPr>
                        <m:t>𝑟</m:t>
                      </m:r>
                    </m:oMath>
                  </m:oMathPara>
                </a14:m>
                <a:endParaRPr lang="ko-KR" altLang="en-US" dirty="0">
                  <a:solidFill>
                    <a:srgbClr val="FF0000"/>
                  </a:solidFill>
                </a:endParaRPr>
              </a:p>
            </p:txBody>
          </p:sp>
        </mc:Choice>
        <mc:Fallback xmlns="">
          <p:sp>
            <p:nvSpPr>
              <p:cNvPr id="24" name="TextBox 23">
                <a:extLst>
                  <a:ext uri="{FF2B5EF4-FFF2-40B4-BE49-F238E27FC236}">
                    <a16:creationId xmlns:a16="http://schemas.microsoft.com/office/drawing/2014/main" id="{BB1B2C54-B386-4B1E-B9FD-C9CAB01A4637}"/>
                  </a:ext>
                </a:extLst>
              </p:cNvPr>
              <p:cNvSpPr txBox="1">
                <a:spLocks noRot="1" noChangeAspect="1" noMove="1" noResize="1" noEditPoints="1" noAdjustHandles="1" noChangeArrowheads="1" noChangeShapeType="1" noTextEdit="1"/>
              </p:cNvSpPr>
              <p:nvPr/>
            </p:nvSpPr>
            <p:spPr>
              <a:xfrm>
                <a:off x="1757890" y="2596568"/>
                <a:ext cx="258463" cy="369332"/>
              </a:xfrm>
              <a:prstGeom prst="rect">
                <a:avLst/>
              </a:prstGeom>
              <a:blipFill>
                <a:blip r:embed="rId6"/>
                <a:stretch>
                  <a:fillRect/>
                </a:stretch>
              </a:blipFill>
            </p:spPr>
            <p:txBody>
              <a:bodyPr/>
              <a:lstStyle/>
              <a:p>
                <a:r>
                  <a:rPr lang="ko-KR" altLang="en-US">
                    <a:noFill/>
                  </a:rPr>
                  <a:t> </a:t>
                </a:r>
              </a:p>
            </p:txBody>
          </p:sp>
        </mc:Fallback>
      </mc:AlternateContent>
      <p:grpSp>
        <p:nvGrpSpPr>
          <p:cNvPr id="61" name="그룹 60">
            <a:extLst>
              <a:ext uri="{FF2B5EF4-FFF2-40B4-BE49-F238E27FC236}">
                <a16:creationId xmlns:a16="http://schemas.microsoft.com/office/drawing/2014/main" id="{7DF9A10F-1F51-4216-B200-B69DC1F3722D}"/>
              </a:ext>
            </a:extLst>
          </p:cNvPr>
          <p:cNvGrpSpPr/>
          <p:nvPr/>
        </p:nvGrpSpPr>
        <p:grpSpPr>
          <a:xfrm>
            <a:off x="990859" y="1695896"/>
            <a:ext cx="10226058" cy="2966724"/>
            <a:chOff x="990859" y="1695896"/>
            <a:chExt cx="10226058" cy="2966724"/>
          </a:xfrm>
        </p:grpSpPr>
        <p:grpSp>
          <p:nvGrpSpPr>
            <p:cNvPr id="62" name="그룹 61">
              <a:extLst>
                <a:ext uri="{FF2B5EF4-FFF2-40B4-BE49-F238E27FC236}">
                  <a16:creationId xmlns:a16="http://schemas.microsoft.com/office/drawing/2014/main" id="{62D75E94-D3B1-47E7-893E-650EB705FD40}"/>
                </a:ext>
              </a:extLst>
            </p:cNvPr>
            <p:cNvGrpSpPr/>
            <p:nvPr/>
          </p:nvGrpSpPr>
          <p:grpSpPr>
            <a:xfrm>
              <a:off x="990859" y="2456677"/>
              <a:ext cx="10226058" cy="2205943"/>
              <a:chOff x="1037116" y="2926461"/>
              <a:chExt cx="10226058" cy="2205943"/>
            </a:xfrm>
          </p:grpSpPr>
          <mc:AlternateContent xmlns:mc="http://schemas.openxmlformats.org/markup-compatibility/2006" xmlns:a14="http://schemas.microsoft.com/office/drawing/2010/main">
            <mc:Choice Requires="a14">
              <p:sp>
                <p:nvSpPr>
                  <p:cNvPr id="70" name="사각형: 둥근 모서리 69">
                    <a:extLst>
                      <a:ext uri="{FF2B5EF4-FFF2-40B4-BE49-F238E27FC236}">
                        <a16:creationId xmlns:a16="http://schemas.microsoft.com/office/drawing/2014/main" id="{83CAECA3-BC7A-48C4-ACD2-177E101E6EE8}"/>
                      </a:ext>
                    </a:extLst>
                  </p:cNvPr>
                  <p:cNvSpPr/>
                  <p:nvPr/>
                </p:nvSpPr>
                <p:spPr>
                  <a:xfrm>
                    <a:off x="2541265" y="2926461"/>
                    <a:ext cx="799094" cy="1788849"/>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ko-KR" sz="2400" b="0" i="1" dirty="0" smtClean="0">
                              <a:solidFill>
                                <a:schemeClr val="tx1"/>
                              </a:solidFill>
                              <a:latin typeface="Cambria Math" panose="02040503050406030204" pitchFamily="18" charset="0"/>
                            </a:rPr>
                            <m:t> </m:t>
                          </m:r>
                          <m:r>
                            <a:rPr lang="en-US" altLang="ko-KR" sz="2400" i="1" dirty="0" smtClean="0">
                              <a:solidFill>
                                <a:schemeClr val="tx1"/>
                              </a:solidFill>
                              <a:latin typeface="Cambria Math" panose="02040503050406030204" pitchFamily="18" charset="0"/>
                            </a:rPr>
                            <m:t>𝑃</m:t>
                          </m:r>
                        </m:oMath>
                      </m:oMathPara>
                    </a14:m>
                    <a:endParaRPr lang="ko-KR" altLang="en-US" sz="2400" dirty="0">
                      <a:solidFill>
                        <a:schemeClr val="tx1"/>
                      </a:solidFill>
                    </a:endParaRPr>
                  </a:p>
                </p:txBody>
              </p:sp>
            </mc:Choice>
            <mc:Fallback xmlns="">
              <p:sp>
                <p:nvSpPr>
                  <p:cNvPr id="70" name="사각형: 둥근 모서리 69">
                    <a:extLst>
                      <a:ext uri="{FF2B5EF4-FFF2-40B4-BE49-F238E27FC236}">
                        <a16:creationId xmlns:a16="http://schemas.microsoft.com/office/drawing/2014/main" id="{83CAECA3-BC7A-48C4-ACD2-177E101E6EE8}"/>
                      </a:ext>
                    </a:extLst>
                  </p:cNvPr>
                  <p:cNvSpPr>
                    <a:spLocks noRot="1" noChangeAspect="1" noMove="1" noResize="1" noEditPoints="1" noAdjustHandles="1" noChangeArrowheads="1" noChangeShapeType="1" noTextEdit="1"/>
                  </p:cNvSpPr>
                  <p:nvPr/>
                </p:nvSpPr>
                <p:spPr>
                  <a:xfrm>
                    <a:off x="2541265" y="2926461"/>
                    <a:ext cx="799094" cy="1788849"/>
                  </a:xfrm>
                  <a:prstGeom prst="roundRect">
                    <a:avLst/>
                  </a:prstGeom>
                  <a:blipFill>
                    <a:blip r:embed="rId7"/>
                    <a:stretch>
                      <a:fillRect/>
                    </a:stretch>
                  </a:blipFill>
                  <a:ln>
                    <a:noFill/>
                  </a:ln>
                </p:spPr>
                <p:txBody>
                  <a:bodyPr/>
                  <a:lstStyle/>
                  <a:p>
                    <a:r>
                      <a:rPr lang="ko-KR" altLang="en-US">
                        <a:noFill/>
                      </a:rPr>
                      <a:t> </a:t>
                    </a:r>
                  </a:p>
                </p:txBody>
              </p:sp>
            </mc:Fallback>
          </mc:AlternateContent>
          <p:cxnSp>
            <p:nvCxnSpPr>
              <p:cNvPr id="71" name="직선 화살표 연결선 70">
                <a:extLst>
                  <a:ext uri="{FF2B5EF4-FFF2-40B4-BE49-F238E27FC236}">
                    <a16:creationId xmlns:a16="http://schemas.microsoft.com/office/drawing/2014/main" id="{49678F50-D2F9-4825-9EEC-18ABB2A06BC8}"/>
                  </a:ext>
                </a:extLst>
              </p:cNvPr>
              <p:cNvCxnSpPr>
                <a:cxnSpLocks/>
              </p:cNvCxnSpPr>
              <p:nvPr/>
            </p:nvCxnSpPr>
            <p:spPr>
              <a:xfrm>
                <a:off x="3340359" y="3429000"/>
                <a:ext cx="147423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직선 화살표 연결선 71">
                <a:extLst>
                  <a:ext uri="{FF2B5EF4-FFF2-40B4-BE49-F238E27FC236}">
                    <a16:creationId xmlns:a16="http://schemas.microsoft.com/office/drawing/2014/main" id="{E70A23B2-B51D-4906-AF9D-FC5ABBDF53C1}"/>
                  </a:ext>
                </a:extLst>
              </p:cNvPr>
              <p:cNvCxnSpPr>
                <a:cxnSpLocks/>
                <a:stCxn id="98" idx="3"/>
              </p:cNvCxnSpPr>
              <p:nvPr/>
            </p:nvCxnSpPr>
            <p:spPr>
              <a:xfrm>
                <a:off x="1794208" y="3427032"/>
                <a:ext cx="747057" cy="19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직선 화살표 연결선 72">
                <a:extLst>
                  <a:ext uri="{FF2B5EF4-FFF2-40B4-BE49-F238E27FC236}">
                    <a16:creationId xmlns:a16="http://schemas.microsoft.com/office/drawing/2014/main" id="{A88FD8A1-9CE9-4A9C-933F-9C2D37C61F4E}"/>
                  </a:ext>
                </a:extLst>
              </p:cNvPr>
              <p:cNvCxnSpPr>
                <a:cxnSpLocks/>
              </p:cNvCxnSpPr>
              <p:nvPr/>
            </p:nvCxnSpPr>
            <p:spPr>
              <a:xfrm>
                <a:off x="1847461" y="4346510"/>
                <a:ext cx="69380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연결선: 꺾임 73">
                <a:extLst>
                  <a:ext uri="{FF2B5EF4-FFF2-40B4-BE49-F238E27FC236}">
                    <a16:creationId xmlns:a16="http://schemas.microsoft.com/office/drawing/2014/main" id="{03D977A1-93B4-471C-82A1-BC27642A2224}"/>
                  </a:ext>
                </a:extLst>
              </p:cNvPr>
              <p:cNvCxnSpPr>
                <a:cxnSpLocks/>
              </p:cNvCxnSpPr>
              <p:nvPr/>
            </p:nvCxnSpPr>
            <p:spPr>
              <a:xfrm>
                <a:off x="2146041" y="4346512"/>
                <a:ext cx="1684516" cy="766664"/>
              </a:xfrm>
              <a:prstGeom prst="bentConnector3">
                <a:avLst>
                  <a:gd name="adj1" fmla="val -959"/>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순서도: 논리합 74">
                <a:extLst>
                  <a:ext uri="{FF2B5EF4-FFF2-40B4-BE49-F238E27FC236}">
                    <a16:creationId xmlns:a16="http://schemas.microsoft.com/office/drawing/2014/main" id="{59DED34D-08C8-4D67-93AD-B5BF5F06CA7A}"/>
                  </a:ext>
                </a:extLst>
              </p:cNvPr>
              <p:cNvSpPr/>
              <p:nvPr/>
            </p:nvSpPr>
            <p:spPr>
              <a:xfrm>
                <a:off x="3687184" y="4218004"/>
                <a:ext cx="286746" cy="291227"/>
              </a:xfrm>
              <a:prstGeom prst="flowChartOr">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76" name="직선 화살표 연결선 75">
                <a:extLst>
                  <a:ext uri="{FF2B5EF4-FFF2-40B4-BE49-F238E27FC236}">
                    <a16:creationId xmlns:a16="http://schemas.microsoft.com/office/drawing/2014/main" id="{4263C935-DFD8-4FDC-B10F-DC534D742D50}"/>
                  </a:ext>
                </a:extLst>
              </p:cNvPr>
              <p:cNvCxnSpPr>
                <a:cxnSpLocks/>
                <a:endCxn id="75" idx="2"/>
              </p:cNvCxnSpPr>
              <p:nvPr/>
            </p:nvCxnSpPr>
            <p:spPr>
              <a:xfrm>
                <a:off x="3340359" y="4363618"/>
                <a:ext cx="3468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직선 화살표 연결선 76">
                <a:extLst>
                  <a:ext uri="{FF2B5EF4-FFF2-40B4-BE49-F238E27FC236}">
                    <a16:creationId xmlns:a16="http://schemas.microsoft.com/office/drawing/2014/main" id="{4A4F2533-7B0A-4E50-BD3C-60C8C6E2F179}"/>
                  </a:ext>
                </a:extLst>
              </p:cNvPr>
              <p:cNvCxnSpPr>
                <a:cxnSpLocks/>
                <a:endCxn id="75" idx="4"/>
              </p:cNvCxnSpPr>
              <p:nvPr/>
            </p:nvCxnSpPr>
            <p:spPr>
              <a:xfrm flipV="1">
                <a:off x="3830557" y="4509231"/>
                <a:ext cx="0" cy="60394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9" name="사각형: 둥근 모서리 78">
                    <a:extLst>
                      <a:ext uri="{FF2B5EF4-FFF2-40B4-BE49-F238E27FC236}">
                        <a16:creationId xmlns:a16="http://schemas.microsoft.com/office/drawing/2014/main" id="{7D5DB66E-5C90-4263-8406-B615D3944350}"/>
                      </a:ext>
                    </a:extLst>
                  </p:cNvPr>
                  <p:cNvSpPr/>
                  <p:nvPr/>
                </p:nvSpPr>
                <p:spPr>
                  <a:xfrm>
                    <a:off x="4814596" y="2926461"/>
                    <a:ext cx="799094" cy="1788849"/>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ko-KR" sz="2400" b="0" i="1" dirty="0" smtClean="0">
                              <a:solidFill>
                                <a:schemeClr val="tx1"/>
                              </a:solidFill>
                              <a:latin typeface="Cambria Math" panose="02040503050406030204" pitchFamily="18" charset="0"/>
                            </a:rPr>
                            <m:t> </m:t>
                          </m:r>
                          <m:r>
                            <a:rPr lang="en-US" altLang="ko-KR" sz="2400" i="1" dirty="0" smtClean="0">
                              <a:solidFill>
                                <a:schemeClr val="tx1"/>
                              </a:solidFill>
                              <a:latin typeface="Cambria Math" panose="02040503050406030204" pitchFamily="18" charset="0"/>
                            </a:rPr>
                            <m:t>𝑃</m:t>
                          </m:r>
                        </m:oMath>
                      </m:oMathPara>
                    </a14:m>
                    <a:endParaRPr lang="ko-KR" altLang="en-US" sz="2400" dirty="0">
                      <a:solidFill>
                        <a:schemeClr val="tx1"/>
                      </a:solidFill>
                    </a:endParaRPr>
                  </a:p>
                </p:txBody>
              </p:sp>
            </mc:Choice>
            <mc:Fallback xmlns="">
              <p:sp>
                <p:nvSpPr>
                  <p:cNvPr id="79" name="사각형: 둥근 모서리 78">
                    <a:extLst>
                      <a:ext uri="{FF2B5EF4-FFF2-40B4-BE49-F238E27FC236}">
                        <a16:creationId xmlns:a16="http://schemas.microsoft.com/office/drawing/2014/main" id="{7D5DB66E-5C90-4263-8406-B615D3944350}"/>
                      </a:ext>
                    </a:extLst>
                  </p:cNvPr>
                  <p:cNvSpPr>
                    <a:spLocks noRot="1" noChangeAspect="1" noMove="1" noResize="1" noEditPoints="1" noAdjustHandles="1" noChangeArrowheads="1" noChangeShapeType="1" noTextEdit="1"/>
                  </p:cNvSpPr>
                  <p:nvPr/>
                </p:nvSpPr>
                <p:spPr>
                  <a:xfrm>
                    <a:off x="4814596" y="2926461"/>
                    <a:ext cx="799094" cy="1788849"/>
                  </a:xfrm>
                  <a:prstGeom prst="roundRect">
                    <a:avLst/>
                  </a:prstGeom>
                  <a:blipFill>
                    <a:blip r:embed="rId8"/>
                    <a:stretch>
                      <a:fillRect/>
                    </a:stretch>
                  </a:blipFill>
                  <a:ln>
                    <a:noFill/>
                  </a:ln>
                </p:spPr>
                <p:txBody>
                  <a:bodyPr/>
                  <a:lstStyle/>
                  <a:p>
                    <a:r>
                      <a:rPr lang="ko-KR" altLang="en-US">
                        <a:noFill/>
                      </a:rPr>
                      <a:t> </a:t>
                    </a:r>
                  </a:p>
                </p:txBody>
              </p:sp>
            </mc:Fallback>
          </mc:AlternateContent>
          <p:cxnSp>
            <p:nvCxnSpPr>
              <p:cNvPr id="81" name="직선 화살표 연결선 80">
                <a:extLst>
                  <a:ext uri="{FF2B5EF4-FFF2-40B4-BE49-F238E27FC236}">
                    <a16:creationId xmlns:a16="http://schemas.microsoft.com/office/drawing/2014/main" id="{DA7D1242-268D-4F54-A7B0-512E0E05CFB2}"/>
                  </a:ext>
                </a:extLst>
              </p:cNvPr>
              <p:cNvCxnSpPr>
                <a:cxnSpLocks/>
              </p:cNvCxnSpPr>
              <p:nvPr/>
            </p:nvCxnSpPr>
            <p:spPr>
              <a:xfrm>
                <a:off x="3973930" y="4346510"/>
                <a:ext cx="84066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연결선: 꺾임 81">
                <a:extLst>
                  <a:ext uri="{FF2B5EF4-FFF2-40B4-BE49-F238E27FC236}">
                    <a16:creationId xmlns:a16="http://schemas.microsoft.com/office/drawing/2014/main" id="{B39887EA-4484-4CF5-B88E-A7944D501061}"/>
                  </a:ext>
                </a:extLst>
              </p:cNvPr>
              <p:cNvCxnSpPr>
                <a:cxnSpLocks/>
              </p:cNvCxnSpPr>
              <p:nvPr/>
            </p:nvCxnSpPr>
            <p:spPr>
              <a:xfrm>
                <a:off x="4419372" y="4346512"/>
                <a:ext cx="1684516" cy="766664"/>
              </a:xfrm>
              <a:prstGeom prst="bentConnector3">
                <a:avLst>
                  <a:gd name="adj1" fmla="val -959"/>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순서도: 논리합 82">
                <a:extLst>
                  <a:ext uri="{FF2B5EF4-FFF2-40B4-BE49-F238E27FC236}">
                    <a16:creationId xmlns:a16="http://schemas.microsoft.com/office/drawing/2014/main" id="{3D89D52F-1575-4F69-B3C3-6A1DD28F3DAC}"/>
                  </a:ext>
                </a:extLst>
              </p:cNvPr>
              <p:cNvSpPr/>
              <p:nvPr/>
            </p:nvSpPr>
            <p:spPr>
              <a:xfrm>
                <a:off x="5960515" y="4218004"/>
                <a:ext cx="286746" cy="291227"/>
              </a:xfrm>
              <a:prstGeom prst="flowChartOr">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84" name="직선 화살표 연결선 83">
                <a:extLst>
                  <a:ext uri="{FF2B5EF4-FFF2-40B4-BE49-F238E27FC236}">
                    <a16:creationId xmlns:a16="http://schemas.microsoft.com/office/drawing/2014/main" id="{33144C80-6F42-4443-A5F3-DE195A307A29}"/>
                  </a:ext>
                </a:extLst>
              </p:cNvPr>
              <p:cNvCxnSpPr>
                <a:cxnSpLocks/>
                <a:endCxn id="83" idx="2"/>
              </p:cNvCxnSpPr>
              <p:nvPr/>
            </p:nvCxnSpPr>
            <p:spPr>
              <a:xfrm>
                <a:off x="5613690" y="4363618"/>
                <a:ext cx="3468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직선 화살표 연결선 84">
                <a:extLst>
                  <a:ext uri="{FF2B5EF4-FFF2-40B4-BE49-F238E27FC236}">
                    <a16:creationId xmlns:a16="http://schemas.microsoft.com/office/drawing/2014/main" id="{F2E26AEC-C712-4E0A-9DE9-6E540C044E56}"/>
                  </a:ext>
                </a:extLst>
              </p:cNvPr>
              <p:cNvCxnSpPr>
                <a:cxnSpLocks/>
                <a:endCxn id="83" idx="4"/>
              </p:cNvCxnSpPr>
              <p:nvPr/>
            </p:nvCxnSpPr>
            <p:spPr>
              <a:xfrm flipV="1">
                <a:off x="6103888" y="4509231"/>
                <a:ext cx="0" cy="60394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직선 화살표 연결선 85">
                <a:extLst>
                  <a:ext uri="{FF2B5EF4-FFF2-40B4-BE49-F238E27FC236}">
                    <a16:creationId xmlns:a16="http://schemas.microsoft.com/office/drawing/2014/main" id="{65AEB0B8-C1C8-4F3E-8E77-F2805F0017EB}"/>
                  </a:ext>
                </a:extLst>
              </p:cNvPr>
              <p:cNvCxnSpPr>
                <a:cxnSpLocks/>
                <a:stCxn id="83" idx="6"/>
              </p:cNvCxnSpPr>
              <p:nvPr/>
            </p:nvCxnSpPr>
            <p:spPr>
              <a:xfrm>
                <a:off x="6247261" y="4363618"/>
                <a:ext cx="51234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직선 화살표 연결선 86">
                <a:extLst>
                  <a:ext uri="{FF2B5EF4-FFF2-40B4-BE49-F238E27FC236}">
                    <a16:creationId xmlns:a16="http://schemas.microsoft.com/office/drawing/2014/main" id="{675F7234-678E-45D0-988E-124D797BEDDE}"/>
                  </a:ext>
                </a:extLst>
              </p:cNvPr>
              <p:cNvCxnSpPr>
                <a:cxnSpLocks/>
              </p:cNvCxnSpPr>
              <p:nvPr/>
            </p:nvCxnSpPr>
            <p:spPr>
              <a:xfrm>
                <a:off x="5613690" y="3429000"/>
                <a:ext cx="114591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C868EA7C-98C3-4C2E-B7EE-7A4C7A4C3EB3}"/>
                      </a:ext>
                    </a:extLst>
                  </p:cNvPr>
                  <p:cNvSpPr txBox="1"/>
                  <p:nvPr/>
                </p:nvSpPr>
                <p:spPr>
                  <a:xfrm>
                    <a:off x="6955706" y="3636219"/>
                    <a:ext cx="75709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m:t>
                          </m:r>
                        </m:oMath>
                      </m:oMathPara>
                    </a14:m>
                    <a:endParaRPr lang="ko-KR" altLang="en-US" dirty="0"/>
                  </a:p>
                </p:txBody>
              </p:sp>
            </mc:Choice>
            <mc:Fallback xmlns="">
              <p:sp>
                <p:nvSpPr>
                  <p:cNvPr id="43" name="TextBox 42">
                    <a:extLst>
                      <a:ext uri="{FF2B5EF4-FFF2-40B4-BE49-F238E27FC236}">
                        <a16:creationId xmlns:a16="http://schemas.microsoft.com/office/drawing/2014/main" id="{238B93D1-97E5-43DD-3538-EB07B55E66DB}"/>
                      </a:ext>
                    </a:extLst>
                  </p:cNvPr>
                  <p:cNvSpPr txBox="1">
                    <a:spLocks noRot="1" noChangeAspect="1" noMove="1" noResize="1" noEditPoints="1" noAdjustHandles="1" noChangeArrowheads="1" noChangeShapeType="1" noTextEdit="1"/>
                  </p:cNvSpPr>
                  <p:nvPr/>
                </p:nvSpPr>
                <p:spPr>
                  <a:xfrm>
                    <a:off x="6955706" y="3636219"/>
                    <a:ext cx="757092" cy="369332"/>
                  </a:xfrm>
                  <a:prstGeom prst="rect">
                    <a:avLst/>
                  </a:prstGeom>
                  <a:blipFill>
                    <a:blip r:embed="rId9"/>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89" name="사각형: 둥근 모서리 88">
                    <a:extLst>
                      <a:ext uri="{FF2B5EF4-FFF2-40B4-BE49-F238E27FC236}">
                        <a16:creationId xmlns:a16="http://schemas.microsoft.com/office/drawing/2014/main" id="{830F2565-4C02-45FB-8222-1830E3F20CE2}"/>
                      </a:ext>
                    </a:extLst>
                  </p:cNvPr>
                  <p:cNvSpPr/>
                  <p:nvPr/>
                </p:nvSpPr>
                <p:spPr>
                  <a:xfrm>
                    <a:off x="8634078" y="2945689"/>
                    <a:ext cx="799094" cy="1788849"/>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ko-KR" sz="2400" b="0" i="1" dirty="0" smtClean="0">
                              <a:solidFill>
                                <a:schemeClr val="tx1"/>
                              </a:solidFill>
                              <a:latin typeface="Cambria Math" panose="02040503050406030204" pitchFamily="18" charset="0"/>
                            </a:rPr>
                            <m:t> </m:t>
                          </m:r>
                          <m:r>
                            <a:rPr lang="en-US" altLang="ko-KR" sz="2400" i="1" dirty="0" smtClean="0">
                              <a:solidFill>
                                <a:schemeClr val="tx1"/>
                              </a:solidFill>
                              <a:latin typeface="Cambria Math" panose="02040503050406030204" pitchFamily="18" charset="0"/>
                            </a:rPr>
                            <m:t>𝑃</m:t>
                          </m:r>
                        </m:oMath>
                      </m:oMathPara>
                    </a14:m>
                    <a:endParaRPr lang="ko-KR" altLang="en-US" sz="2400" dirty="0">
                      <a:solidFill>
                        <a:schemeClr val="tx1"/>
                      </a:solidFill>
                    </a:endParaRPr>
                  </a:p>
                </p:txBody>
              </p:sp>
            </mc:Choice>
            <mc:Fallback xmlns="">
              <p:sp>
                <p:nvSpPr>
                  <p:cNvPr id="89" name="사각형: 둥근 모서리 88">
                    <a:extLst>
                      <a:ext uri="{FF2B5EF4-FFF2-40B4-BE49-F238E27FC236}">
                        <a16:creationId xmlns:a16="http://schemas.microsoft.com/office/drawing/2014/main" id="{830F2565-4C02-45FB-8222-1830E3F20CE2}"/>
                      </a:ext>
                    </a:extLst>
                  </p:cNvPr>
                  <p:cNvSpPr>
                    <a:spLocks noRot="1" noChangeAspect="1" noMove="1" noResize="1" noEditPoints="1" noAdjustHandles="1" noChangeArrowheads="1" noChangeShapeType="1" noTextEdit="1"/>
                  </p:cNvSpPr>
                  <p:nvPr/>
                </p:nvSpPr>
                <p:spPr>
                  <a:xfrm>
                    <a:off x="8634078" y="2945689"/>
                    <a:ext cx="799094" cy="1788849"/>
                  </a:xfrm>
                  <a:prstGeom prst="roundRect">
                    <a:avLst/>
                  </a:prstGeom>
                  <a:blipFill>
                    <a:blip r:embed="rId10"/>
                    <a:stretch>
                      <a:fillRect/>
                    </a:stretch>
                  </a:blipFill>
                  <a:ln>
                    <a:noFill/>
                  </a:ln>
                </p:spPr>
                <p:txBody>
                  <a:bodyPr/>
                  <a:lstStyle/>
                  <a:p>
                    <a:r>
                      <a:rPr lang="ko-KR" altLang="en-US">
                        <a:noFill/>
                      </a:rPr>
                      <a:t> </a:t>
                    </a:r>
                  </a:p>
                </p:txBody>
              </p:sp>
            </mc:Fallback>
          </mc:AlternateContent>
          <p:cxnSp>
            <p:nvCxnSpPr>
              <p:cNvPr id="90" name="직선 화살표 연결선 89">
                <a:extLst>
                  <a:ext uri="{FF2B5EF4-FFF2-40B4-BE49-F238E27FC236}">
                    <a16:creationId xmlns:a16="http://schemas.microsoft.com/office/drawing/2014/main" id="{DA1E8D00-8394-4C53-BBC5-A1581E77A7A4}"/>
                  </a:ext>
                </a:extLst>
              </p:cNvPr>
              <p:cNvCxnSpPr>
                <a:cxnSpLocks/>
              </p:cNvCxnSpPr>
              <p:nvPr/>
            </p:nvCxnSpPr>
            <p:spPr>
              <a:xfrm>
                <a:off x="7793412" y="4365738"/>
                <a:ext cx="84066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연결선: 꺾임 90">
                <a:extLst>
                  <a:ext uri="{FF2B5EF4-FFF2-40B4-BE49-F238E27FC236}">
                    <a16:creationId xmlns:a16="http://schemas.microsoft.com/office/drawing/2014/main" id="{FCD9E224-1880-4882-9729-99FE750F737D}"/>
                  </a:ext>
                </a:extLst>
              </p:cNvPr>
              <p:cNvCxnSpPr>
                <a:cxnSpLocks/>
              </p:cNvCxnSpPr>
              <p:nvPr/>
            </p:nvCxnSpPr>
            <p:spPr>
              <a:xfrm>
                <a:off x="8238854" y="4365740"/>
                <a:ext cx="1684516" cy="766664"/>
              </a:xfrm>
              <a:prstGeom prst="bentConnector3">
                <a:avLst>
                  <a:gd name="adj1" fmla="val -959"/>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순서도: 논리합 91">
                <a:extLst>
                  <a:ext uri="{FF2B5EF4-FFF2-40B4-BE49-F238E27FC236}">
                    <a16:creationId xmlns:a16="http://schemas.microsoft.com/office/drawing/2014/main" id="{D5BAA073-6C08-4348-851D-1643A9EF0C00}"/>
                  </a:ext>
                </a:extLst>
              </p:cNvPr>
              <p:cNvSpPr/>
              <p:nvPr/>
            </p:nvSpPr>
            <p:spPr>
              <a:xfrm>
                <a:off x="9779997" y="4237232"/>
                <a:ext cx="286746" cy="291227"/>
              </a:xfrm>
              <a:prstGeom prst="flowChartOr">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93" name="직선 화살표 연결선 92">
                <a:extLst>
                  <a:ext uri="{FF2B5EF4-FFF2-40B4-BE49-F238E27FC236}">
                    <a16:creationId xmlns:a16="http://schemas.microsoft.com/office/drawing/2014/main" id="{44B7271C-F286-49C5-8774-8032E47A8385}"/>
                  </a:ext>
                </a:extLst>
              </p:cNvPr>
              <p:cNvCxnSpPr>
                <a:cxnSpLocks/>
                <a:endCxn id="92" idx="2"/>
              </p:cNvCxnSpPr>
              <p:nvPr/>
            </p:nvCxnSpPr>
            <p:spPr>
              <a:xfrm>
                <a:off x="9433172" y="4382846"/>
                <a:ext cx="3468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직선 화살표 연결선 93">
                <a:extLst>
                  <a:ext uri="{FF2B5EF4-FFF2-40B4-BE49-F238E27FC236}">
                    <a16:creationId xmlns:a16="http://schemas.microsoft.com/office/drawing/2014/main" id="{4548DA56-840E-485A-B7ED-5C9F3EE3CCCE}"/>
                  </a:ext>
                </a:extLst>
              </p:cNvPr>
              <p:cNvCxnSpPr>
                <a:cxnSpLocks/>
                <a:endCxn id="92" idx="4"/>
              </p:cNvCxnSpPr>
              <p:nvPr/>
            </p:nvCxnSpPr>
            <p:spPr>
              <a:xfrm flipV="1">
                <a:off x="9923370" y="4528459"/>
                <a:ext cx="0" cy="60394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직선 화살표 연결선 94">
                <a:extLst>
                  <a:ext uri="{FF2B5EF4-FFF2-40B4-BE49-F238E27FC236}">
                    <a16:creationId xmlns:a16="http://schemas.microsoft.com/office/drawing/2014/main" id="{EEEA6A83-5F10-4220-91DB-83266CFBBD33}"/>
                  </a:ext>
                </a:extLst>
              </p:cNvPr>
              <p:cNvCxnSpPr>
                <a:cxnSpLocks/>
              </p:cNvCxnSpPr>
              <p:nvPr/>
            </p:nvCxnSpPr>
            <p:spPr>
              <a:xfrm>
                <a:off x="9433172" y="3448228"/>
                <a:ext cx="114591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직선 화살표 연결선 95">
                <a:extLst>
                  <a:ext uri="{FF2B5EF4-FFF2-40B4-BE49-F238E27FC236}">
                    <a16:creationId xmlns:a16="http://schemas.microsoft.com/office/drawing/2014/main" id="{773683E0-2114-4611-BE68-34798A7DFE7C}"/>
                  </a:ext>
                </a:extLst>
              </p:cNvPr>
              <p:cNvCxnSpPr>
                <a:cxnSpLocks/>
              </p:cNvCxnSpPr>
              <p:nvPr/>
            </p:nvCxnSpPr>
            <p:spPr>
              <a:xfrm>
                <a:off x="7793412" y="3429000"/>
                <a:ext cx="84066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직선 화살표 연결선 96">
                <a:extLst>
                  <a:ext uri="{FF2B5EF4-FFF2-40B4-BE49-F238E27FC236}">
                    <a16:creationId xmlns:a16="http://schemas.microsoft.com/office/drawing/2014/main" id="{AD4A8AEA-C1B6-41AF-B023-10FFF88E51A8}"/>
                  </a:ext>
                </a:extLst>
              </p:cNvPr>
              <p:cNvCxnSpPr>
                <a:cxnSpLocks/>
                <a:stCxn id="92" idx="6"/>
              </p:cNvCxnSpPr>
              <p:nvPr/>
            </p:nvCxnSpPr>
            <p:spPr>
              <a:xfrm>
                <a:off x="10066743" y="4382846"/>
                <a:ext cx="51234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A099125B-74CF-40C9-B0F2-BBEE3AFBC983}"/>
                      </a:ext>
                    </a:extLst>
                  </p:cNvPr>
                  <p:cNvSpPr txBox="1"/>
                  <p:nvPr/>
                </p:nvSpPr>
                <p:spPr>
                  <a:xfrm>
                    <a:off x="1037116" y="3220565"/>
                    <a:ext cx="757092" cy="4129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ko-KR" sz="2000" b="0" i="1" smtClean="0">
                                  <a:latin typeface="Cambria Math" panose="02040503050406030204" pitchFamily="18" charset="0"/>
                                </a:rPr>
                              </m:ctrlPr>
                            </m:sSupPr>
                            <m:e>
                              <m:r>
                                <a:rPr lang="en-US" altLang="ko-KR" sz="2000" b="0" i="1" smtClean="0">
                                  <a:latin typeface="Cambria Math" panose="02040503050406030204" pitchFamily="18" charset="0"/>
                                </a:rPr>
                                <m:t>𝑆</m:t>
                              </m:r>
                            </m:e>
                            <m:sup>
                              <m:r>
                                <a:rPr lang="en-US" altLang="ko-KR" sz="2000" b="0" i="1" smtClean="0">
                                  <a:latin typeface="Cambria Math" panose="02040503050406030204" pitchFamily="18" charset="0"/>
                                </a:rPr>
                                <m:t>(</m:t>
                              </m:r>
                              <m:r>
                                <a:rPr lang="en-US" altLang="ko-KR" sz="2000" b="0" i="1" smtClean="0">
                                  <a:latin typeface="Cambria Math" panose="02040503050406030204" pitchFamily="18" charset="0"/>
                                </a:rPr>
                                <m:t>𝑟</m:t>
                              </m:r>
                              <m:r>
                                <a:rPr lang="en-US" altLang="ko-KR" sz="2000" b="0" i="1" smtClean="0">
                                  <a:latin typeface="Cambria Math" panose="02040503050406030204" pitchFamily="18" charset="0"/>
                                </a:rPr>
                                <m:t>)</m:t>
                              </m:r>
                            </m:sup>
                          </m:sSup>
                        </m:oMath>
                      </m:oMathPara>
                    </a14:m>
                    <a:endParaRPr lang="ko-KR" altLang="en-US" sz="2000" dirty="0"/>
                  </a:p>
                </p:txBody>
              </p:sp>
            </mc:Choice>
            <mc:Fallback xmlns="">
              <p:sp>
                <p:nvSpPr>
                  <p:cNvPr id="59" name="TextBox 58">
                    <a:extLst>
                      <a:ext uri="{FF2B5EF4-FFF2-40B4-BE49-F238E27FC236}">
                        <a16:creationId xmlns:a16="http://schemas.microsoft.com/office/drawing/2014/main" id="{B358230A-E238-B58B-1012-C7051B171B47}"/>
                      </a:ext>
                    </a:extLst>
                  </p:cNvPr>
                  <p:cNvSpPr txBox="1">
                    <a:spLocks noRot="1" noChangeAspect="1" noMove="1" noResize="1" noEditPoints="1" noAdjustHandles="1" noChangeArrowheads="1" noChangeShapeType="1" noTextEdit="1"/>
                  </p:cNvSpPr>
                  <p:nvPr/>
                </p:nvSpPr>
                <p:spPr>
                  <a:xfrm>
                    <a:off x="1037116" y="3220565"/>
                    <a:ext cx="757092" cy="412934"/>
                  </a:xfrm>
                  <a:prstGeom prst="rect">
                    <a:avLst/>
                  </a:prstGeom>
                  <a:blipFill>
                    <a:blip r:embed="rId11"/>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C70807B6-1199-4287-8F24-0E890D90F4CD}"/>
                      </a:ext>
                    </a:extLst>
                  </p:cNvPr>
                  <p:cNvSpPr txBox="1"/>
                  <p:nvPr/>
                </p:nvSpPr>
                <p:spPr>
                  <a:xfrm>
                    <a:off x="1103280" y="4140043"/>
                    <a:ext cx="757092" cy="4129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ko-KR" sz="2000" b="0" i="1" smtClean="0">
                                  <a:latin typeface="Cambria Math" panose="02040503050406030204" pitchFamily="18" charset="0"/>
                                </a:rPr>
                              </m:ctrlPr>
                            </m:sSupPr>
                            <m:e>
                              <m:r>
                                <a:rPr lang="en-US" altLang="ko-KR" sz="2000" b="0" i="1" smtClean="0">
                                  <a:latin typeface="Cambria Math" panose="02040503050406030204" pitchFamily="18" charset="0"/>
                                </a:rPr>
                                <m:t>𝑆</m:t>
                              </m:r>
                            </m:e>
                            <m:sup>
                              <m:r>
                                <a:rPr lang="en-US" altLang="ko-KR" sz="2000" b="0" i="1" smtClean="0">
                                  <a:latin typeface="Cambria Math" panose="02040503050406030204" pitchFamily="18" charset="0"/>
                                </a:rPr>
                                <m:t>(</m:t>
                              </m:r>
                              <m:r>
                                <a:rPr lang="en-US" altLang="ko-KR" sz="2000" b="0" i="1" smtClean="0">
                                  <a:latin typeface="Cambria Math" panose="02040503050406030204" pitchFamily="18" charset="0"/>
                                </a:rPr>
                                <m:t>𝑐</m:t>
                              </m:r>
                              <m:r>
                                <a:rPr lang="en-US" altLang="ko-KR" sz="2000" b="0" i="1" smtClean="0">
                                  <a:latin typeface="Cambria Math" panose="02040503050406030204" pitchFamily="18" charset="0"/>
                                </a:rPr>
                                <m:t>)</m:t>
                              </m:r>
                            </m:sup>
                          </m:sSup>
                        </m:oMath>
                      </m:oMathPara>
                    </a14:m>
                    <a:endParaRPr lang="ko-KR" altLang="en-US" sz="2000" dirty="0"/>
                  </a:p>
                </p:txBody>
              </p:sp>
            </mc:Choice>
            <mc:Fallback xmlns="">
              <p:sp>
                <p:nvSpPr>
                  <p:cNvPr id="63" name="TextBox 62">
                    <a:extLst>
                      <a:ext uri="{FF2B5EF4-FFF2-40B4-BE49-F238E27FC236}">
                        <a16:creationId xmlns:a16="http://schemas.microsoft.com/office/drawing/2014/main" id="{35525206-C8B0-64F4-9D21-0EC67F342432}"/>
                      </a:ext>
                    </a:extLst>
                  </p:cNvPr>
                  <p:cNvSpPr txBox="1">
                    <a:spLocks noRot="1" noChangeAspect="1" noMove="1" noResize="1" noEditPoints="1" noAdjustHandles="1" noChangeArrowheads="1" noChangeShapeType="1" noTextEdit="1"/>
                  </p:cNvSpPr>
                  <p:nvPr/>
                </p:nvSpPr>
                <p:spPr>
                  <a:xfrm>
                    <a:off x="1103280" y="4140043"/>
                    <a:ext cx="757092" cy="412934"/>
                  </a:xfrm>
                  <a:prstGeom prst="rect">
                    <a:avLst/>
                  </a:prstGeom>
                  <a:blipFill>
                    <a:blip r:embed="rId12"/>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7FBDB80B-F424-4A28-9CFF-8B7DCEA5AEDB}"/>
                      </a:ext>
                    </a:extLst>
                  </p:cNvPr>
                  <p:cNvSpPr txBox="1"/>
                  <p:nvPr/>
                </p:nvSpPr>
                <p:spPr>
                  <a:xfrm>
                    <a:off x="10733186" y="3770711"/>
                    <a:ext cx="5299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𝑆</m:t>
                          </m:r>
                          <m:r>
                            <a:rPr lang="en-US" altLang="ko-KR" b="0" i="1" smtClean="0">
                              <a:latin typeface="Cambria Math" panose="02040503050406030204" pitchFamily="18" charset="0"/>
                            </a:rPr>
                            <m:t>′</m:t>
                          </m:r>
                        </m:oMath>
                      </m:oMathPara>
                    </a14:m>
                    <a:endParaRPr lang="ko-KR" altLang="en-US" dirty="0"/>
                  </a:p>
                </p:txBody>
              </p:sp>
            </mc:Choice>
            <mc:Fallback xmlns="">
              <p:sp>
                <p:nvSpPr>
                  <p:cNvPr id="78" name="TextBox 77">
                    <a:extLst>
                      <a:ext uri="{FF2B5EF4-FFF2-40B4-BE49-F238E27FC236}">
                        <a16:creationId xmlns:a16="http://schemas.microsoft.com/office/drawing/2014/main" id="{80FC3B1F-B68D-E427-BA38-3C9B4BD4E6F0}"/>
                      </a:ext>
                    </a:extLst>
                  </p:cNvPr>
                  <p:cNvSpPr txBox="1">
                    <a:spLocks noRot="1" noChangeAspect="1" noMove="1" noResize="1" noEditPoints="1" noAdjustHandles="1" noChangeArrowheads="1" noChangeShapeType="1" noTextEdit="1"/>
                  </p:cNvSpPr>
                  <p:nvPr/>
                </p:nvSpPr>
                <p:spPr>
                  <a:xfrm>
                    <a:off x="10733186" y="3770711"/>
                    <a:ext cx="529988" cy="369332"/>
                  </a:xfrm>
                  <a:prstGeom prst="rect">
                    <a:avLst/>
                  </a:prstGeom>
                  <a:blipFill>
                    <a:blip r:embed="rId13"/>
                    <a:stretch>
                      <a:fillRect/>
                    </a:stretch>
                  </a:blipFill>
                </p:spPr>
                <p:txBody>
                  <a:bodyPr/>
                  <a:lstStyle/>
                  <a:p>
                    <a:r>
                      <a:rPr lang="ko-KR" altLang="en-US">
                        <a:noFill/>
                      </a:rPr>
                      <a:t> </a:t>
                    </a:r>
                  </a:p>
                </p:txBody>
              </p:sp>
            </mc:Fallback>
          </mc:AlternateContent>
        </p:grpSp>
        <p:cxnSp>
          <p:nvCxnSpPr>
            <p:cNvPr id="64" name="직선 화살표 연결선 63">
              <a:extLst>
                <a:ext uri="{FF2B5EF4-FFF2-40B4-BE49-F238E27FC236}">
                  <a16:creationId xmlns:a16="http://schemas.microsoft.com/office/drawing/2014/main" id="{1C328AAF-4E5E-461D-8C7D-75D5763DFB7A}"/>
                </a:ext>
              </a:extLst>
            </p:cNvPr>
            <p:cNvCxnSpPr>
              <a:cxnSpLocks/>
              <a:endCxn id="65" idx="2"/>
            </p:cNvCxnSpPr>
            <p:nvPr/>
          </p:nvCxnSpPr>
          <p:spPr>
            <a:xfrm flipV="1">
              <a:off x="2099784" y="2096006"/>
              <a:ext cx="0" cy="8612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08E8347E-E14C-4725-8A02-03DE47240C97}"/>
                    </a:ext>
                  </a:extLst>
                </p:cNvPr>
                <p:cNvSpPr txBox="1"/>
                <p:nvPr/>
              </p:nvSpPr>
              <p:spPr>
                <a:xfrm>
                  <a:off x="1721238" y="1695896"/>
                  <a:ext cx="75709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2000" b="0" i="1" smtClean="0">
                                <a:latin typeface="Cambria Math" panose="02040503050406030204" pitchFamily="18" charset="0"/>
                              </a:rPr>
                            </m:ctrlPr>
                          </m:sSubPr>
                          <m:e>
                            <m:r>
                              <a:rPr lang="en-US" altLang="ko-KR" sz="2000" b="0" i="1" smtClean="0">
                                <a:latin typeface="Cambria Math" panose="02040503050406030204" pitchFamily="18" charset="0"/>
                              </a:rPr>
                              <m:t>𝑍</m:t>
                            </m:r>
                          </m:e>
                          <m:sub>
                            <m:r>
                              <a:rPr lang="en-US" altLang="ko-KR" sz="2000" b="0" i="1" smtClean="0">
                                <a:latin typeface="Cambria Math" panose="02040503050406030204" pitchFamily="18" charset="0"/>
                              </a:rPr>
                              <m:t>1</m:t>
                            </m:r>
                          </m:sub>
                        </m:sSub>
                      </m:oMath>
                    </m:oMathPara>
                  </a14:m>
                  <a:endParaRPr lang="ko-KR" altLang="en-US" sz="2000" dirty="0"/>
                </a:p>
              </p:txBody>
            </p:sp>
          </mc:Choice>
          <mc:Fallback xmlns="">
            <p:sp>
              <p:nvSpPr>
                <p:cNvPr id="65" name="TextBox 64">
                  <a:extLst>
                    <a:ext uri="{FF2B5EF4-FFF2-40B4-BE49-F238E27FC236}">
                      <a16:creationId xmlns:a16="http://schemas.microsoft.com/office/drawing/2014/main" id="{08E8347E-E14C-4725-8A02-03DE47240C97}"/>
                    </a:ext>
                  </a:extLst>
                </p:cNvPr>
                <p:cNvSpPr txBox="1">
                  <a:spLocks noRot="1" noChangeAspect="1" noMove="1" noResize="1" noEditPoints="1" noAdjustHandles="1" noChangeArrowheads="1" noChangeShapeType="1" noTextEdit="1"/>
                </p:cNvSpPr>
                <p:nvPr/>
              </p:nvSpPr>
              <p:spPr>
                <a:xfrm>
                  <a:off x="1721238" y="1695896"/>
                  <a:ext cx="757092" cy="400110"/>
                </a:xfrm>
                <a:prstGeom prst="rect">
                  <a:avLst/>
                </a:prstGeom>
                <a:blipFill>
                  <a:blip r:embed="rId14"/>
                  <a:stretch>
                    <a:fillRect b="-3030"/>
                  </a:stretch>
                </a:blipFill>
              </p:spPr>
              <p:txBody>
                <a:bodyPr/>
                <a:lstStyle/>
                <a:p>
                  <a:r>
                    <a:rPr lang="ko-KR" altLang="en-US">
                      <a:noFill/>
                    </a:rPr>
                    <a:t> </a:t>
                  </a:r>
                </a:p>
              </p:txBody>
            </p:sp>
          </mc:Fallback>
        </mc:AlternateContent>
        <p:cxnSp>
          <p:nvCxnSpPr>
            <p:cNvPr id="66" name="직선 화살표 연결선 65">
              <a:extLst>
                <a:ext uri="{FF2B5EF4-FFF2-40B4-BE49-F238E27FC236}">
                  <a16:creationId xmlns:a16="http://schemas.microsoft.com/office/drawing/2014/main" id="{A872E381-9C0E-4C78-B686-1850F52E736D}"/>
                </a:ext>
              </a:extLst>
            </p:cNvPr>
            <p:cNvCxnSpPr>
              <a:cxnSpLocks/>
            </p:cNvCxnSpPr>
            <p:nvPr/>
          </p:nvCxnSpPr>
          <p:spPr>
            <a:xfrm flipV="1">
              <a:off x="4031220" y="2096004"/>
              <a:ext cx="0" cy="8612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7459FA0C-10DA-4C46-8B63-547B6F813364}"/>
                    </a:ext>
                  </a:extLst>
                </p:cNvPr>
                <p:cNvSpPr txBox="1"/>
                <p:nvPr/>
              </p:nvSpPr>
              <p:spPr>
                <a:xfrm>
                  <a:off x="3652674" y="1695896"/>
                  <a:ext cx="75709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2000" b="0" i="1" smtClean="0">
                                <a:latin typeface="Cambria Math" panose="02040503050406030204" pitchFamily="18" charset="0"/>
                              </a:rPr>
                            </m:ctrlPr>
                          </m:sSubPr>
                          <m:e>
                            <m:r>
                              <a:rPr lang="en-US" altLang="ko-KR" sz="2000" b="0" i="1" smtClean="0">
                                <a:latin typeface="Cambria Math" panose="02040503050406030204" pitchFamily="18" charset="0"/>
                              </a:rPr>
                              <m:t>𝑍</m:t>
                            </m:r>
                          </m:e>
                          <m:sub>
                            <m:r>
                              <a:rPr lang="en-US" altLang="ko-KR" sz="2000" b="0" i="1" smtClean="0">
                                <a:latin typeface="Cambria Math" panose="02040503050406030204" pitchFamily="18" charset="0"/>
                              </a:rPr>
                              <m:t>2</m:t>
                            </m:r>
                          </m:sub>
                        </m:sSub>
                      </m:oMath>
                    </m:oMathPara>
                  </a14:m>
                  <a:endParaRPr lang="ko-KR" altLang="en-US" sz="2000" dirty="0"/>
                </a:p>
              </p:txBody>
            </p:sp>
          </mc:Choice>
          <mc:Fallback xmlns="">
            <p:sp>
              <p:nvSpPr>
                <p:cNvPr id="67" name="TextBox 66">
                  <a:extLst>
                    <a:ext uri="{FF2B5EF4-FFF2-40B4-BE49-F238E27FC236}">
                      <a16:creationId xmlns:a16="http://schemas.microsoft.com/office/drawing/2014/main" id="{7459FA0C-10DA-4C46-8B63-547B6F813364}"/>
                    </a:ext>
                  </a:extLst>
                </p:cNvPr>
                <p:cNvSpPr txBox="1">
                  <a:spLocks noRot="1" noChangeAspect="1" noMove="1" noResize="1" noEditPoints="1" noAdjustHandles="1" noChangeArrowheads="1" noChangeShapeType="1" noTextEdit="1"/>
                </p:cNvSpPr>
                <p:nvPr/>
              </p:nvSpPr>
              <p:spPr>
                <a:xfrm>
                  <a:off x="3652674" y="1695896"/>
                  <a:ext cx="757092" cy="400110"/>
                </a:xfrm>
                <a:prstGeom prst="rect">
                  <a:avLst/>
                </a:prstGeom>
                <a:blipFill>
                  <a:blip r:embed="rId15"/>
                  <a:stretch>
                    <a:fillRect b="-303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8CB8AC80-6F6D-4528-B444-06929D88C4CB}"/>
                    </a:ext>
                  </a:extLst>
                </p:cNvPr>
                <p:cNvSpPr txBox="1"/>
                <p:nvPr/>
              </p:nvSpPr>
              <p:spPr>
                <a:xfrm>
                  <a:off x="7788942" y="1696144"/>
                  <a:ext cx="75709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2000" b="0" i="1" smtClean="0">
                                <a:latin typeface="Cambria Math" panose="02040503050406030204" pitchFamily="18" charset="0"/>
                              </a:rPr>
                            </m:ctrlPr>
                          </m:sSubPr>
                          <m:e>
                            <m:r>
                              <a:rPr lang="en-US" altLang="ko-KR" sz="2000" b="0" i="1" smtClean="0">
                                <a:latin typeface="Cambria Math" panose="02040503050406030204" pitchFamily="18" charset="0"/>
                              </a:rPr>
                              <m:t>𝑍</m:t>
                            </m:r>
                          </m:e>
                          <m:sub>
                            <m:r>
                              <a:rPr lang="en-US" altLang="ko-KR" sz="2000" b="0" i="1" smtClean="0">
                                <a:latin typeface="Cambria Math" panose="02040503050406030204" pitchFamily="18" charset="0"/>
                              </a:rPr>
                              <m:t>ℓ</m:t>
                            </m:r>
                          </m:sub>
                        </m:sSub>
                      </m:oMath>
                    </m:oMathPara>
                  </a14:m>
                  <a:endParaRPr lang="ko-KR" altLang="en-US" sz="2000" dirty="0"/>
                </a:p>
              </p:txBody>
            </p:sp>
          </mc:Choice>
          <mc:Fallback xmlns="">
            <p:sp>
              <p:nvSpPr>
                <p:cNvPr id="68" name="TextBox 67">
                  <a:extLst>
                    <a:ext uri="{FF2B5EF4-FFF2-40B4-BE49-F238E27FC236}">
                      <a16:creationId xmlns:a16="http://schemas.microsoft.com/office/drawing/2014/main" id="{8CB8AC80-6F6D-4528-B444-06929D88C4CB}"/>
                    </a:ext>
                  </a:extLst>
                </p:cNvPr>
                <p:cNvSpPr txBox="1">
                  <a:spLocks noRot="1" noChangeAspect="1" noMove="1" noResize="1" noEditPoints="1" noAdjustHandles="1" noChangeArrowheads="1" noChangeShapeType="1" noTextEdit="1"/>
                </p:cNvSpPr>
                <p:nvPr/>
              </p:nvSpPr>
              <p:spPr>
                <a:xfrm>
                  <a:off x="7788942" y="1696144"/>
                  <a:ext cx="757092" cy="400110"/>
                </a:xfrm>
                <a:prstGeom prst="rect">
                  <a:avLst/>
                </a:prstGeom>
                <a:blipFill>
                  <a:blip r:embed="rId16"/>
                  <a:stretch>
                    <a:fillRect b="-4545"/>
                  </a:stretch>
                </a:blipFill>
              </p:spPr>
              <p:txBody>
                <a:bodyPr/>
                <a:lstStyle/>
                <a:p>
                  <a:r>
                    <a:rPr lang="ko-KR" altLang="en-US">
                      <a:noFill/>
                    </a:rPr>
                    <a:t> </a:t>
                  </a:r>
                </a:p>
              </p:txBody>
            </p:sp>
          </mc:Fallback>
        </mc:AlternateContent>
        <p:cxnSp>
          <p:nvCxnSpPr>
            <p:cNvPr id="69" name="직선 화살표 연결선 68">
              <a:extLst>
                <a:ext uri="{FF2B5EF4-FFF2-40B4-BE49-F238E27FC236}">
                  <a16:creationId xmlns:a16="http://schemas.microsoft.com/office/drawing/2014/main" id="{3C862CA8-3AF9-4DE6-9138-03A37458E5F5}"/>
                </a:ext>
              </a:extLst>
            </p:cNvPr>
            <p:cNvCxnSpPr>
              <a:cxnSpLocks/>
            </p:cNvCxnSpPr>
            <p:nvPr/>
          </p:nvCxnSpPr>
          <p:spPr>
            <a:xfrm flipV="1">
              <a:off x="8148224" y="2096004"/>
              <a:ext cx="0" cy="8612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36726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a:extLst>
              <a:ext uri="{FF2B5EF4-FFF2-40B4-BE49-F238E27FC236}">
                <a16:creationId xmlns:a16="http://schemas.microsoft.com/office/drawing/2014/main" id="{E2D1B41A-E3E2-F89D-2F2A-ADB14FF4365C}"/>
              </a:ext>
            </a:extLst>
          </p:cNvPr>
          <p:cNvSpPr>
            <a:spLocks noGrp="1"/>
          </p:cNvSpPr>
          <p:nvPr>
            <p:ph type="title"/>
          </p:nvPr>
        </p:nvSpPr>
        <p:spPr/>
        <p:txBody>
          <a:bodyPr>
            <a:normAutofit/>
          </a:bodyPr>
          <a:lstStyle/>
          <a:p>
            <a:r>
              <a:rPr lang="en-US" altLang="ko-KR" sz="2800" dirty="0"/>
              <a:t>POSDRBG (Parallel-Output Sponge-based DRBG)</a:t>
            </a:r>
            <a:endParaRPr lang="ko-KR" altLang="en-US" sz="2800" dirty="0"/>
          </a:p>
        </p:txBody>
      </p:sp>
      <p:grpSp>
        <p:nvGrpSpPr>
          <p:cNvPr id="5" name="그룹 4">
            <a:extLst>
              <a:ext uri="{FF2B5EF4-FFF2-40B4-BE49-F238E27FC236}">
                <a16:creationId xmlns:a16="http://schemas.microsoft.com/office/drawing/2014/main" id="{28265319-D045-4B9D-91B0-41B312D933FE}"/>
              </a:ext>
            </a:extLst>
          </p:cNvPr>
          <p:cNvGrpSpPr/>
          <p:nvPr/>
        </p:nvGrpSpPr>
        <p:grpSpPr>
          <a:xfrm>
            <a:off x="1583022" y="1191901"/>
            <a:ext cx="9025955" cy="4782231"/>
            <a:chOff x="1888121" y="1836137"/>
            <a:chExt cx="9025955" cy="4782231"/>
          </a:xfrm>
        </p:grpSpPr>
        <p:sp>
          <p:nvSpPr>
            <p:cNvPr id="52" name="왼쪽 대괄호 51">
              <a:extLst>
                <a:ext uri="{FF2B5EF4-FFF2-40B4-BE49-F238E27FC236}">
                  <a16:creationId xmlns:a16="http://schemas.microsoft.com/office/drawing/2014/main" id="{28AA6D4D-59EE-4BE6-ACED-CB2997153D01}"/>
                </a:ext>
              </a:extLst>
            </p:cNvPr>
            <p:cNvSpPr/>
            <p:nvPr/>
          </p:nvSpPr>
          <p:spPr>
            <a:xfrm rot="16200000">
              <a:off x="5389283" y="5288711"/>
              <a:ext cx="343712" cy="1576937"/>
            </a:xfrm>
            <a:prstGeom prst="leftBracket">
              <a:avLst>
                <a:gd name="adj" fmla="val 149894"/>
              </a:avLst>
            </a:prstGeom>
            <a:ln>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B11A8130-2E3F-410A-A797-0C3D611436CB}"/>
                    </a:ext>
                  </a:extLst>
                </p:cNvPr>
                <p:cNvSpPr txBox="1"/>
                <p:nvPr/>
              </p:nvSpPr>
              <p:spPr>
                <a:xfrm>
                  <a:off x="5376694" y="6249036"/>
                  <a:ext cx="368605" cy="369332"/>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US" altLang="ko-KR" b="0" i="1" smtClean="0">
                            <a:solidFill>
                              <a:srgbClr val="FF0000"/>
                            </a:solidFill>
                            <a:latin typeface="Cambria Math" panose="02040503050406030204" pitchFamily="18" charset="0"/>
                          </a:rPr>
                          <m:t>𝑛</m:t>
                        </m:r>
                      </m:oMath>
                    </m:oMathPara>
                  </a14:m>
                  <a:endParaRPr lang="en-US" altLang="ko-KR" dirty="0"/>
                </a:p>
              </p:txBody>
            </p:sp>
          </mc:Choice>
          <mc:Fallback xmlns="">
            <p:sp>
              <p:nvSpPr>
                <p:cNvPr id="53" name="TextBox 52">
                  <a:extLst>
                    <a:ext uri="{FF2B5EF4-FFF2-40B4-BE49-F238E27FC236}">
                      <a16:creationId xmlns:a16="http://schemas.microsoft.com/office/drawing/2014/main" id="{B11A8130-2E3F-410A-A797-0C3D611436CB}"/>
                    </a:ext>
                  </a:extLst>
                </p:cNvPr>
                <p:cNvSpPr txBox="1">
                  <a:spLocks noRot="1" noChangeAspect="1" noMove="1" noResize="1" noEditPoints="1" noAdjustHandles="1" noChangeArrowheads="1" noChangeShapeType="1" noTextEdit="1"/>
                </p:cNvSpPr>
                <p:nvPr/>
              </p:nvSpPr>
              <p:spPr>
                <a:xfrm>
                  <a:off x="5376694" y="6249036"/>
                  <a:ext cx="368605" cy="369332"/>
                </a:xfrm>
                <a:prstGeom prst="rect">
                  <a:avLst/>
                </a:prstGeom>
                <a:blipFill>
                  <a:blip r:embed="rId3"/>
                  <a:stretch>
                    <a:fillRect/>
                  </a:stretch>
                </a:blipFill>
              </p:spPr>
              <p:txBody>
                <a:bodyPr/>
                <a:lstStyle/>
                <a:p>
                  <a:r>
                    <a:rPr lang="ko-KR" altLang="en-US">
                      <a:noFill/>
                    </a:rPr>
                    <a:t> </a:t>
                  </a:r>
                </a:p>
              </p:txBody>
            </p:sp>
          </mc:Fallback>
        </mc:AlternateContent>
        <p:cxnSp>
          <p:nvCxnSpPr>
            <p:cNvPr id="57" name="직선 화살표 연결선 56">
              <a:extLst>
                <a:ext uri="{FF2B5EF4-FFF2-40B4-BE49-F238E27FC236}">
                  <a16:creationId xmlns:a16="http://schemas.microsoft.com/office/drawing/2014/main" id="{D72F83FE-6F2A-49AA-B1D6-D4059CAFE18B}"/>
                </a:ext>
              </a:extLst>
            </p:cNvPr>
            <p:cNvCxnSpPr>
              <a:cxnSpLocks/>
              <a:stCxn id="58" idx="1"/>
              <a:endCxn id="53" idx="3"/>
            </p:cNvCxnSpPr>
            <p:nvPr/>
          </p:nvCxnSpPr>
          <p:spPr>
            <a:xfrm flipH="1">
              <a:off x="5745299" y="6139888"/>
              <a:ext cx="1208333" cy="2938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52A034DB-1242-4C99-AA2A-E669846FE96B}"/>
                    </a:ext>
                  </a:extLst>
                </p:cNvPr>
                <p:cNvSpPr txBox="1"/>
                <p:nvPr/>
              </p:nvSpPr>
              <p:spPr>
                <a:xfrm>
                  <a:off x="6953632" y="5816722"/>
                  <a:ext cx="1842679" cy="646331"/>
                </a:xfrm>
                <a:prstGeom prst="rect">
                  <a:avLst/>
                </a:prstGeom>
                <a:noFill/>
              </p:spPr>
              <p:txBody>
                <a:bodyPr wrap="square" rtlCol="0">
                  <a:spAutoFit/>
                </a:bodyPr>
                <a:lstStyle/>
                <a:p>
                  <a14:m>
                    <m:oMath xmlns:m="http://schemas.openxmlformats.org/officeDocument/2006/math">
                      <m:r>
                        <a:rPr lang="en-US" altLang="ko-KR" b="0" i="1" smtClean="0">
                          <a:solidFill>
                            <a:srgbClr val="FF0000"/>
                          </a:solidFill>
                          <a:latin typeface="Cambria Math" panose="02040503050406030204" pitchFamily="18" charset="0"/>
                        </a:rPr>
                        <m:t>𝑛</m:t>
                      </m:r>
                    </m:oMath>
                  </a14:m>
                  <a:r>
                    <a:rPr lang="en-US" altLang="ko-KR" dirty="0">
                      <a:solidFill>
                        <a:srgbClr val="FF0000"/>
                      </a:solidFill>
                      <a:latin typeface="Cambria Math" panose="02040503050406030204" pitchFamily="18" charset="0"/>
                    </a:rPr>
                    <a:t>-</a:t>
                  </a:r>
                  <a:r>
                    <a:rPr lang="en-US" altLang="ko-KR" dirty="0">
                      <a:solidFill>
                        <a:srgbClr val="FF0000"/>
                      </a:solidFill>
                    </a:rPr>
                    <a:t>bit output for each call to </a:t>
                  </a:r>
                  <a14:m>
                    <m:oMath xmlns:m="http://schemas.openxmlformats.org/officeDocument/2006/math">
                      <m:r>
                        <a:rPr lang="en-US" altLang="ko-KR" i="1">
                          <a:solidFill>
                            <a:srgbClr val="FF0000"/>
                          </a:solidFill>
                          <a:latin typeface="Cambria Math" panose="02040503050406030204" pitchFamily="18" charset="0"/>
                        </a:rPr>
                        <m:t>𝑃</m:t>
                      </m:r>
                    </m:oMath>
                  </a14:m>
                  <a:endParaRPr lang="ko-KR" altLang="en-US" dirty="0">
                    <a:solidFill>
                      <a:srgbClr val="FF0000"/>
                    </a:solidFill>
                  </a:endParaRPr>
                </a:p>
              </p:txBody>
            </p:sp>
          </mc:Choice>
          <mc:Fallback xmlns="">
            <p:sp>
              <p:nvSpPr>
                <p:cNvPr id="58" name="TextBox 57">
                  <a:extLst>
                    <a:ext uri="{FF2B5EF4-FFF2-40B4-BE49-F238E27FC236}">
                      <a16:creationId xmlns:a16="http://schemas.microsoft.com/office/drawing/2014/main" id="{52A034DB-1242-4C99-AA2A-E669846FE96B}"/>
                    </a:ext>
                  </a:extLst>
                </p:cNvPr>
                <p:cNvSpPr txBox="1">
                  <a:spLocks noRot="1" noChangeAspect="1" noMove="1" noResize="1" noEditPoints="1" noAdjustHandles="1" noChangeArrowheads="1" noChangeShapeType="1" noTextEdit="1"/>
                </p:cNvSpPr>
                <p:nvPr/>
              </p:nvSpPr>
              <p:spPr>
                <a:xfrm>
                  <a:off x="6953632" y="5816722"/>
                  <a:ext cx="1842679" cy="646331"/>
                </a:xfrm>
                <a:prstGeom prst="rect">
                  <a:avLst/>
                </a:prstGeom>
                <a:blipFill>
                  <a:blip r:embed="rId4"/>
                  <a:stretch>
                    <a:fillRect l="-2980" t="-6604" b="-14151"/>
                  </a:stretch>
                </a:blipFill>
              </p:spPr>
              <p:txBody>
                <a:bodyPr/>
                <a:lstStyle/>
                <a:p>
                  <a:r>
                    <a:rPr lang="ko-KR" altLang="en-US">
                      <a:noFill/>
                    </a:rPr>
                    <a:t> </a:t>
                  </a:r>
                </a:p>
              </p:txBody>
            </p:sp>
          </mc:Fallback>
        </mc:AlternateContent>
        <p:grpSp>
          <p:nvGrpSpPr>
            <p:cNvPr id="67" name="그룹 66">
              <a:extLst>
                <a:ext uri="{FF2B5EF4-FFF2-40B4-BE49-F238E27FC236}">
                  <a16:creationId xmlns:a16="http://schemas.microsoft.com/office/drawing/2014/main" id="{10E96C96-DCA9-461E-9665-A37863E971CD}"/>
                </a:ext>
              </a:extLst>
            </p:cNvPr>
            <p:cNvGrpSpPr/>
            <p:nvPr/>
          </p:nvGrpSpPr>
          <p:grpSpPr>
            <a:xfrm>
              <a:off x="1888121" y="1836137"/>
              <a:ext cx="9025955" cy="4178651"/>
              <a:chOff x="1888121" y="1836137"/>
              <a:chExt cx="9025955" cy="4178651"/>
            </a:xfrm>
          </p:grpSpPr>
          <p:grpSp>
            <p:nvGrpSpPr>
              <p:cNvPr id="68" name="그룹 67">
                <a:extLst>
                  <a:ext uri="{FF2B5EF4-FFF2-40B4-BE49-F238E27FC236}">
                    <a16:creationId xmlns:a16="http://schemas.microsoft.com/office/drawing/2014/main" id="{8E80BDB3-8EA1-47BB-AC8E-B3E27D2AE6E2}"/>
                  </a:ext>
                </a:extLst>
              </p:cNvPr>
              <p:cNvGrpSpPr/>
              <p:nvPr/>
            </p:nvGrpSpPr>
            <p:grpSpPr>
              <a:xfrm>
                <a:off x="1888121" y="1836137"/>
                <a:ext cx="9025955" cy="4177082"/>
                <a:chOff x="1546928" y="2186317"/>
                <a:chExt cx="7646312" cy="3281900"/>
              </a:xfrm>
            </p:grpSpPr>
            <mc:AlternateContent xmlns:mc="http://schemas.openxmlformats.org/markup-compatibility/2006" xmlns:a14="http://schemas.microsoft.com/office/drawing/2010/main">
              <mc:Choice Requires="a14">
                <p:sp>
                  <p:nvSpPr>
                    <p:cNvPr id="99" name="사각형: 둥근 모서리 98">
                      <a:extLst>
                        <a:ext uri="{FF2B5EF4-FFF2-40B4-BE49-F238E27FC236}">
                          <a16:creationId xmlns:a16="http://schemas.microsoft.com/office/drawing/2014/main" id="{70B3A722-A316-4916-B804-AAEFEFD8E8AD}"/>
                        </a:ext>
                      </a:extLst>
                    </p:cNvPr>
                    <p:cNvSpPr/>
                    <p:nvPr/>
                  </p:nvSpPr>
                  <p:spPr>
                    <a:xfrm>
                      <a:off x="1546928" y="3109976"/>
                      <a:ext cx="1346396" cy="559273"/>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ko-KR" sz="2400" i="1" dirty="0" smtClean="0">
                                <a:solidFill>
                                  <a:schemeClr val="tx1"/>
                                </a:solidFill>
                                <a:latin typeface="Cambria Math" panose="02040503050406030204" pitchFamily="18" charset="0"/>
                              </a:rPr>
                              <m:t>𝑃</m:t>
                            </m:r>
                          </m:oMath>
                        </m:oMathPara>
                      </a14:m>
                      <a:endParaRPr lang="ko-KR" altLang="en-US" sz="2400" dirty="0">
                        <a:solidFill>
                          <a:schemeClr val="tx1"/>
                        </a:solidFill>
                      </a:endParaRPr>
                    </a:p>
                  </p:txBody>
                </p:sp>
              </mc:Choice>
              <mc:Fallback xmlns="">
                <p:sp>
                  <p:nvSpPr>
                    <p:cNvPr id="99" name="사각형: 둥근 모서리 98">
                      <a:extLst>
                        <a:ext uri="{FF2B5EF4-FFF2-40B4-BE49-F238E27FC236}">
                          <a16:creationId xmlns:a16="http://schemas.microsoft.com/office/drawing/2014/main" id="{70B3A722-A316-4916-B804-AAEFEFD8E8AD}"/>
                        </a:ext>
                      </a:extLst>
                    </p:cNvPr>
                    <p:cNvSpPr>
                      <a:spLocks noRot="1" noChangeAspect="1" noMove="1" noResize="1" noEditPoints="1" noAdjustHandles="1" noChangeArrowheads="1" noChangeShapeType="1" noTextEdit="1"/>
                    </p:cNvSpPr>
                    <p:nvPr/>
                  </p:nvSpPr>
                  <p:spPr>
                    <a:xfrm>
                      <a:off x="1546928" y="3109976"/>
                      <a:ext cx="1346396" cy="559273"/>
                    </a:xfrm>
                    <a:prstGeom prst="roundRect">
                      <a:avLst/>
                    </a:prstGeom>
                    <a:blipFill>
                      <a:blip r:embed="rId5"/>
                      <a:stretch>
                        <a:fillRect/>
                      </a:stretch>
                    </a:blipFill>
                    <a:ln>
                      <a:noFill/>
                    </a:ln>
                  </p:spPr>
                  <p:txBody>
                    <a:bodyPr/>
                    <a:lstStyle/>
                    <a:p>
                      <a:r>
                        <a:rPr lang="ko-KR" altLang="en-US">
                          <a:noFill/>
                        </a:rPr>
                        <a:t> </a:t>
                      </a:r>
                    </a:p>
                  </p:txBody>
                </p:sp>
              </mc:Fallback>
            </mc:AlternateContent>
            <p:cxnSp>
              <p:nvCxnSpPr>
                <p:cNvPr id="100" name="직선 화살표 연결선 99">
                  <a:extLst>
                    <a:ext uri="{FF2B5EF4-FFF2-40B4-BE49-F238E27FC236}">
                      <a16:creationId xmlns:a16="http://schemas.microsoft.com/office/drawing/2014/main" id="{8211AA29-ADEB-40BF-853E-394C7FA7EC37}"/>
                    </a:ext>
                  </a:extLst>
                </p:cNvPr>
                <p:cNvCxnSpPr>
                  <a:cxnSpLocks/>
                </p:cNvCxnSpPr>
                <p:nvPr/>
              </p:nvCxnSpPr>
              <p:spPr>
                <a:xfrm>
                  <a:off x="1888884" y="2594492"/>
                  <a:ext cx="0" cy="5124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직선 화살표 연결선 100">
                  <a:extLst>
                    <a:ext uri="{FF2B5EF4-FFF2-40B4-BE49-F238E27FC236}">
                      <a16:creationId xmlns:a16="http://schemas.microsoft.com/office/drawing/2014/main" id="{6398BB1E-E108-44B2-B80F-B37BBAB2067C}"/>
                    </a:ext>
                  </a:extLst>
                </p:cNvPr>
                <p:cNvCxnSpPr>
                  <a:cxnSpLocks/>
                  <a:stCxn id="103" idx="2"/>
                </p:cNvCxnSpPr>
                <p:nvPr/>
              </p:nvCxnSpPr>
              <p:spPr>
                <a:xfrm>
                  <a:off x="2499815" y="2594491"/>
                  <a:ext cx="0" cy="5124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ED42AD55-5DAA-4559-BAF1-BF32BBF206C5}"/>
                        </a:ext>
                      </a:extLst>
                    </p:cNvPr>
                    <p:cNvSpPr txBox="1"/>
                    <p:nvPr/>
                  </p:nvSpPr>
                  <p:spPr>
                    <a:xfrm>
                      <a:off x="1546928" y="2201499"/>
                      <a:ext cx="757092" cy="39299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ko-KR" b="0" i="1" smtClean="0">
                                    <a:latin typeface="Cambria Math" panose="02040503050406030204" pitchFamily="18" charset="0"/>
                                  </a:rPr>
                                </m:ctrlPr>
                              </m:sSupPr>
                              <m:e>
                                <m:r>
                                  <a:rPr lang="en-US" altLang="ko-KR" b="0" i="1" smtClean="0">
                                    <a:latin typeface="Cambria Math" panose="02040503050406030204" pitchFamily="18" charset="0"/>
                                  </a:rPr>
                                  <m:t>𝑆</m:t>
                                </m:r>
                              </m:e>
                              <m:sup>
                                <m:r>
                                  <a:rPr lang="en-US" altLang="ko-KR" b="0" i="1" smtClean="0">
                                    <a:latin typeface="Cambria Math" panose="02040503050406030204" pitchFamily="18" charset="0"/>
                                  </a:rPr>
                                  <m:t>(</m:t>
                                </m:r>
                                <m:r>
                                  <a:rPr lang="en-US" altLang="ko-KR" b="0" i="1" smtClean="0">
                                    <a:latin typeface="Cambria Math" panose="02040503050406030204" pitchFamily="18" charset="0"/>
                                  </a:rPr>
                                  <m:t>𝑟</m:t>
                                </m:r>
                                <m:r>
                                  <a:rPr lang="en-US" altLang="ko-KR" b="0" i="1" smtClean="0">
                                    <a:latin typeface="Cambria Math" panose="02040503050406030204" pitchFamily="18" charset="0"/>
                                  </a:rPr>
                                  <m:t>)</m:t>
                                </m:r>
                              </m:sup>
                            </m:sSup>
                          </m:oMath>
                        </m:oMathPara>
                      </a14:m>
                      <a:endParaRPr lang="ko-KR" altLang="en-US" dirty="0"/>
                    </a:p>
                  </p:txBody>
                </p:sp>
              </mc:Choice>
              <mc:Fallback xmlns="">
                <p:sp>
                  <p:nvSpPr>
                    <p:cNvPr id="8" name="TextBox 7">
                      <a:extLst>
                        <a:ext uri="{FF2B5EF4-FFF2-40B4-BE49-F238E27FC236}">
                          <a16:creationId xmlns:a16="http://schemas.microsoft.com/office/drawing/2014/main" id="{D21541F5-B79B-71D0-11AB-33D074AA5E6D}"/>
                        </a:ext>
                      </a:extLst>
                    </p:cNvPr>
                    <p:cNvSpPr txBox="1">
                      <a:spLocks noRot="1" noChangeAspect="1" noMove="1" noResize="1" noEditPoints="1" noAdjustHandles="1" noChangeArrowheads="1" noChangeShapeType="1" noTextEdit="1"/>
                    </p:cNvSpPr>
                    <p:nvPr/>
                  </p:nvSpPr>
                  <p:spPr>
                    <a:xfrm>
                      <a:off x="1546928" y="2201499"/>
                      <a:ext cx="757092" cy="392993"/>
                    </a:xfrm>
                    <a:prstGeom prst="rect">
                      <a:avLst/>
                    </a:prstGeom>
                    <a:blipFill>
                      <a:blip r:embed="rId6"/>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8E7476E4-8E8B-49C9-A125-4F41B229FD48}"/>
                        </a:ext>
                      </a:extLst>
                    </p:cNvPr>
                    <p:cNvSpPr txBox="1"/>
                    <p:nvPr/>
                  </p:nvSpPr>
                  <p:spPr>
                    <a:xfrm>
                      <a:off x="2121269" y="2201498"/>
                      <a:ext cx="757092" cy="39299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ko-KR" b="0" i="1" smtClean="0">
                                    <a:latin typeface="Cambria Math" panose="02040503050406030204" pitchFamily="18" charset="0"/>
                                  </a:rPr>
                                </m:ctrlPr>
                              </m:sSupPr>
                              <m:e>
                                <m:r>
                                  <a:rPr lang="en-US" altLang="ko-KR" b="0" i="1" smtClean="0">
                                    <a:latin typeface="Cambria Math" panose="02040503050406030204" pitchFamily="18" charset="0"/>
                                  </a:rPr>
                                  <m:t>𝑆</m:t>
                                </m:r>
                              </m:e>
                              <m:sup>
                                <m:r>
                                  <a:rPr lang="en-US" altLang="ko-KR" b="0" i="1" smtClean="0">
                                    <a:latin typeface="Cambria Math" panose="02040503050406030204" pitchFamily="18" charset="0"/>
                                  </a:rPr>
                                  <m:t>(</m:t>
                                </m:r>
                                <m:r>
                                  <a:rPr lang="en-US" altLang="ko-KR" b="0" i="1" smtClean="0">
                                    <a:latin typeface="Cambria Math" panose="02040503050406030204" pitchFamily="18" charset="0"/>
                                  </a:rPr>
                                  <m:t>𝑐</m:t>
                                </m:r>
                                <m:r>
                                  <a:rPr lang="en-US" altLang="ko-KR" b="0" i="1" smtClean="0">
                                    <a:latin typeface="Cambria Math" panose="02040503050406030204" pitchFamily="18" charset="0"/>
                                  </a:rPr>
                                  <m:t>)</m:t>
                                </m:r>
                              </m:sup>
                            </m:sSup>
                          </m:oMath>
                        </m:oMathPara>
                      </a14:m>
                      <a:endParaRPr lang="ko-KR" altLang="en-US" dirty="0"/>
                    </a:p>
                  </p:txBody>
                </p:sp>
              </mc:Choice>
              <mc:Fallback xmlns="">
                <p:sp>
                  <p:nvSpPr>
                    <p:cNvPr id="14" name="TextBox 13">
                      <a:extLst>
                        <a:ext uri="{FF2B5EF4-FFF2-40B4-BE49-F238E27FC236}">
                          <a16:creationId xmlns:a16="http://schemas.microsoft.com/office/drawing/2014/main" id="{8B92D3AF-CA2F-A451-58FF-4FA7872A5C33}"/>
                        </a:ext>
                      </a:extLst>
                    </p:cNvPr>
                    <p:cNvSpPr txBox="1">
                      <a:spLocks noRot="1" noChangeAspect="1" noMove="1" noResize="1" noEditPoints="1" noAdjustHandles="1" noChangeArrowheads="1" noChangeShapeType="1" noTextEdit="1"/>
                    </p:cNvSpPr>
                    <p:nvPr/>
                  </p:nvSpPr>
                  <p:spPr>
                    <a:xfrm>
                      <a:off x="2121269" y="2201498"/>
                      <a:ext cx="757092" cy="392993"/>
                    </a:xfrm>
                    <a:prstGeom prst="rect">
                      <a:avLst/>
                    </a:prstGeom>
                    <a:blipFill>
                      <a:blip r:embed="rId7"/>
                      <a:stretch>
                        <a:fillRect/>
                      </a:stretch>
                    </a:blipFill>
                  </p:spPr>
                  <p:txBody>
                    <a:bodyPr/>
                    <a:lstStyle/>
                    <a:p>
                      <a:r>
                        <a:rPr lang="ko-KR" altLang="en-US">
                          <a:noFill/>
                        </a:rPr>
                        <a:t> </a:t>
                      </a:r>
                    </a:p>
                  </p:txBody>
                </p:sp>
              </mc:Fallback>
            </mc:AlternateContent>
            <p:sp>
              <p:nvSpPr>
                <p:cNvPr id="104" name="TextBox 103">
                  <a:extLst>
                    <a:ext uri="{FF2B5EF4-FFF2-40B4-BE49-F238E27FC236}">
                      <a16:creationId xmlns:a16="http://schemas.microsoft.com/office/drawing/2014/main" id="{F0E80867-0299-48E4-B235-02418BD8E50D}"/>
                    </a:ext>
                  </a:extLst>
                </p:cNvPr>
                <p:cNvSpPr txBox="1"/>
                <p:nvPr/>
              </p:nvSpPr>
              <p:spPr>
                <a:xfrm>
                  <a:off x="5636525" y="2975212"/>
                  <a:ext cx="65" cy="276999"/>
                </a:xfrm>
                <a:prstGeom prst="rect">
                  <a:avLst/>
                </a:prstGeom>
                <a:noFill/>
              </p:spPr>
              <p:txBody>
                <a:bodyPr wrap="none" lIns="0" tIns="0" rIns="0" bIns="0" rtlCol="0">
                  <a:spAutoFit/>
                </a:bodyPr>
                <a:lstStyle/>
                <a:p>
                  <a:endParaRPr lang="ko-KR" altLang="en-US" dirty="0"/>
                </a:p>
              </p:txBody>
            </p:sp>
            <mc:AlternateContent xmlns:mc="http://schemas.openxmlformats.org/markup-compatibility/2006" xmlns:a14="http://schemas.microsoft.com/office/drawing/2010/main">
              <mc:Choice Requires="a14">
                <p:sp>
                  <p:nvSpPr>
                    <p:cNvPr id="105" name="사각형: 둥근 모서리 104">
                      <a:extLst>
                        <a:ext uri="{FF2B5EF4-FFF2-40B4-BE49-F238E27FC236}">
                          <a16:creationId xmlns:a16="http://schemas.microsoft.com/office/drawing/2014/main" id="{E6614A83-3F9D-48CB-8125-832F89C81F25}"/>
                        </a:ext>
                      </a:extLst>
                    </p:cNvPr>
                    <p:cNvSpPr/>
                    <p:nvPr/>
                  </p:nvSpPr>
                  <p:spPr>
                    <a:xfrm>
                      <a:off x="3995478" y="3109976"/>
                      <a:ext cx="1346396" cy="559273"/>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ko-KR" sz="2400" i="1" dirty="0" smtClean="0">
                                <a:solidFill>
                                  <a:schemeClr val="tx1"/>
                                </a:solidFill>
                                <a:latin typeface="Cambria Math" panose="02040503050406030204" pitchFamily="18" charset="0"/>
                              </a:rPr>
                              <m:t>𝑃</m:t>
                            </m:r>
                          </m:oMath>
                        </m:oMathPara>
                      </a14:m>
                      <a:endParaRPr lang="ko-KR" altLang="en-US" sz="2400" dirty="0">
                        <a:solidFill>
                          <a:schemeClr val="tx1"/>
                        </a:solidFill>
                      </a:endParaRPr>
                    </a:p>
                  </p:txBody>
                </p:sp>
              </mc:Choice>
              <mc:Fallback xmlns="">
                <p:sp>
                  <p:nvSpPr>
                    <p:cNvPr id="105" name="사각형: 둥근 모서리 104">
                      <a:extLst>
                        <a:ext uri="{FF2B5EF4-FFF2-40B4-BE49-F238E27FC236}">
                          <a16:creationId xmlns:a16="http://schemas.microsoft.com/office/drawing/2014/main" id="{E6614A83-3F9D-48CB-8125-832F89C81F25}"/>
                        </a:ext>
                      </a:extLst>
                    </p:cNvPr>
                    <p:cNvSpPr>
                      <a:spLocks noRot="1" noChangeAspect="1" noMove="1" noResize="1" noEditPoints="1" noAdjustHandles="1" noChangeArrowheads="1" noChangeShapeType="1" noTextEdit="1"/>
                    </p:cNvSpPr>
                    <p:nvPr/>
                  </p:nvSpPr>
                  <p:spPr>
                    <a:xfrm>
                      <a:off x="3995478" y="3109976"/>
                      <a:ext cx="1346396" cy="559273"/>
                    </a:xfrm>
                    <a:prstGeom prst="roundRect">
                      <a:avLst/>
                    </a:prstGeom>
                    <a:blipFill>
                      <a:blip r:embed="rId8"/>
                      <a:stretch>
                        <a:fillRect/>
                      </a:stretch>
                    </a:blipFill>
                    <a:ln>
                      <a:noFill/>
                    </a:ln>
                  </p:spPr>
                  <p:txBody>
                    <a:bodyPr/>
                    <a:lstStyle/>
                    <a:p>
                      <a:r>
                        <a:rPr lang="ko-KR" altLang="en-US">
                          <a:noFill/>
                        </a:rPr>
                        <a:t> </a:t>
                      </a:r>
                    </a:p>
                  </p:txBody>
                </p:sp>
              </mc:Fallback>
            </mc:AlternateContent>
            <p:cxnSp>
              <p:nvCxnSpPr>
                <p:cNvPr id="106" name="직선 화살표 연결선 105">
                  <a:extLst>
                    <a:ext uri="{FF2B5EF4-FFF2-40B4-BE49-F238E27FC236}">
                      <a16:creationId xmlns:a16="http://schemas.microsoft.com/office/drawing/2014/main" id="{7B8F9E9A-608F-4512-837A-93C775CF3DFB}"/>
                    </a:ext>
                  </a:extLst>
                </p:cNvPr>
                <p:cNvCxnSpPr>
                  <a:cxnSpLocks/>
                  <a:stCxn id="108" idx="2"/>
                </p:cNvCxnSpPr>
                <p:nvPr/>
              </p:nvCxnSpPr>
              <p:spPr>
                <a:xfrm>
                  <a:off x="4282649" y="2567127"/>
                  <a:ext cx="0" cy="53983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직선 화살표 연결선 106">
                  <a:extLst>
                    <a:ext uri="{FF2B5EF4-FFF2-40B4-BE49-F238E27FC236}">
                      <a16:creationId xmlns:a16="http://schemas.microsoft.com/office/drawing/2014/main" id="{7987F075-90F3-489C-99AB-EA115015540C}"/>
                    </a:ext>
                  </a:extLst>
                </p:cNvPr>
                <p:cNvCxnSpPr>
                  <a:cxnSpLocks/>
                  <a:stCxn id="111" idx="2"/>
                </p:cNvCxnSpPr>
                <p:nvPr/>
              </p:nvCxnSpPr>
              <p:spPr>
                <a:xfrm>
                  <a:off x="4948365" y="2594491"/>
                  <a:ext cx="9533" cy="5124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8" name="TextBox 107">
                      <a:extLst>
                        <a:ext uri="{FF2B5EF4-FFF2-40B4-BE49-F238E27FC236}">
                          <a16:creationId xmlns:a16="http://schemas.microsoft.com/office/drawing/2014/main" id="{B7B0EFED-D895-4BC4-886C-913471FB3174}"/>
                        </a:ext>
                      </a:extLst>
                    </p:cNvPr>
                    <p:cNvSpPr txBox="1"/>
                    <p:nvPr/>
                  </p:nvSpPr>
                  <p:spPr>
                    <a:xfrm>
                      <a:off x="3616932" y="2186317"/>
                      <a:ext cx="1331433" cy="3808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ko-KR" b="0" i="1" smtClean="0">
                                    <a:latin typeface="Cambria Math" panose="02040503050406030204" pitchFamily="18" charset="0"/>
                                  </a:rPr>
                                </m:ctrlPr>
                              </m:sSupPr>
                              <m:e>
                                <m:r>
                                  <a:rPr lang="en-US" altLang="ko-KR" b="0" i="1" smtClean="0">
                                    <a:latin typeface="Cambria Math" panose="02040503050406030204" pitchFamily="18" charset="0"/>
                                  </a:rPr>
                                  <m:t>𝑆</m:t>
                                </m:r>
                              </m:e>
                              <m:sup>
                                <m:r>
                                  <a:rPr lang="en-US" altLang="ko-KR" b="0" i="1" smtClean="0">
                                    <a:latin typeface="Cambria Math" panose="02040503050406030204" pitchFamily="18" charset="0"/>
                                  </a:rPr>
                                  <m:t>(</m:t>
                                </m:r>
                                <m:r>
                                  <a:rPr lang="en-US" altLang="ko-KR" b="0" i="1" smtClean="0">
                                    <a:latin typeface="Cambria Math" panose="02040503050406030204" pitchFamily="18" charset="0"/>
                                  </a:rPr>
                                  <m:t>𝑟</m:t>
                                </m:r>
                                <m:r>
                                  <a:rPr lang="en-US" altLang="ko-KR" b="0" i="1" smtClean="0">
                                    <a:latin typeface="Cambria Math" panose="02040503050406030204" pitchFamily="18" charset="0"/>
                                  </a:rPr>
                                  <m:t>)</m:t>
                                </m:r>
                              </m:sup>
                            </m:sSup>
                            <m:r>
                              <a:rPr lang="en-US" altLang="ko-KR" b="0" i="1" smtClean="0">
                                <a:latin typeface="Cambria Math" panose="02040503050406030204" pitchFamily="18" charset="0"/>
                              </a:rPr>
                              <m:t>+1</m:t>
                            </m:r>
                          </m:oMath>
                        </m:oMathPara>
                      </a14:m>
                      <a:endParaRPr lang="ko-KR" altLang="en-US" dirty="0"/>
                    </a:p>
                  </p:txBody>
                </p:sp>
              </mc:Choice>
              <mc:Fallback xmlns="">
                <p:sp>
                  <p:nvSpPr>
                    <p:cNvPr id="20" name="TextBox 19">
                      <a:extLst>
                        <a:ext uri="{FF2B5EF4-FFF2-40B4-BE49-F238E27FC236}">
                          <a16:creationId xmlns:a16="http://schemas.microsoft.com/office/drawing/2014/main" id="{E49F6025-FBDB-1C28-04E2-7DEF39753C25}"/>
                        </a:ext>
                      </a:extLst>
                    </p:cNvPr>
                    <p:cNvSpPr txBox="1">
                      <a:spLocks noRot="1" noChangeAspect="1" noMove="1" noResize="1" noEditPoints="1" noAdjustHandles="1" noChangeArrowheads="1" noChangeShapeType="1" noTextEdit="1"/>
                    </p:cNvSpPr>
                    <p:nvPr/>
                  </p:nvSpPr>
                  <p:spPr>
                    <a:xfrm>
                      <a:off x="3616932" y="2186317"/>
                      <a:ext cx="1331433" cy="380810"/>
                    </a:xfrm>
                    <a:prstGeom prst="rect">
                      <a:avLst/>
                    </a:prstGeom>
                    <a:blipFill>
                      <a:blip r:embed="rId9"/>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057E64C4-C1BE-467E-93FE-0AF6DAA871B5}"/>
                        </a:ext>
                      </a:extLst>
                    </p:cNvPr>
                    <p:cNvSpPr txBox="1"/>
                    <p:nvPr/>
                  </p:nvSpPr>
                  <p:spPr>
                    <a:xfrm>
                      <a:off x="4569819" y="2201498"/>
                      <a:ext cx="757092" cy="39299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ko-KR" b="0" i="1" smtClean="0">
                                    <a:latin typeface="Cambria Math" panose="02040503050406030204" pitchFamily="18" charset="0"/>
                                  </a:rPr>
                                </m:ctrlPr>
                              </m:sSupPr>
                              <m:e>
                                <m:r>
                                  <a:rPr lang="en-US" altLang="ko-KR" b="0" i="1" smtClean="0">
                                    <a:latin typeface="Cambria Math" panose="02040503050406030204" pitchFamily="18" charset="0"/>
                                  </a:rPr>
                                  <m:t>𝑆</m:t>
                                </m:r>
                              </m:e>
                              <m:sup>
                                <m:r>
                                  <a:rPr lang="en-US" altLang="ko-KR" b="0" i="1" smtClean="0">
                                    <a:latin typeface="Cambria Math" panose="02040503050406030204" pitchFamily="18" charset="0"/>
                                  </a:rPr>
                                  <m:t>(</m:t>
                                </m:r>
                                <m:r>
                                  <a:rPr lang="en-US" altLang="ko-KR" b="0" i="1" smtClean="0">
                                    <a:latin typeface="Cambria Math" panose="02040503050406030204" pitchFamily="18" charset="0"/>
                                  </a:rPr>
                                  <m:t>𝑐</m:t>
                                </m:r>
                                <m:r>
                                  <a:rPr lang="en-US" altLang="ko-KR" b="0" i="1" smtClean="0">
                                    <a:latin typeface="Cambria Math" panose="02040503050406030204" pitchFamily="18" charset="0"/>
                                  </a:rPr>
                                  <m:t>)</m:t>
                                </m:r>
                              </m:sup>
                            </m:sSup>
                          </m:oMath>
                        </m:oMathPara>
                      </a14:m>
                      <a:endParaRPr lang="ko-KR" altLang="en-US" dirty="0"/>
                    </a:p>
                  </p:txBody>
                </p:sp>
              </mc:Choice>
              <mc:Fallback xmlns="">
                <p:sp>
                  <p:nvSpPr>
                    <p:cNvPr id="21" name="TextBox 20">
                      <a:extLst>
                        <a:ext uri="{FF2B5EF4-FFF2-40B4-BE49-F238E27FC236}">
                          <a16:creationId xmlns:a16="http://schemas.microsoft.com/office/drawing/2014/main" id="{1A7A1087-4FB2-85FB-F418-0B42915B2E72}"/>
                        </a:ext>
                      </a:extLst>
                    </p:cNvPr>
                    <p:cNvSpPr txBox="1">
                      <a:spLocks noRot="1" noChangeAspect="1" noMove="1" noResize="1" noEditPoints="1" noAdjustHandles="1" noChangeArrowheads="1" noChangeShapeType="1" noTextEdit="1"/>
                    </p:cNvSpPr>
                    <p:nvPr/>
                  </p:nvSpPr>
                  <p:spPr>
                    <a:xfrm>
                      <a:off x="4569819" y="2201498"/>
                      <a:ext cx="757092" cy="392993"/>
                    </a:xfrm>
                    <a:prstGeom prst="rect">
                      <a:avLst/>
                    </a:prstGeom>
                    <a:blipFill>
                      <a:blip r:embed="rId10"/>
                      <a:stretch>
                        <a:fillRect/>
                      </a:stretch>
                    </a:blipFill>
                  </p:spPr>
                  <p:txBody>
                    <a:bodyPr/>
                    <a:lstStyle/>
                    <a:p>
                      <a:r>
                        <a:rPr lang="ko-KR" altLang="en-US">
                          <a:noFill/>
                        </a:rPr>
                        <a:t> </a:t>
                      </a:r>
                    </a:p>
                  </p:txBody>
                </p:sp>
              </mc:Fallback>
            </mc:AlternateContent>
            <p:sp>
              <p:nvSpPr>
                <p:cNvPr id="112" name="순서도: 논리합 111">
                  <a:extLst>
                    <a:ext uri="{FF2B5EF4-FFF2-40B4-BE49-F238E27FC236}">
                      <a16:creationId xmlns:a16="http://schemas.microsoft.com/office/drawing/2014/main" id="{976B8BF1-0DAE-4E3D-82AA-2DDB6BB96012}"/>
                    </a:ext>
                  </a:extLst>
                </p:cNvPr>
                <p:cNvSpPr/>
                <p:nvPr/>
              </p:nvSpPr>
              <p:spPr>
                <a:xfrm>
                  <a:off x="2356442" y="4184733"/>
                  <a:ext cx="286746" cy="291227"/>
                </a:xfrm>
                <a:prstGeom prst="flowChartOr">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113" name="직선 화살표 연결선 112">
                  <a:extLst>
                    <a:ext uri="{FF2B5EF4-FFF2-40B4-BE49-F238E27FC236}">
                      <a16:creationId xmlns:a16="http://schemas.microsoft.com/office/drawing/2014/main" id="{E792B53C-C4F1-468B-983A-66F7BE7532F9}"/>
                    </a:ext>
                  </a:extLst>
                </p:cNvPr>
                <p:cNvCxnSpPr>
                  <a:cxnSpLocks/>
                  <a:endCxn id="112" idx="0"/>
                </p:cNvCxnSpPr>
                <p:nvPr/>
              </p:nvCxnSpPr>
              <p:spPr>
                <a:xfrm>
                  <a:off x="2499815" y="3669249"/>
                  <a:ext cx="0" cy="5154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연결선: 꺾임 29">
                  <a:extLst>
                    <a:ext uri="{FF2B5EF4-FFF2-40B4-BE49-F238E27FC236}">
                      <a16:creationId xmlns:a16="http://schemas.microsoft.com/office/drawing/2014/main" id="{40195CD8-A20F-4139-B667-32832E712B32}"/>
                    </a:ext>
                  </a:extLst>
                </p:cNvPr>
                <p:cNvCxnSpPr>
                  <a:cxnSpLocks/>
                  <a:endCxn id="115" idx="0"/>
                </p:cNvCxnSpPr>
                <p:nvPr/>
              </p:nvCxnSpPr>
              <p:spPr>
                <a:xfrm flipH="1">
                  <a:off x="1851177" y="3661019"/>
                  <a:ext cx="2" cy="15024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5C41652D-3677-44B2-9FD2-FB1B4C7CF1CB}"/>
                        </a:ext>
                      </a:extLst>
                    </p:cNvPr>
                    <p:cNvSpPr txBox="1"/>
                    <p:nvPr/>
                  </p:nvSpPr>
                  <p:spPr>
                    <a:xfrm>
                      <a:off x="1586182" y="5163426"/>
                      <a:ext cx="529988" cy="30479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ko-KR" b="0" i="1" smtClean="0">
                                    <a:latin typeface="Cambria Math" panose="02040503050406030204" pitchFamily="18" charset="0"/>
                                  </a:rPr>
                                </m:ctrlPr>
                              </m:sSupPr>
                              <m:e>
                                <m:r>
                                  <a:rPr lang="en-US" altLang="ko-KR" b="0" i="1" smtClean="0">
                                    <a:latin typeface="Cambria Math" panose="02040503050406030204" pitchFamily="18" charset="0"/>
                                  </a:rPr>
                                  <m:t>𝑆</m:t>
                                </m:r>
                              </m:e>
                              <m:sup>
                                <m:r>
                                  <a:rPr lang="en-US" altLang="ko-KR" b="0" i="1" smtClean="0">
                                    <a:latin typeface="Cambria Math" panose="02040503050406030204" pitchFamily="18" charset="0"/>
                                  </a:rPr>
                                  <m:t>′</m:t>
                                </m:r>
                                <m:d>
                                  <m:dPr>
                                    <m:ctrlPr>
                                      <a:rPr lang="en-US" altLang="ko-KR" b="0" i="1" smtClean="0">
                                        <a:latin typeface="Cambria Math" panose="02040503050406030204" pitchFamily="18" charset="0"/>
                                      </a:rPr>
                                    </m:ctrlPr>
                                  </m:dPr>
                                  <m:e>
                                    <m:r>
                                      <a:rPr lang="en-US" altLang="ko-KR" b="0" i="1" smtClean="0">
                                        <a:latin typeface="Cambria Math" panose="02040503050406030204" pitchFamily="18" charset="0"/>
                                      </a:rPr>
                                      <m:t>𝑟</m:t>
                                    </m:r>
                                  </m:e>
                                </m:d>
                              </m:sup>
                            </m:sSup>
                          </m:oMath>
                        </m:oMathPara>
                      </a14:m>
                      <a:endParaRPr lang="ko-KR" altLang="en-US" dirty="0"/>
                    </a:p>
                  </p:txBody>
                </p:sp>
              </mc:Choice>
              <mc:Fallback xmlns="">
                <p:sp>
                  <p:nvSpPr>
                    <p:cNvPr id="115" name="TextBox 114">
                      <a:extLst>
                        <a:ext uri="{FF2B5EF4-FFF2-40B4-BE49-F238E27FC236}">
                          <a16:creationId xmlns:a16="http://schemas.microsoft.com/office/drawing/2014/main" id="{5C41652D-3677-44B2-9FD2-FB1B4C7CF1CB}"/>
                        </a:ext>
                      </a:extLst>
                    </p:cNvPr>
                    <p:cNvSpPr txBox="1">
                      <a:spLocks noRot="1" noChangeAspect="1" noMove="1" noResize="1" noEditPoints="1" noAdjustHandles="1" noChangeArrowheads="1" noChangeShapeType="1" noTextEdit="1"/>
                    </p:cNvSpPr>
                    <p:nvPr/>
                  </p:nvSpPr>
                  <p:spPr>
                    <a:xfrm>
                      <a:off x="1586182" y="5163426"/>
                      <a:ext cx="529988" cy="304791"/>
                    </a:xfrm>
                    <a:prstGeom prst="rect">
                      <a:avLst/>
                    </a:prstGeom>
                    <a:blipFill>
                      <a:blip r:embed="rId11"/>
                      <a:stretch>
                        <a:fillRect/>
                      </a:stretch>
                    </a:blipFill>
                  </p:spPr>
                  <p:txBody>
                    <a:bodyPr/>
                    <a:lstStyle/>
                    <a:p>
                      <a:r>
                        <a:rPr lang="ko-KR" altLang="en-US">
                          <a:noFill/>
                        </a:rPr>
                        <a:t> </a:t>
                      </a:r>
                    </a:p>
                  </p:txBody>
                </p:sp>
              </mc:Fallback>
            </mc:AlternateContent>
            <p:cxnSp>
              <p:nvCxnSpPr>
                <p:cNvPr id="116" name="직선 연결선 115">
                  <a:extLst>
                    <a:ext uri="{FF2B5EF4-FFF2-40B4-BE49-F238E27FC236}">
                      <a16:creationId xmlns:a16="http://schemas.microsoft.com/office/drawing/2014/main" id="{6C8539B2-929B-4B7E-B79D-344DC94FF310}"/>
                    </a:ext>
                  </a:extLst>
                </p:cNvPr>
                <p:cNvCxnSpPr>
                  <a:cxnSpLocks/>
                </p:cNvCxnSpPr>
                <p:nvPr/>
              </p:nvCxnSpPr>
              <p:spPr>
                <a:xfrm>
                  <a:off x="1888884" y="2837046"/>
                  <a:ext cx="55452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연결선: 꺾임 116">
                  <a:extLst>
                    <a:ext uri="{FF2B5EF4-FFF2-40B4-BE49-F238E27FC236}">
                      <a16:creationId xmlns:a16="http://schemas.microsoft.com/office/drawing/2014/main" id="{77C97DA1-7E52-43DC-96F3-7CCFA500E2D4}"/>
                    </a:ext>
                  </a:extLst>
                </p:cNvPr>
                <p:cNvCxnSpPr>
                  <a:cxnSpLocks/>
                </p:cNvCxnSpPr>
                <p:nvPr/>
              </p:nvCxnSpPr>
              <p:spPr>
                <a:xfrm rot="16200000" flipH="1">
                  <a:off x="2134747" y="3340279"/>
                  <a:ext cx="1355137" cy="625000"/>
                </a:xfrm>
                <a:prstGeom prst="bentConnector3">
                  <a:avLst>
                    <a:gd name="adj1" fmla="val -356"/>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직선 화살표 연결선 117">
                  <a:extLst>
                    <a:ext uri="{FF2B5EF4-FFF2-40B4-BE49-F238E27FC236}">
                      <a16:creationId xmlns:a16="http://schemas.microsoft.com/office/drawing/2014/main" id="{9D9CEB06-6E96-452F-98B2-89597CB15E0E}"/>
                    </a:ext>
                  </a:extLst>
                </p:cNvPr>
                <p:cNvCxnSpPr>
                  <a:cxnSpLocks/>
                  <a:endCxn id="112" idx="6"/>
                </p:cNvCxnSpPr>
                <p:nvPr/>
              </p:nvCxnSpPr>
              <p:spPr>
                <a:xfrm flipH="1">
                  <a:off x="2643188" y="4330346"/>
                  <a:ext cx="481628"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9" name="순서도: 논리합 118">
                  <a:extLst>
                    <a:ext uri="{FF2B5EF4-FFF2-40B4-BE49-F238E27FC236}">
                      <a16:creationId xmlns:a16="http://schemas.microsoft.com/office/drawing/2014/main" id="{8E9A52DE-D05E-42B9-A582-CB629BB4C428}"/>
                    </a:ext>
                  </a:extLst>
                </p:cNvPr>
                <p:cNvSpPr/>
                <p:nvPr/>
              </p:nvSpPr>
              <p:spPr>
                <a:xfrm>
                  <a:off x="4814525" y="4184733"/>
                  <a:ext cx="286746" cy="291227"/>
                </a:xfrm>
                <a:prstGeom prst="flowChartOr">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20" name="직선 화살표 연결선 119">
                  <a:extLst>
                    <a:ext uri="{FF2B5EF4-FFF2-40B4-BE49-F238E27FC236}">
                      <a16:creationId xmlns:a16="http://schemas.microsoft.com/office/drawing/2014/main" id="{4DB4A71E-4874-478E-9902-B8DF6673E176}"/>
                    </a:ext>
                  </a:extLst>
                </p:cNvPr>
                <p:cNvCxnSpPr>
                  <a:cxnSpLocks/>
                  <a:endCxn id="119" idx="0"/>
                </p:cNvCxnSpPr>
                <p:nvPr/>
              </p:nvCxnSpPr>
              <p:spPr>
                <a:xfrm>
                  <a:off x="4957898" y="3669249"/>
                  <a:ext cx="0" cy="5154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연결선: 꺾임 120">
                  <a:extLst>
                    <a:ext uri="{FF2B5EF4-FFF2-40B4-BE49-F238E27FC236}">
                      <a16:creationId xmlns:a16="http://schemas.microsoft.com/office/drawing/2014/main" id="{C98FF093-6CF2-4C7B-B53C-B9E167C422FB}"/>
                    </a:ext>
                  </a:extLst>
                </p:cNvPr>
                <p:cNvCxnSpPr>
                  <a:cxnSpLocks/>
                </p:cNvCxnSpPr>
                <p:nvPr/>
              </p:nvCxnSpPr>
              <p:spPr>
                <a:xfrm rot="16200000" flipH="1">
                  <a:off x="4592830" y="3340279"/>
                  <a:ext cx="1355137" cy="625000"/>
                </a:xfrm>
                <a:prstGeom prst="bentConnector3">
                  <a:avLst>
                    <a:gd name="adj1" fmla="val -356"/>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직선 화살표 연결선 121">
                  <a:extLst>
                    <a:ext uri="{FF2B5EF4-FFF2-40B4-BE49-F238E27FC236}">
                      <a16:creationId xmlns:a16="http://schemas.microsoft.com/office/drawing/2014/main" id="{87897710-FBA8-4EDD-B818-75B47A2A2903}"/>
                    </a:ext>
                  </a:extLst>
                </p:cNvPr>
                <p:cNvCxnSpPr>
                  <a:cxnSpLocks/>
                  <a:endCxn id="119" idx="6"/>
                </p:cNvCxnSpPr>
                <p:nvPr/>
              </p:nvCxnSpPr>
              <p:spPr>
                <a:xfrm flipH="1">
                  <a:off x="5101271" y="4330346"/>
                  <a:ext cx="481628"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9B80C110-D9AE-473B-B779-48B4C9CEDF23}"/>
                    </a:ext>
                  </a:extLst>
                </p:cNvPr>
                <p:cNvSpPr txBox="1"/>
                <p:nvPr/>
              </p:nvSpPr>
              <p:spPr>
                <a:xfrm>
                  <a:off x="9193175" y="2989887"/>
                  <a:ext cx="65" cy="276999"/>
                </a:xfrm>
                <a:prstGeom prst="rect">
                  <a:avLst/>
                </a:prstGeom>
                <a:noFill/>
              </p:spPr>
              <p:txBody>
                <a:bodyPr wrap="none" lIns="0" tIns="0" rIns="0" bIns="0" rtlCol="0">
                  <a:spAutoFit/>
                </a:bodyPr>
                <a:lstStyle/>
                <a:p>
                  <a:endParaRPr lang="ko-KR" altLang="en-US" dirty="0"/>
                </a:p>
              </p:txBody>
            </p:sp>
            <mc:AlternateContent xmlns:mc="http://schemas.openxmlformats.org/markup-compatibility/2006" xmlns:a14="http://schemas.microsoft.com/office/drawing/2010/main">
              <mc:Choice Requires="a14">
                <p:sp>
                  <p:nvSpPr>
                    <p:cNvPr id="124" name="사각형: 둥근 모서리 123">
                      <a:extLst>
                        <a:ext uri="{FF2B5EF4-FFF2-40B4-BE49-F238E27FC236}">
                          <a16:creationId xmlns:a16="http://schemas.microsoft.com/office/drawing/2014/main" id="{79B758D5-D17D-48E7-8526-59D3FC52BCF9}"/>
                        </a:ext>
                      </a:extLst>
                    </p:cNvPr>
                    <p:cNvSpPr/>
                    <p:nvPr/>
                  </p:nvSpPr>
                  <p:spPr>
                    <a:xfrm>
                      <a:off x="7552128" y="3124651"/>
                      <a:ext cx="1346396" cy="559273"/>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ko-KR" sz="2400" i="1" dirty="0" smtClean="0">
                                <a:solidFill>
                                  <a:schemeClr val="tx1"/>
                                </a:solidFill>
                                <a:latin typeface="Cambria Math" panose="02040503050406030204" pitchFamily="18" charset="0"/>
                              </a:rPr>
                              <m:t>𝑃</m:t>
                            </m:r>
                          </m:oMath>
                        </m:oMathPara>
                      </a14:m>
                      <a:endParaRPr lang="ko-KR" altLang="en-US" sz="2400" dirty="0">
                        <a:solidFill>
                          <a:schemeClr val="tx1"/>
                        </a:solidFill>
                      </a:endParaRPr>
                    </a:p>
                  </p:txBody>
                </p:sp>
              </mc:Choice>
              <mc:Fallback xmlns="">
                <p:sp>
                  <p:nvSpPr>
                    <p:cNvPr id="124" name="사각형: 둥근 모서리 123">
                      <a:extLst>
                        <a:ext uri="{FF2B5EF4-FFF2-40B4-BE49-F238E27FC236}">
                          <a16:creationId xmlns:a16="http://schemas.microsoft.com/office/drawing/2014/main" id="{79B758D5-D17D-48E7-8526-59D3FC52BCF9}"/>
                        </a:ext>
                      </a:extLst>
                    </p:cNvPr>
                    <p:cNvSpPr>
                      <a:spLocks noRot="1" noChangeAspect="1" noMove="1" noResize="1" noEditPoints="1" noAdjustHandles="1" noChangeArrowheads="1" noChangeShapeType="1" noTextEdit="1"/>
                    </p:cNvSpPr>
                    <p:nvPr/>
                  </p:nvSpPr>
                  <p:spPr>
                    <a:xfrm>
                      <a:off x="7552128" y="3124651"/>
                      <a:ext cx="1346396" cy="559273"/>
                    </a:xfrm>
                    <a:prstGeom prst="roundRect">
                      <a:avLst/>
                    </a:prstGeom>
                    <a:blipFill>
                      <a:blip r:embed="rId12"/>
                      <a:stretch>
                        <a:fillRect/>
                      </a:stretch>
                    </a:blipFill>
                    <a:ln>
                      <a:noFill/>
                    </a:ln>
                  </p:spPr>
                  <p:txBody>
                    <a:bodyPr/>
                    <a:lstStyle/>
                    <a:p>
                      <a:r>
                        <a:rPr lang="ko-KR" altLang="en-US">
                          <a:noFill/>
                        </a:rPr>
                        <a:t> </a:t>
                      </a:r>
                    </a:p>
                  </p:txBody>
                </p:sp>
              </mc:Fallback>
            </mc:AlternateContent>
            <p:cxnSp>
              <p:nvCxnSpPr>
                <p:cNvPr id="125" name="직선 화살표 연결선 124">
                  <a:extLst>
                    <a:ext uri="{FF2B5EF4-FFF2-40B4-BE49-F238E27FC236}">
                      <a16:creationId xmlns:a16="http://schemas.microsoft.com/office/drawing/2014/main" id="{E84DA10B-65D6-4792-85B5-92E4BD75E0E1}"/>
                    </a:ext>
                  </a:extLst>
                </p:cNvPr>
                <p:cNvCxnSpPr>
                  <a:cxnSpLocks/>
                  <a:stCxn id="127" idx="2"/>
                </p:cNvCxnSpPr>
                <p:nvPr/>
              </p:nvCxnSpPr>
              <p:spPr>
                <a:xfrm>
                  <a:off x="7839299" y="2581802"/>
                  <a:ext cx="0" cy="53983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직선 화살표 연결선 125">
                  <a:extLst>
                    <a:ext uri="{FF2B5EF4-FFF2-40B4-BE49-F238E27FC236}">
                      <a16:creationId xmlns:a16="http://schemas.microsoft.com/office/drawing/2014/main" id="{48964D6F-C7E1-4B2B-8E8D-3EC392684BAD}"/>
                    </a:ext>
                  </a:extLst>
                </p:cNvPr>
                <p:cNvCxnSpPr>
                  <a:cxnSpLocks/>
                  <a:stCxn id="128" idx="2"/>
                </p:cNvCxnSpPr>
                <p:nvPr/>
              </p:nvCxnSpPr>
              <p:spPr>
                <a:xfrm>
                  <a:off x="8505015" y="2609166"/>
                  <a:ext cx="0" cy="5124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7" name="TextBox 126">
                      <a:extLst>
                        <a:ext uri="{FF2B5EF4-FFF2-40B4-BE49-F238E27FC236}">
                          <a16:creationId xmlns:a16="http://schemas.microsoft.com/office/drawing/2014/main" id="{36A3581E-EC09-4DD8-A177-6E265BD84843}"/>
                        </a:ext>
                      </a:extLst>
                    </p:cNvPr>
                    <p:cNvSpPr txBox="1"/>
                    <p:nvPr/>
                  </p:nvSpPr>
                  <p:spPr>
                    <a:xfrm>
                      <a:off x="7173582" y="2200992"/>
                      <a:ext cx="1331433" cy="3808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ko-KR" b="0" i="1" smtClean="0">
                                    <a:latin typeface="Cambria Math" panose="02040503050406030204" pitchFamily="18" charset="0"/>
                                  </a:rPr>
                                </m:ctrlPr>
                              </m:sSupPr>
                              <m:e>
                                <m:r>
                                  <a:rPr lang="en-US" altLang="ko-KR" b="0" i="1" smtClean="0">
                                    <a:latin typeface="Cambria Math" panose="02040503050406030204" pitchFamily="18" charset="0"/>
                                  </a:rPr>
                                  <m:t>𝑆</m:t>
                                </m:r>
                              </m:e>
                              <m:sup>
                                <m:r>
                                  <a:rPr lang="en-US" altLang="ko-KR" b="0" i="1" smtClean="0">
                                    <a:latin typeface="Cambria Math" panose="02040503050406030204" pitchFamily="18" charset="0"/>
                                  </a:rPr>
                                  <m:t>(</m:t>
                                </m:r>
                                <m:r>
                                  <a:rPr lang="en-US" altLang="ko-KR" b="0" i="1" smtClean="0">
                                    <a:latin typeface="Cambria Math" panose="02040503050406030204" pitchFamily="18" charset="0"/>
                                  </a:rPr>
                                  <m:t>𝑟</m:t>
                                </m:r>
                                <m:r>
                                  <a:rPr lang="en-US" altLang="ko-KR" b="0" i="1" smtClean="0">
                                    <a:latin typeface="Cambria Math" panose="02040503050406030204" pitchFamily="18" charset="0"/>
                                  </a:rPr>
                                  <m:t>)</m:t>
                                </m:r>
                              </m:sup>
                            </m:sSup>
                            <m:r>
                              <a:rPr lang="en-US" altLang="ko-KR" b="0" i="1" smtClean="0">
                                <a:latin typeface="Cambria Math" panose="02040503050406030204" pitchFamily="18" charset="0"/>
                              </a:rPr>
                              <m:t>+</m:t>
                            </m:r>
                            <m:r>
                              <a:rPr lang="en-US" altLang="ko-KR" b="0" i="1" smtClean="0">
                                <a:latin typeface="Cambria Math" panose="02040503050406030204" pitchFamily="18" charset="0"/>
                              </a:rPr>
                              <m:t>𝑙</m:t>
                            </m:r>
                          </m:oMath>
                        </m:oMathPara>
                      </a14:m>
                      <a:endParaRPr lang="ko-KR" altLang="en-US" dirty="0"/>
                    </a:p>
                  </p:txBody>
                </p:sp>
              </mc:Choice>
              <mc:Fallback xmlns="">
                <p:sp>
                  <p:nvSpPr>
                    <p:cNvPr id="88" name="TextBox 87">
                      <a:extLst>
                        <a:ext uri="{FF2B5EF4-FFF2-40B4-BE49-F238E27FC236}">
                          <a16:creationId xmlns:a16="http://schemas.microsoft.com/office/drawing/2014/main" id="{23913AF9-180E-57AC-7FB3-C58570C6B983}"/>
                        </a:ext>
                      </a:extLst>
                    </p:cNvPr>
                    <p:cNvSpPr txBox="1">
                      <a:spLocks noRot="1" noChangeAspect="1" noMove="1" noResize="1" noEditPoints="1" noAdjustHandles="1" noChangeArrowheads="1" noChangeShapeType="1" noTextEdit="1"/>
                    </p:cNvSpPr>
                    <p:nvPr/>
                  </p:nvSpPr>
                  <p:spPr>
                    <a:xfrm>
                      <a:off x="7173582" y="2200992"/>
                      <a:ext cx="1331433" cy="380810"/>
                    </a:xfrm>
                    <a:prstGeom prst="rect">
                      <a:avLst/>
                    </a:prstGeom>
                    <a:blipFill>
                      <a:blip r:embed="rId13"/>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AB7E560C-3F38-4655-B240-8060EE814EF5}"/>
                        </a:ext>
                      </a:extLst>
                    </p:cNvPr>
                    <p:cNvSpPr txBox="1"/>
                    <p:nvPr/>
                  </p:nvSpPr>
                  <p:spPr>
                    <a:xfrm>
                      <a:off x="8126469" y="2216173"/>
                      <a:ext cx="757092" cy="39299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ko-KR" b="0" i="1" smtClean="0">
                                    <a:latin typeface="Cambria Math" panose="02040503050406030204" pitchFamily="18" charset="0"/>
                                  </a:rPr>
                                </m:ctrlPr>
                              </m:sSupPr>
                              <m:e>
                                <m:r>
                                  <a:rPr lang="en-US" altLang="ko-KR" b="0" i="1" smtClean="0">
                                    <a:latin typeface="Cambria Math" panose="02040503050406030204" pitchFamily="18" charset="0"/>
                                  </a:rPr>
                                  <m:t>𝑆</m:t>
                                </m:r>
                              </m:e>
                              <m:sup>
                                <m:r>
                                  <a:rPr lang="en-US" altLang="ko-KR" b="0" i="1" smtClean="0">
                                    <a:latin typeface="Cambria Math" panose="02040503050406030204" pitchFamily="18" charset="0"/>
                                  </a:rPr>
                                  <m:t>(</m:t>
                                </m:r>
                                <m:r>
                                  <a:rPr lang="en-US" altLang="ko-KR" b="0" i="1" smtClean="0">
                                    <a:latin typeface="Cambria Math" panose="02040503050406030204" pitchFamily="18" charset="0"/>
                                  </a:rPr>
                                  <m:t>𝑐</m:t>
                                </m:r>
                                <m:r>
                                  <a:rPr lang="en-US" altLang="ko-KR" b="0" i="1" smtClean="0">
                                    <a:latin typeface="Cambria Math" panose="02040503050406030204" pitchFamily="18" charset="0"/>
                                  </a:rPr>
                                  <m:t>)</m:t>
                                </m:r>
                              </m:sup>
                            </m:sSup>
                          </m:oMath>
                        </m:oMathPara>
                      </a14:m>
                      <a:endParaRPr lang="ko-KR" altLang="en-US" dirty="0"/>
                    </a:p>
                  </p:txBody>
                </p:sp>
              </mc:Choice>
              <mc:Fallback xmlns="">
                <p:sp>
                  <p:nvSpPr>
                    <p:cNvPr id="89" name="TextBox 88">
                      <a:extLst>
                        <a:ext uri="{FF2B5EF4-FFF2-40B4-BE49-F238E27FC236}">
                          <a16:creationId xmlns:a16="http://schemas.microsoft.com/office/drawing/2014/main" id="{8C0CB9FF-4DFE-878A-5492-BE6C896D7361}"/>
                        </a:ext>
                      </a:extLst>
                    </p:cNvPr>
                    <p:cNvSpPr txBox="1">
                      <a:spLocks noRot="1" noChangeAspect="1" noMove="1" noResize="1" noEditPoints="1" noAdjustHandles="1" noChangeArrowheads="1" noChangeShapeType="1" noTextEdit="1"/>
                    </p:cNvSpPr>
                    <p:nvPr/>
                  </p:nvSpPr>
                  <p:spPr>
                    <a:xfrm>
                      <a:off x="8126469" y="2216173"/>
                      <a:ext cx="757092" cy="392993"/>
                    </a:xfrm>
                    <a:prstGeom prst="rect">
                      <a:avLst/>
                    </a:prstGeom>
                    <a:blipFill>
                      <a:blip r:embed="rId14"/>
                      <a:stretch>
                        <a:fillRect/>
                      </a:stretch>
                    </a:blipFill>
                  </p:spPr>
                  <p:txBody>
                    <a:bodyPr/>
                    <a:lstStyle/>
                    <a:p>
                      <a:r>
                        <a:rPr lang="ko-KR" altLang="en-US">
                          <a:noFill/>
                        </a:rPr>
                        <a:t> </a:t>
                      </a:r>
                    </a:p>
                  </p:txBody>
                </p:sp>
              </mc:Fallback>
            </mc:AlternateContent>
            <p:sp>
              <p:nvSpPr>
                <p:cNvPr id="129" name="순서도: 논리합 128">
                  <a:extLst>
                    <a:ext uri="{FF2B5EF4-FFF2-40B4-BE49-F238E27FC236}">
                      <a16:creationId xmlns:a16="http://schemas.microsoft.com/office/drawing/2014/main" id="{8FEECBB6-F430-4EFE-85BB-2F5128C32AFB}"/>
                    </a:ext>
                  </a:extLst>
                </p:cNvPr>
                <p:cNvSpPr/>
                <p:nvPr/>
              </p:nvSpPr>
              <p:spPr>
                <a:xfrm>
                  <a:off x="8371175" y="4199408"/>
                  <a:ext cx="286746" cy="291227"/>
                </a:xfrm>
                <a:prstGeom prst="flowChartOr">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30" name="직선 화살표 연결선 129">
                  <a:extLst>
                    <a:ext uri="{FF2B5EF4-FFF2-40B4-BE49-F238E27FC236}">
                      <a16:creationId xmlns:a16="http://schemas.microsoft.com/office/drawing/2014/main" id="{11787B74-6FE4-481E-9249-39DBD0DBB72E}"/>
                    </a:ext>
                  </a:extLst>
                </p:cNvPr>
                <p:cNvCxnSpPr>
                  <a:cxnSpLocks/>
                  <a:endCxn id="129" idx="0"/>
                </p:cNvCxnSpPr>
                <p:nvPr/>
              </p:nvCxnSpPr>
              <p:spPr>
                <a:xfrm>
                  <a:off x="8514548" y="3683924"/>
                  <a:ext cx="0" cy="5154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연결선: 꺾임 130">
                  <a:extLst>
                    <a:ext uri="{FF2B5EF4-FFF2-40B4-BE49-F238E27FC236}">
                      <a16:creationId xmlns:a16="http://schemas.microsoft.com/office/drawing/2014/main" id="{132F28E5-3143-40BF-AFA1-24F349186E19}"/>
                    </a:ext>
                  </a:extLst>
                </p:cNvPr>
                <p:cNvCxnSpPr>
                  <a:cxnSpLocks/>
                </p:cNvCxnSpPr>
                <p:nvPr/>
              </p:nvCxnSpPr>
              <p:spPr>
                <a:xfrm rot="16200000" flipH="1">
                  <a:off x="8149480" y="3354954"/>
                  <a:ext cx="1355137" cy="625000"/>
                </a:xfrm>
                <a:prstGeom prst="bentConnector3">
                  <a:avLst>
                    <a:gd name="adj1" fmla="val -356"/>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직선 화살표 연결선 131">
                  <a:extLst>
                    <a:ext uri="{FF2B5EF4-FFF2-40B4-BE49-F238E27FC236}">
                      <a16:creationId xmlns:a16="http://schemas.microsoft.com/office/drawing/2014/main" id="{933AE4D8-78D1-4B4D-8F8C-236C15F851F1}"/>
                    </a:ext>
                  </a:extLst>
                </p:cNvPr>
                <p:cNvCxnSpPr>
                  <a:cxnSpLocks/>
                  <a:endCxn id="129" idx="6"/>
                </p:cNvCxnSpPr>
                <p:nvPr/>
              </p:nvCxnSpPr>
              <p:spPr>
                <a:xfrm flipH="1">
                  <a:off x="8657921" y="4345021"/>
                  <a:ext cx="481628"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3" name="TextBox 132">
                      <a:extLst>
                        <a:ext uri="{FF2B5EF4-FFF2-40B4-BE49-F238E27FC236}">
                          <a16:creationId xmlns:a16="http://schemas.microsoft.com/office/drawing/2014/main" id="{3EDE79C2-12D4-41EA-903D-2CA12EF1C748}"/>
                        </a:ext>
                      </a:extLst>
                    </p:cNvPr>
                    <p:cNvSpPr txBox="1"/>
                    <p:nvPr/>
                  </p:nvSpPr>
                  <p:spPr>
                    <a:xfrm>
                      <a:off x="6129320" y="3364362"/>
                      <a:ext cx="75709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m:t>
                            </m:r>
                          </m:oMath>
                        </m:oMathPara>
                      </a14:m>
                      <a:endParaRPr lang="ko-KR" altLang="en-US" dirty="0"/>
                    </a:p>
                  </p:txBody>
                </p:sp>
              </mc:Choice>
              <mc:Fallback xmlns="">
                <p:sp>
                  <p:nvSpPr>
                    <p:cNvPr id="109" name="TextBox 108">
                      <a:extLst>
                        <a:ext uri="{FF2B5EF4-FFF2-40B4-BE49-F238E27FC236}">
                          <a16:creationId xmlns:a16="http://schemas.microsoft.com/office/drawing/2014/main" id="{63B83B91-1CDF-8D10-DAF2-47B5EB447D83}"/>
                        </a:ext>
                      </a:extLst>
                    </p:cNvPr>
                    <p:cNvSpPr txBox="1">
                      <a:spLocks noRot="1" noChangeAspect="1" noMove="1" noResize="1" noEditPoints="1" noAdjustHandles="1" noChangeArrowheads="1" noChangeShapeType="1" noTextEdit="1"/>
                    </p:cNvSpPr>
                    <p:nvPr/>
                  </p:nvSpPr>
                  <p:spPr>
                    <a:xfrm>
                      <a:off x="6129320" y="3364362"/>
                      <a:ext cx="757092" cy="369332"/>
                    </a:xfrm>
                    <a:prstGeom prst="rect">
                      <a:avLst/>
                    </a:prstGeom>
                    <a:blipFill>
                      <a:blip r:embed="rId15"/>
                      <a:stretch>
                        <a:fillRect/>
                      </a:stretch>
                    </a:blipFill>
                  </p:spPr>
                  <p:txBody>
                    <a:bodyPr/>
                    <a:lstStyle/>
                    <a:p>
                      <a:r>
                        <a:rPr lang="ko-KR" altLang="en-US">
                          <a:noFill/>
                        </a:rPr>
                        <a:t> </a:t>
                      </a:r>
                    </a:p>
                  </p:txBody>
                </p:sp>
              </mc:Fallback>
            </mc:AlternateContent>
          </p:gr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A610EB6A-D55C-4FAC-BDA9-8A54EECD7B02}"/>
                      </a:ext>
                    </a:extLst>
                  </p:cNvPr>
                  <p:cNvSpPr txBox="1"/>
                  <p:nvPr/>
                </p:nvSpPr>
                <p:spPr>
                  <a:xfrm>
                    <a:off x="2697606" y="5620226"/>
                    <a:ext cx="625615" cy="39299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ko-KR" b="0" i="1" smtClean="0">
                                  <a:latin typeface="Cambria Math" panose="02040503050406030204" pitchFamily="18" charset="0"/>
                                </a:rPr>
                              </m:ctrlPr>
                            </m:sSupPr>
                            <m:e>
                              <m:r>
                                <a:rPr lang="en-US" altLang="ko-KR" b="0" i="1" smtClean="0">
                                  <a:latin typeface="Cambria Math" panose="02040503050406030204" pitchFamily="18" charset="0"/>
                                </a:rPr>
                                <m:t>𝑆</m:t>
                              </m:r>
                            </m:e>
                            <m:sup>
                              <m:r>
                                <a:rPr lang="en-US" altLang="ko-KR" b="0" i="1" smtClean="0">
                                  <a:latin typeface="Cambria Math" panose="02040503050406030204" pitchFamily="18" charset="0"/>
                                </a:rPr>
                                <m:t>′</m:t>
                              </m:r>
                              <m:d>
                                <m:dPr>
                                  <m:ctrlPr>
                                    <a:rPr lang="en-US" altLang="ko-KR" b="0" i="1" smtClean="0">
                                      <a:latin typeface="Cambria Math" panose="02040503050406030204" pitchFamily="18" charset="0"/>
                                    </a:rPr>
                                  </m:ctrlPr>
                                </m:dPr>
                                <m:e>
                                  <m:r>
                                    <a:rPr lang="en-US" altLang="ko-KR" b="0" i="1" smtClean="0">
                                      <a:latin typeface="Cambria Math" panose="02040503050406030204" pitchFamily="18" charset="0"/>
                                    </a:rPr>
                                    <m:t>𝑐</m:t>
                                  </m:r>
                                </m:e>
                              </m:d>
                            </m:sup>
                          </m:sSup>
                        </m:oMath>
                      </m:oMathPara>
                    </a14:m>
                    <a:endParaRPr lang="ko-KR" altLang="en-US" dirty="0"/>
                  </a:p>
                </p:txBody>
              </p:sp>
            </mc:Choice>
            <mc:Fallback xmlns="">
              <p:sp>
                <p:nvSpPr>
                  <p:cNvPr id="69" name="TextBox 68">
                    <a:extLst>
                      <a:ext uri="{FF2B5EF4-FFF2-40B4-BE49-F238E27FC236}">
                        <a16:creationId xmlns:a16="http://schemas.microsoft.com/office/drawing/2014/main" id="{A610EB6A-D55C-4FAC-BDA9-8A54EECD7B02}"/>
                      </a:ext>
                    </a:extLst>
                  </p:cNvPr>
                  <p:cNvSpPr txBox="1">
                    <a:spLocks noRot="1" noChangeAspect="1" noMove="1" noResize="1" noEditPoints="1" noAdjustHandles="1" noChangeArrowheads="1" noChangeShapeType="1" noTextEdit="1"/>
                  </p:cNvSpPr>
                  <p:nvPr/>
                </p:nvSpPr>
                <p:spPr>
                  <a:xfrm>
                    <a:off x="2697606" y="5620226"/>
                    <a:ext cx="625615" cy="392993"/>
                  </a:xfrm>
                  <a:prstGeom prst="rect">
                    <a:avLst/>
                  </a:prstGeom>
                  <a:blipFill>
                    <a:blip r:embed="rId16"/>
                    <a:stretch>
                      <a:fillRect/>
                    </a:stretch>
                  </a:blipFill>
                </p:spPr>
                <p:txBody>
                  <a:bodyPr/>
                  <a:lstStyle/>
                  <a:p>
                    <a:r>
                      <a:rPr lang="ko-KR" altLang="en-US">
                        <a:noFill/>
                      </a:rPr>
                      <a:t> </a:t>
                    </a:r>
                  </a:p>
                </p:txBody>
              </p:sp>
            </mc:Fallback>
          </mc:AlternateContent>
          <p:cxnSp>
            <p:nvCxnSpPr>
              <p:cNvPr id="72" name="직선 화살표 연결선 71">
                <a:extLst>
                  <a:ext uri="{FF2B5EF4-FFF2-40B4-BE49-F238E27FC236}">
                    <a16:creationId xmlns:a16="http://schemas.microsoft.com/office/drawing/2014/main" id="{CC2D0AE5-4F8E-4A7F-B453-D170D281FE37}"/>
                  </a:ext>
                </a:extLst>
              </p:cNvPr>
              <p:cNvCxnSpPr>
                <a:cxnSpLocks/>
                <a:stCxn id="112" idx="4"/>
                <a:endCxn id="69" idx="0"/>
              </p:cNvCxnSpPr>
              <p:nvPr/>
            </p:nvCxnSpPr>
            <p:spPr>
              <a:xfrm flipH="1">
                <a:off x="3010414" y="4750311"/>
                <a:ext cx="2526" cy="86991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직선 화살표 연결선 54">
                <a:extLst>
                  <a:ext uri="{FF2B5EF4-FFF2-40B4-BE49-F238E27FC236}">
                    <a16:creationId xmlns:a16="http://schemas.microsoft.com/office/drawing/2014/main" id="{35DAB2EC-641D-494B-9E73-3CE8BA8EC080}"/>
                  </a:ext>
                </a:extLst>
              </p:cNvPr>
              <p:cNvCxnSpPr>
                <a:cxnSpLocks/>
                <a:endCxn id="74" idx="0"/>
              </p:cNvCxnSpPr>
              <p:nvPr/>
            </p:nvCxnSpPr>
            <p:spPr>
              <a:xfrm rot="16200000" flipH="1">
                <a:off x="2134456" y="3645499"/>
                <a:ext cx="2957172" cy="994896"/>
              </a:xfrm>
              <a:prstGeom prst="bentConnector3">
                <a:avLst>
                  <a:gd name="adj1" fmla="val 35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A4FFCC21-2C7D-4458-88FD-4855B26A783A}"/>
                      </a:ext>
                    </a:extLst>
                  </p:cNvPr>
                  <p:cNvSpPr txBox="1"/>
                  <p:nvPr/>
                </p:nvSpPr>
                <p:spPr>
                  <a:xfrm>
                    <a:off x="3797682" y="5621533"/>
                    <a:ext cx="62561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𝑍</m:t>
                              </m:r>
                            </m:e>
                            <m:sub>
                              <m:r>
                                <a:rPr lang="en-US" altLang="ko-KR" b="0" i="1" smtClean="0">
                                  <a:latin typeface="Cambria Math" panose="02040503050406030204" pitchFamily="18" charset="0"/>
                                </a:rPr>
                                <m:t>0</m:t>
                              </m:r>
                            </m:sub>
                          </m:sSub>
                        </m:oMath>
                      </m:oMathPara>
                    </a14:m>
                    <a:endParaRPr lang="ko-KR" altLang="en-US" dirty="0"/>
                  </a:p>
                </p:txBody>
              </p:sp>
            </mc:Choice>
            <mc:Fallback xmlns="">
              <p:sp>
                <p:nvSpPr>
                  <p:cNvPr id="74" name="TextBox 73">
                    <a:extLst>
                      <a:ext uri="{FF2B5EF4-FFF2-40B4-BE49-F238E27FC236}">
                        <a16:creationId xmlns:a16="http://schemas.microsoft.com/office/drawing/2014/main" id="{A4FFCC21-2C7D-4458-88FD-4855B26A783A}"/>
                      </a:ext>
                    </a:extLst>
                  </p:cNvPr>
                  <p:cNvSpPr txBox="1">
                    <a:spLocks noRot="1" noChangeAspect="1" noMove="1" noResize="1" noEditPoints="1" noAdjustHandles="1" noChangeArrowheads="1" noChangeShapeType="1" noTextEdit="1"/>
                  </p:cNvSpPr>
                  <p:nvPr/>
                </p:nvSpPr>
                <p:spPr>
                  <a:xfrm>
                    <a:off x="3797682" y="5621533"/>
                    <a:ext cx="625615" cy="369332"/>
                  </a:xfrm>
                  <a:prstGeom prst="rect">
                    <a:avLst/>
                  </a:prstGeom>
                  <a:blipFill>
                    <a:blip r:embed="rId17"/>
                    <a:stretch>
                      <a:fillRect b="-1639"/>
                    </a:stretch>
                  </a:blipFill>
                </p:spPr>
                <p:txBody>
                  <a:bodyPr/>
                  <a:lstStyle/>
                  <a:p>
                    <a:r>
                      <a:rPr lang="ko-KR" altLang="en-US">
                        <a:noFill/>
                      </a:rPr>
                      <a:t> </a:t>
                    </a:r>
                  </a:p>
                </p:txBody>
              </p:sp>
            </mc:Fallback>
          </mc:AlternateContent>
          <p:cxnSp>
            <p:nvCxnSpPr>
              <p:cNvPr id="75" name="연결선: 꺾임 29">
                <a:extLst>
                  <a:ext uri="{FF2B5EF4-FFF2-40B4-BE49-F238E27FC236}">
                    <a16:creationId xmlns:a16="http://schemas.microsoft.com/office/drawing/2014/main" id="{BF5087B0-9F36-4279-AF82-88F69E35163F}"/>
                  </a:ext>
                </a:extLst>
              </p:cNvPr>
              <p:cNvCxnSpPr>
                <a:cxnSpLocks/>
                <a:endCxn id="76" idx="0"/>
              </p:cNvCxnSpPr>
              <p:nvPr/>
            </p:nvCxnSpPr>
            <p:spPr>
              <a:xfrm flipH="1">
                <a:off x="5085476" y="3713084"/>
                <a:ext cx="18002" cy="183664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FF102B10-9A58-4283-9A5D-2930C961C34E}"/>
                      </a:ext>
                    </a:extLst>
                  </p:cNvPr>
                  <p:cNvSpPr txBox="1"/>
                  <p:nvPr/>
                </p:nvSpPr>
                <p:spPr>
                  <a:xfrm>
                    <a:off x="4772668" y="5549726"/>
                    <a:ext cx="625615" cy="43826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altLang="ko-KR" b="0" i="1" smtClean="0">
                                  <a:latin typeface="Cambria Math" panose="02040503050406030204" pitchFamily="18" charset="0"/>
                                </a:rPr>
                              </m:ctrlPr>
                            </m:sSubSupPr>
                            <m:e>
                              <m:r>
                                <a:rPr lang="en-US" altLang="ko-KR" b="0" i="1" smtClean="0">
                                  <a:latin typeface="Cambria Math" panose="02040503050406030204" pitchFamily="18" charset="0"/>
                                </a:rPr>
                                <m:t>𝑍</m:t>
                              </m:r>
                            </m:e>
                            <m:sub>
                              <m:r>
                                <a:rPr lang="en-US" altLang="ko-KR" b="0" i="1" smtClean="0">
                                  <a:latin typeface="Cambria Math" panose="02040503050406030204" pitchFamily="18" charset="0"/>
                                </a:rPr>
                                <m:t>1</m:t>
                              </m:r>
                            </m:sub>
                            <m:sup>
                              <m:d>
                                <m:dPr>
                                  <m:ctrlPr>
                                    <a:rPr lang="en-US" altLang="ko-KR" b="0" i="1" smtClean="0">
                                      <a:latin typeface="Cambria Math" panose="02040503050406030204" pitchFamily="18" charset="0"/>
                                    </a:rPr>
                                  </m:ctrlPr>
                                </m:dPr>
                                <m:e>
                                  <m:r>
                                    <a:rPr lang="en-US" altLang="ko-KR" b="0" i="1" smtClean="0">
                                      <a:latin typeface="Cambria Math" panose="02040503050406030204" pitchFamily="18" charset="0"/>
                                    </a:rPr>
                                    <m:t>𝑟</m:t>
                                  </m:r>
                                </m:e>
                              </m:d>
                            </m:sup>
                          </m:sSubSup>
                        </m:oMath>
                      </m:oMathPara>
                    </a14:m>
                    <a:endParaRPr lang="ko-KR" altLang="en-US" dirty="0"/>
                  </a:p>
                </p:txBody>
              </p:sp>
            </mc:Choice>
            <mc:Fallback xmlns="">
              <p:sp>
                <p:nvSpPr>
                  <p:cNvPr id="76" name="TextBox 75">
                    <a:extLst>
                      <a:ext uri="{FF2B5EF4-FFF2-40B4-BE49-F238E27FC236}">
                        <a16:creationId xmlns:a16="http://schemas.microsoft.com/office/drawing/2014/main" id="{FF102B10-9A58-4283-9A5D-2930C961C34E}"/>
                      </a:ext>
                    </a:extLst>
                  </p:cNvPr>
                  <p:cNvSpPr txBox="1">
                    <a:spLocks noRot="1" noChangeAspect="1" noMove="1" noResize="1" noEditPoints="1" noAdjustHandles="1" noChangeArrowheads="1" noChangeShapeType="1" noTextEdit="1"/>
                  </p:cNvSpPr>
                  <p:nvPr/>
                </p:nvSpPr>
                <p:spPr>
                  <a:xfrm>
                    <a:off x="4772668" y="5549726"/>
                    <a:ext cx="625615" cy="438262"/>
                  </a:xfrm>
                  <a:prstGeom prst="rect">
                    <a:avLst/>
                  </a:prstGeom>
                  <a:blipFill>
                    <a:blip r:embed="rId18"/>
                    <a:stretch>
                      <a:fillRect b="-1389"/>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BB44055D-9F6D-42D8-BD73-BF33C22922C5}"/>
                      </a:ext>
                    </a:extLst>
                  </p:cNvPr>
                  <p:cNvSpPr txBox="1"/>
                  <p:nvPr/>
                </p:nvSpPr>
                <p:spPr>
                  <a:xfrm>
                    <a:off x="5601733" y="5549726"/>
                    <a:ext cx="625615" cy="43826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altLang="ko-KR" b="0" i="1" smtClean="0">
                                  <a:latin typeface="Cambria Math" panose="02040503050406030204" pitchFamily="18" charset="0"/>
                                </a:rPr>
                              </m:ctrlPr>
                            </m:sSubSupPr>
                            <m:e>
                              <m:r>
                                <a:rPr lang="en-US" altLang="ko-KR" b="0" i="1" smtClean="0">
                                  <a:latin typeface="Cambria Math" panose="02040503050406030204" pitchFamily="18" charset="0"/>
                                </a:rPr>
                                <m:t>𝑍</m:t>
                              </m:r>
                            </m:e>
                            <m:sub>
                              <m:r>
                                <a:rPr lang="en-US" altLang="ko-KR" b="0" i="1" smtClean="0">
                                  <a:latin typeface="Cambria Math" panose="02040503050406030204" pitchFamily="18" charset="0"/>
                                </a:rPr>
                                <m:t>1</m:t>
                              </m:r>
                            </m:sub>
                            <m:sup>
                              <m:d>
                                <m:dPr>
                                  <m:ctrlPr>
                                    <a:rPr lang="en-US" altLang="ko-KR" b="0" i="1" smtClean="0">
                                      <a:latin typeface="Cambria Math" panose="02040503050406030204" pitchFamily="18" charset="0"/>
                                    </a:rPr>
                                  </m:ctrlPr>
                                </m:dPr>
                                <m:e>
                                  <m:r>
                                    <a:rPr lang="en-US" altLang="ko-KR" b="0" i="1" smtClean="0">
                                      <a:latin typeface="Cambria Math" panose="02040503050406030204" pitchFamily="18" charset="0"/>
                                    </a:rPr>
                                    <m:t>𝑐</m:t>
                                  </m:r>
                                </m:e>
                              </m:d>
                            </m:sup>
                          </m:sSubSup>
                        </m:oMath>
                      </m:oMathPara>
                    </a14:m>
                    <a:endParaRPr lang="ko-KR" altLang="en-US" dirty="0"/>
                  </a:p>
                </p:txBody>
              </p:sp>
            </mc:Choice>
            <mc:Fallback xmlns="">
              <p:sp>
                <p:nvSpPr>
                  <p:cNvPr id="77" name="TextBox 76">
                    <a:extLst>
                      <a:ext uri="{FF2B5EF4-FFF2-40B4-BE49-F238E27FC236}">
                        <a16:creationId xmlns:a16="http://schemas.microsoft.com/office/drawing/2014/main" id="{BB44055D-9F6D-42D8-BD73-BF33C22922C5}"/>
                      </a:ext>
                    </a:extLst>
                  </p:cNvPr>
                  <p:cNvSpPr txBox="1">
                    <a:spLocks noRot="1" noChangeAspect="1" noMove="1" noResize="1" noEditPoints="1" noAdjustHandles="1" noChangeArrowheads="1" noChangeShapeType="1" noTextEdit="1"/>
                  </p:cNvSpPr>
                  <p:nvPr/>
                </p:nvSpPr>
                <p:spPr>
                  <a:xfrm>
                    <a:off x="5601733" y="5549726"/>
                    <a:ext cx="625615" cy="438262"/>
                  </a:xfrm>
                  <a:prstGeom prst="rect">
                    <a:avLst/>
                  </a:prstGeom>
                  <a:blipFill>
                    <a:blip r:embed="rId19"/>
                    <a:stretch>
                      <a:fillRect b="-1389"/>
                    </a:stretch>
                  </a:blipFill>
                </p:spPr>
                <p:txBody>
                  <a:bodyPr/>
                  <a:lstStyle/>
                  <a:p>
                    <a:r>
                      <a:rPr lang="ko-KR" altLang="en-US">
                        <a:noFill/>
                      </a:rPr>
                      <a:t> </a:t>
                    </a:r>
                  </a:p>
                </p:txBody>
              </p:sp>
            </mc:Fallback>
          </mc:AlternateContent>
          <p:cxnSp>
            <p:nvCxnSpPr>
              <p:cNvPr id="78" name="직선 화살표 연결선 77">
                <a:extLst>
                  <a:ext uri="{FF2B5EF4-FFF2-40B4-BE49-F238E27FC236}">
                    <a16:creationId xmlns:a16="http://schemas.microsoft.com/office/drawing/2014/main" id="{8A3532CF-085C-4B36-86AE-8E88175A8465}"/>
                  </a:ext>
                </a:extLst>
              </p:cNvPr>
              <p:cNvCxnSpPr>
                <a:cxnSpLocks/>
                <a:stCxn id="119" idx="4"/>
                <a:endCxn id="77" idx="0"/>
              </p:cNvCxnSpPr>
              <p:nvPr/>
            </p:nvCxnSpPr>
            <p:spPr>
              <a:xfrm>
                <a:off x="5914541" y="4750311"/>
                <a:ext cx="0" cy="79941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8771C5F3-E0DB-42FC-B4B5-4F98310DC201}"/>
                      </a:ext>
                    </a:extLst>
                  </p:cNvPr>
                  <p:cNvSpPr txBox="1"/>
                  <p:nvPr/>
                </p:nvSpPr>
                <p:spPr>
                  <a:xfrm>
                    <a:off x="9014285" y="5573192"/>
                    <a:ext cx="625615" cy="44159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altLang="ko-KR" b="0" i="1" smtClean="0">
                                  <a:latin typeface="Cambria Math" panose="02040503050406030204" pitchFamily="18" charset="0"/>
                                </a:rPr>
                              </m:ctrlPr>
                            </m:sSubSupPr>
                            <m:e>
                              <m:r>
                                <a:rPr lang="en-US" altLang="ko-KR" b="0" i="1" smtClean="0">
                                  <a:latin typeface="Cambria Math" panose="02040503050406030204" pitchFamily="18" charset="0"/>
                                </a:rPr>
                                <m:t>𝑍</m:t>
                              </m:r>
                            </m:e>
                            <m:sub>
                              <m:r>
                                <a:rPr lang="en-US" altLang="ko-KR" b="0" i="1" smtClean="0">
                                  <a:latin typeface="Cambria Math" panose="02040503050406030204" pitchFamily="18" charset="0"/>
                                </a:rPr>
                                <m:t>ℓ</m:t>
                              </m:r>
                            </m:sub>
                            <m:sup>
                              <m:d>
                                <m:dPr>
                                  <m:ctrlPr>
                                    <a:rPr lang="en-US" altLang="ko-KR" b="0" i="1" smtClean="0">
                                      <a:latin typeface="Cambria Math" panose="02040503050406030204" pitchFamily="18" charset="0"/>
                                    </a:rPr>
                                  </m:ctrlPr>
                                </m:dPr>
                                <m:e>
                                  <m:r>
                                    <a:rPr lang="en-US" altLang="ko-KR" b="0" i="1" smtClean="0">
                                      <a:latin typeface="Cambria Math" panose="02040503050406030204" pitchFamily="18" charset="0"/>
                                    </a:rPr>
                                    <m:t>𝑟</m:t>
                                  </m:r>
                                </m:e>
                              </m:d>
                            </m:sup>
                          </m:sSubSup>
                        </m:oMath>
                      </m:oMathPara>
                    </a14:m>
                    <a:endParaRPr lang="ko-KR" altLang="en-US" dirty="0"/>
                  </a:p>
                </p:txBody>
              </p:sp>
            </mc:Choice>
            <mc:Fallback xmlns="">
              <p:sp>
                <p:nvSpPr>
                  <p:cNvPr id="79" name="TextBox 78">
                    <a:extLst>
                      <a:ext uri="{FF2B5EF4-FFF2-40B4-BE49-F238E27FC236}">
                        <a16:creationId xmlns:a16="http://schemas.microsoft.com/office/drawing/2014/main" id="{8771C5F3-E0DB-42FC-B4B5-4F98310DC201}"/>
                      </a:ext>
                    </a:extLst>
                  </p:cNvPr>
                  <p:cNvSpPr txBox="1">
                    <a:spLocks noRot="1" noChangeAspect="1" noMove="1" noResize="1" noEditPoints="1" noAdjustHandles="1" noChangeArrowheads="1" noChangeShapeType="1" noTextEdit="1"/>
                  </p:cNvSpPr>
                  <p:nvPr/>
                </p:nvSpPr>
                <p:spPr>
                  <a:xfrm>
                    <a:off x="9014285" y="5573192"/>
                    <a:ext cx="625615" cy="441596"/>
                  </a:xfrm>
                  <a:prstGeom prst="rect">
                    <a:avLst/>
                  </a:prstGeom>
                  <a:blipFill>
                    <a:blip r:embed="rId20"/>
                    <a:stretch>
                      <a:fillRect b="-2740"/>
                    </a:stretch>
                  </a:blipFill>
                </p:spPr>
                <p:txBody>
                  <a:bodyPr/>
                  <a:lstStyle/>
                  <a:p>
                    <a:r>
                      <a:rPr lang="ko-KR" altLang="en-US">
                        <a:noFill/>
                      </a:rPr>
                      <a:t> </a:t>
                    </a:r>
                  </a:p>
                </p:txBody>
              </p:sp>
            </mc:Fallback>
          </mc:AlternateContent>
          <p:cxnSp>
            <p:nvCxnSpPr>
              <p:cNvPr id="90" name="연결선: 꺾임 29">
                <a:extLst>
                  <a:ext uri="{FF2B5EF4-FFF2-40B4-BE49-F238E27FC236}">
                    <a16:creationId xmlns:a16="http://schemas.microsoft.com/office/drawing/2014/main" id="{F525C960-BDCF-4EB1-B18C-C0C20A0AD3D4}"/>
                  </a:ext>
                </a:extLst>
              </p:cNvPr>
              <p:cNvCxnSpPr>
                <a:cxnSpLocks/>
                <a:endCxn id="79" idx="0"/>
              </p:cNvCxnSpPr>
              <p:nvPr/>
            </p:nvCxnSpPr>
            <p:spPr>
              <a:xfrm>
                <a:off x="9313003" y="3736550"/>
                <a:ext cx="14090" cy="183664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974466B5-524F-4CBF-9E16-94DCB8B4447D}"/>
                      </a:ext>
                    </a:extLst>
                  </p:cNvPr>
                  <p:cNvSpPr txBox="1"/>
                  <p:nvPr/>
                </p:nvSpPr>
                <p:spPr>
                  <a:xfrm>
                    <a:off x="9801555" y="5554329"/>
                    <a:ext cx="625615" cy="4466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altLang="ko-KR" b="0" i="1" smtClean="0">
                                  <a:latin typeface="Cambria Math" panose="02040503050406030204" pitchFamily="18" charset="0"/>
                                </a:rPr>
                              </m:ctrlPr>
                            </m:sSubSupPr>
                            <m:e>
                              <m:r>
                                <a:rPr lang="en-US" altLang="ko-KR" b="0" i="1" smtClean="0">
                                  <a:latin typeface="Cambria Math" panose="02040503050406030204" pitchFamily="18" charset="0"/>
                                </a:rPr>
                                <m:t>𝑍</m:t>
                              </m:r>
                            </m:e>
                            <m:sub>
                              <m:r>
                                <a:rPr lang="en-US" altLang="ko-KR" b="0" i="1" smtClean="0">
                                  <a:latin typeface="Cambria Math" panose="02040503050406030204" pitchFamily="18" charset="0"/>
                                </a:rPr>
                                <m:t>ℓ</m:t>
                              </m:r>
                            </m:sub>
                            <m:sup>
                              <m:d>
                                <m:dPr>
                                  <m:ctrlPr>
                                    <a:rPr lang="en-US" altLang="ko-KR" b="0" i="1" smtClean="0">
                                      <a:latin typeface="Cambria Math" panose="02040503050406030204" pitchFamily="18" charset="0"/>
                                    </a:rPr>
                                  </m:ctrlPr>
                                </m:dPr>
                                <m:e>
                                  <m:r>
                                    <a:rPr lang="en-US" altLang="ko-KR" b="0" i="1" smtClean="0">
                                      <a:latin typeface="Cambria Math" panose="02040503050406030204" pitchFamily="18" charset="0"/>
                                    </a:rPr>
                                    <m:t>𝑐</m:t>
                                  </m:r>
                                </m:e>
                              </m:d>
                            </m:sup>
                          </m:sSubSup>
                        </m:oMath>
                      </m:oMathPara>
                    </a14:m>
                    <a:endParaRPr lang="ko-KR" altLang="en-US" dirty="0"/>
                  </a:p>
                </p:txBody>
              </p:sp>
            </mc:Choice>
            <mc:Fallback xmlns="">
              <p:sp>
                <p:nvSpPr>
                  <p:cNvPr id="95" name="TextBox 94">
                    <a:extLst>
                      <a:ext uri="{FF2B5EF4-FFF2-40B4-BE49-F238E27FC236}">
                        <a16:creationId xmlns:a16="http://schemas.microsoft.com/office/drawing/2014/main" id="{974466B5-524F-4CBF-9E16-94DCB8B4447D}"/>
                      </a:ext>
                    </a:extLst>
                  </p:cNvPr>
                  <p:cNvSpPr txBox="1">
                    <a:spLocks noRot="1" noChangeAspect="1" noMove="1" noResize="1" noEditPoints="1" noAdjustHandles="1" noChangeArrowheads="1" noChangeShapeType="1" noTextEdit="1"/>
                  </p:cNvSpPr>
                  <p:nvPr/>
                </p:nvSpPr>
                <p:spPr>
                  <a:xfrm>
                    <a:off x="9801555" y="5554329"/>
                    <a:ext cx="625615" cy="446661"/>
                  </a:xfrm>
                  <a:prstGeom prst="rect">
                    <a:avLst/>
                  </a:prstGeom>
                  <a:blipFill>
                    <a:blip r:embed="rId21"/>
                    <a:stretch>
                      <a:fillRect b="-2740"/>
                    </a:stretch>
                  </a:blipFill>
                </p:spPr>
                <p:txBody>
                  <a:bodyPr/>
                  <a:lstStyle/>
                  <a:p>
                    <a:r>
                      <a:rPr lang="ko-KR" altLang="en-US">
                        <a:noFill/>
                      </a:rPr>
                      <a:t> </a:t>
                    </a:r>
                  </a:p>
                </p:txBody>
              </p:sp>
            </mc:Fallback>
          </mc:AlternateContent>
          <p:cxnSp>
            <p:nvCxnSpPr>
              <p:cNvPr id="98" name="직선 화살표 연결선 97">
                <a:extLst>
                  <a:ext uri="{FF2B5EF4-FFF2-40B4-BE49-F238E27FC236}">
                    <a16:creationId xmlns:a16="http://schemas.microsoft.com/office/drawing/2014/main" id="{AD39CB33-7EC4-4D0D-BE4A-EA0DFEBAC624}"/>
                  </a:ext>
                </a:extLst>
              </p:cNvPr>
              <p:cNvCxnSpPr>
                <a:cxnSpLocks/>
                <a:stCxn id="129" idx="4"/>
                <a:endCxn id="95" idx="0"/>
              </p:cNvCxnSpPr>
              <p:nvPr/>
            </p:nvCxnSpPr>
            <p:spPr>
              <a:xfrm>
                <a:off x="10112926" y="4768988"/>
                <a:ext cx="1437" cy="7853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610978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내용 개체 틀 1">
                <a:extLst>
                  <a:ext uri="{FF2B5EF4-FFF2-40B4-BE49-F238E27FC236}">
                    <a16:creationId xmlns:a16="http://schemas.microsoft.com/office/drawing/2014/main" id="{8CAE1BFF-CE1D-A064-F2E2-11749D095376}"/>
                  </a:ext>
                </a:extLst>
              </p:cNvPr>
              <p:cNvSpPr>
                <a:spLocks noGrp="1"/>
              </p:cNvSpPr>
              <p:nvPr>
                <p:ph idx="1"/>
              </p:nvPr>
            </p:nvSpPr>
            <p:spPr>
              <a:xfrm>
                <a:off x="838200" y="1046207"/>
                <a:ext cx="10515600" cy="2102238"/>
              </a:xfrm>
            </p:spPr>
            <p:txBody>
              <a:bodyPr>
                <a:normAutofit/>
              </a:bodyPr>
              <a:lstStyle/>
              <a:p>
                <a:r>
                  <a:rPr lang="en-US" altLang="ko-KR" dirty="0"/>
                  <a:t>Output rate close to </a:t>
                </a:r>
                <a14:m>
                  <m:oMath xmlns:m="http://schemas.openxmlformats.org/officeDocument/2006/math">
                    <m:r>
                      <a:rPr lang="en-US" altLang="ko-KR" b="1" i="1" smtClean="0">
                        <a:latin typeface="Cambria Math" panose="02040503050406030204" pitchFamily="18" charset="0"/>
                      </a:rPr>
                      <m:t>𝟏</m:t>
                    </m:r>
                  </m:oMath>
                </a14:m>
                <a:r>
                  <a:rPr lang="en-US" altLang="ko-KR" dirty="0"/>
                  <a:t> (rate</a:t>
                </a:r>
                <a:r>
                  <a:rPr lang="ko-KR" altLang="en-US" dirty="0"/>
                  <a:t> </a:t>
                </a:r>
                <a:r>
                  <a:rPr lang="en-US" altLang="ko-KR" dirty="0"/>
                  <a:t>is</a:t>
                </a:r>
                <a:r>
                  <a:rPr lang="ko-KR" altLang="en-US" dirty="0"/>
                  <a:t> </a:t>
                </a:r>
                <a14:m>
                  <m:oMath xmlns:m="http://schemas.openxmlformats.org/officeDocument/2006/math">
                    <m:r>
                      <a:rPr lang="en-US" altLang="ko-KR" b="1" i="1" smtClean="0">
                        <a:latin typeface="Cambria Math" panose="02040503050406030204" pitchFamily="18" charset="0"/>
                      </a:rPr>
                      <m:t>𝒓</m:t>
                    </m:r>
                    <m:r>
                      <a:rPr lang="en-US" altLang="ko-KR" b="1" i="1" smtClean="0">
                        <a:latin typeface="Cambria Math" panose="02040503050406030204" pitchFamily="18" charset="0"/>
                      </a:rPr>
                      <m:t>/</m:t>
                    </m:r>
                    <m:r>
                      <a:rPr lang="en-US" altLang="ko-KR" b="1" i="1" smtClean="0">
                        <a:latin typeface="Cambria Math" panose="02040503050406030204" pitchFamily="18" charset="0"/>
                      </a:rPr>
                      <m:t>𝒏</m:t>
                    </m:r>
                  </m:oMath>
                </a14:m>
                <a:r>
                  <a:rPr lang="en-US" altLang="ko-KR" dirty="0"/>
                  <a:t> for Sponge-DRBG)</a:t>
                </a:r>
              </a:p>
              <a:p>
                <a:pPr lvl="1"/>
                <a:r>
                  <a:rPr lang="en-US" altLang="ko-KR" dirty="0"/>
                  <a:t>Achieves (almost) optimal output efficiency</a:t>
                </a:r>
              </a:p>
              <a:p>
                <a:r>
                  <a:rPr lang="en-US" altLang="ko-KR" dirty="0"/>
                  <a:t>No loss of (asymptotic) security compared to the Sponge-DRBG</a:t>
                </a:r>
              </a:p>
              <a:p>
                <a:pPr lvl="1"/>
                <a:r>
                  <a:rPr lang="en-US" altLang="ko-KR" dirty="0"/>
                  <a:t>Improves efficiency while preserving security</a:t>
                </a:r>
              </a:p>
              <a:p>
                <a:pPr lvl="1"/>
                <a:endParaRPr lang="ko-KR" altLang="en-US" dirty="0"/>
              </a:p>
            </p:txBody>
          </p:sp>
        </mc:Choice>
        <mc:Fallback xmlns="">
          <p:sp>
            <p:nvSpPr>
              <p:cNvPr id="2" name="내용 개체 틀 1">
                <a:extLst>
                  <a:ext uri="{FF2B5EF4-FFF2-40B4-BE49-F238E27FC236}">
                    <a16:creationId xmlns:a16="http://schemas.microsoft.com/office/drawing/2014/main" id="{8CAE1BFF-CE1D-A064-F2E2-11749D095376}"/>
                  </a:ext>
                </a:extLst>
              </p:cNvPr>
              <p:cNvSpPr>
                <a:spLocks noGrp="1" noRot="1" noChangeAspect="1" noMove="1" noResize="1" noEditPoints="1" noAdjustHandles="1" noChangeArrowheads="1" noChangeShapeType="1" noTextEdit="1"/>
              </p:cNvSpPr>
              <p:nvPr>
                <p:ph idx="1"/>
              </p:nvPr>
            </p:nvSpPr>
            <p:spPr>
              <a:xfrm>
                <a:off x="838200" y="1046207"/>
                <a:ext cx="10515600" cy="2102238"/>
              </a:xfrm>
              <a:blipFill>
                <a:blip r:embed="rId3"/>
                <a:stretch>
                  <a:fillRect l="-812" t="-3779"/>
                </a:stretch>
              </a:blipFill>
            </p:spPr>
            <p:txBody>
              <a:bodyPr/>
              <a:lstStyle/>
              <a:p>
                <a:r>
                  <a:rPr lang="ko-KR" altLang="en-US">
                    <a:noFill/>
                  </a:rPr>
                  <a:t> </a:t>
                </a:r>
              </a:p>
            </p:txBody>
          </p:sp>
        </mc:Fallback>
      </mc:AlternateContent>
      <p:sp>
        <p:nvSpPr>
          <p:cNvPr id="3" name="제목 2">
            <a:extLst>
              <a:ext uri="{FF2B5EF4-FFF2-40B4-BE49-F238E27FC236}">
                <a16:creationId xmlns:a16="http://schemas.microsoft.com/office/drawing/2014/main" id="{E2D1B41A-E3E2-F89D-2F2A-ADB14FF4365C}"/>
              </a:ext>
            </a:extLst>
          </p:cNvPr>
          <p:cNvSpPr>
            <a:spLocks noGrp="1"/>
          </p:cNvSpPr>
          <p:nvPr>
            <p:ph type="title"/>
          </p:nvPr>
        </p:nvSpPr>
        <p:spPr/>
        <p:txBody>
          <a:bodyPr>
            <a:normAutofit/>
          </a:bodyPr>
          <a:lstStyle/>
          <a:p>
            <a:r>
              <a:rPr lang="en-US" altLang="ko-KR" sz="2800" dirty="0"/>
              <a:t>Contribution 1: POSDRBG</a:t>
            </a:r>
            <a:endParaRPr lang="ko-KR" altLang="en-US" sz="2800" dirty="0"/>
          </a:p>
        </p:txBody>
      </p:sp>
      <p:cxnSp>
        <p:nvCxnSpPr>
          <p:cNvPr id="12" name="직선 연결선 11">
            <a:extLst>
              <a:ext uri="{FF2B5EF4-FFF2-40B4-BE49-F238E27FC236}">
                <a16:creationId xmlns:a16="http://schemas.microsoft.com/office/drawing/2014/main" id="{8E617769-0A9E-C261-EEBF-7B6466A4F6DF}"/>
              </a:ext>
            </a:extLst>
          </p:cNvPr>
          <p:cNvCxnSpPr>
            <a:cxnSpLocks/>
          </p:cNvCxnSpPr>
          <p:nvPr/>
        </p:nvCxnSpPr>
        <p:spPr>
          <a:xfrm>
            <a:off x="6250624" y="3302543"/>
            <a:ext cx="0" cy="278435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7A9E9BC-AEC1-A6DC-00D3-756337D0CE1A}"/>
              </a:ext>
            </a:extLst>
          </p:cNvPr>
          <p:cNvSpPr txBox="1"/>
          <p:nvPr/>
        </p:nvSpPr>
        <p:spPr>
          <a:xfrm>
            <a:off x="7656545" y="5717569"/>
            <a:ext cx="2554472" cy="369332"/>
          </a:xfrm>
          <a:prstGeom prst="rect">
            <a:avLst/>
          </a:prstGeom>
          <a:noFill/>
        </p:spPr>
        <p:txBody>
          <a:bodyPr wrap="square">
            <a:spAutoFit/>
          </a:bodyPr>
          <a:lstStyle/>
          <a:p>
            <a:pPr algn="ctr"/>
            <a:r>
              <a:rPr lang="en-US" altLang="ko-KR" b="1" dirty="0"/>
              <a:t>Sponge-DRBG </a:t>
            </a:r>
            <a:endParaRPr lang="ko-KR" altLang="en-US" b="1" dirty="0"/>
          </a:p>
        </p:txBody>
      </p:sp>
      <p:sp>
        <p:nvSpPr>
          <p:cNvPr id="24" name="TextBox 23">
            <a:extLst>
              <a:ext uri="{FF2B5EF4-FFF2-40B4-BE49-F238E27FC236}">
                <a16:creationId xmlns:a16="http://schemas.microsoft.com/office/drawing/2014/main" id="{88294867-565E-74C4-844A-2C75B395660C}"/>
              </a:ext>
            </a:extLst>
          </p:cNvPr>
          <p:cNvSpPr txBox="1"/>
          <p:nvPr/>
        </p:nvSpPr>
        <p:spPr>
          <a:xfrm>
            <a:off x="1980983" y="5784732"/>
            <a:ext cx="2554472" cy="369332"/>
          </a:xfrm>
          <a:prstGeom prst="rect">
            <a:avLst/>
          </a:prstGeom>
          <a:noFill/>
        </p:spPr>
        <p:txBody>
          <a:bodyPr wrap="square">
            <a:spAutoFit/>
          </a:bodyPr>
          <a:lstStyle/>
          <a:p>
            <a:pPr algn="ctr"/>
            <a:r>
              <a:rPr lang="en-US" altLang="ko-KR" b="1" dirty="0"/>
              <a:t>POSDRBG </a:t>
            </a:r>
            <a:endParaRPr lang="ko-KR" altLang="en-US" b="1" dirty="0"/>
          </a:p>
        </p:txBody>
      </p:sp>
      <p:pic>
        <p:nvPicPr>
          <p:cNvPr id="7" name="그림 6">
            <a:extLst>
              <a:ext uri="{FF2B5EF4-FFF2-40B4-BE49-F238E27FC236}">
                <a16:creationId xmlns:a16="http://schemas.microsoft.com/office/drawing/2014/main" id="{B7C48C80-2A7F-42C9-9BE2-22F5116A2EF1}"/>
              </a:ext>
            </a:extLst>
          </p:cNvPr>
          <p:cNvPicPr>
            <a:picLocks noChangeAspect="1"/>
          </p:cNvPicPr>
          <p:nvPr/>
        </p:nvPicPr>
        <p:blipFill>
          <a:blip r:embed="rId4"/>
          <a:stretch>
            <a:fillRect/>
          </a:stretch>
        </p:blipFill>
        <p:spPr>
          <a:xfrm>
            <a:off x="838200" y="3302543"/>
            <a:ext cx="5198624" cy="2415026"/>
          </a:xfrm>
          <a:prstGeom prst="rect">
            <a:avLst/>
          </a:prstGeom>
        </p:spPr>
      </p:pic>
      <p:pic>
        <p:nvPicPr>
          <p:cNvPr id="8" name="그림 7">
            <a:extLst>
              <a:ext uri="{FF2B5EF4-FFF2-40B4-BE49-F238E27FC236}">
                <a16:creationId xmlns:a16="http://schemas.microsoft.com/office/drawing/2014/main" id="{5D490AE4-B084-4597-93F6-05E2F4437F90}"/>
              </a:ext>
            </a:extLst>
          </p:cNvPr>
          <p:cNvPicPr>
            <a:picLocks noChangeAspect="1"/>
          </p:cNvPicPr>
          <p:nvPr/>
        </p:nvPicPr>
        <p:blipFill>
          <a:blip r:embed="rId5"/>
          <a:stretch>
            <a:fillRect/>
          </a:stretch>
        </p:blipFill>
        <p:spPr>
          <a:xfrm>
            <a:off x="6367854" y="3553645"/>
            <a:ext cx="5295195" cy="1547195"/>
          </a:xfrm>
          <a:prstGeom prst="rect">
            <a:avLst/>
          </a:prstGeom>
        </p:spPr>
      </p:pic>
    </p:spTree>
    <p:extLst>
      <p:ext uri="{BB962C8B-B14F-4D97-AF65-F5344CB8AC3E}">
        <p14:creationId xmlns:p14="http://schemas.microsoft.com/office/powerpoint/2010/main" val="519037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a:extLst>
              <a:ext uri="{FF2B5EF4-FFF2-40B4-BE49-F238E27FC236}">
                <a16:creationId xmlns:a16="http://schemas.microsoft.com/office/drawing/2014/main" id="{1E26FF1B-AFA4-5495-5DD7-E8E3154818C9}"/>
              </a:ext>
            </a:extLst>
          </p:cNvPr>
          <p:cNvSpPr>
            <a:spLocks noGrp="1"/>
          </p:cNvSpPr>
          <p:nvPr>
            <p:ph type="title"/>
          </p:nvPr>
        </p:nvSpPr>
        <p:spPr/>
        <p:txBody>
          <a:bodyPr/>
          <a:lstStyle/>
          <a:p>
            <a:r>
              <a:rPr lang="en-US" altLang="ko-KR" dirty="0"/>
              <a:t>Comparison </a:t>
            </a:r>
            <a:endParaRPr lang="ko-KR" altLang="en-US" dirty="0"/>
          </a:p>
        </p:txBody>
      </p:sp>
      <mc:AlternateContent xmlns:mc="http://schemas.openxmlformats.org/markup-compatibility/2006" xmlns:a14="http://schemas.microsoft.com/office/drawing/2010/main">
        <mc:Choice Requires="a14">
          <p:graphicFrame>
            <p:nvGraphicFramePr>
              <p:cNvPr id="4" name="내용 개체 틀 3">
                <a:extLst>
                  <a:ext uri="{FF2B5EF4-FFF2-40B4-BE49-F238E27FC236}">
                    <a16:creationId xmlns:a16="http://schemas.microsoft.com/office/drawing/2014/main" id="{07E7DB8B-D881-483C-8170-1EF531ACFDAD}"/>
                  </a:ext>
                </a:extLst>
              </p:cNvPr>
              <p:cNvGraphicFramePr>
                <a:graphicFrameLocks/>
              </p:cNvGraphicFramePr>
              <p:nvPr>
                <p:extLst>
                  <p:ext uri="{D42A27DB-BD31-4B8C-83A1-F6EECF244321}">
                    <p14:modId xmlns:p14="http://schemas.microsoft.com/office/powerpoint/2010/main" val="791540949"/>
                  </p:ext>
                </p:extLst>
              </p:nvPr>
            </p:nvGraphicFramePr>
            <p:xfrm>
              <a:off x="804025" y="1046206"/>
              <a:ext cx="10583949" cy="4020422"/>
            </p:xfrm>
            <a:graphic>
              <a:graphicData uri="http://schemas.openxmlformats.org/drawingml/2006/table">
                <a:tbl>
                  <a:tblPr firstRow="1" bandRow="1">
                    <a:tableStyleId>{5C22544A-7EE6-4342-B048-85BDC9FD1C3A}</a:tableStyleId>
                  </a:tblPr>
                  <a:tblGrid>
                    <a:gridCol w="3042080">
                      <a:extLst>
                        <a:ext uri="{9D8B030D-6E8A-4147-A177-3AD203B41FA5}">
                          <a16:colId xmlns:a16="http://schemas.microsoft.com/office/drawing/2014/main" val="4243145866"/>
                        </a:ext>
                      </a:extLst>
                    </a:gridCol>
                    <a:gridCol w="2790684">
                      <a:extLst>
                        <a:ext uri="{9D8B030D-6E8A-4147-A177-3AD203B41FA5}">
                          <a16:colId xmlns:a16="http://schemas.microsoft.com/office/drawing/2014/main" val="3136966070"/>
                        </a:ext>
                      </a:extLst>
                    </a:gridCol>
                    <a:gridCol w="2458258">
                      <a:extLst>
                        <a:ext uri="{9D8B030D-6E8A-4147-A177-3AD203B41FA5}">
                          <a16:colId xmlns:a16="http://schemas.microsoft.com/office/drawing/2014/main" val="1504146924"/>
                        </a:ext>
                      </a:extLst>
                    </a:gridCol>
                    <a:gridCol w="2292927">
                      <a:extLst>
                        <a:ext uri="{9D8B030D-6E8A-4147-A177-3AD203B41FA5}">
                          <a16:colId xmlns:a16="http://schemas.microsoft.com/office/drawing/2014/main" val="3084919440"/>
                        </a:ext>
                      </a:extLst>
                    </a:gridCol>
                  </a:tblGrid>
                  <a:tr h="684311">
                    <a:tc rowSpan="2">
                      <a:txBody>
                        <a:bodyPr/>
                        <a:lstStyle/>
                        <a:p>
                          <a:pPr algn="ctr" latinLnBrk="1"/>
                          <a:r>
                            <a:rPr lang="en-US" altLang="ko-KR" dirty="0"/>
                            <a:t>Scheme</a:t>
                          </a:r>
                          <a:endParaRPr lang="ko-KR" altLang="en-US" dirty="0"/>
                        </a:p>
                      </a:txBody>
                      <a:tcPr anchor="ctr"/>
                    </a:tc>
                    <a:tc gridSpan="3">
                      <a:txBody>
                        <a:bodyPr/>
                        <a:lstStyle/>
                        <a:p>
                          <a:pPr algn="ctr" latinLnBrk="1"/>
                          <a:r>
                            <a:rPr lang="en-US" altLang="ko-KR" dirty="0"/>
                            <a:t>Output length</a:t>
                          </a:r>
                          <a:endParaRPr lang="ko-KR" altLang="en-US" dirty="0"/>
                        </a:p>
                      </a:txBody>
                      <a:tcPr anchor="ctr"/>
                    </a:tc>
                    <a:tc hMerge="1">
                      <a:txBody>
                        <a:bodyPr/>
                        <a:lstStyle/>
                        <a:p>
                          <a:pPr algn="ctr" latinLnBrk="1"/>
                          <a:endParaRPr lang="ko-KR" altLang="en-US" dirty="0"/>
                        </a:p>
                      </a:txBody>
                      <a:tcPr anchor="ctr"/>
                    </a:tc>
                    <a:tc hMerge="1">
                      <a:txBody>
                        <a:bodyPr/>
                        <a:lstStyle/>
                        <a:p>
                          <a:pPr latinLnBrk="1"/>
                          <a:endParaRPr lang="ko-KR" altLang="en-US"/>
                        </a:p>
                      </a:txBody>
                      <a:tcPr/>
                    </a:tc>
                    <a:extLst>
                      <a:ext uri="{0D108BD9-81ED-4DB2-BD59-A6C34878D82A}">
                        <a16:rowId xmlns:a16="http://schemas.microsoft.com/office/drawing/2014/main" val="2051844582"/>
                      </a:ext>
                    </a:extLst>
                  </a:tr>
                  <a:tr h="441183">
                    <a:tc vMerge="1">
                      <a:txBody>
                        <a:bodyPr/>
                        <a:lstStyle/>
                        <a:p>
                          <a:pPr algn="ctr" latinLnBrk="1"/>
                          <a:endParaRPr lang="ko-KR" altLang="en-US" dirty="0"/>
                        </a:p>
                      </a:txBody>
                      <a:tcPr anchor="ctr"/>
                    </a:tc>
                    <a:tc>
                      <a:txBody>
                        <a:bodyPr/>
                        <a:lstStyle/>
                        <a:p>
                          <a:pPr algn="ctr" latinLnBrk="1"/>
                          <a:r>
                            <a:rPr lang="en-US" altLang="ko-KR" dirty="0"/>
                            <a:t>50MB</a:t>
                          </a:r>
                          <a:endParaRPr lang="ko-KR" altLang="en-US" dirty="0"/>
                        </a:p>
                      </a:txBody>
                      <a:tcPr anchor="ctr"/>
                    </a:tc>
                    <a:tc>
                      <a:txBody>
                        <a:bodyPr/>
                        <a:lstStyle/>
                        <a:p>
                          <a:pPr algn="ctr" latinLnBrk="1"/>
                          <a:r>
                            <a:rPr lang="en-US" altLang="ko-KR" dirty="0"/>
                            <a:t>100MB</a:t>
                          </a:r>
                          <a:endParaRPr lang="ko-KR" altLang="en-US" dirty="0"/>
                        </a:p>
                      </a:txBody>
                      <a:tcPr anchor="ctr"/>
                    </a:tc>
                    <a:tc>
                      <a:txBody>
                        <a:bodyPr/>
                        <a:lstStyle/>
                        <a:p>
                          <a:pPr algn="ctr" latinLnBrk="1"/>
                          <a:r>
                            <a:rPr lang="en-US" altLang="ko-KR" dirty="0"/>
                            <a:t>200MB</a:t>
                          </a:r>
                          <a:endParaRPr lang="ko-KR" altLang="en-US" dirty="0"/>
                        </a:p>
                      </a:txBody>
                      <a:tcPr anchor="ctr"/>
                    </a:tc>
                    <a:extLst>
                      <a:ext uri="{0D108BD9-81ED-4DB2-BD59-A6C34878D82A}">
                        <a16:rowId xmlns:a16="http://schemas.microsoft.com/office/drawing/2014/main" val="2249934115"/>
                      </a:ext>
                    </a:extLst>
                  </a:tr>
                  <a:tr h="723732">
                    <a:tc>
                      <a:txBody>
                        <a:bodyPr/>
                        <a:lstStyle/>
                        <a:p>
                          <a:pPr algn="ctr" latinLnBrk="1"/>
                          <a:r>
                            <a:rPr lang="en-US" altLang="ko-KR" dirty="0"/>
                            <a:t>Sponge-DRBG</a:t>
                          </a:r>
                        </a:p>
                        <a:p>
                          <a:pPr algn="ctr" latinLnBrk="1"/>
                          <a:r>
                            <a:rPr lang="en-US" altLang="ko-KR" dirty="0"/>
                            <a:t>(sequential)</a:t>
                          </a:r>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ko-KR" sz="1800" b="0" i="0" dirty="0" smtClean="0">
                                    <a:latin typeface="Cambria Math" panose="02040503050406030204" pitchFamily="18" charset="0"/>
                                  </a:rPr>
                                  <m:t>214.2</m:t>
                                </m:r>
                              </m:oMath>
                            </m:oMathPara>
                          </a14:m>
                          <a:endParaRPr lang="en-US" altLang="ko-KR" dirty="0"/>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ko-KR" sz="1800" b="0" i="0" dirty="0" smtClean="0">
                                    <a:latin typeface="Cambria Math" panose="02040503050406030204" pitchFamily="18" charset="0"/>
                                  </a:rPr>
                                  <m:t>425.9</m:t>
                                </m:r>
                              </m:oMath>
                            </m:oMathPara>
                          </a14:m>
                          <a:endParaRPr lang="en-US" altLang="ko-KR" dirty="0"/>
                        </a:p>
                      </a:txBody>
                      <a:tcPr anchor="ctr"/>
                    </a:tc>
                    <a:tc>
                      <a:txBody>
                        <a:bodyPr/>
                        <a:lstStyle/>
                        <a:p>
                          <a:pPr latinLnBrk="1"/>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857.1</m:t>
                                </m:r>
                              </m:oMath>
                            </m:oMathPara>
                          </a14:m>
                          <a:endParaRPr lang="ko-KR" altLang="en-US" dirty="0"/>
                        </a:p>
                      </a:txBody>
                      <a:tcPr anchor="ctr"/>
                    </a:tc>
                    <a:extLst>
                      <a:ext uri="{0D108BD9-81ED-4DB2-BD59-A6C34878D82A}">
                        <a16:rowId xmlns:a16="http://schemas.microsoft.com/office/drawing/2014/main" val="1586687784"/>
                      </a:ext>
                    </a:extLst>
                  </a:tr>
                  <a:tr h="723732">
                    <a:tc>
                      <a:txBody>
                        <a:bodyPr/>
                        <a:lstStyle/>
                        <a:p>
                          <a:pPr algn="ctr" latinLnBrk="1"/>
                          <a:r>
                            <a:rPr lang="en-US" altLang="ko-KR" dirty="0"/>
                            <a:t>Sponge-DRBG</a:t>
                          </a:r>
                        </a:p>
                        <a:p>
                          <a:pPr algn="ctr" latinLnBrk="1"/>
                          <a:r>
                            <a:rPr lang="en-US" altLang="ko-KR" dirty="0"/>
                            <a:t>(4-core)</a:t>
                          </a:r>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110.5</m:t>
                                </m:r>
                              </m:oMath>
                            </m:oMathPara>
                          </a14:m>
                          <a:endParaRPr lang="en-US" altLang="ko-KR" dirty="0"/>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220.8</m:t>
                                </m:r>
                              </m:oMath>
                            </m:oMathPara>
                          </a14:m>
                          <a:endParaRPr lang="en-US" altLang="ko-KR" dirty="0"/>
                        </a:p>
                      </a:txBody>
                      <a:tcPr anchor="ctr"/>
                    </a:tc>
                    <a:tc>
                      <a:txBody>
                        <a:bodyPr/>
                        <a:lstStyle/>
                        <a:p>
                          <a:pPr latinLnBrk="1"/>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441.7</m:t>
                                </m:r>
                              </m:oMath>
                            </m:oMathPara>
                          </a14:m>
                          <a:endParaRPr lang="ko-KR" altLang="en-US" dirty="0"/>
                        </a:p>
                      </a:txBody>
                      <a:tcPr anchor="ctr"/>
                    </a:tc>
                    <a:extLst>
                      <a:ext uri="{0D108BD9-81ED-4DB2-BD59-A6C34878D82A}">
                        <a16:rowId xmlns:a16="http://schemas.microsoft.com/office/drawing/2014/main" val="1590675740"/>
                      </a:ext>
                    </a:extLst>
                  </a:tr>
                  <a:tr h="723732">
                    <a:tc>
                      <a:txBody>
                        <a:bodyPr/>
                        <a:lstStyle/>
                        <a:p>
                          <a:pPr algn="ctr" latinLnBrk="1"/>
                          <a:r>
                            <a:rPr lang="en-US" altLang="ko-KR" dirty="0"/>
                            <a:t>POSDRBG</a:t>
                          </a:r>
                        </a:p>
                        <a:p>
                          <a:pPr algn="ctr" latinLnBrk="1"/>
                          <a:r>
                            <a:rPr lang="en-US" altLang="ko-KR" dirty="0"/>
                            <a:t>(sequential)</a:t>
                          </a:r>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148.8</m:t>
                                </m:r>
                              </m:oMath>
                            </m:oMathPara>
                          </a14:m>
                          <a:endParaRPr lang="en-US" altLang="ko-KR" dirty="0"/>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298.2</m:t>
                                </m:r>
                              </m:oMath>
                            </m:oMathPara>
                          </a14:m>
                          <a:endParaRPr lang="en-US" altLang="ko-KR" dirty="0"/>
                        </a:p>
                      </a:txBody>
                      <a:tcPr anchor="ctr"/>
                    </a:tc>
                    <a:tc>
                      <a:txBody>
                        <a:bodyPr/>
                        <a:lstStyle/>
                        <a:p>
                          <a:pPr latinLnBrk="1"/>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595.4</m:t>
                                </m:r>
                              </m:oMath>
                            </m:oMathPara>
                          </a14:m>
                          <a:endParaRPr lang="ko-KR" altLang="en-US" dirty="0"/>
                        </a:p>
                      </a:txBody>
                      <a:tcPr anchor="ctr"/>
                    </a:tc>
                    <a:extLst>
                      <a:ext uri="{0D108BD9-81ED-4DB2-BD59-A6C34878D82A}">
                        <a16:rowId xmlns:a16="http://schemas.microsoft.com/office/drawing/2014/main" val="868010618"/>
                      </a:ext>
                    </a:extLst>
                  </a:tr>
                  <a:tr h="723732">
                    <a:tc>
                      <a:txBody>
                        <a:bodyPr/>
                        <a:lstStyle/>
                        <a:p>
                          <a:pPr algn="ctr" latinLnBrk="1"/>
                          <a:r>
                            <a:rPr lang="en-US" altLang="ko-KR" dirty="0"/>
                            <a:t>POSDRBG</a:t>
                          </a:r>
                        </a:p>
                        <a:p>
                          <a:pPr algn="ctr" latinLnBrk="1"/>
                          <a:r>
                            <a:rPr lang="en-US" altLang="ko-KR" dirty="0"/>
                            <a:t>(4-core)</a:t>
                          </a:r>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72.3</m:t>
                                </m:r>
                              </m:oMath>
                            </m:oMathPara>
                          </a14:m>
                          <a:endParaRPr lang="en-US" altLang="ko-KR" dirty="0"/>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143.8</m:t>
                                </m:r>
                              </m:oMath>
                            </m:oMathPara>
                          </a14:m>
                          <a:endParaRPr lang="en-US" altLang="ko-KR" dirty="0"/>
                        </a:p>
                      </a:txBody>
                      <a:tcPr anchor="ctr"/>
                    </a:tc>
                    <a:tc>
                      <a:txBody>
                        <a:bodyPr/>
                        <a:lstStyle/>
                        <a:p>
                          <a:pPr latinLnBrk="1"/>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288.7</m:t>
                                </m:r>
                              </m:oMath>
                            </m:oMathPara>
                          </a14:m>
                          <a:endParaRPr lang="ko-KR" altLang="en-US" dirty="0"/>
                        </a:p>
                      </a:txBody>
                      <a:tcPr anchor="ctr"/>
                    </a:tc>
                    <a:extLst>
                      <a:ext uri="{0D108BD9-81ED-4DB2-BD59-A6C34878D82A}">
                        <a16:rowId xmlns:a16="http://schemas.microsoft.com/office/drawing/2014/main" val="4108226260"/>
                      </a:ext>
                    </a:extLst>
                  </a:tr>
                </a:tbl>
              </a:graphicData>
            </a:graphic>
          </p:graphicFrame>
        </mc:Choice>
        <mc:Fallback xmlns="">
          <p:graphicFrame>
            <p:nvGraphicFramePr>
              <p:cNvPr id="4" name="내용 개체 틀 3">
                <a:extLst>
                  <a:ext uri="{FF2B5EF4-FFF2-40B4-BE49-F238E27FC236}">
                    <a16:creationId xmlns:a16="http://schemas.microsoft.com/office/drawing/2014/main" id="{07E7DB8B-D881-483C-8170-1EF531ACFDAD}"/>
                  </a:ext>
                </a:extLst>
              </p:cNvPr>
              <p:cNvGraphicFramePr>
                <a:graphicFrameLocks/>
              </p:cNvGraphicFramePr>
              <p:nvPr>
                <p:extLst>
                  <p:ext uri="{D42A27DB-BD31-4B8C-83A1-F6EECF244321}">
                    <p14:modId xmlns:p14="http://schemas.microsoft.com/office/powerpoint/2010/main" val="791540949"/>
                  </p:ext>
                </p:extLst>
              </p:nvPr>
            </p:nvGraphicFramePr>
            <p:xfrm>
              <a:off x="804025" y="1046206"/>
              <a:ext cx="10583949" cy="4020422"/>
            </p:xfrm>
            <a:graphic>
              <a:graphicData uri="http://schemas.openxmlformats.org/drawingml/2006/table">
                <a:tbl>
                  <a:tblPr firstRow="1" bandRow="1">
                    <a:tableStyleId>{5C22544A-7EE6-4342-B048-85BDC9FD1C3A}</a:tableStyleId>
                  </a:tblPr>
                  <a:tblGrid>
                    <a:gridCol w="3042080">
                      <a:extLst>
                        <a:ext uri="{9D8B030D-6E8A-4147-A177-3AD203B41FA5}">
                          <a16:colId xmlns:a16="http://schemas.microsoft.com/office/drawing/2014/main" val="4243145866"/>
                        </a:ext>
                      </a:extLst>
                    </a:gridCol>
                    <a:gridCol w="2790684">
                      <a:extLst>
                        <a:ext uri="{9D8B030D-6E8A-4147-A177-3AD203B41FA5}">
                          <a16:colId xmlns:a16="http://schemas.microsoft.com/office/drawing/2014/main" val="3136966070"/>
                        </a:ext>
                      </a:extLst>
                    </a:gridCol>
                    <a:gridCol w="2458258">
                      <a:extLst>
                        <a:ext uri="{9D8B030D-6E8A-4147-A177-3AD203B41FA5}">
                          <a16:colId xmlns:a16="http://schemas.microsoft.com/office/drawing/2014/main" val="1504146924"/>
                        </a:ext>
                      </a:extLst>
                    </a:gridCol>
                    <a:gridCol w="2292927">
                      <a:extLst>
                        <a:ext uri="{9D8B030D-6E8A-4147-A177-3AD203B41FA5}">
                          <a16:colId xmlns:a16="http://schemas.microsoft.com/office/drawing/2014/main" val="3084919440"/>
                        </a:ext>
                      </a:extLst>
                    </a:gridCol>
                  </a:tblGrid>
                  <a:tr h="684311">
                    <a:tc rowSpan="2">
                      <a:txBody>
                        <a:bodyPr/>
                        <a:lstStyle/>
                        <a:p>
                          <a:pPr algn="ctr" latinLnBrk="1"/>
                          <a:r>
                            <a:rPr lang="en-US" altLang="ko-KR" dirty="0"/>
                            <a:t>Scheme</a:t>
                          </a:r>
                          <a:endParaRPr lang="ko-KR" altLang="en-US" dirty="0"/>
                        </a:p>
                      </a:txBody>
                      <a:tcPr anchor="ctr"/>
                    </a:tc>
                    <a:tc gridSpan="3">
                      <a:txBody>
                        <a:bodyPr/>
                        <a:lstStyle/>
                        <a:p>
                          <a:pPr algn="ctr" latinLnBrk="1"/>
                          <a:r>
                            <a:rPr lang="en-US" altLang="ko-KR" dirty="0"/>
                            <a:t>Output length</a:t>
                          </a:r>
                          <a:endParaRPr lang="ko-KR" altLang="en-US" dirty="0"/>
                        </a:p>
                      </a:txBody>
                      <a:tcPr anchor="ctr"/>
                    </a:tc>
                    <a:tc hMerge="1">
                      <a:txBody>
                        <a:bodyPr/>
                        <a:lstStyle/>
                        <a:p>
                          <a:pPr algn="ctr" latinLnBrk="1"/>
                          <a:endParaRPr lang="ko-KR" altLang="en-US" dirty="0"/>
                        </a:p>
                      </a:txBody>
                      <a:tcPr anchor="ctr"/>
                    </a:tc>
                    <a:tc hMerge="1">
                      <a:txBody>
                        <a:bodyPr/>
                        <a:lstStyle/>
                        <a:p>
                          <a:pPr latinLnBrk="1"/>
                          <a:endParaRPr lang="ko-KR" altLang="en-US"/>
                        </a:p>
                      </a:txBody>
                      <a:tcPr/>
                    </a:tc>
                    <a:extLst>
                      <a:ext uri="{0D108BD9-81ED-4DB2-BD59-A6C34878D82A}">
                        <a16:rowId xmlns:a16="http://schemas.microsoft.com/office/drawing/2014/main" val="2051844582"/>
                      </a:ext>
                    </a:extLst>
                  </a:tr>
                  <a:tr h="441183">
                    <a:tc vMerge="1">
                      <a:txBody>
                        <a:bodyPr/>
                        <a:lstStyle/>
                        <a:p>
                          <a:pPr algn="ctr" latinLnBrk="1"/>
                          <a:endParaRPr lang="ko-KR" altLang="en-US" dirty="0"/>
                        </a:p>
                      </a:txBody>
                      <a:tcPr anchor="ctr"/>
                    </a:tc>
                    <a:tc>
                      <a:txBody>
                        <a:bodyPr/>
                        <a:lstStyle/>
                        <a:p>
                          <a:pPr algn="ctr" latinLnBrk="1"/>
                          <a:r>
                            <a:rPr lang="en-US" altLang="ko-KR" dirty="0"/>
                            <a:t>50MB</a:t>
                          </a:r>
                          <a:endParaRPr lang="ko-KR" altLang="en-US" dirty="0"/>
                        </a:p>
                      </a:txBody>
                      <a:tcPr anchor="ctr"/>
                    </a:tc>
                    <a:tc>
                      <a:txBody>
                        <a:bodyPr/>
                        <a:lstStyle/>
                        <a:p>
                          <a:pPr algn="ctr" latinLnBrk="1"/>
                          <a:r>
                            <a:rPr lang="en-US" altLang="ko-KR" dirty="0"/>
                            <a:t>100MB</a:t>
                          </a:r>
                          <a:endParaRPr lang="ko-KR" altLang="en-US" dirty="0"/>
                        </a:p>
                      </a:txBody>
                      <a:tcPr anchor="ctr"/>
                    </a:tc>
                    <a:tc>
                      <a:txBody>
                        <a:bodyPr/>
                        <a:lstStyle/>
                        <a:p>
                          <a:pPr algn="ctr" latinLnBrk="1"/>
                          <a:r>
                            <a:rPr lang="en-US" altLang="ko-KR" dirty="0"/>
                            <a:t>200MB</a:t>
                          </a:r>
                          <a:endParaRPr lang="ko-KR" altLang="en-US" dirty="0"/>
                        </a:p>
                      </a:txBody>
                      <a:tcPr anchor="ctr"/>
                    </a:tc>
                    <a:extLst>
                      <a:ext uri="{0D108BD9-81ED-4DB2-BD59-A6C34878D82A}">
                        <a16:rowId xmlns:a16="http://schemas.microsoft.com/office/drawing/2014/main" val="2249934115"/>
                      </a:ext>
                    </a:extLst>
                  </a:tr>
                  <a:tr h="723732">
                    <a:tc>
                      <a:txBody>
                        <a:bodyPr/>
                        <a:lstStyle/>
                        <a:p>
                          <a:pPr algn="ctr" latinLnBrk="1"/>
                          <a:r>
                            <a:rPr lang="en-US" altLang="ko-KR" dirty="0"/>
                            <a:t>Sponge-DRBG</a:t>
                          </a:r>
                        </a:p>
                        <a:p>
                          <a:pPr algn="ctr" latinLnBrk="1"/>
                          <a:r>
                            <a:rPr lang="en-US" altLang="ko-KR" dirty="0"/>
                            <a:t>(sequential)</a:t>
                          </a:r>
                        </a:p>
                      </a:txBody>
                      <a:tcPr anchor="ctr"/>
                    </a:tc>
                    <a:tc>
                      <a:txBody>
                        <a:bodyPr/>
                        <a:lstStyle/>
                        <a:p>
                          <a:endParaRPr lang="ko-KR"/>
                        </a:p>
                      </a:txBody>
                      <a:tcPr anchor="ctr">
                        <a:blipFill>
                          <a:blip r:embed="rId3"/>
                          <a:stretch>
                            <a:fillRect l="-109389" t="-156303" r="-171179" b="-307563"/>
                          </a:stretch>
                        </a:blipFill>
                      </a:tcPr>
                    </a:tc>
                    <a:tc>
                      <a:txBody>
                        <a:bodyPr/>
                        <a:lstStyle/>
                        <a:p>
                          <a:endParaRPr lang="ko-KR"/>
                        </a:p>
                      </a:txBody>
                      <a:tcPr anchor="ctr">
                        <a:blipFill>
                          <a:blip r:embed="rId3"/>
                          <a:stretch>
                            <a:fillRect l="-237965" t="-156303" r="-94541" b="-307563"/>
                          </a:stretch>
                        </a:blipFill>
                      </a:tcPr>
                    </a:tc>
                    <a:tc>
                      <a:txBody>
                        <a:bodyPr/>
                        <a:lstStyle/>
                        <a:p>
                          <a:endParaRPr lang="ko-KR"/>
                        </a:p>
                      </a:txBody>
                      <a:tcPr anchor="ctr">
                        <a:blipFill>
                          <a:blip r:embed="rId3"/>
                          <a:stretch>
                            <a:fillRect l="-361273" t="-156303" r="-1061" b="-307563"/>
                          </a:stretch>
                        </a:blipFill>
                      </a:tcPr>
                    </a:tc>
                    <a:extLst>
                      <a:ext uri="{0D108BD9-81ED-4DB2-BD59-A6C34878D82A}">
                        <a16:rowId xmlns:a16="http://schemas.microsoft.com/office/drawing/2014/main" val="1586687784"/>
                      </a:ext>
                    </a:extLst>
                  </a:tr>
                  <a:tr h="723732">
                    <a:tc>
                      <a:txBody>
                        <a:bodyPr/>
                        <a:lstStyle/>
                        <a:p>
                          <a:pPr algn="ctr" latinLnBrk="1"/>
                          <a:r>
                            <a:rPr lang="en-US" altLang="ko-KR" dirty="0"/>
                            <a:t>Sponge-DRBG</a:t>
                          </a:r>
                        </a:p>
                        <a:p>
                          <a:pPr algn="ctr" latinLnBrk="1"/>
                          <a:r>
                            <a:rPr lang="en-US" altLang="ko-KR" dirty="0"/>
                            <a:t>(4-core)</a:t>
                          </a:r>
                        </a:p>
                      </a:txBody>
                      <a:tcPr anchor="ctr"/>
                    </a:tc>
                    <a:tc>
                      <a:txBody>
                        <a:bodyPr/>
                        <a:lstStyle/>
                        <a:p>
                          <a:endParaRPr lang="ko-KR"/>
                        </a:p>
                      </a:txBody>
                      <a:tcPr anchor="ctr">
                        <a:blipFill>
                          <a:blip r:embed="rId3"/>
                          <a:stretch>
                            <a:fillRect l="-109389" t="-256303" r="-171179" b="-207563"/>
                          </a:stretch>
                        </a:blipFill>
                      </a:tcPr>
                    </a:tc>
                    <a:tc>
                      <a:txBody>
                        <a:bodyPr/>
                        <a:lstStyle/>
                        <a:p>
                          <a:endParaRPr lang="ko-KR"/>
                        </a:p>
                      </a:txBody>
                      <a:tcPr anchor="ctr">
                        <a:blipFill>
                          <a:blip r:embed="rId3"/>
                          <a:stretch>
                            <a:fillRect l="-237965" t="-256303" r="-94541" b="-207563"/>
                          </a:stretch>
                        </a:blipFill>
                      </a:tcPr>
                    </a:tc>
                    <a:tc>
                      <a:txBody>
                        <a:bodyPr/>
                        <a:lstStyle/>
                        <a:p>
                          <a:endParaRPr lang="ko-KR"/>
                        </a:p>
                      </a:txBody>
                      <a:tcPr anchor="ctr">
                        <a:blipFill>
                          <a:blip r:embed="rId3"/>
                          <a:stretch>
                            <a:fillRect l="-361273" t="-256303" r="-1061" b="-207563"/>
                          </a:stretch>
                        </a:blipFill>
                      </a:tcPr>
                    </a:tc>
                    <a:extLst>
                      <a:ext uri="{0D108BD9-81ED-4DB2-BD59-A6C34878D82A}">
                        <a16:rowId xmlns:a16="http://schemas.microsoft.com/office/drawing/2014/main" val="1590675740"/>
                      </a:ext>
                    </a:extLst>
                  </a:tr>
                  <a:tr h="723732">
                    <a:tc>
                      <a:txBody>
                        <a:bodyPr/>
                        <a:lstStyle/>
                        <a:p>
                          <a:pPr algn="ctr" latinLnBrk="1"/>
                          <a:r>
                            <a:rPr lang="en-US" altLang="ko-KR" dirty="0"/>
                            <a:t>POSDRBG</a:t>
                          </a:r>
                        </a:p>
                        <a:p>
                          <a:pPr algn="ctr" latinLnBrk="1"/>
                          <a:r>
                            <a:rPr lang="en-US" altLang="ko-KR" dirty="0"/>
                            <a:t>(sequential)</a:t>
                          </a:r>
                        </a:p>
                      </a:txBody>
                      <a:tcPr anchor="ctr"/>
                    </a:tc>
                    <a:tc>
                      <a:txBody>
                        <a:bodyPr/>
                        <a:lstStyle/>
                        <a:p>
                          <a:endParaRPr lang="ko-KR"/>
                        </a:p>
                      </a:txBody>
                      <a:tcPr anchor="ctr">
                        <a:blipFill>
                          <a:blip r:embed="rId3"/>
                          <a:stretch>
                            <a:fillRect l="-109389" t="-356303" r="-171179" b="-107563"/>
                          </a:stretch>
                        </a:blipFill>
                      </a:tcPr>
                    </a:tc>
                    <a:tc>
                      <a:txBody>
                        <a:bodyPr/>
                        <a:lstStyle/>
                        <a:p>
                          <a:endParaRPr lang="ko-KR"/>
                        </a:p>
                      </a:txBody>
                      <a:tcPr anchor="ctr">
                        <a:blipFill>
                          <a:blip r:embed="rId3"/>
                          <a:stretch>
                            <a:fillRect l="-237965" t="-356303" r="-94541" b="-107563"/>
                          </a:stretch>
                        </a:blipFill>
                      </a:tcPr>
                    </a:tc>
                    <a:tc>
                      <a:txBody>
                        <a:bodyPr/>
                        <a:lstStyle/>
                        <a:p>
                          <a:endParaRPr lang="ko-KR"/>
                        </a:p>
                      </a:txBody>
                      <a:tcPr anchor="ctr">
                        <a:blipFill>
                          <a:blip r:embed="rId3"/>
                          <a:stretch>
                            <a:fillRect l="-361273" t="-356303" r="-1061" b="-107563"/>
                          </a:stretch>
                        </a:blipFill>
                      </a:tcPr>
                    </a:tc>
                    <a:extLst>
                      <a:ext uri="{0D108BD9-81ED-4DB2-BD59-A6C34878D82A}">
                        <a16:rowId xmlns:a16="http://schemas.microsoft.com/office/drawing/2014/main" val="868010618"/>
                      </a:ext>
                    </a:extLst>
                  </a:tr>
                  <a:tr h="723732">
                    <a:tc>
                      <a:txBody>
                        <a:bodyPr/>
                        <a:lstStyle/>
                        <a:p>
                          <a:pPr algn="ctr" latinLnBrk="1"/>
                          <a:r>
                            <a:rPr lang="en-US" altLang="ko-KR" dirty="0"/>
                            <a:t>POSDRBG</a:t>
                          </a:r>
                        </a:p>
                        <a:p>
                          <a:pPr algn="ctr" latinLnBrk="1"/>
                          <a:r>
                            <a:rPr lang="en-US" altLang="ko-KR" dirty="0"/>
                            <a:t>(4-core)</a:t>
                          </a:r>
                        </a:p>
                      </a:txBody>
                      <a:tcPr anchor="ctr"/>
                    </a:tc>
                    <a:tc>
                      <a:txBody>
                        <a:bodyPr/>
                        <a:lstStyle/>
                        <a:p>
                          <a:endParaRPr lang="ko-KR"/>
                        </a:p>
                      </a:txBody>
                      <a:tcPr anchor="ctr">
                        <a:blipFill>
                          <a:blip r:embed="rId3"/>
                          <a:stretch>
                            <a:fillRect l="-109389" t="-456303" r="-171179" b="-7563"/>
                          </a:stretch>
                        </a:blipFill>
                      </a:tcPr>
                    </a:tc>
                    <a:tc>
                      <a:txBody>
                        <a:bodyPr/>
                        <a:lstStyle/>
                        <a:p>
                          <a:endParaRPr lang="ko-KR"/>
                        </a:p>
                      </a:txBody>
                      <a:tcPr anchor="ctr">
                        <a:blipFill>
                          <a:blip r:embed="rId3"/>
                          <a:stretch>
                            <a:fillRect l="-237965" t="-456303" r="-94541" b="-7563"/>
                          </a:stretch>
                        </a:blipFill>
                      </a:tcPr>
                    </a:tc>
                    <a:tc>
                      <a:txBody>
                        <a:bodyPr/>
                        <a:lstStyle/>
                        <a:p>
                          <a:endParaRPr lang="ko-KR"/>
                        </a:p>
                      </a:txBody>
                      <a:tcPr anchor="ctr">
                        <a:blipFill>
                          <a:blip r:embed="rId3"/>
                          <a:stretch>
                            <a:fillRect l="-361273" t="-456303" r="-1061" b="-7563"/>
                          </a:stretch>
                        </a:blipFill>
                      </a:tcPr>
                    </a:tc>
                    <a:extLst>
                      <a:ext uri="{0D108BD9-81ED-4DB2-BD59-A6C34878D82A}">
                        <a16:rowId xmlns:a16="http://schemas.microsoft.com/office/drawing/2014/main" val="4108226260"/>
                      </a:ext>
                    </a:extLst>
                  </a:tr>
                </a:tbl>
              </a:graphicData>
            </a:graphic>
          </p:graphicFrame>
        </mc:Fallback>
      </mc:AlternateContent>
      <p:sp>
        <p:nvSpPr>
          <p:cNvPr id="5" name="TextBox 4">
            <a:extLst>
              <a:ext uri="{FF2B5EF4-FFF2-40B4-BE49-F238E27FC236}">
                <a16:creationId xmlns:a16="http://schemas.microsoft.com/office/drawing/2014/main" id="{CFF20B70-73D4-4BB8-865C-40FDB92C3C96}"/>
              </a:ext>
            </a:extLst>
          </p:cNvPr>
          <p:cNvSpPr txBox="1"/>
          <p:nvPr/>
        </p:nvSpPr>
        <p:spPr>
          <a:xfrm>
            <a:off x="769851" y="5066628"/>
            <a:ext cx="10583949" cy="923330"/>
          </a:xfrm>
          <a:prstGeom prst="rect">
            <a:avLst/>
          </a:prstGeom>
          <a:noFill/>
        </p:spPr>
        <p:txBody>
          <a:bodyPr wrap="square" rtlCol="0">
            <a:spAutoFit/>
          </a:bodyPr>
          <a:lstStyle/>
          <a:p>
            <a:pPr marL="285750" indent="-285750">
              <a:buFont typeface="Arial" panose="020B0604020202020204" pitchFamily="34" charset="0"/>
              <a:buChar char="•"/>
            </a:pPr>
            <a:r>
              <a:rPr lang="en-US" altLang="ko-KR" dirty="0"/>
              <a:t>Numbers in the table: time (in milliseconds) required to generate random numbers of each length</a:t>
            </a:r>
          </a:p>
          <a:p>
            <a:pPr marL="285750" indent="-285750">
              <a:buFont typeface="Arial" panose="020B0604020202020204" pitchFamily="34" charset="0"/>
              <a:buChar char="•"/>
            </a:pPr>
            <a:endParaRPr lang="en-US" altLang="ko-KR" dirty="0"/>
          </a:p>
          <a:p>
            <a:pPr marL="285750" indent="-285750">
              <a:buFont typeface="Arial" panose="020B0604020202020204" pitchFamily="34" charset="0"/>
              <a:buChar char="•"/>
            </a:pPr>
            <a:r>
              <a:rPr lang="en-US" altLang="ko-KR" dirty="0"/>
              <a:t>Only the execution time of the next function was measured</a:t>
            </a:r>
          </a:p>
        </p:txBody>
      </p:sp>
    </p:spTree>
    <p:extLst>
      <p:ext uri="{BB962C8B-B14F-4D97-AF65-F5344CB8AC3E}">
        <p14:creationId xmlns:p14="http://schemas.microsoft.com/office/powerpoint/2010/main" val="4003674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EB1FB-3669-126E-463D-FA6B6F73271E}"/>
            </a:ext>
          </a:extLst>
        </p:cNvPr>
        <p:cNvGrpSpPr/>
        <p:nvPr/>
      </p:nvGrpSpPr>
      <p:grpSpPr>
        <a:xfrm>
          <a:off x="0" y="0"/>
          <a:ext cx="0" cy="0"/>
          <a:chOff x="0" y="0"/>
          <a:chExt cx="0" cy="0"/>
        </a:xfrm>
      </p:grpSpPr>
      <p:sp>
        <p:nvSpPr>
          <p:cNvPr id="3" name="제목 2">
            <a:extLst>
              <a:ext uri="{FF2B5EF4-FFF2-40B4-BE49-F238E27FC236}">
                <a16:creationId xmlns:a16="http://schemas.microsoft.com/office/drawing/2014/main" id="{39B1F02E-0BF9-4D83-F9B4-6A5752C23595}"/>
              </a:ext>
            </a:extLst>
          </p:cNvPr>
          <p:cNvSpPr>
            <a:spLocks noGrp="1"/>
          </p:cNvSpPr>
          <p:nvPr>
            <p:ph type="title"/>
          </p:nvPr>
        </p:nvSpPr>
        <p:spPr/>
        <p:txBody>
          <a:bodyPr/>
          <a:lstStyle/>
          <a:p>
            <a:r>
              <a:rPr lang="en-US" altLang="ko-KR" dirty="0"/>
              <a:t>Comparison </a:t>
            </a:r>
            <a:endParaRPr lang="ko-KR" altLang="en-US" dirty="0"/>
          </a:p>
        </p:txBody>
      </p:sp>
      <mc:AlternateContent xmlns:mc="http://schemas.openxmlformats.org/markup-compatibility/2006" xmlns:a14="http://schemas.microsoft.com/office/drawing/2010/main">
        <mc:Choice Requires="a14">
          <p:graphicFrame>
            <p:nvGraphicFramePr>
              <p:cNvPr id="4" name="내용 개체 틀 3">
                <a:extLst>
                  <a:ext uri="{FF2B5EF4-FFF2-40B4-BE49-F238E27FC236}">
                    <a16:creationId xmlns:a16="http://schemas.microsoft.com/office/drawing/2014/main" id="{A2B69DAE-8751-8987-DBC9-040431003F24}"/>
                  </a:ext>
                </a:extLst>
              </p:cNvPr>
              <p:cNvGraphicFramePr>
                <a:graphicFrameLocks/>
              </p:cNvGraphicFramePr>
              <p:nvPr>
                <p:extLst>
                  <p:ext uri="{D42A27DB-BD31-4B8C-83A1-F6EECF244321}">
                    <p14:modId xmlns:p14="http://schemas.microsoft.com/office/powerpoint/2010/main" val="1078516959"/>
                  </p:ext>
                </p:extLst>
              </p:nvPr>
            </p:nvGraphicFramePr>
            <p:xfrm>
              <a:off x="804025" y="1046206"/>
              <a:ext cx="10583949" cy="4020422"/>
            </p:xfrm>
            <a:graphic>
              <a:graphicData uri="http://schemas.openxmlformats.org/drawingml/2006/table">
                <a:tbl>
                  <a:tblPr firstRow="1" bandRow="1">
                    <a:tableStyleId>{5C22544A-7EE6-4342-B048-85BDC9FD1C3A}</a:tableStyleId>
                  </a:tblPr>
                  <a:tblGrid>
                    <a:gridCol w="3042080">
                      <a:extLst>
                        <a:ext uri="{9D8B030D-6E8A-4147-A177-3AD203B41FA5}">
                          <a16:colId xmlns:a16="http://schemas.microsoft.com/office/drawing/2014/main" val="4243145866"/>
                        </a:ext>
                      </a:extLst>
                    </a:gridCol>
                    <a:gridCol w="2790684">
                      <a:extLst>
                        <a:ext uri="{9D8B030D-6E8A-4147-A177-3AD203B41FA5}">
                          <a16:colId xmlns:a16="http://schemas.microsoft.com/office/drawing/2014/main" val="3136966070"/>
                        </a:ext>
                      </a:extLst>
                    </a:gridCol>
                    <a:gridCol w="2458258">
                      <a:extLst>
                        <a:ext uri="{9D8B030D-6E8A-4147-A177-3AD203B41FA5}">
                          <a16:colId xmlns:a16="http://schemas.microsoft.com/office/drawing/2014/main" val="1504146924"/>
                        </a:ext>
                      </a:extLst>
                    </a:gridCol>
                    <a:gridCol w="2292927">
                      <a:extLst>
                        <a:ext uri="{9D8B030D-6E8A-4147-A177-3AD203B41FA5}">
                          <a16:colId xmlns:a16="http://schemas.microsoft.com/office/drawing/2014/main" val="3084919440"/>
                        </a:ext>
                      </a:extLst>
                    </a:gridCol>
                  </a:tblGrid>
                  <a:tr h="684311">
                    <a:tc rowSpan="2">
                      <a:txBody>
                        <a:bodyPr/>
                        <a:lstStyle/>
                        <a:p>
                          <a:pPr algn="ctr" latinLnBrk="1"/>
                          <a:r>
                            <a:rPr lang="en-US" altLang="ko-KR" dirty="0"/>
                            <a:t>Scheme</a:t>
                          </a:r>
                          <a:endParaRPr lang="ko-KR" altLang="en-US" dirty="0"/>
                        </a:p>
                      </a:txBody>
                      <a:tcPr anchor="ctr"/>
                    </a:tc>
                    <a:tc gridSpan="3">
                      <a:txBody>
                        <a:bodyPr/>
                        <a:lstStyle/>
                        <a:p>
                          <a:pPr algn="ctr" latinLnBrk="1"/>
                          <a:r>
                            <a:rPr lang="en-US" altLang="ko-KR" dirty="0"/>
                            <a:t>Output length</a:t>
                          </a:r>
                          <a:endParaRPr lang="ko-KR" altLang="en-US" dirty="0"/>
                        </a:p>
                      </a:txBody>
                      <a:tcPr anchor="ctr"/>
                    </a:tc>
                    <a:tc hMerge="1">
                      <a:txBody>
                        <a:bodyPr/>
                        <a:lstStyle/>
                        <a:p>
                          <a:pPr algn="ctr" latinLnBrk="1"/>
                          <a:endParaRPr lang="ko-KR" altLang="en-US" dirty="0"/>
                        </a:p>
                      </a:txBody>
                      <a:tcPr anchor="ctr"/>
                    </a:tc>
                    <a:tc hMerge="1">
                      <a:txBody>
                        <a:bodyPr/>
                        <a:lstStyle/>
                        <a:p>
                          <a:pPr latinLnBrk="1"/>
                          <a:endParaRPr lang="ko-KR" altLang="en-US"/>
                        </a:p>
                      </a:txBody>
                      <a:tcPr/>
                    </a:tc>
                    <a:extLst>
                      <a:ext uri="{0D108BD9-81ED-4DB2-BD59-A6C34878D82A}">
                        <a16:rowId xmlns:a16="http://schemas.microsoft.com/office/drawing/2014/main" val="2051844582"/>
                      </a:ext>
                    </a:extLst>
                  </a:tr>
                  <a:tr h="441183">
                    <a:tc vMerge="1">
                      <a:txBody>
                        <a:bodyPr/>
                        <a:lstStyle/>
                        <a:p>
                          <a:pPr algn="ctr" latinLnBrk="1"/>
                          <a:endParaRPr lang="ko-KR" altLang="en-US" dirty="0"/>
                        </a:p>
                      </a:txBody>
                      <a:tcPr anchor="ctr"/>
                    </a:tc>
                    <a:tc>
                      <a:txBody>
                        <a:bodyPr/>
                        <a:lstStyle/>
                        <a:p>
                          <a:pPr algn="ctr" latinLnBrk="1"/>
                          <a:r>
                            <a:rPr lang="en-US" altLang="ko-KR" dirty="0"/>
                            <a:t>50MB</a:t>
                          </a:r>
                          <a:endParaRPr lang="ko-KR" altLang="en-US" dirty="0"/>
                        </a:p>
                      </a:txBody>
                      <a:tcPr anchor="ctr"/>
                    </a:tc>
                    <a:tc>
                      <a:txBody>
                        <a:bodyPr/>
                        <a:lstStyle/>
                        <a:p>
                          <a:pPr algn="ctr" latinLnBrk="1"/>
                          <a:r>
                            <a:rPr lang="en-US" altLang="ko-KR" dirty="0"/>
                            <a:t>100MB</a:t>
                          </a:r>
                          <a:endParaRPr lang="ko-KR" altLang="en-US" dirty="0"/>
                        </a:p>
                      </a:txBody>
                      <a:tcPr anchor="ctr"/>
                    </a:tc>
                    <a:tc>
                      <a:txBody>
                        <a:bodyPr/>
                        <a:lstStyle/>
                        <a:p>
                          <a:pPr algn="ctr" latinLnBrk="1"/>
                          <a:r>
                            <a:rPr lang="en-US" altLang="ko-KR" dirty="0"/>
                            <a:t>200MB</a:t>
                          </a:r>
                          <a:endParaRPr lang="ko-KR" altLang="en-US" dirty="0"/>
                        </a:p>
                      </a:txBody>
                      <a:tcPr anchor="ctr"/>
                    </a:tc>
                    <a:extLst>
                      <a:ext uri="{0D108BD9-81ED-4DB2-BD59-A6C34878D82A}">
                        <a16:rowId xmlns:a16="http://schemas.microsoft.com/office/drawing/2014/main" val="2249934115"/>
                      </a:ext>
                    </a:extLst>
                  </a:tr>
                  <a:tr h="723732">
                    <a:tc>
                      <a:txBody>
                        <a:bodyPr/>
                        <a:lstStyle/>
                        <a:p>
                          <a:pPr algn="ctr" latinLnBrk="1"/>
                          <a:r>
                            <a:rPr lang="en-US" altLang="ko-KR" dirty="0"/>
                            <a:t>Sponge-DRBG</a:t>
                          </a:r>
                        </a:p>
                        <a:p>
                          <a:pPr algn="ctr" latinLnBrk="1"/>
                          <a:r>
                            <a:rPr lang="en-US" altLang="ko-KR" dirty="0"/>
                            <a:t>(sequential)</a:t>
                          </a:r>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ko-KR" sz="1800" b="0" i="0" dirty="0" smtClean="0">
                                    <a:latin typeface="Cambria Math" panose="02040503050406030204" pitchFamily="18" charset="0"/>
                                  </a:rPr>
                                  <m:t>214.2</m:t>
                                </m:r>
                              </m:oMath>
                            </m:oMathPara>
                          </a14:m>
                          <a:endParaRPr lang="en-US" altLang="ko-KR" dirty="0"/>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ko-KR" sz="1800" b="0" i="0" dirty="0" smtClean="0">
                                    <a:latin typeface="Cambria Math" panose="02040503050406030204" pitchFamily="18" charset="0"/>
                                  </a:rPr>
                                  <m:t>425.9</m:t>
                                </m:r>
                              </m:oMath>
                            </m:oMathPara>
                          </a14:m>
                          <a:endParaRPr lang="en-US" altLang="ko-KR" dirty="0"/>
                        </a:p>
                      </a:txBody>
                      <a:tcPr anchor="ctr"/>
                    </a:tc>
                    <a:tc>
                      <a:txBody>
                        <a:bodyPr/>
                        <a:lstStyle/>
                        <a:p>
                          <a:pPr latinLnBrk="1"/>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857.1</m:t>
                                </m:r>
                              </m:oMath>
                            </m:oMathPara>
                          </a14:m>
                          <a:endParaRPr lang="ko-KR" altLang="en-US" dirty="0"/>
                        </a:p>
                      </a:txBody>
                      <a:tcPr anchor="ctr"/>
                    </a:tc>
                    <a:extLst>
                      <a:ext uri="{0D108BD9-81ED-4DB2-BD59-A6C34878D82A}">
                        <a16:rowId xmlns:a16="http://schemas.microsoft.com/office/drawing/2014/main" val="1586687784"/>
                      </a:ext>
                    </a:extLst>
                  </a:tr>
                  <a:tr h="723732">
                    <a:tc>
                      <a:txBody>
                        <a:bodyPr/>
                        <a:lstStyle/>
                        <a:p>
                          <a:pPr algn="ctr" latinLnBrk="1"/>
                          <a:endParaRPr lang="en-US" altLang="ko-KR" dirty="0"/>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en-US" altLang="ko-KR" dirty="0"/>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en-US" altLang="ko-KR" dirty="0"/>
                        </a:p>
                      </a:txBody>
                      <a:tcPr anchor="ctr"/>
                    </a:tc>
                    <a:tc>
                      <a:txBody>
                        <a:bodyPr/>
                        <a:lstStyle/>
                        <a:p>
                          <a:pPr latinLnBrk="1"/>
                          <a:endParaRPr lang="ko-KR" altLang="en-US" dirty="0"/>
                        </a:p>
                      </a:txBody>
                      <a:tcPr anchor="ctr"/>
                    </a:tc>
                    <a:extLst>
                      <a:ext uri="{0D108BD9-81ED-4DB2-BD59-A6C34878D82A}">
                        <a16:rowId xmlns:a16="http://schemas.microsoft.com/office/drawing/2014/main" val="1590675740"/>
                      </a:ext>
                    </a:extLst>
                  </a:tr>
                  <a:tr h="723732">
                    <a:tc>
                      <a:txBody>
                        <a:bodyPr/>
                        <a:lstStyle/>
                        <a:p>
                          <a:pPr algn="ctr" latinLnBrk="1"/>
                          <a:r>
                            <a:rPr lang="en-US" altLang="ko-KR" dirty="0"/>
                            <a:t>POSDRBG</a:t>
                          </a:r>
                        </a:p>
                        <a:p>
                          <a:pPr algn="ctr" latinLnBrk="1"/>
                          <a:r>
                            <a:rPr lang="en-US" altLang="ko-KR" dirty="0"/>
                            <a:t>(sequential)</a:t>
                          </a:r>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148.8</m:t>
                                </m:r>
                              </m:oMath>
                            </m:oMathPara>
                          </a14:m>
                          <a:endParaRPr lang="en-US" altLang="ko-KR" dirty="0"/>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298.2</m:t>
                                </m:r>
                              </m:oMath>
                            </m:oMathPara>
                          </a14:m>
                          <a:endParaRPr lang="en-US" altLang="ko-KR" dirty="0"/>
                        </a:p>
                      </a:txBody>
                      <a:tcPr anchor="ctr"/>
                    </a:tc>
                    <a:tc>
                      <a:txBody>
                        <a:bodyPr/>
                        <a:lstStyle/>
                        <a:p>
                          <a:pPr latinLnBrk="1"/>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595.4</m:t>
                                </m:r>
                              </m:oMath>
                            </m:oMathPara>
                          </a14:m>
                          <a:endParaRPr lang="ko-KR" altLang="en-US" dirty="0"/>
                        </a:p>
                      </a:txBody>
                      <a:tcPr anchor="ctr"/>
                    </a:tc>
                    <a:extLst>
                      <a:ext uri="{0D108BD9-81ED-4DB2-BD59-A6C34878D82A}">
                        <a16:rowId xmlns:a16="http://schemas.microsoft.com/office/drawing/2014/main" val="868010618"/>
                      </a:ext>
                    </a:extLst>
                  </a:tr>
                  <a:tr h="723732">
                    <a:tc>
                      <a:txBody>
                        <a:bodyPr/>
                        <a:lstStyle/>
                        <a:p>
                          <a:pPr algn="ctr" latinLnBrk="1"/>
                          <a:endParaRPr lang="en-US" altLang="ko-KR" dirty="0"/>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en-US" altLang="ko-KR" dirty="0"/>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en-US" altLang="ko-KR" dirty="0"/>
                        </a:p>
                      </a:txBody>
                      <a:tcPr anchor="ctr"/>
                    </a:tc>
                    <a:tc>
                      <a:txBody>
                        <a:bodyPr/>
                        <a:lstStyle/>
                        <a:p>
                          <a:pPr latinLnBrk="1"/>
                          <a:endParaRPr lang="ko-KR" altLang="en-US" dirty="0"/>
                        </a:p>
                      </a:txBody>
                      <a:tcPr anchor="ctr"/>
                    </a:tc>
                    <a:extLst>
                      <a:ext uri="{0D108BD9-81ED-4DB2-BD59-A6C34878D82A}">
                        <a16:rowId xmlns:a16="http://schemas.microsoft.com/office/drawing/2014/main" val="4108226260"/>
                      </a:ext>
                    </a:extLst>
                  </a:tr>
                </a:tbl>
              </a:graphicData>
            </a:graphic>
          </p:graphicFrame>
        </mc:Choice>
        <mc:Fallback xmlns="">
          <p:graphicFrame>
            <p:nvGraphicFramePr>
              <p:cNvPr id="4" name="내용 개체 틀 3">
                <a:extLst>
                  <a:ext uri="{FF2B5EF4-FFF2-40B4-BE49-F238E27FC236}">
                    <a16:creationId xmlns:a16="http://schemas.microsoft.com/office/drawing/2014/main" id="{A2B69DAE-8751-8987-DBC9-040431003F24}"/>
                  </a:ext>
                </a:extLst>
              </p:cNvPr>
              <p:cNvGraphicFramePr>
                <a:graphicFrameLocks/>
              </p:cNvGraphicFramePr>
              <p:nvPr>
                <p:extLst>
                  <p:ext uri="{D42A27DB-BD31-4B8C-83A1-F6EECF244321}">
                    <p14:modId xmlns:p14="http://schemas.microsoft.com/office/powerpoint/2010/main" val="1078516959"/>
                  </p:ext>
                </p:extLst>
              </p:nvPr>
            </p:nvGraphicFramePr>
            <p:xfrm>
              <a:off x="804025" y="1046206"/>
              <a:ext cx="10583949" cy="4020422"/>
            </p:xfrm>
            <a:graphic>
              <a:graphicData uri="http://schemas.openxmlformats.org/drawingml/2006/table">
                <a:tbl>
                  <a:tblPr firstRow="1" bandRow="1">
                    <a:tableStyleId>{5C22544A-7EE6-4342-B048-85BDC9FD1C3A}</a:tableStyleId>
                  </a:tblPr>
                  <a:tblGrid>
                    <a:gridCol w="3042080">
                      <a:extLst>
                        <a:ext uri="{9D8B030D-6E8A-4147-A177-3AD203B41FA5}">
                          <a16:colId xmlns:a16="http://schemas.microsoft.com/office/drawing/2014/main" val="4243145866"/>
                        </a:ext>
                      </a:extLst>
                    </a:gridCol>
                    <a:gridCol w="2790684">
                      <a:extLst>
                        <a:ext uri="{9D8B030D-6E8A-4147-A177-3AD203B41FA5}">
                          <a16:colId xmlns:a16="http://schemas.microsoft.com/office/drawing/2014/main" val="3136966070"/>
                        </a:ext>
                      </a:extLst>
                    </a:gridCol>
                    <a:gridCol w="2458258">
                      <a:extLst>
                        <a:ext uri="{9D8B030D-6E8A-4147-A177-3AD203B41FA5}">
                          <a16:colId xmlns:a16="http://schemas.microsoft.com/office/drawing/2014/main" val="1504146924"/>
                        </a:ext>
                      </a:extLst>
                    </a:gridCol>
                    <a:gridCol w="2292927">
                      <a:extLst>
                        <a:ext uri="{9D8B030D-6E8A-4147-A177-3AD203B41FA5}">
                          <a16:colId xmlns:a16="http://schemas.microsoft.com/office/drawing/2014/main" val="3084919440"/>
                        </a:ext>
                      </a:extLst>
                    </a:gridCol>
                  </a:tblGrid>
                  <a:tr h="684311">
                    <a:tc rowSpan="2">
                      <a:txBody>
                        <a:bodyPr/>
                        <a:lstStyle/>
                        <a:p>
                          <a:pPr algn="ctr" latinLnBrk="1"/>
                          <a:r>
                            <a:rPr lang="en-US" altLang="ko-KR" dirty="0"/>
                            <a:t>Scheme</a:t>
                          </a:r>
                          <a:endParaRPr lang="ko-KR" altLang="en-US" dirty="0"/>
                        </a:p>
                      </a:txBody>
                      <a:tcPr anchor="ctr"/>
                    </a:tc>
                    <a:tc gridSpan="3">
                      <a:txBody>
                        <a:bodyPr/>
                        <a:lstStyle/>
                        <a:p>
                          <a:pPr algn="ctr" latinLnBrk="1"/>
                          <a:r>
                            <a:rPr lang="en-US" altLang="ko-KR" dirty="0"/>
                            <a:t>Output length</a:t>
                          </a:r>
                          <a:endParaRPr lang="ko-KR" altLang="en-US" dirty="0"/>
                        </a:p>
                      </a:txBody>
                      <a:tcPr anchor="ctr"/>
                    </a:tc>
                    <a:tc hMerge="1">
                      <a:txBody>
                        <a:bodyPr/>
                        <a:lstStyle/>
                        <a:p>
                          <a:pPr algn="ctr" latinLnBrk="1"/>
                          <a:endParaRPr lang="ko-KR" altLang="en-US" dirty="0"/>
                        </a:p>
                      </a:txBody>
                      <a:tcPr anchor="ctr"/>
                    </a:tc>
                    <a:tc hMerge="1">
                      <a:txBody>
                        <a:bodyPr/>
                        <a:lstStyle/>
                        <a:p>
                          <a:pPr latinLnBrk="1"/>
                          <a:endParaRPr lang="ko-KR" altLang="en-US"/>
                        </a:p>
                      </a:txBody>
                      <a:tcPr/>
                    </a:tc>
                    <a:extLst>
                      <a:ext uri="{0D108BD9-81ED-4DB2-BD59-A6C34878D82A}">
                        <a16:rowId xmlns:a16="http://schemas.microsoft.com/office/drawing/2014/main" val="2051844582"/>
                      </a:ext>
                    </a:extLst>
                  </a:tr>
                  <a:tr h="441183">
                    <a:tc vMerge="1">
                      <a:txBody>
                        <a:bodyPr/>
                        <a:lstStyle/>
                        <a:p>
                          <a:pPr algn="ctr" latinLnBrk="1"/>
                          <a:endParaRPr lang="ko-KR" altLang="en-US" dirty="0"/>
                        </a:p>
                      </a:txBody>
                      <a:tcPr anchor="ctr"/>
                    </a:tc>
                    <a:tc>
                      <a:txBody>
                        <a:bodyPr/>
                        <a:lstStyle/>
                        <a:p>
                          <a:pPr algn="ctr" latinLnBrk="1"/>
                          <a:r>
                            <a:rPr lang="en-US" altLang="ko-KR" dirty="0"/>
                            <a:t>50MB</a:t>
                          </a:r>
                          <a:endParaRPr lang="ko-KR" altLang="en-US" dirty="0"/>
                        </a:p>
                      </a:txBody>
                      <a:tcPr anchor="ctr"/>
                    </a:tc>
                    <a:tc>
                      <a:txBody>
                        <a:bodyPr/>
                        <a:lstStyle/>
                        <a:p>
                          <a:pPr algn="ctr" latinLnBrk="1"/>
                          <a:r>
                            <a:rPr lang="en-US" altLang="ko-KR" dirty="0"/>
                            <a:t>100MB</a:t>
                          </a:r>
                          <a:endParaRPr lang="ko-KR" altLang="en-US" dirty="0"/>
                        </a:p>
                      </a:txBody>
                      <a:tcPr anchor="ctr"/>
                    </a:tc>
                    <a:tc>
                      <a:txBody>
                        <a:bodyPr/>
                        <a:lstStyle/>
                        <a:p>
                          <a:pPr algn="ctr" latinLnBrk="1"/>
                          <a:r>
                            <a:rPr lang="en-US" altLang="ko-KR" dirty="0"/>
                            <a:t>200MB</a:t>
                          </a:r>
                          <a:endParaRPr lang="ko-KR" altLang="en-US" dirty="0"/>
                        </a:p>
                      </a:txBody>
                      <a:tcPr anchor="ctr"/>
                    </a:tc>
                    <a:extLst>
                      <a:ext uri="{0D108BD9-81ED-4DB2-BD59-A6C34878D82A}">
                        <a16:rowId xmlns:a16="http://schemas.microsoft.com/office/drawing/2014/main" val="2249934115"/>
                      </a:ext>
                    </a:extLst>
                  </a:tr>
                  <a:tr h="723732">
                    <a:tc>
                      <a:txBody>
                        <a:bodyPr/>
                        <a:lstStyle/>
                        <a:p>
                          <a:pPr algn="ctr" latinLnBrk="1"/>
                          <a:r>
                            <a:rPr lang="en-US" altLang="ko-KR" dirty="0"/>
                            <a:t>Sponge-DRBG</a:t>
                          </a:r>
                        </a:p>
                        <a:p>
                          <a:pPr algn="ctr" latinLnBrk="1"/>
                          <a:r>
                            <a:rPr lang="en-US" altLang="ko-KR" dirty="0"/>
                            <a:t>(sequential)</a:t>
                          </a:r>
                        </a:p>
                      </a:txBody>
                      <a:tcPr anchor="ctr"/>
                    </a:tc>
                    <a:tc>
                      <a:txBody>
                        <a:bodyPr/>
                        <a:lstStyle/>
                        <a:p>
                          <a:endParaRPr lang="ko-KR"/>
                        </a:p>
                      </a:txBody>
                      <a:tcPr anchor="ctr">
                        <a:blipFill>
                          <a:blip r:embed="rId3"/>
                          <a:stretch>
                            <a:fillRect l="-109389" t="-156303" r="-171179" b="-301681"/>
                          </a:stretch>
                        </a:blipFill>
                      </a:tcPr>
                    </a:tc>
                    <a:tc>
                      <a:txBody>
                        <a:bodyPr/>
                        <a:lstStyle/>
                        <a:p>
                          <a:endParaRPr lang="ko-KR"/>
                        </a:p>
                      </a:txBody>
                      <a:tcPr anchor="ctr">
                        <a:blipFill>
                          <a:blip r:embed="rId3"/>
                          <a:stretch>
                            <a:fillRect l="-237965" t="-156303" r="-94541" b="-301681"/>
                          </a:stretch>
                        </a:blipFill>
                      </a:tcPr>
                    </a:tc>
                    <a:tc>
                      <a:txBody>
                        <a:bodyPr/>
                        <a:lstStyle/>
                        <a:p>
                          <a:endParaRPr lang="ko-KR"/>
                        </a:p>
                      </a:txBody>
                      <a:tcPr anchor="ctr">
                        <a:blipFill>
                          <a:blip r:embed="rId3"/>
                          <a:stretch>
                            <a:fillRect l="-361273" t="-156303" r="-1061" b="-301681"/>
                          </a:stretch>
                        </a:blipFill>
                      </a:tcPr>
                    </a:tc>
                    <a:extLst>
                      <a:ext uri="{0D108BD9-81ED-4DB2-BD59-A6C34878D82A}">
                        <a16:rowId xmlns:a16="http://schemas.microsoft.com/office/drawing/2014/main" val="1586687784"/>
                      </a:ext>
                    </a:extLst>
                  </a:tr>
                  <a:tr h="723732">
                    <a:tc>
                      <a:txBody>
                        <a:bodyPr/>
                        <a:lstStyle/>
                        <a:p>
                          <a:pPr algn="ctr" latinLnBrk="1"/>
                          <a:endParaRPr lang="en-US" altLang="ko-KR" dirty="0"/>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en-US" altLang="ko-KR" dirty="0"/>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en-US" altLang="ko-KR" dirty="0"/>
                        </a:p>
                      </a:txBody>
                      <a:tcPr anchor="ctr"/>
                    </a:tc>
                    <a:tc>
                      <a:txBody>
                        <a:bodyPr/>
                        <a:lstStyle/>
                        <a:p>
                          <a:pPr latinLnBrk="1"/>
                          <a:endParaRPr lang="ko-KR" altLang="en-US" dirty="0"/>
                        </a:p>
                      </a:txBody>
                      <a:tcPr anchor="ctr"/>
                    </a:tc>
                    <a:extLst>
                      <a:ext uri="{0D108BD9-81ED-4DB2-BD59-A6C34878D82A}">
                        <a16:rowId xmlns:a16="http://schemas.microsoft.com/office/drawing/2014/main" val="1590675740"/>
                      </a:ext>
                    </a:extLst>
                  </a:tr>
                  <a:tr h="723732">
                    <a:tc>
                      <a:txBody>
                        <a:bodyPr/>
                        <a:lstStyle/>
                        <a:p>
                          <a:pPr algn="ctr" latinLnBrk="1"/>
                          <a:r>
                            <a:rPr lang="en-US" altLang="ko-KR" dirty="0"/>
                            <a:t>POSDRBG</a:t>
                          </a:r>
                        </a:p>
                        <a:p>
                          <a:pPr algn="ctr" latinLnBrk="1"/>
                          <a:r>
                            <a:rPr lang="en-US" altLang="ko-KR" dirty="0"/>
                            <a:t>(sequential)</a:t>
                          </a:r>
                        </a:p>
                      </a:txBody>
                      <a:tcPr anchor="ctr"/>
                    </a:tc>
                    <a:tc>
                      <a:txBody>
                        <a:bodyPr/>
                        <a:lstStyle/>
                        <a:p>
                          <a:endParaRPr lang="ko-KR"/>
                        </a:p>
                      </a:txBody>
                      <a:tcPr anchor="ctr">
                        <a:blipFill>
                          <a:blip r:embed="rId3"/>
                          <a:stretch>
                            <a:fillRect l="-109389" t="-356303" r="-171179" b="-101681"/>
                          </a:stretch>
                        </a:blipFill>
                      </a:tcPr>
                    </a:tc>
                    <a:tc>
                      <a:txBody>
                        <a:bodyPr/>
                        <a:lstStyle/>
                        <a:p>
                          <a:endParaRPr lang="ko-KR"/>
                        </a:p>
                      </a:txBody>
                      <a:tcPr anchor="ctr">
                        <a:blipFill>
                          <a:blip r:embed="rId3"/>
                          <a:stretch>
                            <a:fillRect l="-237965" t="-356303" r="-94541" b="-101681"/>
                          </a:stretch>
                        </a:blipFill>
                      </a:tcPr>
                    </a:tc>
                    <a:tc>
                      <a:txBody>
                        <a:bodyPr/>
                        <a:lstStyle/>
                        <a:p>
                          <a:endParaRPr lang="ko-KR"/>
                        </a:p>
                      </a:txBody>
                      <a:tcPr anchor="ctr">
                        <a:blipFill>
                          <a:blip r:embed="rId3"/>
                          <a:stretch>
                            <a:fillRect l="-361273" t="-356303" r="-1061" b="-101681"/>
                          </a:stretch>
                        </a:blipFill>
                      </a:tcPr>
                    </a:tc>
                    <a:extLst>
                      <a:ext uri="{0D108BD9-81ED-4DB2-BD59-A6C34878D82A}">
                        <a16:rowId xmlns:a16="http://schemas.microsoft.com/office/drawing/2014/main" val="868010618"/>
                      </a:ext>
                    </a:extLst>
                  </a:tr>
                  <a:tr h="723732">
                    <a:tc>
                      <a:txBody>
                        <a:bodyPr/>
                        <a:lstStyle/>
                        <a:p>
                          <a:pPr algn="ctr" latinLnBrk="1"/>
                          <a:endParaRPr lang="en-US" altLang="ko-KR" dirty="0"/>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en-US" altLang="ko-KR" dirty="0"/>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en-US" altLang="ko-KR" dirty="0"/>
                        </a:p>
                      </a:txBody>
                      <a:tcPr anchor="ctr"/>
                    </a:tc>
                    <a:tc>
                      <a:txBody>
                        <a:bodyPr/>
                        <a:lstStyle/>
                        <a:p>
                          <a:pPr latinLnBrk="1"/>
                          <a:endParaRPr lang="ko-KR" altLang="en-US" dirty="0"/>
                        </a:p>
                      </a:txBody>
                      <a:tcPr anchor="ctr"/>
                    </a:tc>
                    <a:extLst>
                      <a:ext uri="{0D108BD9-81ED-4DB2-BD59-A6C34878D82A}">
                        <a16:rowId xmlns:a16="http://schemas.microsoft.com/office/drawing/2014/main" val="4108226260"/>
                      </a:ext>
                    </a:extLst>
                  </a:tr>
                </a:tbl>
              </a:graphicData>
            </a:graphic>
          </p:graphicFrame>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C28BFC3-F8B1-F456-6659-AD42F8F33307}"/>
                  </a:ext>
                </a:extLst>
              </p:cNvPr>
              <p:cNvSpPr txBox="1"/>
              <p:nvPr/>
            </p:nvSpPr>
            <p:spPr>
              <a:xfrm>
                <a:off x="769851" y="5066628"/>
                <a:ext cx="10583949" cy="543547"/>
              </a:xfrm>
              <a:prstGeom prst="rect">
                <a:avLst/>
              </a:prstGeom>
              <a:noFill/>
            </p:spPr>
            <p:txBody>
              <a:bodyPr wrap="square" rtlCol="0">
                <a:spAutoFit/>
              </a:bodyPr>
              <a:lstStyle/>
              <a:p>
                <a:pPr marL="285750" indent="-285750">
                  <a:buFont typeface="Arial" panose="020B0604020202020204" pitchFamily="34" charset="0"/>
                  <a:buChar char="•"/>
                </a:pPr>
                <a:r>
                  <a:rPr lang="en-US" altLang="ko-KR" sz="2200" dirty="0"/>
                  <a:t>We used a Keccak permutation with </a:t>
                </a:r>
                <a14:m>
                  <m:oMath xmlns:m="http://schemas.openxmlformats.org/officeDocument/2006/math">
                    <m:f>
                      <m:fPr>
                        <m:ctrlPr>
                          <a:rPr lang="en-US" altLang="ko-KR" sz="2200" b="0" i="1" smtClean="0">
                            <a:latin typeface="Cambria Math" panose="02040503050406030204" pitchFamily="18" charset="0"/>
                          </a:rPr>
                        </m:ctrlPr>
                      </m:fPr>
                      <m:num>
                        <m:r>
                          <a:rPr lang="en-US" altLang="ko-KR" sz="2200" b="0" i="1" smtClean="0">
                            <a:latin typeface="Cambria Math" panose="02040503050406030204" pitchFamily="18" charset="0"/>
                          </a:rPr>
                          <m:t>𝑛</m:t>
                        </m:r>
                      </m:num>
                      <m:den>
                        <m:r>
                          <a:rPr lang="en-US" altLang="ko-KR" sz="2200" b="0" i="1" smtClean="0">
                            <a:latin typeface="Cambria Math" panose="02040503050406030204" pitchFamily="18" charset="0"/>
                          </a:rPr>
                          <m:t>𝑟</m:t>
                        </m:r>
                      </m:den>
                    </m:f>
                    <m:r>
                      <a:rPr lang="en-US" altLang="ko-KR" sz="2200" b="0" i="1" smtClean="0">
                        <a:latin typeface="Cambria Math" panose="02040503050406030204" pitchFamily="18" charset="0"/>
                      </a:rPr>
                      <m:t>≈1.4</m:t>
                    </m:r>
                  </m:oMath>
                </a14:m>
                <a:r>
                  <a:rPr lang="en-US" altLang="ko-KR" sz="2200" dirty="0"/>
                  <a:t>!</a:t>
                </a:r>
              </a:p>
            </p:txBody>
          </p:sp>
        </mc:Choice>
        <mc:Fallback xmlns="">
          <p:sp>
            <p:nvSpPr>
              <p:cNvPr id="5" name="TextBox 4">
                <a:extLst>
                  <a:ext uri="{FF2B5EF4-FFF2-40B4-BE49-F238E27FC236}">
                    <a16:creationId xmlns:a16="http://schemas.microsoft.com/office/drawing/2014/main" id="{CC28BFC3-F8B1-F456-6659-AD42F8F33307}"/>
                  </a:ext>
                </a:extLst>
              </p:cNvPr>
              <p:cNvSpPr txBox="1">
                <a:spLocks noRot="1" noChangeAspect="1" noMove="1" noResize="1" noEditPoints="1" noAdjustHandles="1" noChangeArrowheads="1" noChangeShapeType="1" noTextEdit="1"/>
              </p:cNvSpPr>
              <p:nvPr/>
            </p:nvSpPr>
            <p:spPr>
              <a:xfrm>
                <a:off x="769851" y="5066628"/>
                <a:ext cx="10583949" cy="543547"/>
              </a:xfrm>
              <a:prstGeom prst="rect">
                <a:avLst/>
              </a:prstGeom>
              <a:blipFill>
                <a:blip r:embed="rId4"/>
                <a:stretch>
                  <a:fillRect l="-633" t="-1124" b="-8989"/>
                </a:stretch>
              </a:blipFill>
            </p:spPr>
            <p:txBody>
              <a:bodyPr/>
              <a:lstStyle/>
              <a:p>
                <a:r>
                  <a:rPr lang="ko-KR" altLang="en-US">
                    <a:noFill/>
                  </a:rPr>
                  <a:t> </a:t>
                </a:r>
              </a:p>
            </p:txBody>
          </p:sp>
        </mc:Fallback>
      </mc:AlternateContent>
      <p:sp>
        <p:nvSpPr>
          <p:cNvPr id="2" name="직사각형 1">
            <a:extLst>
              <a:ext uri="{FF2B5EF4-FFF2-40B4-BE49-F238E27FC236}">
                <a16:creationId xmlns:a16="http://schemas.microsoft.com/office/drawing/2014/main" id="{74DEAACE-7E53-1B41-D8F3-4578E111E850}"/>
              </a:ext>
            </a:extLst>
          </p:cNvPr>
          <p:cNvSpPr/>
          <p:nvPr/>
        </p:nvSpPr>
        <p:spPr>
          <a:xfrm>
            <a:off x="790023" y="2141000"/>
            <a:ext cx="10583949" cy="766482"/>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ko-KR" altLang="en-US"/>
          </a:p>
        </p:txBody>
      </p:sp>
      <p:sp>
        <p:nvSpPr>
          <p:cNvPr id="6" name="직사각형 5">
            <a:extLst>
              <a:ext uri="{FF2B5EF4-FFF2-40B4-BE49-F238E27FC236}">
                <a16:creationId xmlns:a16="http://schemas.microsoft.com/office/drawing/2014/main" id="{82E7AAA7-8C1C-9D33-FF30-70D49BB766D5}"/>
              </a:ext>
            </a:extLst>
          </p:cNvPr>
          <p:cNvSpPr/>
          <p:nvPr/>
        </p:nvSpPr>
        <p:spPr>
          <a:xfrm>
            <a:off x="790023" y="3583642"/>
            <a:ext cx="10583949" cy="766482"/>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ko-KR" altLang="en-US"/>
          </a:p>
        </p:txBody>
      </p:sp>
      <p:cxnSp>
        <p:nvCxnSpPr>
          <p:cNvPr id="12" name="연결선: 구부러짐 11">
            <a:extLst>
              <a:ext uri="{FF2B5EF4-FFF2-40B4-BE49-F238E27FC236}">
                <a16:creationId xmlns:a16="http://schemas.microsoft.com/office/drawing/2014/main" id="{CC9A363E-9107-FDF0-7439-AEE0CB5C2D56}"/>
              </a:ext>
            </a:extLst>
          </p:cNvPr>
          <p:cNvCxnSpPr>
            <a:cxnSpLocks/>
            <a:stCxn id="2" idx="1"/>
            <a:endCxn id="6" idx="1"/>
          </p:cNvCxnSpPr>
          <p:nvPr/>
        </p:nvCxnSpPr>
        <p:spPr>
          <a:xfrm rot="10800000" flipV="1">
            <a:off x="790023" y="2524241"/>
            <a:ext cx="12700" cy="1442642"/>
          </a:xfrm>
          <a:prstGeom prst="curvedConnector3">
            <a:avLst>
              <a:gd name="adj1" fmla="val 4235299"/>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503EA0C-5145-48CC-14A7-0AD009409052}"/>
                  </a:ext>
                </a:extLst>
              </p:cNvPr>
              <p:cNvSpPr txBox="1"/>
              <p:nvPr/>
            </p:nvSpPr>
            <p:spPr>
              <a:xfrm>
                <a:off x="407894" y="2854545"/>
                <a:ext cx="2968810" cy="769441"/>
              </a:xfrm>
              <a:prstGeom prst="rect">
                <a:avLst/>
              </a:prstGeom>
              <a:noFill/>
            </p:spPr>
            <p:txBody>
              <a:bodyPr wrap="square" rtlCol="0">
                <a:spAutoFit/>
              </a:bodyPr>
              <a:lstStyle/>
              <a:p>
                <a:r>
                  <a:rPr lang="en-US" altLang="ko-KR" sz="2200" dirty="0">
                    <a:solidFill>
                      <a:srgbClr val="FF0000"/>
                    </a:solidFill>
                    <a:latin typeface="Cambria Math" panose="02040503050406030204" pitchFamily="18" charset="0"/>
                  </a:rPr>
                  <a:t>POSDRBG is </a:t>
                </a:r>
                <a:br>
                  <a:rPr lang="en-US" altLang="ko-KR" sz="2200" b="0" i="1" dirty="0">
                    <a:solidFill>
                      <a:srgbClr val="FF0000"/>
                    </a:solidFill>
                    <a:latin typeface="Cambria Math" panose="02040503050406030204" pitchFamily="18" charset="0"/>
                  </a:rPr>
                </a:br>
                <a14:m>
                  <m:oMath xmlns:m="http://schemas.openxmlformats.org/officeDocument/2006/math">
                    <m:r>
                      <a:rPr lang="en-US" altLang="ko-KR" sz="2200" b="0" i="1" smtClean="0">
                        <a:solidFill>
                          <a:srgbClr val="FF0000"/>
                        </a:solidFill>
                        <a:latin typeface="Cambria Math" panose="02040503050406030204" pitchFamily="18" charset="0"/>
                      </a:rPr>
                      <m:t>≈1.4</m:t>
                    </m:r>
                  </m:oMath>
                </a14:m>
                <a:r>
                  <a:rPr lang="ko-KR" altLang="en-US" sz="2200" dirty="0">
                    <a:solidFill>
                      <a:srgbClr val="FF0000"/>
                    </a:solidFill>
                  </a:rPr>
                  <a:t> </a:t>
                </a:r>
                <a:r>
                  <a:rPr lang="en-US" altLang="ko-KR" sz="2200" dirty="0">
                    <a:solidFill>
                      <a:srgbClr val="FF0000"/>
                    </a:solidFill>
                  </a:rPr>
                  <a:t>times faster!</a:t>
                </a:r>
                <a:endParaRPr lang="ko-KR" altLang="en-US" sz="2200" dirty="0">
                  <a:solidFill>
                    <a:srgbClr val="FF0000"/>
                  </a:solidFill>
                </a:endParaRPr>
              </a:p>
            </p:txBody>
          </p:sp>
        </mc:Choice>
        <mc:Fallback xmlns="">
          <p:sp>
            <p:nvSpPr>
              <p:cNvPr id="16" name="TextBox 15">
                <a:extLst>
                  <a:ext uri="{FF2B5EF4-FFF2-40B4-BE49-F238E27FC236}">
                    <a16:creationId xmlns:a16="http://schemas.microsoft.com/office/drawing/2014/main" id="{A503EA0C-5145-48CC-14A7-0AD009409052}"/>
                  </a:ext>
                </a:extLst>
              </p:cNvPr>
              <p:cNvSpPr txBox="1">
                <a:spLocks noRot="1" noChangeAspect="1" noMove="1" noResize="1" noEditPoints="1" noAdjustHandles="1" noChangeArrowheads="1" noChangeShapeType="1" noTextEdit="1"/>
              </p:cNvSpPr>
              <p:nvPr/>
            </p:nvSpPr>
            <p:spPr>
              <a:xfrm>
                <a:off x="407894" y="2854545"/>
                <a:ext cx="2968810" cy="769441"/>
              </a:xfrm>
              <a:prstGeom prst="rect">
                <a:avLst/>
              </a:prstGeom>
              <a:blipFill>
                <a:blip r:embed="rId5"/>
                <a:stretch>
                  <a:fillRect l="-2669" t="-4762" b="-16667"/>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3013554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EF774CB-B7F9-1BCD-B4D7-E049BC9A835A}"/>
              </a:ext>
            </a:extLst>
          </p:cNvPr>
          <p:cNvSpPr>
            <a:spLocks noGrp="1"/>
          </p:cNvSpPr>
          <p:nvPr>
            <p:ph type="title"/>
          </p:nvPr>
        </p:nvSpPr>
        <p:spPr>
          <a:xfrm>
            <a:off x="838200" y="2517168"/>
            <a:ext cx="10515600" cy="1823663"/>
          </a:xfrm>
        </p:spPr>
        <p:txBody>
          <a:bodyPr>
            <a:normAutofit fontScale="90000"/>
          </a:bodyPr>
          <a:lstStyle/>
          <a:p>
            <a:pPr algn="ctr"/>
            <a:r>
              <a:rPr lang="en-US" altLang="ko-KR" sz="4400" dirty="0"/>
              <a:t>Contribution 2 : New Security Reduction Technique M-Rec and </a:t>
            </a:r>
            <a:br>
              <a:rPr lang="en-US" altLang="ko-KR" sz="4400" dirty="0"/>
            </a:br>
            <a:r>
              <a:rPr lang="en-US" altLang="ko-KR" sz="4400" dirty="0"/>
              <a:t>M-Pres</a:t>
            </a:r>
            <a:endParaRPr lang="ko-KR" altLang="en-US" sz="4400" dirty="0"/>
          </a:p>
        </p:txBody>
      </p:sp>
    </p:spTree>
    <p:extLst>
      <p:ext uri="{BB962C8B-B14F-4D97-AF65-F5344CB8AC3E}">
        <p14:creationId xmlns:p14="http://schemas.microsoft.com/office/powerpoint/2010/main" val="2082886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6F0DA-E8B0-C209-81D1-D54C1E220DBE}"/>
            </a:ext>
          </a:extLst>
        </p:cNvPr>
        <p:cNvGrpSpPr/>
        <p:nvPr/>
      </p:nvGrpSpPr>
      <p:grpSpPr>
        <a:xfrm>
          <a:off x="0" y="0"/>
          <a:ext cx="0" cy="0"/>
          <a:chOff x="0" y="0"/>
          <a:chExt cx="0" cy="0"/>
        </a:xfrm>
      </p:grpSpPr>
      <p:sp>
        <p:nvSpPr>
          <p:cNvPr id="3" name="제목 2">
            <a:extLst>
              <a:ext uri="{FF2B5EF4-FFF2-40B4-BE49-F238E27FC236}">
                <a16:creationId xmlns:a16="http://schemas.microsoft.com/office/drawing/2014/main" id="{53EEF356-70C3-77E5-F752-565BED32E1CB}"/>
              </a:ext>
            </a:extLst>
          </p:cNvPr>
          <p:cNvSpPr>
            <a:spLocks noGrp="1"/>
          </p:cNvSpPr>
          <p:nvPr>
            <p:ph type="title"/>
          </p:nvPr>
        </p:nvSpPr>
        <p:spPr/>
        <p:txBody>
          <a:bodyPr/>
          <a:lstStyle/>
          <a:p>
            <a:r>
              <a:rPr lang="en-US" altLang="ko-KR" dirty="0"/>
              <a:t>Example: Real world queries</a:t>
            </a:r>
            <a:endParaRPr lang="ko-KR" alt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B624E9D-278C-D005-2A62-F3021CC3ECC9}"/>
                  </a:ext>
                </a:extLst>
              </p:cNvPr>
              <p:cNvSpPr txBox="1"/>
              <p:nvPr/>
            </p:nvSpPr>
            <p:spPr>
              <a:xfrm>
                <a:off x="1120680" y="1386088"/>
                <a:ext cx="876009"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𝑟𝑒𝑓𝑟𝑒𝑠h</m:t>
                      </m:r>
                    </m:oMath>
                  </m:oMathPara>
                </a14:m>
                <a:endParaRPr lang="ko-KR" altLang="en-US" dirty="0"/>
              </a:p>
            </p:txBody>
          </p:sp>
        </mc:Choice>
        <mc:Fallback xmlns="">
          <p:sp>
            <p:nvSpPr>
              <p:cNvPr id="5" name="TextBox 4">
                <a:extLst>
                  <a:ext uri="{FF2B5EF4-FFF2-40B4-BE49-F238E27FC236}">
                    <a16:creationId xmlns:a16="http://schemas.microsoft.com/office/drawing/2014/main" id="{1B624E9D-278C-D005-2A62-F3021CC3ECC9}"/>
                  </a:ext>
                </a:extLst>
              </p:cNvPr>
              <p:cNvSpPr txBox="1">
                <a:spLocks noRot="1" noChangeAspect="1" noMove="1" noResize="1" noEditPoints="1" noAdjustHandles="1" noChangeArrowheads="1" noChangeShapeType="1" noTextEdit="1"/>
              </p:cNvSpPr>
              <p:nvPr/>
            </p:nvSpPr>
            <p:spPr>
              <a:xfrm>
                <a:off x="1120680" y="1386088"/>
                <a:ext cx="876009" cy="276999"/>
              </a:xfrm>
              <a:prstGeom prst="rect">
                <a:avLst/>
              </a:prstGeom>
              <a:blipFill>
                <a:blip r:embed="rId3"/>
                <a:stretch>
                  <a:fillRect l="-8333" r="-8333" b="-3478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BE67CB4-CED2-9B16-346C-A0F885681641}"/>
                  </a:ext>
                </a:extLst>
              </p:cNvPr>
              <p:cNvSpPr txBox="1"/>
              <p:nvPr/>
            </p:nvSpPr>
            <p:spPr>
              <a:xfrm>
                <a:off x="2789508" y="1362629"/>
                <a:ext cx="938911" cy="2770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i="1">
                          <a:latin typeface="Cambria Math" panose="02040503050406030204" pitchFamily="18" charset="0"/>
                        </a:rPr>
                        <m:t>𝑟𝑒𝑓𝑟𝑒𝑠h</m:t>
                      </m:r>
                    </m:oMath>
                  </m:oMathPara>
                </a14:m>
                <a:br>
                  <a:rPr lang="en-US" altLang="ko-KR" b="0" dirty="0"/>
                </a:br>
                <a:endParaRPr lang="ko-KR" altLang="en-US" dirty="0"/>
              </a:p>
            </p:txBody>
          </p:sp>
        </mc:Choice>
        <mc:Fallback xmlns="">
          <p:sp>
            <p:nvSpPr>
              <p:cNvPr id="6" name="TextBox 5">
                <a:extLst>
                  <a:ext uri="{FF2B5EF4-FFF2-40B4-BE49-F238E27FC236}">
                    <a16:creationId xmlns:a16="http://schemas.microsoft.com/office/drawing/2014/main" id="{8BE67CB4-CED2-9B16-346C-A0F885681641}"/>
                  </a:ext>
                </a:extLst>
              </p:cNvPr>
              <p:cNvSpPr txBox="1">
                <a:spLocks noRot="1" noChangeAspect="1" noMove="1" noResize="1" noEditPoints="1" noAdjustHandles="1" noChangeArrowheads="1" noChangeShapeType="1" noTextEdit="1"/>
              </p:cNvSpPr>
              <p:nvPr/>
            </p:nvSpPr>
            <p:spPr>
              <a:xfrm>
                <a:off x="2789508" y="1362629"/>
                <a:ext cx="938911" cy="277064"/>
              </a:xfrm>
              <a:prstGeom prst="rect">
                <a:avLst/>
              </a:prstGeom>
              <a:blipFill>
                <a:blip r:embed="rId4"/>
                <a:stretch>
                  <a:fillRect l="-4545" t="-2222" r="-4545" b="-3777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88F256F-C8FC-3FB9-F248-7671B399290F}"/>
                  </a:ext>
                </a:extLst>
              </p:cNvPr>
              <p:cNvSpPr txBox="1"/>
              <p:nvPr/>
            </p:nvSpPr>
            <p:spPr>
              <a:xfrm>
                <a:off x="4521940" y="1362694"/>
                <a:ext cx="531428"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𝑛𝑒𝑥𝑡</m:t>
                      </m:r>
                    </m:oMath>
                  </m:oMathPara>
                </a14:m>
                <a:endParaRPr lang="ko-KR" altLang="en-US" dirty="0"/>
              </a:p>
            </p:txBody>
          </p:sp>
        </mc:Choice>
        <mc:Fallback xmlns="">
          <p:sp>
            <p:nvSpPr>
              <p:cNvPr id="7" name="TextBox 6">
                <a:extLst>
                  <a:ext uri="{FF2B5EF4-FFF2-40B4-BE49-F238E27FC236}">
                    <a16:creationId xmlns:a16="http://schemas.microsoft.com/office/drawing/2014/main" id="{F88F256F-C8FC-3FB9-F248-7671B399290F}"/>
                  </a:ext>
                </a:extLst>
              </p:cNvPr>
              <p:cNvSpPr txBox="1">
                <a:spLocks noRot="1" noChangeAspect="1" noMove="1" noResize="1" noEditPoints="1" noAdjustHandles="1" noChangeArrowheads="1" noChangeShapeType="1" noTextEdit="1"/>
              </p:cNvSpPr>
              <p:nvPr/>
            </p:nvSpPr>
            <p:spPr>
              <a:xfrm>
                <a:off x="4521940" y="1362694"/>
                <a:ext cx="531428" cy="276999"/>
              </a:xfrm>
              <a:prstGeom prst="rect">
                <a:avLst/>
              </a:prstGeom>
              <a:blipFill>
                <a:blip r:embed="rId5"/>
                <a:stretch>
                  <a:fillRect l="-8046" r="-8046" b="-666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998B464-4A51-A550-335C-9F2491047988}"/>
                  </a:ext>
                </a:extLst>
              </p:cNvPr>
              <p:cNvSpPr txBox="1"/>
              <p:nvPr/>
            </p:nvSpPr>
            <p:spPr>
              <a:xfrm>
                <a:off x="5940319" y="1386089"/>
                <a:ext cx="531428"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𝑛𝑒𝑥𝑡</m:t>
                      </m:r>
                    </m:oMath>
                  </m:oMathPara>
                </a14:m>
                <a:endParaRPr lang="ko-KR" altLang="en-US" dirty="0"/>
              </a:p>
            </p:txBody>
          </p:sp>
        </mc:Choice>
        <mc:Fallback xmlns="">
          <p:sp>
            <p:nvSpPr>
              <p:cNvPr id="8" name="TextBox 7">
                <a:extLst>
                  <a:ext uri="{FF2B5EF4-FFF2-40B4-BE49-F238E27FC236}">
                    <a16:creationId xmlns:a16="http://schemas.microsoft.com/office/drawing/2014/main" id="{4998B464-4A51-A550-335C-9F2491047988}"/>
                  </a:ext>
                </a:extLst>
              </p:cNvPr>
              <p:cNvSpPr txBox="1">
                <a:spLocks noRot="1" noChangeAspect="1" noMove="1" noResize="1" noEditPoints="1" noAdjustHandles="1" noChangeArrowheads="1" noChangeShapeType="1" noTextEdit="1"/>
              </p:cNvSpPr>
              <p:nvPr/>
            </p:nvSpPr>
            <p:spPr>
              <a:xfrm>
                <a:off x="5940319" y="1386089"/>
                <a:ext cx="531428" cy="276999"/>
              </a:xfrm>
              <a:prstGeom prst="rect">
                <a:avLst/>
              </a:prstGeom>
              <a:blipFill>
                <a:blip r:embed="rId6"/>
                <a:stretch>
                  <a:fillRect l="-6818" r="-7955" b="-6522"/>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5ADB818-01AF-41E2-936C-06E88E5513A8}"/>
                  </a:ext>
                </a:extLst>
              </p:cNvPr>
              <p:cNvSpPr txBox="1"/>
              <p:nvPr/>
            </p:nvSpPr>
            <p:spPr>
              <a:xfrm>
                <a:off x="9052491" y="1386088"/>
                <a:ext cx="531428"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𝑛𝑒𝑥𝑡</m:t>
                      </m:r>
                    </m:oMath>
                  </m:oMathPara>
                </a14:m>
                <a:endParaRPr lang="ko-KR" altLang="en-US" dirty="0"/>
              </a:p>
            </p:txBody>
          </p:sp>
        </mc:Choice>
        <mc:Fallback xmlns="">
          <p:sp>
            <p:nvSpPr>
              <p:cNvPr id="9" name="TextBox 8">
                <a:extLst>
                  <a:ext uri="{FF2B5EF4-FFF2-40B4-BE49-F238E27FC236}">
                    <a16:creationId xmlns:a16="http://schemas.microsoft.com/office/drawing/2014/main" id="{55ADB818-01AF-41E2-936C-06E88E5513A8}"/>
                  </a:ext>
                </a:extLst>
              </p:cNvPr>
              <p:cNvSpPr txBox="1">
                <a:spLocks noRot="1" noChangeAspect="1" noMove="1" noResize="1" noEditPoints="1" noAdjustHandles="1" noChangeArrowheads="1" noChangeShapeType="1" noTextEdit="1"/>
              </p:cNvSpPr>
              <p:nvPr/>
            </p:nvSpPr>
            <p:spPr>
              <a:xfrm>
                <a:off x="9052491" y="1386088"/>
                <a:ext cx="531428" cy="276999"/>
              </a:xfrm>
              <a:prstGeom prst="rect">
                <a:avLst/>
              </a:prstGeom>
              <a:blipFill>
                <a:blip r:embed="rId7"/>
                <a:stretch>
                  <a:fillRect l="-8046" r="-8046" b="-6522"/>
                </a:stretch>
              </a:blipFill>
            </p:spPr>
            <p:txBody>
              <a:bodyPr/>
              <a:lstStyle/>
              <a:p>
                <a:r>
                  <a:rPr lang="ko-KR" altLang="en-US">
                    <a:noFill/>
                  </a:rPr>
                  <a:t> </a:t>
                </a:r>
              </a:p>
            </p:txBody>
          </p:sp>
        </mc:Fallback>
      </mc:AlternateContent>
      <p:cxnSp>
        <p:nvCxnSpPr>
          <p:cNvPr id="12" name="직선 화살표 연결선 11">
            <a:extLst>
              <a:ext uri="{FF2B5EF4-FFF2-40B4-BE49-F238E27FC236}">
                <a16:creationId xmlns:a16="http://schemas.microsoft.com/office/drawing/2014/main" id="{C4AD6F91-92BE-66A3-5EFC-E44D7318B9F2}"/>
              </a:ext>
            </a:extLst>
          </p:cNvPr>
          <p:cNvCxnSpPr>
            <a:cxnSpLocks/>
          </p:cNvCxnSpPr>
          <p:nvPr/>
        </p:nvCxnSpPr>
        <p:spPr>
          <a:xfrm flipV="1">
            <a:off x="2141096" y="1524586"/>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직선 화살표 연결선 12">
            <a:extLst>
              <a:ext uri="{FF2B5EF4-FFF2-40B4-BE49-F238E27FC236}">
                <a16:creationId xmlns:a16="http://schemas.microsoft.com/office/drawing/2014/main" id="{2229F7FB-0CD9-AB53-F635-613BF662F823}"/>
              </a:ext>
            </a:extLst>
          </p:cNvPr>
          <p:cNvCxnSpPr>
            <a:cxnSpLocks/>
          </p:cNvCxnSpPr>
          <p:nvPr/>
        </p:nvCxnSpPr>
        <p:spPr>
          <a:xfrm flipV="1">
            <a:off x="3859549" y="1524582"/>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직선 화살표 연결선 13">
            <a:extLst>
              <a:ext uri="{FF2B5EF4-FFF2-40B4-BE49-F238E27FC236}">
                <a16:creationId xmlns:a16="http://schemas.microsoft.com/office/drawing/2014/main" id="{0D280768-0CE1-1F38-0EA4-B76B5586F969}"/>
              </a:ext>
            </a:extLst>
          </p:cNvPr>
          <p:cNvCxnSpPr>
            <a:cxnSpLocks/>
          </p:cNvCxnSpPr>
          <p:nvPr/>
        </p:nvCxnSpPr>
        <p:spPr>
          <a:xfrm flipV="1">
            <a:off x="5232807" y="1524582"/>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직선 화살표 연결선 14">
            <a:extLst>
              <a:ext uri="{FF2B5EF4-FFF2-40B4-BE49-F238E27FC236}">
                <a16:creationId xmlns:a16="http://schemas.microsoft.com/office/drawing/2014/main" id="{8DC0C63E-E159-37C8-BA46-C6C26665B443}"/>
              </a:ext>
            </a:extLst>
          </p:cNvPr>
          <p:cNvCxnSpPr>
            <a:cxnSpLocks/>
          </p:cNvCxnSpPr>
          <p:nvPr/>
        </p:nvCxnSpPr>
        <p:spPr>
          <a:xfrm flipV="1">
            <a:off x="6645446" y="1524582"/>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직선 화살표 연결선 15">
            <a:extLst>
              <a:ext uri="{FF2B5EF4-FFF2-40B4-BE49-F238E27FC236}">
                <a16:creationId xmlns:a16="http://schemas.microsoft.com/office/drawing/2014/main" id="{401C7C6B-8BC4-A289-401E-626EED283200}"/>
              </a:ext>
            </a:extLst>
          </p:cNvPr>
          <p:cNvCxnSpPr>
            <a:cxnSpLocks/>
          </p:cNvCxnSpPr>
          <p:nvPr/>
        </p:nvCxnSpPr>
        <p:spPr>
          <a:xfrm flipV="1">
            <a:off x="8332679" y="1524578"/>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0E5561B6-579A-4CFE-0D0A-7A0DAC583586}"/>
                  </a:ext>
                </a:extLst>
              </p:cNvPr>
              <p:cNvSpPr txBox="1"/>
              <p:nvPr/>
            </p:nvSpPr>
            <p:spPr>
              <a:xfrm>
                <a:off x="7276825" y="1362629"/>
                <a:ext cx="876009" cy="27706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𝑟𝑒𝑓𝑟𝑒𝑠h</m:t>
                      </m:r>
                    </m:oMath>
                  </m:oMathPara>
                </a14:m>
                <a:br>
                  <a:rPr lang="en-US" altLang="ko-KR" b="0" dirty="0"/>
                </a:br>
                <a:endParaRPr lang="ko-KR" altLang="en-US" dirty="0"/>
              </a:p>
            </p:txBody>
          </p:sp>
        </mc:Choice>
        <mc:Fallback xmlns="">
          <p:sp>
            <p:nvSpPr>
              <p:cNvPr id="42" name="TextBox 41">
                <a:extLst>
                  <a:ext uri="{FF2B5EF4-FFF2-40B4-BE49-F238E27FC236}">
                    <a16:creationId xmlns:a16="http://schemas.microsoft.com/office/drawing/2014/main" id="{0E5561B6-579A-4CFE-0D0A-7A0DAC583586}"/>
                  </a:ext>
                </a:extLst>
              </p:cNvPr>
              <p:cNvSpPr txBox="1">
                <a:spLocks noRot="1" noChangeAspect="1" noMove="1" noResize="1" noEditPoints="1" noAdjustHandles="1" noChangeArrowheads="1" noChangeShapeType="1" noTextEdit="1"/>
              </p:cNvSpPr>
              <p:nvPr/>
            </p:nvSpPr>
            <p:spPr>
              <a:xfrm>
                <a:off x="7276825" y="1362629"/>
                <a:ext cx="876009" cy="277064"/>
              </a:xfrm>
              <a:prstGeom prst="rect">
                <a:avLst/>
              </a:prstGeom>
              <a:blipFill>
                <a:blip r:embed="rId8"/>
                <a:stretch>
                  <a:fillRect l="-8392" t="-2222" r="-9091" b="-37778"/>
                </a:stretch>
              </a:blipFill>
            </p:spPr>
            <p:txBody>
              <a:bodyPr/>
              <a:lstStyle/>
              <a:p>
                <a:r>
                  <a:rPr lang="ko-KR" altLang="en-US">
                    <a:noFill/>
                  </a:rPr>
                  <a:t> </a:t>
                </a:r>
              </a:p>
            </p:txBody>
          </p:sp>
        </mc:Fallback>
      </mc:AlternateContent>
      <p:cxnSp>
        <p:nvCxnSpPr>
          <p:cNvPr id="2" name="직선 화살표 연결선 1">
            <a:extLst>
              <a:ext uri="{FF2B5EF4-FFF2-40B4-BE49-F238E27FC236}">
                <a16:creationId xmlns:a16="http://schemas.microsoft.com/office/drawing/2014/main" id="{98D9A1FE-A22D-8B08-ED8B-C47E19BAC011}"/>
              </a:ext>
            </a:extLst>
          </p:cNvPr>
          <p:cNvCxnSpPr>
            <a:cxnSpLocks/>
          </p:cNvCxnSpPr>
          <p:nvPr/>
        </p:nvCxnSpPr>
        <p:spPr>
          <a:xfrm flipV="1">
            <a:off x="9757722" y="1524578"/>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5021417-86ED-9728-3C7C-0A04272E29DA}"/>
              </a:ext>
            </a:extLst>
          </p:cNvPr>
          <p:cNvSpPr txBox="1"/>
          <p:nvPr/>
        </p:nvSpPr>
        <p:spPr>
          <a:xfrm>
            <a:off x="10490583" y="1305673"/>
            <a:ext cx="782500" cy="461665"/>
          </a:xfrm>
          <a:prstGeom prst="rect">
            <a:avLst/>
          </a:prstGeom>
          <a:noFill/>
        </p:spPr>
        <p:txBody>
          <a:bodyPr wrap="square" rtlCol="0">
            <a:spAutoFit/>
          </a:bodyPr>
          <a:lstStyle/>
          <a:p>
            <a:pPr algn="l"/>
            <a:r>
              <a:rPr lang="en-US" altLang="ko-KR" sz="2400" b="1" dirty="0"/>
              <a:t>…</a:t>
            </a:r>
            <a:endParaRPr lang="ko-KR" altLang="en-US" sz="2400" b="1" dirty="0"/>
          </a:p>
        </p:txBody>
      </p:sp>
      <p:sp>
        <p:nvSpPr>
          <p:cNvPr id="10" name="TextBox 9">
            <a:extLst>
              <a:ext uri="{FF2B5EF4-FFF2-40B4-BE49-F238E27FC236}">
                <a16:creationId xmlns:a16="http://schemas.microsoft.com/office/drawing/2014/main" id="{0C687444-75BE-3A23-4576-60424FC4E221}"/>
              </a:ext>
            </a:extLst>
          </p:cNvPr>
          <p:cNvSpPr txBox="1"/>
          <p:nvPr/>
        </p:nvSpPr>
        <p:spPr>
          <a:xfrm>
            <a:off x="1021821" y="3395026"/>
            <a:ext cx="782500" cy="461665"/>
          </a:xfrm>
          <a:prstGeom prst="rect">
            <a:avLst/>
          </a:prstGeom>
          <a:noFill/>
        </p:spPr>
        <p:txBody>
          <a:bodyPr wrap="square" rtlCol="0">
            <a:spAutoFit/>
          </a:bodyPr>
          <a:lstStyle/>
          <a:p>
            <a:pPr algn="l"/>
            <a:r>
              <a:rPr lang="en-US" altLang="ko-KR" sz="2400" b="1" dirty="0"/>
              <a:t>…</a:t>
            </a:r>
            <a:endParaRPr lang="ko-KR" altLang="en-US" sz="2400" b="1" dirty="0"/>
          </a:p>
        </p:txBody>
      </p:sp>
      <p:cxnSp>
        <p:nvCxnSpPr>
          <p:cNvPr id="11" name="직선 화살표 연결선 10">
            <a:extLst>
              <a:ext uri="{FF2B5EF4-FFF2-40B4-BE49-F238E27FC236}">
                <a16:creationId xmlns:a16="http://schemas.microsoft.com/office/drawing/2014/main" id="{7D10E21C-695A-7D2E-7BE2-653CAB525FE4}"/>
              </a:ext>
            </a:extLst>
          </p:cNvPr>
          <p:cNvCxnSpPr>
            <a:cxnSpLocks/>
          </p:cNvCxnSpPr>
          <p:nvPr/>
        </p:nvCxnSpPr>
        <p:spPr>
          <a:xfrm flipV="1">
            <a:off x="1663216" y="3625854"/>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DB91D87-C699-762A-5B30-B205E8B616F0}"/>
                  </a:ext>
                </a:extLst>
              </p:cNvPr>
              <p:cNvSpPr txBox="1"/>
              <p:nvPr/>
            </p:nvSpPr>
            <p:spPr>
              <a:xfrm>
                <a:off x="2375184" y="3487709"/>
                <a:ext cx="848053"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𝑔𝑒𝑡</m:t>
                      </m:r>
                      <m:r>
                        <a:rPr lang="en-US" altLang="ko-KR" b="0" i="1" smtClean="0">
                          <a:latin typeface="Cambria Math" panose="02040503050406030204" pitchFamily="18" charset="0"/>
                        </a:rPr>
                        <m:t>/</m:t>
                      </m:r>
                      <m:r>
                        <a:rPr lang="en-US" altLang="ko-KR" b="0" i="1" smtClean="0">
                          <a:latin typeface="Cambria Math" panose="02040503050406030204" pitchFamily="18" charset="0"/>
                        </a:rPr>
                        <m:t>𝑠𝑒𝑡</m:t>
                      </m:r>
                    </m:oMath>
                  </m:oMathPara>
                </a14:m>
                <a:endParaRPr lang="ko-KR" altLang="en-US" dirty="0"/>
              </a:p>
            </p:txBody>
          </p:sp>
        </mc:Choice>
        <mc:Fallback xmlns="">
          <p:sp>
            <p:nvSpPr>
              <p:cNvPr id="20" name="TextBox 19">
                <a:extLst>
                  <a:ext uri="{FF2B5EF4-FFF2-40B4-BE49-F238E27FC236}">
                    <a16:creationId xmlns:a16="http://schemas.microsoft.com/office/drawing/2014/main" id="{ADB91D87-C699-762A-5B30-B205E8B616F0}"/>
                  </a:ext>
                </a:extLst>
              </p:cNvPr>
              <p:cNvSpPr txBox="1">
                <a:spLocks noRot="1" noChangeAspect="1" noMove="1" noResize="1" noEditPoints="1" noAdjustHandles="1" noChangeArrowheads="1" noChangeShapeType="1" noTextEdit="1"/>
              </p:cNvSpPr>
              <p:nvPr/>
            </p:nvSpPr>
            <p:spPr>
              <a:xfrm>
                <a:off x="2375184" y="3487709"/>
                <a:ext cx="848053" cy="276999"/>
              </a:xfrm>
              <a:prstGeom prst="rect">
                <a:avLst/>
              </a:prstGeom>
              <a:blipFill>
                <a:blip r:embed="rId9"/>
                <a:stretch>
                  <a:fillRect l="-7914" r="-4317" b="-3478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BC26616-DE64-FC5C-3643-249C9DEA0513}"/>
                  </a:ext>
                </a:extLst>
              </p:cNvPr>
              <p:cNvSpPr txBox="1"/>
              <p:nvPr/>
            </p:nvSpPr>
            <p:spPr>
              <a:xfrm>
                <a:off x="4057560" y="3485217"/>
                <a:ext cx="876009" cy="2770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𝑟𝑒𝑓𝑟𝑒𝑠h</m:t>
                      </m:r>
                    </m:oMath>
                  </m:oMathPara>
                </a14:m>
                <a:br>
                  <a:rPr lang="en-US" altLang="ko-KR" b="0" dirty="0"/>
                </a:br>
                <a:endParaRPr lang="ko-KR" altLang="en-US" dirty="0"/>
              </a:p>
            </p:txBody>
          </p:sp>
        </mc:Choice>
        <mc:Fallback xmlns="">
          <p:sp>
            <p:nvSpPr>
              <p:cNvPr id="21" name="TextBox 20">
                <a:extLst>
                  <a:ext uri="{FF2B5EF4-FFF2-40B4-BE49-F238E27FC236}">
                    <a16:creationId xmlns:a16="http://schemas.microsoft.com/office/drawing/2014/main" id="{0BC26616-DE64-FC5C-3643-249C9DEA0513}"/>
                  </a:ext>
                </a:extLst>
              </p:cNvPr>
              <p:cNvSpPr txBox="1">
                <a:spLocks noRot="1" noChangeAspect="1" noMove="1" noResize="1" noEditPoints="1" noAdjustHandles="1" noChangeArrowheads="1" noChangeShapeType="1" noTextEdit="1"/>
              </p:cNvSpPr>
              <p:nvPr/>
            </p:nvSpPr>
            <p:spPr>
              <a:xfrm>
                <a:off x="4057560" y="3485217"/>
                <a:ext cx="876009" cy="277064"/>
              </a:xfrm>
              <a:prstGeom prst="rect">
                <a:avLst/>
              </a:prstGeom>
              <a:blipFill>
                <a:blip r:embed="rId10"/>
                <a:stretch>
                  <a:fillRect l="-8392" t="-2222" r="-9091" b="-3777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7A66429-C759-BFA0-D7D9-371D613A907E}"/>
                  </a:ext>
                </a:extLst>
              </p:cNvPr>
              <p:cNvSpPr txBox="1"/>
              <p:nvPr/>
            </p:nvSpPr>
            <p:spPr>
              <a:xfrm>
                <a:off x="5871096" y="3487708"/>
                <a:ext cx="531428"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𝑛𝑒𝑥𝑡</m:t>
                      </m:r>
                    </m:oMath>
                  </m:oMathPara>
                </a14:m>
                <a:endParaRPr lang="ko-KR" altLang="en-US" dirty="0"/>
              </a:p>
            </p:txBody>
          </p:sp>
        </mc:Choice>
        <mc:Fallback xmlns="">
          <p:sp>
            <p:nvSpPr>
              <p:cNvPr id="23" name="TextBox 22">
                <a:extLst>
                  <a:ext uri="{FF2B5EF4-FFF2-40B4-BE49-F238E27FC236}">
                    <a16:creationId xmlns:a16="http://schemas.microsoft.com/office/drawing/2014/main" id="{27A66429-C759-BFA0-D7D9-371D613A907E}"/>
                  </a:ext>
                </a:extLst>
              </p:cNvPr>
              <p:cNvSpPr txBox="1">
                <a:spLocks noRot="1" noChangeAspect="1" noMove="1" noResize="1" noEditPoints="1" noAdjustHandles="1" noChangeArrowheads="1" noChangeShapeType="1" noTextEdit="1"/>
              </p:cNvSpPr>
              <p:nvPr/>
            </p:nvSpPr>
            <p:spPr>
              <a:xfrm>
                <a:off x="5871096" y="3487708"/>
                <a:ext cx="531428" cy="276999"/>
              </a:xfrm>
              <a:prstGeom prst="rect">
                <a:avLst/>
              </a:prstGeom>
              <a:blipFill>
                <a:blip r:embed="rId11"/>
                <a:stretch>
                  <a:fillRect l="-6897" r="-9195" b="-6522"/>
                </a:stretch>
              </a:blipFill>
            </p:spPr>
            <p:txBody>
              <a:bodyPr/>
              <a:lstStyle/>
              <a:p>
                <a:r>
                  <a:rPr lang="ko-KR" altLang="en-US">
                    <a:noFill/>
                  </a:rPr>
                  <a:t> </a:t>
                </a:r>
              </a:p>
            </p:txBody>
          </p:sp>
        </mc:Fallback>
      </mc:AlternateContent>
      <p:cxnSp>
        <p:nvCxnSpPr>
          <p:cNvPr id="24" name="직선 화살표 연결선 23">
            <a:extLst>
              <a:ext uri="{FF2B5EF4-FFF2-40B4-BE49-F238E27FC236}">
                <a16:creationId xmlns:a16="http://schemas.microsoft.com/office/drawing/2014/main" id="{C657011D-67A5-BC19-0A50-C7BD91A25D89}"/>
              </a:ext>
            </a:extLst>
          </p:cNvPr>
          <p:cNvCxnSpPr>
            <a:cxnSpLocks/>
          </p:cNvCxnSpPr>
          <p:nvPr/>
        </p:nvCxnSpPr>
        <p:spPr>
          <a:xfrm flipV="1">
            <a:off x="3419271" y="3626205"/>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직선 화살표 연결선 24">
            <a:extLst>
              <a:ext uri="{FF2B5EF4-FFF2-40B4-BE49-F238E27FC236}">
                <a16:creationId xmlns:a16="http://schemas.microsoft.com/office/drawing/2014/main" id="{2B3EF1A9-3527-34EA-083D-9E475DD07C47}"/>
              </a:ext>
            </a:extLst>
          </p:cNvPr>
          <p:cNvCxnSpPr>
            <a:cxnSpLocks/>
          </p:cNvCxnSpPr>
          <p:nvPr/>
        </p:nvCxnSpPr>
        <p:spPr>
          <a:xfrm flipV="1">
            <a:off x="5137724" y="3626201"/>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7757A823-B9BD-1D13-3A37-FFEB1315577A}"/>
                  </a:ext>
                </a:extLst>
              </p:cNvPr>
              <p:cNvSpPr txBox="1"/>
              <p:nvPr/>
            </p:nvSpPr>
            <p:spPr>
              <a:xfrm>
                <a:off x="7185973" y="3496486"/>
                <a:ext cx="84805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i="1">
                          <a:latin typeface="Cambria Math" panose="02040503050406030204" pitchFamily="18" charset="0"/>
                        </a:rPr>
                        <m:t>𝑔𝑒𝑡</m:t>
                      </m:r>
                      <m:r>
                        <a:rPr lang="en-US" altLang="ko-KR" i="1">
                          <a:latin typeface="Cambria Math" panose="02040503050406030204" pitchFamily="18" charset="0"/>
                        </a:rPr>
                        <m:t>/</m:t>
                      </m:r>
                      <m:r>
                        <a:rPr lang="en-US" altLang="ko-KR" i="1">
                          <a:latin typeface="Cambria Math" panose="02040503050406030204" pitchFamily="18" charset="0"/>
                        </a:rPr>
                        <m:t>𝑠𝑒𝑡</m:t>
                      </m:r>
                    </m:oMath>
                  </m:oMathPara>
                </a14:m>
                <a:endParaRPr lang="ko-KR" altLang="en-US" dirty="0"/>
              </a:p>
            </p:txBody>
          </p:sp>
        </mc:Choice>
        <mc:Fallback xmlns="">
          <p:sp>
            <p:nvSpPr>
              <p:cNvPr id="36" name="TextBox 35">
                <a:extLst>
                  <a:ext uri="{FF2B5EF4-FFF2-40B4-BE49-F238E27FC236}">
                    <a16:creationId xmlns:a16="http://schemas.microsoft.com/office/drawing/2014/main" id="{7757A823-B9BD-1D13-3A37-FFEB1315577A}"/>
                  </a:ext>
                </a:extLst>
              </p:cNvPr>
              <p:cNvSpPr txBox="1">
                <a:spLocks noRot="1" noChangeAspect="1" noMove="1" noResize="1" noEditPoints="1" noAdjustHandles="1" noChangeArrowheads="1" noChangeShapeType="1" noTextEdit="1"/>
              </p:cNvSpPr>
              <p:nvPr/>
            </p:nvSpPr>
            <p:spPr>
              <a:xfrm>
                <a:off x="7185973" y="3496486"/>
                <a:ext cx="848053" cy="276999"/>
              </a:xfrm>
              <a:prstGeom prst="rect">
                <a:avLst/>
              </a:prstGeom>
              <a:blipFill>
                <a:blip r:embed="rId12"/>
                <a:stretch>
                  <a:fillRect l="-7914" t="-2222" r="-4317" b="-3777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A65B63ED-0F9C-2ABA-16FF-EF1B5813A27F}"/>
                  </a:ext>
                </a:extLst>
              </p:cNvPr>
              <p:cNvSpPr txBox="1"/>
              <p:nvPr/>
            </p:nvSpPr>
            <p:spPr>
              <a:xfrm>
                <a:off x="8850715" y="3485217"/>
                <a:ext cx="1145635" cy="27706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i="1">
                          <a:latin typeface="Cambria Math" panose="02040503050406030204" pitchFamily="18" charset="0"/>
                        </a:rPr>
                        <m:t>𝑟𝑒𝑓𝑟𝑒𝑠h</m:t>
                      </m:r>
                    </m:oMath>
                  </m:oMathPara>
                </a14:m>
                <a:br>
                  <a:rPr lang="en-US" altLang="ko-KR" b="0" dirty="0"/>
                </a:br>
                <a:endParaRPr lang="ko-KR" altLang="en-US" dirty="0"/>
              </a:p>
            </p:txBody>
          </p:sp>
        </mc:Choice>
        <mc:Fallback xmlns="">
          <p:sp>
            <p:nvSpPr>
              <p:cNvPr id="37" name="TextBox 36">
                <a:extLst>
                  <a:ext uri="{FF2B5EF4-FFF2-40B4-BE49-F238E27FC236}">
                    <a16:creationId xmlns:a16="http://schemas.microsoft.com/office/drawing/2014/main" id="{A65B63ED-0F9C-2ABA-16FF-EF1B5813A27F}"/>
                  </a:ext>
                </a:extLst>
              </p:cNvPr>
              <p:cNvSpPr txBox="1">
                <a:spLocks noRot="1" noChangeAspect="1" noMove="1" noResize="1" noEditPoints="1" noAdjustHandles="1" noChangeArrowheads="1" noChangeShapeType="1" noTextEdit="1"/>
              </p:cNvSpPr>
              <p:nvPr/>
            </p:nvSpPr>
            <p:spPr>
              <a:xfrm>
                <a:off x="8850715" y="3485217"/>
                <a:ext cx="1145635" cy="277064"/>
              </a:xfrm>
              <a:prstGeom prst="rect">
                <a:avLst/>
              </a:prstGeom>
              <a:blipFill>
                <a:blip r:embed="rId13"/>
                <a:stretch>
                  <a:fillRect t="-2222" b="-3777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60C628CC-9070-7433-7378-D15A4325BF0A}"/>
                  </a:ext>
                </a:extLst>
              </p:cNvPr>
              <p:cNvSpPr txBox="1"/>
              <p:nvPr/>
            </p:nvSpPr>
            <p:spPr>
              <a:xfrm>
                <a:off x="10582832" y="3496486"/>
                <a:ext cx="53142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i="1">
                          <a:latin typeface="Cambria Math" panose="02040503050406030204" pitchFamily="18" charset="0"/>
                        </a:rPr>
                        <m:t>𝑛𝑒𝑥𝑡</m:t>
                      </m:r>
                    </m:oMath>
                  </m:oMathPara>
                </a14:m>
                <a:endParaRPr lang="ko-KR" altLang="en-US" dirty="0"/>
              </a:p>
            </p:txBody>
          </p:sp>
        </mc:Choice>
        <mc:Fallback xmlns="">
          <p:sp>
            <p:nvSpPr>
              <p:cNvPr id="38" name="TextBox 37">
                <a:extLst>
                  <a:ext uri="{FF2B5EF4-FFF2-40B4-BE49-F238E27FC236}">
                    <a16:creationId xmlns:a16="http://schemas.microsoft.com/office/drawing/2014/main" id="{60C628CC-9070-7433-7378-D15A4325BF0A}"/>
                  </a:ext>
                </a:extLst>
              </p:cNvPr>
              <p:cNvSpPr txBox="1">
                <a:spLocks noRot="1" noChangeAspect="1" noMove="1" noResize="1" noEditPoints="1" noAdjustHandles="1" noChangeArrowheads="1" noChangeShapeType="1" noTextEdit="1"/>
              </p:cNvSpPr>
              <p:nvPr/>
            </p:nvSpPr>
            <p:spPr>
              <a:xfrm>
                <a:off x="10582832" y="3496486"/>
                <a:ext cx="531428" cy="276999"/>
              </a:xfrm>
              <a:prstGeom prst="rect">
                <a:avLst/>
              </a:prstGeom>
              <a:blipFill>
                <a:blip r:embed="rId14"/>
                <a:stretch>
                  <a:fillRect l="-6897" r="-9195" b="-6667"/>
                </a:stretch>
              </a:blipFill>
            </p:spPr>
            <p:txBody>
              <a:bodyPr/>
              <a:lstStyle/>
              <a:p>
                <a:r>
                  <a:rPr lang="ko-KR" altLang="en-US">
                    <a:noFill/>
                  </a:rPr>
                  <a:t> </a:t>
                </a:r>
              </a:p>
            </p:txBody>
          </p:sp>
        </mc:Fallback>
      </mc:AlternateContent>
      <p:cxnSp>
        <p:nvCxnSpPr>
          <p:cNvPr id="39" name="직선 화살표 연결선 38">
            <a:extLst>
              <a:ext uri="{FF2B5EF4-FFF2-40B4-BE49-F238E27FC236}">
                <a16:creationId xmlns:a16="http://schemas.microsoft.com/office/drawing/2014/main" id="{F54A3C64-19E4-4D9C-D376-49802F3B6713}"/>
              </a:ext>
            </a:extLst>
          </p:cNvPr>
          <p:cNvCxnSpPr>
            <a:cxnSpLocks/>
          </p:cNvCxnSpPr>
          <p:nvPr/>
        </p:nvCxnSpPr>
        <p:spPr>
          <a:xfrm flipV="1">
            <a:off x="8230060" y="3634982"/>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직선 화살표 연결선 39">
            <a:extLst>
              <a:ext uri="{FF2B5EF4-FFF2-40B4-BE49-F238E27FC236}">
                <a16:creationId xmlns:a16="http://schemas.microsoft.com/office/drawing/2014/main" id="{4E31D901-9CAF-FDC8-3F6F-A75A8129F76B}"/>
              </a:ext>
            </a:extLst>
          </p:cNvPr>
          <p:cNvCxnSpPr>
            <a:cxnSpLocks/>
          </p:cNvCxnSpPr>
          <p:nvPr/>
        </p:nvCxnSpPr>
        <p:spPr>
          <a:xfrm flipV="1">
            <a:off x="9948513" y="3634978"/>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직선 화살표 연결선 40">
            <a:extLst>
              <a:ext uri="{FF2B5EF4-FFF2-40B4-BE49-F238E27FC236}">
                <a16:creationId xmlns:a16="http://schemas.microsoft.com/office/drawing/2014/main" id="{191592EB-4994-8496-4931-FC683F71AF4C}"/>
              </a:ext>
            </a:extLst>
          </p:cNvPr>
          <p:cNvCxnSpPr>
            <a:cxnSpLocks/>
          </p:cNvCxnSpPr>
          <p:nvPr/>
        </p:nvCxnSpPr>
        <p:spPr>
          <a:xfrm flipV="1">
            <a:off x="6536843" y="3623749"/>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7807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6F0DA-E8B0-C209-81D1-D54C1E220DBE}"/>
            </a:ext>
          </a:extLst>
        </p:cNvPr>
        <p:cNvGrpSpPr/>
        <p:nvPr/>
      </p:nvGrpSpPr>
      <p:grpSpPr>
        <a:xfrm>
          <a:off x="0" y="0"/>
          <a:ext cx="0" cy="0"/>
          <a:chOff x="0" y="0"/>
          <a:chExt cx="0" cy="0"/>
        </a:xfrm>
      </p:grpSpPr>
      <p:sp>
        <p:nvSpPr>
          <p:cNvPr id="3" name="제목 2">
            <a:extLst>
              <a:ext uri="{FF2B5EF4-FFF2-40B4-BE49-F238E27FC236}">
                <a16:creationId xmlns:a16="http://schemas.microsoft.com/office/drawing/2014/main" id="{53EEF356-70C3-77E5-F752-565BED32E1CB}"/>
              </a:ext>
            </a:extLst>
          </p:cNvPr>
          <p:cNvSpPr>
            <a:spLocks noGrp="1"/>
          </p:cNvSpPr>
          <p:nvPr>
            <p:ph type="title"/>
          </p:nvPr>
        </p:nvSpPr>
        <p:spPr/>
        <p:txBody>
          <a:bodyPr/>
          <a:lstStyle/>
          <a:p>
            <a:r>
              <a:rPr lang="en-US" altLang="ko-KR" dirty="0"/>
              <a:t>Example: Ideal world queries</a:t>
            </a:r>
            <a:endParaRPr lang="ko-KR" alt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B624E9D-278C-D005-2A62-F3021CC3ECC9}"/>
                  </a:ext>
                </a:extLst>
              </p:cNvPr>
              <p:cNvSpPr txBox="1"/>
              <p:nvPr/>
            </p:nvSpPr>
            <p:spPr>
              <a:xfrm>
                <a:off x="1120680" y="1386088"/>
                <a:ext cx="876009"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𝑟𝑒𝑓𝑟𝑒𝑠h</m:t>
                      </m:r>
                    </m:oMath>
                  </m:oMathPara>
                </a14:m>
                <a:endParaRPr lang="ko-KR" altLang="en-US" dirty="0"/>
              </a:p>
            </p:txBody>
          </p:sp>
        </mc:Choice>
        <mc:Fallback xmlns="">
          <p:sp>
            <p:nvSpPr>
              <p:cNvPr id="5" name="TextBox 4">
                <a:extLst>
                  <a:ext uri="{FF2B5EF4-FFF2-40B4-BE49-F238E27FC236}">
                    <a16:creationId xmlns:a16="http://schemas.microsoft.com/office/drawing/2014/main" id="{1B624E9D-278C-D005-2A62-F3021CC3ECC9}"/>
                  </a:ext>
                </a:extLst>
              </p:cNvPr>
              <p:cNvSpPr txBox="1">
                <a:spLocks noRot="1" noChangeAspect="1" noMove="1" noResize="1" noEditPoints="1" noAdjustHandles="1" noChangeArrowheads="1" noChangeShapeType="1" noTextEdit="1"/>
              </p:cNvSpPr>
              <p:nvPr/>
            </p:nvSpPr>
            <p:spPr>
              <a:xfrm>
                <a:off x="1120680" y="1386088"/>
                <a:ext cx="876009" cy="276999"/>
              </a:xfrm>
              <a:prstGeom prst="rect">
                <a:avLst/>
              </a:prstGeom>
              <a:blipFill>
                <a:blip r:embed="rId3"/>
                <a:stretch>
                  <a:fillRect l="-8333" r="-8333" b="-3478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BE67CB4-CED2-9B16-346C-A0F885681641}"/>
                  </a:ext>
                </a:extLst>
              </p:cNvPr>
              <p:cNvSpPr txBox="1"/>
              <p:nvPr/>
            </p:nvSpPr>
            <p:spPr>
              <a:xfrm>
                <a:off x="2789508" y="1362629"/>
                <a:ext cx="938911" cy="2770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i="1">
                          <a:latin typeface="Cambria Math" panose="02040503050406030204" pitchFamily="18" charset="0"/>
                        </a:rPr>
                        <m:t>𝑟𝑒𝑓𝑟𝑒𝑠h</m:t>
                      </m:r>
                    </m:oMath>
                  </m:oMathPara>
                </a14:m>
                <a:br>
                  <a:rPr lang="en-US" altLang="ko-KR" b="0" dirty="0"/>
                </a:br>
                <a:endParaRPr lang="ko-KR" altLang="en-US" dirty="0"/>
              </a:p>
            </p:txBody>
          </p:sp>
        </mc:Choice>
        <mc:Fallback xmlns="">
          <p:sp>
            <p:nvSpPr>
              <p:cNvPr id="6" name="TextBox 5">
                <a:extLst>
                  <a:ext uri="{FF2B5EF4-FFF2-40B4-BE49-F238E27FC236}">
                    <a16:creationId xmlns:a16="http://schemas.microsoft.com/office/drawing/2014/main" id="{8BE67CB4-CED2-9B16-346C-A0F885681641}"/>
                  </a:ext>
                </a:extLst>
              </p:cNvPr>
              <p:cNvSpPr txBox="1">
                <a:spLocks noRot="1" noChangeAspect="1" noMove="1" noResize="1" noEditPoints="1" noAdjustHandles="1" noChangeArrowheads="1" noChangeShapeType="1" noTextEdit="1"/>
              </p:cNvSpPr>
              <p:nvPr/>
            </p:nvSpPr>
            <p:spPr>
              <a:xfrm>
                <a:off x="2789508" y="1362629"/>
                <a:ext cx="938911" cy="277064"/>
              </a:xfrm>
              <a:prstGeom prst="rect">
                <a:avLst/>
              </a:prstGeom>
              <a:blipFill>
                <a:blip r:embed="rId4"/>
                <a:stretch>
                  <a:fillRect l="-4545" t="-2222" r="-4545" b="-3777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88F256F-C8FC-3FB9-F248-7671B399290F}"/>
                  </a:ext>
                </a:extLst>
              </p:cNvPr>
              <p:cNvSpPr txBox="1"/>
              <p:nvPr/>
            </p:nvSpPr>
            <p:spPr>
              <a:xfrm>
                <a:off x="4521940" y="1362694"/>
                <a:ext cx="637034"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𝑛𝑒𝑥</m:t>
                      </m:r>
                      <m:sSup>
                        <m:sSupPr>
                          <m:ctrlPr>
                            <a:rPr lang="en-US" altLang="ko-KR" b="0" i="1" smtClean="0">
                              <a:latin typeface="Cambria Math" panose="02040503050406030204" pitchFamily="18" charset="0"/>
                            </a:rPr>
                          </m:ctrlPr>
                        </m:sSupPr>
                        <m:e>
                          <m:r>
                            <a:rPr lang="en-US" altLang="ko-KR" b="0" i="1" smtClean="0">
                              <a:latin typeface="Cambria Math" panose="02040503050406030204" pitchFamily="18" charset="0"/>
                            </a:rPr>
                            <m:t>𝑡</m:t>
                          </m:r>
                        </m:e>
                        <m:sup>
                          <m:r>
                            <a:rPr lang="en-US" altLang="ko-KR" b="0" i="1" smtClean="0">
                              <a:latin typeface="Cambria Math" panose="02040503050406030204" pitchFamily="18" charset="0"/>
                            </a:rPr>
                            <m:t>∗</m:t>
                          </m:r>
                        </m:sup>
                      </m:sSup>
                    </m:oMath>
                  </m:oMathPara>
                </a14:m>
                <a:endParaRPr lang="ko-KR" altLang="en-US" dirty="0"/>
              </a:p>
            </p:txBody>
          </p:sp>
        </mc:Choice>
        <mc:Fallback xmlns="">
          <p:sp>
            <p:nvSpPr>
              <p:cNvPr id="7" name="TextBox 6">
                <a:extLst>
                  <a:ext uri="{FF2B5EF4-FFF2-40B4-BE49-F238E27FC236}">
                    <a16:creationId xmlns:a16="http://schemas.microsoft.com/office/drawing/2014/main" id="{F88F256F-C8FC-3FB9-F248-7671B399290F}"/>
                  </a:ext>
                </a:extLst>
              </p:cNvPr>
              <p:cNvSpPr txBox="1">
                <a:spLocks noRot="1" noChangeAspect="1" noMove="1" noResize="1" noEditPoints="1" noAdjustHandles="1" noChangeArrowheads="1" noChangeShapeType="1" noTextEdit="1"/>
              </p:cNvSpPr>
              <p:nvPr/>
            </p:nvSpPr>
            <p:spPr>
              <a:xfrm>
                <a:off x="4521940" y="1362694"/>
                <a:ext cx="637034" cy="276999"/>
              </a:xfrm>
              <a:prstGeom prst="rect">
                <a:avLst/>
              </a:prstGeom>
              <a:blipFill>
                <a:blip r:embed="rId5"/>
                <a:stretch>
                  <a:fillRect l="-3846" r="-962" b="-666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998B464-4A51-A550-335C-9F2491047988}"/>
                  </a:ext>
                </a:extLst>
              </p:cNvPr>
              <p:cNvSpPr txBox="1"/>
              <p:nvPr/>
            </p:nvSpPr>
            <p:spPr>
              <a:xfrm>
                <a:off x="5940319" y="1386089"/>
                <a:ext cx="637033"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𝑛𝑒𝑥</m:t>
                      </m:r>
                      <m:sSup>
                        <m:sSupPr>
                          <m:ctrlPr>
                            <a:rPr lang="en-US" altLang="ko-KR" b="0" i="1" smtClean="0">
                              <a:latin typeface="Cambria Math" panose="02040503050406030204" pitchFamily="18" charset="0"/>
                            </a:rPr>
                          </m:ctrlPr>
                        </m:sSupPr>
                        <m:e>
                          <m:r>
                            <a:rPr lang="en-US" altLang="ko-KR" b="0" i="1" smtClean="0">
                              <a:latin typeface="Cambria Math" panose="02040503050406030204" pitchFamily="18" charset="0"/>
                            </a:rPr>
                            <m:t>𝑡</m:t>
                          </m:r>
                        </m:e>
                        <m:sup>
                          <m:r>
                            <a:rPr lang="en-US" altLang="ko-KR" b="0" i="1" smtClean="0">
                              <a:latin typeface="Cambria Math" panose="02040503050406030204" pitchFamily="18" charset="0"/>
                            </a:rPr>
                            <m:t>∗</m:t>
                          </m:r>
                        </m:sup>
                      </m:sSup>
                    </m:oMath>
                  </m:oMathPara>
                </a14:m>
                <a:endParaRPr lang="ko-KR" altLang="en-US" dirty="0"/>
              </a:p>
            </p:txBody>
          </p:sp>
        </mc:Choice>
        <mc:Fallback xmlns="">
          <p:sp>
            <p:nvSpPr>
              <p:cNvPr id="8" name="TextBox 7">
                <a:extLst>
                  <a:ext uri="{FF2B5EF4-FFF2-40B4-BE49-F238E27FC236}">
                    <a16:creationId xmlns:a16="http://schemas.microsoft.com/office/drawing/2014/main" id="{4998B464-4A51-A550-335C-9F2491047988}"/>
                  </a:ext>
                </a:extLst>
              </p:cNvPr>
              <p:cNvSpPr txBox="1">
                <a:spLocks noRot="1" noChangeAspect="1" noMove="1" noResize="1" noEditPoints="1" noAdjustHandles="1" noChangeArrowheads="1" noChangeShapeType="1" noTextEdit="1"/>
              </p:cNvSpPr>
              <p:nvPr/>
            </p:nvSpPr>
            <p:spPr>
              <a:xfrm>
                <a:off x="5940319" y="1386089"/>
                <a:ext cx="637033" cy="276999"/>
              </a:xfrm>
              <a:prstGeom prst="rect">
                <a:avLst/>
              </a:prstGeom>
              <a:blipFill>
                <a:blip r:embed="rId6"/>
                <a:stretch>
                  <a:fillRect l="-3810" b="-6522"/>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5ADB818-01AF-41E2-936C-06E88E5513A8}"/>
                  </a:ext>
                </a:extLst>
              </p:cNvPr>
              <p:cNvSpPr txBox="1"/>
              <p:nvPr/>
            </p:nvSpPr>
            <p:spPr>
              <a:xfrm>
                <a:off x="9052491" y="1386088"/>
                <a:ext cx="637033"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𝑛𝑒𝑥</m:t>
                      </m:r>
                      <m:sSup>
                        <m:sSupPr>
                          <m:ctrlPr>
                            <a:rPr lang="en-US" altLang="ko-KR" b="0" i="1" smtClean="0">
                              <a:latin typeface="Cambria Math" panose="02040503050406030204" pitchFamily="18" charset="0"/>
                            </a:rPr>
                          </m:ctrlPr>
                        </m:sSupPr>
                        <m:e>
                          <m:r>
                            <a:rPr lang="en-US" altLang="ko-KR" b="0" i="1" smtClean="0">
                              <a:latin typeface="Cambria Math" panose="02040503050406030204" pitchFamily="18" charset="0"/>
                            </a:rPr>
                            <m:t>𝑡</m:t>
                          </m:r>
                        </m:e>
                        <m:sup>
                          <m:r>
                            <a:rPr lang="en-US" altLang="ko-KR" b="0" i="1" smtClean="0">
                              <a:latin typeface="Cambria Math" panose="02040503050406030204" pitchFamily="18" charset="0"/>
                            </a:rPr>
                            <m:t>∗</m:t>
                          </m:r>
                        </m:sup>
                      </m:sSup>
                    </m:oMath>
                  </m:oMathPara>
                </a14:m>
                <a:endParaRPr lang="ko-KR" altLang="en-US" dirty="0"/>
              </a:p>
            </p:txBody>
          </p:sp>
        </mc:Choice>
        <mc:Fallback xmlns="">
          <p:sp>
            <p:nvSpPr>
              <p:cNvPr id="9" name="TextBox 8">
                <a:extLst>
                  <a:ext uri="{FF2B5EF4-FFF2-40B4-BE49-F238E27FC236}">
                    <a16:creationId xmlns:a16="http://schemas.microsoft.com/office/drawing/2014/main" id="{55ADB818-01AF-41E2-936C-06E88E5513A8}"/>
                  </a:ext>
                </a:extLst>
              </p:cNvPr>
              <p:cNvSpPr txBox="1">
                <a:spLocks noRot="1" noChangeAspect="1" noMove="1" noResize="1" noEditPoints="1" noAdjustHandles="1" noChangeArrowheads="1" noChangeShapeType="1" noTextEdit="1"/>
              </p:cNvSpPr>
              <p:nvPr/>
            </p:nvSpPr>
            <p:spPr>
              <a:xfrm>
                <a:off x="9052491" y="1386088"/>
                <a:ext cx="637033" cy="276999"/>
              </a:xfrm>
              <a:prstGeom prst="rect">
                <a:avLst/>
              </a:prstGeom>
              <a:blipFill>
                <a:blip r:embed="rId7"/>
                <a:stretch>
                  <a:fillRect l="-3846" r="-962" b="-6522"/>
                </a:stretch>
              </a:blipFill>
            </p:spPr>
            <p:txBody>
              <a:bodyPr/>
              <a:lstStyle/>
              <a:p>
                <a:r>
                  <a:rPr lang="ko-KR" altLang="en-US">
                    <a:noFill/>
                  </a:rPr>
                  <a:t> </a:t>
                </a:r>
              </a:p>
            </p:txBody>
          </p:sp>
        </mc:Fallback>
      </mc:AlternateContent>
      <p:cxnSp>
        <p:nvCxnSpPr>
          <p:cNvPr id="12" name="직선 화살표 연결선 11">
            <a:extLst>
              <a:ext uri="{FF2B5EF4-FFF2-40B4-BE49-F238E27FC236}">
                <a16:creationId xmlns:a16="http://schemas.microsoft.com/office/drawing/2014/main" id="{C4AD6F91-92BE-66A3-5EFC-E44D7318B9F2}"/>
              </a:ext>
            </a:extLst>
          </p:cNvPr>
          <p:cNvCxnSpPr>
            <a:cxnSpLocks/>
          </p:cNvCxnSpPr>
          <p:nvPr/>
        </p:nvCxnSpPr>
        <p:spPr>
          <a:xfrm flipV="1">
            <a:off x="2141096" y="1524586"/>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직선 화살표 연결선 12">
            <a:extLst>
              <a:ext uri="{FF2B5EF4-FFF2-40B4-BE49-F238E27FC236}">
                <a16:creationId xmlns:a16="http://schemas.microsoft.com/office/drawing/2014/main" id="{2229F7FB-0CD9-AB53-F635-613BF662F823}"/>
              </a:ext>
            </a:extLst>
          </p:cNvPr>
          <p:cNvCxnSpPr>
            <a:cxnSpLocks/>
          </p:cNvCxnSpPr>
          <p:nvPr/>
        </p:nvCxnSpPr>
        <p:spPr>
          <a:xfrm flipV="1">
            <a:off x="3859549" y="1524582"/>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직선 화살표 연결선 13">
            <a:extLst>
              <a:ext uri="{FF2B5EF4-FFF2-40B4-BE49-F238E27FC236}">
                <a16:creationId xmlns:a16="http://schemas.microsoft.com/office/drawing/2014/main" id="{0D280768-0CE1-1F38-0EA4-B76B5586F969}"/>
              </a:ext>
            </a:extLst>
          </p:cNvPr>
          <p:cNvCxnSpPr>
            <a:cxnSpLocks/>
          </p:cNvCxnSpPr>
          <p:nvPr/>
        </p:nvCxnSpPr>
        <p:spPr>
          <a:xfrm flipV="1">
            <a:off x="5232807" y="1524582"/>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직선 화살표 연결선 14">
            <a:extLst>
              <a:ext uri="{FF2B5EF4-FFF2-40B4-BE49-F238E27FC236}">
                <a16:creationId xmlns:a16="http://schemas.microsoft.com/office/drawing/2014/main" id="{8DC0C63E-E159-37C8-BA46-C6C26665B443}"/>
              </a:ext>
            </a:extLst>
          </p:cNvPr>
          <p:cNvCxnSpPr>
            <a:cxnSpLocks/>
          </p:cNvCxnSpPr>
          <p:nvPr/>
        </p:nvCxnSpPr>
        <p:spPr>
          <a:xfrm flipV="1">
            <a:off x="6645446" y="1524582"/>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직선 화살표 연결선 15">
            <a:extLst>
              <a:ext uri="{FF2B5EF4-FFF2-40B4-BE49-F238E27FC236}">
                <a16:creationId xmlns:a16="http://schemas.microsoft.com/office/drawing/2014/main" id="{401C7C6B-8BC4-A289-401E-626EED283200}"/>
              </a:ext>
            </a:extLst>
          </p:cNvPr>
          <p:cNvCxnSpPr>
            <a:cxnSpLocks/>
          </p:cNvCxnSpPr>
          <p:nvPr/>
        </p:nvCxnSpPr>
        <p:spPr>
          <a:xfrm flipV="1">
            <a:off x="8332679" y="1524578"/>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0E5561B6-579A-4CFE-0D0A-7A0DAC583586}"/>
                  </a:ext>
                </a:extLst>
              </p:cNvPr>
              <p:cNvSpPr txBox="1"/>
              <p:nvPr/>
            </p:nvSpPr>
            <p:spPr>
              <a:xfrm>
                <a:off x="7276825" y="1362629"/>
                <a:ext cx="876009" cy="27706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𝑟𝑒𝑓𝑟𝑒𝑠h</m:t>
                      </m:r>
                    </m:oMath>
                  </m:oMathPara>
                </a14:m>
                <a:br>
                  <a:rPr lang="en-US" altLang="ko-KR" b="0" dirty="0"/>
                </a:br>
                <a:endParaRPr lang="ko-KR" altLang="en-US" dirty="0"/>
              </a:p>
            </p:txBody>
          </p:sp>
        </mc:Choice>
        <mc:Fallback xmlns="">
          <p:sp>
            <p:nvSpPr>
              <p:cNvPr id="42" name="TextBox 41">
                <a:extLst>
                  <a:ext uri="{FF2B5EF4-FFF2-40B4-BE49-F238E27FC236}">
                    <a16:creationId xmlns:a16="http://schemas.microsoft.com/office/drawing/2014/main" id="{0E5561B6-579A-4CFE-0D0A-7A0DAC583586}"/>
                  </a:ext>
                </a:extLst>
              </p:cNvPr>
              <p:cNvSpPr txBox="1">
                <a:spLocks noRot="1" noChangeAspect="1" noMove="1" noResize="1" noEditPoints="1" noAdjustHandles="1" noChangeArrowheads="1" noChangeShapeType="1" noTextEdit="1"/>
              </p:cNvSpPr>
              <p:nvPr/>
            </p:nvSpPr>
            <p:spPr>
              <a:xfrm>
                <a:off x="7276825" y="1362629"/>
                <a:ext cx="876009" cy="277064"/>
              </a:xfrm>
              <a:prstGeom prst="rect">
                <a:avLst/>
              </a:prstGeom>
              <a:blipFill>
                <a:blip r:embed="rId8"/>
                <a:stretch>
                  <a:fillRect l="-8392" t="-2222" r="-9091" b="-37778"/>
                </a:stretch>
              </a:blipFill>
            </p:spPr>
            <p:txBody>
              <a:bodyPr/>
              <a:lstStyle/>
              <a:p>
                <a:r>
                  <a:rPr lang="ko-KR" altLang="en-US">
                    <a:noFill/>
                  </a:rPr>
                  <a:t> </a:t>
                </a:r>
              </a:p>
            </p:txBody>
          </p:sp>
        </mc:Fallback>
      </mc:AlternateContent>
      <p:cxnSp>
        <p:nvCxnSpPr>
          <p:cNvPr id="2" name="직선 화살표 연결선 1">
            <a:extLst>
              <a:ext uri="{FF2B5EF4-FFF2-40B4-BE49-F238E27FC236}">
                <a16:creationId xmlns:a16="http://schemas.microsoft.com/office/drawing/2014/main" id="{98D9A1FE-A22D-8B08-ED8B-C47E19BAC011}"/>
              </a:ext>
            </a:extLst>
          </p:cNvPr>
          <p:cNvCxnSpPr>
            <a:cxnSpLocks/>
          </p:cNvCxnSpPr>
          <p:nvPr/>
        </p:nvCxnSpPr>
        <p:spPr>
          <a:xfrm flipV="1">
            <a:off x="9757722" y="1524578"/>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5021417-86ED-9728-3C7C-0A04272E29DA}"/>
              </a:ext>
            </a:extLst>
          </p:cNvPr>
          <p:cNvSpPr txBox="1"/>
          <p:nvPr/>
        </p:nvSpPr>
        <p:spPr>
          <a:xfrm>
            <a:off x="10490583" y="1305673"/>
            <a:ext cx="782500" cy="461665"/>
          </a:xfrm>
          <a:prstGeom prst="rect">
            <a:avLst/>
          </a:prstGeom>
          <a:noFill/>
        </p:spPr>
        <p:txBody>
          <a:bodyPr wrap="square" rtlCol="0">
            <a:spAutoFit/>
          </a:bodyPr>
          <a:lstStyle/>
          <a:p>
            <a:pPr algn="l"/>
            <a:r>
              <a:rPr lang="en-US" altLang="ko-KR" sz="2400" b="1" dirty="0"/>
              <a:t>…</a:t>
            </a:r>
            <a:endParaRPr lang="ko-KR" altLang="en-US" sz="2400" b="1" dirty="0"/>
          </a:p>
        </p:txBody>
      </p:sp>
      <p:sp>
        <p:nvSpPr>
          <p:cNvPr id="10" name="TextBox 9">
            <a:extLst>
              <a:ext uri="{FF2B5EF4-FFF2-40B4-BE49-F238E27FC236}">
                <a16:creationId xmlns:a16="http://schemas.microsoft.com/office/drawing/2014/main" id="{0C687444-75BE-3A23-4576-60424FC4E221}"/>
              </a:ext>
            </a:extLst>
          </p:cNvPr>
          <p:cNvSpPr txBox="1"/>
          <p:nvPr/>
        </p:nvSpPr>
        <p:spPr>
          <a:xfrm>
            <a:off x="1021821" y="3395026"/>
            <a:ext cx="782500" cy="461665"/>
          </a:xfrm>
          <a:prstGeom prst="rect">
            <a:avLst/>
          </a:prstGeom>
          <a:noFill/>
        </p:spPr>
        <p:txBody>
          <a:bodyPr wrap="square" rtlCol="0">
            <a:spAutoFit/>
          </a:bodyPr>
          <a:lstStyle/>
          <a:p>
            <a:pPr algn="l"/>
            <a:r>
              <a:rPr lang="en-US" altLang="ko-KR" sz="2400" b="1" dirty="0"/>
              <a:t>…</a:t>
            </a:r>
            <a:endParaRPr lang="ko-KR" altLang="en-US" sz="2400" b="1" dirty="0"/>
          </a:p>
        </p:txBody>
      </p:sp>
      <p:cxnSp>
        <p:nvCxnSpPr>
          <p:cNvPr id="11" name="직선 화살표 연결선 10">
            <a:extLst>
              <a:ext uri="{FF2B5EF4-FFF2-40B4-BE49-F238E27FC236}">
                <a16:creationId xmlns:a16="http://schemas.microsoft.com/office/drawing/2014/main" id="{7D10E21C-695A-7D2E-7BE2-653CAB525FE4}"/>
              </a:ext>
            </a:extLst>
          </p:cNvPr>
          <p:cNvCxnSpPr>
            <a:cxnSpLocks/>
          </p:cNvCxnSpPr>
          <p:nvPr/>
        </p:nvCxnSpPr>
        <p:spPr>
          <a:xfrm flipV="1">
            <a:off x="1663216" y="3625854"/>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DB91D87-C699-762A-5B30-B205E8B616F0}"/>
                  </a:ext>
                </a:extLst>
              </p:cNvPr>
              <p:cNvSpPr txBox="1"/>
              <p:nvPr/>
            </p:nvSpPr>
            <p:spPr>
              <a:xfrm>
                <a:off x="2375184" y="3487709"/>
                <a:ext cx="848053"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𝑔𝑒𝑡</m:t>
                      </m:r>
                      <m:r>
                        <a:rPr lang="en-US" altLang="ko-KR" b="0" i="1" smtClean="0">
                          <a:latin typeface="Cambria Math" panose="02040503050406030204" pitchFamily="18" charset="0"/>
                        </a:rPr>
                        <m:t>/</m:t>
                      </m:r>
                      <m:r>
                        <a:rPr lang="en-US" altLang="ko-KR" b="0" i="1" smtClean="0">
                          <a:latin typeface="Cambria Math" panose="02040503050406030204" pitchFamily="18" charset="0"/>
                        </a:rPr>
                        <m:t>𝑠𝑒𝑡</m:t>
                      </m:r>
                    </m:oMath>
                  </m:oMathPara>
                </a14:m>
                <a:endParaRPr lang="ko-KR" altLang="en-US" dirty="0"/>
              </a:p>
            </p:txBody>
          </p:sp>
        </mc:Choice>
        <mc:Fallback xmlns="">
          <p:sp>
            <p:nvSpPr>
              <p:cNvPr id="20" name="TextBox 19">
                <a:extLst>
                  <a:ext uri="{FF2B5EF4-FFF2-40B4-BE49-F238E27FC236}">
                    <a16:creationId xmlns:a16="http://schemas.microsoft.com/office/drawing/2014/main" id="{ADB91D87-C699-762A-5B30-B205E8B616F0}"/>
                  </a:ext>
                </a:extLst>
              </p:cNvPr>
              <p:cNvSpPr txBox="1">
                <a:spLocks noRot="1" noChangeAspect="1" noMove="1" noResize="1" noEditPoints="1" noAdjustHandles="1" noChangeArrowheads="1" noChangeShapeType="1" noTextEdit="1"/>
              </p:cNvSpPr>
              <p:nvPr/>
            </p:nvSpPr>
            <p:spPr>
              <a:xfrm>
                <a:off x="2375184" y="3487709"/>
                <a:ext cx="848053" cy="276999"/>
              </a:xfrm>
              <a:prstGeom prst="rect">
                <a:avLst/>
              </a:prstGeom>
              <a:blipFill>
                <a:blip r:embed="rId9"/>
                <a:stretch>
                  <a:fillRect l="-7914" r="-4317" b="-3478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BC26616-DE64-FC5C-3643-249C9DEA0513}"/>
                  </a:ext>
                </a:extLst>
              </p:cNvPr>
              <p:cNvSpPr txBox="1"/>
              <p:nvPr/>
            </p:nvSpPr>
            <p:spPr>
              <a:xfrm>
                <a:off x="4057560" y="3485217"/>
                <a:ext cx="876009" cy="2770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𝑟𝑒𝑓𝑟𝑒𝑠h</m:t>
                      </m:r>
                    </m:oMath>
                  </m:oMathPara>
                </a14:m>
                <a:br>
                  <a:rPr lang="en-US" altLang="ko-KR" b="0" dirty="0"/>
                </a:br>
                <a:endParaRPr lang="ko-KR" altLang="en-US" dirty="0"/>
              </a:p>
            </p:txBody>
          </p:sp>
        </mc:Choice>
        <mc:Fallback xmlns="">
          <p:sp>
            <p:nvSpPr>
              <p:cNvPr id="21" name="TextBox 20">
                <a:extLst>
                  <a:ext uri="{FF2B5EF4-FFF2-40B4-BE49-F238E27FC236}">
                    <a16:creationId xmlns:a16="http://schemas.microsoft.com/office/drawing/2014/main" id="{0BC26616-DE64-FC5C-3643-249C9DEA0513}"/>
                  </a:ext>
                </a:extLst>
              </p:cNvPr>
              <p:cNvSpPr txBox="1">
                <a:spLocks noRot="1" noChangeAspect="1" noMove="1" noResize="1" noEditPoints="1" noAdjustHandles="1" noChangeArrowheads="1" noChangeShapeType="1" noTextEdit="1"/>
              </p:cNvSpPr>
              <p:nvPr/>
            </p:nvSpPr>
            <p:spPr>
              <a:xfrm>
                <a:off x="4057560" y="3485217"/>
                <a:ext cx="876009" cy="277064"/>
              </a:xfrm>
              <a:prstGeom prst="rect">
                <a:avLst/>
              </a:prstGeom>
              <a:blipFill>
                <a:blip r:embed="rId10"/>
                <a:stretch>
                  <a:fillRect l="-8392" t="-2222" r="-9091" b="-3777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7A66429-C759-BFA0-D7D9-371D613A907E}"/>
                  </a:ext>
                </a:extLst>
              </p:cNvPr>
              <p:cNvSpPr txBox="1"/>
              <p:nvPr/>
            </p:nvSpPr>
            <p:spPr>
              <a:xfrm>
                <a:off x="5871096" y="3487708"/>
                <a:ext cx="637033"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𝑛𝑒𝑥</m:t>
                      </m:r>
                      <m:sSup>
                        <m:sSupPr>
                          <m:ctrlPr>
                            <a:rPr lang="en-US" altLang="ko-KR" b="0" i="1" smtClean="0">
                              <a:latin typeface="Cambria Math" panose="02040503050406030204" pitchFamily="18" charset="0"/>
                            </a:rPr>
                          </m:ctrlPr>
                        </m:sSupPr>
                        <m:e>
                          <m:r>
                            <a:rPr lang="en-US" altLang="ko-KR" b="0" i="1" smtClean="0">
                              <a:latin typeface="Cambria Math" panose="02040503050406030204" pitchFamily="18" charset="0"/>
                            </a:rPr>
                            <m:t>𝑡</m:t>
                          </m:r>
                        </m:e>
                        <m:sup>
                          <m:r>
                            <a:rPr lang="en-US" altLang="ko-KR" b="0" i="1" smtClean="0">
                              <a:latin typeface="Cambria Math" panose="02040503050406030204" pitchFamily="18" charset="0"/>
                            </a:rPr>
                            <m:t>∗</m:t>
                          </m:r>
                        </m:sup>
                      </m:sSup>
                    </m:oMath>
                  </m:oMathPara>
                </a14:m>
                <a:endParaRPr lang="ko-KR" altLang="en-US" dirty="0"/>
              </a:p>
            </p:txBody>
          </p:sp>
        </mc:Choice>
        <mc:Fallback xmlns="">
          <p:sp>
            <p:nvSpPr>
              <p:cNvPr id="23" name="TextBox 22">
                <a:extLst>
                  <a:ext uri="{FF2B5EF4-FFF2-40B4-BE49-F238E27FC236}">
                    <a16:creationId xmlns:a16="http://schemas.microsoft.com/office/drawing/2014/main" id="{27A66429-C759-BFA0-D7D9-371D613A907E}"/>
                  </a:ext>
                </a:extLst>
              </p:cNvPr>
              <p:cNvSpPr txBox="1">
                <a:spLocks noRot="1" noChangeAspect="1" noMove="1" noResize="1" noEditPoints="1" noAdjustHandles="1" noChangeArrowheads="1" noChangeShapeType="1" noTextEdit="1"/>
              </p:cNvSpPr>
              <p:nvPr/>
            </p:nvSpPr>
            <p:spPr>
              <a:xfrm>
                <a:off x="5871096" y="3487708"/>
                <a:ext cx="637033" cy="276999"/>
              </a:xfrm>
              <a:prstGeom prst="rect">
                <a:avLst/>
              </a:prstGeom>
              <a:blipFill>
                <a:blip r:embed="rId11"/>
                <a:stretch>
                  <a:fillRect l="-3810" b="-6522"/>
                </a:stretch>
              </a:blipFill>
            </p:spPr>
            <p:txBody>
              <a:bodyPr/>
              <a:lstStyle/>
              <a:p>
                <a:r>
                  <a:rPr lang="ko-KR" altLang="en-US">
                    <a:noFill/>
                  </a:rPr>
                  <a:t> </a:t>
                </a:r>
              </a:p>
            </p:txBody>
          </p:sp>
        </mc:Fallback>
      </mc:AlternateContent>
      <p:cxnSp>
        <p:nvCxnSpPr>
          <p:cNvPr id="24" name="직선 화살표 연결선 23">
            <a:extLst>
              <a:ext uri="{FF2B5EF4-FFF2-40B4-BE49-F238E27FC236}">
                <a16:creationId xmlns:a16="http://schemas.microsoft.com/office/drawing/2014/main" id="{C657011D-67A5-BC19-0A50-C7BD91A25D89}"/>
              </a:ext>
            </a:extLst>
          </p:cNvPr>
          <p:cNvCxnSpPr>
            <a:cxnSpLocks/>
          </p:cNvCxnSpPr>
          <p:nvPr/>
        </p:nvCxnSpPr>
        <p:spPr>
          <a:xfrm flipV="1">
            <a:off x="3419271" y="3626205"/>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직선 화살표 연결선 24">
            <a:extLst>
              <a:ext uri="{FF2B5EF4-FFF2-40B4-BE49-F238E27FC236}">
                <a16:creationId xmlns:a16="http://schemas.microsoft.com/office/drawing/2014/main" id="{2B3EF1A9-3527-34EA-083D-9E475DD07C47}"/>
              </a:ext>
            </a:extLst>
          </p:cNvPr>
          <p:cNvCxnSpPr>
            <a:cxnSpLocks/>
          </p:cNvCxnSpPr>
          <p:nvPr/>
        </p:nvCxnSpPr>
        <p:spPr>
          <a:xfrm flipV="1">
            <a:off x="5137724" y="3626201"/>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7757A823-B9BD-1D13-3A37-FFEB1315577A}"/>
                  </a:ext>
                </a:extLst>
              </p:cNvPr>
              <p:cNvSpPr txBox="1"/>
              <p:nvPr/>
            </p:nvSpPr>
            <p:spPr>
              <a:xfrm>
                <a:off x="7185973" y="3496486"/>
                <a:ext cx="84805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i="1">
                          <a:latin typeface="Cambria Math" panose="02040503050406030204" pitchFamily="18" charset="0"/>
                        </a:rPr>
                        <m:t>𝑔𝑒𝑡</m:t>
                      </m:r>
                      <m:r>
                        <a:rPr lang="en-US" altLang="ko-KR" i="1">
                          <a:latin typeface="Cambria Math" panose="02040503050406030204" pitchFamily="18" charset="0"/>
                        </a:rPr>
                        <m:t>/</m:t>
                      </m:r>
                      <m:r>
                        <a:rPr lang="en-US" altLang="ko-KR" i="1">
                          <a:latin typeface="Cambria Math" panose="02040503050406030204" pitchFamily="18" charset="0"/>
                        </a:rPr>
                        <m:t>𝑠𝑒𝑡</m:t>
                      </m:r>
                    </m:oMath>
                  </m:oMathPara>
                </a14:m>
                <a:endParaRPr lang="ko-KR" altLang="en-US" dirty="0"/>
              </a:p>
            </p:txBody>
          </p:sp>
        </mc:Choice>
        <mc:Fallback xmlns="">
          <p:sp>
            <p:nvSpPr>
              <p:cNvPr id="36" name="TextBox 35">
                <a:extLst>
                  <a:ext uri="{FF2B5EF4-FFF2-40B4-BE49-F238E27FC236}">
                    <a16:creationId xmlns:a16="http://schemas.microsoft.com/office/drawing/2014/main" id="{7757A823-B9BD-1D13-3A37-FFEB1315577A}"/>
                  </a:ext>
                </a:extLst>
              </p:cNvPr>
              <p:cNvSpPr txBox="1">
                <a:spLocks noRot="1" noChangeAspect="1" noMove="1" noResize="1" noEditPoints="1" noAdjustHandles="1" noChangeArrowheads="1" noChangeShapeType="1" noTextEdit="1"/>
              </p:cNvSpPr>
              <p:nvPr/>
            </p:nvSpPr>
            <p:spPr>
              <a:xfrm>
                <a:off x="7185973" y="3496486"/>
                <a:ext cx="848053" cy="276999"/>
              </a:xfrm>
              <a:prstGeom prst="rect">
                <a:avLst/>
              </a:prstGeom>
              <a:blipFill>
                <a:blip r:embed="rId12"/>
                <a:stretch>
                  <a:fillRect l="-7914" t="-2222" r="-4317" b="-3777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A65B63ED-0F9C-2ABA-16FF-EF1B5813A27F}"/>
                  </a:ext>
                </a:extLst>
              </p:cNvPr>
              <p:cNvSpPr txBox="1"/>
              <p:nvPr/>
            </p:nvSpPr>
            <p:spPr>
              <a:xfrm>
                <a:off x="8850715" y="3485217"/>
                <a:ext cx="1145635" cy="27706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i="1">
                          <a:latin typeface="Cambria Math" panose="02040503050406030204" pitchFamily="18" charset="0"/>
                        </a:rPr>
                        <m:t>𝑟𝑒𝑓𝑟𝑒𝑠h</m:t>
                      </m:r>
                    </m:oMath>
                  </m:oMathPara>
                </a14:m>
                <a:br>
                  <a:rPr lang="en-US" altLang="ko-KR" b="0" dirty="0"/>
                </a:br>
                <a:endParaRPr lang="ko-KR" altLang="en-US" dirty="0"/>
              </a:p>
            </p:txBody>
          </p:sp>
        </mc:Choice>
        <mc:Fallback xmlns="">
          <p:sp>
            <p:nvSpPr>
              <p:cNvPr id="37" name="TextBox 36">
                <a:extLst>
                  <a:ext uri="{FF2B5EF4-FFF2-40B4-BE49-F238E27FC236}">
                    <a16:creationId xmlns:a16="http://schemas.microsoft.com/office/drawing/2014/main" id="{A65B63ED-0F9C-2ABA-16FF-EF1B5813A27F}"/>
                  </a:ext>
                </a:extLst>
              </p:cNvPr>
              <p:cNvSpPr txBox="1">
                <a:spLocks noRot="1" noChangeAspect="1" noMove="1" noResize="1" noEditPoints="1" noAdjustHandles="1" noChangeArrowheads="1" noChangeShapeType="1" noTextEdit="1"/>
              </p:cNvSpPr>
              <p:nvPr/>
            </p:nvSpPr>
            <p:spPr>
              <a:xfrm>
                <a:off x="8850715" y="3485217"/>
                <a:ext cx="1145635" cy="277064"/>
              </a:xfrm>
              <a:prstGeom prst="rect">
                <a:avLst/>
              </a:prstGeom>
              <a:blipFill>
                <a:blip r:embed="rId13"/>
                <a:stretch>
                  <a:fillRect t="-2222" b="-3777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60C628CC-9070-7433-7378-D15A4325BF0A}"/>
                  </a:ext>
                </a:extLst>
              </p:cNvPr>
              <p:cNvSpPr txBox="1"/>
              <p:nvPr/>
            </p:nvSpPr>
            <p:spPr>
              <a:xfrm>
                <a:off x="10582832" y="3496486"/>
                <a:ext cx="63703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i="1" smtClean="0">
                          <a:latin typeface="Cambria Math" panose="02040503050406030204" pitchFamily="18" charset="0"/>
                        </a:rPr>
                        <m:t>𝑛𝑒𝑥</m:t>
                      </m:r>
                      <m:sSup>
                        <m:sSupPr>
                          <m:ctrlPr>
                            <a:rPr lang="en-US" altLang="ko-KR" b="0" i="1" smtClean="0">
                              <a:latin typeface="Cambria Math" panose="02040503050406030204" pitchFamily="18" charset="0"/>
                            </a:rPr>
                          </m:ctrlPr>
                        </m:sSupPr>
                        <m:e>
                          <m:r>
                            <a:rPr lang="en-US" altLang="ko-KR" i="1" smtClean="0">
                              <a:latin typeface="Cambria Math" panose="02040503050406030204" pitchFamily="18" charset="0"/>
                            </a:rPr>
                            <m:t>𝑡</m:t>
                          </m:r>
                        </m:e>
                        <m:sup>
                          <m:r>
                            <a:rPr lang="en-US" altLang="ko-KR" b="0" i="1" smtClean="0">
                              <a:latin typeface="Cambria Math" panose="02040503050406030204" pitchFamily="18" charset="0"/>
                            </a:rPr>
                            <m:t>∗</m:t>
                          </m:r>
                        </m:sup>
                      </m:sSup>
                    </m:oMath>
                  </m:oMathPara>
                </a14:m>
                <a:endParaRPr lang="ko-KR" altLang="en-US" dirty="0"/>
              </a:p>
            </p:txBody>
          </p:sp>
        </mc:Choice>
        <mc:Fallback xmlns="">
          <p:sp>
            <p:nvSpPr>
              <p:cNvPr id="38" name="TextBox 37">
                <a:extLst>
                  <a:ext uri="{FF2B5EF4-FFF2-40B4-BE49-F238E27FC236}">
                    <a16:creationId xmlns:a16="http://schemas.microsoft.com/office/drawing/2014/main" id="{60C628CC-9070-7433-7378-D15A4325BF0A}"/>
                  </a:ext>
                </a:extLst>
              </p:cNvPr>
              <p:cNvSpPr txBox="1">
                <a:spLocks noRot="1" noChangeAspect="1" noMove="1" noResize="1" noEditPoints="1" noAdjustHandles="1" noChangeArrowheads="1" noChangeShapeType="1" noTextEdit="1"/>
              </p:cNvSpPr>
              <p:nvPr/>
            </p:nvSpPr>
            <p:spPr>
              <a:xfrm>
                <a:off x="10582832" y="3496486"/>
                <a:ext cx="637033" cy="276999"/>
              </a:xfrm>
              <a:prstGeom prst="rect">
                <a:avLst/>
              </a:prstGeom>
              <a:blipFill>
                <a:blip r:embed="rId14"/>
                <a:stretch>
                  <a:fillRect l="-3810" b="-6667"/>
                </a:stretch>
              </a:blipFill>
            </p:spPr>
            <p:txBody>
              <a:bodyPr/>
              <a:lstStyle/>
              <a:p>
                <a:r>
                  <a:rPr lang="ko-KR" altLang="en-US">
                    <a:noFill/>
                  </a:rPr>
                  <a:t> </a:t>
                </a:r>
              </a:p>
            </p:txBody>
          </p:sp>
        </mc:Fallback>
      </mc:AlternateContent>
      <p:cxnSp>
        <p:nvCxnSpPr>
          <p:cNvPr id="39" name="직선 화살표 연결선 38">
            <a:extLst>
              <a:ext uri="{FF2B5EF4-FFF2-40B4-BE49-F238E27FC236}">
                <a16:creationId xmlns:a16="http://schemas.microsoft.com/office/drawing/2014/main" id="{F54A3C64-19E4-4D9C-D376-49802F3B6713}"/>
              </a:ext>
            </a:extLst>
          </p:cNvPr>
          <p:cNvCxnSpPr>
            <a:cxnSpLocks/>
          </p:cNvCxnSpPr>
          <p:nvPr/>
        </p:nvCxnSpPr>
        <p:spPr>
          <a:xfrm flipV="1">
            <a:off x="8230060" y="3634982"/>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직선 화살표 연결선 39">
            <a:extLst>
              <a:ext uri="{FF2B5EF4-FFF2-40B4-BE49-F238E27FC236}">
                <a16:creationId xmlns:a16="http://schemas.microsoft.com/office/drawing/2014/main" id="{4E31D901-9CAF-FDC8-3F6F-A75A8129F76B}"/>
              </a:ext>
            </a:extLst>
          </p:cNvPr>
          <p:cNvCxnSpPr>
            <a:cxnSpLocks/>
          </p:cNvCxnSpPr>
          <p:nvPr/>
        </p:nvCxnSpPr>
        <p:spPr>
          <a:xfrm flipV="1">
            <a:off x="9948513" y="3634978"/>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직선 화살표 연결선 40">
            <a:extLst>
              <a:ext uri="{FF2B5EF4-FFF2-40B4-BE49-F238E27FC236}">
                <a16:creationId xmlns:a16="http://schemas.microsoft.com/office/drawing/2014/main" id="{191592EB-4994-8496-4931-FC683F71AF4C}"/>
              </a:ext>
            </a:extLst>
          </p:cNvPr>
          <p:cNvCxnSpPr>
            <a:cxnSpLocks/>
          </p:cNvCxnSpPr>
          <p:nvPr/>
        </p:nvCxnSpPr>
        <p:spPr>
          <a:xfrm flipV="1">
            <a:off x="6536843" y="3623749"/>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826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EF774CB-B7F9-1BCD-B4D7-E049BC9A835A}"/>
              </a:ext>
            </a:extLst>
          </p:cNvPr>
          <p:cNvSpPr>
            <a:spLocks noGrp="1"/>
          </p:cNvSpPr>
          <p:nvPr>
            <p:ph type="title"/>
          </p:nvPr>
        </p:nvSpPr>
        <p:spPr>
          <a:xfrm>
            <a:off x="838200" y="2727554"/>
            <a:ext cx="10515600" cy="1402891"/>
          </a:xfrm>
        </p:spPr>
        <p:txBody>
          <a:bodyPr>
            <a:normAutofit/>
          </a:bodyPr>
          <a:lstStyle/>
          <a:p>
            <a:pPr algn="ctr"/>
            <a:r>
              <a:rPr lang="en-US" altLang="ko-KR" sz="4400" dirty="0"/>
              <a:t>Deterministic Random Bit Generator (DRBG)</a:t>
            </a:r>
            <a:endParaRPr lang="ko-KR" altLang="en-US" sz="4400" dirty="0"/>
          </a:p>
        </p:txBody>
      </p:sp>
    </p:spTree>
    <p:extLst>
      <p:ext uri="{BB962C8B-B14F-4D97-AF65-F5344CB8AC3E}">
        <p14:creationId xmlns:p14="http://schemas.microsoft.com/office/powerpoint/2010/main" val="1453880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6F0DA-E8B0-C209-81D1-D54C1E220DBE}"/>
            </a:ext>
          </a:extLst>
        </p:cNvPr>
        <p:cNvGrpSpPr/>
        <p:nvPr/>
      </p:nvGrpSpPr>
      <p:grpSpPr>
        <a:xfrm>
          <a:off x="0" y="0"/>
          <a:ext cx="0" cy="0"/>
          <a:chOff x="0" y="0"/>
          <a:chExt cx="0" cy="0"/>
        </a:xfrm>
      </p:grpSpPr>
      <p:sp>
        <p:nvSpPr>
          <p:cNvPr id="3" name="제목 2">
            <a:extLst>
              <a:ext uri="{FF2B5EF4-FFF2-40B4-BE49-F238E27FC236}">
                <a16:creationId xmlns:a16="http://schemas.microsoft.com/office/drawing/2014/main" id="{53EEF356-70C3-77E5-F752-565BED32E1CB}"/>
              </a:ext>
            </a:extLst>
          </p:cNvPr>
          <p:cNvSpPr>
            <a:spLocks noGrp="1"/>
          </p:cNvSpPr>
          <p:nvPr>
            <p:ph type="title"/>
          </p:nvPr>
        </p:nvSpPr>
        <p:spPr/>
        <p:txBody>
          <a:bodyPr/>
          <a:lstStyle/>
          <a:p>
            <a:r>
              <a:rPr lang="en-US" altLang="ko-KR" dirty="0"/>
              <a:t>Real world -&gt; Ideal world</a:t>
            </a:r>
            <a:endParaRPr lang="ko-KR" alt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B624E9D-278C-D005-2A62-F3021CC3ECC9}"/>
                  </a:ext>
                </a:extLst>
              </p:cNvPr>
              <p:cNvSpPr txBox="1"/>
              <p:nvPr/>
            </p:nvSpPr>
            <p:spPr>
              <a:xfrm>
                <a:off x="1120680" y="1386088"/>
                <a:ext cx="876009"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𝑟𝑒𝑓𝑟𝑒𝑠h</m:t>
                      </m:r>
                    </m:oMath>
                  </m:oMathPara>
                </a14:m>
                <a:endParaRPr lang="ko-KR" altLang="en-US" dirty="0"/>
              </a:p>
            </p:txBody>
          </p:sp>
        </mc:Choice>
        <mc:Fallback xmlns="">
          <p:sp>
            <p:nvSpPr>
              <p:cNvPr id="5" name="TextBox 4">
                <a:extLst>
                  <a:ext uri="{FF2B5EF4-FFF2-40B4-BE49-F238E27FC236}">
                    <a16:creationId xmlns:a16="http://schemas.microsoft.com/office/drawing/2014/main" id="{1B624E9D-278C-D005-2A62-F3021CC3ECC9}"/>
                  </a:ext>
                </a:extLst>
              </p:cNvPr>
              <p:cNvSpPr txBox="1">
                <a:spLocks noRot="1" noChangeAspect="1" noMove="1" noResize="1" noEditPoints="1" noAdjustHandles="1" noChangeArrowheads="1" noChangeShapeType="1" noTextEdit="1"/>
              </p:cNvSpPr>
              <p:nvPr/>
            </p:nvSpPr>
            <p:spPr>
              <a:xfrm>
                <a:off x="1120680" y="1386088"/>
                <a:ext cx="876009" cy="276999"/>
              </a:xfrm>
              <a:prstGeom prst="rect">
                <a:avLst/>
              </a:prstGeom>
              <a:blipFill>
                <a:blip r:embed="rId3"/>
                <a:stretch>
                  <a:fillRect l="-8333" r="-8333" b="-3478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BE67CB4-CED2-9B16-346C-A0F885681641}"/>
                  </a:ext>
                </a:extLst>
              </p:cNvPr>
              <p:cNvSpPr txBox="1"/>
              <p:nvPr/>
            </p:nvSpPr>
            <p:spPr>
              <a:xfrm>
                <a:off x="2789508" y="1362629"/>
                <a:ext cx="938911" cy="2770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i="1">
                          <a:latin typeface="Cambria Math" panose="02040503050406030204" pitchFamily="18" charset="0"/>
                        </a:rPr>
                        <m:t>𝑟𝑒𝑓𝑟𝑒𝑠h</m:t>
                      </m:r>
                    </m:oMath>
                  </m:oMathPara>
                </a14:m>
                <a:br>
                  <a:rPr lang="en-US" altLang="ko-KR" b="0" dirty="0"/>
                </a:br>
                <a:endParaRPr lang="ko-KR" altLang="en-US" dirty="0"/>
              </a:p>
            </p:txBody>
          </p:sp>
        </mc:Choice>
        <mc:Fallback xmlns="">
          <p:sp>
            <p:nvSpPr>
              <p:cNvPr id="6" name="TextBox 5">
                <a:extLst>
                  <a:ext uri="{FF2B5EF4-FFF2-40B4-BE49-F238E27FC236}">
                    <a16:creationId xmlns:a16="http://schemas.microsoft.com/office/drawing/2014/main" id="{8BE67CB4-CED2-9B16-346C-A0F885681641}"/>
                  </a:ext>
                </a:extLst>
              </p:cNvPr>
              <p:cNvSpPr txBox="1">
                <a:spLocks noRot="1" noChangeAspect="1" noMove="1" noResize="1" noEditPoints="1" noAdjustHandles="1" noChangeArrowheads="1" noChangeShapeType="1" noTextEdit="1"/>
              </p:cNvSpPr>
              <p:nvPr/>
            </p:nvSpPr>
            <p:spPr>
              <a:xfrm>
                <a:off x="2789508" y="1362629"/>
                <a:ext cx="938911" cy="277064"/>
              </a:xfrm>
              <a:prstGeom prst="rect">
                <a:avLst/>
              </a:prstGeom>
              <a:blipFill>
                <a:blip r:embed="rId4"/>
                <a:stretch>
                  <a:fillRect l="-4545" t="-2222" r="-4545" b="-3777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88F256F-C8FC-3FB9-F248-7671B399290F}"/>
                  </a:ext>
                </a:extLst>
              </p:cNvPr>
              <p:cNvSpPr txBox="1"/>
              <p:nvPr/>
            </p:nvSpPr>
            <p:spPr>
              <a:xfrm>
                <a:off x="4521940" y="1362694"/>
                <a:ext cx="637033"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solidFill>
                            <a:srgbClr val="FF0000"/>
                          </a:solidFill>
                          <a:latin typeface="Cambria Math" panose="02040503050406030204" pitchFamily="18" charset="0"/>
                        </a:rPr>
                        <m:t>𝑛𝑒𝑥</m:t>
                      </m:r>
                      <m:sSup>
                        <m:sSupPr>
                          <m:ctrlPr>
                            <a:rPr lang="en-US" altLang="ko-KR" b="0" i="1" smtClean="0">
                              <a:solidFill>
                                <a:srgbClr val="FF0000"/>
                              </a:solidFill>
                              <a:latin typeface="Cambria Math" panose="02040503050406030204" pitchFamily="18" charset="0"/>
                            </a:rPr>
                          </m:ctrlPr>
                        </m:sSupPr>
                        <m:e>
                          <m:r>
                            <a:rPr lang="en-US" altLang="ko-KR" b="0" i="1" smtClean="0">
                              <a:solidFill>
                                <a:srgbClr val="FF0000"/>
                              </a:solidFill>
                              <a:latin typeface="Cambria Math" panose="02040503050406030204" pitchFamily="18" charset="0"/>
                            </a:rPr>
                            <m:t>𝑡</m:t>
                          </m:r>
                        </m:e>
                        <m:sup>
                          <m:r>
                            <a:rPr lang="en-US" altLang="ko-KR" b="0" i="1" smtClean="0">
                              <a:solidFill>
                                <a:srgbClr val="FF0000"/>
                              </a:solidFill>
                              <a:latin typeface="Cambria Math" panose="02040503050406030204" pitchFamily="18" charset="0"/>
                            </a:rPr>
                            <m:t>∗</m:t>
                          </m:r>
                        </m:sup>
                      </m:sSup>
                    </m:oMath>
                  </m:oMathPara>
                </a14:m>
                <a:endParaRPr lang="ko-KR" altLang="en-US" dirty="0">
                  <a:solidFill>
                    <a:srgbClr val="FF0000"/>
                  </a:solidFill>
                </a:endParaRPr>
              </a:p>
            </p:txBody>
          </p:sp>
        </mc:Choice>
        <mc:Fallback xmlns="">
          <p:sp>
            <p:nvSpPr>
              <p:cNvPr id="7" name="TextBox 6">
                <a:extLst>
                  <a:ext uri="{FF2B5EF4-FFF2-40B4-BE49-F238E27FC236}">
                    <a16:creationId xmlns:a16="http://schemas.microsoft.com/office/drawing/2014/main" id="{F88F256F-C8FC-3FB9-F248-7671B399290F}"/>
                  </a:ext>
                </a:extLst>
              </p:cNvPr>
              <p:cNvSpPr txBox="1">
                <a:spLocks noRot="1" noChangeAspect="1" noMove="1" noResize="1" noEditPoints="1" noAdjustHandles="1" noChangeArrowheads="1" noChangeShapeType="1" noTextEdit="1"/>
              </p:cNvSpPr>
              <p:nvPr/>
            </p:nvSpPr>
            <p:spPr>
              <a:xfrm>
                <a:off x="4521940" y="1362694"/>
                <a:ext cx="637033" cy="276999"/>
              </a:xfrm>
              <a:prstGeom prst="rect">
                <a:avLst/>
              </a:prstGeom>
              <a:blipFill>
                <a:blip r:embed="rId5"/>
                <a:stretch>
                  <a:fillRect l="-3846" r="-962" b="-666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998B464-4A51-A550-335C-9F2491047988}"/>
                  </a:ext>
                </a:extLst>
              </p:cNvPr>
              <p:cNvSpPr txBox="1"/>
              <p:nvPr/>
            </p:nvSpPr>
            <p:spPr>
              <a:xfrm>
                <a:off x="5940319" y="1386089"/>
                <a:ext cx="531428"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𝑛𝑒𝑥𝑡</m:t>
                      </m:r>
                    </m:oMath>
                  </m:oMathPara>
                </a14:m>
                <a:endParaRPr lang="ko-KR" altLang="en-US" dirty="0"/>
              </a:p>
            </p:txBody>
          </p:sp>
        </mc:Choice>
        <mc:Fallback xmlns="">
          <p:sp>
            <p:nvSpPr>
              <p:cNvPr id="8" name="TextBox 7">
                <a:extLst>
                  <a:ext uri="{FF2B5EF4-FFF2-40B4-BE49-F238E27FC236}">
                    <a16:creationId xmlns:a16="http://schemas.microsoft.com/office/drawing/2014/main" id="{4998B464-4A51-A550-335C-9F2491047988}"/>
                  </a:ext>
                </a:extLst>
              </p:cNvPr>
              <p:cNvSpPr txBox="1">
                <a:spLocks noRot="1" noChangeAspect="1" noMove="1" noResize="1" noEditPoints="1" noAdjustHandles="1" noChangeArrowheads="1" noChangeShapeType="1" noTextEdit="1"/>
              </p:cNvSpPr>
              <p:nvPr/>
            </p:nvSpPr>
            <p:spPr>
              <a:xfrm>
                <a:off x="5940319" y="1386089"/>
                <a:ext cx="531428" cy="276999"/>
              </a:xfrm>
              <a:prstGeom prst="rect">
                <a:avLst/>
              </a:prstGeom>
              <a:blipFill>
                <a:blip r:embed="rId6"/>
                <a:stretch>
                  <a:fillRect l="-6818" r="-7955" b="-6522"/>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5ADB818-01AF-41E2-936C-06E88E5513A8}"/>
                  </a:ext>
                </a:extLst>
              </p:cNvPr>
              <p:cNvSpPr txBox="1"/>
              <p:nvPr/>
            </p:nvSpPr>
            <p:spPr>
              <a:xfrm>
                <a:off x="9052491" y="1386088"/>
                <a:ext cx="531428"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𝑛𝑒𝑥𝑡</m:t>
                      </m:r>
                    </m:oMath>
                  </m:oMathPara>
                </a14:m>
                <a:endParaRPr lang="ko-KR" altLang="en-US" dirty="0"/>
              </a:p>
            </p:txBody>
          </p:sp>
        </mc:Choice>
        <mc:Fallback xmlns="">
          <p:sp>
            <p:nvSpPr>
              <p:cNvPr id="9" name="TextBox 8">
                <a:extLst>
                  <a:ext uri="{FF2B5EF4-FFF2-40B4-BE49-F238E27FC236}">
                    <a16:creationId xmlns:a16="http://schemas.microsoft.com/office/drawing/2014/main" id="{55ADB818-01AF-41E2-936C-06E88E5513A8}"/>
                  </a:ext>
                </a:extLst>
              </p:cNvPr>
              <p:cNvSpPr txBox="1">
                <a:spLocks noRot="1" noChangeAspect="1" noMove="1" noResize="1" noEditPoints="1" noAdjustHandles="1" noChangeArrowheads="1" noChangeShapeType="1" noTextEdit="1"/>
              </p:cNvSpPr>
              <p:nvPr/>
            </p:nvSpPr>
            <p:spPr>
              <a:xfrm>
                <a:off x="9052491" y="1386088"/>
                <a:ext cx="531428" cy="276999"/>
              </a:xfrm>
              <a:prstGeom prst="rect">
                <a:avLst/>
              </a:prstGeom>
              <a:blipFill>
                <a:blip r:embed="rId7"/>
                <a:stretch>
                  <a:fillRect l="-8046" r="-8046" b="-6522"/>
                </a:stretch>
              </a:blipFill>
            </p:spPr>
            <p:txBody>
              <a:bodyPr/>
              <a:lstStyle/>
              <a:p>
                <a:r>
                  <a:rPr lang="ko-KR" altLang="en-US">
                    <a:noFill/>
                  </a:rPr>
                  <a:t> </a:t>
                </a:r>
              </a:p>
            </p:txBody>
          </p:sp>
        </mc:Fallback>
      </mc:AlternateContent>
      <p:cxnSp>
        <p:nvCxnSpPr>
          <p:cNvPr id="12" name="직선 화살표 연결선 11">
            <a:extLst>
              <a:ext uri="{FF2B5EF4-FFF2-40B4-BE49-F238E27FC236}">
                <a16:creationId xmlns:a16="http://schemas.microsoft.com/office/drawing/2014/main" id="{C4AD6F91-92BE-66A3-5EFC-E44D7318B9F2}"/>
              </a:ext>
            </a:extLst>
          </p:cNvPr>
          <p:cNvCxnSpPr>
            <a:cxnSpLocks/>
          </p:cNvCxnSpPr>
          <p:nvPr/>
        </p:nvCxnSpPr>
        <p:spPr>
          <a:xfrm flipV="1">
            <a:off x="2141096" y="1524586"/>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직선 화살표 연결선 12">
            <a:extLst>
              <a:ext uri="{FF2B5EF4-FFF2-40B4-BE49-F238E27FC236}">
                <a16:creationId xmlns:a16="http://schemas.microsoft.com/office/drawing/2014/main" id="{2229F7FB-0CD9-AB53-F635-613BF662F823}"/>
              </a:ext>
            </a:extLst>
          </p:cNvPr>
          <p:cNvCxnSpPr>
            <a:cxnSpLocks/>
          </p:cNvCxnSpPr>
          <p:nvPr/>
        </p:nvCxnSpPr>
        <p:spPr>
          <a:xfrm flipV="1">
            <a:off x="3859549" y="1524582"/>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직선 화살표 연결선 13">
            <a:extLst>
              <a:ext uri="{FF2B5EF4-FFF2-40B4-BE49-F238E27FC236}">
                <a16:creationId xmlns:a16="http://schemas.microsoft.com/office/drawing/2014/main" id="{0D280768-0CE1-1F38-0EA4-B76B5586F969}"/>
              </a:ext>
            </a:extLst>
          </p:cNvPr>
          <p:cNvCxnSpPr>
            <a:cxnSpLocks/>
          </p:cNvCxnSpPr>
          <p:nvPr/>
        </p:nvCxnSpPr>
        <p:spPr>
          <a:xfrm flipV="1">
            <a:off x="5232807" y="1524582"/>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직선 화살표 연결선 14">
            <a:extLst>
              <a:ext uri="{FF2B5EF4-FFF2-40B4-BE49-F238E27FC236}">
                <a16:creationId xmlns:a16="http://schemas.microsoft.com/office/drawing/2014/main" id="{8DC0C63E-E159-37C8-BA46-C6C26665B443}"/>
              </a:ext>
            </a:extLst>
          </p:cNvPr>
          <p:cNvCxnSpPr>
            <a:cxnSpLocks/>
          </p:cNvCxnSpPr>
          <p:nvPr/>
        </p:nvCxnSpPr>
        <p:spPr>
          <a:xfrm flipV="1">
            <a:off x="6645446" y="1524582"/>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직선 화살표 연결선 15">
            <a:extLst>
              <a:ext uri="{FF2B5EF4-FFF2-40B4-BE49-F238E27FC236}">
                <a16:creationId xmlns:a16="http://schemas.microsoft.com/office/drawing/2014/main" id="{401C7C6B-8BC4-A289-401E-626EED283200}"/>
              </a:ext>
            </a:extLst>
          </p:cNvPr>
          <p:cNvCxnSpPr>
            <a:cxnSpLocks/>
          </p:cNvCxnSpPr>
          <p:nvPr/>
        </p:nvCxnSpPr>
        <p:spPr>
          <a:xfrm flipV="1">
            <a:off x="8332679" y="1524578"/>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0E5561B6-579A-4CFE-0D0A-7A0DAC583586}"/>
                  </a:ext>
                </a:extLst>
              </p:cNvPr>
              <p:cNvSpPr txBox="1"/>
              <p:nvPr/>
            </p:nvSpPr>
            <p:spPr>
              <a:xfrm>
                <a:off x="7276825" y="1362629"/>
                <a:ext cx="876009" cy="27706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𝑟𝑒𝑓𝑟𝑒𝑠h</m:t>
                      </m:r>
                    </m:oMath>
                  </m:oMathPara>
                </a14:m>
                <a:br>
                  <a:rPr lang="en-US" altLang="ko-KR" b="0" dirty="0"/>
                </a:br>
                <a:endParaRPr lang="ko-KR" altLang="en-US" dirty="0"/>
              </a:p>
            </p:txBody>
          </p:sp>
        </mc:Choice>
        <mc:Fallback xmlns="">
          <p:sp>
            <p:nvSpPr>
              <p:cNvPr id="42" name="TextBox 41">
                <a:extLst>
                  <a:ext uri="{FF2B5EF4-FFF2-40B4-BE49-F238E27FC236}">
                    <a16:creationId xmlns:a16="http://schemas.microsoft.com/office/drawing/2014/main" id="{0E5561B6-579A-4CFE-0D0A-7A0DAC583586}"/>
                  </a:ext>
                </a:extLst>
              </p:cNvPr>
              <p:cNvSpPr txBox="1">
                <a:spLocks noRot="1" noChangeAspect="1" noMove="1" noResize="1" noEditPoints="1" noAdjustHandles="1" noChangeArrowheads="1" noChangeShapeType="1" noTextEdit="1"/>
              </p:cNvSpPr>
              <p:nvPr/>
            </p:nvSpPr>
            <p:spPr>
              <a:xfrm>
                <a:off x="7276825" y="1362629"/>
                <a:ext cx="876009" cy="277064"/>
              </a:xfrm>
              <a:prstGeom prst="rect">
                <a:avLst/>
              </a:prstGeom>
              <a:blipFill>
                <a:blip r:embed="rId8"/>
                <a:stretch>
                  <a:fillRect l="-8392" t="-2222" r="-9091" b="-37778"/>
                </a:stretch>
              </a:blipFill>
            </p:spPr>
            <p:txBody>
              <a:bodyPr/>
              <a:lstStyle/>
              <a:p>
                <a:r>
                  <a:rPr lang="ko-KR" altLang="en-US">
                    <a:noFill/>
                  </a:rPr>
                  <a:t> </a:t>
                </a:r>
              </a:p>
            </p:txBody>
          </p:sp>
        </mc:Fallback>
      </mc:AlternateContent>
      <p:cxnSp>
        <p:nvCxnSpPr>
          <p:cNvPr id="2" name="직선 화살표 연결선 1">
            <a:extLst>
              <a:ext uri="{FF2B5EF4-FFF2-40B4-BE49-F238E27FC236}">
                <a16:creationId xmlns:a16="http://schemas.microsoft.com/office/drawing/2014/main" id="{98D9A1FE-A22D-8B08-ED8B-C47E19BAC011}"/>
              </a:ext>
            </a:extLst>
          </p:cNvPr>
          <p:cNvCxnSpPr>
            <a:cxnSpLocks/>
          </p:cNvCxnSpPr>
          <p:nvPr/>
        </p:nvCxnSpPr>
        <p:spPr>
          <a:xfrm flipV="1">
            <a:off x="9757722" y="1524578"/>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5021417-86ED-9728-3C7C-0A04272E29DA}"/>
              </a:ext>
            </a:extLst>
          </p:cNvPr>
          <p:cNvSpPr txBox="1"/>
          <p:nvPr/>
        </p:nvSpPr>
        <p:spPr>
          <a:xfrm>
            <a:off x="10490583" y="1305673"/>
            <a:ext cx="782500" cy="461665"/>
          </a:xfrm>
          <a:prstGeom prst="rect">
            <a:avLst/>
          </a:prstGeom>
          <a:noFill/>
        </p:spPr>
        <p:txBody>
          <a:bodyPr wrap="square" rtlCol="0">
            <a:spAutoFit/>
          </a:bodyPr>
          <a:lstStyle/>
          <a:p>
            <a:pPr algn="l"/>
            <a:r>
              <a:rPr lang="en-US" altLang="ko-KR" sz="2400" b="1" dirty="0"/>
              <a:t>…</a:t>
            </a:r>
            <a:endParaRPr lang="ko-KR" altLang="en-US" sz="2400" b="1" dirty="0"/>
          </a:p>
        </p:txBody>
      </p:sp>
      <p:sp>
        <p:nvSpPr>
          <p:cNvPr id="10" name="TextBox 9">
            <a:extLst>
              <a:ext uri="{FF2B5EF4-FFF2-40B4-BE49-F238E27FC236}">
                <a16:creationId xmlns:a16="http://schemas.microsoft.com/office/drawing/2014/main" id="{0C687444-75BE-3A23-4576-60424FC4E221}"/>
              </a:ext>
            </a:extLst>
          </p:cNvPr>
          <p:cNvSpPr txBox="1"/>
          <p:nvPr/>
        </p:nvSpPr>
        <p:spPr>
          <a:xfrm>
            <a:off x="1021821" y="3395026"/>
            <a:ext cx="782500" cy="461665"/>
          </a:xfrm>
          <a:prstGeom prst="rect">
            <a:avLst/>
          </a:prstGeom>
          <a:noFill/>
        </p:spPr>
        <p:txBody>
          <a:bodyPr wrap="square" rtlCol="0">
            <a:spAutoFit/>
          </a:bodyPr>
          <a:lstStyle/>
          <a:p>
            <a:pPr algn="l"/>
            <a:r>
              <a:rPr lang="en-US" altLang="ko-KR" sz="2400" b="1" dirty="0"/>
              <a:t>…</a:t>
            </a:r>
            <a:endParaRPr lang="ko-KR" altLang="en-US" sz="2400" b="1" dirty="0"/>
          </a:p>
        </p:txBody>
      </p:sp>
      <p:cxnSp>
        <p:nvCxnSpPr>
          <p:cNvPr id="11" name="직선 화살표 연결선 10">
            <a:extLst>
              <a:ext uri="{FF2B5EF4-FFF2-40B4-BE49-F238E27FC236}">
                <a16:creationId xmlns:a16="http://schemas.microsoft.com/office/drawing/2014/main" id="{7D10E21C-695A-7D2E-7BE2-653CAB525FE4}"/>
              </a:ext>
            </a:extLst>
          </p:cNvPr>
          <p:cNvCxnSpPr>
            <a:cxnSpLocks/>
          </p:cNvCxnSpPr>
          <p:nvPr/>
        </p:nvCxnSpPr>
        <p:spPr>
          <a:xfrm flipV="1">
            <a:off x="1663216" y="3625854"/>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DB91D87-C699-762A-5B30-B205E8B616F0}"/>
                  </a:ext>
                </a:extLst>
              </p:cNvPr>
              <p:cNvSpPr txBox="1"/>
              <p:nvPr/>
            </p:nvSpPr>
            <p:spPr>
              <a:xfrm>
                <a:off x="2375184" y="3487709"/>
                <a:ext cx="848053"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𝑔𝑒𝑡</m:t>
                      </m:r>
                      <m:r>
                        <a:rPr lang="en-US" altLang="ko-KR" b="0" i="1" smtClean="0">
                          <a:latin typeface="Cambria Math" panose="02040503050406030204" pitchFamily="18" charset="0"/>
                        </a:rPr>
                        <m:t>/</m:t>
                      </m:r>
                      <m:r>
                        <a:rPr lang="en-US" altLang="ko-KR" b="0" i="1" smtClean="0">
                          <a:latin typeface="Cambria Math" panose="02040503050406030204" pitchFamily="18" charset="0"/>
                        </a:rPr>
                        <m:t>𝑠𝑒𝑡</m:t>
                      </m:r>
                    </m:oMath>
                  </m:oMathPara>
                </a14:m>
                <a:endParaRPr lang="ko-KR" altLang="en-US" dirty="0"/>
              </a:p>
            </p:txBody>
          </p:sp>
        </mc:Choice>
        <mc:Fallback xmlns="">
          <p:sp>
            <p:nvSpPr>
              <p:cNvPr id="20" name="TextBox 19">
                <a:extLst>
                  <a:ext uri="{FF2B5EF4-FFF2-40B4-BE49-F238E27FC236}">
                    <a16:creationId xmlns:a16="http://schemas.microsoft.com/office/drawing/2014/main" id="{ADB91D87-C699-762A-5B30-B205E8B616F0}"/>
                  </a:ext>
                </a:extLst>
              </p:cNvPr>
              <p:cNvSpPr txBox="1">
                <a:spLocks noRot="1" noChangeAspect="1" noMove="1" noResize="1" noEditPoints="1" noAdjustHandles="1" noChangeArrowheads="1" noChangeShapeType="1" noTextEdit="1"/>
              </p:cNvSpPr>
              <p:nvPr/>
            </p:nvSpPr>
            <p:spPr>
              <a:xfrm>
                <a:off x="2375184" y="3487709"/>
                <a:ext cx="848053" cy="276999"/>
              </a:xfrm>
              <a:prstGeom prst="rect">
                <a:avLst/>
              </a:prstGeom>
              <a:blipFill>
                <a:blip r:embed="rId9"/>
                <a:stretch>
                  <a:fillRect l="-7914" r="-4317" b="-3478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BC26616-DE64-FC5C-3643-249C9DEA0513}"/>
                  </a:ext>
                </a:extLst>
              </p:cNvPr>
              <p:cNvSpPr txBox="1"/>
              <p:nvPr/>
            </p:nvSpPr>
            <p:spPr>
              <a:xfrm>
                <a:off x="4057560" y="3485217"/>
                <a:ext cx="876009" cy="2770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𝑟𝑒𝑓𝑟𝑒𝑠h</m:t>
                      </m:r>
                    </m:oMath>
                  </m:oMathPara>
                </a14:m>
                <a:br>
                  <a:rPr lang="en-US" altLang="ko-KR" b="0" dirty="0"/>
                </a:br>
                <a:endParaRPr lang="ko-KR" altLang="en-US" dirty="0"/>
              </a:p>
            </p:txBody>
          </p:sp>
        </mc:Choice>
        <mc:Fallback xmlns="">
          <p:sp>
            <p:nvSpPr>
              <p:cNvPr id="21" name="TextBox 20">
                <a:extLst>
                  <a:ext uri="{FF2B5EF4-FFF2-40B4-BE49-F238E27FC236}">
                    <a16:creationId xmlns:a16="http://schemas.microsoft.com/office/drawing/2014/main" id="{0BC26616-DE64-FC5C-3643-249C9DEA0513}"/>
                  </a:ext>
                </a:extLst>
              </p:cNvPr>
              <p:cNvSpPr txBox="1">
                <a:spLocks noRot="1" noChangeAspect="1" noMove="1" noResize="1" noEditPoints="1" noAdjustHandles="1" noChangeArrowheads="1" noChangeShapeType="1" noTextEdit="1"/>
              </p:cNvSpPr>
              <p:nvPr/>
            </p:nvSpPr>
            <p:spPr>
              <a:xfrm>
                <a:off x="4057560" y="3485217"/>
                <a:ext cx="876009" cy="277064"/>
              </a:xfrm>
              <a:prstGeom prst="rect">
                <a:avLst/>
              </a:prstGeom>
              <a:blipFill>
                <a:blip r:embed="rId10"/>
                <a:stretch>
                  <a:fillRect l="-8392" t="-2222" r="-9091" b="-3777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7A66429-C759-BFA0-D7D9-371D613A907E}"/>
                  </a:ext>
                </a:extLst>
              </p:cNvPr>
              <p:cNvSpPr txBox="1"/>
              <p:nvPr/>
            </p:nvSpPr>
            <p:spPr>
              <a:xfrm>
                <a:off x="5871096" y="3487708"/>
                <a:ext cx="531428"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𝑛𝑒𝑥𝑡</m:t>
                      </m:r>
                    </m:oMath>
                  </m:oMathPara>
                </a14:m>
                <a:endParaRPr lang="ko-KR" altLang="en-US" dirty="0"/>
              </a:p>
            </p:txBody>
          </p:sp>
        </mc:Choice>
        <mc:Fallback xmlns="">
          <p:sp>
            <p:nvSpPr>
              <p:cNvPr id="23" name="TextBox 22">
                <a:extLst>
                  <a:ext uri="{FF2B5EF4-FFF2-40B4-BE49-F238E27FC236}">
                    <a16:creationId xmlns:a16="http://schemas.microsoft.com/office/drawing/2014/main" id="{27A66429-C759-BFA0-D7D9-371D613A907E}"/>
                  </a:ext>
                </a:extLst>
              </p:cNvPr>
              <p:cNvSpPr txBox="1">
                <a:spLocks noRot="1" noChangeAspect="1" noMove="1" noResize="1" noEditPoints="1" noAdjustHandles="1" noChangeArrowheads="1" noChangeShapeType="1" noTextEdit="1"/>
              </p:cNvSpPr>
              <p:nvPr/>
            </p:nvSpPr>
            <p:spPr>
              <a:xfrm>
                <a:off x="5871096" y="3487708"/>
                <a:ext cx="531428" cy="276999"/>
              </a:xfrm>
              <a:prstGeom prst="rect">
                <a:avLst/>
              </a:prstGeom>
              <a:blipFill>
                <a:blip r:embed="rId11"/>
                <a:stretch>
                  <a:fillRect l="-6897" r="-9195" b="-6522"/>
                </a:stretch>
              </a:blipFill>
            </p:spPr>
            <p:txBody>
              <a:bodyPr/>
              <a:lstStyle/>
              <a:p>
                <a:r>
                  <a:rPr lang="ko-KR" altLang="en-US">
                    <a:noFill/>
                  </a:rPr>
                  <a:t> </a:t>
                </a:r>
              </a:p>
            </p:txBody>
          </p:sp>
        </mc:Fallback>
      </mc:AlternateContent>
      <p:cxnSp>
        <p:nvCxnSpPr>
          <p:cNvPr id="24" name="직선 화살표 연결선 23">
            <a:extLst>
              <a:ext uri="{FF2B5EF4-FFF2-40B4-BE49-F238E27FC236}">
                <a16:creationId xmlns:a16="http://schemas.microsoft.com/office/drawing/2014/main" id="{C657011D-67A5-BC19-0A50-C7BD91A25D89}"/>
              </a:ext>
            </a:extLst>
          </p:cNvPr>
          <p:cNvCxnSpPr>
            <a:cxnSpLocks/>
          </p:cNvCxnSpPr>
          <p:nvPr/>
        </p:nvCxnSpPr>
        <p:spPr>
          <a:xfrm flipV="1">
            <a:off x="3419271" y="3626205"/>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직선 화살표 연결선 24">
            <a:extLst>
              <a:ext uri="{FF2B5EF4-FFF2-40B4-BE49-F238E27FC236}">
                <a16:creationId xmlns:a16="http://schemas.microsoft.com/office/drawing/2014/main" id="{2B3EF1A9-3527-34EA-083D-9E475DD07C47}"/>
              </a:ext>
            </a:extLst>
          </p:cNvPr>
          <p:cNvCxnSpPr>
            <a:cxnSpLocks/>
          </p:cNvCxnSpPr>
          <p:nvPr/>
        </p:nvCxnSpPr>
        <p:spPr>
          <a:xfrm flipV="1">
            <a:off x="5137724" y="3626201"/>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7757A823-B9BD-1D13-3A37-FFEB1315577A}"/>
                  </a:ext>
                </a:extLst>
              </p:cNvPr>
              <p:cNvSpPr txBox="1"/>
              <p:nvPr/>
            </p:nvSpPr>
            <p:spPr>
              <a:xfrm>
                <a:off x="7185973" y="3496486"/>
                <a:ext cx="84805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i="1">
                          <a:latin typeface="Cambria Math" panose="02040503050406030204" pitchFamily="18" charset="0"/>
                        </a:rPr>
                        <m:t>𝑔𝑒𝑡</m:t>
                      </m:r>
                      <m:r>
                        <a:rPr lang="en-US" altLang="ko-KR" i="1">
                          <a:latin typeface="Cambria Math" panose="02040503050406030204" pitchFamily="18" charset="0"/>
                        </a:rPr>
                        <m:t>/</m:t>
                      </m:r>
                      <m:r>
                        <a:rPr lang="en-US" altLang="ko-KR" i="1">
                          <a:latin typeface="Cambria Math" panose="02040503050406030204" pitchFamily="18" charset="0"/>
                        </a:rPr>
                        <m:t>𝑠𝑒𝑡</m:t>
                      </m:r>
                    </m:oMath>
                  </m:oMathPara>
                </a14:m>
                <a:endParaRPr lang="ko-KR" altLang="en-US" dirty="0"/>
              </a:p>
            </p:txBody>
          </p:sp>
        </mc:Choice>
        <mc:Fallback xmlns="">
          <p:sp>
            <p:nvSpPr>
              <p:cNvPr id="36" name="TextBox 35">
                <a:extLst>
                  <a:ext uri="{FF2B5EF4-FFF2-40B4-BE49-F238E27FC236}">
                    <a16:creationId xmlns:a16="http://schemas.microsoft.com/office/drawing/2014/main" id="{7757A823-B9BD-1D13-3A37-FFEB1315577A}"/>
                  </a:ext>
                </a:extLst>
              </p:cNvPr>
              <p:cNvSpPr txBox="1">
                <a:spLocks noRot="1" noChangeAspect="1" noMove="1" noResize="1" noEditPoints="1" noAdjustHandles="1" noChangeArrowheads="1" noChangeShapeType="1" noTextEdit="1"/>
              </p:cNvSpPr>
              <p:nvPr/>
            </p:nvSpPr>
            <p:spPr>
              <a:xfrm>
                <a:off x="7185973" y="3496486"/>
                <a:ext cx="848053" cy="276999"/>
              </a:xfrm>
              <a:prstGeom prst="rect">
                <a:avLst/>
              </a:prstGeom>
              <a:blipFill>
                <a:blip r:embed="rId12"/>
                <a:stretch>
                  <a:fillRect l="-7914" t="-2222" r="-4317" b="-3777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A65B63ED-0F9C-2ABA-16FF-EF1B5813A27F}"/>
                  </a:ext>
                </a:extLst>
              </p:cNvPr>
              <p:cNvSpPr txBox="1"/>
              <p:nvPr/>
            </p:nvSpPr>
            <p:spPr>
              <a:xfrm>
                <a:off x="8850715" y="3485217"/>
                <a:ext cx="1145635" cy="27706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i="1">
                          <a:latin typeface="Cambria Math" panose="02040503050406030204" pitchFamily="18" charset="0"/>
                        </a:rPr>
                        <m:t>𝑟𝑒𝑓𝑟𝑒𝑠h</m:t>
                      </m:r>
                    </m:oMath>
                  </m:oMathPara>
                </a14:m>
                <a:br>
                  <a:rPr lang="en-US" altLang="ko-KR" b="0" dirty="0"/>
                </a:br>
                <a:endParaRPr lang="ko-KR" altLang="en-US" dirty="0"/>
              </a:p>
            </p:txBody>
          </p:sp>
        </mc:Choice>
        <mc:Fallback xmlns="">
          <p:sp>
            <p:nvSpPr>
              <p:cNvPr id="37" name="TextBox 36">
                <a:extLst>
                  <a:ext uri="{FF2B5EF4-FFF2-40B4-BE49-F238E27FC236}">
                    <a16:creationId xmlns:a16="http://schemas.microsoft.com/office/drawing/2014/main" id="{A65B63ED-0F9C-2ABA-16FF-EF1B5813A27F}"/>
                  </a:ext>
                </a:extLst>
              </p:cNvPr>
              <p:cNvSpPr txBox="1">
                <a:spLocks noRot="1" noChangeAspect="1" noMove="1" noResize="1" noEditPoints="1" noAdjustHandles="1" noChangeArrowheads="1" noChangeShapeType="1" noTextEdit="1"/>
              </p:cNvSpPr>
              <p:nvPr/>
            </p:nvSpPr>
            <p:spPr>
              <a:xfrm>
                <a:off x="8850715" y="3485217"/>
                <a:ext cx="1145635" cy="277064"/>
              </a:xfrm>
              <a:prstGeom prst="rect">
                <a:avLst/>
              </a:prstGeom>
              <a:blipFill>
                <a:blip r:embed="rId13"/>
                <a:stretch>
                  <a:fillRect t="-2222" b="-3777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60C628CC-9070-7433-7378-D15A4325BF0A}"/>
                  </a:ext>
                </a:extLst>
              </p:cNvPr>
              <p:cNvSpPr txBox="1"/>
              <p:nvPr/>
            </p:nvSpPr>
            <p:spPr>
              <a:xfrm>
                <a:off x="10582832" y="3496486"/>
                <a:ext cx="53142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i="1">
                          <a:latin typeface="Cambria Math" panose="02040503050406030204" pitchFamily="18" charset="0"/>
                        </a:rPr>
                        <m:t>𝑛𝑒𝑥𝑡</m:t>
                      </m:r>
                    </m:oMath>
                  </m:oMathPara>
                </a14:m>
                <a:endParaRPr lang="ko-KR" altLang="en-US" dirty="0"/>
              </a:p>
            </p:txBody>
          </p:sp>
        </mc:Choice>
        <mc:Fallback xmlns="">
          <p:sp>
            <p:nvSpPr>
              <p:cNvPr id="38" name="TextBox 37">
                <a:extLst>
                  <a:ext uri="{FF2B5EF4-FFF2-40B4-BE49-F238E27FC236}">
                    <a16:creationId xmlns:a16="http://schemas.microsoft.com/office/drawing/2014/main" id="{60C628CC-9070-7433-7378-D15A4325BF0A}"/>
                  </a:ext>
                </a:extLst>
              </p:cNvPr>
              <p:cNvSpPr txBox="1">
                <a:spLocks noRot="1" noChangeAspect="1" noMove="1" noResize="1" noEditPoints="1" noAdjustHandles="1" noChangeArrowheads="1" noChangeShapeType="1" noTextEdit="1"/>
              </p:cNvSpPr>
              <p:nvPr/>
            </p:nvSpPr>
            <p:spPr>
              <a:xfrm>
                <a:off x="10582832" y="3496486"/>
                <a:ext cx="531428" cy="276999"/>
              </a:xfrm>
              <a:prstGeom prst="rect">
                <a:avLst/>
              </a:prstGeom>
              <a:blipFill>
                <a:blip r:embed="rId14"/>
                <a:stretch>
                  <a:fillRect l="-6897" r="-9195" b="-6667"/>
                </a:stretch>
              </a:blipFill>
            </p:spPr>
            <p:txBody>
              <a:bodyPr/>
              <a:lstStyle/>
              <a:p>
                <a:r>
                  <a:rPr lang="ko-KR" altLang="en-US">
                    <a:noFill/>
                  </a:rPr>
                  <a:t> </a:t>
                </a:r>
              </a:p>
            </p:txBody>
          </p:sp>
        </mc:Fallback>
      </mc:AlternateContent>
      <p:cxnSp>
        <p:nvCxnSpPr>
          <p:cNvPr id="39" name="직선 화살표 연결선 38">
            <a:extLst>
              <a:ext uri="{FF2B5EF4-FFF2-40B4-BE49-F238E27FC236}">
                <a16:creationId xmlns:a16="http://schemas.microsoft.com/office/drawing/2014/main" id="{F54A3C64-19E4-4D9C-D376-49802F3B6713}"/>
              </a:ext>
            </a:extLst>
          </p:cNvPr>
          <p:cNvCxnSpPr>
            <a:cxnSpLocks/>
          </p:cNvCxnSpPr>
          <p:nvPr/>
        </p:nvCxnSpPr>
        <p:spPr>
          <a:xfrm flipV="1">
            <a:off x="8230060" y="3634982"/>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직선 화살표 연결선 39">
            <a:extLst>
              <a:ext uri="{FF2B5EF4-FFF2-40B4-BE49-F238E27FC236}">
                <a16:creationId xmlns:a16="http://schemas.microsoft.com/office/drawing/2014/main" id="{4E31D901-9CAF-FDC8-3F6F-A75A8129F76B}"/>
              </a:ext>
            </a:extLst>
          </p:cNvPr>
          <p:cNvCxnSpPr>
            <a:cxnSpLocks/>
          </p:cNvCxnSpPr>
          <p:nvPr/>
        </p:nvCxnSpPr>
        <p:spPr>
          <a:xfrm flipV="1">
            <a:off x="9948513" y="3634978"/>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직선 화살표 연결선 40">
            <a:extLst>
              <a:ext uri="{FF2B5EF4-FFF2-40B4-BE49-F238E27FC236}">
                <a16:creationId xmlns:a16="http://schemas.microsoft.com/office/drawing/2014/main" id="{191592EB-4994-8496-4931-FC683F71AF4C}"/>
              </a:ext>
            </a:extLst>
          </p:cNvPr>
          <p:cNvCxnSpPr>
            <a:cxnSpLocks/>
          </p:cNvCxnSpPr>
          <p:nvPr/>
        </p:nvCxnSpPr>
        <p:spPr>
          <a:xfrm flipV="1">
            <a:off x="6536843" y="3623749"/>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9DA39C2-DE49-4037-8AEB-F73CAADE2101}"/>
                  </a:ext>
                </a:extLst>
              </p:cNvPr>
              <p:cNvSpPr txBox="1"/>
              <p:nvPr/>
            </p:nvSpPr>
            <p:spPr>
              <a:xfrm>
                <a:off x="2176856" y="2150311"/>
                <a:ext cx="1682693" cy="369332"/>
              </a:xfrm>
              <a:prstGeom prst="rect">
                <a:avLst/>
              </a:prstGeom>
              <a:noFill/>
            </p:spPr>
            <p:txBody>
              <a:bodyPr wrap="square" rtlCol="0">
                <a:spAutoFit/>
              </a:bodyPr>
              <a:lstStyle/>
              <a:p>
                <a:pPr algn="l"/>
                <a:r>
                  <a:rPr lang="en-US" altLang="ko-KR" b="1" dirty="0">
                    <a:solidFill>
                      <a:srgbClr val="FF0000"/>
                    </a:solidFill>
                  </a:rPr>
                  <a:t>Rec Game </a:t>
                </a:r>
                <a14:m>
                  <m:oMath xmlns:m="http://schemas.openxmlformats.org/officeDocument/2006/math">
                    <m:r>
                      <a:rPr lang="en-US" altLang="ko-KR" b="1" i="1" smtClean="0">
                        <a:solidFill>
                          <a:srgbClr val="FF0000"/>
                        </a:solidFill>
                        <a:latin typeface="Cambria Math" panose="02040503050406030204" pitchFamily="18" charset="0"/>
                      </a:rPr>
                      <m:t>𝟏</m:t>
                    </m:r>
                  </m:oMath>
                </a14:m>
                <a:endParaRPr lang="ko-KR" altLang="en-US" b="1" dirty="0">
                  <a:solidFill>
                    <a:srgbClr val="FF0000"/>
                  </a:solidFill>
                </a:endParaRPr>
              </a:p>
            </p:txBody>
          </p:sp>
        </mc:Choice>
        <mc:Fallback xmlns="">
          <p:sp>
            <p:nvSpPr>
              <p:cNvPr id="29" name="TextBox 28">
                <a:extLst>
                  <a:ext uri="{FF2B5EF4-FFF2-40B4-BE49-F238E27FC236}">
                    <a16:creationId xmlns:a16="http://schemas.microsoft.com/office/drawing/2014/main" id="{D9DA39C2-DE49-4037-8AEB-F73CAADE2101}"/>
                  </a:ext>
                </a:extLst>
              </p:cNvPr>
              <p:cNvSpPr txBox="1">
                <a:spLocks noRot="1" noChangeAspect="1" noMove="1" noResize="1" noEditPoints="1" noAdjustHandles="1" noChangeArrowheads="1" noChangeShapeType="1" noTextEdit="1"/>
              </p:cNvSpPr>
              <p:nvPr/>
            </p:nvSpPr>
            <p:spPr>
              <a:xfrm>
                <a:off x="2176856" y="2150311"/>
                <a:ext cx="1682693" cy="369332"/>
              </a:xfrm>
              <a:prstGeom prst="rect">
                <a:avLst/>
              </a:prstGeom>
              <a:blipFill>
                <a:blip r:embed="rId15"/>
                <a:stretch>
                  <a:fillRect l="-2899" t="-10000" b="-26667"/>
                </a:stretch>
              </a:blipFill>
            </p:spPr>
            <p:txBody>
              <a:bodyPr/>
              <a:lstStyle/>
              <a:p>
                <a:r>
                  <a:rPr lang="ko-KR" altLang="en-US">
                    <a:noFill/>
                  </a:rPr>
                  <a:t> </a:t>
                </a:r>
              </a:p>
            </p:txBody>
          </p:sp>
        </mc:Fallback>
      </mc:AlternateContent>
      <p:cxnSp>
        <p:nvCxnSpPr>
          <p:cNvPr id="30" name="직선 연결선 29">
            <a:extLst>
              <a:ext uri="{FF2B5EF4-FFF2-40B4-BE49-F238E27FC236}">
                <a16:creationId xmlns:a16="http://schemas.microsoft.com/office/drawing/2014/main" id="{023FD73A-15ED-4E96-B3EF-0019BADB3661}"/>
              </a:ext>
            </a:extLst>
          </p:cNvPr>
          <p:cNvCxnSpPr>
            <a:cxnSpLocks/>
            <a:endCxn id="29" idx="1"/>
          </p:cNvCxnSpPr>
          <p:nvPr/>
        </p:nvCxnSpPr>
        <p:spPr>
          <a:xfrm>
            <a:off x="1120680" y="1767338"/>
            <a:ext cx="1056176" cy="56763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직선 연결선 32">
            <a:extLst>
              <a:ext uri="{FF2B5EF4-FFF2-40B4-BE49-F238E27FC236}">
                <a16:creationId xmlns:a16="http://schemas.microsoft.com/office/drawing/2014/main" id="{37DBBF7E-C84A-46B0-9A69-6E07891FD518}"/>
              </a:ext>
            </a:extLst>
          </p:cNvPr>
          <p:cNvCxnSpPr>
            <a:cxnSpLocks/>
            <a:stCxn id="29" idx="3"/>
          </p:cNvCxnSpPr>
          <p:nvPr/>
        </p:nvCxnSpPr>
        <p:spPr>
          <a:xfrm flipV="1">
            <a:off x="3859549" y="1678879"/>
            <a:ext cx="1214179" cy="656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8282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내용 개체 틀 1">
                <a:extLst>
                  <a:ext uri="{FF2B5EF4-FFF2-40B4-BE49-F238E27FC236}">
                    <a16:creationId xmlns:a16="http://schemas.microsoft.com/office/drawing/2014/main" id="{85B7584E-46CC-8202-3E3E-00FBF09A7280}"/>
                  </a:ext>
                </a:extLst>
              </p:cNvPr>
              <p:cNvSpPr>
                <a:spLocks noGrp="1"/>
              </p:cNvSpPr>
              <p:nvPr>
                <p:ph idx="1"/>
              </p:nvPr>
            </p:nvSpPr>
            <p:spPr>
              <a:xfrm>
                <a:off x="838200" y="4267199"/>
                <a:ext cx="10515600" cy="1909763"/>
              </a:xfrm>
            </p:spPr>
            <p:txBody>
              <a:bodyPr/>
              <a:lstStyle/>
              <a:p>
                <a:r>
                  <a:rPr lang="en-US" altLang="ko-KR" dirty="0"/>
                  <a:t>Starting state </a:t>
                </a:r>
                <a14:m>
                  <m:oMath xmlns:m="http://schemas.openxmlformats.org/officeDocument/2006/math">
                    <m:sSub>
                      <m:sSubPr>
                        <m:ctrlPr>
                          <a:rPr lang="en-US" altLang="ko-KR" b="1" i="1" smtClean="0">
                            <a:solidFill>
                              <a:srgbClr val="FF0000"/>
                            </a:solidFill>
                            <a:latin typeface="Cambria Math" panose="02040503050406030204" pitchFamily="18" charset="0"/>
                          </a:rPr>
                        </m:ctrlPr>
                      </m:sSubPr>
                      <m:e>
                        <m:r>
                          <a:rPr lang="en-US" altLang="ko-KR" b="1" i="1" smtClean="0">
                            <a:solidFill>
                              <a:srgbClr val="FF0000"/>
                            </a:solidFill>
                            <a:latin typeface="Cambria Math" panose="02040503050406030204" pitchFamily="18" charset="0"/>
                          </a:rPr>
                          <m:t>𝑺</m:t>
                        </m:r>
                      </m:e>
                      <m:sub>
                        <m:r>
                          <a:rPr lang="en-US" altLang="ko-KR" b="1" i="1" smtClean="0">
                            <a:solidFill>
                              <a:srgbClr val="FF0000"/>
                            </a:solidFill>
                            <a:latin typeface="Cambria Math" panose="02040503050406030204" pitchFamily="18" charset="0"/>
                          </a:rPr>
                          <m:t>𝟎</m:t>
                        </m:r>
                      </m:sub>
                    </m:sSub>
                  </m:oMath>
                </a14:m>
                <a:r>
                  <a:rPr lang="ko-KR" altLang="en-US" dirty="0">
                    <a:solidFill>
                      <a:srgbClr val="FF0000"/>
                    </a:solidFill>
                  </a:rPr>
                  <a:t> </a:t>
                </a:r>
                <a:r>
                  <a:rPr lang="en-US" altLang="ko-KR" dirty="0"/>
                  <a:t>is chosen by the adversary</a:t>
                </a:r>
              </a:p>
              <a:p>
                <a:endParaRPr lang="en-US" altLang="ko-KR" dirty="0"/>
              </a:p>
              <a:p>
                <a:r>
                  <a:rPr lang="en-US" altLang="ko-KR" dirty="0"/>
                  <a:t>The adversary </a:t>
                </a:r>
                <a:r>
                  <a:rPr lang="en-US" altLang="ko-KR" dirty="0">
                    <a:solidFill>
                      <a:srgbClr val="FF0000"/>
                    </a:solidFill>
                  </a:rPr>
                  <a:t>should</a:t>
                </a:r>
                <a:r>
                  <a:rPr lang="en-US" altLang="ko-KR" dirty="0"/>
                  <a:t> provide enough entropy through </a:t>
                </a:r>
                <a14:m>
                  <m:oMath xmlns:m="http://schemas.openxmlformats.org/officeDocument/2006/math">
                    <m:r>
                      <a:rPr lang="en-US" altLang="ko-KR" b="1" i="1" smtClean="0">
                        <a:latin typeface="Cambria Math" panose="02040503050406030204" pitchFamily="18" charset="0"/>
                      </a:rPr>
                      <m:t>𝒓𝒆𝒇𝒓𝒆𝒔𝒉</m:t>
                    </m:r>
                  </m:oMath>
                </a14:m>
                <a:r>
                  <a:rPr lang="ko-KR" altLang="en-US" dirty="0"/>
                  <a:t> </a:t>
                </a:r>
                <a:r>
                  <a:rPr lang="en-US" altLang="ko-KR" dirty="0"/>
                  <a:t>calls</a:t>
                </a:r>
                <a:endParaRPr lang="ko-KR" altLang="en-US" dirty="0"/>
              </a:p>
            </p:txBody>
          </p:sp>
        </mc:Choice>
        <mc:Fallback xmlns="">
          <p:sp>
            <p:nvSpPr>
              <p:cNvPr id="2" name="내용 개체 틀 1">
                <a:extLst>
                  <a:ext uri="{FF2B5EF4-FFF2-40B4-BE49-F238E27FC236}">
                    <a16:creationId xmlns:a16="http://schemas.microsoft.com/office/drawing/2014/main" id="{85B7584E-46CC-8202-3E3E-00FBF09A7280}"/>
                  </a:ext>
                </a:extLst>
              </p:cNvPr>
              <p:cNvSpPr>
                <a:spLocks noGrp="1" noRot="1" noChangeAspect="1" noMove="1" noResize="1" noEditPoints="1" noAdjustHandles="1" noChangeArrowheads="1" noChangeShapeType="1" noTextEdit="1"/>
              </p:cNvSpPr>
              <p:nvPr>
                <p:ph idx="1"/>
              </p:nvPr>
            </p:nvSpPr>
            <p:spPr>
              <a:xfrm>
                <a:off x="838200" y="4267199"/>
                <a:ext cx="10515600" cy="1909763"/>
              </a:xfrm>
              <a:blipFill>
                <a:blip r:embed="rId3"/>
                <a:stretch>
                  <a:fillRect l="-812" t="-4153"/>
                </a:stretch>
              </a:blipFill>
            </p:spPr>
            <p:txBody>
              <a:bodyPr/>
              <a:lstStyle/>
              <a:p>
                <a:r>
                  <a:rPr lang="ko-KR" altLang="en-US">
                    <a:noFill/>
                  </a:rPr>
                  <a:t> </a:t>
                </a:r>
              </a:p>
            </p:txBody>
          </p:sp>
        </mc:Fallback>
      </mc:AlternateContent>
      <p:sp>
        <p:nvSpPr>
          <p:cNvPr id="3" name="제목 2">
            <a:extLst>
              <a:ext uri="{FF2B5EF4-FFF2-40B4-BE49-F238E27FC236}">
                <a16:creationId xmlns:a16="http://schemas.microsoft.com/office/drawing/2014/main" id="{36DFE672-DEA0-D385-7B15-8BB6AB5821D0}"/>
              </a:ext>
            </a:extLst>
          </p:cNvPr>
          <p:cNvSpPr>
            <a:spLocks noGrp="1"/>
          </p:cNvSpPr>
          <p:nvPr>
            <p:ph type="title"/>
          </p:nvPr>
        </p:nvSpPr>
        <p:spPr/>
        <p:txBody>
          <a:bodyPr/>
          <a:lstStyle/>
          <a:p>
            <a:r>
              <a:rPr lang="en-US" altLang="ko-KR" dirty="0"/>
              <a:t>Rec game</a:t>
            </a:r>
            <a:endParaRPr lang="ko-KR" altLang="en-US" dirty="0"/>
          </a:p>
        </p:txBody>
      </p:sp>
      <p:grpSp>
        <p:nvGrpSpPr>
          <p:cNvPr id="31" name="그룹 30">
            <a:extLst>
              <a:ext uri="{FF2B5EF4-FFF2-40B4-BE49-F238E27FC236}">
                <a16:creationId xmlns:a16="http://schemas.microsoft.com/office/drawing/2014/main" id="{4007ED58-058A-A9B8-40BB-2F76E966B5E7}"/>
              </a:ext>
            </a:extLst>
          </p:cNvPr>
          <p:cNvGrpSpPr/>
          <p:nvPr/>
        </p:nvGrpSpPr>
        <p:grpSpPr>
          <a:xfrm>
            <a:off x="1839526" y="1642749"/>
            <a:ext cx="8131018" cy="277130"/>
            <a:chOff x="1839526" y="1642749"/>
            <a:chExt cx="8131018" cy="27713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8F08F76-655B-1FDA-FF84-0E3CCE6C5D80}"/>
                    </a:ext>
                  </a:extLst>
                </p:cNvPr>
                <p:cNvSpPr txBox="1"/>
                <p:nvPr/>
              </p:nvSpPr>
              <p:spPr>
                <a:xfrm>
                  <a:off x="3024916" y="1642880"/>
                  <a:ext cx="876009"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𝑟𝑒𝑓𝑟𝑒𝑠h</m:t>
                        </m:r>
                      </m:oMath>
                    </m:oMathPara>
                  </a14:m>
                  <a:endParaRPr lang="ko-KR" altLang="en-US" dirty="0"/>
                </a:p>
              </p:txBody>
            </p:sp>
          </mc:Choice>
          <mc:Fallback xmlns="">
            <p:sp>
              <p:nvSpPr>
                <p:cNvPr id="4" name="TextBox 3">
                  <a:extLst>
                    <a:ext uri="{FF2B5EF4-FFF2-40B4-BE49-F238E27FC236}">
                      <a16:creationId xmlns:a16="http://schemas.microsoft.com/office/drawing/2014/main" id="{E8F08F76-655B-1FDA-FF84-0E3CCE6C5D80}"/>
                    </a:ext>
                  </a:extLst>
                </p:cNvPr>
                <p:cNvSpPr txBox="1">
                  <a:spLocks noRot="1" noChangeAspect="1" noMove="1" noResize="1" noEditPoints="1" noAdjustHandles="1" noChangeArrowheads="1" noChangeShapeType="1" noTextEdit="1"/>
                </p:cNvSpPr>
                <p:nvPr/>
              </p:nvSpPr>
              <p:spPr>
                <a:xfrm>
                  <a:off x="3024916" y="1642880"/>
                  <a:ext cx="876009" cy="276999"/>
                </a:xfrm>
                <a:prstGeom prst="rect">
                  <a:avLst/>
                </a:prstGeom>
                <a:blipFill>
                  <a:blip r:embed="rId4"/>
                  <a:stretch>
                    <a:fillRect l="-8333" t="-2222" r="-8333" b="-3777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B413C2D-310F-E002-70CE-920376B94A9E}"/>
                    </a:ext>
                  </a:extLst>
                </p:cNvPr>
                <p:cNvSpPr txBox="1"/>
                <p:nvPr/>
              </p:nvSpPr>
              <p:spPr>
                <a:xfrm>
                  <a:off x="6084475" y="1642750"/>
                  <a:ext cx="938911" cy="2770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i="1">
                            <a:latin typeface="Cambria Math" panose="02040503050406030204" pitchFamily="18" charset="0"/>
                          </a:rPr>
                          <m:t>𝑟𝑒𝑓𝑟𝑒𝑠h</m:t>
                        </m:r>
                      </m:oMath>
                    </m:oMathPara>
                  </a14:m>
                  <a:br>
                    <a:rPr lang="en-US" altLang="ko-KR" b="0" dirty="0"/>
                  </a:br>
                  <a:endParaRPr lang="ko-KR" altLang="en-US" dirty="0"/>
                </a:p>
              </p:txBody>
            </p:sp>
          </mc:Choice>
          <mc:Fallback xmlns="">
            <p:sp>
              <p:nvSpPr>
                <p:cNvPr id="5" name="TextBox 4">
                  <a:extLst>
                    <a:ext uri="{FF2B5EF4-FFF2-40B4-BE49-F238E27FC236}">
                      <a16:creationId xmlns:a16="http://schemas.microsoft.com/office/drawing/2014/main" id="{5B413C2D-310F-E002-70CE-920376B94A9E}"/>
                    </a:ext>
                  </a:extLst>
                </p:cNvPr>
                <p:cNvSpPr txBox="1">
                  <a:spLocks noRot="1" noChangeAspect="1" noMove="1" noResize="1" noEditPoints="1" noAdjustHandles="1" noChangeArrowheads="1" noChangeShapeType="1" noTextEdit="1"/>
                </p:cNvSpPr>
                <p:nvPr/>
              </p:nvSpPr>
              <p:spPr>
                <a:xfrm>
                  <a:off x="6084475" y="1642750"/>
                  <a:ext cx="938911" cy="277064"/>
                </a:xfrm>
                <a:prstGeom prst="rect">
                  <a:avLst/>
                </a:prstGeom>
                <a:blipFill>
                  <a:blip r:embed="rId5"/>
                  <a:stretch>
                    <a:fillRect l="-4545" r="-4545" b="-3478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9A6B655-EF88-8700-F8A3-8FCB08C0926C}"/>
                    </a:ext>
                  </a:extLst>
                </p:cNvPr>
                <p:cNvSpPr txBox="1"/>
                <p:nvPr/>
              </p:nvSpPr>
              <p:spPr>
                <a:xfrm>
                  <a:off x="7925622" y="1642750"/>
                  <a:ext cx="531428"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𝑛𝑒𝑥𝑡</m:t>
                        </m:r>
                      </m:oMath>
                    </m:oMathPara>
                  </a14:m>
                  <a:endParaRPr lang="ko-KR" altLang="en-US" dirty="0"/>
                </a:p>
              </p:txBody>
            </p:sp>
          </mc:Choice>
          <mc:Fallback xmlns="">
            <p:sp>
              <p:nvSpPr>
                <p:cNvPr id="6" name="TextBox 5">
                  <a:extLst>
                    <a:ext uri="{FF2B5EF4-FFF2-40B4-BE49-F238E27FC236}">
                      <a16:creationId xmlns:a16="http://schemas.microsoft.com/office/drawing/2014/main" id="{59A6B655-EF88-8700-F8A3-8FCB08C0926C}"/>
                    </a:ext>
                  </a:extLst>
                </p:cNvPr>
                <p:cNvSpPr txBox="1">
                  <a:spLocks noRot="1" noChangeAspect="1" noMove="1" noResize="1" noEditPoints="1" noAdjustHandles="1" noChangeArrowheads="1" noChangeShapeType="1" noTextEdit="1"/>
                </p:cNvSpPr>
                <p:nvPr/>
              </p:nvSpPr>
              <p:spPr>
                <a:xfrm>
                  <a:off x="7925622" y="1642750"/>
                  <a:ext cx="531428" cy="276999"/>
                </a:xfrm>
                <a:prstGeom prst="rect">
                  <a:avLst/>
                </a:prstGeom>
                <a:blipFill>
                  <a:blip r:embed="rId6"/>
                  <a:stretch>
                    <a:fillRect l="-6897" r="-9195" b="-6522"/>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B8E59F0-809E-1F34-0070-738CDADF7A3E}"/>
                    </a:ext>
                  </a:extLst>
                </p:cNvPr>
                <p:cNvSpPr txBox="1"/>
                <p:nvPr/>
              </p:nvSpPr>
              <p:spPr>
                <a:xfrm>
                  <a:off x="1839526" y="1642815"/>
                  <a:ext cx="283154"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altLang="ko-KR" b="0" i="1" smtClean="0">
                                <a:solidFill>
                                  <a:srgbClr val="FF0000"/>
                                </a:solidFill>
                                <a:latin typeface="Cambria Math" panose="02040503050406030204" pitchFamily="18" charset="0"/>
                              </a:rPr>
                            </m:ctrlPr>
                          </m:sSubPr>
                          <m:e>
                            <m:r>
                              <a:rPr lang="en-US" altLang="ko-KR" b="0" i="1" smtClean="0">
                                <a:solidFill>
                                  <a:srgbClr val="FF0000"/>
                                </a:solidFill>
                                <a:latin typeface="Cambria Math" panose="02040503050406030204" pitchFamily="18" charset="0"/>
                              </a:rPr>
                              <m:t>𝑆</m:t>
                            </m:r>
                          </m:e>
                          <m:sub>
                            <m:r>
                              <a:rPr lang="en-US" altLang="ko-KR" b="0" i="1" smtClean="0">
                                <a:solidFill>
                                  <a:srgbClr val="FF0000"/>
                                </a:solidFill>
                                <a:latin typeface="Cambria Math" panose="02040503050406030204" pitchFamily="18" charset="0"/>
                              </a:rPr>
                              <m:t>0</m:t>
                            </m:r>
                          </m:sub>
                        </m:sSub>
                      </m:oMath>
                    </m:oMathPara>
                  </a14:m>
                  <a:endParaRPr lang="ko-KR" altLang="en-US" dirty="0"/>
                </a:p>
              </p:txBody>
            </p:sp>
          </mc:Choice>
          <mc:Fallback xmlns="">
            <p:sp>
              <p:nvSpPr>
                <p:cNvPr id="8" name="TextBox 7">
                  <a:extLst>
                    <a:ext uri="{FF2B5EF4-FFF2-40B4-BE49-F238E27FC236}">
                      <a16:creationId xmlns:a16="http://schemas.microsoft.com/office/drawing/2014/main" id="{FB8E59F0-809E-1F34-0070-738CDADF7A3E}"/>
                    </a:ext>
                  </a:extLst>
                </p:cNvPr>
                <p:cNvSpPr txBox="1">
                  <a:spLocks noRot="1" noChangeAspect="1" noMove="1" noResize="1" noEditPoints="1" noAdjustHandles="1" noChangeArrowheads="1" noChangeShapeType="1" noTextEdit="1"/>
                </p:cNvSpPr>
                <p:nvPr/>
              </p:nvSpPr>
              <p:spPr>
                <a:xfrm>
                  <a:off x="1839526" y="1642815"/>
                  <a:ext cx="283154" cy="276999"/>
                </a:xfrm>
                <a:prstGeom prst="rect">
                  <a:avLst/>
                </a:prstGeom>
                <a:blipFill>
                  <a:blip r:embed="rId7"/>
                  <a:stretch>
                    <a:fillRect l="-19565" r="-4348" b="-1521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8B3D701-CF4A-2F4F-50FC-24F56509DF3A}"/>
                    </a:ext>
                  </a:extLst>
                </p:cNvPr>
                <p:cNvSpPr txBox="1"/>
                <p:nvPr/>
              </p:nvSpPr>
              <p:spPr>
                <a:xfrm>
                  <a:off x="9359286" y="1642749"/>
                  <a:ext cx="611258"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d>
                          <m:dPr>
                            <m:ctrlPr>
                              <a:rPr lang="en-US" altLang="ko-KR" b="0" i="1" smtClean="0">
                                <a:latin typeface="Cambria Math" panose="02040503050406030204" pitchFamily="18" charset="0"/>
                              </a:rPr>
                            </m:ctrlPr>
                          </m:dPr>
                          <m:e>
                            <m:r>
                              <a:rPr lang="en-US" altLang="ko-KR" b="0" i="1" smtClean="0">
                                <a:latin typeface="Cambria Math" panose="02040503050406030204" pitchFamily="18" charset="0"/>
                              </a:rPr>
                              <m:t>𝑆</m:t>
                            </m:r>
                            <m:r>
                              <a:rPr lang="en-US" altLang="ko-KR" b="0" i="1" smtClean="0">
                                <a:latin typeface="Cambria Math" panose="02040503050406030204" pitchFamily="18" charset="0"/>
                              </a:rPr>
                              <m:t>,</m:t>
                            </m:r>
                            <m:r>
                              <a:rPr lang="en-US" altLang="ko-KR" b="0" i="1" smtClean="0">
                                <a:latin typeface="Cambria Math" panose="02040503050406030204" pitchFamily="18" charset="0"/>
                              </a:rPr>
                              <m:t>𝑍</m:t>
                            </m:r>
                          </m:e>
                        </m:d>
                      </m:oMath>
                    </m:oMathPara>
                  </a14:m>
                  <a:endParaRPr lang="ko-KR" altLang="en-US" dirty="0"/>
                </a:p>
              </p:txBody>
            </p:sp>
          </mc:Choice>
          <mc:Fallback xmlns="">
            <p:sp>
              <p:nvSpPr>
                <p:cNvPr id="9" name="TextBox 8">
                  <a:extLst>
                    <a:ext uri="{FF2B5EF4-FFF2-40B4-BE49-F238E27FC236}">
                      <a16:creationId xmlns:a16="http://schemas.microsoft.com/office/drawing/2014/main" id="{B8B3D701-CF4A-2F4F-50FC-24F56509DF3A}"/>
                    </a:ext>
                  </a:extLst>
                </p:cNvPr>
                <p:cNvSpPr txBox="1">
                  <a:spLocks noRot="1" noChangeAspect="1" noMove="1" noResize="1" noEditPoints="1" noAdjustHandles="1" noChangeArrowheads="1" noChangeShapeType="1" noTextEdit="1"/>
                </p:cNvSpPr>
                <p:nvPr/>
              </p:nvSpPr>
              <p:spPr>
                <a:xfrm>
                  <a:off x="9359286" y="1642749"/>
                  <a:ext cx="611258" cy="276999"/>
                </a:xfrm>
                <a:prstGeom prst="rect">
                  <a:avLst/>
                </a:prstGeom>
                <a:blipFill>
                  <a:blip r:embed="rId8"/>
                  <a:stretch>
                    <a:fillRect b="-8696"/>
                  </a:stretch>
                </a:blipFill>
              </p:spPr>
              <p:txBody>
                <a:bodyPr/>
                <a:lstStyle/>
                <a:p>
                  <a:r>
                    <a:rPr lang="ko-KR" altLang="en-US">
                      <a:noFill/>
                    </a:rPr>
                    <a:t> </a:t>
                  </a:r>
                </a:p>
              </p:txBody>
            </p:sp>
          </mc:Fallback>
        </mc:AlternateContent>
        <p:cxnSp>
          <p:nvCxnSpPr>
            <p:cNvPr id="10" name="직선 화살표 연결선 9">
              <a:extLst>
                <a:ext uri="{FF2B5EF4-FFF2-40B4-BE49-F238E27FC236}">
                  <a16:creationId xmlns:a16="http://schemas.microsoft.com/office/drawing/2014/main" id="{3D925432-F468-8C70-B397-EB52A1727C05}"/>
                </a:ext>
              </a:extLst>
            </p:cNvPr>
            <p:cNvCxnSpPr>
              <a:cxnSpLocks/>
              <a:stCxn id="8" idx="3"/>
              <a:endCxn id="4" idx="1"/>
            </p:cNvCxnSpPr>
            <p:nvPr/>
          </p:nvCxnSpPr>
          <p:spPr>
            <a:xfrm>
              <a:off x="2122680" y="1781315"/>
              <a:ext cx="902236" cy="6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직선 화살표 연결선 15">
              <a:extLst>
                <a:ext uri="{FF2B5EF4-FFF2-40B4-BE49-F238E27FC236}">
                  <a16:creationId xmlns:a16="http://schemas.microsoft.com/office/drawing/2014/main" id="{4B6880B0-AC59-69F5-FEBB-524A0AA1D772}"/>
                </a:ext>
              </a:extLst>
            </p:cNvPr>
            <p:cNvCxnSpPr>
              <a:cxnSpLocks/>
              <a:stCxn id="5" idx="3"/>
              <a:endCxn id="6" idx="1"/>
            </p:cNvCxnSpPr>
            <p:nvPr/>
          </p:nvCxnSpPr>
          <p:spPr>
            <a:xfrm flipV="1">
              <a:off x="7023386" y="1781250"/>
              <a:ext cx="902236" cy="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직선 화살표 연결선 18">
              <a:extLst>
                <a:ext uri="{FF2B5EF4-FFF2-40B4-BE49-F238E27FC236}">
                  <a16:creationId xmlns:a16="http://schemas.microsoft.com/office/drawing/2014/main" id="{3A2D707B-2963-239F-67EC-EC6E705A0A2A}"/>
                </a:ext>
              </a:extLst>
            </p:cNvPr>
            <p:cNvCxnSpPr>
              <a:cxnSpLocks/>
              <a:stCxn id="6" idx="3"/>
              <a:endCxn id="9" idx="1"/>
            </p:cNvCxnSpPr>
            <p:nvPr/>
          </p:nvCxnSpPr>
          <p:spPr>
            <a:xfrm flipV="1">
              <a:off x="8457050" y="1781249"/>
              <a:ext cx="902236"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548CEB7-B624-8B85-F882-DB524422707B}"/>
                    </a:ext>
                  </a:extLst>
                </p:cNvPr>
                <p:cNvSpPr txBox="1"/>
                <p:nvPr/>
              </p:nvSpPr>
              <p:spPr>
                <a:xfrm>
                  <a:off x="4803161" y="1642750"/>
                  <a:ext cx="379078" cy="2770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m:t>
                        </m:r>
                      </m:oMath>
                    </m:oMathPara>
                  </a14:m>
                  <a:br>
                    <a:rPr lang="en-US" altLang="ko-KR" b="0" dirty="0"/>
                  </a:br>
                  <a:endParaRPr lang="ko-KR" altLang="en-US" dirty="0"/>
                </a:p>
              </p:txBody>
            </p:sp>
          </mc:Choice>
          <mc:Fallback xmlns="">
            <p:sp>
              <p:nvSpPr>
                <p:cNvPr id="23" name="TextBox 22">
                  <a:extLst>
                    <a:ext uri="{FF2B5EF4-FFF2-40B4-BE49-F238E27FC236}">
                      <a16:creationId xmlns:a16="http://schemas.microsoft.com/office/drawing/2014/main" id="{2548CEB7-B624-8B85-F882-DB524422707B}"/>
                    </a:ext>
                  </a:extLst>
                </p:cNvPr>
                <p:cNvSpPr txBox="1">
                  <a:spLocks noRot="1" noChangeAspect="1" noMove="1" noResize="1" noEditPoints="1" noAdjustHandles="1" noChangeArrowheads="1" noChangeShapeType="1" noTextEdit="1"/>
                </p:cNvSpPr>
                <p:nvPr/>
              </p:nvSpPr>
              <p:spPr>
                <a:xfrm>
                  <a:off x="4803161" y="1642750"/>
                  <a:ext cx="379078" cy="277064"/>
                </a:xfrm>
                <a:prstGeom prst="rect">
                  <a:avLst/>
                </a:prstGeom>
                <a:blipFill>
                  <a:blip r:embed="rId9"/>
                  <a:stretch>
                    <a:fillRect/>
                  </a:stretch>
                </a:blipFill>
              </p:spPr>
              <p:txBody>
                <a:bodyPr/>
                <a:lstStyle/>
                <a:p>
                  <a:r>
                    <a:rPr lang="ko-KR" altLang="en-US">
                      <a:noFill/>
                    </a:rPr>
                    <a:t> </a:t>
                  </a:r>
                </a:p>
              </p:txBody>
            </p:sp>
          </mc:Fallback>
        </mc:AlternateContent>
        <p:cxnSp>
          <p:nvCxnSpPr>
            <p:cNvPr id="24" name="직선 화살표 연결선 23">
              <a:extLst>
                <a:ext uri="{FF2B5EF4-FFF2-40B4-BE49-F238E27FC236}">
                  <a16:creationId xmlns:a16="http://schemas.microsoft.com/office/drawing/2014/main" id="{93C9615D-FAB4-DF3A-F618-9310333AB8A5}"/>
                </a:ext>
              </a:extLst>
            </p:cNvPr>
            <p:cNvCxnSpPr>
              <a:cxnSpLocks/>
              <a:stCxn id="23" idx="3"/>
              <a:endCxn id="5" idx="1"/>
            </p:cNvCxnSpPr>
            <p:nvPr/>
          </p:nvCxnSpPr>
          <p:spPr>
            <a:xfrm>
              <a:off x="5182239" y="1781282"/>
              <a:ext cx="90223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직선 화살표 연결선 26">
              <a:extLst>
                <a:ext uri="{FF2B5EF4-FFF2-40B4-BE49-F238E27FC236}">
                  <a16:creationId xmlns:a16="http://schemas.microsoft.com/office/drawing/2014/main" id="{413A44F5-6CFD-568A-BA4F-8987C24AC76C}"/>
                </a:ext>
              </a:extLst>
            </p:cNvPr>
            <p:cNvCxnSpPr>
              <a:cxnSpLocks/>
              <a:stCxn id="4" idx="3"/>
              <a:endCxn id="23" idx="1"/>
            </p:cNvCxnSpPr>
            <p:nvPr/>
          </p:nvCxnSpPr>
          <p:spPr>
            <a:xfrm flipV="1">
              <a:off x="3900925" y="1781282"/>
              <a:ext cx="902236" cy="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8DDA2F2C-1653-2BF5-EC55-D7A25300E243}"/>
                  </a:ext>
                </a:extLst>
              </p:cNvPr>
              <p:cNvSpPr txBox="1"/>
              <p:nvPr/>
            </p:nvSpPr>
            <p:spPr>
              <a:xfrm>
                <a:off x="9359286" y="2885723"/>
                <a:ext cx="2193229" cy="29059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d>
                        <m:dPr>
                          <m:ctrlPr>
                            <a:rPr lang="en-US" altLang="ko-KR" b="0" i="1" smtClean="0">
                              <a:latin typeface="Cambria Math" panose="02040503050406030204" pitchFamily="18" charset="0"/>
                            </a:rPr>
                          </m:ctrlPr>
                        </m:dPr>
                        <m:e>
                          <m:r>
                            <a:rPr lang="en-US" altLang="ko-KR" b="0" i="1" smtClean="0">
                              <a:latin typeface="Cambria Math" panose="02040503050406030204" pitchFamily="18" charset="0"/>
                            </a:rPr>
                            <m:t>𝑆</m:t>
                          </m:r>
                          <m:r>
                            <a:rPr lang="en-US" altLang="ko-KR" b="0" i="1" smtClean="0">
                              <a:latin typeface="Cambria Math" panose="02040503050406030204" pitchFamily="18" charset="0"/>
                            </a:rPr>
                            <m:t>,</m:t>
                          </m:r>
                          <m:r>
                            <a:rPr lang="en-US" altLang="ko-KR" b="0" i="1" smtClean="0">
                              <a:latin typeface="Cambria Math" panose="02040503050406030204" pitchFamily="18" charset="0"/>
                            </a:rPr>
                            <m:t>𝑍</m:t>
                          </m:r>
                        </m:e>
                      </m:d>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m:t>
                          </m:r>
                        </m:e>
                        <m:sub>
                          <m:r>
                            <a:rPr lang="en-US" altLang="ko-KR" b="0" i="1" smtClean="0">
                              <a:latin typeface="Cambria Math" panose="02040503050406030204" pitchFamily="18" charset="0"/>
                            </a:rPr>
                            <m:t>$</m:t>
                          </m:r>
                        </m:sub>
                      </m:sSub>
                      <m:r>
                        <a:rPr lang="en-US" altLang="ko-KR" b="0" i="1" smtClean="0">
                          <a:latin typeface="Cambria Math" panose="02040503050406030204" pitchFamily="18" charset="0"/>
                        </a:rPr>
                        <m:t>𝒮</m:t>
                      </m:r>
                      <m:r>
                        <a:rPr lang="en-US" altLang="ko-KR" b="0" i="1" smtClean="0">
                          <a:latin typeface="Cambria Math" panose="02040503050406030204" pitchFamily="18" charset="0"/>
                        </a:rPr>
                        <m:t>×</m:t>
                      </m:r>
                      <m:r>
                        <m:rPr>
                          <m:lit/>
                        </m:rPr>
                        <a:rPr lang="en-US" altLang="ko-KR" b="0" i="1" smtClean="0">
                          <a:latin typeface="Cambria Math" panose="02040503050406030204" pitchFamily="18" charset="0"/>
                        </a:rPr>
                        <m:t>{</m:t>
                      </m:r>
                      <m:r>
                        <a:rPr lang="en-US" altLang="ko-KR" b="0" i="1" smtClean="0">
                          <a:latin typeface="Cambria Math" panose="02040503050406030204" pitchFamily="18" charset="0"/>
                        </a:rPr>
                        <m:t>0,1</m:t>
                      </m:r>
                      <m:sSup>
                        <m:sSupPr>
                          <m:ctrlPr>
                            <a:rPr lang="en-US" altLang="ko-KR" b="0" i="1" smtClean="0">
                              <a:latin typeface="Cambria Math" panose="02040503050406030204" pitchFamily="18" charset="0"/>
                            </a:rPr>
                          </m:ctrlPr>
                        </m:sSupPr>
                        <m:e>
                          <m:r>
                            <m:rPr>
                              <m:lit/>
                            </m:rPr>
                            <a:rPr lang="en-US" altLang="ko-KR" b="0" i="1" smtClean="0">
                              <a:latin typeface="Cambria Math" panose="02040503050406030204" pitchFamily="18" charset="0"/>
                            </a:rPr>
                            <m:t>}</m:t>
                          </m:r>
                        </m:e>
                        <m:sup>
                          <m:r>
                            <a:rPr lang="en-US" altLang="ko-KR" b="0" i="1" smtClean="0">
                              <a:latin typeface="Cambria Math" panose="02040503050406030204" pitchFamily="18" charset="0"/>
                            </a:rPr>
                            <m:t>𝑙𝑒𝑛</m:t>
                          </m:r>
                        </m:sup>
                      </m:sSup>
                    </m:oMath>
                  </m:oMathPara>
                </a14:m>
                <a:endParaRPr lang="ko-KR" altLang="en-US" dirty="0"/>
              </a:p>
            </p:txBody>
          </p:sp>
        </mc:Choice>
        <mc:Fallback xmlns="">
          <p:sp>
            <p:nvSpPr>
              <p:cNvPr id="32" name="TextBox 31">
                <a:extLst>
                  <a:ext uri="{FF2B5EF4-FFF2-40B4-BE49-F238E27FC236}">
                    <a16:creationId xmlns:a16="http://schemas.microsoft.com/office/drawing/2014/main" id="{8DDA2F2C-1653-2BF5-EC55-D7A25300E243}"/>
                  </a:ext>
                </a:extLst>
              </p:cNvPr>
              <p:cNvSpPr txBox="1">
                <a:spLocks noRot="1" noChangeAspect="1" noMove="1" noResize="1" noEditPoints="1" noAdjustHandles="1" noChangeArrowheads="1" noChangeShapeType="1" noTextEdit="1"/>
              </p:cNvSpPr>
              <p:nvPr/>
            </p:nvSpPr>
            <p:spPr>
              <a:xfrm>
                <a:off x="9359286" y="2885723"/>
                <a:ext cx="2193229" cy="290592"/>
              </a:xfrm>
              <a:prstGeom prst="rect">
                <a:avLst/>
              </a:prstGeom>
              <a:blipFill>
                <a:blip r:embed="rId10"/>
                <a:stretch>
                  <a:fillRect r="-556" b="-35417"/>
                </a:stretch>
              </a:blipFill>
            </p:spPr>
            <p:txBody>
              <a:bodyPr/>
              <a:lstStyle/>
              <a:p>
                <a:r>
                  <a:rPr lang="ko-KR" altLang="en-US">
                    <a:noFill/>
                  </a:rPr>
                  <a:t> </a:t>
                </a:r>
              </a:p>
            </p:txBody>
          </p:sp>
        </mc:Fallback>
      </mc:AlternateContent>
      <p:cxnSp>
        <p:nvCxnSpPr>
          <p:cNvPr id="34" name="직선 연결선 33">
            <a:extLst>
              <a:ext uri="{FF2B5EF4-FFF2-40B4-BE49-F238E27FC236}">
                <a16:creationId xmlns:a16="http://schemas.microsoft.com/office/drawing/2014/main" id="{1B98EEA6-BDA6-336D-B5B4-A867F61E2C9D}"/>
              </a:ext>
            </a:extLst>
          </p:cNvPr>
          <p:cNvCxnSpPr/>
          <p:nvPr/>
        </p:nvCxnSpPr>
        <p:spPr>
          <a:xfrm>
            <a:off x="945662" y="2352431"/>
            <a:ext cx="10606853" cy="0"/>
          </a:xfrm>
          <a:prstGeom prst="line">
            <a:avLst/>
          </a:prstGeom>
          <a:ln w="254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TextBox 6">
            <a:extLst>
              <a:ext uri="{FF2B5EF4-FFF2-40B4-BE49-F238E27FC236}">
                <a16:creationId xmlns:a16="http://schemas.microsoft.com/office/drawing/2014/main" id="{91C6CA05-99B3-5F15-12D0-B819F51D3804}"/>
              </a:ext>
            </a:extLst>
          </p:cNvPr>
          <p:cNvSpPr txBox="1"/>
          <p:nvPr/>
        </p:nvSpPr>
        <p:spPr>
          <a:xfrm>
            <a:off x="307368" y="1458082"/>
            <a:ext cx="1094154" cy="646331"/>
          </a:xfrm>
          <a:prstGeom prst="rect">
            <a:avLst/>
          </a:prstGeom>
          <a:noFill/>
        </p:spPr>
        <p:txBody>
          <a:bodyPr wrap="square" rtlCol="0">
            <a:spAutoFit/>
          </a:bodyPr>
          <a:lstStyle/>
          <a:p>
            <a:r>
              <a:rPr lang="en-US" altLang="ko-KR" dirty="0"/>
              <a:t>Real</a:t>
            </a:r>
            <a:br>
              <a:rPr lang="en-US" altLang="ko-KR" dirty="0"/>
            </a:br>
            <a:r>
              <a:rPr lang="en-US" altLang="ko-KR" dirty="0"/>
              <a:t>World</a:t>
            </a:r>
            <a:endParaRPr lang="ko-KR" altLang="en-US" dirty="0"/>
          </a:p>
        </p:txBody>
      </p:sp>
      <p:sp>
        <p:nvSpPr>
          <p:cNvPr id="11" name="TextBox 10">
            <a:extLst>
              <a:ext uri="{FF2B5EF4-FFF2-40B4-BE49-F238E27FC236}">
                <a16:creationId xmlns:a16="http://schemas.microsoft.com/office/drawing/2014/main" id="{D21A0060-DE7C-0FB4-1944-095FDE6A475F}"/>
              </a:ext>
            </a:extLst>
          </p:cNvPr>
          <p:cNvSpPr txBox="1"/>
          <p:nvPr/>
        </p:nvSpPr>
        <p:spPr>
          <a:xfrm>
            <a:off x="307368" y="2590801"/>
            <a:ext cx="1094154" cy="646331"/>
          </a:xfrm>
          <a:prstGeom prst="rect">
            <a:avLst/>
          </a:prstGeom>
          <a:noFill/>
        </p:spPr>
        <p:txBody>
          <a:bodyPr wrap="square" rtlCol="0">
            <a:spAutoFit/>
          </a:bodyPr>
          <a:lstStyle/>
          <a:p>
            <a:r>
              <a:rPr lang="en-US" altLang="ko-KR" dirty="0"/>
              <a:t>Ideal</a:t>
            </a:r>
            <a:br>
              <a:rPr lang="en-US" altLang="ko-KR" dirty="0"/>
            </a:br>
            <a:r>
              <a:rPr lang="en-US" altLang="ko-KR" dirty="0"/>
              <a:t>World</a:t>
            </a:r>
            <a:endParaRPr lang="ko-KR" altLang="en-US" dirty="0"/>
          </a:p>
        </p:txBody>
      </p:sp>
    </p:spTree>
    <p:extLst>
      <p:ext uri="{BB962C8B-B14F-4D97-AF65-F5344CB8AC3E}">
        <p14:creationId xmlns:p14="http://schemas.microsoft.com/office/powerpoint/2010/main" val="531702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0837D-4D2A-89DA-FA69-8D621AB9665A}"/>
            </a:ext>
          </a:extLst>
        </p:cNvPr>
        <p:cNvGrpSpPr/>
        <p:nvPr/>
      </p:nvGrpSpPr>
      <p:grpSpPr>
        <a:xfrm>
          <a:off x="0" y="0"/>
          <a:ext cx="0" cy="0"/>
          <a:chOff x="0" y="0"/>
          <a:chExt cx="0" cy="0"/>
        </a:xfrm>
      </p:grpSpPr>
      <p:sp>
        <p:nvSpPr>
          <p:cNvPr id="3" name="제목 2">
            <a:extLst>
              <a:ext uri="{FF2B5EF4-FFF2-40B4-BE49-F238E27FC236}">
                <a16:creationId xmlns:a16="http://schemas.microsoft.com/office/drawing/2014/main" id="{257C4F1B-D88E-F16D-5F00-CC5C6D469FE4}"/>
              </a:ext>
            </a:extLst>
          </p:cNvPr>
          <p:cNvSpPr>
            <a:spLocks noGrp="1"/>
          </p:cNvSpPr>
          <p:nvPr>
            <p:ph type="title"/>
          </p:nvPr>
        </p:nvSpPr>
        <p:spPr/>
        <p:txBody>
          <a:bodyPr/>
          <a:lstStyle/>
          <a:p>
            <a:r>
              <a:rPr lang="en-US" altLang="ko-KR" dirty="0"/>
              <a:t>Ext game</a:t>
            </a:r>
            <a:endParaRPr lang="ko-KR" altLang="en-US" dirty="0"/>
          </a:p>
        </p:txBody>
      </p:sp>
      <p:grpSp>
        <p:nvGrpSpPr>
          <p:cNvPr id="31" name="그룹 30">
            <a:extLst>
              <a:ext uri="{FF2B5EF4-FFF2-40B4-BE49-F238E27FC236}">
                <a16:creationId xmlns:a16="http://schemas.microsoft.com/office/drawing/2014/main" id="{344163DD-3E7D-742E-D970-D26176443E79}"/>
              </a:ext>
            </a:extLst>
          </p:cNvPr>
          <p:cNvGrpSpPr/>
          <p:nvPr/>
        </p:nvGrpSpPr>
        <p:grpSpPr>
          <a:xfrm>
            <a:off x="1839526" y="1642750"/>
            <a:ext cx="6276533" cy="277129"/>
            <a:chOff x="1839526" y="1642750"/>
            <a:chExt cx="6276533" cy="277129"/>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93ECF37-6BB9-5C4B-5B39-217D1C55BB87}"/>
                    </a:ext>
                  </a:extLst>
                </p:cNvPr>
                <p:cNvSpPr txBox="1"/>
                <p:nvPr/>
              </p:nvSpPr>
              <p:spPr>
                <a:xfrm>
                  <a:off x="3024916" y="1642880"/>
                  <a:ext cx="876009"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𝑟𝑒𝑓𝑟𝑒𝑠h</m:t>
                        </m:r>
                      </m:oMath>
                    </m:oMathPara>
                  </a14:m>
                  <a:endParaRPr lang="ko-KR" altLang="en-US" dirty="0"/>
                </a:p>
              </p:txBody>
            </p:sp>
          </mc:Choice>
          <mc:Fallback xmlns="">
            <p:sp>
              <p:nvSpPr>
                <p:cNvPr id="4" name="TextBox 3">
                  <a:extLst>
                    <a:ext uri="{FF2B5EF4-FFF2-40B4-BE49-F238E27FC236}">
                      <a16:creationId xmlns:a16="http://schemas.microsoft.com/office/drawing/2014/main" id="{C93ECF37-6BB9-5C4B-5B39-217D1C55BB87}"/>
                    </a:ext>
                  </a:extLst>
                </p:cNvPr>
                <p:cNvSpPr txBox="1">
                  <a:spLocks noRot="1" noChangeAspect="1" noMove="1" noResize="1" noEditPoints="1" noAdjustHandles="1" noChangeArrowheads="1" noChangeShapeType="1" noTextEdit="1"/>
                </p:cNvSpPr>
                <p:nvPr/>
              </p:nvSpPr>
              <p:spPr>
                <a:xfrm>
                  <a:off x="3024916" y="1642880"/>
                  <a:ext cx="876009" cy="276999"/>
                </a:xfrm>
                <a:prstGeom prst="rect">
                  <a:avLst/>
                </a:prstGeom>
                <a:blipFill>
                  <a:blip r:embed="rId3"/>
                  <a:stretch>
                    <a:fillRect l="-8333" t="-2222" r="-8333" b="-3777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85B52AD-0433-F9A5-E7B3-88B192BA640E}"/>
                    </a:ext>
                  </a:extLst>
                </p:cNvPr>
                <p:cNvSpPr txBox="1"/>
                <p:nvPr/>
              </p:nvSpPr>
              <p:spPr>
                <a:xfrm>
                  <a:off x="6084475" y="1642750"/>
                  <a:ext cx="938911" cy="2770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i="1">
                            <a:latin typeface="Cambria Math" panose="02040503050406030204" pitchFamily="18" charset="0"/>
                          </a:rPr>
                          <m:t>𝑟𝑒𝑓𝑟𝑒𝑠h</m:t>
                        </m:r>
                      </m:oMath>
                    </m:oMathPara>
                  </a14:m>
                  <a:br>
                    <a:rPr lang="en-US" altLang="ko-KR" b="0" dirty="0"/>
                  </a:br>
                  <a:endParaRPr lang="ko-KR" altLang="en-US" dirty="0"/>
                </a:p>
              </p:txBody>
            </p:sp>
          </mc:Choice>
          <mc:Fallback xmlns="">
            <p:sp>
              <p:nvSpPr>
                <p:cNvPr id="5" name="TextBox 4">
                  <a:extLst>
                    <a:ext uri="{FF2B5EF4-FFF2-40B4-BE49-F238E27FC236}">
                      <a16:creationId xmlns:a16="http://schemas.microsoft.com/office/drawing/2014/main" id="{685B52AD-0433-F9A5-E7B3-88B192BA640E}"/>
                    </a:ext>
                  </a:extLst>
                </p:cNvPr>
                <p:cNvSpPr txBox="1">
                  <a:spLocks noRot="1" noChangeAspect="1" noMove="1" noResize="1" noEditPoints="1" noAdjustHandles="1" noChangeArrowheads="1" noChangeShapeType="1" noTextEdit="1"/>
                </p:cNvSpPr>
                <p:nvPr/>
              </p:nvSpPr>
              <p:spPr>
                <a:xfrm>
                  <a:off x="6084475" y="1642750"/>
                  <a:ext cx="938911" cy="277064"/>
                </a:xfrm>
                <a:prstGeom prst="rect">
                  <a:avLst/>
                </a:prstGeom>
                <a:blipFill>
                  <a:blip r:embed="rId4"/>
                  <a:stretch>
                    <a:fillRect l="-4545" r="-4545" b="-3478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50E375B-C757-B0C4-E716-DBDD15849477}"/>
                    </a:ext>
                  </a:extLst>
                </p:cNvPr>
                <p:cNvSpPr txBox="1"/>
                <p:nvPr/>
              </p:nvSpPr>
              <p:spPr>
                <a:xfrm>
                  <a:off x="7925622" y="1642750"/>
                  <a:ext cx="190437"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𝑆</m:t>
                        </m:r>
                      </m:oMath>
                    </m:oMathPara>
                  </a14:m>
                  <a:endParaRPr lang="ko-KR" altLang="en-US" dirty="0"/>
                </a:p>
              </p:txBody>
            </p:sp>
          </mc:Choice>
          <mc:Fallback xmlns="">
            <p:sp>
              <p:nvSpPr>
                <p:cNvPr id="6" name="TextBox 5">
                  <a:extLst>
                    <a:ext uri="{FF2B5EF4-FFF2-40B4-BE49-F238E27FC236}">
                      <a16:creationId xmlns:a16="http://schemas.microsoft.com/office/drawing/2014/main" id="{850E375B-C757-B0C4-E716-DBDD15849477}"/>
                    </a:ext>
                  </a:extLst>
                </p:cNvPr>
                <p:cNvSpPr txBox="1">
                  <a:spLocks noRot="1" noChangeAspect="1" noMove="1" noResize="1" noEditPoints="1" noAdjustHandles="1" noChangeArrowheads="1" noChangeShapeType="1" noTextEdit="1"/>
                </p:cNvSpPr>
                <p:nvPr/>
              </p:nvSpPr>
              <p:spPr>
                <a:xfrm>
                  <a:off x="7925622" y="1642750"/>
                  <a:ext cx="190437" cy="276999"/>
                </a:xfrm>
                <a:prstGeom prst="rect">
                  <a:avLst/>
                </a:prstGeom>
                <a:blipFill>
                  <a:blip r:embed="rId5"/>
                  <a:stretch>
                    <a:fillRect l="-25806" r="-25806" b="-8696"/>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CABBFD3-7724-6727-B889-EE41F43DF76A}"/>
                    </a:ext>
                  </a:extLst>
                </p:cNvPr>
                <p:cNvSpPr txBox="1"/>
                <p:nvPr/>
              </p:nvSpPr>
              <p:spPr>
                <a:xfrm>
                  <a:off x="1839526" y="1642815"/>
                  <a:ext cx="283154"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altLang="ko-KR" b="0" i="1" smtClean="0">
                                <a:solidFill>
                                  <a:srgbClr val="FF0000"/>
                                </a:solidFill>
                                <a:latin typeface="Cambria Math" panose="02040503050406030204" pitchFamily="18" charset="0"/>
                              </a:rPr>
                            </m:ctrlPr>
                          </m:sSubPr>
                          <m:e>
                            <m:r>
                              <a:rPr lang="en-US" altLang="ko-KR" b="0" i="1" smtClean="0">
                                <a:solidFill>
                                  <a:srgbClr val="FF0000"/>
                                </a:solidFill>
                                <a:latin typeface="Cambria Math" panose="02040503050406030204" pitchFamily="18" charset="0"/>
                              </a:rPr>
                              <m:t>𝑆</m:t>
                            </m:r>
                          </m:e>
                          <m:sub>
                            <m:r>
                              <a:rPr lang="en-US" altLang="ko-KR" b="0" i="1" smtClean="0">
                                <a:solidFill>
                                  <a:srgbClr val="FF0000"/>
                                </a:solidFill>
                                <a:latin typeface="Cambria Math" panose="02040503050406030204" pitchFamily="18" charset="0"/>
                              </a:rPr>
                              <m:t>0</m:t>
                            </m:r>
                          </m:sub>
                        </m:sSub>
                      </m:oMath>
                    </m:oMathPara>
                  </a14:m>
                  <a:endParaRPr lang="ko-KR" altLang="en-US" dirty="0"/>
                </a:p>
              </p:txBody>
            </p:sp>
          </mc:Choice>
          <mc:Fallback xmlns="">
            <p:sp>
              <p:nvSpPr>
                <p:cNvPr id="8" name="TextBox 7">
                  <a:extLst>
                    <a:ext uri="{FF2B5EF4-FFF2-40B4-BE49-F238E27FC236}">
                      <a16:creationId xmlns:a16="http://schemas.microsoft.com/office/drawing/2014/main" id="{DCABBFD3-7724-6727-B889-EE41F43DF76A}"/>
                    </a:ext>
                  </a:extLst>
                </p:cNvPr>
                <p:cNvSpPr txBox="1">
                  <a:spLocks noRot="1" noChangeAspect="1" noMove="1" noResize="1" noEditPoints="1" noAdjustHandles="1" noChangeArrowheads="1" noChangeShapeType="1" noTextEdit="1"/>
                </p:cNvSpPr>
                <p:nvPr/>
              </p:nvSpPr>
              <p:spPr>
                <a:xfrm>
                  <a:off x="1839526" y="1642815"/>
                  <a:ext cx="283154" cy="276999"/>
                </a:xfrm>
                <a:prstGeom prst="rect">
                  <a:avLst/>
                </a:prstGeom>
                <a:blipFill>
                  <a:blip r:embed="rId6"/>
                  <a:stretch>
                    <a:fillRect l="-19565" r="-4348" b="-15217"/>
                  </a:stretch>
                </a:blipFill>
              </p:spPr>
              <p:txBody>
                <a:bodyPr/>
                <a:lstStyle/>
                <a:p>
                  <a:r>
                    <a:rPr lang="ko-KR" altLang="en-US">
                      <a:noFill/>
                    </a:rPr>
                    <a:t> </a:t>
                  </a:r>
                </a:p>
              </p:txBody>
            </p:sp>
          </mc:Fallback>
        </mc:AlternateContent>
        <p:cxnSp>
          <p:nvCxnSpPr>
            <p:cNvPr id="10" name="직선 화살표 연결선 9">
              <a:extLst>
                <a:ext uri="{FF2B5EF4-FFF2-40B4-BE49-F238E27FC236}">
                  <a16:creationId xmlns:a16="http://schemas.microsoft.com/office/drawing/2014/main" id="{BDBB1E84-6104-1837-F157-36221A56472A}"/>
                </a:ext>
              </a:extLst>
            </p:cNvPr>
            <p:cNvCxnSpPr>
              <a:cxnSpLocks/>
              <a:stCxn id="8" idx="3"/>
              <a:endCxn id="4" idx="1"/>
            </p:cNvCxnSpPr>
            <p:nvPr/>
          </p:nvCxnSpPr>
          <p:spPr>
            <a:xfrm>
              <a:off x="2122680" y="1781315"/>
              <a:ext cx="902236" cy="6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직선 화살표 연결선 15">
              <a:extLst>
                <a:ext uri="{FF2B5EF4-FFF2-40B4-BE49-F238E27FC236}">
                  <a16:creationId xmlns:a16="http://schemas.microsoft.com/office/drawing/2014/main" id="{22354ABF-AFA9-AF2D-BC48-49F25C2FAF51}"/>
                </a:ext>
              </a:extLst>
            </p:cNvPr>
            <p:cNvCxnSpPr>
              <a:cxnSpLocks/>
              <a:stCxn id="5" idx="3"/>
              <a:endCxn id="6" idx="1"/>
            </p:cNvCxnSpPr>
            <p:nvPr/>
          </p:nvCxnSpPr>
          <p:spPr>
            <a:xfrm flipV="1">
              <a:off x="7023386" y="1781250"/>
              <a:ext cx="902236" cy="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F5A225D-B08F-699C-7E22-0BD7AA51D1C8}"/>
                    </a:ext>
                  </a:extLst>
                </p:cNvPr>
                <p:cNvSpPr txBox="1"/>
                <p:nvPr/>
              </p:nvSpPr>
              <p:spPr>
                <a:xfrm>
                  <a:off x="4803161" y="1642750"/>
                  <a:ext cx="379078" cy="2770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m:t>
                        </m:r>
                      </m:oMath>
                    </m:oMathPara>
                  </a14:m>
                  <a:br>
                    <a:rPr lang="en-US" altLang="ko-KR" b="0" dirty="0"/>
                  </a:br>
                  <a:endParaRPr lang="ko-KR" altLang="en-US" dirty="0"/>
                </a:p>
              </p:txBody>
            </p:sp>
          </mc:Choice>
          <mc:Fallback xmlns="">
            <p:sp>
              <p:nvSpPr>
                <p:cNvPr id="23" name="TextBox 22">
                  <a:extLst>
                    <a:ext uri="{FF2B5EF4-FFF2-40B4-BE49-F238E27FC236}">
                      <a16:creationId xmlns:a16="http://schemas.microsoft.com/office/drawing/2014/main" id="{EF5A225D-B08F-699C-7E22-0BD7AA51D1C8}"/>
                    </a:ext>
                  </a:extLst>
                </p:cNvPr>
                <p:cNvSpPr txBox="1">
                  <a:spLocks noRot="1" noChangeAspect="1" noMove="1" noResize="1" noEditPoints="1" noAdjustHandles="1" noChangeArrowheads="1" noChangeShapeType="1" noTextEdit="1"/>
                </p:cNvSpPr>
                <p:nvPr/>
              </p:nvSpPr>
              <p:spPr>
                <a:xfrm>
                  <a:off x="4803161" y="1642750"/>
                  <a:ext cx="379078" cy="277064"/>
                </a:xfrm>
                <a:prstGeom prst="rect">
                  <a:avLst/>
                </a:prstGeom>
                <a:blipFill>
                  <a:blip r:embed="rId7"/>
                  <a:stretch>
                    <a:fillRect/>
                  </a:stretch>
                </a:blipFill>
              </p:spPr>
              <p:txBody>
                <a:bodyPr/>
                <a:lstStyle/>
                <a:p>
                  <a:r>
                    <a:rPr lang="ko-KR" altLang="en-US">
                      <a:noFill/>
                    </a:rPr>
                    <a:t> </a:t>
                  </a:r>
                </a:p>
              </p:txBody>
            </p:sp>
          </mc:Fallback>
        </mc:AlternateContent>
        <p:cxnSp>
          <p:nvCxnSpPr>
            <p:cNvPr id="24" name="직선 화살표 연결선 23">
              <a:extLst>
                <a:ext uri="{FF2B5EF4-FFF2-40B4-BE49-F238E27FC236}">
                  <a16:creationId xmlns:a16="http://schemas.microsoft.com/office/drawing/2014/main" id="{EEB30092-956D-0B09-C03C-E0DE06516929}"/>
                </a:ext>
              </a:extLst>
            </p:cNvPr>
            <p:cNvCxnSpPr>
              <a:cxnSpLocks/>
              <a:stCxn id="23" idx="3"/>
              <a:endCxn id="5" idx="1"/>
            </p:cNvCxnSpPr>
            <p:nvPr/>
          </p:nvCxnSpPr>
          <p:spPr>
            <a:xfrm>
              <a:off x="5182239" y="1781282"/>
              <a:ext cx="90223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직선 화살표 연결선 26">
              <a:extLst>
                <a:ext uri="{FF2B5EF4-FFF2-40B4-BE49-F238E27FC236}">
                  <a16:creationId xmlns:a16="http://schemas.microsoft.com/office/drawing/2014/main" id="{EC499867-5C3D-59D7-7981-9A22CE8A76A4}"/>
                </a:ext>
              </a:extLst>
            </p:cNvPr>
            <p:cNvCxnSpPr>
              <a:cxnSpLocks/>
              <a:stCxn id="4" idx="3"/>
              <a:endCxn id="23" idx="1"/>
            </p:cNvCxnSpPr>
            <p:nvPr/>
          </p:nvCxnSpPr>
          <p:spPr>
            <a:xfrm flipV="1">
              <a:off x="3900925" y="1781282"/>
              <a:ext cx="902236" cy="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3082C1E9-1197-2D63-2E0B-2B15FA1C6C84}"/>
                  </a:ext>
                </a:extLst>
              </p:cNvPr>
              <p:cNvSpPr txBox="1"/>
              <p:nvPr/>
            </p:nvSpPr>
            <p:spPr>
              <a:xfrm>
                <a:off x="7925622" y="2821319"/>
                <a:ext cx="749243" cy="27930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𝑆</m:t>
                      </m:r>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m:t>
                          </m:r>
                        </m:e>
                        <m:sub>
                          <m:r>
                            <a:rPr lang="en-US" altLang="ko-KR" b="0" i="1" smtClean="0">
                              <a:latin typeface="Cambria Math" panose="02040503050406030204" pitchFamily="18" charset="0"/>
                            </a:rPr>
                            <m:t>$</m:t>
                          </m:r>
                        </m:sub>
                      </m:sSub>
                      <m:r>
                        <a:rPr lang="en-US" altLang="ko-KR" b="0" i="1" smtClean="0">
                          <a:latin typeface="Cambria Math" panose="02040503050406030204" pitchFamily="18" charset="0"/>
                        </a:rPr>
                        <m:t>𝒮</m:t>
                      </m:r>
                    </m:oMath>
                  </m:oMathPara>
                </a14:m>
                <a:endParaRPr lang="ko-KR" altLang="en-US" dirty="0"/>
              </a:p>
            </p:txBody>
          </p:sp>
        </mc:Choice>
        <mc:Fallback xmlns="">
          <p:sp>
            <p:nvSpPr>
              <p:cNvPr id="32" name="TextBox 31">
                <a:extLst>
                  <a:ext uri="{FF2B5EF4-FFF2-40B4-BE49-F238E27FC236}">
                    <a16:creationId xmlns:a16="http://schemas.microsoft.com/office/drawing/2014/main" id="{3082C1E9-1197-2D63-2E0B-2B15FA1C6C84}"/>
                  </a:ext>
                </a:extLst>
              </p:cNvPr>
              <p:cNvSpPr txBox="1">
                <a:spLocks noRot="1" noChangeAspect="1" noMove="1" noResize="1" noEditPoints="1" noAdjustHandles="1" noChangeArrowheads="1" noChangeShapeType="1" noTextEdit="1"/>
              </p:cNvSpPr>
              <p:nvPr/>
            </p:nvSpPr>
            <p:spPr>
              <a:xfrm>
                <a:off x="7925622" y="2821319"/>
                <a:ext cx="749243" cy="279307"/>
              </a:xfrm>
              <a:prstGeom prst="rect">
                <a:avLst/>
              </a:prstGeom>
              <a:blipFill>
                <a:blip r:embed="rId8"/>
                <a:stretch>
                  <a:fillRect l="-5691" r="-5691" b="-23913"/>
                </a:stretch>
              </a:blipFill>
            </p:spPr>
            <p:txBody>
              <a:bodyPr/>
              <a:lstStyle/>
              <a:p>
                <a:r>
                  <a:rPr lang="ko-KR" altLang="en-US">
                    <a:noFill/>
                  </a:rPr>
                  <a:t> </a:t>
                </a:r>
              </a:p>
            </p:txBody>
          </p:sp>
        </mc:Fallback>
      </mc:AlternateContent>
      <p:cxnSp>
        <p:nvCxnSpPr>
          <p:cNvPr id="34" name="직선 연결선 33">
            <a:extLst>
              <a:ext uri="{FF2B5EF4-FFF2-40B4-BE49-F238E27FC236}">
                <a16:creationId xmlns:a16="http://schemas.microsoft.com/office/drawing/2014/main" id="{CFC2F6C2-23D0-5FA5-F095-CD92F8B7EB4F}"/>
              </a:ext>
            </a:extLst>
          </p:cNvPr>
          <p:cNvCxnSpPr/>
          <p:nvPr/>
        </p:nvCxnSpPr>
        <p:spPr>
          <a:xfrm>
            <a:off x="945662" y="2352431"/>
            <a:ext cx="10606853" cy="0"/>
          </a:xfrm>
          <a:prstGeom prst="line">
            <a:avLst/>
          </a:prstGeom>
          <a:ln w="254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TextBox 6">
            <a:extLst>
              <a:ext uri="{FF2B5EF4-FFF2-40B4-BE49-F238E27FC236}">
                <a16:creationId xmlns:a16="http://schemas.microsoft.com/office/drawing/2014/main" id="{B64F1A96-1CA1-5113-9EB1-C35FDC928CEB}"/>
              </a:ext>
            </a:extLst>
          </p:cNvPr>
          <p:cNvSpPr txBox="1"/>
          <p:nvPr/>
        </p:nvSpPr>
        <p:spPr>
          <a:xfrm>
            <a:off x="307368" y="1458082"/>
            <a:ext cx="1094154" cy="646331"/>
          </a:xfrm>
          <a:prstGeom prst="rect">
            <a:avLst/>
          </a:prstGeom>
          <a:noFill/>
        </p:spPr>
        <p:txBody>
          <a:bodyPr wrap="square" rtlCol="0">
            <a:spAutoFit/>
          </a:bodyPr>
          <a:lstStyle/>
          <a:p>
            <a:r>
              <a:rPr lang="en-US" altLang="ko-KR" dirty="0"/>
              <a:t>Real</a:t>
            </a:r>
            <a:br>
              <a:rPr lang="en-US" altLang="ko-KR" dirty="0"/>
            </a:br>
            <a:r>
              <a:rPr lang="en-US" altLang="ko-KR" dirty="0"/>
              <a:t>World</a:t>
            </a:r>
            <a:endParaRPr lang="ko-KR" altLang="en-US" dirty="0"/>
          </a:p>
        </p:txBody>
      </p:sp>
      <p:sp>
        <p:nvSpPr>
          <p:cNvPr id="9" name="TextBox 8">
            <a:extLst>
              <a:ext uri="{FF2B5EF4-FFF2-40B4-BE49-F238E27FC236}">
                <a16:creationId xmlns:a16="http://schemas.microsoft.com/office/drawing/2014/main" id="{C139845F-B0D7-EB82-60EB-250013CFCDAE}"/>
              </a:ext>
            </a:extLst>
          </p:cNvPr>
          <p:cNvSpPr txBox="1"/>
          <p:nvPr/>
        </p:nvSpPr>
        <p:spPr>
          <a:xfrm>
            <a:off x="307368" y="2590801"/>
            <a:ext cx="1094154" cy="646331"/>
          </a:xfrm>
          <a:prstGeom prst="rect">
            <a:avLst/>
          </a:prstGeom>
          <a:noFill/>
        </p:spPr>
        <p:txBody>
          <a:bodyPr wrap="square" rtlCol="0">
            <a:spAutoFit/>
          </a:bodyPr>
          <a:lstStyle/>
          <a:p>
            <a:r>
              <a:rPr lang="en-US" altLang="ko-KR" dirty="0"/>
              <a:t>Ideal</a:t>
            </a:r>
            <a:br>
              <a:rPr lang="en-US" altLang="ko-KR" dirty="0"/>
            </a:br>
            <a:r>
              <a:rPr lang="en-US" altLang="ko-KR" dirty="0"/>
              <a:t>World</a:t>
            </a:r>
            <a:endParaRPr lang="ko-KR" altLang="en-US" dirty="0"/>
          </a:p>
        </p:txBody>
      </p:sp>
      <mc:AlternateContent xmlns:mc="http://schemas.openxmlformats.org/markup-compatibility/2006" xmlns:a14="http://schemas.microsoft.com/office/drawing/2010/main">
        <mc:Choice Requires="a14">
          <p:sp>
            <p:nvSpPr>
              <p:cNvPr id="13" name="내용 개체 틀 1">
                <a:extLst>
                  <a:ext uri="{FF2B5EF4-FFF2-40B4-BE49-F238E27FC236}">
                    <a16:creationId xmlns:a16="http://schemas.microsoft.com/office/drawing/2014/main" id="{2159C016-3C5A-4D3A-5F46-26B6AC090B52}"/>
                  </a:ext>
                </a:extLst>
              </p:cNvPr>
              <p:cNvSpPr txBox="1">
                <a:spLocks/>
              </p:cNvSpPr>
              <p:nvPr/>
            </p:nvSpPr>
            <p:spPr>
              <a:xfrm>
                <a:off x="838200" y="4267199"/>
                <a:ext cx="10515600" cy="1909763"/>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400" b="1" kern="1200">
                    <a:solidFill>
                      <a:schemeClr val="tx1"/>
                    </a:solidFill>
                    <a:latin typeface="+mn-lt"/>
                    <a:ea typeface="+mn-ea"/>
                    <a:cs typeface="+mn-cs"/>
                  </a:defRPr>
                </a:lvl1pPr>
                <a:lvl2pPr marL="685800" indent="-228600" algn="l" defTabSz="914400" rtl="0" eaLnBrk="1" latinLnBrk="1" hangingPunct="1">
                  <a:lnSpc>
                    <a:spcPct val="120000"/>
                  </a:lnSpc>
                  <a:spcBef>
                    <a:spcPts val="500"/>
                  </a:spcBef>
                  <a:buClr>
                    <a:srgbClr val="FFC000"/>
                  </a:buClr>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Clr>
                    <a:srgbClr val="FFC000"/>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Clr>
                    <a:srgbClr val="FFC000"/>
                  </a:buClr>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Clr>
                    <a:srgbClr val="FFC000"/>
                  </a:buClr>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dirty="0"/>
                  <a:t>Rec game without the last </a:t>
                </a:r>
                <a14:m>
                  <m:oMath xmlns:m="http://schemas.openxmlformats.org/officeDocument/2006/math">
                    <m:r>
                      <a:rPr lang="en-US" altLang="ko-KR" b="1" i="1" smtClean="0">
                        <a:latin typeface="Cambria Math" panose="02040503050406030204" pitchFamily="18" charset="0"/>
                      </a:rPr>
                      <m:t>𝒏𝒆𝒙𝒕</m:t>
                    </m:r>
                  </m:oMath>
                </a14:m>
                <a:r>
                  <a:rPr lang="ko-KR" altLang="en-US" dirty="0"/>
                  <a:t> </a:t>
                </a:r>
                <a:r>
                  <a:rPr lang="en-US" altLang="ko-KR" dirty="0"/>
                  <a:t>call</a:t>
                </a:r>
                <a:endParaRPr lang="ko-KR" altLang="en-US" dirty="0"/>
              </a:p>
            </p:txBody>
          </p:sp>
        </mc:Choice>
        <mc:Fallback xmlns="">
          <p:sp>
            <p:nvSpPr>
              <p:cNvPr id="13" name="내용 개체 틀 1">
                <a:extLst>
                  <a:ext uri="{FF2B5EF4-FFF2-40B4-BE49-F238E27FC236}">
                    <a16:creationId xmlns:a16="http://schemas.microsoft.com/office/drawing/2014/main" id="{2159C016-3C5A-4D3A-5F46-26B6AC090B52}"/>
                  </a:ext>
                </a:extLst>
              </p:cNvPr>
              <p:cNvSpPr txBox="1">
                <a:spLocks noRot="1" noChangeAspect="1" noMove="1" noResize="1" noEditPoints="1" noAdjustHandles="1" noChangeArrowheads="1" noChangeShapeType="1" noTextEdit="1"/>
              </p:cNvSpPr>
              <p:nvPr/>
            </p:nvSpPr>
            <p:spPr>
              <a:xfrm>
                <a:off x="838200" y="4267199"/>
                <a:ext cx="10515600" cy="1909763"/>
              </a:xfrm>
              <a:prstGeom prst="rect">
                <a:avLst/>
              </a:prstGeom>
              <a:blipFill>
                <a:blip r:embed="rId9"/>
                <a:stretch>
                  <a:fillRect l="-812" t="-4153"/>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1969707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6F0DA-E8B0-C209-81D1-D54C1E220DBE}"/>
            </a:ext>
          </a:extLst>
        </p:cNvPr>
        <p:cNvGrpSpPr/>
        <p:nvPr/>
      </p:nvGrpSpPr>
      <p:grpSpPr>
        <a:xfrm>
          <a:off x="0" y="0"/>
          <a:ext cx="0" cy="0"/>
          <a:chOff x="0" y="0"/>
          <a:chExt cx="0" cy="0"/>
        </a:xfrm>
      </p:grpSpPr>
      <p:sp>
        <p:nvSpPr>
          <p:cNvPr id="3" name="제목 2">
            <a:extLst>
              <a:ext uri="{FF2B5EF4-FFF2-40B4-BE49-F238E27FC236}">
                <a16:creationId xmlns:a16="http://schemas.microsoft.com/office/drawing/2014/main" id="{53EEF356-70C3-77E5-F752-565BED32E1CB}"/>
              </a:ext>
            </a:extLst>
          </p:cNvPr>
          <p:cNvSpPr>
            <a:spLocks noGrp="1"/>
          </p:cNvSpPr>
          <p:nvPr>
            <p:ph type="title"/>
          </p:nvPr>
        </p:nvSpPr>
        <p:spPr/>
        <p:txBody>
          <a:bodyPr/>
          <a:lstStyle/>
          <a:p>
            <a:r>
              <a:rPr lang="en-US" altLang="ko-KR" dirty="0"/>
              <a:t>Real world -&gt; Ideal world</a:t>
            </a:r>
            <a:endParaRPr lang="ko-KR" alt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B624E9D-278C-D005-2A62-F3021CC3ECC9}"/>
                  </a:ext>
                </a:extLst>
              </p:cNvPr>
              <p:cNvSpPr txBox="1"/>
              <p:nvPr/>
            </p:nvSpPr>
            <p:spPr>
              <a:xfrm>
                <a:off x="1120680" y="1386088"/>
                <a:ext cx="876009"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𝑟𝑒𝑓𝑟𝑒𝑠h</m:t>
                      </m:r>
                    </m:oMath>
                  </m:oMathPara>
                </a14:m>
                <a:endParaRPr lang="ko-KR" altLang="en-US" dirty="0"/>
              </a:p>
            </p:txBody>
          </p:sp>
        </mc:Choice>
        <mc:Fallback xmlns="">
          <p:sp>
            <p:nvSpPr>
              <p:cNvPr id="5" name="TextBox 4">
                <a:extLst>
                  <a:ext uri="{FF2B5EF4-FFF2-40B4-BE49-F238E27FC236}">
                    <a16:creationId xmlns:a16="http://schemas.microsoft.com/office/drawing/2014/main" id="{1B624E9D-278C-D005-2A62-F3021CC3ECC9}"/>
                  </a:ext>
                </a:extLst>
              </p:cNvPr>
              <p:cNvSpPr txBox="1">
                <a:spLocks noRot="1" noChangeAspect="1" noMove="1" noResize="1" noEditPoints="1" noAdjustHandles="1" noChangeArrowheads="1" noChangeShapeType="1" noTextEdit="1"/>
              </p:cNvSpPr>
              <p:nvPr/>
            </p:nvSpPr>
            <p:spPr>
              <a:xfrm>
                <a:off x="1120680" y="1386088"/>
                <a:ext cx="876009" cy="276999"/>
              </a:xfrm>
              <a:prstGeom prst="rect">
                <a:avLst/>
              </a:prstGeom>
              <a:blipFill>
                <a:blip r:embed="rId3"/>
                <a:stretch>
                  <a:fillRect l="-8333" r="-8333" b="-3478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BE67CB4-CED2-9B16-346C-A0F885681641}"/>
                  </a:ext>
                </a:extLst>
              </p:cNvPr>
              <p:cNvSpPr txBox="1"/>
              <p:nvPr/>
            </p:nvSpPr>
            <p:spPr>
              <a:xfrm>
                <a:off x="2789508" y="1362629"/>
                <a:ext cx="938911" cy="2770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i="1">
                          <a:latin typeface="Cambria Math" panose="02040503050406030204" pitchFamily="18" charset="0"/>
                        </a:rPr>
                        <m:t>𝑟𝑒𝑓𝑟𝑒𝑠h</m:t>
                      </m:r>
                    </m:oMath>
                  </m:oMathPara>
                </a14:m>
                <a:br>
                  <a:rPr lang="en-US" altLang="ko-KR" b="0" dirty="0"/>
                </a:br>
                <a:endParaRPr lang="ko-KR" altLang="en-US" dirty="0"/>
              </a:p>
            </p:txBody>
          </p:sp>
        </mc:Choice>
        <mc:Fallback xmlns="">
          <p:sp>
            <p:nvSpPr>
              <p:cNvPr id="6" name="TextBox 5">
                <a:extLst>
                  <a:ext uri="{FF2B5EF4-FFF2-40B4-BE49-F238E27FC236}">
                    <a16:creationId xmlns:a16="http://schemas.microsoft.com/office/drawing/2014/main" id="{8BE67CB4-CED2-9B16-346C-A0F885681641}"/>
                  </a:ext>
                </a:extLst>
              </p:cNvPr>
              <p:cNvSpPr txBox="1">
                <a:spLocks noRot="1" noChangeAspect="1" noMove="1" noResize="1" noEditPoints="1" noAdjustHandles="1" noChangeArrowheads="1" noChangeShapeType="1" noTextEdit="1"/>
              </p:cNvSpPr>
              <p:nvPr/>
            </p:nvSpPr>
            <p:spPr>
              <a:xfrm>
                <a:off x="2789508" y="1362629"/>
                <a:ext cx="938911" cy="277064"/>
              </a:xfrm>
              <a:prstGeom prst="rect">
                <a:avLst/>
              </a:prstGeom>
              <a:blipFill>
                <a:blip r:embed="rId4"/>
                <a:stretch>
                  <a:fillRect l="-4545" t="-2222" r="-4545" b="-3777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88F256F-C8FC-3FB9-F248-7671B399290F}"/>
                  </a:ext>
                </a:extLst>
              </p:cNvPr>
              <p:cNvSpPr txBox="1"/>
              <p:nvPr/>
            </p:nvSpPr>
            <p:spPr>
              <a:xfrm>
                <a:off x="4521940" y="1362694"/>
                <a:ext cx="637033"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solidFill>
                            <a:srgbClr val="FF0000"/>
                          </a:solidFill>
                          <a:latin typeface="Cambria Math" panose="02040503050406030204" pitchFamily="18" charset="0"/>
                        </a:rPr>
                        <m:t>𝑛𝑒𝑥</m:t>
                      </m:r>
                      <m:sSup>
                        <m:sSupPr>
                          <m:ctrlPr>
                            <a:rPr lang="en-US" altLang="ko-KR" b="0" i="1" smtClean="0">
                              <a:solidFill>
                                <a:srgbClr val="FF0000"/>
                              </a:solidFill>
                              <a:latin typeface="Cambria Math" panose="02040503050406030204" pitchFamily="18" charset="0"/>
                            </a:rPr>
                          </m:ctrlPr>
                        </m:sSupPr>
                        <m:e>
                          <m:r>
                            <a:rPr lang="en-US" altLang="ko-KR" b="0" i="1" smtClean="0">
                              <a:solidFill>
                                <a:srgbClr val="FF0000"/>
                              </a:solidFill>
                              <a:latin typeface="Cambria Math" panose="02040503050406030204" pitchFamily="18" charset="0"/>
                            </a:rPr>
                            <m:t>𝑡</m:t>
                          </m:r>
                        </m:e>
                        <m:sup>
                          <m:r>
                            <a:rPr lang="en-US" altLang="ko-KR" b="0" i="1" smtClean="0">
                              <a:solidFill>
                                <a:srgbClr val="FF0000"/>
                              </a:solidFill>
                              <a:latin typeface="Cambria Math" panose="02040503050406030204" pitchFamily="18" charset="0"/>
                            </a:rPr>
                            <m:t>∗</m:t>
                          </m:r>
                        </m:sup>
                      </m:sSup>
                    </m:oMath>
                  </m:oMathPara>
                </a14:m>
                <a:endParaRPr lang="ko-KR" altLang="en-US" dirty="0">
                  <a:solidFill>
                    <a:srgbClr val="FF0000"/>
                  </a:solidFill>
                </a:endParaRPr>
              </a:p>
            </p:txBody>
          </p:sp>
        </mc:Choice>
        <mc:Fallback xmlns="">
          <p:sp>
            <p:nvSpPr>
              <p:cNvPr id="7" name="TextBox 6">
                <a:extLst>
                  <a:ext uri="{FF2B5EF4-FFF2-40B4-BE49-F238E27FC236}">
                    <a16:creationId xmlns:a16="http://schemas.microsoft.com/office/drawing/2014/main" id="{F88F256F-C8FC-3FB9-F248-7671B399290F}"/>
                  </a:ext>
                </a:extLst>
              </p:cNvPr>
              <p:cNvSpPr txBox="1">
                <a:spLocks noRot="1" noChangeAspect="1" noMove="1" noResize="1" noEditPoints="1" noAdjustHandles="1" noChangeArrowheads="1" noChangeShapeType="1" noTextEdit="1"/>
              </p:cNvSpPr>
              <p:nvPr/>
            </p:nvSpPr>
            <p:spPr>
              <a:xfrm>
                <a:off x="4521940" y="1362694"/>
                <a:ext cx="637033" cy="276999"/>
              </a:xfrm>
              <a:prstGeom prst="rect">
                <a:avLst/>
              </a:prstGeom>
              <a:blipFill>
                <a:blip r:embed="rId5"/>
                <a:stretch>
                  <a:fillRect l="-3846" r="-962" b="-666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998B464-4A51-A550-335C-9F2491047988}"/>
                  </a:ext>
                </a:extLst>
              </p:cNvPr>
              <p:cNvSpPr txBox="1"/>
              <p:nvPr/>
            </p:nvSpPr>
            <p:spPr>
              <a:xfrm>
                <a:off x="5940319" y="1386089"/>
                <a:ext cx="637033"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solidFill>
                            <a:srgbClr val="0070C0"/>
                          </a:solidFill>
                          <a:latin typeface="Cambria Math" panose="02040503050406030204" pitchFamily="18" charset="0"/>
                        </a:rPr>
                        <m:t>𝑛𝑒𝑥</m:t>
                      </m:r>
                      <m:sSup>
                        <m:sSupPr>
                          <m:ctrlPr>
                            <a:rPr lang="en-US" altLang="ko-KR" b="0" i="1" smtClean="0">
                              <a:solidFill>
                                <a:srgbClr val="0070C0"/>
                              </a:solidFill>
                              <a:latin typeface="Cambria Math" panose="02040503050406030204" pitchFamily="18" charset="0"/>
                            </a:rPr>
                          </m:ctrlPr>
                        </m:sSupPr>
                        <m:e>
                          <m:r>
                            <a:rPr lang="en-US" altLang="ko-KR" b="0" i="1" smtClean="0">
                              <a:solidFill>
                                <a:srgbClr val="0070C0"/>
                              </a:solidFill>
                              <a:latin typeface="Cambria Math" panose="02040503050406030204" pitchFamily="18" charset="0"/>
                            </a:rPr>
                            <m:t>𝑡</m:t>
                          </m:r>
                        </m:e>
                        <m:sup>
                          <m:r>
                            <a:rPr lang="en-US" altLang="ko-KR" b="0" i="1" smtClean="0">
                              <a:solidFill>
                                <a:srgbClr val="0070C0"/>
                              </a:solidFill>
                              <a:latin typeface="Cambria Math" panose="02040503050406030204" pitchFamily="18" charset="0"/>
                            </a:rPr>
                            <m:t>∗</m:t>
                          </m:r>
                        </m:sup>
                      </m:sSup>
                    </m:oMath>
                  </m:oMathPara>
                </a14:m>
                <a:endParaRPr lang="ko-KR" altLang="en-US" dirty="0">
                  <a:solidFill>
                    <a:srgbClr val="FF0000"/>
                  </a:solidFill>
                </a:endParaRPr>
              </a:p>
            </p:txBody>
          </p:sp>
        </mc:Choice>
        <mc:Fallback xmlns="">
          <p:sp>
            <p:nvSpPr>
              <p:cNvPr id="8" name="TextBox 7">
                <a:extLst>
                  <a:ext uri="{FF2B5EF4-FFF2-40B4-BE49-F238E27FC236}">
                    <a16:creationId xmlns:a16="http://schemas.microsoft.com/office/drawing/2014/main" id="{4998B464-4A51-A550-335C-9F2491047988}"/>
                  </a:ext>
                </a:extLst>
              </p:cNvPr>
              <p:cNvSpPr txBox="1">
                <a:spLocks noRot="1" noChangeAspect="1" noMove="1" noResize="1" noEditPoints="1" noAdjustHandles="1" noChangeArrowheads="1" noChangeShapeType="1" noTextEdit="1"/>
              </p:cNvSpPr>
              <p:nvPr/>
            </p:nvSpPr>
            <p:spPr>
              <a:xfrm>
                <a:off x="5940319" y="1386089"/>
                <a:ext cx="637033" cy="276999"/>
              </a:xfrm>
              <a:prstGeom prst="rect">
                <a:avLst/>
              </a:prstGeom>
              <a:blipFill>
                <a:blip r:embed="rId6"/>
                <a:stretch>
                  <a:fillRect l="-3810" b="-6522"/>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5ADB818-01AF-41E2-936C-06E88E5513A8}"/>
                  </a:ext>
                </a:extLst>
              </p:cNvPr>
              <p:cNvSpPr txBox="1"/>
              <p:nvPr/>
            </p:nvSpPr>
            <p:spPr>
              <a:xfrm>
                <a:off x="9052491" y="1386088"/>
                <a:ext cx="531428"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𝑛𝑒𝑥𝑡</m:t>
                      </m:r>
                    </m:oMath>
                  </m:oMathPara>
                </a14:m>
                <a:endParaRPr lang="ko-KR" altLang="en-US" dirty="0"/>
              </a:p>
            </p:txBody>
          </p:sp>
        </mc:Choice>
        <mc:Fallback xmlns="">
          <p:sp>
            <p:nvSpPr>
              <p:cNvPr id="9" name="TextBox 8">
                <a:extLst>
                  <a:ext uri="{FF2B5EF4-FFF2-40B4-BE49-F238E27FC236}">
                    <a16:creationId xmlns:a16="http://schemas.microsoft.com/office/drawing/2014/main" id="{55ADB818-01AF-41E2-936C-06E88E5513A8}"/>
                  </a:ext>
                </a:extLst>
              </p:cNvPr>
              <p:cNvSpPr txBox="1">
                <a:spLocks noRot="1" noChangeAspect="1" noMove="1" noResize="1" noEditPoints="1" noAdjustHandles="1" noChangeArrowheads="1" noChangeShapeType="1" noTextEdit="1"/>
              </p:cNvSpPr>
              <p:nvPr/>
            </p:nvSpPr>
            <p:spPr>
              <a:xfrm>
                <a:off x="9052491" y="1386088"/>
                <a:ext cx="531428" cy="276999"/>
              </a:xfrm>
              <a:prstGeom prst="rect">
                <a:avLst/>
              </a:prstGeom>
              <a:blipFill>
                <a:blip r:embed="rId7"/>
                <a:stretch>
                  <a:fillRect l="-8046" r="-8046" b="-6522"/>
                </a:stretch>
              </a:blipFill>
            </p:spPr>
            <p:txBody>
              <a:bodyPr/>
              <a:lstStyle/>
              <a:p>
                <a:r>
                  <a:rPr lang="ko-KR" altLang="en-US">
                    <a:noFill/>
                  </a:rPr>
                  <a:t> </a:t>
                </a:r>
              </a:p>
            </p:txBody>
          </p:sp>
        </mc:Fallback>
      </mc:AlternateContent>
      <p:cxnSp>
        <p:nvCxnSpPr>
          <p:cNvPr id="12" name="직선 화살표 연결선 11">
            <a:extLst>
              <a:ext uri="{FF2B5EF4-FFF2-40B4-BE49-F238E27FC236}">
                <a16:creationId xmlns:a16="http://schemas.microsoft.com/office/drawing/2014/main" id="{C4AD6F91-92BE-66A3-5EFC-E44D7318B9F2}"/>
              </a:ext>
            </a:extLst>
          </p:cNvPr>
          <p:cNvCxnSpPr>
            <a:cxnSpLocks/>
          </p:cNvCxnSpPr>
          <p:nvPr/>
        </p:nvCxnSpPr>
        <p:spPr>
          <a:xfrm flipV="1">
            <a:off x="2141096" y="1524586"/>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직선 화살표 연결선 12">
            <a:extLst>
              <a:ext uri="{FF2B5EF4-FFF2-40B4-BE49-F238E27FC236}">
                <a16:creationId xmlns:a16="http://schemas.microsoft.com/office/drawing/2014/main" id="{2229F7FB-0CD9-AB53-F635-613BF662F823}"/>
              </a:ext>
            </a:extLst>
          </p:cNvPr>
          <p:cNvCxnSpPr>
            <a:cxnSpLocks/>
          </p:cNvCxnSpPr>
          <p:nvPr/>
        </p:nvCxnSpPr>
        <p:spPr>
          <a:xfrm flipV="1">
            <a:off x="3859549" y="1524582"/>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직선 화살표 연결선 13">
            <a:extLst>
              <a:ext uri="{FF2B5EF4-FFF2-40B4-BE49-F238E27FC236}">
                <a16:creationId xmlns:a16="http://schemas.microsoft.com/office/drawing/2014/main" id="{0D280768-0CE1-1F38-0EA4-B76B5586F969}"/>
              </a:ext>
            </a:extLst>
          </p:cNvPr>
          <p:cNvCxnSpPr>
            <a:cxnSpLocks/>
          </p:cNvCxnSpPr>
          <p:nvPr/>
        </p:nvCxnSpPr>
        <p:spPr>
          <a:xfrm flipV="1">
            <a:off x="5232807" y="1524582"/>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직선 화살표 연결선 14">
            <a:extLst>
              <a:ext uri="{FF2B5EF4-FFF2-40B4-BE49-F238E27FC236}">
                <a16:creationId xmlns:a16="http://schemas.microsoft.com/office/drawing/2014/main" id="{8DC0C63E-E159-37C8-BA46-C6C26665B443}"/>
              </a:ext>
            </a:extLst>
          </p:cNvPr>
          <p:cNvCxnSpPr>
            <a:cxnSpLocks/>
          </p:cNvCxnSpPr>
          <p:nvPr/>
        </p:nvCxnSpPr>
        <p:spPr>
          <a:xfrm flipV="1">
            <a:off x="6645446" y="1524582"/>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직선 화살표 연결선 15">
            <a:extLst>
              <a:ext uri="{FF2B5EF4-FFF2-40B4-BE49-F238E27FC236}">
                <a16:creationId xmlns:a16="http://schemas.microsoft.com/office/drawing/2014/main" id="{401C7C6B-8BC4-A289-401E-626EED283200}"/>
              </a:ext>
            </a:extLst>
          </p:cNvPr>
          <p:cNvCxnSpPr>
            <a:cxnSpLocks/>
          </p:cNvCxnSpPr>
          <p:nvPr/>
        </p:nvCxnSpPr>
        <p:spPr>
          <a:xfrm flipV="1">
            <a:off x="8332679" y="1524578"/>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0E5561B6-579A-4CFE-0D0A-7A0DAC583586}"/>
                  </a:ext>
                </a:extLst>
              </p:cNvPr>
              <p:cNvSpPr txBox="1"/>
              <p:nvPr/>
            </p:nvSpPr>
            <p:spPr>
              <a:xfrm>
                <a:off x="7276825" y="1362629"/>
                <a:ext cx="876009" cy="27706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𝑟𝑒𝑓𝑟𝑒𝑠h</m:t>
                      </m:r>
                    </m:oMath>
                  </m:oMathPara>
                </a14:m>
                <a:br>
                  <a:rPr lang="en-US" altLang="ko-KR" b="0" dirty="0"/>
                </a:br>
                <a:endParaRPr lang="ko-KR" altLang="en-US" dirty="0"/>
              </a:p>
            </p:txBody>
          </p:sp>
        </mc:Choice>
        <mc:Fallback xmlns="">
          <p:sp>
            <p:nvSpPr>
              <p:cNvPr id="42" name="TextBox 41">
                <a:extLst>
                  <a:ext uri="{FF2B5EF4-FFF2-40B4-BE49-F238E27FC236}">
                    <a16:creationId xmlns:a16="http://schemas.microsoft.com/office/drawing/2014/main" id="{0E5561B6-579A-4CFE-0D0A-7A0DAC583586}"/>
                  </a:ext>
                </a:extLst>
              </p:cNvPr>
              <p:cNvSpPr txBox="1">
                <a:spLocks noRot="1" noChangeAspect="1" noMove="1" noResize="1" noEditPoints="1" noAdjustHandles="1" noChangeArrowheads="1" noChangeShapeType="1" noTextEdit="1"/>
              </p:cNvSpPr>
              <p:nvPr/>
            </p:nvSpPr>
            <p:spPr>
              <a:xfrm>
                <a:off x="7276825" y="1362629"/>
                <a:ext cx="876009" cy="277064"/>
              </a:xfrm>
              <a:prstGeom prst="rect">
                <a:avLst/>
              </a:prstGeom>
              <a:blipFill>
                <a:blip r:embed="rId8"/>
                <a:stretch>
                  <a:fillRect l="-8392" t="-2222" r="-9091" b="-37778"/>
                </a:stretch>
              </a:blipFill>
            </p:spPr>
            <p:txBody>
              <a:bodyPr/>
              <a:lstStyle/>
              <a:p>
                <a:r>
                  <a:rPr lang="ko-KR" altLang="en-US">
                    <a:noFill/>
                  </a:rPr>
                  <a:t> </a:t>
                </a:r>
              </a:p>
            </p:txBody>
          </p:sp>
        </mc:Fallback>
      </mc:AlternateContent>
      <p:cxnSp>
        <p:nvCxnSpPr>
          <p:cNvPr id="2" name="직선 화살표 연결선 1">
            <a:extLst>
              <a:ext uri="{FF2B5EF4-FFF2-40B4-BE49-F238E27FC236}">
                <a16:creationId xmlns:a16="http://schemas.microsoft.com/office/drawing/2014/main" id="{98D9A1FE-A22D-8B08-ED8B-C47E19BAC011}"/>
              </a:ext>
            </a:extLst>
          </p:cNvPr>
          <p:cNvCxnSpPr>
            <a:cxnSpLocks/>
          </p:cNvCxnSpPr>
          <p:nvPr/>
        </p:nvCxnSpPr>
        <p:spPr>
          <a:xfrm flipV="1">
            <a:off x="9757722" y="1524578"/>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5021417-86ED-9728-3C7C-0A04272E29DA}"/>
              </a:ext>
            </a:extLst>
          </p:cNvPr>
          <p:cNvSpPr txBox="1"/>
          <p:nvPr/>
        </p:nvSpPr>
        <p:spPr>
          <a:xfrm>
            <a:off x="10490583" y="1305673"/>
            <a:ext cx="782500" cy="461665"/>
          </a:xfrm>
          <a:prstGeom prst="rect">
            <a:avLst/>
          </a:prstGeom>
          <a:noFill/>
        </p:spPr>
        <p:txBody>
          <a:bodyPr wrap="square" rtlCol="0">
            <a:spAutoFit/>
          </a:bodyPr>
          <a:lstStyle/>
          <a:p>
            <a:pPr algn="l"/>
            <a:r>
              <a:rPr lang="en-US" altLang="ko-KR" sz="2400" b="1" dirty="0"/>
              <a:t>…</a:t>
            </a:r>
            <a:endParaRPr lang="ko-KR" altLang="en-US" sz="2400" b="1" dirty="0"/>
          </a:p>
        </p:txBody>
      </p:sp>
      <p:sp>
        <p:nvSpPr>
          <p:cNvPr id="10" name="TextBox 9">
            <a:extLst>
              <a:ext uri="{FF2B5EF4-FFF2-40B4-BE49-F238E27FC236}">
                <a16:creationId xmlns:a16="http://schemas.microsoft.com/office/drawing/2014/main" id="{0C687444-75BE-3A23-4576-60424FC4E221}"/>
              </a:ext>
            </a:extLst>
          </p:cNvPr>
          <p:cNvSpPr txBox="1"/>
          <p:nvPr/>
        </p:nvSpPr>
        <p:spPr>
          <a:xfrm>
            <a:off x="1021821" y="3395026"/>
            <a:ext cx="782500" cy="461665"/>
          </a:xfrm>
          <a:prstGeom prst="rect">
            <a:avLst/>
          </a:prstGeom>
          <a:noFill/>
        </p:spPr>
        <p:txBody>
          <a:bodyPr wrap="square" rtlCol="0">
            <a:spAutoFit/>
          </a:bodyPr>
          <a:lstStyle/>
          <a:p>
            <a:pPr algn="l"/>
            <a:r>
              <a:rPr lang="en-US" altLang="ko-KR" sz="2400" b="1" dirty="0"/>
              <a:t>…</a:t>
            </a:r>
            <a:endParaRPr lang="ko-KR" altLang="en-US" sz="2400" b="1" dirty="0"/>
          </a:p>
        </p:txBody>
      </p:sp>
      <p:cxnSp>
        <p:nvCxnSpPr>
          <p:cNvPr id="11" name="직선 화살표 연결선 10">
            <a:extLst>
              <a:ext uri="{FF2B5EF4-FFF2-40B4-BE49-F238E27FC236}">
                <a16:creationId xmlns:a16="http://schemas.microsoft.com/office/drawing/2014/main" id="{7D10E21C-695A-7D2E-7BE2-653CAB525FE4}"/>
              </a:ext>
            </a:extLst>
          </p:cNvPr>
          <p:cNvCxnSpPr>
            <a:cxnSpLocks/>
          </p:cNvCxnSpPr>
          <p:nvPr/>
        </p:nvCxnSpPr>
        <p:spPr>
          <a:xfrm flipV="1">
            <a:off x="1663216" y="3625854"/>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DB91D87-C699-762A-5B30-B205E8B616F0}"/>
                  </a:ext>
                </a:extLst>
              </p:cNvPr>
              <p:cNvSpPr txBox="1"/>
              <p:nvPr/>
            </p:nvSpPr>
            <p:spPr>
              <a:xfrm>
                <a:off x="2375184" y="3487709"/>
                <a:ext cx="848053"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𝑔𝑒𝑡</m:t>
                      </m:r>
                      <m:r>
                        <a:rPr lang="en-US" altLang="ko-KR" b="0" i="1" smtClean="0">
                          <a:latin typeface="Cambria Math" panose="02040503050406030204" pitchFamily="18" charset="0"/>
                        </a:rPr>
                        <m:t>/</m:t>
                      </m:r>
                      <m:r>
                        <a:rPr lang="en-US" altLang="ko-KR" b="0" i="1" smtClean="0">
                          <a:latin typeface="Cambria Math" panose="02040503050406030204" pitchFamily="18" charset="0"/>
                        </a:rPr>
                        <m:t>𝑠𝑒𝑡</m:t>
                      </m:r>
                    </m:oMath>
                  </m:oMathPara>
                </a14:m>
                <a:endParaRPr lang="ko-KR" altLang="en-US" dirty="0"/>
              </a:p>
            </p:txBody>
          </p:sp>
        </mc:Choice>
        <mc:Fallback xmlns="">
          <p:sp>
            <p:nvSpPr>
              <p:cNvPr id="20" name="TextBox 19">
                <a:extLst>
                  <a:ext uri="{FF2B5EF4-FFF2-40B4-BE49-F238E27FC236}">
                    <a16:creationId xmlns:a16="http://schemas.microsoft.com/office/drawing/2014/main" id="{ADB91D87-C699-762A-5B30-B205E8B616F0}"/>
                  </a:ext>
                </a:extLst>
              </p:cNvPr>
              <p:cNvSpPr txBox="1">
                <a:spLocks noRot="1" noChangeAspect="1" noMove="1" noResize="1" noEditPoints="1" noAdjustHandles="1" noChangeArrowheads="1" noChangeShapeType="1" noTextEdit="1"/>
              </p:cNvSpPr>
              <p:nvPr/>
            </p:nvSpPr>
            <p:spPr>
              <a:xfrm>
                <a:off x="2375184" y="3487709"/>
                <a:ext cx="848053" cy="276999"/>
              </a:xfrm>
              <a:prstGeom prst="rect">
                <a:avLst/>
              </a:prstGeom>
              <a:blipFill>
                <a:blip r:embed="rId9"/>
                <a:stretch>
                  <a:fillRect l="-7914" r="-4317" b="-3478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BC26616-DE64-FC5C-3643-249C9DEA0513}"/>
                  </a:ext>
                </a:extLst>
              </p:cNvPr>
              <p:cNvSpPr txBox="1"/>
              <p:nvPr/>
            </p:nvSpPr>
            <p:spPr>
              <a:xfrm>
                <a:off x="4057560" y="3485217"/>
                <a:ext cx="876009" cy="2770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𝑟𝑒𝑓𝑟𝑒𝑠h</m:t>
                      </m:r>
                    </m:oMath>
                  </m:oMathPara>
                </a14:m>
                <a:br>
                  <a:rPr lang="en-US" altLang="ko-KR" b="0" dirty="0"/>
                </a:br>
                <a:endParaRPr lang="ko-KR" altLang="en-US" dirty="0"/>
              </a:p>
            </p:txBody>
          </p:sp>
        </mc:Choice>
        <mc:Fallback xmlns="">
          <p:sp>
            <p:nvSpPr>
              <p:cNvPr id="21" name="TextBox 20">
                <a:extLst>
                  <a:ext uri="{FF2B5EF4-FFF2-40B4-BE49-F238E27FC236}">
                    <a16:creationId xmlns:a16="http://schemas.microsoft.com/office/drawing/2014/main" id="{0BC26616-DE64-FC5C-3643-249C9DEA0513}"/>
                  </a:ext>
                </a:extLst>
              </p:cNvPr>
              <p:cNvSpPr txBox="1">
                <a:spLocks noRot="1" noChangeAspect="1" noMove="1" noResize="1" noEditPoints="1" noAdjustHandles="1" noChangeArrowheads="1" noChangeShapeType="1" noTextEdit="1"/>
              </p:cNvSpPr>
              <p:nvPr/>
            </p:nvSpPr>
            <p:spPr>
              <a:xfrm>
                <a:off x="4057560" y="3485217"/>
                <a:ext cx="876009" cy="277064"/>
              </a:xfrm>
              <a:prstGeom prst="rect">
                <a:avLst/>
              </a:prstGeom>
              <a:blipFill>
                <a:blip r:embed="rId10"/>
                <a:stretch>
                  <a:fillRect l="-8392" t="-2222" r="-9091" b="-3777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7A66429-C759-BFA0-D7D9-371D613A907E}"/>
                  </a:ext>
                </a:extLst>
              </p:cNvPr>
              <p:cNvSpPr txBox="1"/>
              <p:nvPr/>
            </p:nvSpPr>
            <p:spPr>
              <a:xfrm>
                <a:off x="5871096" y="3487708"/>
                <a:ext cx="531428"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𝑛𝑒𝑥𝑡</m:t>
                      </m:r>
                    </m:oMath>
                  </m:oMathPara>
                </a14:m>
                <a:endParaRPr lang="ko-KR" altLang="en-US" dirty="0"/>
              </a:p>
            </p:txBody>
          </p:sp>
        </mc:Choice>
        <mc:Fallback xmlns="">
          <p:sp>
            <p:nvSpPr>
              <p:cNvPr id="23" name="TextBox 22">
                <a:extLst>
                  <a:ext uri="{FF2B5EF4-FFF2-40B4-BE49-F238E27FC236}">
                    <a16:creationId xmlns:a16="http://schemas.microsoft.com/office/drawing/2014/main" id="{27A66429-C759-BFA0-D7D9-371D613A907E}"/>
                  </a:ext>
                </a:extLst>
              </p:cNvPr>
              <p:cNvSpPr txBox="1">
                <a:spLocks noRot="1" noChangeAspect="1" noMove="1" noResize="1" noEditPoints="1" noAdjustHandles="1" noChangeArrowheads="1" noChangeShapeType="1" noTextEdit="1"/>
              </p:cNvSpPr>
              <p:nvPr/>
            </p:nvSpPr>
            <p:spPr>
              <a:xfrm>
                <a:off x="5871096" y="3487708"/>
                <a:ext cx="531428" cy="276999"/>
              </a:xfrm>
              <a:prstGeom prst="rect">
                <a:avLst/>
              </a:prstGeom>
              <a:blipFill>
                <a:blip r:embed="rId11"/>
                <a:stretch>
                  <a:fillRect l="-6897" r="-9195" b="-6522"/>
                </a:stretch>
              </a:blipFill>
            </p:spPr>
            <p:txBody>
              <a:bodyPr/>
              <a:lstStyle/>
              <a:p>
                <a:r>
                  <a:rPr lang="ko-KR" altLang="en-US">
                    <a:noFill/>
                  </a:rPr>
                  <a:t> </a:t>
                </a:r>
              </a:p>
            </p:txBody>
          </p:sp>
        </mc:Fallback>
      </mc:AlternateContent>
      <p:cxnSp>
        <p:nvCxnSpPr>
          <p:cNvPr id="24" name="직선 화살표 연결선 23">
            <a:extLst>
              <a:ext uri="{FF2B5EF4-FFF2-40B4-BE49-F238E27FC236}">
                <a16:creationId xmlns:a16="http://schemas.microsoft.com/office/drawing/2014/main" id="{C657011D-67A5-BC19-0A50-C7BD91A25D89}"/>
              </a:ext>
            </a:extLst>
          </p:cNvPr>
          <p:cNvCxnSpPr>
            <a:cxnSpLocks/>
          </p:cNvCxnSpPr>
          <p:nvPr/>
        </p:nvCxnSpPr>
        <p:spPr>
          <a:xfrm flipV="1">
            <a:off x="3419271" y="3626205"/>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직선 화살표 연결선 24">
            <a:extLst>
              <a:ext uri="{FF2B5EF4-FFF2-40B4-BE49-F238E27FC236}">
                <a16:creationId xmlns:a16="http://schemas.microsoft.com/office/drawing/2014/main" id="{2B3EF1A9-3527-34EA-083D-9E475DD07C47}"/>
              </a:ext>
            </a:extLst>
          </p:cNvPr>
          <p:cNvCxnSpPr>
            <a:cxnSpLocks/>
          </p:cNvCxnSpPr>
          <p:nvPr/>
        </p:nvCxnSpPr>
        <p:spPr>
          <a:xfrm flipV="1">
            <a:off x="5137724" y="3626201"/>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7757A823-B9BD-1D13-3A37-FFEB1315577A}"/>
                  </a:ext>
                </a:extLst>
              </p:cNvPr>
              <p:cNvSpPr txBox="1"/>
              <p:nvPr/>
            </p:nvSpPr>
            <p:spPr>
              <a:xfrm>
                <a:off x="7185973" y="3496486"/>
                <a:ext cx="84805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i="1">
                          <a:latin typeface="Cambria Math" panose="02040503050406030204" pitchFamily="18" charset="0"/>
                        </a:rPr>
                        <m:t>𝑔𝑒𝑡</m:t>
                      </m:r>
                      <m:r>
                        <a:rPr lang="en-US" altLang="ko-KR" i="1">
                          <a:latin typeface="Cambria Math" panose="02040503050406030204" pitchFamily="18" charset="0"/>
                        </a:rPr>
                        <m:t>/</m:t>
                      </m:r>
                      <m:r>
                        <a:rPr lang="en-US" altLang="ko-KR" i="1">
                          <a:latin typeface="Cambria Math" panose="02040503050406030204" pitchFamily="18" charset="0"/>
                        </a:rPr>
                        <m:t>𝑠𝑒𝑡</m:t>
                      </m:r>
                    </m:oMath>
                  </m:oMathPara>
                </a14:m>
                <a:endParaRPr lang="ko-KR" altLang="en-US" dirty="0"/>
              </a:p>
            </p:txBody>
          </p:sp>
        </mc:Choice>
        <mc:Fallback xmlns="">
          <p:sp>
            <p:nvSpPr>
              <p:cNvPr id="36" name="TextBox 35">
                <a:extLst>
                  <a:ext uri="{FF2B5EF4-FFF2-40B4-BE49-F238E27FC236}">
                    <a16:creationId xmlns:a16="http://schemas.microsoft.com/office/drawing/2014/main" id="{7757A823-B9BD-1D13-3A37-FFEB1315577A}"/>
                  </a:ext>
                </a:extLst>
              </p:cNvPr>
              <p:cNvSpPr txBox="1">
                <a:spLocks noRot="1" noChangeAspect="1" noMove="1" noResize="1" noEditPoints="1" noAdjustHandles="1" noChangeArrowheads="1" noChangeShapeType="1" noTextEdit="1"/>
              </p:cNvSpPr>
              <p:nvPr/>
            </p:nvSpPr>
            <p:spPr>
              <a:xfrm>
                <a:off x="7185973" y="3496486"/>
                <a:ext cx="848053" cy="276999"/>
              </a:xfrm>
              <a:prstGeom prst="rect">
                <a:avLst/>
              </a:prstGeom>
              <a:blipFill>
                <a:blip r:embed="rId12"/>
                <a:stretch>
                  <a:fillRect l="-7914" t="-2222" r="-4317" b="-3777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A65B63ED-0F9C-2ABA-16FF-EF1B5813A27F}"/>
                  </a:ext>
                </a:extLst>
              </p:cNvPr>
              <p:cNvSpPr txBox="1"/>
              <p:nvPr/>
            </p:nvSpPr>
            <p:spPr>
              <a:xfrm>
                <a:off x="8850715" y="3485217"/>
                <a:ext cx="1145635" cy="27706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i="1">
                          <a:latin typeface="Cambria Math" panose="02040503050406030204" pitchFamily="18" charset="0"/>
                        </a:rPr>
                        <m:t>𝑟𝑒𝑓𝑟𝑒𝑠h</m:t>
                      </m:r>
                    </m:oMath>
                  </m:oMathPara>
                </a14:m>
                <a:br>
                  <a:rPr lang="en-US" altLang="ko-KR" b="0" dirty="0"/>
                </a:br>
                <a:endParaRPr lang="ko-KR" altLang="en-US" dirty="0"/>
              </a:p>
            </p:txBody>
          </p:sp>
        </mc:Choice>
        <mc:Fallback xmlns="">
          <p:sp>
            <p:nvSpPr>
              <p:cNvPr id="37" name="TextBox 36">
                <a:extLst>
                  <a:ext uri="{FF2B5EF4-FFF2-40B4-BE49-F238E27FC236}">
                    <a16:creationId xmlns:a16="http://schemas.microsoft.com/office/drawing/2014/main" id="{A65B63ED-0F9C-2ABA-16FF-EF1B5813A27F}"/>
                  </a:ext>
                </a:extLst>
              </p:cNvPr>
              <p:cNvSpPr txBox="1">
                <a:spLocks noRot="1" noChangeAspect="1" noMove="1" noResize="1" noEditPoints="1" noAdjustHandles="1" noChangeArrowheads="1" noChangeShapeType="1" noTextEdit="1"/>
              </p:cNvSpPr>
              <p:nvPr/>
            </p:nvSpPr>
            <p:spPr>
              <a:xfrm>
                <a:off x="8850715" y="3485217"/>
                <a:ext cx="1145635" cy="277064"/>
              </a:xfrm>
              <a:prstGeom prst="rect">
                <a:avLst/>
              </a:prstGeom>
              <a:blipFill>
                <a:blip r:embed="rId13"/>
                <a:stretch>
                  <a:fillRect t="-2222" b="-3777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60C628CC-9070-7433-7378-D15A4325BF0A}"/>
                  </a:ext>
                </a:extLst>
              </p:cNvPr>
              <p:cNvSpPr txBox="1"/>
              <p:nvPr/>
            </p:nvSpPr>
            <p:spPr>
              <a:xfrm>
                <a:off x="10582832" y="3496486"/>
                <a:ext cx="53142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i="1">
                          <a:latin typeface="Cambria Math" panose="02040503050406030204" pitchFamily="18" charset="0"/>
                        </a:rPr>
                        <m:t>𝑛𝑒𝑥𝑡</m:t>
                      </m:r>
                    </m:oMath>
                  </m:oMathPara>
                </a14:m>
                <a:endParaRPr lang="ko-KR" altLang="en-US" dirty="0"/>
              </a:p>
            </p:txBody>
          </p:sp>
        </mc:Choice>
        <mc:Fallback xmlns="">
          <p:sp>
            <p:nvSpPr>
              <p:cNvPr id="38" name="TextBox 37">
                <a:extLst>
                  <a:ext uri="{FF2B5EF4-FFF2-40B4-BE49-F238E27FC236}">
                    <a16:creationId xmlns:a16="http://schemas.microsoft.com/office/drawing/2014/main" id="{60C628CC-9070-7433-7378-D15A4325BF0A}"/>
                  </a:ext>
                </a:extLst>
              </p:cNvPr>
              <p:cNvSpPr txBox="1">
                <a:spLocks noRot="1" noChangeAspect="1" noMove="1" noResize="1" noEditPoints="1" noAdjustHandles="1" noChangeArrowheads="1" noChangeShapeType="1" noTextEdit="1"/>
              </p:cNvSpPr>
              <p:nvPr/>
            </p:nvSpPr>
            <p:spPr>
              <a:xfrm>
                <a:off x="10582832" y="3496486"/>
                <a:ext cx="531428" cy="276999"/>
              </a:xfrm>
              <a:prstGeom prst="rect">
                <a:avLst/>
              </a:prstGeom>
              <a:blipFill>
                <a:blip r:embed="rId14"/>
                <a:stretch>
                  <a:fillRect l="-6897" r="-9195" b="-6667"/>
                </a:stretch>
              </a:blipFill>
            </p:spPr>
            <p:txBody>
              <a:bodyPr/>
              <a:lstStyle/>
              <a:p>
                <a:r>
                  <a:rPr lang="ko-KR" altLang="en-US">
                    <a:noFill/>
                  </a:rPr>
                  <a:t> </a:t>
                </a:r>
              </a:p>
            </p:txBody>
          </p:sp>
        </mc:Fallback>
      </mc:AlternateContent>
      <p:cxnSp>
        <p:nvCxnSpPr>
          <p:cNvPr id="39" name="직선 화살표 연결선 38">
            <a:extLst>
              <a:ext uri="{FF2B5EF4-FFF2-40B4-BE49-F238E27FC236}">
                <a16:creationId xmlns:a16="http://schemas.microsoft.com/office/drawing/2014/main" id="{F54A3C64-19E4-4D9C-D376-49802F3B6713}"/>
              </a:ext>
            </a:extLst>
          </p:cNvPr>
          <p:cNvCxnSpPr>
            <a:cxnSpLocks/>
          </p:cNvCxnSpPr>
          <p:nvPr/>
        </p:nvCxnSpPr>
        <p:spPr>
          <a:xfrm flipV="1">
            <a:off x="8230060" y="3634982"/>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직선 화살표 연결선 39">
            <a:extLst>
              <a:ext uri="{FF2B5EF4-FFF2-40B4-BE49-F238E27FC236}">
                <a16:creationId xmlns:a16="http://schemas.microsoft.com/office/drawing/2014/main" id="{4E31D901-9CAF-FDC8-3F6F-A75A8129F76B}"/>
              </a:ext>
            </a:extLst>
          </p:cNvPr>
          <p:cNvCxnSpPr>
            <a:cxnSpLocks/>
          </p:cNvCxnSpPr>
          <p:nvPr/>
        </p:nvCxnSpPr>
        <p:spPr>
          <a:xfrm flipV="1">
            <a:off x="9948513" y="3634978"/>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직선 화살표 연결선 40">
            <a:extLst>
              <a:ext uri="{FF2B5EF4-FFF2-40B4-BE49-F238E27FC236}">
                <a16:creationId xmlns:a16="http://schemas.microsoft.com/office/drawing/2014/main" id="{191592EB-4994-8496-4931-FC683F71AF4C}"/>
              </a:ext>
            </a:extLst>
          </p:cNvPr>
          <p:cNvCxnSpPr>
            <a:cxnSpLocks/>
          </p:cNvCxnSpPr>
          <p:nvPr/>
        </p:nvCxnSpPr>
        <p:spPr>
          <a:xfrm flipV="1">
            <a:off x="6536843" y="3623749"/>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9DA39C2-DE49-4037-8AEB-F73CAADE2101}"/>
                  </a:ext>
                </a:extLst>
              </p:cNvPr>
              <p:cNvSpPr txBox="1"/>
              <p:nvPr/>
            </p:nvSpPr>
            <p:spPr>
              <a:xfrm>
                <a:off x="2176856" y="2150311"/>
                <a:ext cx="1551563" cy="369332"/>
              </a:xfrm>
              <a:prstGeom prst="rect">
                <a:avLst/>
              </a:prstGeom>
              <a:noFill/>
            </p:spPr>
            <p:txBody>
              <a:bodyPr wrap="square" rtlCol="0">
                <a:spAutoFit/>
              </a:bodyPr>
              <a:lstStyle/>
              <a:p>
                <a:pPr algn="l"/>
                <a:r>
                  <a:rPr lang="en-US" altLang="ko-KR" b="1" dirty="0">
                    <a:solidFill>
                      <a:srgbClr val="FF0000"/>
                    </a:solidFill>
                  </a:rPr>
                  <a:t>Rec Game </a:t>
                </a:r>
                <a14:m>
                  <m:oMath xmlns:m="http://schemas.openxmlformats.org/officeDocument/2006/math">
                    <m:r>
                      <a:rPr lang="en-US" altLang="ko-KR" b="1" i="1" smtClean="0">
                        <a:solidFill>
                          <a:srgbClr val="FF0000"/>
                        </a:solidFill>
                        <a:latin typeface="Cambria Math" panose="02040503050406030204" pitchFamily="18" charset="0"/>
                      </a:rPr>
                      <m:t>𝟏</m:t>
                    </m:r>
                  </m:oMath>
                </a14:m>
                <a:endParaRPr lang="ko-KR" altLang="en-US" b="1" dirty="0">
                  <a:solidFill>
                    <a:srgbClr val="FF0000"/>
                  </a:solidFill>
                </a:endParaRPr>
              </a:p>
            </p:txBody>
          </p:sp>
        </mc:Choice>
        <mc:Fallback xmlns="">
          <p:sp>
            <p:nvSpPr>
              <p:cNvPr id="29" name="TextBox 28">
                <a:extLst>
                  <a:ext uri="{FF2B5EF4-FFF2-40B4-BE49-F238E27FC236}">
                    <a16:creationId xmlns:a16="http://schemas.microsoft.com/office/drawing/2014/main" id="{D9DA39C2-DE49-4037-8AEB-F73CAADE2101}"/>
                  </a:ext>
                </a:extLst>
              </p:cNvPr>
              <p:cNvSpPr txBox="1">
                <a:spLocks noRot="1" noChangeAspect="1" noMove="1" noResize="1" noEditPoints="1" noAdjustHandles="1" noChangeArrowheads="1" noChangeShapeType="1" noTextEdit="1"/>
              </p:cNvSpPr>
              <p:nvPr/>
            </p:nvSpPr>
            <p:spPr>
              <a:xfrm>
                <a:off x="2176856" y="2150311"/>
                <a:ext cx="1551563" cy="369332"/>
              </a:xfrm>
              <a:prstGeom prst="rect">
                <a:avLst/>
              </a:prstGeom>
              <a:blipFill>
                <a:blip r:embed="rId15"/>
                <a:stretch>
                  <a:fillRect l="-3137" t="-10000" b="-26667"/>
                </a:stretch>
              </a:blipFill>
            </p:spPr>
            <p:txBody>
              <a:bodyPr/>
              <a:lstStyle/>
              <a:p>
                <a:r>
                  <a:rPr lang="ko-KR" altLang="en-US">
                    <a:noFill/>
                  </a:rPr>
                  <a:t> </a:t>
                </a:r>
              </a:p>
            </p:txBody>
          </p:sp>
        </mc:Fallback>
      </mc:AlternateContent>
      <p:cxnSp>
        <p:nvCxnSpPr>
          <p:cNvPr id="30" name="직선 연결선 29">
            <a:extLst>
              <a:ext uri="{FF2B5EF4-FFF2-40B4-BE49-F238E27FC236}">
                <a16:creationId xmlns:a16="http://schemas.microsoft.com/office/drawing/2014/main" id="{023FD73A-15ED-4E96-B3EF-0019BADB3661}"/>
              </a:ext>
            </a:extLst>
          </p:cNvPr>
          <p:cNvCxnSpPr>
            <a:cxnSpLocks/>
            <a:endCxn id="29" idx="1"/>
          </p:cNvCxnSpPr>
          <p:nvPr/>
        </p:nvCxnSpPr>
        <p:spPr>
          <a:xfrm>
            <a:off x="1120680" y="1767338"/>
            <a:ext cx="1056176" cy="56763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직선 연결선 32">
            <a:extLst>
              <a:ext uri="{FF2B5EF4-FFF2-40B4-BE49-F238E27FC236}">
                <a16:creationId xmlns:a16="http://schemas.microsoft.com/office/drawing/2014/main" id="{37DBBF7E-C84A-46B0-9A69-6E07891FD518}"/>
              </a:ext>
            </a:extLst>
          </p:cNvPr>
          <p:cNvCxnSpPr>
            <a:cxnSpLocks/>
            <a:stCxn id="29" idx="3"/>
          </p:cNvCxnSpPr>
          <p:nvPr/>
        </p:nvCxnSpPr>
        <p:spPr>
          <a:xfrm flipV="1">
            <a:off x="3728419" y="1678879"/>
            <a:ext cx="1345309" cy="656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157032BB-EFCC-4B8A-A038-A22F25CDA7F3}"/>
                  </a:ext>
                </a:extLst>
              </p:cNvPr>
              <p:cNvSpPr txBox="1"/>
              <p:nvPr/>
            </p:nvSpPr>
            <p:spPr>
              <a:xfrm>
                <a:off x="5403122" y="2155926"/>
                <a:ext cx="1711425" cy="369332"/>
              </a:xfrm>
              <a:prstGeom prst="rect">
                <a:avLst/>
              </a:prstGeom>
              <a:noFill/>
            </p:spPr>
            <p:txBody>
              <a:bodyPr wrap="square" rtlCol="0">
                <a:spAutoFit/>
              </a:bodyPr>
              <a:lstStyle/>
              <a:p>
                <a:pPr algn="l"/>
                <a:r>
                  <a:rPr lang="en-US" altLang="ko-KR" b="1" dirty="0">
                    <a:solidFill>
                      <a:srgbClr val="0070C0"/>
                    </a:solidFill>
                  </a:rPr>
                  <a:t>Pres Game </a:t>
                </a:r>
                <a14:m>
                  <m:oMath xmlns:m="http://schemas.openxmlformats.org/officeDocument/2006/math">
                    <m:r>
                      <a:rPr lang="en-US" altLang="ko-KR" b="1" i="1" smtClean="0">
                        <a:solidFill>
                          <a:srgbClr val="0070C0"/>
                        </a:solidFill>
                        <a:latin typeface="Cambria Math" panose="02040503050406030204" pitchFamily="18" charset="0"/>
                      </a:rPr>
                      <m:t>𝟏</m:t>
                    </m:r>
                  </m:oMath>
                </a14:m>
                <a:endParaRPr lang="ko-KR" altLang="en-US" b="1" dirty="0">
                  <a:solidFill>
                    <a:srgbClr val="0070C0"/>
                  </a:solidFill>
                </a:endParaRPr>
              </a:p>
            </p:txBody>
          </p:sp>
        </mc:Choice>
        <mc:Fallback xmlns="">
          <p:sp>
            <p:nvSpPr>
              <p:cNvPr id="34" name="TextBox 33">
                <a:extLst>
                  <a:ext uri="{FF2B5EF4-FFF2-40B4-BE49-F238E27FC236}">
                    <a16:creationId xmlns:a16="http://schemas.microsoft.com/office/drawing/2014/main" id="{157032BB-EFCC-4B8A-A038-A22F25CDA7F3}"/>
                  </a:ext>
                </a:extLst>
              </p:cNvPr>
              <p:cNvSpPr txBox="1">
                <a:spLocks noRot="1" noChangeAspect="1" noMove="1" noResize="1" noEditPoints="1" noAdjustHandles="1" noChangeArrowheads="1" noChangeShapeType="1" noTextEdit="1"/>
              </p:cNvSpPr>
              <p:nvPr/>
            </p:nvSpPr>
            <p:spPr>
              <a:xfrm>
                <a:off x="5403122" y="2155926"/>
                <a:ext cx="1711425" cy="369332"/>
              </a:xfrm>
              <a:prstGeom prst="rect">
                <a:avLst/>
              </a:prstGeom>
              <a:blipFill>
                <a:blip r:embed="rId16"/>
                <a:stretch>
                  <a:fillRect l="-2847" t="-10000" b="-26667"/>
                </a:stretch>
              </a:blipFill>
            </p:spPr>
            <p:txBody>
              <a:bodyPr/>
              <a:lstStyle/>
              <a:p>
                <a:r>
                  <a:rPr lang="ko-KR" altLang="en-US">
                    <a:noFill/>
                  </a:rPr>
                  <a:t> </a:t>
                </a:r>
              </a:p>
            </p:txBody>
          </p:sp>
        </mc:Fallback>
      </mc:AlternateContent>
      <p:cxnSp>
        <p:nvCxnSpPr>
          <p:cNvPr id="35" name="직선 연결선 34">
            <a:extLst>
              <a:ext uri="{FF2B5EF4-FFF2-40B4-BE49-F238E27FC236}">
                <a16:creationId xmlns:a16="http://schemas.microsoft.com/office/drawing/2014/main" id="{26CDF00A-97F2-4EBE-8D1C-23D837CFC858}"/>
              </a:ext>
            </a:extLst>
          </p:cNvPr>
          <p:cNvCxnSpPr>
            <a:cxnSpLocks/>
            <a:stCxn id="34" idx="0"/>
            <a:endCxn id="8" idx="2"/>
          </p:cNvCxnSpPr>
          <p:nvPr/>
        </p:nvCxnSpPr>
        <p:spPr>
          <a:xfrm flipV="1">
            <a:off x="6258835" y="1663088"/>
            <a:ext cx="1" cy="49283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직선 화살표 연결선 17">
            <a:extLst>
              <a:ext uri="{FF2B5EF4-FFF2-40B4-BE49-F238E27FC236}">
                <a16:creationId xmlns:a16="http://schemas.microsoft.com/office/drawing/2014/main" id="{14959C9F-385D-0938-8D20-F649AA46323E}"/>
              </a:ext>
            </a:extLst>
          </p:cNvPr>
          <p:cNvCxnSpPr>
            <a:cxnSpLocks/>
          </p:cNvCxnSpPr>
          <p:nvPr/>
        </p:nvCxnSpPr>
        <p:spPr>
          <a:xfrm flipV="1">
            <a:off x="5232807" y="1639693"/>
            <a:ext cx="0" cy="1189476"/>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F0C8CEC5-6E2B-FABD-6E1F-E5F28308C94D}"/>
                  </a:ext>
                </a:extLst>
              </p:cNvPr>
              <p:cNvSpPr txBox="1"/>
              <p:nvPr/>
            </p:nvSpPr>
            <p:spPr>
              <a:xfrm>
                <a:off x="4881558" y="2862467"/>
                <a:ext cx="1711425" cy="646331"/>
              </a:xfrm>
              <a:prstGeom prst="rect">
                <a:avLst/>
              </a:prstGeom>
              <a:noFill/>
            </p:spPr>
            <p:txBody>
              <a:bodyPr wrap="square" rtlCol="0">
                <a:spAutoFit/>
              </a:bodyPr>
              <a:lstStyle/>
              <a:p>
                <a:pPr algn="l"/>
                <a14:m>
                  <m:oMath xmlns:m="http://schemas.openxmlformats.org/officeDocument/2006/math">
                    <m:r>
                      <a:rPr lang="en-US" altLang="ko-KR" b="1" i="1" smtClean="0">
                        <a:solidFill>
                          <a:srgbClr val="0070C0"/>
                        </a:solidFill>
                        <a:latin typeface="Cambria Math" panose="02040503050406030204" pitchFamily="18" charset="0"/>
                      </a:rPr>
                      <m:t>𝒏𝒆𝒙</m:t>
                    </m:r>
                    <m:sSup>
                      <m:sSupPr>
                        <m:ctrlPr>
                          <a:rPr lang="en-US" altLang="ko-KR" b="1" i="1" smtClean="0">
                            <a:solidFill>
                              <a:srgbClr val="0070C0"/>
                            </a:solidFill>
                            <a:latin typeface="Cambria Math" panose="02040503050406030204" pitchFamily="18" charset="0"/>
                          </a:rPr>
                        </m:ctrlPr>
                      </m:sSupPr>
                      <m:e>
                        <m:r>
                          <a:rPr lang="en-US" altLang="ko-KR" b="1" i="1" smtClean="0">
                            <a:solidFill>
                              <a:srgbClr val="0070C0"/>
                            </a:solidFill>
                            <a:latin typeface="Cambria Math" panose="02040503050406030204" pitchFamily="18" charset="0"/>
                          </a:rPr>
                          <m:t>𝒕</m:t>
                        </m:r>
                      </m:e>
                      <m:sup>
                        <m:r>
                          <a:rPr lang="en-US" altLang="ko-KR" b="1" i="1" smtClean="0">
                            <a:solidFill>
                              <a:srgbClr val="0070C0"/>
                            </a:solidFill>
                            <a:latin typeface="Cambria Math" panose="02040503050406030204" pitchFamily="18" charset="0"/>
                          </a:rPr>
                          <m:t>∗</m:t>
                        </m:r>
                      </m:sup>
                    </m:sSup>
                  </m:oMath>
                </a14:m>
                <a:r>
                  <a:rPr lang="ko-KR" altLang="en-US" b="1" dirty="0">
                    <a:solidFill>
                      <a:srgbClr val="0070C0"/>
                    </a:solidFill>
                  </a:rPr>
                  <a:t> </a:t>
                </a:r>
                <a:r>
                  <a:rPr lang="en-US" altLang="ko-KR" b="1" dirty="0">
                    <a:solidFill>
                      <a:srgbClr val="0070C0"/>
                    </a:solidFill>
                  </a:rPr>
                  <a:t>returns random state</a:t>
                </a:r>
                <a:endParaRPr lang="ko-KR" altLang="en-US" b="1" dirty="0">
                  <a:solidFill>
                    <a:srgbClr val="0070C0"/>
                  </a:solidFill>
                </a:endParaRPr>
              </a:p>
            </p:txBody>
          </p:sp>
        </mc:Choice>
        <mc:Fallback>
          <p:sp>
            <p:nvSpPr>
              <p:cNvPr id="27" name="TextBox 26">
                <a:extLst>
                  <a:ext uri="{FF2B5EF4-FFF2-40B4-BE49-F238E27FC236}">
                    <a16:creationId xmlns:a16="http://schemas.microsoft.com/office/drawing/2014/main" id="{F0C8CEC5-6E2B-FABD-6E1F-E5F28308C94D}"/>
                  </a:ext>
                </a:extLst>
              </p:cNvPr>
              <p:cNvSpPr txBox="1">
                <a:spLocks noRot="1" noChangeAspect="1" noMove="1" noResize="1" noEditPoints="1" noAdjustHandles="1" noChangeArrowheads="1" noChangeShapeType="1" noTextEdit="1"/>
              </p:cNvSpPr>
              <p:nvPr/>
            </p:nvSpPr>
            <p:spPr>
              <a:xfrm>
                <a:off x="4881558" y="2862467"/>
                <a:ext cx="1711425" cy="646331"/>
              </a:xfrm>
              <a:prstGeom prst="rect">
                <a:avLst/>
              </a:prstGeom>
              <a:blipFill>
                <a:blip r:embed="rId17"/>
                <a:stretch>
                  <a:fillRect l="-3203" t="-5660" r="-1423" b="-14151"/>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2549981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11110-FCC6-2648-4DB1-70C5AB4C0E33}"/>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내용 개체 틀 1">
                <a:extLst>
                  <a:ext uri="{FF2B5EF4-FFF2-40B4-BE49-F238E27FC236}">
                    <a16:creationId xmlns:a16="http://schemas.microsoft.com/office/drawing/2014/main" id="{9FBC5A68-4261-61C8-81D5-CAA2CFEBEF6B}"/>
                  </a:ext>
                </a:extLst>
              </p:cNvPr>
              <p:cNvSpPr>
                <a:spLocks noGrp="1"/>
              </p:cNvSpPr>
              <p:nvPr>
                <p:ph idx="1"/>
              </p:nvPr>
            </p:nvSpPr>
            <p:spPr>
              <a:xfrm>
                <a:off x="838200" y="4267199"/>
                <a:ext cx="10515600" cy="1909763"/>
              </a:xfrm>
            </p:spPr>
            <p:txBody>
              <a:bodyPr/>
              <a:lstStyle/>
              <a:p>
                <a:r>
                  <a:rPr lang="en-US" altLang="ko-KR" dirty="0"/>
                  <a:t>Starting state </a:t>
                </a:r>
                <a14:m>
                  <m:oMath xmlns:m="http://schemas.openxmlformats.org/officeDocument/2006/math">
                    <m:sSub>
                      <m:sSubPr>
                        <m:ctrlPr>
                          <a:rPr lang="en-US" altLang="ko-KR" b="1" i="1" smtClean="0">
                            <a:solidFill>
                              <a:srgbClr val="0070C0"/>
                            </a:solidFill>
                            <a:latin typeface="Cambria Math" panose="02040503050406030204" pitchFamily="18" charset="0"/>
                          </a:rPr>
                        </m:ctrlPr>
                      </m:sSubPr>
                      <m:e>
                        <m:r>
                          <a:rPr lang="en-US" altLang="ko-KR" b="1" i="1" smtClean="0">
                            <a:solidFill>
                              <a:srgbClr val="0070C0"/>
                            </a:solidFill>
                            <a:latin typeface="Cambria Math" panose="02040503050406030204" pitchFamily="18" charset="0"/>
                          </a:rPr>
                          <m:t>𝑺</m:t>
                        </m:r>
                      </m:e>
                      <m:sub>
                        <m:r>
                          <a:rPr lang="en-US" altLang="ko-KR" b="1" i="1" smtClean="0">
                            <a:solidFill>
                              <a:srgbClr val="0070C0"/>
                            </a:solidFill>
                            <a:latin typeface="Cambria Math" panose="02040503050406030204" pitchFamily="18" charset="0"/>
                          </a:rPr>
                          <m:t>𝟎</m:t>
                        </m:r>
                      </m:sub>
                    </m:sSub>
                  </m:oMath>
                </a14:m>
                <a:r>
                  <a:rPr lang="ko-KR" altLang="en-US" dirty="0">
                    <a:solidFill>
                      <a:srgbClr val="0070C0"/>
                    </a:solidFill>
                  </a:rPr>
                  <a:t> </a:t>
                </a:r>
                <a:r>
                  <a:rPr lang="en-US" altLang="ko-KR" dirty="0"/>
                  <a:t>is chosen uniformly at random</a:t>
                </a:r>
              </a:p>
              <a:p>
                <a:endParaRPr lang="en-US" altLang="ko-KR" dirty="0"/>
              </a:p>
              <a:p>
                <a:r>
                  <a:rPr lang="en-US" altLang="ko-KR" dirty="0"/>
                  <a:t>The adversary is </a:t>
                </a:r>
                <a:r>
                  <a:rPr lang="en-US" altLang="ko-KR" dirty="0">
                    <a:solidFill>
                      <a:srgbClr val="0070C0"/>
                    </a:solidFill>
                  </a:rPr>
                  <a:t>not required </a:t>
                </a:r>
                <a:r>
                  <a:rPr lang="en-US" altLang="ko-KR" dirty="0"/>
                  <a:t>to provide enough entropy through </a:t>
                </a:r>
                <a14:m>
                  <m:oMath xmlns:m="http://schemas.openxmlformats.org/officeDocument/2006/math">
                    <m:r>
                      <a:rPr lang="en-US" altLang="ko-KR" i="1">
                        <a:latin typeface="Cambria Math" panose="02040503050406030204" pitchFamily="18" charset="0"/>
                      </a:rPr>
                      <m:t>𝒓𝒆𝒇𝒓𝒆𝒔𝒉</m:t>
                    </m:r>
                  </m:oMath>
                </a14:m>
                <a:r>
                  <a:rPr lang="ko-KR" altLang="en-US" dirty="0"/>
                  <a:t> </a:t>
                </a:r>
                <a:r>
                  <a:rPr lang="en-US" altLang="ko-KR" dirty="0"/>
                  <a:t>calls</a:t>
                </a:r>
                <a:endParaRPr lang="ko-KR" altLang="en-US" dirty="0"/>
              </a:p>
              <a:p>
                <a:endParaRPr lang="ko-KR" altLang="en-US" dirty="0"/>
              </a:p>
            </p:txBody>
          </p:sp>
        </mc:Choice>
        <mc:Fallback xmlns="">
          <p:sp>
            <p:nvSpPr>
              <p:cNvPr id="2" name="내용 개체 틀 1">
                <a:extLst>
                  <a:ext uri="{FF2B5EF4-FFF2-40B4-BE49-F238E27FC236}">
                    <a16:creationId xmlns:a16="http://schemas.microsoft.com/office/drawing/2014/main" id="{9FBC5A68-4261-61C8-81D5-CAA2CFEBEF6B}"/>
                  </a:ext>
                </a:extLst>
              </p:cNvPr>
              <p:cNvSpPr>
                <a:spLocks noGrp="1" noRot="1" noChangeAspect="1" noMove="1" noResize="1" noEditPoints="1" noAdjustHandles="1" noChangeArrowheads="1" noChangeShapeType="1" noTextEdit="1"/>
              </p:cNvSpPr>
              <p:nvPr>
                <p:ph idx="1"/>
              </p:nvPr>
            </p:nvSpPr>
            <p:spPr>
              <a:xfrm>
                <a:off x="838200" y="4267199"/>
                <a:ext cx="10515600" cy="1909763"/>
              </a:xfrm>
              <a:blipFill>
                <a:blip r:embed="rId3"/>
                <a:stretch>
                  <a:fillRect l="-812" t="-4153"/>
                </a:stretch>
              </a:blipFill>
            </p:spPr>
            <p:txBody>
              <a:bodyPr/>
              <a:lstStyle/>
              <a:p>
                <a:r>
                  <a:rPr lang="ko-KR" altLang="en-US">
                    <a:noFill/>
                  </a:rPr>
                  <a:t> </a:t>
                </a:r>
              </a:p>
            </p:txBody>
          </p:sp>
        </mc:Fallback>
      </mc:AlternateContent>
      <p:sp>
        <p:nvSpPr>
          <p:cNvPr id="3" name="제목 2">
            <a:extLst>
              <a:ext uri="{FF2B5EF4-FFF2-40B4-BE49-F238E27FC236}">
                <a16:creationId xmlns:a16="http://schemas.microsoft.com/office/drawing/2014/main" id="{19841285-5233-49A4-0769-6BE10E98D3AC}"/>
              </a:ext>
            </a:extLst>
          </p:cNvPr>
          <p:cNvSpPr>
            <a:spLocks noGrp="1"/>
          </p:cNvSpPr>
          <p:nvPr>
            <p:ph type="title"/>
          </p:nvPr>
        </p:nvSpPr>
        <p:spPr/>
        <p:txBody>
          <a:bodyPr/>
          <a:lstStyle/>
          <a:p>
            <a:r>
              <a:rPr lang="en-US" altLang="ko-KR" dirty="0"/>
              <a:t>Pres game</a:t>
            </a:r>
            <a:endParaRPr lang="ko-KR" altLang="en-US" dirty="0"/>
          </a:p>
        </p:txBody>
      </p:sp>
      <p:grpSp>
        <p:nvGrpSpPr>
          <p:cNvPr id="31" name="그룹 30">
            <a:extLst>
              <a:ext uri="{FF2B5EF4-FFF2-40B4-BE49-F238E27FC236}">
                <a16:creationId xmlns:a16="http://schemas.microsoft.com/office/drawing/2014/main" id="{83A2AE14-8262-9E1A-E052-0E910BB924E0}"/>
              </a:ext>
            </a:extLst>
          </p:cNvPr>
          <p:cNvGrpSpPr/>
          <p:nvPr/>
        </p:nvGrpSpPr>
        <p:grpSpPr>
          <a:xfrm>
            <a:off x="1839526" y="1642749"/>
            <a:ext cx="8131018" cy="277130"/>
            <a:chOff x="1839526" y="1642749"/>
            <a:chExt cx="8131018" cy="27713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39037EF-864F-48D7-A822-D36596F54D84}"/>
                    </a:ext>
                  </a:extLst>
                </p:cNvPr>
                <p:cNvSpPr txBox="1"/>
                <p:nvPr/>
              </p:nvSpPr>
              <p:spPr>
                <a:xfrm>
                  <a:off x="3024916" y="1642880"/>
                  <a:ext cx="876009"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𝑟𝑒𝑓𝑟𝑒𝑠h</m:t>
                        </m:r>
                      </m:oMath>
                    </m:oMathPara>
                  </a14:m>
                  <a:endParaRPr lang="ko-KR" altLang="en-US" dirty="0"/>
                </a:p>
              </p:txBody>
            </p:sp>
          </mc:Choice>
          <mc:Fallback xmlns="">
            <p:sp>
              <p:nvSpPr>
                <p:cNvPr id="4" name="TextBox 3">
                  <a:extLst>
                    <a:ext uri="{FF2B5EF4-FFF2-40B4-BE49-F238E27FC236}">
                      <a16:creationId xmlns:a16="http://schemas.microsoft.com/office/drawing/2014/main" id="{B39037EF-864F-48D7-A822-D36596F54D84}"/>
                    </a:ext>
                  </a:extLst>
                </p:cNvPr>
                <p:cNvSpPr txBox="1">
                  <a:spLocks noRot="1" noChangeAspect="1" noMove="1" noResize="1" noEditPoints="1" noAdjustHandles="1" noChangeArrowheads="1" noChangeShapeType="1" noTextEdit="1"/>
                </p:cNvSpPr>
                <p:nvPr/>
              </p:nvSpPr>
              <p:spPr>
                <a:xfrm>
                  <a:off x="3024916" y="1642880"/>
                  <a:ext cx="876009" cy="276999"/>
                </a:xfrm>
                <a:prstGeom prst="rect">
                  <a:avLst/>
                </a:prstGeom>
                <a:blipFill>
                  <a:blip r:embed="rId4"/>
                  <a:stretch>
                    <a:fillRect l="-8333" t="-2222" r="-8333" b="-3777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21F1346-9002-E918-B580-72935B2EFDD3}"/>
                    </a:ext>
                  </a:extLst>
                </p:cNvPr>
                <p:cNvSpPr txBox="1"/>
                <p:nvPr/>
              </p:nvSpPr>
              <p:spPr>
                <a:xfrm>
                  <a:off x="6084475" y="1642750"/>
                  <a:ext cx="938911" cy="2770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i="1">
                            <a:latin typeface="Cambria Math" panose="02040503050406030204" pitchFamily="18" charset="0"/>
                          </a:rPr>
                          <m:t>𝑟𝑒𝑓𝑟𝑒𝑠h</m:t>
                        </m:r>
                      </m:oMath>
                    </m:oMathPara>
                  </a14:m>
                  <a:br>
                    <a:rPr lang="en-US" altLang="ko-KR" b="0" dirty="0"/>
                  </a:br>
                  <a:endParaRPr lang="ko-KR" altLang="en-US" dirty="0"/>
                </a:p>
              </p:txBody>
            </p:sp>
          </mc:Choice>
          <mc:Fallback xmlns="">
            <p:sp>
              <p:nvSpPr>
                <p:cNvPr id="5" name="TextBox 4">
                  <a:extLst>
                    <a:ext uri="{FF2B5EF4-FFF2-40B4-BE49-F238E27FC236}">
                      <a16:creationId xmlns:a16="http://schemas.microsoft.com/office/drawing/2014/main" id="{621F1346-9002-E918-B580-72935B2EFDD3}"/>
                    </a:ext>
                  </a:extLst>
                </p:cNvPr>
                <p:cNvSpPr txBox="1">
                  <a:spLocks noRot="1" noChangeAspect="1" noMove="1" noResize="1" noEditPoints="1" noAdjustHandles="1" noChangeArrowheads="1" noChangeShapeType="1" noTextEdit="1"/>
                </p:cNvSpPr>
                <p:nvPr/>
              </p:nvSpPr>
              <p:spPr>
                <a:xfrm>
                  <a:off x="6084475" y="1642750"/>
                  <a:ext cx="938911" cy="277064"/>
                </a:xfrm>
                <a:prstGeom prst="rect">
                  <a:avLst/>
                </a:prstGeom>
                <a:blipFill>
                  <a:blip r:embed="rId5"/>
                  <a:stretch>
                    <a:fillRect l="-4545" r="-4545" b="-3478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5B04D1A-4E80-9461-7F5C-1E59221D8D01}"/>
                    </a:ext>
                  </a:extLst>
                </p:cNvPr>
                <p:cNvSpPr txBox="1"/>
                <p:nvPr/>
              </p:nvSpPr>
              <p:spPr>
                <a:xfrm>
                  <a:off x="7925622" y="1642750"/>
                  <a:ext cx="531428"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𝑛𝑒𝑥𝑡</m:t>
                        </m:r>
                      </m:oMath>
                    </m:oMathPara>
                  </a14:m>
                  <a:endParaRPr lang="ko-KR" altLang="en-US" dirty="0"/>
                </a:p>
              </p:txBody>
            </p:sp>
          </mc:Choice>
          <mc:Fallback xmlns="">
            <p:sp>
              <p:nvSpPr>
                <p:cNvPr id="6" name="TextBox 5">
                  <a:extLst>
                    <a:ext uri="{FF2B5EF4-FFF2-40B4-BE49-F238E27FC236}">
                      <a16:creationId xmlns:a16="http://schemas.microsoft.com/office/drawing/2014/main" id="{B5B04D1A-4E80-9461-7F5C-1E59221D8D01}"/>
                    </a:ext>
                  </a:extLst>
                </p:cNvPr>
                <p:cNvSpPr txBox="1">
                  <a:spLocks noRot="1" noChangeAspect="1" noMove="1" noResize="1" noEditPoints="1" noAdjustHandles="1" noChangeArrowheads="1" noChangeShapeType="1" noTextEdit="1"/>
                </p:cNvSpPr>
                <p:nvPr/>
              </p:nvSpPr>
              <p:spPr>
                <a:xfrm>
                  <a:off x="7925622" y="1642750"/>
                  <a:ext cx="531428" cy="276999"/>
                </a:xfrm>
                <a:prstGeom prst="rect">
                  <a:avLst/>
                </a:prstGeom>
                <a:blipFill>
                  <a:blip r:embed="rId6"/>
                  <a:stretch>
                    <a:fillRect l="-6897" r="-9195" b="-6522"/>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BDC161B-7F4D-0DA6-B2D2-06A3092398A4}"/>
                    </a:ext>
                  </a:extLst>
                </p:cNvPr>
                <p:cNvSpPr txBox="1"/>
                <p:nvPr/>
              </p:nvSpPr>
              <p:spPr>
                <a:xfrm>
                  <a:off x="1839526" y="1642815"/>
                  <a:ext cx="283154"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altLang="ko-KR" b="0" i="1" smtClean="0">
                                <a:solidFill>
                                  <a:srgbClr val="0070C0"/>
                                </a:solidFill>
                                <a:latin typeface="Cambria Math" panose="02040503050406030204" pitchFamily="18" charset="0"/>
                              </a:rPr>
                            </m:ctrlPr>
                          </m:sSubPr>
                          <m:e>
                            <m:r>
                              <a:rPr lang="en-US" altLang="ko-KR" b="0" i="1" smtClean="0">
                                <a:solidFill>
                                  <a:srgbClr val="0070C0"/>
                                </a:solidFill>
                                <a:latin typeface="Cambria Math" panose="02040503050406030204" pitchFamily="18" charset="0"/>
                              </a:rPr>
                              <m:t>𝑆</m:t>
                            </m:r>
                          </m:e>
                          <m:sub>
                            <m:r>
                              <a:rPr lang="en-US" altLang="ko-KR" b="0" i="1" smtClean="0">
                                <a:solidFill>
                                  <a:srgbClr val="0070C0"/>
                                </a:solidFill>
                                <a:latin typeface="Cambria Math" panose="02040503050406030204" pitchFamily="18" charset="0"/>
                              </a:rPr>
                              <m:t>0</m:t>
                            </m:r>
                          </m:sub>
                        </m:sSub>
                      </m:oMath>
                    </m:oMathPara>
                  </a14:m>
                  <a:endParaRPr lang="ko-KR" altLang="en-US" dirty="0"/>
                </a:p>
              </p:txBody>
            </p:sp>
          </mc:Choice>
          <mc:Fallback xmlns="">
            <p:sp>
              <p:nvSpPr>
                <p:cNvPr id="8" name="TextBox 7">
                  <a:extLst>
                    <a:ext uri="{FF2B5EF4-FFF2-40B4-BE49-F238E27FC236}">
                      <a16:creationId xmlns:a16="http://schemas.microsoft.com/office/drawing/2014/main" id="{8BDC161B-7F4D-0DA6-B2D2-06A3092398A4}"/>
                    </a:ext>
                  </a:extLst>
                </p:cNvPr>
                <p:cNvSpPr txBox="1">
                  <a:spLocks noRot="1" noChangeAspect="1" noMove="1" noResize="1" noEditPoints="1" noAdjustHandles="1" noChangeArrowheads="1" noChangeShapeType="1" noTextEdit="1"/>
                </p:cNvSpPr>
                <p:nvPr/>
              </p:nvSpPr>
              <p:spPr>
                <a:xfrm>
                  <a:off x="1839526" y="1642815"/>
                  <a:ext cx="283154" cy="276999"/>
                </a:xfrm>
                <a:prstGeom prst="rect">
                  <a:avLst/>
                </a:prstGeom>
                <a:blipFill>
                  <a:blip r:embed="rId7"/>
                  <a:stretch>
                    <a:fillRect l="-19565" r="-4348" b="-1521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44F7EE0-9F8E-99FF-D07E-79481871FDC3}"/>
                    </a:ext>
                  </a:extLst>
                </p:cNvPr>
                <p:cNvSpPr txBox="1"/>
                <p:nvPr/>
              </p:nvSpPr>
              <p:spPr>
                <a:xfrm>
                  <a:off x="9359286" y="1642749"/>
                  <a:ext cx="611258"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d>
                          <m:dPr>
                            <m:ctrlPr>
                              <a:rPr lang="en-US" altLang="ko-KR" b="0" i="1" smtClean="0">
                                <a:latin typeface="Cambria Math" panose="02040503050406030204" pitchFamily="18" charset="0"/>
                              </a:rPr>
                            </m:ctrlPr>
                          </m:dPr>
                          <m:e>
                            <m:r>
                              <a:rPr lang="en-US" altLang="ko-KR" b="0" i="1" smtClean="0">
                                <a:latin typeface="Cambria Math" panose="02040503050406030204" pitchFamily="18" charset="0"/>
                              </a:rPr>
                              <m:t>𝑆</m:t>
                            </m:r>
                            <m:r>
                              <a:rPr lang="en-US" altLang="ko-KR" b="0" i="1" smtClean="0">
                                <a:latin typeface="Cambria Math" panose="02040503050406030204" pitchFamily="18" charset="0"/>
                              </a:rPr>
                              <m:t>,</m:t>
                            </m:r>
                            <m:r>
                              <a:rPr lang="en-US" altLang="ko-KR" b="0" i="1" smtClean="0">
                                <a:latin typeface="Cambria Math" panose="02040503050406030204" pitchFamily="18" charset="0"/>
                              </a:rPr>
                              <m:t>𝑍</m:t>
                            </m:r>
                          </m:e>
                        </m:d>
                      </m:oMath>
                    </m:oMathPara>
                  </a14:m>
                  <a:endParaRPr lang="ko-KR" altLang="en-US" dirty="0"/>
                </a:p>
              </p:txBody>
            </p:sp>
          </mc:Choice>
          <mc:Fallback xmlns="">
            <p:sp>
              <p:nvSpPr>
                <p:cNvPr id="9" name="TextBox 8">
                  <a:extLst>
                    <a:ext uri="{FF2B5EF4-FFF2-40B4-BE49-F238E27FC236}">
                      <a16:creationId xmlns:a16="http://schemas.microsoft.com/office/drawing/2014/main" id="{944F7EE0-9F8E-99FF-D07E-79481871FDC3}"/>
                    </a:ext>
                  </a:extLst>
                </p:cNvPr>
                <p:cNvSpPr txBox="1">
                  <a:spLocks noRot="1" noChangeAspect="1" noMove="1" noResize="1" noEditPoints="1" noAdjustHandles="1" noChangeArrowheads="1" noChangeShapeType="1" noTextEdit="1"/>
                </p:cNvSpPr>
                <p:nvPr/>
              </p:nvSpPr>
              <p:spPr>
                <a:xfrm>
                  <a:off x="9359286" y="1642749"/>
                  <a:ext cx="611258" cy="276999"/>
                </a:xfrm>
                <a:prstGeom prst="rect">
                  <a:avLst/>
                </a:prstGeom>
                <a:blipFill>
                  <a:blip r:embed="rId8"/>
                  <a:stretch>
                    <a:fillRect b="-8696"/>
                  </a:stretch>
                </a:blipFill>
              </p:spPr>
              <p:txBody>
                <a:bodyPr/>
                <a:lstStyle/>
                <a:p>
                  <a:r>
                    <a:rPr lang="ko-KR" altLang="en-US">
                      <a:noFill/>
                    </a:rPr>
                    <a:t> </a:t>
                  </a:r>
                </a:p>
              </p:txBody>
            </p:sp>
          </mc:Fallback>
        </mc:AlternateContent>
        <p:cxnSp>
          <p:nvCxnSpPr>
            <p:cNvPr id="10" name="직선 화살표 연결선 9">
              <a:extLst>
                <a:ext uri="{FF2B5EF4-FFF2-40B4-BE49-F238E27FC236}">
                  <a16:creationId xmlns:a16="http://schemas.microsoft.com/office/drawing/2014/main" id="{2881F2CB-0DB7-6A82-7425-C936A0F17BB6}"/>
                </a:ext>
              </a:extLst>
            </p:cNvPr>
            <p:cNvCxnSpPr>
              <a:cxnSpLocks/>
              <a:stCxn id="8" idx="3"/>
              <a:endCxn id="4" idx="1"/>
            </p:cNvCxnSpPr>
            <p:nvPr/>
          </p:nvCxnSpPr>
          <p:spPr>
            <a:xfrm>
              <a:off x="2122680" y="1781315"/>
              <a:ext cx="902236" cy="6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직선 화살표 연결선 15">
              <a:extLst>
                <a:ext uri="{FF2B5EF4-FFF2-40B4-BE49-F238E27FC236}">
                  <a16:creationId xmlns:a16="http://schemas.microsoft.com/office/drawing/2014/main" id="{71C73464-BE34-D7EC-2E78-7CFECE0A52E2}"/>
                </a:ext>
              </a:extLst>
            </p:cNvPr>
            <p:cNvCxnSpPr>
              <a:cxnSpLocks/>
              <a:stCxn id="5" idx="3"/>
              <a:endCxn id="6" idx="1"/>
            </p:cNvCxnSpPr>
            <p:nvPr/>
          </p:nvCxnSpPr>
          <p:spPr>
            <a:xfrm flipV="1">
              <a:off x="7023386" y="1781250"/>
              <a:ext cx="902236" cy="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직선 화살표 연결선 18">
              <a:extLst>
                <a:ext uri="{FF2B5EF4-FFF2-40B4-BE49-F238E27FC236}">
                  <a16:creationId xmlns:a16="http://schemas.microsoft.com/office/drawing/2014/main" id="{D969A366-D688-EC5E-15C9-5BCC391CAF92}"/>
                </a:ext>
              </a:extLst>
            </p:cNvPr>
            <p:cNvCxnSpPr>
              <a:cxnSpLocks/>
              <a:stCxn id="6" idx="3"/>
              <a:endCxn id="9" idx="1"/>
            </p:cNvCxnSpPr>
            <p:nvPr/>
          </p:nvCxnSpPr>
          <p:spPr>
            <a:xfrm flipV="1">
              <a:off x="8457050" y="1781249"/>
              <a:ext cx="902236"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2BF65C6-BABD-D1C2-B172-3B7936AB5103}"/>
                    </a:ext>
                  </a:extLst>
                </p:cNvPr>
                <p:cNvSpPr txBox="1"/>
                <p:nvPr/>
              </p:nvSpPr>
              <p:spPr>
                <a:xfrm>
                  <a:off x="4803161" y="1642750"/>
                  <a:ext cx="379078" cy="2770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m:t>
                        </m:r>
                      </m:oMath>
                    </m:oMathPara>
                  </a14:m>
                  <a:br>
                    <a:rPr lang="en-US" altLang="ko-KR" b="0" dirty="0"/>
                  </a:br>
                  <a:endParaRPr lang="ko-KR" altLang="en-US" dirty="0"/>
                </a:p>
              </p:txBody>
            </p:sp>
          </mc:Choice>
          <mc:Fallback xmlns="">
            <p:sp>
              <p:nvSpPr>
                <p:cNvPr id="23" name="TextBox 22">
                  <a:extLst>
                    <a:ext uri="{FF2B5EF4-FFF2-40B4-BE49-F238E27FC236}">
                      <a16:creationId xmlns:a16="http://schemas.microsoft.com/office/drawing/2014/main" id="{C2BF65C6-BABD-D1C2-B172-3B7936AB5103}"/>
                    </a:ext>
                  </a:extLst>
                </p:cNvPr>
                <p:cNvSpPr txBox="1">
                  <a:spLocks noRot="1" noChangeAspect="1" noMove="1" noResize="1" noEditPoints="1" noAdjustHandles="1" noChangeArrowheads="1" noChangeShapeType="1" noTextEdit="1"/>
                </p:cNvSpPr>
                <p:nvPr/>
              </p:nvSpPr>
              <p:spPr>
                <a:xfrm>
                  <a:off x="4803161" y="1642750"/>
                  <a:ext cx="379078" cy="277064"/>
                </a:xfrm>
                <a:prstGeom prst="rect">
                  <a:avLst/>
                </a:prstGeom>
                <a:blipFill>
                  <a:blip r:embed="rId9"/>
                  <a:stretch>
                    <a:fillRect/>
                  </a:stretch>
                </a:blipFill>
              </p:spPr>
              <p:txBody>
                <a:bodyPr/>
                <a:lstStyle/>
                <a:p>
                  <a:r>
                    <a:rPr lang="ko-KR" altLang="en-US">
                      <a:noFill/>
                    </a:rPr>
                    <a:t> </a:t>
                  </a:r>
                </a:p>
              </p:txBody>
            </p:sp>
          </mc:Fallback>
        </mc:AlternateContent>
        <p:cxnSp>
          <p:nvCxnSpPr>
            <p:cNvPr id="24" name="직선 화살표 연결선 23">
              <a:extLst>
                <a:ext uri="{FF2B5EF4-FFF2-40B4-BE49-F238E27FC236}">
                  <a16:creationId xmlns:a16="http://schemas.microsoft.com/office/drawing/2014/main" id="{7EF1EB32-59D2-F821-E5BE-16A346135B2B}"/>
                </a:ext>
              </a:extLst>
            </p:cNvPr>
            <p:cNvCxnSpPr>
              <a:cxnSpLocks/>
              <a:stCxn id="23" idx="3"/>
              <a:endCxn id="5" idx="1"/>
            </p:cNvCxnSpPr>
            <p:nvPr/>
          </p:nvCxnSpPr>
          <p:spPr>
            <a:xfrm>
              <a:off x="5182239" y="1781282"/>
              <a:ext cx="90223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직선 화살표 연결선 26">
              <a:extLst>
                <a:ext uri="{FF2B5EF4-FFF2-40B4-BE49-F238E27FC236}">
                  <a16:creationId xmlns:a16="http://schemas.microsoft.com/office/drawing/2014/main" id="{AE788CCC-9A75-DCBF-4343-2773931DEF07}"/>
                </a:ext>
              </a:extLst>
            </p:cNvPr>
            <p:cNvCxnSpPr>
              <a:cxnSpLocks/>
              <a:stCxn id="4" idx="3"/>
              <a:endCxn id="23" idx="1"/>
            </p:cNvCxnSpPr>
            <p:nvPr/>
          </p:nvCxnSpPr>
          <p:spPr>
            <a:xfrm flipV="1">
              <a:off x="3900925" y="1781282"/>
              <a:ext cx="902236" cy="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D40DC058-5C89-1EF7-8644-8393FF6CD554}"/>
                  </a:ext>
                </a:extLst>
              </p:cNvPr>
              <p:cNvSpPr txBox="1"/>
              <p:nvPr/>
            </p:nvSpPr>
            <p:spPr>
              <a:xfrm>
                <a:off x="9359286" y="2885723"/>
                <a:ext cx="2193229" cy="29059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d>
                        <m:dPr>
                          <m:ctrlPr>
                            <a:rPr lang="en-US" altLang="ko-KR" b="0" i="1" smtClean="0">
                              <a:latin typeface="Cambria Math" panose="02040503050406030204" pitchFamily="18" charset="0"/>
                            </a:rPr>
                          </m:ctrlPr>
                        </m:dPr>
                        <m:e>
                          <m:r>
                            <a:rPr lang="en-US" altLang="ko-KR" b="0" i="1" smtClean="0">
                              <a:latin typeface="Cambria Math" panose="02040503050406030204" pitchFamily="18" charset="0"/>
                            </a:rPr>
                            <m:t>𝑆</m:t>
                          </m:r>
                          <m:r>
                            <a:rPr lang="en-US" altLang="ko-KR" b="0" i="1" smtClean="0">
                              <a:latin typeface="Cambria Math" panose="02040503050406030204" pitchFamily="18" charset="0"/>
                            </a:rPr>
                            <m:t>,</m:t>
                          </m:r>
                          <m:r>
                            <a:rPr lang="en-US" altLang="ko-KR" b="0" i="1" smtClean="0">
                              <a:latin typeface="Cambria Math" panose="02040503050406030204" pitchFamily="18" charset="0"/>
                            </a:rPr>
                            <m:t>𝑍</m:t>
                          </m:r>
                        </m:e>
                      </m:d>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m:t>
                          </m:r>
                        </m:e>
                        <m:sub>
                          <m:r>
                            <a:rPr lang="en-US" altLang="ko-KR" b="0" i="1" smtClean="0">
                              <a:latin typeface="Cambria Math" panose="02040503050406030204" pitchFamily="18" charset="0"/>
                            </a:rPr>
                            <m:t>$</m:t>
                          </m:r>
                        </m:sub>
                      </m:sSub>
                      <m:r>
                        <a:rPr lang="en-US" altLang="ko-KR" b="0" i="1" smtClean="0">
                          <a:latin typeface="Cambria Math" panose="02040503050406030204" pitchFamily="18" charset="0"/>
                        </a:rPr>
                        <m:t>𝒮</m:t>
                      </m:r>
                      <m:r>
                        <a:rPr lang="en-US" altLang="ko-KR" b="0" i="1" smtClean="0">
                          <a:latin typeface="Cambria Math" panose="02040503050406030204" pitchFamily="18" charset="0"/>
                        </a:rPr>
                        <m:t>×</m:t>
                      </m:r>
                      <m:r>
                        <m:rPr>
                          <m:lit/>
                        </m:rPr>
                        <a:rPr lang="en-US" altLang="ko-KR" b="0" i="1" smtClean="0">
                          <a:latin typeface="Cambria Math" panose="02040503050406030204" pitchFamily="18" charset="0"/>
                        </a:rPr>
                        <m:t>{</m:t>
                      </m:r>
                      <m:r>
                        <a:rPr lang="en-US" altLang="ko-KR" b="0" i="1" smtClean="0">
                          <a:latin typeface="Cambria Math" panose="02040503050406030204" pitchFamily="18" charset="0"/>
                        </a:rPr>
                        <m:t>0,1</m:t>
                      </m:r>
                      <m:sSup>
                        <m:sSupPr>
                          <m:ctrlPr>
                            <a:rPr lang="en-US" altLang="ko-KR" b="0" i="1" smtClean="0">
                              <a:latin typeface="Cambria Math" panose="02040503050406030204" pitchFamily="18" charset="0"/>
                            </a:rPr>
                          </m:ctrlPr>
                        </m:sSupPr>
                        <m:e>
                          <m:r>
                            <m:rPr>
                              <m:lit/>
                            </m:rPr>
                            <a:rPr lang="en-US" altLang="ko-KR" b="0" i="1" smtClean="0">
                              <a:latin typeface="Cambria Math" panose="02040503050406030204" pitchFamily="18" charset="0"/>
                            </a:rPr>
                            <m:t>}</m:t>
                          </m:r>
                        </m:e>
                        <m:sup>
                          <m:r>
                            <a:rPr lang="en-US" altLang="ko-KR" b="0" i="1" smtClean="0">
                              <a:latin typeface="Cambria Math" panose="02040503050406030204" pitchFamily="18" charset="0"/>
                            </a:rPr>
                            <m:t>𝑙𝑒𝑛</m:t>
                          </m:r>
                        </m:sup>
                      </m:sSup>
                    </m:oMath>
                  </m:oMathPara>
                </a14:m>
                <a:endParaRPr lang="ko-KR" altLang="en-US" dirty="0"/>
              </a:p>
            </p:txBody>
          </p:sp>
        </mc:Choice>
        <mc:Fallback xmlns="">
          <p:sp>
            <p:nvSpPr>
              <p:cNvPr id="32" name="TextBox 31">
                <a:extLst>
                  <a:ext uri="{FF2B5EF4-FFF2-40B4-BE49-F238E27FC236}">
                    <a16:creationId xmlns:a16="http://schemas.microsoft.com/office/drawing/2014/main" id="{D40DC058-5C89-1EF7-8644-8393FF6CD554}"/>
                  </a:ext>
                </a:extLst>
              </p:cNvPr>
              <p:cNvSpPr txBox="1">
                <a:spLocks noRot="1" noChangeAspect="1" noMove="1" noResize="1" noEditPoints="1" noAdjustHandles="1" noChangeArrowheads="1" noChangeShapeType="1" noTextEdit="1"/>
              </p:cNvSpPr>
              <p:nvPr/>
            </p:nvSpPr>
            <p:spPr>
              <a:xfrm>
                <a:off x="9359286" y="2885723"/>
                <a:ext cx="2193229" cy="290592"/>
              </a:xfrm>
              <a:prstGeom prst="rect">
                <a:avLst/>
              </a:prstGeom>
              <a:blipFill>
                <a:blip r:embed="rId10"/>
                <a:stretch>
                  <a:fillRect r="-556" b="-35417"/>
                </a:stretch>
              </a:blipFill>
            </p:spPr>
            <p:txBody>
              <a:bodyPr/>
              <a:lstStyle/>
              <a:p>
                <a:r>
                  <a:rPr lang="ko-KR" altLang="en-US">
                    <a:noFill/>
                  </a:rPr>
                  <a:t> </a:t>
                </a:r>
              </a:p>
            </p:txBody>
          </p:sp>
        </mc:Fallback>
      </mc:AlternateContent>
      <p:cxnSp>
        <p:nvCxnSpPr>
          <p:cNvPr id="34" name="직선 연결선 33">
            <a:extLst>
              <a:ext uri="{FF2B5EF4-FFF2-40B4-BE49-F238E27FC236}">
                <a16:creationId xmlns:a16="http://schemas.microsoft.com/office/drawing/2014/main" id="{69AC62EA-A0CD-8E05-9E72-8C8C91844718}"/>
              </a:ext>
            </a:extLst>
          </p:cNvPr>
          <p:cNvCxnSpPr/>
          <p:nvPr/>
        </p:nvCxnSpPr>
        <p:spPr>
          <a:xfrm>
            <a:off x="945662" y="2352431"/>
            <a:ext cx="10606853" cy="0"/>
          </a:xfrm>
          <a:prstGeom prst="line">
            <a:avLst/>
          </a:prstGeom>
          <a:ln w="254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TextBox 6">
            <a:extLst>
              <a:ext uri="{FF2B5EF4-FFF2-40B4-BE49-F238E27FC236}">
                <a16:creationId xmlns:a16="http://schemas.microsoft.com/office/drawing/2014/main" id="{265ABBC5-2D7F-54F5-3042-53A0F746DFB7}"/>
              </a:ext>
            </a:extLst>
          </p:cNvPr>
          <p:cNvSpPr txBox="1"/>
          <p:nvPr/>
        </p:nvSpPr>
        <p:spPr>
          <a:xfrm>
            <a:off x="307368" y="1458082"/>
            <a:ext cx="1094154" cy="646331"/>
          </a:xfrm>
          <a:prstGeom prst="rect">
            <a:avLst/>
          </a:prstGeom>
          <a:noFill/>
        </p:spPr>
        <p:txBody>
          <a:bodyPr wrap="square" rtlCol="0">
            <a:spAutoFit/>
          </a:bodyPr>
          <a:lstStyle/>
          <a:p>
            <a:r>
              <a:rPr lang="en-US" altLang="ko-KR" dirty="0"/>
              <a:t>Real</a:t>
            </a:r>
            <a:br>
              <a:rPr lang="en-US" altLang="ko-KR" dirty="0"/>
            </a:br>
            <a:r>
              <a:rPr lang="en-US" altLang="ko-KR" dirty="0"/>
              <a:t>World</a:t>
            </a:r>
            <a:endParaRPr lang="ko-KR" altLang="en-US" dirty="0"/>
          </a:p>
        </p:txBody>
      </p:sp>
      <p:sp>
        <p:nvSpPr>
          <p:cNvPr id="11" name="TextBox 10">
            <a:extLst>
              <a:ext uri="{FF2B5EF4-FFF2-40B4-BE49-F238E27FC236}">
                <a16:creationId xmlns:a16="http://schemas.microsoft.com/office/drawing/2014/main" id="{CB4C1856-EC59-3EE9-860A-AD8ED253643C}"/>
              </a:ext>
            </a:extLst>
          </p:cNvPr>
          <p:cNvSpPr txBox="1"/>
          <p:nvPr/>
        </p:nvSpPr>
        <p:spPr>
          <a:xfrm>
            <a:off x="307368" y="2590801"/>
            <a:ext cx="1094154" cy="646331"/>
          </a:xfrm>
          <a:prstGeom prst="rect">
            <a:avLst/>
          </a:prstGeom>
          <a:noFill/>
        </p:spPr>
        <p:txBody>
          <a:bodyPr wrap="square" rtlCol="0">
            <a:spAutoFit/>
          </a:bodyPr>
          <a:lstStyle/>
          <a:p>
            <a:r>
              <a:rPr lang="en-US" altLang="ko-KR" dirty="0"/>
              <a:t>Ideal</a:t>
            </a:r>
            <a:br>
              <a:rPr lang="en-US" altLang="ko-KR" dirty="0"/>
            </a:br>
            <a:r>
              <a:rPr lang="en-US" altLang="ko-KR" dirty="0"/>
              <a:t>World</a:t>
            </a:r>
            <a:endParaRPr lang="ko-KR" altLang="en-US" dirty="0"/>
          </a:p>
        </p:txBody>
      </p:sp>
    </p:spTree>
    <p:extLst>
      <p:ext uri="{BB962C8B-B14F-4D97-AF65-F5344CB8AC3E}">
        <p14:creationId xmlns:p14="http://schemas.microsoft.com/office/powerpoint/2010/main" val="4215285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6F0DA-E8B0-C209-81D1-D54C1E220DBE}"/>
            </a:ext>
          </a:extLst>
        </p:cNvPr>
        <p:cNvGrpSpPr/>
        <p:nvPr/>
      </p:nvGrpSpPr>
      <p:grpSpPr>
        <a:xfrm>
          <a:off x="0" y="0"/>
          <a:ext cx="0" cy="0"/>
          <a:chOff x="0" y="0"/>
          <a:chExt cx="0" cy="0"/>
        </a:xfrm>
      </p:grpSpPr>
      <p:sp>
        <p:nvSpPr>
          <p:cNvPr id="3" name="제목 2">
            <a:extLst>
              <a:ext uri="{FF2B5EF4-FFF2-40B4-BE49-F238E27FC236}">
                <a16:creationId xmlns:a16="http://schemas.microsoft.com/office/drawing/2014/main" id="{53EEF356-70C3-77E5-F752-565BED32E1CB}"/>
              </a:ext>
            </a:extLst>
          </p:cNvPr>
          <p:cNvSpPr>
            <a:spLocks noGrp="1"/>
          </p:cNvSpPr>
          <p:nvPr>
            <p:ph type="title"/>
          </p:nvPr>
        </p:nvSpPr>
        <p:spPr/>
        <p:txBody>
          <a:bodyPr>
            <a:normAutofit/>
          </a:bodyPr>
          <a:lstStyle/>
          <a:p>
            <a:r>
              <a:rPr lang="en-US" altLang="ko-KR" dirty="0"/>
              <a:t>[CRYPTO 19] Real world -&gt; Ideal world</a:t>
            </a:r>
            <a:endParaRPr lang="ko-KR" alt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B624E9D-278C-D005-2A62-F3021CC3ECC9}"/>
                  </a:ext>
                </a:extLst>
              </p:cNvPr>
              <p:cNvSpPr txBox="1"/>
              <p:nvPr/>
            </p:nvSpPr>
            <p:spPr>
              <a:xfrm>
                <a:off x="1120680" y="1386088"/>
                <a:ext cx="876009"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𝑟𝑒𝑓𝑟𝑒𝑠h</m:t>
                      </m:r>
                    </m:oMath>
                  </m:oMathPara>
                </a14:m>
                <a:endParaRPr lang="ko-KR" altLang="en-US" dirty="0"/>
              </a:p>
            </p:txBody>
          </p:sp>
        </mc:Choice>
        <mc:Fallback xmlns="">
          <p:sp>
            <p:nvSpPr>
              <p:cNvPr id="5" name="TextBox 4">
                <a:extLst>
                  <a:ext uri="{FF2B5EF4-FFF2-40B4-BE49-F238E27FC236}">
                    <a16:creationId xmlns:a16="http://schemas.microsoft.com/office/drawing/2014/main" id="{1B624E9D-278C-D005-2A62-F3021CC3ECC9}"/>
                  </a:ext>
                </a:extLst>
              </p:cNvPr>
              <p:cNvSpPr txBox="1">
                <a:spLocks noRot="1" noChangeAspect="1" noMove="1" noResize="1" noEditPoints="1" noAdjustHandles="1" noChangeArrowheads="1" noChangeShapeType="1" noTextEdit="1"/>
              </p:cNvSpPr>
              <p:nvPr/>
            </p:nvSpPr>
            <p:spPr>
              <a:xfrm>
                <a:off x="1120680" y="1386088"/>
                <a:ext cx="876009" cy="276999"/>
              </a:xfrm>
              <a:prstGeom prst="rect">
                <a:avLst/>
              </a:prstGeom>
              <a:blipFill>
                <a:blip r:embed="rId3"/>
                <a:stretch>
                  <a:fillRect l="-8333" r="-8333" b="-3478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BE67CB4-CED2-9B16-346C-A0F885681641}"/>
                  </a:ext>
                </a:extLst>
              </p:cNvPr>
              <p:cNvSpPr txBox="1"/>
              <p:nvPr/>
            </p:nvSpPr>
            <p:spPr>
              <a:xfrm>
                <a:off x="2789508" y="1362629"/>
                <a:ext cx="938911" cy="2770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i="1">
                          <a:latin typeface="Cambria Math" panose="02040503050406030204" pitchFamily="18" charset="0"/>
                        </a:rPr>
                        <m:t>𝑟𝑒𝑓𝑟𝑒𝑠h</m:t>
                      </m:r>
                    </m:oMath>
                  </m:oMathPara>
                </a14:m>
                <a:br>
                  <a:rPr lang="en-US" altLang="ko-KR" b="0" dirty="0"/>
                </a:br>
                <a:endParaRPr lang="ko-KR" altLang="en-US" dirty="0"/>
              </a:p>
            </p:txBody>
          </p:sp>
        </mc:Choice>
        <mc:Fallback xmlns="">
          <p:sp>
            <p:nvSpPr>
              <p:cNvPr id="6" name="TextBox 5">
                <a:extLst>
                  <a:ext uri="{FF2B5EF4-FFF2-40B4-BE49-F238E27FC236}">
                    <a16:creationId xmlns:a16="http://schemas.microsoft.com/office/drawing/2014/main" id="{8BE67CB4-CED2-9B16-346C-A0F885681641}"/>
                  </a:ext>
                </a:extLst>
              </p:cNvPr>
              <p:cNvSpPr txBox="1">
                <a:spLocks noRot="1" noChangeAspect="1" noMove="1" noResize="1" noEditPoints="1" noAdjustHandles="1" noChangeArrowheads="1" noChangeShapeType="1" noTextEdit="1"/>
              </p:cNvSpPr>
              <p:nvPr/>
            </p:nvSpPr>
            <p:spPr>
              <a:xfrm>
                <a:off x="2789508" y="1362629"/>
                <a:ext cx="938911" cy="277064"/>
              </a:xfrm>
              <a:prstGeom prst="rect">
                <a:avLst/>
              </a:prstGeom>
              <a:blipFill>
                <a:blip r:embed="rId4"/>
                <a:stretch>
                  <a:fillRect l="-4545" t="-2222" r="-4545" b="-3777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88F256F-C8FC-3FB9-F248-7671B399290F}"/>
                  </a:ext>
                </a:extLst>
              </p:cNvPr>
              <p:cNvSpPr txBox="1"/>
              <p:nvPr/>
            </p:nvSpPr>
            <p:spPr>
              <a:xfrm>
                <a:off x="4521940" y="1362694"/>
                <a:ext cx="637033"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solidFill>
                            <a:srgbClr val="FF0000"/>
                          </a:solidFill>
                          <a:latin typeface="Cambria Math" panose="02040503050406030204" pitchFamily="18" charset="0"/>
                        </a:rPr>
                        <m:t>𝑛𝑒𝑥</m:t>
                      </m:r>
                      <m:sSup>
                        <m:sSupPr>
                          <m:ctrlPr>
                            <a:rPr lang="en-US" altLang="ko-KR" b="0" i="1" smtClean="0">
                              <a:solidFill>
                                <a:srgbClr val="FF0000"/>
                              </a:solidFill>
                              <a:latin typeface="Cambria Math" panose="02040503050406030204" pitchFamily="18" charset="0"/>
                            </a:rPr>
                          </m:ctrlPr>
                        </m:sSupPr>
                        <m:e>
                          <m:r>
                            <a:rPr lang="en-US" altLang="ko-KR" b="0" i="1" smtClean="0">
                              <a:solidFill>
                                <a:srgbClr val="FF0000"/>
                              </a:solidFill>
                              <a:latin typeface="Cambria Math" panose="02040503050406030204" pitchFamily="18" charset="0"/>
                            </a:rPr>
                            <m:t>𝑡</m:t>
                          </m:r>
                        </m:e>
                        <m:sup>
                          <m:r>
                            <a:rPr lang="en-US" altLang="ko-KR" b="0" i="1" smtClean="0">
                              <a:solidFill>
                                <a:srgbClr val="FF0000"/>
                              </a:solidFill>
                              <a:latin typeface="Cambria Math" panose="02040503050406030204" pitchFamily="18" charset="0"/>
                            </a:rPr>
                            <m:t>∗</m:t>
                          </m:r>
                        </m:sup>
                      </m:sSup>
                    </m:oMath>
                  </m:oMathPara>
                </a14:m>
                <a:endParaRPr lang="ko-KR" altLang="en-US" dirty="0">
                  <a:solidFill>
                    <a:srgbClr val="FF0000"/>
                  </a:solidFill>
                </a:endParaRPr>
              </a:p>
            </p:txBody>
          </p:sp>
        </mc:Choice>
        <mc:Fallback xmlns="">
          <p:sp>
            <p:nvSpPr>
              <p:cNvPr id="7" name="TextBox 6">
                <a:extLst>
                  <a:ext uri="{FF2B5EF4-FFF2-40B4-BE49-F238E27FC236}">
                    <a16:creationId xmlns:a16="http://schemas.microsoft.com/office/drawing/2014/main" id="{F88F256F-C8FC-3FB9-F248-7671B399290F}"/>
                  </a:ext>
                </a:extLst>
              </p:cNvPr>
              <p:cNvSpPr txBox="1">
                <a:spLocks noRot="1" noChangeAspect="1" noMove="1" noResize="1" noEditPoints="1" noAdjustHandles="1" noChangeArrowheads="1" noChangeShapeType="1" noTextEdit="1"/>
              </p:cNvSpPr>
              <p:nvPr/>
            </p:nvSpPr>
            <p:spPr>
              <a:xfrm>
                <a:off x="4521940" y="1362694"/>
                <a:ext cx="637033" cy="276999"/>
              </a:xfrm>
              <a:prstGeom prst="rect">
                <a:avLst/>
              </a:prstGeom>
              <a:blipFill>
                <a:blip r:embed="rId5"/>
                <a:stretch>
                  <a:fillRect l="-3846" r="-962" b="-666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998B464-4A51-A550-335C-9F2491047988}"/>
                  </a:ext>
                </a:extLst>
              </p:cNvPr>
              <p:cNvSpPr txBox="1"/>
              <p:nvPr/>
            </p:nvSpPr>
            <p:spPr>
              <a:xfrm>
                <a:off x="5940319" y="1386089"/>
                <a:ext cx="637033"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solidFill>
                            <a:srgbClr val="0070C0"/>
                          </a:solidFill>
                          <a:latin typeface="Cambria Math" panose="02040503050406030204" pitchFamily="18" charset="0"/>
                        </a:rPr>
                        <m:t>𝑛𝑒𝑥</m:t>
                      </m:r>
                      <m:sSup>
                        <m:sSupPr>
                          <m:ctrlPr>
                            <a:rPr lang="en-US" altLang="ko-KR" b="0" i="1" smtClean="0">
                              <a:solidFill>
                                <a:srgbClr val="0070C0"/>
                              </a:solidFill>
                              <a:latin typeface="Cambria Math" panose="02040503050406030204" pitchFamily="18" charset="0"/>
                            </a:rPr>
                          </m:ctrlPr>
                        </m:sSupPr>
                        <m:e>
                          <m:r>
                            <a:rPr lang="en-US" altLang="ko-KR" b="0" i="1" smtClean="0">
                              <a:solidFill>
                                <a:srgbClr val="0070C0"/>
                              </a:solidFill>
                              <a:latin typeface="Cambria Math" panose="02040503050406030204" pitchFamily="18" charset="0"/>
                            </a:rPr>
                            <m:t>𝑡</m:t>
                          </m:r>
                        </m:e>
                        <m:sup>
                          <m:r>
                            <a:rPr lang="en-US" altLang="ko-KR" b="0" i="1" smtClean="0">
                              <a:solidFill>
                                <a:srgbClr val="0070C0"/>
                              </a:solidFill>
                              <a:latin typeface="Cambria Math" panose="02040503050406030204" pitchFamily="18" charset="0"/>
                            </a:rPr>
                            <m:t>∗</m:t>
                          </m:r>
                        </m:sup>
                      </m:sSup>
                    </m:oMath>
                  </m:oMathPara>
                </a14:m>
                <a:endParaRPr lang="ko-KR" altLang="en-US" dirty="0">
                  <a:solidFill>
                    <a:srgbClr val="0070C0"/>
                  </a:solidFill>
                </a:endParaRPr>
              </a:p>
            </p:txBody>
          </p:sp>
        </mc:Choice>
        <mc:Fallback xmlns="">
          <p:sp>
            <p:nvSpPr>
              <p:cNvPr id="8" name="TextBox 7">
                <a:extLst>
                  <a:ext uri="{FF2B5EF4-FFF2-40B4-BE49-F238E27FC236}">
                    <a16:creationId xmlns:a16="http://schemas.microsoft.com/office/drawing/2014/main" id="{4998B464-4A51-A550-335C-9F2491047988}"/>
                  </a:ext>
                </a:extLst>
              </p:cNvPr>
              <p:cNvSpPr txBox="1">
                <a:spLocks noRot="1" noChangeAspect="1" noMove="1" noResize="1" noEditPoints="1" noAdjustHandles="1" noChangeArrowheads="1" noChangeShapeType="1" noTextEdit="1"/>
              </p:cNvSpPr>
              <p:nvPr/>
            </p:nvSpPr>
            <p:spPr>
              <a:xfrm>
                <a:off x="5940319" y="1386089"/>
                <a:ext cx="637033" cy="276999"/>
              </a:xfrm>
              <a:prstGeom prst="rect">
                <a:avLst/>
              </a:prstGeom>
              <a:blipFill>
                <a:blip r:embed="rId6"/>
                <a:stretch>
                  <a:fillRect l="-3810" b="-6522"/>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5ADB818-01AF-41E2-936C-06E88E5513A8}"/>
                  </a:ext>
                </a:extLst>
              </p:cNvPr>
              <p:cNvSpPr txBox="1"/>
              <p:nvPr/>
            </p:nvSpPr>
            <p:spPr>
              <a:xfrm>
                <a:off x="9052491" y="1386088"/>
                <a:ext cx="637033"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solidFill>
                            <a:srgbClr val="0070C0"/>
                          </a:solidFill>
                          <a:latin typeface="Cambria Math" panose="02040503050406030204" pitchFamily="18" charset="0"/>
                        </a:rPr>
                        <m:t>𝑛𝑒𝑥</m:t>
                      </m:r>
                      <m:sSup>
                        <m:sSupPr>
                          <m:ctrlPr>
                            <a:rPr lang="en-US" altLang="ko-KR" b="0" i="1" smtClean="0">
                              <a:solidFill>
                                <a:srgbClr val="0070C0"/>
                              </a:solidFill>
                              <a:latin typeface="Cambria Math" panose="02040503050406030204" pitchFamily="18" charset="0"/>
                            </a:rPr>
                          </m:ctrlPr>
                        </m:sSupPr>
                        <m:e>
                          <m:r>
                            <a:rPr lang="en-US" altLang="ko-KR" b="0" i="1" smtClean="0">
                              <a:solidFill>
                                <a:srgbClr val="0070C0"/>
                              </a:solidFill>
                              <a:latin typeface="Cambria Math" panose="02040503050406030204" pitchFamily="18" charset="0"/>
                            </a:rPr>
                            <m:t>𝑡</m:t>
                          </m:r>
                        </m:e>
                        <m:sup>
                          <m:r>
                            <a:rPr lang="en-US" altLang="ko-KR" b="0" i="1" smtClean="0">
                              <a:solidFill>
                                <a:srgbClr val="0070C0"/>
                              </a:solidFill>
                              <a:latin typeface="Cambria Math" panose="02040503050406030204" pitchFamily="18" charset="0"/>
                            </a:rPr>
                            <m:t>∗</m:t>
                          </m:r>
                        </m:sup>
                      </m:sSup>
                    </m:oMath>
                  </m:oMathPara>
                </a14:m>
                <a:endParaRPr lang="ko-KR" altLang="en-US" dirty="0">
                  <a:solidFill>
                    <a:srgbClr val="0070C0"/>
                  </a:solidFill>
                </a:endParaRPr>
              </a:p>
            </p:txBody>
          </p:sp>
        </mc:Choice>
        <mc:Fallback xmlns="">
          <p:sp>
            <p:nvSpPr>
              <p:cNvPr id="9" name="TextBox 8">
                <a:extLst>
                  <a:ext uri="{FF2B5EF4-FFF2-40B4-BE49-F238E27FC236}">
                    <a16:creationId xmlns:a16="http://schemas.microsoft.com/office/drawing/2014/main" id="{55ADB818-01AF-41E2-936C-06E88E5513A8}"/>
                  </a:ext>
                </a:extLst>
              </p:cNvPr>
              <p:cNvSpPr txBox="1">
                <a:spLocks noRot="1" noChangeAspect="1" noMove="1" noResize="1" noEditPoints="1" noAdjustHandles="1" noChangeArrowheads="1" noChangeShapeType="1" noTextEdit="1"/>
              </p:cNvSpPr>
              <p:nvPr/>
            </p:nvSpPr>
            <p:spPr>
              <a:xfrm>
                <a:off x="9052491" y="1386088"/>
                <a:ext cx="637033" cy="276999"/>
              </a:xfrm>
              <a:prstGeom prst="rect">
                <a:avLst/>
              </a:prstGeom>
              <a:blipFill>
                <a:blip r:embed="rId7"/>
                <a:stretch>
                  <a:fillRect l="-3846" b="-6522"/>
                </a:stretch>
              </a:blipFill>
            </p:spPr>
            <p:txBody>
              <a:bodyPr/>
              <a:lstStyle/>
              <a:p>
                <a:r>
                  <a:rPr lang="ko-KR" altLang="en-US">
                    <a:noFill/>
                  </a:rPr>
                  <a:t> </a:t>
                </a:r>
              </a:p>
            </p:txBody>
          </p:sp>
        </mc:Fallback>
      </mc:AlternateContent>
      <p:cxnSp>
        <p:nvCxnSpPr>
          <p:cNvPr id="12" name="직선 화살표 연결선 11">
            <a:extLst>
              <a:ext uri="{FF2B5EF4-FFF2-40B4-BE49-F238E27FC236}">
                <a16:creationId xmlns:a16="http://schemas.microsoft.com/office/drawing/2014/main" id="{C4AD6F91-92BE-66A3-5EFC-E44D7318B9F2}"/>
              </a:ext>
            </a:extLst>
          </p:cNvPr>
          <p:cNvCxnSpPr>
            <a:cxnSpLocks/>
          </p:cNvCxnSpPr>
          <p:nvPr/>
        </p:nvCxnSpPr>
        <p:spPr>
          <a:xfrm flipV="1">
            <a:off x="2141096" y="1524586"/>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직선 화살표 연결선 12">
            <a:extLst>
              <a:ext uri="{FF2B5EF4-FFF2-40B4-BE49-F238E27FC236}">
                <a16:creationId xmlns:a16="http://schemas.microsoft.com/office/drawing/2014/main" id="{2229F7FB-0CD9-AB53-F635-613BF662F823}"/>
              </a:ext>
            </a:extLst>
          </p:cNvPr>
          <p:cNvCxnSpPr>
            <a:cxnSpLocks/>
          </p:cNvCxnSpPr>
          <p:nvPr/>
        </p:nvCxnSpPr>
        <p:spPr>
          <a:xfrm flipV="1">
            <a:off x="3859549" y="1524582"/>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직선 화살표 연결선 13">
            <a:extLst>
              <a:ext uri="{FF2B5EF4-FFF2-40B4-BE49-F238E27FC236}">
                <a16:creationId xmlns:a16="http://schemas.microsoft.com/office/drawing/2014/main" id="{0D280768-0CE1-1F38-0EA4-B76B5586F969}"/>
              </a:ext>
            </a:extLst>
          </p:cNvPr>
          <p:cNvCxnSpPr>
            <a:cxnSpLocks/>
          </p:cNvCxnSpPr>
          <p:nvPr/>
        </p:nvCxnSpPr>
        <p:spPr>
          <a:xfrm flipV="1">
            <a:off x="5232807" y="1524582"/>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직선 화살표 연결선 14">
            <a:extLst>
              <a:ext uri="{FF2B5EF4-FFF2-40B4-BE49-F238E27FC236}">
                <a16:creationId xmlns:a16="http://schemas.microsoft.com/office/drawing/2014/main" id="{8DC0C63E-E159-37C8-BA46-C6C26665B443}"/>
              </a:ext>
            </a:extLst>
          </p:cNvPr>
          <p:cNvCxnSpPr>
            <a:cxnSpLocks/>
          </p:cNvCxnSpPr>
          <p:nvPr/>
        </p:nvCxnSpPr>
        <p:spPr>
          <a:xfrm flipV="1">
            <a:off x="6645446" y="1524582"/>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직선 화살표 연결선 15">
            <a:extLst>
              <a:ext uri="{FF2B5EF4-FFF2-40B4-BE49-F238E27FC236}">
                <a16:creationId xmlns:a16="http://schemas.microsoft.com/office/drawing/2014/main" id="{401C7C6B-8BC4-A289-401E-626EED283200}"/>
              </a:ext>
            </a:extLst>
          </p:cNvPr>
          <p:cNvCxnSpPr>
            <a:cxnSpLocks/>
          </p:cNvCxnSpPr>
          <p:nvPr/>
        </p:nvCxnSpPr>
        <p:spPr>
          <a:xfrm flipV="1">
            <a:off x="8332679" y="1524578"/>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0E5561B6-579A-4CFE-0D0A-7A0DAC583586}"/>
                  </a:ext>
                </a:extLst>
              </p:cNvPr>
              <p:cNvSpPr txBox="1"/>
              <p:nvPr/>
            </p:nvSpPr>
            <p:spPr>
              <a:xfrm>
                <a:off x="7276825" y="1362629"/>
                <a:ext cx="876009" cy="27706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𝑟𝑒𝑓𝑟𝑒𝑠h</m:t>
                      </m:r>
                    </m:oMath>
                  </m:oMathPara>
                </a14:m>
                <a:br>
                  <a:rPr lang="en-US" altLang="ko-KR" b="0" dirty="0"/>
                </a:br>
                <a:endParaRPr lang="ko-KR" altLang="en-US" dirty="0"/>
              </a:p>
            </p:txBody>
          </p:sp>
        </mc:Choice>
        <mc:Fallback xmlns="">
          <p:sp>
            <p:nvSpPr>
              <p:cNvPr id="42" name="TextBox 41">
                <a:extLst>
                  <a:ext uri="{FF2B5EF4-FFF2-40B4-BE49-F238E27FC236}">
                    <a16:creationId xmlns:a16="http://schemas.microsoft.com/office/drawing/2014/main" id="{0E5561B6-579A-4CFE-0D0A-7A0DAC583586}"/>
                  </a:ext>
                </a:extLst>
              </p:cNvPr>
              <p:cNvSpPr txBox="1">
                <a:spLocks noRot="1" noChangeAspect="1" noMove="1" noResize="1" noEditPoints="1" noAdjustHandles="1" noChangeArrowheads="1" noChangeShapeType="1" noTextEdit="1"/>
              </p:cNvSpPr>
              <p:nvPr/>
            </p:nvSpPr>
            <p:spPr>
              <a:xfrm>
                <a:off x="7276825" y="1362629"/>
                <a:ext cx="876009" cy="277064"/>
              </a:xfrm>
              <a:prstGeom prst="rect">
                <a:avLst/>
              </a:prstGeom>
              <a:blipFill>
                <a:blip r:embed="rId8"/>
                <a:stretch>
                  <a:fillRect l="-8392" t="-2222" r="-9091" b="-37778"/>
                </a:stretch>
              </a:blipFill>
            </p:spPr>
            <p:txBody>
              <a:bodyPr/>
              <a:lstStyle/>
              <a:p>
                <a:r>
                  <a:rPr lang="ko-KR" altLang="en-US">
                    <a:noFill/>
                  </a:rPr>
                  <a:t> </a:t>
                </a:r>
              </a:p>
            </p:txBody>
          </p:sp>
        </mc:Fallback>
      </mc:AlternateContent>
      <p:cxnSp>
        <p:nvCxnSpPr>
          <p:cNvPr id="2" name="직선 화살표 연결선 1">
            <a:extLst>
              <a:ext uri="{FF2B5EF4-FFF2-40B4-BE49-F238E27FC236}">
                <a16:creationId xmlns:a16="http://schemas.microsoft.com/office/drawing/2014/main" id="{98D9A1FE-A22D-8B08-ED8B-C47E19BAC011}"/>
              </a:ext>
            </a:extLst>
          </p:cNvPr>
          <p:cNvCxnSpPr>
            <a:cxnSpLocks/>
          </p:cNvCxnSpPr>
          <p:nvPr/>
        </p:nvCxnSpPr>
        <p:spPr>
          <a:xfrm flipV="1">
            <a:off x="9757722" y="1524578"/>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5021417-86ED-9728-3C7C-0A04272E29DA}"/>
              </a:ext>
            </a:extLst>
          </p:cNvPr>
          <p:cNvSpPr txBox="1"/>
          <p:nvPr/>
        </p:nvSpPr>
        <p:spPr>
          <a:xfrm>
            <a:off x="10490583" y="1305673"/>
            <a:ext cx="782500" cy="461665"/>
          </a:xfrm>
          <a:prstGeom prst="rect">
            <a:avLst/>
          </a:prstGeom>
          <a:noFill/>
        </p:spPr>
        <p:txBody>
          <a:bodyPr wrap="square" rtlCol="0">
            <a:spAutoFit/>
          </a:bodyPr>
          <a:lstStyle/>
          <a:p>
            <a:pPr algn="l"/>
            <a:r>
              <a:rPr lang="en-US" altLang="ko-KR" sz="2400" b="1" dirty="0"/>
              <a:t>…</a:t>
            </a:r>
            <a:endParaRPr lang="ko-KR" altLang="en-US" sz="2400" b="1" dirty="0"/>
          </a:p>
        </p:txBody>
      </p:sp>
      <p:sp>
        <p:nvSpPr>
          <p:cNvPr id="10" name="TextBox 9">
            <a:extLst>
              <a:ext uri="{FF2B5EF4-FFF2-40B4-BE49-F238E27FC236}">
                <a16:creationId xmlns:a16="http://schemas.microsoft.com/office/drawing/2014/main" id="{0C687444-75BE-3A23-4576-60424FC4E221}"/>
              </a:ext>
            </a:extLst>
          </p:cNvPr>
          <p:cNvSpPr txBox="1"/>
          <p:nvPr/>
        </p:nvSpPr>
        <p:spPr>
          <a:xfrm>
            <a:off x="1021821" y="3395026"/>
            <a:ext cx="782500" cy="461665"/>
          </a:xfrm>
          <a:prstGeom prst="rect">
            <a:avLst/>
          </a:prstGeom>
          <a:noFill/>
        </p:spPr>
        <p:txBody>
          <a:bodyPr wrap="square" rtlCol="0">
            <a:spAutoFit/>
          </a:bodyPr>
          <a:lstStyle/>
          <a:p>
            <a:pPr algn="l"/>
            <a:r>
              <a:rPr lang="en-US" altLang="ko-KR" sz="2400" b="1" dirty="0"/>
              <a:t>…</a:t>
            </a:r>
            <a:endParaRPr lang="ko-KR" altLang="en-US" sz="2400" b="1" dirty="0"/>
          </a:p>
        </p:txBody>
      </p:sp>
      <p:cxnSp>
        <p:nvCxnSpPr>
          <p:cNvPr id="11" name="직선 화살표 연결선 10">
            <a:extLst>
              <a:ext uri="{FF2B5EF4-FFF2-40B4-BE49-F238E27FC236}">
                <a16:creationId xmlns:a16="http://schemas.microsoft.com/office/drawing/2014/main" id="{7D10E21C-695A-7D2E-7BE2-653CAB525FE4}"/>
              </a:ext>
            </a:extLst>
          </p:cNvPr>
          <p:cNvCxnSpPr>
            <a:cxnSpLocks/>
          </p:cNvCxnSpPr>
          <p:nvPr/>
        </p:nvCxnSpPr>
        <p:spPr>
          <a:xfrm flipV="1">
            <a:off x="1663216" y="3625854"/>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DB91D87-C699-762A-5B30-B205E8B616F0}"/>
                  </a:ext>
                </a:extLst>
              </p:cNvPr>
              <p:cNvSpPr txBox="1"/>
              <p:nvPr/>
            </p:nvSpPr>
            <p:spPr>
              <a:xfrm>
                <a:off x="2375184" y="3487709"/>
                <a:ext cx="848053"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𝑔𝑒𝑡</m:t>
                      </m:r>
                      <m:r>
                        <a:rPr lang="en-US" altLang="ko-KR" b="0" i="1" smtClean="0">
                          <a:latin typeface="Cambria Math" panose="02040503050406030204" pitchFamily="18" charset="0"/>
                        </a:rPr>
                        <m:t>/</m:t>
                      </m:r>
                      <m:r>
                        <a:rPr lang="en-US" altLang="ko-KR" b="0" i="1" smtClean="0">
                          <a:latin typeface="Cambria Math" panose="02040503050406030204" pitchFamily="18" charset="0"/>
                        </a:rPr>
                        <m:t>𝑠𝑒𝑡</m:t>
                      </m:r>
                    </m:oMath>
                  </m:oMathPara>
                </a14:m>
                <a:endParaRPr lang="ko-KR" altLang="en-US" dirty="0"/>
              </a:p>
            </p:txBody>
          </p:sp>
        </mc:Choice>
        <mc:Fallback xmlns="">
          <p:sp>
            <p:nvSpPr>
              <p:cNvPr id="20" name="TextBox 19">
                <a:extLst>
                  <a:ext uri="{FF2B5EF4-FFF2-40B4-BE49-F238E27FC236}">
                    <a16:creationId xmlns:a16="http://schemas.microsoft.com/office/drawing/2014/main" id="{ADB91D87-C699-762A-5B30-B205E8B616F0}"/>
                  </a:ext>
                </a:extLst>
              </p:cNvPr>
              <p:cNvSpPr txBox="1">
                <a:spLocks noRot="1" noChangeAspect="1" noMove="1" noResize="1" noEditPoints="1" noAdjustHandles="1" noChangeArrowheads="1" noChangeShapeType="1" noTextEdit="1"/>
              </p:cNvSpPr>
              <p:nvPr/>
            </p:nvSpPr>
            <p:spPr>
              <a:xfrm>
                <a:off x="2375184" y="3487709"/>
                <a:ext cx="848053" cy="276999"/>
              </a:xfrm>
              <a:prstGeom prst="rect">
                <a:avLst/>
              </a:prstGeom>
              <a:blipFill>
                <a:blip r:embed="rId9"/>
                <a:stretch>
                  <a:fillRect l="-7914" r="-4317" b="-3478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BC26616-DE64-FC5C-3643-249C9DEA0513}"/>
                  </a:ext>
                </a:extLst>
              </p:cNvPr>
              <p:cNvSpPr txBox="1"/>
              <p:nvPr/>
            </p:nvSpPr>
            <p:spPr>
              <a:xfrm>
                <a:off x="4057560" y="3485217"/>
                <a:ext cx="876009" cy="2770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𝑟𝑒𝑓𝑟𝑒𝑠h</m:t>
                      </m:r>
                    </m:oMath>
                  </m:oMathPara>
                </a14:m>
                <a:br>
                  <a:rPr lang="en-US" altLang="ko-KR" b="0" dirty="0"/>
                </a:br>
                <a:endParaRPr lang="ko-KR" altLang="en-US" dirty="0"/>
              </a:p>
            </p:txBody>
          </p:sp>
        </mc:Choice>
        <mc:Fallback xmlns="">
          <p:sp>
            <p:nvSpPr>
              <p:cNvPr id="21" name="TextBox 20">
                <a:extLst>
                  <a:ext uri="{FF2B5EF4-FFF2-40B4-BE49-F238E27FC236}">
                    <a16:creationId xmlns:a16="http://schemas.microsoft.com/office/drawing/2014/main" id="{0BC26616-DE64-FC5C-3643-249C9DEA0513}"/>
                  </a:ext>
                </a:extLst>
              </p:cNvPr>
              <p:cNvSpPr txBox="1">
                <a:spLocks noRot="1" noChangeAspect="1" noMove="1" noResize="1" noEditPoints="1" noAdjustHandles="1" noChangeArrowheads="1" noChangeShapeType="1" noTextEdit="1"/>
              </p:cNvSpPr>
              <p:nvPr/>
            </p:nvSpPr>
            <p:spPr>
              <a:xfrm>
                <a:off x="4057560" y="3485217"/>
                <a:ext cx="876009" cy="277064"/>
              </a:xfrm>
              <a:prstGeom prst="rect">
                <a:avLst/>
              </a:prstGeom>
              <a:blipFill>
                <a:blip r:embed="rId10"/>
                <a:stretch>
                  <a:fillRect l="-8392" t="-2222" r="-9091" b="-3777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7A66429-C759-BFA0-D7D9-371D613A907E}"/>
                  </a:ext>
                </a:extLst>
              </p:cNvPr>
              <p:cNvSpPr txBox="1"/>
              <p:nvPr/>
            </p:nvSpPr>
            <p:spPr>
              <a:xfrm>
                <a:off x="5871096" y="3487708"/>
                <a:ext cx="637033"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solidFill>
                            <a:srgbClr val="FF0000"/>
                          </a:solidFill>
                          <a:latin typeface="Cambria Math" panose="02040503050406030204" pitchFamily="18" charset="0"/>
                        </a:rPr>
                        <m:t>𝑛𝑒𝑥</m:t>
                      </m:r>
                      <m:sSup>
                        <m:sSupPr>
                          <m:ctrlPr>
                            <a:rPr lang="en-US" altLang="ko-KR" b="0" i="1" smtClean="0">
                              <a:solidFill>
                                <a:srgbClr val="FF0000"/>
                              </a:solidFill>
                              <a:latin typeface="Cambria Math" panose="02040503050406030204" pitchFamily="18" charset="0"/>
                            </a:rPr>
                          </m:ctrlPr>
                        </m:sSupPr>
                        <m:e>
                          <m:r>
                            <a:rPr lang="en-US" altLang="ko-KR" b="0" i="1" smtClean="0">
                              <a:solidFill>
                                <a:srgbClr val="FF0000"/>
                              </a:solidFill>
                              <a:latin typeface="Cambria Math" panose="02040503050406030204" pitchFamily="18" charset="0"/>
                            </a:rPr>
                            <m:t>𝑡</m:t>
                          </m:r>
                        </m:e>
                        <m:sup>
                          <m:r>
                            <a:rPr lang="en-US" altLang="ko-KR" b="0" i="1" smtClean="0">
                              <a:solidFill>
                                <a:srgbClr val="FF0000"/>
                              </a:solidFill>
                              <a:latin typeface="Cambria Math" panose="02040503050406030204" pitchFamily="18" charset="0"/>
                            </a:rPr>
                            <m:t>∗</m:t>
                          </m:r>
                        </m:sup>
                      </m:sSup>
                    </m:oMath>
                  </m:oMathPara>
                </a14:m>
                <a:endParaRPr lang="ko-KR" altLang="en-US" dirty="0">
                  <a:solidFill>
                    <a:srgbClr val="FF0000"/>
                  </a:solidFill>
                </a:endParaRPr>
              </a:p>
            </p:txBody>
          </p:sp>
        </mc:Choice>
        <mc:Fallback xmlns="">
          <p:sp>
            <p:nvSpPr>
              <p:cNvPr id="23" name="TextBox 22">
                <a:extLst>
                  <a:ext uri="{FF2B5EF4-FFF2-40B4-BE49-F238E27FC236}">
                    <a16:creationId xmlns:a16="http://schemas.microsoft.com/office/drawing/2014/main" id="{27A66429-C759-BFA0-D7D9-371D613A907E}"/>
                  </a:ext>
                </a:extLst>
              </p:cNvPr>
              <p:cNvSpPr txBox="1">
                <a:spLocks noRot="1" noChangeAspect="1" noMove="1" noResize="1" noEditPoints="1" noAdjustHandles="1" noChangeArrowheads="1" noChangeShapeType="1" noTextEdit="1"/>
              </p:cNvSpPr>
              <p:nvPr/>
            </p:nvSpPr>
            <p:spPr>
              <a:xfrm>
                <a:off x="5871096" y="3487708"/>
                <a:ext cx="637033" cy="276999"/>
              </a:xfrm>
              <a:prstGeom prst="rect">
                <a:avLst/>
              </a:prstGeom>
              <a:blipFill>
                <a:blip r:embed="rId11"/>
                <a:stretch>
                  <a:fillRect l="-3810" b="-6522"/>
                </a:stretch>
              </a:blipFill>
            </p:spPr>
            <p:txBody>
              <a:bodyPr/>
              <a:lstStyle/>
              <a:p>
                <a:r>
                  <a:rPr lang="ko-KR" altLang="en-US">
                    <a:noFill/>
                  </a:rPr>
                  <a:t> </a:t>
                </a:r>
              </a:p>
            </p:txBody>
          </p:sp>
        </mc:Fallback>
      </mc:AlternateContent>
      <p:cxnSp>
        <p:nvCxnSpPr>
          <p:cNvPr id="24" name="직선 화살표 연결선 23">
            <a:extLst>
              <a:ext uri="{FF2B5EF4-FFF2-40B4-BE49-F238E27FC236}">
                <a16:creationId xmlns:a16="http://schemas.microsoft.com/office/drawing/2014/main" id="{C657011D-67A5-BC19-0A50-C7BD91A25D89}"/>
              </a:ext>
            </a:extLst>
          </p:cNvPr>
          <p:cNvCxnSpPr>
            <a:cxnSpLocks/>
          </p:cNvCxnSpPr>
          <p:nvPr/>
        </p:nvCxnSpPr>
        <p:spPr>
          <a:xfrm flipV="1">
            <a:off x="3419271" y="3626205"/>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직선 화살표 연결선 24">
            <a:extLst>
              <a:ext uri="{FF2B5EF4-FFF2-40B4-BE49-F238E27FC236}">
                <a16:creationId xmlns:a16="http://schemas.microsoft.com/office/drawing/2014/main" id="{2B3EF1A9-3527-34EA-083D-9E475DD07C47}"/>
              </a:ext>
            </a:extLst>
          </p:cNvPr>
          <p:cNvCxnSpPr>
            <a:cxnSpLocks/>
          </p:cNvCxnSpPr>
          <p:nvPr/>
        </p:nvCxnSpPr>
        <p:spPr>
          <a:xfrm flipV="1">
            <a:off x="5137724" y="3626201"/>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7757A823-B9BD-1D13-3A37-FFEB1315577A}"/>
                  </a:ext>
                </a:extLst>
              </p:cNvPr>
              <p:cNvSpPr txBox="1"/>
              <p:nvPr/>
            </p:nvSpPr>
            <p:spPr>
              <a:xfrm>
                <a:off x="7185973" y="3496486"/>
                <a:ext cx="84805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i="1">
                          <a:latin typeface="Cambria Math" panose="02040503050406030204" pitchFamily="18" charset="0"/>
                        </a:rPr>
                        <m:t>𝑔𝑒𝑡</m:t>
                      </m:r>
                      <m:r>
                        <a:rPr lang="en-US" altLang="ko-KR" i="1">
                          <a:latin typeface="Cambria Math" panose="02040503050406030204" pitchFamily="18" charset="0"/>
                        </a:rPr>
                        <m:t>/</m:t>
                      </m:r>
                      <m:r>
                        <a:rPr lang="en-US" altLang="ko-KR" i="1">
                          <a:latin typeface="Cambria Math" panose="02040503050406030204" pitchFamily="18" charset="0"/>
                        </a:rPr>
                        <m:t>𝑠𝑒𝑡</m:t>
                      </m:r>
                    </m:oMath>
                  </m:oMathPara>
                </a14:m>
                <a:endParaRPr lang="ko-KR" altLang="en-US" dirty="0"/>
              </a:p>
            </p:txBody>
          </p:sp>
        </mc:Choice>
        <mc:Fallback xmlns="">
          <p:sp>
            <p:nvSpPr>
              <p:cNvPr id="36" name="TextBox 35">
                <a:extLst>
                  <a:ext uri="{FF2B5EF4-FFF2-40B4-BE49-F238E27FC236}">
                    <a16:creationId xmlns:a16="http://schemas.microsoft.com/office/drawing/2014/main" id="{7757A823-B9BD-1D13-3A37-FFEB1315577A}"/>
                  </a:ext>
                </a:extLst>
              </p:cNvPr>
              <p:cNvSpPr txBox="1">
                <a:spLocks noRot="1" noChangeAspect="1" noMove="1" noResize="1" noEditPoints="1" noAdjustHandles="1" noChangeArrowheads="1" noChangeShapeType="1" noTextEdit="1"/>
              </p:cNvSpPr>
              <p:nvPr/>
            </p:nvSpPr>
            <p:spPr>
              <a:xfrm>
                <a:off x="7185973" y="3496486"/>
                <a:ext cx="848053" cy="276999"/>
              </a:xfrm>
              <a:prstGeom prst="rect">
                <a:avLst/>
              </a:prstGeom>
              <a:blipFill>
                <a:blip r:embed="rId12"/>
                <a:stretch>
                  <a:fillRect l="-7914" t="-2222" r="-4317" b="-3777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A65B63ED-0F9C-2ABA-16FF-EF1B5813A27F}"/>
                  </a:ext>
                </a:extLst>
              </p:cNvPr>
              <p:cNvSpPr txBox="1"/>
              <p:nvPr/>
            </p:nvSpPr>
            <p:spPr>
              <a:xfrm>
                <a:off x="8850715" y="3485217"/>
                <a:ext cx="1145635" cy="27706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i="1">
                          <a:latin typeface="Cambria Math" panose="02040503050406030204" pitchFamily="18" charset="0"/>
                        </a:rPr>
                        <m:t>𝑟𝑒𝑓𝑟𝑒𝑠h</m:t>
                      </m:r>
                    </m:oMath>
                  </m:oMathPara>
                </a14:m>
                <a:br>
                  <a:rPr lang="en-US" altLang="ko-KR" b="0" dirty="0"/>
                </a:br>
                <a:endParaRPr lang="ko-KR" altLang="en-US" dirty="0"/>
              </a:p>
            </p:txBody>
          </p:sp>
        </mc:Choice>
        <mc:Fallback xmlns="">
          <p:sp>
            <p:nvSpPr>
              <p:cNvPr id="37" name="TextBox 36">
                <a:extLst>
                  <a:ext uri="{FF2B5EF4-FFF2-40B4-BE49-F238E27FC236}">
                    <a16:creationId xmlns:a16="http://schemas.microsoft.com/office/drawing/2014/main" id="{A65B63ED-0F9C-2ABA-16FF-EF1B5813A27F}"/>
                  </a:ext>
                </a:extLst>
              </p:cNvPr>
              <p:cNvSpPr txBox="1">
                <a:spLocks noRot="1" noChangeAspect="1" noMove="1" noResize="1" noEditPoints="1" noAdjustHandles="1" noChangeArrowheads="1" noChangeShapeType="1" noTextEdit="1"/>
              </p:cNvSpPr>
              <p:nvPr/>
            </p:nvSpPr>
            <p:spPr>
              <a:xfrm>
                <a:off x="8850715" y="3485217"/>
                <a:ext cx="1145635" cy="277064"/>
              </a:xfrm>
              <a:prstGeom prst="rect">
                <a:avLst/>
              </a:prstGeom>
              <a:blipFill>
                <a:blip r:embed="rId13"/>
                <a:stretch>
                  <a:fillRect t="-2222" b="-3777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60C628CC-9070-7433-7378-D15A4325BF0A}"/>
                  </a:ext>
                </a:extLst>
              </p:cNvPr>
              <p:cNvSpPr txBox="1"/>
              <p:nvPr/>
            </p:nvSpPr>
            <p:spPr>
              <a:xfrm>
                <a:off x="10582832" y="3496486"/>
                <a:ext cx="63703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i="1" smtClean="0">
                          <a:solidFill>
                            <a:srgbClr val="FF0000"/>
                          </a:solidFill>
                          <a:latin typeface="Cambria Math" panose="02040503050406030204" pitchFamily="18" charset="0"/>
                        </a:rPr>
                        <m:t>𝑛𝑒𝑥</m:t>
                      </m:r>
                      <m:sSup>
                        <m:sSupPr>
                          <m:ctrlPr>
                            <a:rPr lang="en-US" altLang="ko-KR" b="0" i="1" smtClean="0">
                              <a:solidFill>
                                <a:srgbClr val="FF0000"/>
                              </a:solidFill>
                              <a:latin typeface="Cambria Math" panose="02040503050406030204" pitchFamily="18" charset="0"/>
                            </a:rPr>
                          </m:ctrlPr>
                        </m:sSupPr>
                        <m:e>
                          <m:r>
                            <a:rPr lang="en-US" altLang="ko-KR" i="1" smtClean="0">
                              <a:solidFill>
                                <a:srgbClr val="FF0000"/>
                              </a:solidFill>
                              <a:latin typeface="Cambria Math" panose="02040503050406030204" pitchFamily="18" charset="0"/>
                            </a:rPr>
                            <m:t>𝑡</m:t>
                          </m:r>
                        </m:e>
                        <m:sup>
                          <m:r>
                            <a:rPr lang="en-US" altLang="ko-KR" b="0" i="1" smtClean="0">
                              <a:solidFill>
                                <a:srgbClr val="FF0000"/>
                              </a:solidFill>
                              <a:latin typeface="Cambria Math" panose="02040503050406030204" pitchFamily="18" charset="0"/>
                            </a:rPr>
                            <m:t>∗</m:t>
                          </m:r>
                        </m:sup>
                      </m:sSup>
                    </m:oMath>
                  </m:oMathPara>
                </a14:m>
                <a:endParaRPr lang="ko-KR" altLang="en-US" dirty="0">
                  <a:solidFill>
                    <a:srgbClr val="FF0000"/>
                  </a:solidFill>
                </a:endParaRPr>
              </a:p>
            </p:txBody>
          </p:sp>
        </mc:Choice>
        <mc:Fallback xmlns="">
          <p:sp>
            <p:nvSpPr>
              <p:cNvPr id="38" name="TextBox 37">
                <a:extLst>
                  <a:ext uri="{FF2B5EF4-FFF2-40B4-BE49-F238E27FC236}">
                    <a16:creationId xmlns:a16="http://schemas.microsoft.com/office/drawing/2014/main" id="{60C628CC-9070-7433-7378-D15A4325BF0A}"/>
                  </a:ext>
                </a:extLst>
              </p:cNvPr>
              <p:cNvSpPr txBox="1">
                <a:spLocks noRot="1" noChangeAspect="1" noMove="1" noResize="1" noEditPoints="1" noAdjustHandles="1" noChangeArrowheads="1" noChangeShapeType="1" noTextEdit="1"/>
              </p:cNvSpPr>
              <p:nvPr/>
            </p:nvSpPr>
            <p:spPr>
              <a:xfrm>
                <a:off x="10582832" y="3496486"/>
                <a:ext cx="637033" cy="276999"/>
              </a:xfrm>
              <a:prstGeom prst="rect">
                <a:avLst/>
              </a:prstGeom>
              <a:blipFill>
                <a:blip r:embed="rId14"/>
                <a:stretch>
                  <a:fillRect l="-3810" b="-6667"/>
                </a:stretch>
              </a:blipFill>
            </p:spPr>
            <p:txBody>
              <a:bodyPr/>
              <a:lstStyle/>
              <a:p>
                <a:r>
                  <a:rPr lang="ko-KR" altLang="en-US">
                    <a:noFill/>
                  </a:rPr>
                  <a:t> </a:t>
                </a:r>
              </a:p>
            </p:txBody>
          </p:sp>
        </mc:Fallback>
      </mc:AlternateContent>
      <p:cxnSp>
        <p:nvCxnSpPr>
          <p:cNvPr id="39" name="직선 화살표 연결선 38">
            <a:extLst>
              <a:ext uri="{FF2B5EF4-FFF2-40B4-BE49-F238E27FC236}">
                <a16:creationId xmlns:a16="http://schemas.microsoft.com/office/drawing/2014/main" id="{F54A3C64-19E4-4D9C-D376-49802F3B6713}"/>
              </a:ext>
            </a:extLst>
          </p:cNvPr>
          <p:cNvCxnSpPr>
            <a:cxnSpLocks/>
          </p:cNvCxnSpPr>
          <p:nvPr/>
        </p:nvCxnSpPr>
        <p:spPr>
          <a:xfrm flipV="1">
            <a:off x="8230060" y="3634982"/>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직선 화살표 연결선 39">
            <a:extLst>
              <a:ext uri="{FF2B5EF4-FFF2-40B4-BE49-F238E27FC236}">
                <a16:creationId xmlns:a16="http://schemas.microsoft.com/office/drawing/2014/main" id="{4E31D901-9CAF-FDC8-3F6F-A75A8129F76B}"/>
              </a:ext>
            </a:extLst>
          </p:cNvPr>
          <p:cNvCxnSpPr>
            <a:cxnSpLocks/>
          </p:cNvCxnSpPr>
          <p:nvPr/>
        </p:nvCxnSpPr>
        <p:spPr>
          <a:xfrm flipV="1">
            <a:off x="9948513" y="3634978"/>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직선 화살표 연결선 40">
            <a:extLst>
              <a:ext uri="{FF2B5EF4-FFF2-40B4-BE49-F238E27FC236}">
                <a16:creationId xmlns:a16="http://schemas.microsoft.com/office/drawing/2014/main" id="{191592EB-4994-8496-4931-FC683F71AF4C}"/>
              </a:ext>
            </a:extLst>
          </p:cNvPr>
          <p:cNvCxnSpPr>
            <a:cxnSpLocks/>
          </p:cNvCxnSpPr>
          <p:nvPr/>
        </p:nvCxnSpPr>
        <p:spPr>
          <a:xfrm flipV="1">
            <a:off x="6536843" y="3623749"/>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9DA39C2-DE49-4037-8AEB-F73CAADE2101}"/>
                  </a:ext>
                </a:extLst>
              </p:cNvPr>
              <p:cNvSpPr txBox="1"/>
              <p:nvPr/>
            </p:nvSpPr>
            <p:spPr>
              <a:xfrm>
                <a:off x="2176856" y="2150311"/>
                <a:ext cx="1551563" cy="369332"/>
              </a:xfrm>
              <a:prstGeom prst="rect">
                <a:avLst/>
              </a:prstGeom>
              <a:noFill/>
            </p:spPr>
            <p:txBody>
              <a:bodyPr wrap="square" rtlCol="0">
                <a:spAutoFit/>
              </a:bodyPr>
              <a:lstStyle/>
              <a:p>
                <a:pPr algn="l"/>
                <a:r>
                  <a:rPr lang="en-US" altLang="ko-KR" b="1" dirty="0">
                    <a:solidFill>
                      <a:srgbClr val="FF0000"/>
                    </a:solidFill>
                  </a:rPr>
                  <a:t>Rec Game </a:t>
                </a:r>
                <a14:m>
                  <m:oMath xmlns:m="http://schemas.openxmlformats.org/officeDocument/2006/math">
                    <m:r>
                      <a:rPr lang="en-US" altLang="ko-KR" b="1" i="1" smtClean="0">
                        <a:solidFill>
                          <a:srgbClr val="FF0000"/>
                        </a:solidFill>
                        <a:latin typeface="Cambria Math" panose="02040503050406030204" pitchFamily="18" charset="0"/>
                      </a:rPr>
                      <m:t>𝟏</m:t>
                    </m:r>
                  </m:oMath>
                </a14:m>
                <a:endParaRPr lang="ko-KR" altLang="en-US" b="1" dirty="0">
                  <a:solidFill>
                    <a:srgbClr val="FF0000"/>
                  </a:solidFill>
                </a:endParaRPr>
              </a:p>
            </p:txBody>
          </p:sp>
        </mc:Choice>
        <mc:Fallback xmlns="">
          <p:sp>
            <p:nvSpPr>
              <p:cNvPr id="29" name="TextBox 28">
                <a:extLst>
                  <a:ext uri="{FF2B5EF4-FFF2-40B4-BE49-F238E27FC236}">
                    <a16:creationId xmlns:a16="http://schemas.microsoft.com/office/drawing/2014/main" id="{D9DA39C2-DE49-4037-8AEB-F73CAADE2101}"/>
                  </a:ext>
                </a:extLst>
              </p:cNvPr>
              <p:cNvSpPr txBox="1">
                <a:spLocks noRot="1" noChangeAspect="1" noMove="1" noResize="1" noEditPoints="1" noAdjustHandles="1" noChangeArrowheads="1" noChangeShapeType="1" noTextEdit="1"/>
              </p:cNvSpPr>
              <p:nvPr/>
            </p:nvSpPr>
            <p:spPr>
              <a:xfrm>
                <a:off x="2176856" y="2150311"/>
                <a:ext cx="1551563" cy="369332"/>
              </a:xfrm>
              <a:prstGeom prst="rect">
                <a:avLst/>
              </a:prstGeom>
              <a:blipFill>
                <a:blip r:embed="rId15"/>
                <a:stretch>
                  <a:fillRect l="-3137" t="-10000" b="-26667"/>
                </a:stretch>
              </a:blipFill>
            </p:spPr>
            <p:txBody>
              <a:bodyPr/>
              <a:lstStyle/>
              <a:p>
                <a:r>
                  <a:rPr lang="ko-KR" altLang="en-US">
                    <a:noFill/>
                  </a:rPr>
                  <a:t> </a:t>
                </a:r>
              </a:p>
            </p:txBody>
          </p:sp>
        </mc:Fallback>
      </mc:AlternateContent>
      <p:cxnSp>
        <p:nvCxnSpPr>
          <p:cNvPr id="30" name="직선 연결선 29">
            <a:extLst>
              <a:ext uri="{FF2B5EF4-FFF2-40B4-BE49-F238E27FC236}">
                <a16:creationId xmlns:a16="http://schemas.microsoft.com/office/drawing/2014/main" id="{023FD73A-15ED-4E96-B3EF-0019BADB3661}"/>
              </a:ext>
            </a:extLst>
          </p:cNvPr>
          <p:cNvCxnSpPr>
            <a:cxnSpLocks/>
            <a:endCxn id="29" idx="1"/>
          </p:cNvCxnSpPr>
          <p:nvPr/>
        </p:nvCxnSpPr>
        <p:spPr>
          <a:xfrm>
            <a:off x="1120680" y="1767338"/>
            <a:ext cx="1056176" cy="56763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직선 연결선 32">
            <a:extLst>
              <a:ext uri="{FF2B5EF4-FFF2-40B4-BE49-F238E27FC236}">
                <a16:creationId xmlns:a16="http://schemas.microsoft.com/office/drawing/2014/main" id="{37DBBF7E-C84A-46B0-9A69-6E07891FD518}"/>
              </a:ext>
            </a:extLst>
          </p:cNvPr>
          <p:cNvCxnSpPr>
            <a:cxnSpLocks/>
            <a:stCxn id="29" idx="3"/>
          </p:cNvCxnSpPr>
          <p:nvPr/>
        </p:nvCxnSpPr>
        <p:spPr>
          <a:xfrm flipV="1">
            <a:off x="3728419" y="1678879"/>
            <a:ext cx="1345309" cy="656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157032BB-EFCC-4B8A-A038-A22F25CDA7F3}"/>
                  </a:ext>
                </a:extLst>
              </p:cNvPr>
              <p:cNvSpPr txBox="1"/>
              <p:nvPr/>
            </p:nvSpPr>
            <p:spPr>
              <a:xfrm>
                <a:off x="5403122" y="2155926"/>
                <a:ext cx="1711425" cy="369332"/>
              </a:xfrm>
              <a:prstGeom prst="rect">
                <a:avLst/>
              </a:prstGeom>
              <a:noFill/>
            </p:spPr>
            <p:txBody>
              <a:bodyPr wrap="square" rtlCol="0">
                <a:spAutoFit/>
              </a:bodyPr>
              <a:lstStyle/>
              <a:p>
                <a:pPr algn="l"/>
                <a:r>
                  <a:rPr lang="en-US" altLang="ko-KR" b="1" dirty="0">
                    <a:solidFill>
                      <a:srgbClr val="0070C0"/>
                    </a:solidFill>
                  </a:rPr>
                  <a:t>Pres Game </a:t>
                </a:r>
                <a14:m>
                  <m:oMath xmlns:m="http://schemas.openxmlformats.org/officeDocument/2006/math">
                    <m:r>
                      <a:rPr lang="en-US" altLang="ko-KR" b="1" i="1" smtClean="0">
                        <a:solidFill>
                          <a:srgbClr val="0070C0"/>
                        </a:solidFill>
                        <a:latin typeface="Cambria Math" panose="02040503050406030204" pitchFamily="18" charset="0"/>
                      </a:rPr>
                      <m:t>𝟏</m:t>
                    </m:r>
                  </m:oMath>
                </a14:m>
                <a:endParaRPr lang="ko-KR" altLang="en-US" b="1" dirty="0">
                  <a:solidFill>
                    <a:srgbClr val="0070C0"/>
                  </a:solidFill>
                </a:endParaRPr>
              </a:p>
            </p:txBody>
          </p:sp>
        </mc:Choice>
        <mc:Fallback xmlns="">
          <p:sp>
            <p:nvSpPr>
              <p:cNvPr id="34" name="TextBox 33">
                <a:extLst>
                  <a:ext uri="{FF2B5EF4-FFF2-40B4-BE49-F238E27FC236}">
                    <a16:creationId xmlns:a16="http://schemas.microsoft.com/office/drawing/2014/main" id="{157032BB-EFCC-4B8A-A038-A22F25CDA7F3}"/>
                  </a:ext>
                </a:extLst>
              </p:cNvPr>
              <p:cNvSpPr txBox="1">
                <a:spLocks noRot="1" noChangeAspect="1" noMove="1" noResize="1" noEditPoints="1" noAdjustHandles="1" noChangeArrowheads="1" noChangeShapeType="1" noTextEdit="1"/>
              </p:cNvSpPr>
              <p:nvPr/>
            </p:nvSpPr>
            <p:spPr>
              <a:xfrm>
                <a:off x="5403122" y="2155926"/>
                <a:ext cx="1711425" cy="369332"/>
              </a:xfrm>
              <a:prstGeom prst="rect">
                <a:avLst/>
              </a:prstGeom>
              <a:blipFill>
                <a:blip r:embed="rId16"/>
                <a:stretch>
                  <a:fillRect l="-2847" t="-10000" b="-26667"/>
                </a:stretch>
              </a:blipFill>
            </p:spPr>
            <p:txBody>
              <a:bodyPr/>
              <a:lstStyle/>
              <a:p>
                <a:r>
                  <a:rPr lang="ko-KR" altLang="en-US">
                    <a:noFill/>
                  </a:rPr>
                  <a:t> </a:t>
                </a:r>
              </a:p>
            </p:txBody>
          </p:sp>
        </mc:Fallback>
      </mc:AlternateContent>
      <p:cxnSp>
        <p:nvCxnSpPr>
          <p:cNvPr id="35" name="직선 연결선 34">
            <a:extLst>
              <a:ext uri="{FF2B5EF4-FFF2-40B4-BE49-F238E27FC236}">
                <a16:creationId xmlns:a16="http://schemas.microsoft.com/office/drawing/2014/main" id="{26CDF00A-97F2-4EBE-8D1C-23D837CFC858}"/>
              </a:ext>
            </a:extLst>
          </p:cNvPr>
          <p:cNvCxnSpPr>
            <a:cxnSpLocks/>
            <a:stCxn id="34" idx="0"/>
            <a:endCxn id="8" idx="2"/>
          </p:cNvCxnSpPr>
          <p:nvPr/>
        </p:nvCxnSpPr>
        <p:spPr>
          <a:xfrm flipV="1">
            <a:off x="6258835" y="1663088"/>
            <a:ext cx="1" cy="49283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2D89ED2C-4538-4D82-A613-6AA01D1D34F0}"/>
                  </a:ext>
                </a:extLst>
              </p:cNvPr>
              <p:cNvSpPr txBox="1"/>
              <p:nvPr/>
            </p:nvSpPr>
            <p:spPr>
              <a:xfrm>
                <a:off x="7794125" y="2153291"/>
                <a:ext cx="1711425" cy="369332"/>
              </a:xfrm>
              <a:prstGeom prst="rect">
                <a:avLst/>
              </a:prstGeom>
              <a:noFill/>
            </p:spPr>
            <p:txBody>
              <a:bodyPr wrap="square" rtlCol="0">
                <a:spAutoFit/>
              </a:bodyPr>
              <a:lstStyle/>
              <a:p>
                <a:pPr algn="l"/>
                <a:r>
                  <a:rPr lang="en-US" altLang="ko-KR" b="1" dirty="0">
                    <a:solidFill>
                      <a:srgbClr val="0070C0"/>
                    </a:solidFill>
                  </a:rPr>
                  <a:t>Pres Game </a:t>
                </a:r>
                <a14:m>
                  <m:oMath xmlns:m="http://schemas.openxmlformats.org/officeDocument/2006/math">
                    <m:r>
                      <a:rPr lang="en-US" altLang="ko-KR" b="1" i="1" smtClean="0">
                        <a:solidFill>
                          <a:srgbClr val="0070C0"/>
                        </a:solidFill>
                        <a:latin typeface="Cambria Math" panose="02040503050406030204" pitchFamily="18" charset="0"/>
                      </a:rPr>
                      <m:t>𝟐</m:t>
                    </m:r>
                  </m:oMath>
                </a14:m>
                <a:endParaRPr lang="ko-KR" altLang="en-US" b="1" dirty="0">
                  <a:solidFill>
                    <a:srgbClr val="0070C0"/>
                  </a:solidFill>
                </a:endParaRPr>
              </a:p>
            </p:txBody>
          </p:sp>
        </mc:Choice>
        <mc:Fallback xmlns="">
          <p:sp>
            <p:nvSpPr>
              <p:cNvPr id="43" name="TextBox 42">
                <a:extLst>
                  <a:ext uri="{FF2B5EF4-FFF2-40B4-BE49-F238E27FC236}">
                    <a16:creationId xmlns:a16="http://schemas.microsoft.com/office/drawing/2014/main" id="{2D89ED2C-4538-4D82-A613-6AA01D1D34F0}"/>
                  </a:ext>
                </a:extLst>
              </p:cNvPr>
              <p:cNvSpPr txBox="1">
                <a:spLocks noRot="1" noChangeAspect="1" noMove="1" noResize="1" noEditPoints="1" noAdjustHandles="1" noChangeArrowheads="1" noChangeShapeType="1" noTextEdit="1"/>
              </p:cNvSpPr>
              <p:nvPr/>
            </p:nvSpPr>
            <p:spPr>
              <a:xfrm>
                <a:off x="7794125" y="2153291"/>
                <a:ext cx="1711425" cy="369332"/>
              </a:xfrm>
              <a:prstGeom prst="rect">
                <a:avLst/>
              </a:prstGeom>
              <a:blipFill>
                <a:blip r:embed="rId17"/>
                <a:stretch>
                  <a:fillRect l="-3214" t="-8197" b="-24590"/>
                </a:stretch>
              </a:blipFill>
            </p:spPr>
            <p:txBody>
              <a:bodyPr/>
              <a:lstStyle/>
              <a:p>
                <a:r>
                  <a:rPr lang="ko-KR" altLang="en-US">
                    <a:noFill/>
                  </a:rPr>
                  <a:t> </a:t>
                </a:r>
              </a:p>
            </p:txBody>
          </p:sp>
        </mc:Fallback>
      </mc:AlternateContent>
      <p:cxnSp>
        <p:nvCxnSpPr>
          <p:cNvPr id="44" name="직선 연결선 43">
            <a:extLst>
              <a:ext uri="{FF2B5EF4-FFF2-40B4-BE49-F238E27FC236}">
                <a16:creationId xmlns:a16="http://schemas.microsoft.com/office/drawing/2014/main" id="{EF0B809A-F68A-4F01-9789-9B0F5B82A898}"/>
              </a:ext>
            </a:extLst>
          </p:cNvPr>
          <p:cNvCxnSpPr>
            <a:cxnSpLocks/>
            <a:stCxn id="43" idx="1"/>
          </p:cNvCxnSpPr>
          <p:nvPr/>
        </p:nvCxnSpPr>
        <p:spPr>
          <a:xfrm flipH="1" flipV="1">
            <a:off x="7114547" y="1645638"/>
            <a:ext cx="679578" cy="69231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5" name="직선 연결선 44">
            <a:extLst>
              <a:ext uri="{FF2B5EF4-FFF2-40B4-BE49-F238E27FC236}">
                <a16:creationId xmlns:a16="http://schemas.microsoft.com/office/drawing/2014/main" id="{AF9378E0-ABC4-45D6-B065-080AFDCE5462}"/>
              </a:ext>
            </a:extLst>
          </p:cNvPr>
          <p:cNvCxnSpPr>
            <a:cxnSpLocks/>
            <a:stCxn id="43" idx="3"/>
          </p:cNvCxnSpPr>
          <p:nvPr/>
        </p:nvCxnSpPr>
        <p:spPr>
          <a:xfrm flipV="1">
            <a:off x="9505550" y="1659725"/>
            <a:ext cx="252172" cy="678232"/>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790A3F43-47AA-4426-991E-7E26AC3A630A}"/>
                  </a:ext>
                </a:extLst>
              </p:cNvPr>
              <p:cNvSpPr txBox="1"/>
              <p:nvPr/>
            </p:nvSpPr>
            <p:spPr>
              <a:xfrm>
                <a:off x="3746158" y="4338358"/>
                <a:ext cx="1551563" cy="369332"/>
              </a:xfrm>
              <a:prstGeom prst="rect">
                <a:avLst/>
              </a:prstGeom>
              <a:noFill/>
            </p:spPr>
            <p:txBody>
              <a:bodyPr wrap="square" rtlCol="0">
                <a:spAutoFit/>
              </a:bodyPr>
              <a:lstStyle/>
              <a:p>
                <a:pPr algn="l"/>
                <a:r>
                  <a:rPr lang="en-US" altLang="ko-KR" b="1" dirty="0">
                    <a:solidFill>
                      <a:srgbClr val="FF0000"/>
                    </a:solidFill>
                  </a:rPr>
                  <a:t>Rec Game </a:t>
                </a:r>
                <a14:m>
                  <m:oMath xmlns:m="http://schemas.openxmlformats.org/officeDocument/2006/math">
                    <m:r>
                      <a:rPr lang="en-US" altLang="ko-KR" b="1" i="1" smtClean="0">
                        <a:solidFill>
                          <a:srgbClr val="FF0000"/>
                        </a:solidFill>
                        <a:latin typeface="Cambria Math" panose="02040503050406030204" pitchFamily="18" charset="0"/>
                      </a:rPr>
                      <m:t>𝒊</m:t>
                    </m:r>
                  </m:oMath>
                </a14:m>
                <a:endParaRPr lang="ko-KR" altLang="en-US" b="1" dirty="0">
                  <a:solidFill>
                    <a:srgbClr val="FF0000"/>
                  </a:solidFill>
                </a:endParaRPr>
              </a:p>
            </p:txBody>
          </p:sp>
        </mc:Choice>
        <mc:Fallback xmlns="">
          <p:sp>
            <p:nvSpPr>
              <p:cNvPr id="46" name="TextBox 45">
                <a:extLst>
                  <a:ext uri="{FF2B5EF4-FFF2-40B4-BE49-F238E27FC236}">
                    <a16:creationId xmlns:a16="http://schemas.microsoft.com/office/drawing/2014/main" id="{790A3F43-47AA-4426-991E-7E26AC3A630A}"/>
                  </a:ext>
                </a:extLst>
              </p:cNvPr>
              <p:cNvSpPr txBox="1">
                <a:spLocks noRot="1" noChangeAspect="1" noMove="1" noResize="1" noEditPoints="1" noAdjustHandles="1" noChangeArrowheads="1" noChangeShapeType="1" noTextEdit="1"/>
              </p:cNvSpPr>
              <p:nvPr/>
            </p:nvSpPr>
            <p:spPr>
              <a:xfrm>
                <a:off x="3746158" y="4338358"/>
                <a:ext cx="1551563" cy="369332"/>
              </a:xfrm>
              <a:prstGeom prst="rect">
                <a:avLst/>
              </a:prstGeom>
              <a:blipFill>
                <a:blip r:embed="rId18"/>
                <a:stretch>
                  <a:fillRect l="-3543" t="-10000" b="-26667"/>
                </a:stretch>
              </a:blipFill>
            </p:spPr>
            <p:txBody>
              <a:bodyPr/>
              <a:lstStyle/>
              <a:p>
                <a:r>
                  <a:rPr lang="ko-KR" altLang="en-US">
                    <a:noFill/>
                  </a:rPr>
                  <a:t> </a:t>
                </a:r>
              </a:p>
            </p:txBody>
          </p:sp>
        </mc:Fallback>
      </mc:AlternateContent>
      <p:cxnSp>
        <p:nvCxnSpPr>
          <p:cNvPr id="48" name="직선 연결선 47">
            <a:extLst>
              <a:ext uri="{FF2B5EF4-FFF2-40B4-BE49-F238E27FC236}">
                <a16:creationId xmlns:a16="http://schemas.microsoft.com/office/drawing/2014/main" id="{A9AAD827-37FA-420E-9BF7-657EC8DA5C75}"/>
              </a:ext>
            </a:extLst>
          </p:cNvPr>
          <p:cNvCxnSpPr>
            <a:cxnSpLocks/>
            <a:endCxn id="46" idx="1"/>
          </p:cNvCxnSpPr>
          <p:nvPr/>
        </p:nvCxnSpPr>
        <p:spPr>
          <a:xfrm>
            <a:off x="2297535" y="3856686"/>
            <a:ext cx="1448623" cy="6663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직선 연결선 48">
            <a:extLst>
              <a:ext uri="{FF2B5EF4-FFF2-40B4-BE49-F238E27FC236}">
                <a16:creationId xmlns:a16="http://schemas.microsoft.com/office/drawing/2014/main" id="{189F0A48-E8B0-471B-AC9C-E08CFB7C8E58}"/>
              </a:ext>
            </a:extLst>
          </p:cNvPr>
          <p:cNvCxnSpPr>
            <a:cxnSpLocks/>
            <a:endCxn id="46" idx="3"/>
          </p:cNvCxnSpPr>
          <p:nvPr/>
        </p:nvCxnSpPr>
        <p:spPr>
          <a:xfrm flipH="1">
            <a:off x="5297721" y="3717151"/>
            <a:ext cx="1239124" cy="80587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6A07C1F4-F1A7-4F02-981E-7E1C5E439615}"/>
                  </a:ext>
                </a:extLst>
              </p:cNvPr>
              <p:cNvSpPr txBox="1"/>
              <p:nvPr/>
            </p:nvSpPr>
            <p:spPr>
              <a:xfrm>
                <a:off x="8453494" y="4338358"/>
                <a:ext cx="1935082" cy="369332"/>
              </a:xfrm>
              <a:prstGeom prst="rect">
                <a:avLst/>
              </a:prstGeom>
              <a:noFill/>
            </p:spPr>
            <p:txBody>
              <a:bodyPr wrap="square" rtlCol="0">
                <a:spAutoFit/>
              </a:bodyPr>
              <a:lstStyle/>
              <a:p>
                <a:pPr algn="l"/>
                <a:r>
                  <a:rPr lang="en-US" altLang="ko-KR" b="1" dirty="0">
                    <a:solidFill>
                      <a:srgbClr val="FF0000"/>
                    </a:solidFill>
                  </a:rPr>
                  <a:t>Rec Game </a:t>
                </a:r>
                <a14:m>
                  <m:oMath xmlns:m="http://schemas.openxmlformats.org/officeDocument/2006/math">
                    <m:r>
                      <a:rPr lang="en-US" altLang="ko-KR" b="1" i="1" smtClean="0">
                        <a:solidFill>
                          <a:srgbClr val="FF0000"/>
                        </a:solidFill>
                        <a:latin typeface="Cambria Math" panose="02040503050406030204" pitchFamily="18" charset="0"/>
                      </a:rPr>
                      <m:t>𝒊</m:t>
                    </m:r>
                    <m:r>
                      <a:rPr lang="en-US" altLang="ko-KR" b="1" i="1" smtClean="0">
                        <a:solidFill>
                          <a:srgbClr val="FF0000"/>
                        </a:solidFill>
                        <a:latin typeface="Cambria Math" panose="02040503050406030204" pitchFamily="18" charset="0"/>
                      </a:rPr>
                      <m:t>+</m:t>
                    </m:r>
                    <m:r>
                      <a:rPr lang="en-US" altLang="ko-KR" b="1" i="1" smtClean="0">
                        <a:solidFill>
                          <a:srgbClr val="FF0000"/>
                        </a:solidFill>
                        <a:latin typeface="Cambria Math" panose="02040503050406030204" pitchFamily="18" charset="0"/>
                      </a:rPr>
                      <m:t>𝟏</m:t>
                    </m:r>
                  </m:oMath>
                </a14:m>
                <a:endParaRPr lang="ko-KR" altLang="en-US" b="1" dirty="0">
                  <a:solidFill>
                    <a:srgbClr val="FF0000"/>
                  </a:solidFill>
                </a:endParaRPr>
              </a:p>
            </p:txBody>
          </p:sp>
        </mc:Choice>
        <mc:Fallback xmlns="">
          <p:sp>
            <p:nvSpPr>
              <p:cNvPr id="50" name="TextBox 49">
                <a:extLst>
                  <a:ext uri="{FF2B5EF4-FFF2-40B4-BE49-F238E27FC236}">
                    <a16:creationId xmlns:a16="http://schemas.microsoft.com/office/drawing/2014/main" id="{6A07C1F4-F1A7-4F02-981E-7E1C5E439615}"/>
                  </a:ext>
                </a:extLst>
              </p:cNvPr>
              <p:cNvSpPr txBox="1">
                <a:spLocks noRot="1" noChangeAspect="1" noMove="1" noResize="1" noEditPoints="1" noAdjustHandles="1" noChangeArrowheads="1" noChangeShapeType="1" noTextEdit="1"/>
              </p:cNvSpPr>
              <p:nvPr/>
            </p:nvSpPr>
            <p:spPr>
              <a:xfrm>
                <a:off x="8453494" y="4338358"/>
                <a:ext cx="1935082" cy="369332"/>
              </a:xfrm>
              <a:prstGeom prst="rect">
                <a:avLst/>
              </a:prstGeom>
              <a:blipFill>
                <a:blip r:embed="rId19"/>
                <a:stretch>
                  <a:fillRect l="-2839" t="-10000" b="-26667"/>
                </a:stretch>
              </a:blipFill>
            </p:spPr>
            <p:txBody>
              <a:bodyPr/>
              <a:lstStyle/>
              <a:p>
                <a:r>
                  <a:rPr lang="ko-KR" altLang="en-US">
                    <a:noFill/>
                  </a:rPr>
                  <a:t> </a:t>
                </a:r>
              </a:p>
            </p:txBody>
          </p:sp>
        </mc:Fallback>
      </mc:AlternateContent>
      <p:cxnSp>
        <p:nvCxnSpPr>
          <p:cNvPr id="51" name="직선 연결선 50">
            <a:extLst>
              <a:ext uri="{FF2B5EF4-FFF2-40B4-BE49-F238E27FC236}">
                <a16:creationId xmlns:a16="http://schemas.microsoft.com/office/drawing/2014/main" id="{0C69815E-3D13-4297-8CF4-7B1AC18C1374}"/>
              </a:ext>
            </a:extLst>
          </p:cNvPr>
          <p:cNvCxnSpPr>
            <a:cxnSpLocks/>
            <a:endCxn id="50" idx="3"/>
          </p:cNvCxnSpPr>
          <p:nvPr/>
        </p:nvCxnSpPr>
        <p:spPr>
          <a:xfrm flipH="1">
            <a:off x="10388576" y="3808415"/>
            <a:ext cx="725684" cy="71460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직선 연결선 51">
            <a:extLst>
              <a:ext uri="{FF2B5EF4-FFF2-40B4-BE49-F238E27FC236}">
                <a16:creationId xmlns:a16="http://schemas.microsoft.com/office/drawing/2014/main" id="{B64DDEB1-C516-44F3-AB93-375340975561}"/>
              </a:ext>
            </a:extLst>
          </p:cNvPr>
          <p:cNvCxnSpPr>
            <a:cxnSpLocks/>
            <a:endCxn id="50" idx="1"/>
          </p:cNvCxnSpPr>
          <p:nvPr/>
        </p:nvCxnSpPr>
        <p:spPr>
          <a:xfrm>
            <a:off x="7074968" y="3808415"/>
            <a:ext cx="1378526" cy="71460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0848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5E278-9125-D2D4-1423-3B382B380A41}"/>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내용 개체 틀 1">
                <a:extLst>
                  <a:ext uri="{FF2B5EF4-FFF2-40B4-BE49-F238E27FC236}">
                    <a16:creationId xmlns:a16="http://schemas.microsoft.com/office/drawing/2014/main" id="{A96DD9D2-DC3F-74FC-C54E-CB1DA5E8F34B}"/>
                  </a:ext>
                </a:extLst>
              </p:cNvPr>
              <p:cNvSpPr>
                <a:spLocks noGrp="1"/>
              </p:cNvSpPr>
              <p:nvPr>
                <p:ph idx="1"/>
              </p:nvPr>
            </p:nvSpPr>
            <p:spPr/>
            <p:txBody>
              <a:bodyPr/>
              <a:lstStyle/>
              <a:p>
                <a14:m>
                  <m:oMath xmlns:m="http://schemas.openxmlformats.org/officeDocument/2006/math">
                    <m:f>
                      <m:fPr>
                        <m:ctrlPr>
                          <a:rPr lang="en-US" altLang="ko-KR" b="1" i="1" smtClean="0">
                            <a:latin typeface="Cambria Math" panose="02040503050406030204" pitchFamily="18" charset="0"/>
                          </a:rPr>
                        </m:ctrlPr>
                      </m:fPr>
                      <m:num>
                        <m:sSup>
                          <m:sSupPr>
                            <m:ctrlPr>
                              <a:rPr lang="en-US" altLang="ko-KR" b="1" i="1" smtClean="0">
                                <a:latin typeface="Cambria Math" panose="02040503050406030204" pitchFamily="18" charset="0"/>
                              </a:rPr>
                            </m:ctrlPr>
                          </m:sSupPr>
                          <m:e>
                            <m:r>
                              <a:rPr lang="en-US" altLang="ko-KR" b="1" i="1" smtClean="0">
                                <a:latin typeface="Cambria Math" panose="02040503050406030204" pitchFamily="18" charset="0"/>
                              </a:rPr>
                              <m:t>𝒑</m:t>
                            </m:r>
                          </m:e>
                          <m:sup>
                            <m:r>
                              <a:rPr lang="en-US" altLang="ko-KR" b="1" i="1" smtClean="0">
                                <a:latin typeface="Cambria Math" panose="02040503050406030204" pitchFamily="18" charset="0"/>
                              </a:rPr>
                              <m:t>𝟐</m:t>
                            </m:r>
                          </m:sup>
                        </m:sSup>
                      </m:num>
                      <m:den>
                        <m:sSup>
                          <m:sSupPr>
                            <m:ctrlPr>
                              <a:rPr lang="en-US" altLang="ko-KR" b="1" i="1" smtClean="0">
                                <a:latin typeface="Cambria Math" panose="02040503050406030204" pitchFamily="18" charset="0"/>
                              </a:rPr>
                            </m:ctrlPr>
                          </m:sSupPr>
                          <m:e>
                            <m:r>
                              <a:rPr lang="en-US" altLang="ko-KR" b="1" i="1" smtClean="0">
                                <a:latin typeface="Cambria Math" panose="02040503050406030204" pitchFamily="18" charset="0"/>
                              </a:rPr>
                              <m:t>𝟐</m:t>
                            </m:r>
                          </m:e>
                          <m:sup>
                            <m:r>
                              <a:rPr lang="en-US" altLang="ko-KR" b="1" i="1" smtClean="0">
                                <a:latin typeface="Cambria Math" panose="02040503050406030204" pitchFamily="18" charset="0"/>
                              </a:rPr>
                              <m:t>𝒄</m:t>
                            </m:r>
                          </m:sup>
                        </m:sSup>
                      </m:den>
                    </m:f>
                  </m:oMath>
                </a14:m>
                <a:r>
                  <a:rPr lang="ko-KR" altLang="en-US" dirty="0"/>
                  <a:t> </a:t>
                </a:r>
                <a:r>
                  <a:rPr lang="en-US" altLang="ko-KR" dirty="0"/>
                  <a:t>term appears in a single Rec game</a:t>
                </a:r>
              </a:p>
              <a:p>
                <a:pPr lvl="1"/>
                <a:r>
                  <a:rPr lang="en-US" altLang="ko-KR" sz="2400" dirty="0"/>
                  <a:t>There exists at most </a:t>
                </a:r>
                <a14:m>
                  <m:oMath xmlns:m="http://schemas.openxmlformats.org/officeDocument/2006/math">
                    <m:sSub>
                      <m:sSubPr>
                        <m:ctrlPr>
                          <a:rPr lang="en-US" altLang="ko-KR" sz="2400" b="0" i="1" smtClean="0">
                            <a:latin typeface="Cambria Math" panose="02040503050406030204" pitchFamily="18" charset="0"/>
                          </a:rPr>
                        </m:ctrlPr>
                      </m:sSubPr>
                      <m:e>
                        <m:r>
                          <a:rPr lang="en-US" altLang="ko-KR" sz="2400" b="0" i="1" smtClean="0">
                            <a:latin typeface="Cambria Math" panose="02040503050406030204" pitchFamily="18" charset="0"/>
                          </a:rPr>
                          <m:t>𝑞</m:t>
                        </m:r>
                      </m:e>
                      <m:sub>
                        <m:r>
                          <a:rPr lang="en-US" altLang="ko-KR" sz="2400" b="0" i="1" smtClean="0">
                            <a:latin typeface="Cambria Math" panose="02040503050406030204" pitchFamily="18" charset="0"/>
                          </a:rPr>
                          <m:t>1</m:t>
                        </m:r>
                      </m:sub>
                    </m:sSub>
                  </m:oMath>
                </a14:m>
                <a:r>
                  <a:rPr lang="en-US" altLang="ko-KR" sz="2400" dirty="0"/>
                  <a:t> Rec games</a:t>
                </a:r>
              </a:p>
              <a:p>
                <a:pPr lvl="1"/>
                <a:r>
                  <a:rPr lang="en-US" altLang="ko-KR" sz="2400" dirty="0"/>
                  <a:t> </a:t>
                </a:r>
                <a14:m>
                  <m:oMath xmlns:m="http://schemas.openxmlformats.org/officeDocument/2006/math">
                    <m:f>
                      <m:fPr>
                        <m:ctrlPr>
                          <a:rPr lang="en-US" altLang="ko-KR" sz="2400" b="0" i="1" smtClean="0">
                            <a:latin typeface="Cambria Math" panose="02040503050406030204" pitchFamily="18" charset="0"/>
                          </a:rPr>
                        </m:ctrlPr>
                      </m:fPr>
                      <m:num>
                        <m:sSub>
                          <m:sSubPr>
                            <m:ctrlPr>
                              <a:rPr lang="en-US" altLang="ko-KR" sz="2400" b="0" i="1" smtClean="0">
                                <a:latin typeface="Cambria Math" panose="02040503050406030204" pitchFamily="18" charset="0"/>
                              </a:rPr>
                            </m:ctrlPr>
                          </m:sSubPr>
                          <m:e>
                            <m:r>
                              <a:rPr lang="en-US" altLang="ko-KR" sz="2400" b="0" i="1" smtClean="0">
                                <a:latin typeface="Cambria Math" panose="02040503050406030204" pitchFamily="18" charset="0"/>
                              </a:rPr>
                              <m:t>𝑞</m:t>
                            </m:r>
                          </m:e>
                          <m:sub>
                            <m:r>
                              <a:rPr lang="en-US" altLang="ko-KR" sz="2400" b="0" i="1" smtClean="0">
                                <a:latin typeface="Cambria Math" panose="02040503050406030204" pitchFamily="18" charset="0"/>
                              </a:rPr>
                              <m:t>1</m:t>
                            </m:r>
                          </m:sub>
                        </m:sSub>
                        <m:sSup>
                          <m:sSupPr>
                            <m:ctrlPr>
                              <a:rPr lang="en-US" altLang="ko-KR" sz="2400" b="0" i="1" smtClean="0">
                                <a:latin typeface="Cambria Math" panose="02040503050406030204" pitchFamily="18" charset="0"/>
                              </a:rPr>
                            </m:ctrlPr>
                          </m:sSupPr>
                          <m:e>
                            <m:r>
                              <a:rPr lang="en-US" altLang="ko-KR" sz="2400" b="0" i="1" smtClean="0">
                                <a:latin typeface="Cambria Math" panose="02040503050406030204" pitchFamily="18" charset="0"/>
                              </a:rPr>
                              <m:t>𝑝</m:t>
                            </m:r>
                          </m:e>
                          <m:sup>
                            <m:r>
                              <a:rPr lang="en-US" altLang="ko-KR" sz="2400" b="0" i="1" smtClean="0">
                                <a:latin typeface="Cambria Math" panose="02040503050406030204" pitchFamily="18" charset="0"/>
                              </a:rPr>
                              <m:t>2</m:t>
                            </m:r>
                          </m:sup>
                        </m:sSup>
                      </m:num>
                      <m:den>
                        <m:sSup>
                          <m:sSupPr>
                            <m:ctrlPr>
                              <a:rPr lang="en-US" altLang="ko-KR" sz="2400" b="0" i="1" smtClean="0">
                                <a:latin typeface="Cambria Math" panose="02040503050406030204" pitchFamily="18" charset="0"/>
                              </a:rPr>
                            </m:ctrlPr>
                          </m:sSupPr>
                          <m:e>
                            <m:r>
                              <a:rPr lang="en-US" altLang="ko-KR" sz="2400" b="0" i="1" smtClean="0">
                                <a:latin typeface="Cambria Math" panose="02040503050406030204" pitchFamily="18" charset="0"/>
                              </a:rPr>
                              <m:t>2</m:t>
                            </m:r>
                          </m:e>
                          <m:sup>
                            <m:r>
                              <a:rPr lang="en-US" altLang="ko-KR" sz="2400" b="0" i="1" smtClean="0">
                                <a:latin typeface="Cambria Math" panose="02040503050406030204" pitchFamily="18" charset="0"/>
                              </a:rPr>
                              <m:t>𝑐</m:t>
                            </m:r>
                          </m:sup>
                        </m:sSup>
                      </m:den>
                    </m:f>
                  </m:oMath>
                </a14:m>
                <a:r>
                  <a:rPr lang="en-US" altLang="ko-KR" sz="2400" dirty="0"/>
                  <a:t> leads to </a:t>
                </a:r>
                <a14:m>
                  <m:oMath xmlns:m="http://schemas.openxmlformats.org/officeDocument/2006/math">
                    <m:f>
                      <m:fPr>
                        <m:ctrlPr>
                          <a:rPr lang="en-US" altLang="ko-KR" sz="2400" b="0" i="1" smtClean="0">
                            <a:latin typeface="Cambria Math" panose="02040503050406030204" pitchFamily="18" charset="0"/>
                          </a:rPr>
                        </m:ctrlPr>
                      </m:fPr>
                      <m:num>
                        <m:r>
                          <a:rPr lang="en-US" altLang="ko-KR" sz="2400" b="0" i="1" smtClean="0">
                            <a:latin typeface="Cambria Math" panose="02040503050406030204" pitchFamily="18" charset="0"/>
                          </a:rPr>
                          <m:t>𝑐</m:t>
                        </m:r>
                      </m:num>
                      <m:den>
                        <m:r>
                          <a:rPr lang="en-US" altLang="ko-KR" sz="2400" b="0" i="1" smtClean="0">
                            <a:latin typeface="Cambria Math" panose="02040503050406030204" pitchFamily="18" charset="0"/>
                          </a:rPr>
                          <m:t>3</m:t>
                        </m:r>
                      </m:den>
                    </m:f>
                  </m:oMath>
                </a14:m>
                <a:r>
                  <a:rPr lang="en-US" altLang="ko-KR" sz="2400" dirty="0"/>
                  <a:t> - bit security!</a:t>
                </a:r>
              </a:p>
              <a:p>
                <a:pPr lvl="2"/>
                <a14:m>
                  <m:oMath xmlns:m="http://schemas.openxmlformats.org/officeDocument/2006/math">
                    <m:r>
                      <a:rPr lang="en-US" altLang="ko-KR" sz="2000" b="0" i="1" smtClean="0">
                        <a:latin typeface="Cambria Math" panose="02040503050406030204" pitchFamily="18" charset="0"/>
                      </a:rPr>
                      <m:t>𝑝</m:t>
                    </m:r>
                    <m:r>
                      <a:rPr lang="en-US" altLang="ko-KR" sz="2000" b="0" i="1" smtClean="0">
                        <a:latin typeface="Cambria Math" panose="02040503050406030204" pitchFamily="18" charset="0"/>
                      </a:rPr>
                      <m:t>≔</m:t>
                    </m:r>
                  </m:oMath>
                </a14:m>
                <a:r>
                  <a:rPr lang="en-US" altLang="ko-KR" sz="2000" dirty="0"/>
                  <a:t> number of primitive calls</a:t>
                </a:r>
              </a:p>
              <a:p>
                <a:pPr lvl="2"/>
                <a14:m>
                  <m:oMath xmlns:m="http://schemas.openxmlformats.org/officeDocument/2006/math">
                    <m:sSub>
                      <m:sSubPr>
                        <m:ctrlPr>
                          <a:rPr lang="en-US" altLang="ko-KR" sz="2000" b="0" i="1" smtClean="0">
                            <a:latin typeface="Cambria Math" panose="02040503050406030204" pitchFamily="18" charset="0"/>
                          </a:rPr>
                        </m:ctrlPr>
                      </m:sSubPr>
                      <m:e>
                        <m:r>
                          <a:rPr lang="en-US" altLang="ko-KR" sz="2000" b="0" i="1" smtClean="0">
                            <a:latin typeface="Cambria Math" panose="02040503050406030204" pitchFamily="18" charset="0"/>
                          </a:rPr>
                          <m:t>𝑞</m:t>
                        </m:r>
                      </m:e>
                      <m:sub>
                        <m:r>
                          <a:rPr lang="en-US" altLang="ko-KR" sz="2000" b="0" i="1" smtClean="0">
                            <a:latin typeface="Cambria Math" panose="02040503050406030204" pitchFamily="18" charset="0"/>
                          </a:rPr>
                          <m:t>1</m:t>
                        </m:r>
                      </m:sub>
                    </m:sSub>
                    <m:r>
                      <a:rPr lang="en-US" altLang="ko-KR" sz="2000" b="0" i="1" smtClean="0">
                        <a:latin typeface="Cambria Math" panose="02040503050406030204" pitchFamily="18" charset="0"/>
                      </a:rPr>
                      <m:t>≔</m:t>
                    </m:r>
                  </m:oMath>
                </a14:m>
                <a:r>
                  <a:rPr lang="en-US" altLang="ko-KR" sz="2000" dirty="0"/>
                  <a:t> maximum number of </a:t>
                </a:r>
                <a14:m>
                  <m:oMath xmlns:m="http://schemas.openxmlformats.org/officeDocument/2006/math">
                    <m:r>
                      <a:rPr lang="en-US" altLang="ko-KR" sz="2000" i="1" dirty="0" smtClean="0">
                        <a:latin typeface="Cambria Math" panose="02040503050406030204" pitchFamily="18" charset="0"/>
                      </a:rPr>
                      <m:t>𝑛𝑒𝑥𝑡</m:t>
                    </m:r>
                  </m:oMath>
                </a14:m>
                <a:r>
                  <a:rPr lang="en-US" altLang="ko-KR" sz="2000" dirty="0"/>
                  <a:t> calls</a:t>
                </a:r>
                <a:endParaRPr lang="en-US" altLang="ko-KR" dirty="0"/>
              </a:p>
              <a:p>
                <a:endParaRPr lang="en-US" altLang="ko-KR" dirty="0"/>
              </a:p>
            </p:txBody>
          </p:sp>
        </mc:Choice>
        <mc:Fallback>
          <p:sp>
            <p:nvSpPr>
              <p:cNvPr id="2" name="내용 개체 틀 1">
                <a:extLst>
                  <a:ext uri="{FF2B5EF4-FFF2-40B4-BE49-F238E27FC236}">
                    <a16:creationId xmlns:a16="http://schemas.microsoft.com/office/drawing/2014/main" id="{A96DD9D2-DC3F-74FC-C54E-CB1DA5E8F34B}"/>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ko-KR" altLang="en-US">
                    <a:noFill/>
                  </a:rPr>
                  <a:t> </a:t>
                </a:r>
              </a:p>
            </p:txBody>
          </p:sp>
        </mc:Fallback>
      </mc:AlternateContent>
      <p:sp>
        <p:nvSpPr>
          <p:cNvPr id="3" name="제목 2">
            <a:extLst>
              <a:ext uri="{FF2B5EF4-FFF2-40B4-BE49-F238E27FC236}">
                <a16:creationId xmlns:a16="http://schemas.microsoft.com/office/drawing/2014/main" id="{DE9EBF9A-7AC4-2FAA-FFAE-FE29725B0440}"/>
              </a:ext>
            </a:extLst>
          </p:cNvPr>
          <p:cNvSpPr>
            <a:spLocks noGrp="1"/>
          </p:cNvSpPr>
          <p:nvPr>
            <p:ph type="title"/>
          </p:nvPr>
        </p:nvSpPr>
        <p:spPr/>
        <p:txBody>
          <a:bodyPr/>
          <a:lstStyle/>
          <a:p>
            <a:r>
              <a:rPr lang="en-US" altLang="ko-KR" dirty="0"/>
              <a:t>Problem 1: Security bound is not tight</a:t>
            </a:r>
            <a:endParaRPr lang="ko-KR" altLang="en-US" dirty="0"/>
          </a:p>
        </p:txBody>
      </p:sp>
      <mc:AlternateContent xmlns:mc="http://schemas.openxmlformats.org/markup-compatibility/2006">
        <mc:Choice xmlns:a14="http://schemas.microsoft.com/office/drawing/2010/main" Requires="a14">
          <p:graphicFrame>
            <p:nvGraphicFramePr>
              <p:cNvPr id="4" name="표 3">
                <a:extLst>
                  <a:ext uri="{FF2B5EF4-FFF2-40B4-BE49-F238E27FC236}">
                    <a16:creationId xmlns:a16="http://schemas.microsoft.com/office/drawing/2014/main" id="{AA297729-DB2E-3795-F061-E4014F5E7069}"/>
                  </a:ext>
                </a:extLst>
              </p:cNvPr>
              <p:cNvGraphicFramePr>
                <a:graphicFrameLocks noGrp="1"/>
              </p:cNvGraphicFramePr>
              <p:nvPr/>
            </p:nvGraphicFramePr>
            <p:xfrm>
              <a:off x="7685590" y="1598904"/>
              <a:ext cx="3852848" cy="1652969"/>
            </p:xfrm>
            <a:graphic>
              <a:graphicData uri="http://schemas.openxmlformats.org/drawingml/2006/table">
                <a:tbl>
                  <a:tblPr firstRow="1" bandRow="1">
                    <a:tableStyleId>{5C22544A-7EE6-4342-B048-85BDC9FD1C3A}</a:tableStyleId>
                  </a:tblPr>
                  <a:tblGrid>
                    <a:gridCol w="3852848">
                      <a:extLst>
                        <a:ext uri="{9D8B030D-6E8A-4147-A177-3AD203B41FA5}">
                          <a16:colId xmlns:a16="http://schemas.microsoft.com/office/drawing/2014/main" val="4037648792"/>
                        </a:ext>
                      </a:extLst>
                    </a:gridCol>
                  </a:tblGrid>
                  <a:tr h="473647">
                    <a:tc>
                      <a:txBody>
                        <a:bodyPr/>
                        <a:lstStyle/>
                        <a:p>
                          <a:pPr algn="ctr" latinLnBrk="1"/>
                          <a:r>
                            <a:rPr lang="en-US" altLang="ko-KR" dirty="0"/>
                            <a:t>Robustness (bit security)</a:t>
                          </a:r>
                          <a:endParaRPr lang="ko-KR" altLang="en-US" dirty="0"/>
                        </a:p>
                      </a:txBody>
                      <a:tcPr/>
                    </a:tc>
                    <a:extLst>
                      <a:ext uri="{0D108BD9-81ED-4DB2-BD59-A6C34878D82A}">
                        <a16:rowId xmlns:a16="http://schemas.microsoft.com/office/drawing/2014/main" val="3542610780"/>
                      </a:ext>
                    </a:extLst>
                  </a:tr>
                  <a:tr h="652610">
                    <a:tc>
                      <a:txBody>
                        <a:bodyPr/>
                        <a:lstStyle/>
                        <a:p>
                          <a:pPr algn="ctr" latinLnBrk="1"/>
                          <a14:m>
                            <m:oMathPara xmlns:m="http://schemas.openxmlformats.org/officeDocument/2006/math">
                              <m:oMathParaPr>
                                <m:jc m:val="centerGroup"/>
                              </m:oMathParaPr>
                              <m:oMath xmlns:m="http://schemas.openxmlformats.org/officeDocument/2006/math">
                                <m:func>
                                  <m:funcPr>
                                    <m:ctrlPr>
                                      <a:rPr lang="en-US" altLang="ko-KR" sz="3200" b="0" i="1" dirty="0" smtClean="0">
                                        <a:latin typeface="Cambria Math" panose="02040503050406030204" pitchFamily="18" charset="0"/>
                                        <a:cs typeface="Calibri Light" panose="020F0302020204030204" pitchFamily="34" charset="0"/>
                                      </a:rPr>
                                    </m:ctrlPr>
                                  </m:funcPr>
                                  <m:fName>
                                    <m:r>
                                      <m:rPr>
                                        <m:sty m:val="p"/>
                                      </m:rPr>
                                      <a:rPr lang="en-US" altLang="ko-KR" sz="3200" b="0" i="0" dirty="0" smtClean="0">
                                        <a:latin typeface="Cambria Math" panose="02040503050406030204" pitchFamily="18" charset="0"/>
                                        <a:cs typeface="Calibri Light" panose="020F0302020204030204" pitchFamily="34" charset="0"/>
                                      </a:rPr>
                                      <m:t>min</m:t>
                                    </m:r>
                                  </m:fName>
                                  <m:e>
                                    <m:d>
                                      <m:dPr>
                                        <m:begChr m:val="{"/>
                                        <m:endChr m:val="}"/>
                                        <m:ctrlPr>
                                          <a:rPr lang="en-US" altLang="ko-KR" sz="3200" b="0" i="1" dirty="0" smtClean="0">
                                            <a:latin typeface="Cambria Math" panose="02040503050406030204" pitchFamily="18" charset="0"/>
                                            <a:cs typeface="Calibri Light" panose="020F0302020204030204" pitchFamily="34" charset="0"/>
                                          </a:rPr>
                                        </m:ctrlPr>
                                      </m:dPr>
                                      <m:e>
                                        <m:f>
                                          <m:fPr>
                                            <m:ctrlPr>
                                              <a:rPr lang="en-US" altLang="ko-KR" sz="3200" b="0" i="1" dirty="0" smtClean="0">
                                                <a:latin typeface="Cambria Math" panose="02040503050406030204" pitchFamily="18" charset="0"/>
                                                <a:cs typeface="Calibri Light" panose="020F0302020204030204" pitchFamily="34" charset="0"/>
                                              </a:rPr>
                                            </m:ctrlPr>
                                          </m:fPr>
                                          <m:num>
                                            <m:r>
                                              <a:rPr lang="ko-KR" altLang="en-US" sz="3200" b="0" i="1" dirty="0" smtClean="0">
                                                <a:latin typeface="Cambria Math" panose="02040503050406030204" pitchFamily="18" charset="0"/>
                                                <a:cs typeface="Calibri Light" panose="020F0302020204030204" pitchFamily="34" charset="0"/>
                                              </a:rPr>
                                              <m:t>𝜆</m:t>
                                            </m:r>
                                          </m:num>
                                          <m:den>
                                            <m:r>
                                              <a:rPr lang="en-US" altLang="ko-KR" sz="3200" b="0" i="1" dirty="0" smtClean="0">
                                                <a:latin typeface="Cambria Math" panose="02040503050406030204" pitchFamily="18" charset="0"/>
                                                <a:cs typeface="Calibri Light" panose="020F0302020204030204" pitchFamily="34" charset="0"/>
                                              </a:rPr>
                                              <m:t>2</m:t>
                                            </m:r>
                                          </m:den>
                                        </m:f>
                                        <m:r>
                                          <a:rPr lang="en-US" altLang="ko-KR" sz="3200" b="0" i="1" dirty="0" smtClean="0">
                                            <a:latin typeface="Cambria Math" panose="02040503050406030204" pitchFamily="18" charset="0"/>
                                            <a:cs typeface="Calibri Light" panose="020F0302020204030204" pitchFamily="34" charset="0"/>
                                          </a:rPr>
                                          <m:t>,</m:t>
                                        </m:r>
                                        <m:f>
                                          <m:fPr>
                                            <m:ctrlPr>
                                              <a:rPr lang="en-US" altLang="ko-KR" sz="3200" b="0" i="1" dirty="0" smtClean="0">
                                                <a:solidFill>
                                                  <a:srgbClr val="FF0000"/>
                                                </a:solidFill>
                                                <a:latin typeface="Cambria Math" panose="02040503050406030204" pitchFamily="18" charset="0"/>
                                                <a:cs typeface="Calibri Light" panose="020F0302020204030204" pitchFamily="34" charset="0"/>
                                              </a:rPr>
                                            </m:ctrlPr>
                                          </m:fPr>
                                          <m:num>
                                            <m:r>
                                              <a:rPr lang="en-US" altLang="ko-KR" sz="3200" b="0" i="1" dirty="0" smtClean="0">
                                                <a:solidFill>
                                                  <a:srgbClr val="FF0000"/>
                                                </a:solidFill>
                                                <a:latin typeface="Cambria Math" panose="02040503050406030204" pitchFamily="18" charset="0"/>
                                                <a:cs typeface="Calibri Light" panose="020F0302020204030204" pitchFamily="34" charset="0"/>
                                              </a:rPr>
                                              <m:t>𝑐</m:t>
                                            </m:r>
                                          </m:num>
                                          <m:den>
                                            <m:r>
                                              <a:rPr lang="en-US" altLang="ko-KR" sz="3200" b="0" i="1" dirty="0" smtClean="0">
                                                <a:solidFill>
                                                  <a:srgbClr val="FF0000"/>
                                                </a:solidFill>
                                                <a:latin typeface="Cambria Math" panose="02040503050406030204" pitchFamily="18" charset="0"/>
                                                <a:cs typeface="Calibri Light" panose="020F0302020204030204" pitchFamily="34" charset="0"/>
                                              </a:rPr>
                                              <m:t>3</m:t>
                                            </m:r>
                                          </m:den>
                                        </m:f>
                                      </m:e>
                                    </m:d>
                                  </m:e>
                                </m:func>
                              </m:oMath>
                            </m:oMathPara>
                          </a14:m>
                          <a:endParaRPr lang="ko-KR" altLang="en-US" sz="3200" dirty="0"/>
                        </a:p>
                      </a:txBody>
                      <a:tcPr/>
                    </a:tc>
                    <a:extLst>
                      <a:ext uri="{0D108BD9-81ED-4DB2-BD59-A6C34878D82A}">
                        <a16:rowId xmlns:a16="http://schemas.microsoft.com/office/drawing/2014/main" val="701566039"/>
                      </a:ext>
                    </a:extLst>
                  </a:tr>
                </a:tbl>
              </a:graphicData>
            </a:graphic>
          </p:graphicFrame>
        </mc:Choice>
        <mc:Fallback>
          <p:graphicFrame>
            <p:nvGraphicFramePr>
              <p:cNvPr id="4" name="표 3">
                <a:extLst>
                  <a:ext uri="{FF2B5EF4-FFF2-40B4-BE49-F238E27FC236}">
                    <a16:creationId xmlns:a16="http://schemas.microsoft.com/office/drawing/2014/main" id="{AA297729-DB2E-3795-F061-E4014F5E7069}"/>
                  </a:ext>
                </a:extLst>
              </p:cNvPr>
              <p:cNvGraphicFramePr>
                <a:graphicFrameLocks noGrp="1"/>
              </p:cNvGraphicFramePr>
              <p:nvPr/>
            </p:nvGraphicFramePr>
            <p:xfrm>
              <a:off x="7685590" y="1598904"/>
              <a:ext cx="3852848" cy="1652969"/>
            </p:xfrm>
            <a:graphic>
              <a:graphicData uri="http://schemas.openxmlformats.org/drawingml/2006/table">
                <a:tbl>
                  <a:tblPr firstRow="1" bandRow="1">
                    <a:tableStyleId>{5C22544A-7EE6-4342-B048-85BDC9FD1C3A}</a:tableStyleId>
                  </a:tblPr>
                  <a:tblGrid>
                    <a:gridCol w="3852848">
                      <a:extLst>
                        <a:ext uri="{9D8B030D-6E8A-4147-A177-3AD203B41FA5}">
                          <a16:colId xmlns:a16="http://schemas.microsoft.com/office/drawing/2014/main" val="4037648792"/>
                        </a:ext>
                      </a:extLst>
                    </a:gridCol>
                  </a:tblGrid>
                  <a:tr h="473647">
                    <a:tc>
                      <a:txBody>
                        <a:bodyPr/>
                        <a:lstStyle/>
                        <a:p>
                          <a:pPr algn="ctr" latinLnBrk="1"/>
                          <a:r>
                            <a:rPr lang="en-US" altLang="ko-KR" dirty="0"/>
                            <a:t>Robustness (bit security)</a:t>
                          </a:r>
                          <a:endParaRPr lang="ko-KR" altLang="en-US" dirty="0"/>
                        </a:p>
                      </a:txBody>
                      <a:tcPr/>
                    </a:tc>
                    <a:extLst>
                      <a:ext uri="{0D108BD9-81ED-4DB2-BD59-A6C34878D82A}">
                        <a16:rowId xmlns:a16="http://schemas.microsoft.com/office/drawing/2014/main" val="3542610780"/>
                      </a:ext>
                    </a:extLst>
                  </a:tr>
                  <a:tr h="1179322">
                    <a:tc>
                      <a:txBody>
                        <a:bodyPr/>
                        <a:lstStyle/>
                        <a:p>
                          <a:endParaRPr lang="ko-KR"/>
                        </a:p>
                      </a:txBody>
                      <a:tcPr>
                        <a:blipFill>
                          <a:blip r:embed="rId4"/>
                          <a:stretch>
                            <a:fillRect l="-158" t="-42784" r="-632" b="-1031"/>
                          </a:stretch>
                        </a:blipFill>
                      </a:tcPr>
                    </a:tc>
                    <a:extLst>
                      <a:ext uri="{0D108BD9-81ED-4DB2-BD59-A6C34878D82A}">
                        <a16:rowId xmlns:a16="http://schemas.microsoft.com/office/drawing/2014/main" val="701566039"/>
                      </a:ext>
                    </a:extLst>
                  </a:tr>
                </a:tbl>
              </a:graphicData>
            </a:graphic>
          </p:graphicFrame>
        </mc:Fallback>
      </mc:AlternateContent>
      <mc:AlternateContent xmlns:mc="http://schemas.openxmlformats.org/markup-compatibility/2006">
        <mc:Choice xmlns:a14="http://schemas.microsoft.com/office/drawing/2010/main" Requires="a14">
          <p:sp>
            <p:nvSpPr>
              <p:cNvPr id="6" name="내용 개체 틀 1">
                <a:extLst>
                  <a:ext uri="{FF2B5EF4-FFF2-40B4-BE49-F238E27FC236}">
                    <a16:creationId xmlns:a16="http://schemas.microsoft.com/office/drawing/2014/main" id="{4B5D501F-2082-6DEF-5776-8E424F9C233B}"/>
                  </a:ext>
                </a:extLst>
              </p:cNvPr>
              <p:cNvSpPr txBox="1">
                <a:spLocks/>
              </p:cNvSpPr>
              <p:nvPr/>
            </p:nvSpPr>
            <p:spPr>
              <a:xfrm>
                <a:off x="7628965" y="3606128"/>
                <a:ext cx="4278406" cy="931581"/>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400" b="1" kern="1200">
                    <a:solidFill>
                      <a:schemeClr val="tx1"/>
                    </a:solidFill>
                    <a:latin typeface="+mn-lt"/>
                    <a:ea typeface="+mn-ea"/>
                    <a:cs typeface="+mn-cs"/>
                  </a:defRPr>
                </a:lvl1pPr>
                <a:lvl2pPr marL="685800" indent="-228600" algn="l" defTabSz="914400" rtl="0" eaLnBrk="1" latinLnBrk="1" hangingPunct="1">
                  <a:lnSpc>
                    <a:spcPct val="120000"/>
                  </a:lnSpc>
                  <a:spcBef>
                    <a:spcPts val="500"/>
                  </a:spcBef>
                  <a:buClr>
                    <a:srgbClr val="FFC000"/>
                  </a:buClr>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Clr>
                    <a:srgbClr val="FFC000"/>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Clr>
                    <a:srgbClr val="FFC000"/>
                  </a:buClr>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Clr>
                    <a:srgbClr val="FFC000"/>
                  </a:buClr>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14:m>
                  <m:oMath xmlns:m="http://schemas.openxmlformats.org/officeDocument/2006/math">
                    <m:r>
                      <a:rPr lang="en-US" altLang="ko-KR" b="0" i="1" smtClean="0">
                        <a:latin typeface="Cambria Math" panose="02040503050406030204" pitchFamily="18" charset="0"/>
                      </a:rPr>
                      <m:t>𝜆</m:t>
                    </m:r>
                  </m:oMath>
                </a14:m>
                <a:r>
                  <a:rPr lang="ko-KR" altLang="en-US" dirty="0"/>
                  <a:t> </a:t>
                </a:r>
                <a:r>
                  <a:rPr lang="en-US" altLang="ko-KR" dirty="0"/>
                  <a:t>: min-entropy threshold</a:t>
                </a:r>
              </a:p>
              <a:p>
                <a:pPr marL="742950" lvl="1" indent="-285750"/>
                <a:r>
                  <a:rPr lang="en-US" altLang="ko-KR" dirty="0"/>
                  <a:t>usually, </a:t>
                </a:r>
                <a14:m>
                  <m:oMath xmlns:m="http://schemas.openxmlformats.org/officeDocument/2006/math">
                    <m:r>
                      <a:rPr lang="en-US" altLang="ko-KR" b="0" i="1" smtClean="0">
                        <a:latin typeface="Cambria Math" panose="02040503050406030204" pitchFamily="18" charset="0"/>
                      </a:rPr>
                      <m:t>𝜆</m:t>
                    </m:r>
                    <m:r>
                      <a:rPr lang="en-US" altLang="ko-KR" b="0" i="1" smtClean="0">
                        <a:latin typeface="Cambria Math" panose="02040503050406030204" pitchFamily="18" charset="0"/>
                      </a:rPr>
                      <m:t>=256</m:t>
                    </m:r>
                  </m:oMath>
                </a14:m>
                <a:endParaRPr lang="en-US" altLang="ko-KR" dirty="0"/>
              </a:p>
            </p:txBody>
          </p:sp>
        </mc:Choice>
        <mc:Fallback>
          <p:sp>
            <p:nvSpPr>
              <p:cNvPr id="6" name="내용 개체 틀 1">
                <a:extLst>
                  <a:ext uri="{FF2B5EF4-FFF2-40B4-BE49-F238E27FC236}">
                    <a16:creationId xmlns:a16="http://schemas.microsoft.com/office/drawing/2014/main" id="{4B5D501F-2082-6DEF-5776-8E424F9C233B}"/>
                  </a:ext>
                </a:extLst>
              </p:cNvPr>
              <p:cNvSpPr txBox="1">
                <a:spLocks noRot="1" noChangeAspect="1" noMove="1" noResize="1" noEditPoints="1" noAdjustHandles="1" noChangeArrowheads="1" noChangeShapeType="1" noTextEdit="1"/>
              </p:cNvSpPr>
              <p:nvPr/>
            </p:nvSpPr>
            <p:spPr>
              <a:xfrm>
                <a:off x="7628965" y="3606128"/>
                <a:ext cx="4278406" cy="931581"/>
              </a:xfrm>
              <a:prstGeom prst="rect">
                <a:avLst/>
              </a:prstGeom>
              <a:blipFill>
                <a:blip r:embed="rId5"/>
                <a:stretch>
                  <a:fillRect l="-1852" t="-8553"/>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3181667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내용 개체 틀 1">
                <a:extLst>
                  <a:ext uri="{FF2B5EF4-FFF2-40B4-BE49-F238E27FC236}">
                    <a16:creationId xmlns:a16="http://schemas.microsoft.com/office/drawing/2014/main" id="{0FF414D7-E911-456D-A08E-1CF49364032E}"/>
                  </a:ext>
                </a:extLst>
              </p:cNvPr>
              <p:cNvSpPr>
                <a:spLocks noGrp="1"/>
              </p:cNvSpPr>
              <p:nvPr>
                <p:ph idx="1"/>
              </p:nvPr>
            </p:nvSpPr>
            <p:spPr/>
            <p:txBody>
              <a:bodyPr/>
              <a:lstStyle/>
              <a:p>
                <a14:m>
                  <m:oMath xmlns:m="http://schemas.openxmlformats.org/officeDocument/2006/math">
                    <m:f>
                      <m:fPr>
                        <m:ctrlPr>
                          <a:rPr lang="en-US" altLang="ko-KR" b="1" i="1" smtClean="0">
                            <a:latin typeface="Cambria Math" panose="02040503050406030204" pitchFamily="18" charset="0"/>
                          </a:rPr>
                        </m:ctrlPr>
                      </m:fPr>
                      <m:num>
                        <m:sSup>
                          <m:sSupPr>
                            <m:ctrlPr>
                              <a:rPr lang="en-US" altLang="ko-KR" b="1" i="1" smtClean="0">
                                <a:latin typeface="Cambria Math" panose="02040503050406030204" pitchFamily="18" charset="0"/>
                              </a:rPr>
                            </m:ctrlPr>
                          </m:sSupPr>
                          <m:e>
                            <m:r>
                              <a:rPr lang="en-US" altLang="ko-KR" b="1" i="1" smtClean="0">
                                <a:latin typeface="Cambria Math" panose="02040503050406030204" pitchFamily="18" charset="0"/>
                              </a:rPr>
                              <m:t>𝒑</m:t>
                            </m:r>
                          </m:e>
                          <m:sup>
                            <m:r>
                              <a:rPr lang="en-US" altLang="ko-KR" b="1" i="1" smtClean="0">
                                <a:latin typeface="Cambria Math" panose="02040503050406030204" pitchFamily="18" charset="0"/>
                              </a:rPr>
                              <m:t>𝟐</m:t>
                            </m:r>
                          </m:sup>
                        </m:sSup>
                      </m:num>
                      <m:den>
                        <m:sSup>
                          <m:sSupPr>
                            <m:ctrlPr>
                              <a:rPr lang="en-US" altLang="ko-KR" b="1" i="1" smtClean="0">
                                <a:latin typeface="Cambria Math" panose="02040503050406030204" pitchFamily="18" charset="0"/>
                              </a:rPr>
                            </m:ctrlPr>
                          </m:sSupPr>
                          <m:e>
                            <m:r>
                              <a:rPr lang="en-US" altLang="ko-KR" b="1" i="1" smtClean="0">
                                <a:latin typeface="Cambria Math" panose="02040503050406030204" pitchFamily="18" charset="0"/>
                              </a:rPr>
                              <m:t>𝟐</m:t>
                            </m:r>
                          </m:e>
                          <m:sup>
                            <m:r>
                              <a:rPr lang="en-US" altLang="ko-KR" b="1" i="1" smtClean="0">
                                <a:latin typeface="Cambria Math" panose="02040503050406030204" pitchFamily="18" charset="0"/>
                              </a:rPr>
                              <m:t>𝒄</m:t>
                            </m:r>
                          </m:sup>
                        </m:sSup>
                      </m:den>
                    </m:f>
                  </m:oMath>
                </a14:m>
                <a:r>
                  <a:rPr lang="ko-KR" altLang="en-US" dirty="0"/>
                  <a:t> </a:t>
                </a:r>
                <a:r>
                  <a:rPr lang="en-US" altLang="ko-KR" dirty="0"/>
                  <a:t>term appears in a single Rec game</a:t>
                </a:r>
              </a:p>
              <a:p>
                <a:pPr lvl="1"/>
                <a:r>
                  <a:rPr lang="en-US" altLang="ko-KR" sz="2400" dirty="0"/>
                  <a:t>There exists at most </a:t>
                </a:r>
                <a14:m>
                  <m:oMath xmlns:m="http://schemas.openxmlformats.org/officeDocument/2006/math">
                    <m:sSub>
                      <m:sSubPr>
                        <m:ctrlPr>
                          <a:rPr lang="en-US" altLang="ko-KR" sz="2400" b="0" i="1" smtClean="0">
                            <a:latin typeface="Cambria Math" panose="02040503050406030204" pitchFamily="18" charset="0"/>
                          </a:rPr>
                        </m:ctrlPr>
                      </m:sSubPr>
                      <m:e>
                        <m:r>
                          <a:rPr lang="en-US" altLang="ko-KR" sz="2400" b="0" i="1" smtClean="0">
                            <a:latin typeface="Cambria Math" panose="02040503050406030204" pitchFamily="18" charset="0"/>
                          </a:rPr>
                          <m:t>𝑞</m:t>
                        </m:r>
                      </m:e>
                      <m:sub>
                        <m:r>
                          <a:rPr lang="en-US" altLang="ko-KR" sz="2400" b="0" i="1" smtClean="0">
                            <a:latin typeface="Cambria Math" panose="02040503050406030204" pitchFamily="18" charset="0"/>
                          </a:rPr>
                          <m:t>1</m:t>
                        </m:r>
                      </m:sub>
                    </m:sSub>
                  </m:oMath>
                </a14:m>
                <a:r>
                  <a:rPr lang="en-US" altLang="ko-KR" sz="2400" dirty="0"/>
                  <a:t> Rec games</a:t>
                </a:r>
              </a:p>
              <a:p>
                <a:pPr lvl="1"/>
                <a:r>
                  <a:rPr lang="en-US" altLang="ko-KR" sz="2400" dirty="0"/>
                  <a:t> </a:t>
                </a:r>
                <a14:m>
                  <m:oMath xmlns:m="http://schemas.openxmlformats.org/officeDocument/2006/math">
                    <m:f>
                      <m:fPr>
                        <m:ctrlPr>
                          <a:rPr lang="en-US" altLang="ko-KR" sz="2400" b="0" i="1" smtClean="0">
                            <a:latin typeface="Cambria Math" panose="02040503050406030204" pitchFamily="18" charset="0"/>
                          </a:rPr>
                        </m:ctrlPr>
                      </m:fPr>
                      <m:num>
                        <m:sSub>
                          <m:sSubPr>
                            <m:ctrlPr>
                              <a:rPr lang="en-US" altLang="ko-KR" sz="2400" b="0" i="1" smtClean="0">
                                <a:latin typeface="Cambria Math" panose="02040503050406030204" pitchFamily="18" charset="0"/>
                              </a:rPr>
                            </m:ctrlPr>
                          </m:sSubPr>
                          <m:e>
                            <m:r>
                              <a:rPr lang="en-US" altLang="ko-KR" sz="2400" b="0" i="1" smtClean="0">
                                <a:latin typeface="Cambria Math" panose="02040503050406030204" pitchFamily="18" charset="0"/>
                              </a:rPr>
                              <m:t>𝑞</m:t>
                            </m:r>
                          </m:e>
                          <m:sub>
                            <m:r>
                              <a:rPr lang="en-US" altLang="ko-KR" sz="2400" b="0" i="1" smtClean="0">
                                <a:latin typeface="Cambria Math" panose="02040503050406030204" pitchFamily="18" charset="0"/>
                              </a:rPr>
                              <m:t>1</m:t>
                            </m:r>
                          </m:sub>
                        </m:sSub>
                        <m:sSup>
                          <m:sSupPr>
                            <m:ctrlPr>
                              <a:rPr lang="en-US" altLang="ko-KR" sz="2400" b="0" i="1" smtClean="0">
                                <a:latin typeface="Cambria Math" panose="02040503050406030204" pitchFamily="18" charset="0"/>
                              </a:rPr>
                            </m:ctrlPr>
                          </m:sSupPr>
                          <m:e>
                            <m:r>
                              <a:rPr lang="en-US" altLang="ko-KR" sz="2400" b="0" i="1" smtClean="0">
                                <a:latin typeface="Cambria Math" panose="02040503050406030204" pitchFamily="18" charset="0"/>
                              </a:rPr>
                              <m:t>𝑝</m:t>
                            </m:r>
                          </m:e>
                          <m:sup>
                            <m:r>
                              <a:rPr lang="en-US" altLang="ko-KR" sz="2400" b="0" i="1" smtClean="0">
                                <a:latin typeface="Cambria Math" panose="02040503050406030204" pitchFamily="18" charset="0"/>
                              </a:rPr>
                              <m:t>2</m:t>
                            </m:r>
                          </m:sup>
                        </m:sSup>
                      </m:num>
                      <m:den>
                        <m:sSup>
                          <m:sSupPr>
                            <m:ctrlPr>
                              <a:rPr lang="en-US" altLang="ko-KR" sz="2400" b="0" i="1" smtClean="0">
                                <a:latin typeface="Cambria Math" panose="02040503050406030204" pitchFamily="18" charset="0"/>
                              </a:rPr>
                            </m:ctrlPr>
                          </m:sSupPr>
                          <m:e>
                            <m:r>
                              <a:rPr lang="en-US" altLang="ko-KR" sz="2400" b="0" i="1" smtClean="0">
                                <a:latin typeface="Cambria Math" panose="02040503050406030204" pitchFamily="18" charset="0"/>
                              </a:rPr>
                              <m:t>2</m:t>
                            </m:r>
                          </m:e>
                          <m:sup>
                            <m:r>
                              <a:rPr lang="en-US" altLang="ko-KR" sz="2400" b="0" i="1" smtClean="0">
                                <a:latin typeface="Cambria Math" panose="02040503050406030204" pitchFamily="18" charset="0"/>
                              </a:rPr>
                              <m:t>𝑐</m:t>
                            </m:r>
                          </m:sup>
                        </m:sSup>
                      </m:den>
                    </m:f>
                  </m:oMath>
                </a14:m>
                <a:r>
                  <a:rPr lang="en-US" altLang="ko-KR" sz="2400" dirty="0"/>
                  <a:t> leads to </a:t>
                </a:r>
                <a14:m>
                  <m:oMath xmlns:m="http://schemas.openxmlformats.org/officeDocument/2006/math">
                    <m:f>
                      <m:fPr>
                        <m:ctrlPr>
                          <a:rPr lang="en-US" altLang="ko-KR" sz="2400" b="0" i="1" smtClean="0">
                            <a:latin typeface="Cambria Math" panose="02040503050406030204" pitchFamily="18" charset="0"/>
                          </a:rPr>
                        </m:ctrlPr>
                      </m:fPr>
                      <m:num>
                        <m:r>
                          <a:rPr lang="en-US" altLang="ko-KR" sz="2400" b="0" i="1" smtClean="0">
                            <a:latin typeface="Cambria Math" panose="02040503050406030204" pitchFamily="18" charset="0"/>
                          </a:rPr>
                          <m:t>𝑐</m:t>
                        </m:r>
                      </m:num>
                      <m:den>
                        <m:r>
                          <a:rPr lang="en-US" altLang="ko-KR" sz="2400" b="0" i="1" smtClean="0">
                            <a:latin typeface="Cambria Math" panose="02040503050406030204" pitchFamily="18" charset="0"/>
                          </a:rPr>
                          <m:t>3</m:t>
                        </m:r>
                      </m:den>
                    </m:f>
                  </m:oMath>
                </a14:m>
                <a:r>
                  <a:rPr lang="en-US" altLang="ko-KR" sz="2400" dirty="0"/>
                  <a:t> - bit security!</a:t>
                </a:r>
              </a:p>
              <a:p>
                <a:pPr lvl="2"/>
                <a14:m>
                  <m:oMath xmlns:m="http://schemas.openxmlformats.org/officeDocument/2006/math">
                    <m:r>
                      <a:rPr lang="en-US" altLang="ko-KR" sz="2000" b="0" i="1" smtClean="0">
                        <a:latin typeface="Cambria Math" panose="02040503050406030204" pitchFamily="18" charset="0"/>
                      </a:rPr>
                      <m:t>𝑝</m:t>
                    </m:r>
                    <m:r>
                      <a:rPr lang="en-US" altLang="ko-KR" sz="2000" b="0" i="1" smtClean="0">
                        <a:latin typeface="Cambria Math" panose="02040503050406030204" pitchFamily="18" charset="0"/>
                      </a:rPr>
                      <m:t>≔</m:t>
                    </m:r>
                  </m:oMath>
                </a14:m>
                <a:r>
                  <a:rPr lang="en-US" altLang="ko-KR" sz="2000" dirty="0"/>
                  <a:t> number of primitive calls</a:t>
                </a:r>
              </a:p>
              <a:p>
                <a:pPr lvl="2"/>
                <a14:m>
                  <m:oMath xmlns:m="http://schemas.openxmlformats.org/officeDocument/2006/math">
                    <m:sSub>
                      <m:sSubPr>
                        <m:ctrlPr>
                          <a:rPr lang="en-US" altLang="ko-KR" sz="2000" b="0" i="1" smtClean="0">
                            <a:latin typeface="Cambria Math" panose="02040503050406030204" pitchFamily="18" charset="0"/>
                          </a:rPr>
                        </m:ctrlPr>
                      </m:sSubPr>
                      <m:e>
                        <m:r>
                          <a:rPr lang="en-US" altLang="ko-KR" sz="2000" b="0" i="1" smtClean="0">
                            <a:latin typeface="Cambria Math" panose="02040503050406030204" pitchFamily="18" charset="0"/>
                          </a:rPr>
                          <m:t>𝑞</m:t>
                        </m:r>
                      </m:e>
                      <m:sub>
                        <m:r>
                          <a:rPr lang="en-US" altLang="ko-KR" sz="2000" b="0" i="1" smtClean="0">
                            <a:latin typeface="Cambria Math" panose="02040503050406030204" pitchFamily="18" charset="0"/>
                          </a:rPr>
                          <m:t>1</m:t>
                        </m:r>
                      </m:sub>
                    </m:sSub>
                    <m:r>
                      <a:rPr lang="en-US" altLang="ko-KR" sz="2000" b="0" i="1" smtClean="0">
                        <a:latin typeface="Cambria Math" panose="02040503050406030204" pitchFamily="18" charset="0"/>
                      </a:rPr>
                      <m:t>≔</m:t>
                    </m:r>
                  </m:oMath>
                </a14:m>
                <a:r>
                  <a:rPr lang="en-US" altLang="ko-KR" sz="2000" dirty="0"/>
                  <a:t> maximum number of </a:t>
                </a:r>
                <a14:m>
                  <m:oMath xmlns:m="http://schemas.openxmlformats.org/officeDocument/2006/math">
                    <m:r>
                      <a:rPr lang="en-US" altLang="ko-KR" sz="2000" i="1" dirty="0" smtClean="0">
                        <a:latin typeface="Cambria Math" panose="02040503050406030204" pitchFamily="18" charset="0"/>
                      </a:rPr>
                      <m:t>𝑛𝑒𝑥𝑡</m:t>
                    </m:r>
                  </m:oMath>
                </a14:m>
                <a:r>
                  <a:rPr lang="en-US" altLang="ko-KR" sz="2000" dirty="0"/>
                  <a:t> calls</a:t>
                </a:r>
                <a:endParaRPr lang="en-US" altLang="ko-KR" dirty="0"/>
              </a:p>
              <a:p>
                <a:endParaRPr lang="en-US" altLang="ko-KR" dirty="0"/>
              </a:p>
            </p:txBody>
          </p:sp>
        </mc:Choice>
        <mc:Fallback xmlns="">
          <p:sp>
            <p:nvSpPr>
              <p:cNvPr id="2" name="내용 개체 틀 1">
                <a:extLst>
                  <a:ext uri="{FF2B5EF4-FFF2-40B4-BE49-F238E27FC236}">
                    <a16:creationId xmlns:a16="http://schemas.microsoft.com/office/drawing/2014/main" id="{0FF414D7-E911-456D-A08E-1CF49364032E}"/>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ko-KR" altLang="en-US">
                    <a:noFill/>
                  </a:rPr>
                  <a:t> </a:t>
                </a:r>
              </a:p>
            </p:txBody>
          </p:sp>
        </mc:Fallback>
      </mc:AlternateContent>
      <p:sp>
        <p:nvSpPr>
          <p:cNvPr id="3" name="제목 2">
            <a:extLst>
              <a:ext uri="{FF2B5EF4-FFF2-40B4-BE49-F238E27FC236}">
                <a16:creationId xmlns:a16="http://schemas.microsoft.com/office/drawing/2014/main" id="{ABF2B0CA-CFBB-40F9-BBD6-CF5073CCEAF5}"/>
              </a:ext>
            </a:extLst>
          </p:cNvPr>
          <p:cNvSpPr>
            <a:spLocks noGrp="1"/>
          </p:cNvSpPr>
          <p:nvPr>
            <p:ph type="title"/>
          </p:nvPr>
        </p:nvSpPr>
        <p:spPr/>
        <p:txBody>
          <a:bodyPr/>
          <a:lstStyle/>
          <a:p>
            <a:r>
              <a:rPr lang="en-US" altLang="ko-KR" dirty="0"/>
              <a:t>Problem 1: Security bound is not tight</a:t>
            </a:r>
            <a:endParaRPr lang="ko-KR" altLang="en-US" dirty="0"/>
          </a:p>
        </p:txBody>
      </p:sp>
      <mc:AlternateContent xmlns:mc="http://schemas.openxmlformats.org/markup-compatibility/2006" xmlns:a14="http://schemas.microsoft.com/office/drawing/2010/main">
        <mc:Choice Requires="a14">
          <p:graphicFrame>
            <p:nvGraphicFramePr>
              <p:cNvPr id="4" name="표 3">
                <a:extLst>
                  <a:ext uri="{FF2B5EF4-FFF2-40B4-BE49-F238E27FC236}">
                    <a16:creationId xmlns:a16="http://schemas.microsoft.com/office/drawing/2014/main" id="{6460D297-E19C-49F6-B880-51915A00BC02}"/>
                  </a:ext>
                </a:extLst>
              </p:cNvPr>
              <p:cNvGraphicFramePr>
                <a:graphicFrameLocks noGrp="1"/>
              </p:cNvGraphicFramePr>
              <p:nvPr>
                <p:extLst>
                  <p:ext uri="{D42A27DB-BD31-4B8C-83A1-F6EECF244321}">
                    <p14:modId xmlns:p14="http://schemas.microsoft.com/office/powerpoint/2010/main" val="744751149"/>
                  </p:ext>
                </p:extLst>
              </p:nvPr>
            </p:nvGraphicFramePr>
            <p:xfrm>
              <a:off x="7685590" y="1598904"/>
              <a:ext cx="3852848" cy="1652969"/>
            </p:xfrm>
            <a:graphic>
              <a:graphicData uri="http://schemas.openxmlformats.org/drawingml/2006/table">
                <a:tbl>
                  <a:tblPr firstRow="1" bandRow="1">
                    <a:tableStyleId>{5C22544A-7EE6-4342-B048-85BDC9FD1C3A}</a:tableStyleId>
                  </a:tblPr>
                  <a:tblGrid>
                    <a:gridCol w="3852848">
                      <a:extLst>
                        <a:ext uri="{9D8B030D-6E8A-4147-A177-3AD203B41FA5}">
                          <a16:colId xmlns:a16="http://schemas.microsoft.com/office/drawing/2014/main" val="4037648792"/>
                        </a:ext>
                      </a:extLst>
                    </a:gridCol>
                  </a:tblGrid>
                  <a:tr h="473647">
                    <a:tc>
                      <a:txBody>
                        <a:bodyPr/>
                        <a:lstStyle/>
                        <a:p>
                          <a:pPr algn="ctr" latinLnBrk="1"/>
                          <a:r>
                            <a:rPr lang="en-US" altLang="ko-KR" dirty="0"/>
                            <a:t>Robustness (bit security)</a:t>
                          </a:r>
                          <a:endParaRPr lang="ko-KR" altLang="en-US" dirty="0"/>
                        </a:p>
                      </a:txBody>
                      <a:tcPr/>
                    </a:tc>
                    <a:extLst>
                      <a:ext uri="{0D108BD9-81ED-4DB2-BD59-A6C34878D82A}">
                        <a16:rowId xmlns:a16="http://schemas.microsoft.com/office/drawing/2014/main" val="3542610780"/>
                      </a:ext>
                    </a:extLst>
                  </a:tr>
                  <a:tr h="652610">
                    <a:tc>
                      <a:txBody>
                        <a:bodyPr/>
                        <a:lstStyle/>
                        <a:p>
                          <a:pPr algn="ctr" latinLnBrk="1"/>
                          <a14:m>
                            <m:oMathPara xmlns:m="http://schemas.openxmlformats.org/officeDocument/2006/math">
                              <m:oMathParaPr>
                                <m:jc m:val="centerGroup"/>
                              </m:oMathParaPr>
                              <m:oMath xmlns:m="http://schemas.openxmlformats.org/officeDocument/2006/math">
                                <m:func>
                                  <m:funcPr>
                                    <m:ctrlPr>
                                      <a:rPr lang="en-US" altLang="ko-KR" sz="3200" b="0" i="1" dirty="0" smtClean="0">
                                        <a:latin typeface="Cambria Math" panose="02040503050406030204" pitchFamily="18" charset="0"/>
                                        <a:cs typeface="Calibri Light" panose="020F0302020204030204" pitchFamily="34" charset="0"/>
                                      </a:rPr>
                                    </m:ctrlPr>
                                  </m:funcPr>
                                  <m:fName>
                                    <m:r>
                                      <m:rPr>
                                        <m:sty m:val="p"/>
                                      </m:rPr>
                                      <a:rPr lang="en-US" altLang="ko-KR" sz="3200" b="0" i="0" dirty="0" smtClean="0">
                                        <a:latin typeface="Cambria Math" panose="02040503050406030204" pitchFamily="18" charset="0"/>
                                        <a:cs typeface="Calibri Light" panose="020F0302020204030204" pitchFamily="34" charset="0"/>
                                      </a:rPr>
                                      <m:t>min</m:t>
                                    </m:r>
                                  </m:fName>
                                  <m:e>
                                    <m:d>
                                      <m:dPr>
                                        <m:begChr m:val="{"/>
                                        <m:endChr m:val="}"/>
                                        <m:ctrlPr>
                                          <a:rPr lang="en-US" altLang="ko-KR" sz="3200" b="0" i="1" dirty="0" smtClean="0">
                                            <a:latin typeface="Cambria Math" panose="02040503050406030204" pitchFamily="18" charset="0"/>
                                            <a:cs typeface="Calibri Light" panose="020F0302020204030204" pitchFamily="34" charset="0"/>
                                          </a:rPr>
                                        </m:ctrlPr>
                                      </m:dPr>
                                      <m:e>
                                        <m:f>
                                          <m:fPr>
                                            <m:ctrlPr>
                                              <a:rPr lang="en-US" altLang="ko-KR" sz="3200" b="0" i="1" dirty="0" smtClean="0">
                                                <a:latin typeface="Cambria Math" panose="02040503050406030204" pitchFamily="18" charset="0"/>
                                                <a:cs typeface="Calibri Light" panose="020F0302020204030204" pitchFamily="34" charset="0"/>
                                              </a:rPr>
                                            </m:ctrlPr>
                                          </m:fPr>
                                          <m:num>
                                            <m:r>
                                              <a:rPr lang="ko-KR" altLang="en-US" sz="3200" b="0" i="1" dirty="0" smtClean="0">
                                                <a:latin typeface="Cambria Math" panose="02040503050406030204" pitchFamily="18" charset="0"/>
                                                <a:cs typeface="Calibri Light" panose="020F0302020204030204" pitchFamily="34" charset="0"/>
                                              </a:rPr>
                                              <m:t>𝜆</m:t>
                                            </m:r>
                                          </m:num>
                                          <m:den>
                                            <m:r>
                                              <a:rPr lang="en-US" altLang="ko-KR" sz="3200" b="0" i="1" dirty="0" smtClean="0">
                                                <a:latin typeface="Cambria Math" panose="02040503050406030204" pitchFamily="18" charset="0"/>
                                                <a:cs typeface="Calibri Light" panose="020F0302020204030204" pitchFamily="34" charset="0"/>
                                              </a:rPr>
                                              <m:t>2</m:t>
                                            </m:r>
                                          </m:den>
                                        </m:f>
                                        <m:r>
                                          <a:rPr lang="en-US" altLang="ko-KR" sz="3200" b="0" i="1" dirty="0" smtClean="0">
                                            <a:latin typeface="Cambria Math" panose="02040503050406030204" pitchFamily="18" charset="0"/>
                                            <a:cs typeface="Calibri Light" panose="020F0302020204030204" pitchFamily="34" charset="0"/>
                                          </a:rPr>
                                          <m:t>,</m:t>
                                        </m:r>
                                        <m:f>
                                          <m:fPr>
                                            <m:ctrlPr>
                                              <a:rPr lang="en-US" altLang="ko-KR" sz="3200" b="0" i="1" dirty="0" smtClean="0">
                                                <a:solidFill>
                                                  <a:srgbClr val="FF0000"/>
                                                </a:solidFill>
                                                <a:latin typeface="Cambria Math" panose="02040503050406030204" pitchFamily="18" charset="0"/>
                                                <a:cs typeface="Calibri Light" panose="020F0302020204030204" pitchFamily="34" charset="0"/>
                                              </a:rPr>
                                            </m:ctrlPr>
                                          </m:fPr>
                                          <m:num>
                                            <m:r>
                                              <a:rPr lang="en-US" altLang="ko-KR" sz="3200" b="0" i="1" dirty="0" smtClean="0">
                                                <a:solidFill>
                                                  <a:srgbClr val="FF0000"/>
                                                </a:solidFill>
                                                <a:latin typeface="Cambria Math" panose="02040503050406030204" pitchFamily="18" charset="0"/>
                                                <a:cs typeface="Calibri Light" panose="020F0302020204030204" pitchFamily="34" charset="0"/>
                                              </a:rPr>
                                              <m:t>𝑐</m:t>
                                            </m:r>
                                          </m:num>
                                          <m:den>
                                            <m:r>
                                              <a:rPr lang="en-US" altLang="ko-KR" sz="3200" b="0" i="1" dirty="0" smtClean="0">
                                                <a:solidFill>
                                                  <a:srgbClr val="FF0000"/>
                                                </a:solidFill>
                                                <a:latin typeface="Cambria Math" panose="02040503050406030204" pitchFamily="18" charset="0"/>
                                                <a:cs typeface="Calibri Light" panose="020F0302020204030204" pitchFamily="34" charset="0"/>
                                              </a:rPr>
                                              <m:t>3</m:t>
                                            </m:r>
                                          </m:den>
                                        </m:f>
                                      </m:e>
                                    </m:d>
                                  </m:e>
                                </m:func>
                              </m:oMath>
                            </m:oMathPara>
                          </a14:m>
                          <a:endParaRPr lang="ko-KR" altLang="en-US" sz="3200" dirty="0"/>
                        </a:p>
                      </a:txBody>
                      <a:tcPr/>
                    </a:tc>
                    <a:extLst>
                      <a:ext uri="{0D108BD9-81ED-4DB2-BD59-A6C34878D82A}">
                        <a16:rowId xmlns:a16="http://schemas.microsoft.com/office/drawing/2014/main" val="701566039"/>
                      </a:ext>
                    </a:extLst>
                  </a:tr>
                </a:tbl>
              </a:graphicData>
            </a:graphic>
          </p:graphicFrame>
        </mc:Choice>
        <mc:Fallback xmlns="">
          <p:graphicFrame>
            <p:nvGraphicFramePr>
              <p:cNvPr id="4" name="표 3">
                <a:extLst>
                  <a:ext uri="{FF2B5EF4-FFF2-40B4-BE49-F238E27FC236}">
                    <a16:creationId xmlns:a16="http://schemas.microsoft.com/office/drawing/2014/main" id="{6460D297-E19C-49F6-B880-51915A00BC02}"/>
                  </a:ext>
                </a:extLst>
              </p:cNvPr>
              <p:cNvGraphicFramePr>
                <a:graphicFrameLocks noGrp="1"/>
              </p:cNvGraphicFramePr>
              <p:nvPr>
                <p:extLst>
                  <p:ext uri="{D42A27DB-BD31-4B8C-83A1-F6EECF244321}">
                    <p14:modId xmlns:p14="http://schemas.microsoft.com/office/powerpoint/2010/main" val="744751149"/>
                  </p:ext>
                </p:extLst>
              </p:nvPr>
            </p:nvGraphicFramePr>
            <p:xfrm>
              <a:off x="7685590" y="1598904"/>
              <a:ext cx="3852848" cy="1652969"/>
            </p:xfrm>
            <a:graphic>
              <a:graphicData uri="http://schemas.openxmlformats.org/drawingml/2006/table">
                <a:tbl>
                  <a:tblPr firstRow="1" bandRow="1">
                    <a:tableStyleId>{5C22544A-7EE6-4342-B048-85BDC9FD1C3A}</a:tableStyleId>
                  </a:tblPr>
                  <a:tblGrid>
                    <a:gridCol w="3852848">
                      <a:extLst>
                        <a:ext uri="{9D8B030D-6E8A-4147-A177-3AD203B41FA5}">
                          <a16:colId xmlns:a16="http://schemas.microsoft.com/office/drawing/2014/main" val="4037648792"/>
                        </a:ext>
                      </a:extLst>
                    </a:gridCol>
                  </a:tblGrid>
                  <a:tr h="473647">
                    <a:tc>
                      <a:txBody>
                        <a:bodyPr/>
                        <a:lstStyle/>
                        <a:p>
                          <a:pPr algn="ctr" latinLnBrk="1"/>
                          <a:r>
                            <a:rPr lang="en-US" altLang="ko-KR" dirty="0"/>
                            <a:t>Robustness (bit security)</a:t>
                          </a:r>
                          <a:endParaRPr lang="ko-KR" altLang="en-US" dirty="0"/>
                        </a:p>
                      </a:txBody>
                      <a:tcPr/>
                    </a:tc>
                    <a:extLst>
                      <a:ext uri="{0D108BD9-81ED-4DB2-BD59-A6C34878D82A}">
                        <a16:rowId xmlns:a16="http://schemas.microsoft.com/office/drawing/2014/main" val="3542610780"/>
                      </a:ext>
                    </a:extLst>
                  </a:tr>
                  <a:tr h="1179322">
                    <a:tc>
                      <a:txBody>
                        <a:bodyPr/>
                        <a:lstStyle/>
                        <a:p>
                          <a:endParaRPr lang="ko-KR"/>
                        </a:p>
                      </a:txBody>
                      <a:tcPr>
                        <a:blipFill>
                          <a:blip r:embed="rId4"/>
                          <a:stretch>
                            <a:fillRect l="-158" t="-42268" r="-632" b="-1031"/>
                          </a:stretch>
                        </a:blipFill>
                      </a:tcPr>
                    </a:tc>
                    <a:extLst>
                      <a:ext uri="{0D108BD9-81ED-4DB2-BD59-A6C34878D82A}">
                        <a16:rowId xmlns:a16="http://schemas.microsoft.com/office/drawing/2014/main" val="701566039"/>
                      </a:ext>
                    </a:extLst>
                  </a:tr>
                </a:tbl>
              </a:graphicData>
            </a:graphic>
          </p:graphicFrame>
        </mc:Fallback>
      </mc:AlternateContent>
      <mc:AlternateContent xmlns:mc="http://schemas.openxmlformats.org/markup-compatibility/2006" xmlns:a14="http://schemas.microsoft.com/office/drawing/2010/main">
        <mc:Choice Requires="a14">
          <p:sp>
            <p:nvSpPr>
              <p:cNvPr id="6" name="내용 개체 틀 1">
                <a:extLst>
                  <a:ext uri="{FF2B5EF4-FFF2-40B4-BE49-F238E27FC236}">
                    <a16:creationId xmlns:a16="http://schemas.microsoft.com/office/drawing/2014/main" id="{5131C2D1-ADB3-F830-36C7-E08E687A1D2F}"/>
                  </a:ext>
                </a:extLst>
              </p:cNvPr>
              <p:cNvSpPr txBox="1">
                <a:spLocks/>
              </p:cNvSpPr>
              <p:nvPr/>
            </p:nvSpPr>
            <p:spPr>
              <a:xfrm>
                <a:off x="7628965" y="3606128"/>
                <a:ext cx="4278406" cy="931581"/>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400" b="1" kern="1200">
                    <a:solidFill>
                      <a:schemeClr val="tx1"/>
                    </a:solidFill>
                    <a:latin typeface="+mn-lt"/>
                    <a:ea typeface="+mn-ea"/>
                    <a:cs typeface="+mn-cs"/>
                  </a:defRPr>
                </a:lvl1pPr>
                <a:lvl2pPr marL="685800" indent="-228600" algn="l" defTabSz="914400" rtl="0" eaLnBrk="1" latinLnBrk="1" hangingPunct="1">
                  <a:lnSpc>
                    <a:spcPct val="120000"/>
                  </a:lnSpc>
                  <a:spcBef>
                    <a:spcPts val="500"/>
                  </a:spcBef>
                  <a:buClr>
                    <a:srgbClr val="FFC000"/>
                  </a:buClr>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Clr>
                    <a:srgbClr val="FFC000"/>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Clr>
                    <a:srgbClr val="FFC000"/>
                  </a:buClr>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Clr>
                    <a:srgbClr val="FFC000"/>
                  </a:buClr>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14:m>
                  <m:oMath xmlns:m="http://schemas.openxmlformats.org/officeDocument/2006/math">
                    <m:r>
                      <a:rPr lang="en-US" altLang="ko-KR" b="0" i="1" smtClean="0">
                        <a:latin typeface="Cambria Math" panose="02040503050406030204" pitchFamily="18" charset="0"/>
                      </a:rPr>
                      <m:t>𝜆</m:t>
                    </m:r>
                  </m:oMath>
                </a14:m>
                <a:r>
                  <a:rPr lang="ko-KR" altLang="en-US" dirty="0"/>
                  <a:t> </a:t>
                </a:r>
                <a:r>
                  <a:rPr lang="en-US" altLang="ko-KR" dirty="0"/>
                  <a:t>: min-entropy threshold</a:t>
                </a:r>
              </a:p>
              <a:p>
                <a:pPr marL="742950" lvl="1" indent="-285750"/>
                <a:r>
                  <a:rPr lang="en-US" altLang="ko-KR" dirty="0"/>
                  <a:t>usually, </a:t>
                </a:r>
                <a14:m>
                  <m:oMath xmlns:m="http://schemas.openxmlformats.org/officeDocument/2006/math">
                    <m:r>
                      <a:rPr lang="en-US" altLang="ko-KR" b="0" i="1" smtClean="0">
                        <a:latin typeface="Cambria Math" panose="02040503050406030204" pitchFamily="18" charset="0"/>
                      </a:rPr>
                      <m:t>𝜆</m:t>
                    </m:r>
                    <m:r>
                      <a:rPr lang="en-US" altLang="ko-KR" b="0" i="1" smtClean="0">
                        <a:latin typeface="Cambria Math" panose="02040503050406030204" pitchFamily="18" charset="0"/>
                      </a:rPr>
                      <m:t>=256</m:t>
                    </m:r>
                  </m:oMath>
                </a14:m>
                <a:endParaRPr lang="en-US" altLang="ko-KR" dirty="0"/>
              </a:p>
            </p:txBody>
          </p:sp>
        </mc:Choice>
        <mc:Fallback xmlns="">
          <p:sp>
            <p:nvSpPr>
              <p:cNvPr id="6" name="내용 개체 틀 1">
                <a:extLst>
                  <a:ext uri="{FF2B5EF4-FFF2-40B4-BE49-F238E27FC236}">
                    <a16:creationId xmlns:a16="http://schemas.microsoft.com/office/drawing/2014/main" id="{5131C2D1-ADB3-F830-36C7-E08E687A1D2F}"/>
                  </a:ext>
                </a:extLst>
              </p:cNvPr>
              <p:cNvSpPr txBox="1">
                <a:spLocks noRot="1" noChangeAspect="1" noMove="1" noResize="1" noEditPoints="1" noAdjustHandles="1" noChangeArrowheads="1" noChangeShapeType="1" noTextEdit="1"/>
              </p:cNvSpPr>
              <p:nvPr/>
            </p:nvSpPr>
            <p:spPr>
              <a:xfrm>
                <a:off x="7628965" y="3606128"/>
                <a:ext cx="4278406" cy="931581"/>
              </a:xfrm>
              <a:prstGeom prst="rect">
                <a:avLst/>
              </a:prstGeom>
              <a:blipFill>
                <a:blip r:embed="rId5"/>
                <a:stretch>
                  <a:fillRect l="-1852" t="-8553"/>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5" name="내용 개체 틀 1">
                <a:extLst>
                  <a:ext uri="{FF2B5EF4-FFF2-40B4-BE49-F238E27FC236}">
                    <a16:creationId xmlns:a16="http://schemas.microsoft.com/office/drawing/2014/main" id="{0E53E9F1-8D4D-6FFC-D0B2-4C500670C8B6}"/>
                  </a:ext>
                </a:extLst>
              </p:cNvPr>
              <p:cNvSpPr txBox="1">
                <a:spLocks/>
              </p:cNvSpPr>
              <p:nvPr/>
            </p:nvSpPr>
            <p:spPr>
              <a:xfrm>
                <a:off x="838199" y="4537710"/>
                <a:ext cx="10986477" cy="1473200"/>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400" b="1" kern="1200">
                    <a:solidFill>
                      <a:schemeClr val="tx1"/>
                    </a:solidFill>
                    <a:latin typeface="+mn-lt"/>
                    <a:ea typeface="+mn-ea"/>
                    <a:cs typeface="+mn-cs"/>
                  </a:defRPr>
                </a:lvl1pPr>
                <a:lvl2pPr marL="685800" indent="-228600" algn="l" defTabSz="914400" rtl="0" eaLnBrk="1" latinLnBrk="1" hangingPunct="1">
                  <a:lnSpc>
                    <a:spcPct val="120000"/>
                  </a:lnSpc>
                  <a:spcBef>
                    <a:spcPts val="500"/>
                  </a:spcBef>
                  <a:buClr>
                    <a:srgbClr val="FFC000"/>
                  </a:buClr>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Clr>
                    <a:srgbClr val="FFC000"/>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Clr>
                    <a:srgbClr val="FFC000"/>
                  </a:buClr>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Clr>
                    <a:srgbClr val="FFC000"/>
                  </a:buClr>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14:m>
                  <m:oMath xmlns:m="http://schemas.openxmlformats.org/officeDocument/2006/math">
                    <m:f>
                      <m:fPr>
                        <m:ctrlPr>
                          <a:rPr lang="en-US" altLang="ko-KR" b="1" i="1" smtClean="0">
                            <a:latin typeface="Cambria Math" panose="02040503050406030204" pitchFamily="18" charset="0"/>
                          </a:rPr>
                        </m:ctrlPr>
                      </m:fPr>
                      <m:num>
                        <m:sSup>
                          <m:sSupPr>
                            <m:ctrlPr>
                              <a:rPr lang="en-US" altLang="ko-KR" b="1" i="1" smtClean="0">
                                <a:latin typeface="Cambria Math" panose="02040503050406030204" pitchFamily="18" charset="0"/>
                              </a:rPr>
                            </m:ctrlPr>
                          </m:sSupPr>
                          <m:e>
                            <m:r>
                              <a:rPr lang="en-US" altLang="ko-KR" b="1" i="1" smtClean="0">
                                <a:latin typeface="Cambria Math" panose="02040503050406030204" pitchFamily="18" charset="0"/>
                              </a:rPr>
                              <m:t>𝒑</m:t>
                            </m:r>
                          </m:e>
                          <m:sup>
                            <m:r>
                              <a:rPr lang="en-US" altLang="ko-KR" b="1" i="1" smtClean="0">
                                <a:latin typeface="Cambria Math" panose="02040503050406030204" pitchFamily="18" charset="0"/>
                              </a:rPr>
                              <m:t>𝟐</m:t>
                            </m:r>
                          </m:sup>
                        </m:sSup>
                      </m:num>
                      <m:den>
                        <m:sSup>
                          <m:sSupPr>
                            <m:ctrlPr>
                              <a:rPr lang="en-US" altLang="ko-KR" b="1" i="1" smtClean="0">
                                <a:latin typeface="Cambria Math" panose="02040503050406030204" pitchFamily="18" charset="0"/>
                              </a:rPr>
                            </m:ctrlPr>
                          </m:sSupPr>
                          <m:e>
                            <m:r>
                              <a:rPr lang="en-US" altLang="ko-KR" b="1" i="1" smtClean="0">
                                <a:latin typeface="Cambria Math" panose="02040503050406030204" pitchFamily="18" charset="0"/>
                              </a:rPr>
                              <m:t>𝟐</m:t>
                            </m:r>
                          </m:e>
                          <m:sup>
                            <m:r>
                              <a:rPr lang="en-US" altLang="ko-KR" b="1" i="1" smtClean="0">
                                <a:latin typeface="Cambria Math" panose="02040503050406030204" pitchFamily="18" charset="0"/>
                              </a:rPr>
                              <m:t>𝒄</m:t>
                            </m:r>
                          </m:sup>
                        </m:sSup>
                      </m:den>
                    </m:f>
                  </m:oMath>
                </a14:m>
                <a:r>
                  <a:rPr lang="en-US" altLang="ko-KR" dirty="0"/>
                  <a:t> is from preventing collision in the primitive queries </a:t>
                </a:r>
                <a:br>
                  <a:rPr lang="en-US" altLang="ko-KR" dirty="0"/>
                </a:br>
                <a:r>
                  <a:rPr lang="en-US" altLang="ko-KR" dirty="0">
                    <a:sym typeface="Wingdings" panose="05000000000000000000" pitchFamily="2" charset="2"/>
                  </a:rPr>
                  <a:t> </a:t>
                </a:r>
                <a:r>
                  <a:rPr lang="en-US" altLang="ko-KR" dirty="0">
                    <a:solidFill>
                      <a:srgbClr val="FF0000"/>
                    </a:solidFill>
                    <a:sym typeface="Wingdings" panose="05000000000000000000" pitchFamily="2" charset="2"/>
                  </a:rPr>
                  <a:t>No reason to multiply </a:t>
                </a:r>
                <a14:m>
                  <m:oMath xmlns:m="http://schemas.openxmlformats.org/officeDocument/2006/math">
                    <m:sSub>
                      <m:sSubPr>
                        <m:ctrlPr>
                          <a:rPr lang="en-US" altLang="ko-KR" b="1" i="1" smtClean="0">
                            <a:solidFill>
                              <a:srgbClr val="FF0000"/>
                            </a:solidFill>
                            <a:latin typeface="Cambria Math" panose="02040503050406030204" pitchFamily="18" charset="0"/>
                            <a:sym typeface="Wingdings" panose="05000000000000000000" pitchFamily="2" charset="2"/>
                          </a:rPr>
                        </m:ctrlPr>
                      </m:sSubPr>
                      <m:e>
                        <m:r>
                          <a:rPr lang="en-US" altLang="ko-KR" b="1" i="1" smtClean="0">
                            <a:solidFill>
                              <a:srgbClr val="FF0000"/>
                            </a:solidFill>
                            <a:latin typeface="Cambria Math" panose="02040503050406030204" pitchFamily="18" charset="0"/>
                            <a:sym typeface="Wingdings" panose="05000000000000000000" pitchFamily="2" charset="2"/>
                          </a:rPr>
                          <m:t>𝒒</m:t>
                        </m:r>
                      </m:e>
                      <m:sub>
                        <m:r>
                          <a:rPr lang="en-US" altLang="ko-KR" b="1" i="1" smtClean="0">
                            <a:solidFill>
                              <a:srgbClr val="FF0000"/>
                            </a:solidFill>
                            <a:latin typeface="Cambria Math" panose="02040503050406030204" pitchFamily="18" charset="0"/>
                            <a:sym typeface="Wingdings" panose="05000000000000000000" pitchFamily="2" charset="2"/>
                          </a:rPr>
                          <m:t>𝟏</m:t>
                        </m:r>
                      </m:sub>
                    </m:sSub>
                  </m:oMath>
                </a14:m>
                <a:r>
                  <a:rPr lang="en-US" altLang="ko-KR" dirty="0">
                    <a:solidFill>
                      <a:srgbClr val="FF0000"/>
                    </a:solidFill>
                  </a:rPr>
                  <a:t> in the entire Robustness game</a:t>
                </a:r>
                <a:endParaRPr lang="en-US" altLang="ko-KR" dirty="0"/>
              </a:p>
            </p:txBody>
          </p:sp>
        </mc:Choice>
        <mc:Fallback>
          <p:sp>
            <p:nvSpPr>
              <p:cNvPr id="5" name="내용 개체 틀 1">
                <a:extLst>
                  <a:ext uri="{FF2B5EF4-FFF2-40B4-BE49-F238E27FC236}">
                    <a16:creationId xmlns:a16="http://schemas.microsoft.com/office/drawing/2014/main" id="{0E53E9F1-8D4D-6FFC-D0B2-4C500670C8B6}"/>
                  </a:ext>
                </a:extLst>
              </p:cNvPr>
              <p:cNvSpPr txBox="1">
                <a:spLocks noRot="1" noChangeAspect="1" noMove="1" noResize="1" noEditPoints="1" noAdjustHandles="1" noChangeArrowheads="1" noChangeShapeType="1" noTextEdit="1"/>
              </p:cNvSpPr>
              <p:nvPr/>
            </p:nvSpPr>
            <p:spPr>
              <a:xfrm>
                <a:off x="838199" y="4537710"/>
                <a:ext cx="10986477" cy="1473200"/>
              </a:xfrm>
              <a:prstGeom prst="rect">
                <a:avLst/>
              </a:prstGeom>
              <a:blipFill>
                <a:blip r:embed="rId6"/>
                <a:stretch>
                  <a:fillRect/>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4203782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6F0DA-E8B0-C209-81D1-D54C1E220DBE}"/>
            </a:ext>
          </a:extLst>
        </p:cNvPr>
        <p:cNvGrpSpPr/>
        <p:nvPr/>
      </p:nvGrpSpPr>
      <p:grpSpPr>
        <a:xfrm>
          <a:off x="0" y="0"/>
          <a:ext cx="0" cy="0"/>
          <a:chOff x="0" y="0"/>
          <a:chExt cx="0" cy="0"/>
        </a:xfrm>
      </p:grpSpPr>
      <p:sp>
        <p:nvSpPr>
          <p:cNvPr id="3" name="제목 2">
            <a:extLst>
              <a:ext uri="{FF2B5EF4-FFF2-40B4-BE49-F238E27FC236}">
                <a16:creationId xmlns:a16="http://schemas.microsoft.com/office/drawing/2014/main" id="{53EEF356-70C3-77E5-F752-565BED32E1CB}"/>
              </a:ext>
            </a:extLst>
          </p:cNvPr>
          <p:cNvSpPr>
            <a:spLocks noGrp="1"/>
          </p:cNvSpPr>
          <p:nvPr>
            <p:ph type="title"/>
          </p:nvPr>
        </p:nvSpPr>
        <p:spPr/>
        <p:txBody>
          <a:bodyPr>
            <a:normAutofit/>
          </a:bodyPr>
          <a:lstStyle/>
          <a:p>
            <a:r>
              <a:rPr lang="en-US" altLang="ko-KR" dirty="0"/>
              <a:t>[</a:t>
            </a:r>
            <a:r>
              <a:rPr lang="en-US" altLang="ko-KR" dirty="0" err="1"/>
              <a:t>Asiacrypt</a:t>
            </a:r>
            <a:r>
              <a:rPr lang="en-US" altLang="ko-KR" dirty="0"/>
              <a:t> 24] M-EXT technique</a:t>
            </a:r>
            <a:endParaRPr lang="ko-KR" alt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B624E9D-278C-D005-2A62-F3021CC3ECC9}"/>
                  </a:ext>
                </a:extLst>
              </p:cNvPr>
              <p:cNvSpPr txBox="1"/>
              <p:nvPr/>
            </p:nvSpPr>
            <p:spPr>
              <a:xfrm>
                <a:off x="1120680" y="1386088"/>
                <a:ext cx="972061"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𝑟𝑒𝑓𝑟𝑒𝑠</m:t>
                      </m:r>
                      <m:sSup>
                        <m:sSupPr>
                          <m:ctrlPr>
                            <a:rPr lang="en-US" altLang="ko-KR" b="0" i="1" smtClean="0">
                              <a:latin typeface="Cambria Math" panose="02040503050406030204" pitchFamily="18" charset="0"/>
                            </a:rPr>
                          </m:ctrlPr>
                        </m:sSupPr>
                        <m:e>
                          <m:r>
                            <a:rPr lang="en-US" altLang="ko-KR" b="0" i="1" smtClean="0">
                              <a:latin typeface="Cambria Math" panose="02040503050406030204" pitchFamily="18" charset="0"/>
                            </a:rPr>
                            <m:t>h</m:t>
                          </m:r>
                        </m:e>
                        <m:sup>
                          <m:r>
                            <a:rPr lang="en-US" altLang="ko-KR" b="0" i="1" smtClean="0">
                              <a:latin typeface="Cambria Math" panose="02040503050406030204" pitchFamily="18" charset="0"/>
                            </a:rPr>
                            <m:t>∗</m:t>
                          </m:r>
                        </m:sup>
                      </m:sSup>
                    </m:oMath>
                  </m:oMathPara>
                </a14:m>
                <a:endParaRPr lang="ko-KR" altLang="en-US" dirty="0"/>
              </a:p>
            </p:txBody>
          </p:sp>
        </mc:Choice>
        <mc:Fallback xmlns="">
          <p:sp>
            <p:nvSpPr>
              <p:cNvPr id="5" name="TextBox 4">
                <a:extLst>
                  <a:ext uri="{FF2B5EF4-FFF2-40B4-BE49-F238E27FC236}">
                    <a16:creationId xmlns:a16="http://schemas.microsoft.com/office/drawing/2014/main" id="{1B624E9D-278C-D005-2A62-F3021CC3ECC9}"/>
                  </a:ext>
                </a:extLst>
              </p:cNvPr>
              <p:cNvSpPr txBox="1">
                <a:spLocks noRot="1" noChangeAspect="1" noMove="1" noResize="1" noEditPoints="1" noAdjustHandles="1" noChangeArrowheads="1" noChangeShapeType="1" noTextEdit="1"/>
              </p:cNvSpPr>
              <p:nvPr/>
            </p:nvSpPr>
            <p:spPr>
              <a:xfrm>
                <a:off x="1120680" y="1386088"/>
                <a:ext cx="972061" cy="276999"/>
              </a:xfrm>
              <a:prstGeom prst="rect">
                <a:avLst/>
              </a:prstGeom>
              <a:blipFill>
                <a:blip r:embed="rId3"/>
                <a:stretch>
                  <a:fillRect l="-7547" r="-629" b="-3478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BE67CB4-CED2-9B16-346C-A0F885681641}"/>
                  </a:ext>
                </a:extLst>
              </p:cNvPr>
              <p:cNvSpPr txBox="1"/>
              <p:nvPr/>
            </p:nvSpPr>
            <p:spPr>
              <a:xfrm>
                <a:off x="2789508" y="1362629"/>
                <a:ext cx="1107163" cy="2770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i="1" smtClean="0">
                          <a:latin typeface="Cambria Math" panose="02040503050406030204" pitchFamily="18" charset="0"/>
                        </a:rPr>
                        <m:t>𝑟𝑒𝑓𝑟𝑒𝑠</m:t>
                      </m:r>
                      <m:sSup>
                        <m:sSupPr>
                          <m:ctrlPr>
                            <a:rPr lang="en-US" altLang="ko-KR" b="0" i="1" smtClean="0">
                              <a:latin typeface="Cambria Math" panose="02040503050406030204" pitchFamily="18" charset="0"/>
                            </a:rPr>
                          </m:ctrlPr>
                        </m:sSupPr>
                        <m:e>
                          <m:r>
                            <a:rPr lang="en-US" altLang="ko-KR" i="1" smtClean="0">
                              <a:latin typeface="Cambria Math" panose="02040503050406030204" pitchFamily="18" charset="0"/>
                            </a:rPr>
                            <m:t>h</m:t>
                          </m:r>
                        </m:e>
                        <m:sup>
                          <m:r>
                            <a:rPr lang="en-US" altLang="ko-KR" b="0" i="0" smtClean="0">
                              <a:latin typeface="Cambria Math" panose="02040503050406030204" pitchFamily="18" charset="0"/>
                            </a:rPr>
                            <m:t>∗</m:t>
                          </m:r>
                        </m:sup>
                      </m:sSup>
                    </m:oMath>
                  </m:oMathPara>
                </a14:m>
                <a:br>
                  <a:rPr lang="en-US" altLang="ko-KR" b="0" dirty="0"/>
                </a:br>
                <a:endParaRPr lang="ko-KR" altLang="en-US" dirty="0"/>
              </a:p>
            </p:txBody>
          </p:sp>
        </mc:Choice>
        <mc:Fallback xmlns="">
          <p:sp>
            <p:nvSpPr>
              <p:cNvPr id="6" name="TextBox 5">
                <a:extLst>
                  <a:ext uri="{FF2B5EF4-FFF2-40B4-BE49-F238E27FC236}">
                    <a16:creationId xmlns:a16="http://schemas.microsoft.com/office/drawing/2014/main" id="{8BE67CB4-CED2-9B16-346C-A0F885681641}"/>
                  </a:ext>
                </a:extLst>
              </p:cNvPr>
              <p:cNvSpPr txBox="1">
                <a:spLocks noRot="1" noChangeAspect="1" noMove="1" noResize="1" noEditPoints="1" noAdjustHandles="1" noChangeArrowheads="1" noChangeShapeType="1" noTextEdit="1"/>
              </p:cNvSpPr>
              <p:nvPr/>
            </p:nvSpPr>
            <p:spPr>
              <a:xfrm>
                <a:off x="2789508" y="1362629"/>
                <a:ext cx="1107163" cy="277064"/>
              </a:xfrm>
              <a:prstGeom prst="rect">
                <a:avLst/>
              </a:prstGeom>
              <a:blipFill>
                <a:blip r:embed="rId4"/>
                <a:stretch>
                  <a:fillRect l="-552" t="-2222" b="-3777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88F256F-C8FC-3FB9-F248-7671B399290F}"/>
                  </a:ext>
                </a:extLst>
              </p:cNvPr>
              <p:cNvSpPr txBox="1"/>
              <p:nvPr/>
            </p:nvSpPr>
            <p:spPr>
              <a:xfrm>
                <a:off x="4521940" y="1362694"/>
                <a:ext cx="637033"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solidFill>
                            <a:schemeClr val="tx1"/>
                          </a:solidFill>
                          <a:latin typeface="Cambria Math" panose="02040503050406030204" pitchFamily="18" charset="0"/>
                        </a:rPr>
                        <m:t>𝑛𝑒𝑥</m:t>
                      </m:r>
                      <m:sSup>
                        <m:sSupPr>
                          <m:ctrlPr>
                            <a:rPr lang="en-US" altLang="ko-KR" b="0" i="1" smtClean="0">
                              <a:solidFill>
                                <a:schemeClr val="tx1"/>
                              </a:solidFill>
                              <a:latin typeface="Cambria Math" panose="02040503050406030204" pitchFamily="18" charset="0"/>
                            </a:rPr>
                          </m:ctrlPr>
                        </m:sSupPr>
                        <m:e>
                          <m:r>
                            <a:rPr lang="en-US" altLang="ko-KR" b="0" i="1" smtClean="0">
                              <a:solidFill>
                                <a:schemeClr val="tx1"/>
                              </a:solidFill>
                              <a:latin typeface="Cambria Math" panose="02040503050406030204" pitchFamily="18" charset="0"/>
                            </a:rPr>
                            <m:t>𝑡</m:t>
                          </m:r>
                        </m:e>
                        <m:sup>
                          <m:r>
                            <a:rPr lang="en-US" altLang="ko-KR" b="0" i="1" smtClean="0">
                              <a:solidFill>
                                <a:schemeClr val="tx1"/>
                              </a:solidFill>
                              <a:latin typeface="Cambria Math" panose="02040503050406030204" pitchFamily="18" charset="0"/>
                            </a:rPr>
                            <m:t>∗</m:t>
                          </m:r>
                        </m:sup>
                      </m:sSup>
                    </m:oMath>
                  </m:oMathPara>
                </a14:m>
                <a:endParaRPr lang="ko-KR" altLang="en-US" dirty="0">
                  <a:solidFill>
                    <a:schemeClr val="tx1"/>
                  </a:solidFill>
                </a:endParaRPr>
              </a:p>
            </p:txBody>
          </p:sp>
        </mc:Choice>
        <mc:Fallback xmlns="">
          <p:sp>
            <p:nvSpPr>
              <p:cNvPr id="7" name="TextBox 6">
                <a:extLst>
                  <a:ext uri="{FF2B5EF4-FFF2-40B4-BE49-F238E27FC236}">
                    <a16:creationId xmlns:a16="http://schemas.microsoft.com/office/drawing/2014/main" id="{F88F256F-C8FC-3FB9-F248-7671B399290F}"/>
                  </a:ext>
                </a:extLst>
              </p:cNvPr>
              <p:cNvSpPr txBox="1">
                <a:spLocks noRot="1" noChangeAspect="1" noMove="1" noResize="1" noEditPoints="1" noAdjustHandles="1" noChangeArrowheads="1" noChangeShapeType="1" noTextEdit="1"/>
              </p:cNvSpPr>
              <p:nvPr/>
            </p:nvSpPr>
            <p:spPr>
              <a:xfrm>
                <a:off x="4521940" y="1362694"/>
                <a:ext cx="637033" cy="276999"/>
              </a:xfrm>
              <a:prstGeom prst="rect">
                <a:avLst/>
              </a:prstGeom>
              <a:blipFill>
                <a:blip r:embed="rId5"/>
                <a:stretch>
                  <a:fillRect l="-3846" r="-962" b="-666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998B464-4A51-A550-335C-9F2491047988}"/>
                  </a:ext>
                </a:extLst>
              </p:cNvPr>
              <p:cNvSpPr txBox="1"/>
              <p:nvPr/>
            </p:nvSpPr>
            <p:spPr>
              <a:xfrm>
                <a:off x="5940319" y="1386089"/>
                <a:ext cx="637033"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solidFill>
                            <a:schemeClr val="tx1"/>
                          </a:solidFill>
                          <a:latin typeface="Cambria Math" panose="02040503050406030204" pitchFamily="18" charset="0"/>
                        </a:rPr>
                        <m:t>𝑛𝑒𝑥</m:t>
                      </m:r>
                      <m:sSup>
                        <m:sSupPr>
                          <m:ctrlPr>
                            <a:rPr lang="en-US" altLang="ko-KR" b="0" i="1" smtClean="0">
                              <a:solidFill>
                                <a:schemeClr val="tx1"/>
                              </a:solidFill>
                              <a:latin typeface="Cambria Math" panose="02040503050406030204" pitchFamily="18" charset="0"/>
                            </a:rPr>
                          </m:ctrlPr>
                        </m:sSupPr>
                        <m:e>
                          <m:r>
                            <a:rPr lang="en-US" altLang="ko-KR" b="0" i="1" smtClean="0">
                              <a:solidFill>
                                <a:schemeClr val="tx1"/>
                              </a:solidFill>
                              <a:latin typeface="Cambria Math" panose="02040503050406030204" pitchFamily="18" charset="0"/>
                            </a:rPr>
                            <m:t>𝑡</m:t>
                          </m:r>
                        </m:e>
                        <m:sup>
                          <m:r>
                            <a:rPr lang="en-US" altLang="ko-KR" b="0" i="1" smtClean="0">
                              <a:solidFill>
                                <a:schemeClr val="tx1"/>
                              </a:solidFill>
                              <a:latin typeface="Cambria Math" panose="02040503050406030204" pitchFamily="18" charset="0"/>
                            </a:rPr>
                            <m:t>∗</m:t>
                          </m:r>
                        </m:sup>
                      </m:sSup>
                    </m:oMath>
                  </m:oMathPara>
                </a14:m>
                <a:endParaRPr lang="ko-KR" altLang="en-US" dirty="0">
                  <a:solidFill>
                    <a:schemeClr val="tx1"/>
                  </a:solidFill>
                </a:endParaRPr>
              </a:p>
            </p:txBody>
          </p:sp>
        </mc:Choice>
        <mc:Fallback xmlns="">
          <p:sp>
            <p:nvSpPr>
              <p:cNvPr id="8" name="TextBox 7">
                <a:extLst>
                  <a:ext uri="{FF2B5EF4-FFF2-40B4-BE49-F238E27FC236}">
                    <a16:creationId xmlns:a16="http://schemas.microsoft.com/office/drawing/2014/main" id="{4998B464-4A51-A550-335C-9F2491047988}"/>
                  </a:ext>
                </a:extLst>
              </p:cNvPr>
              <p:cNvSpPr txBox="1">
                <a:spLocks noRot="1" noChangeAspect="1" noMove="1" noResize="1" noEditPoints="1" noAdjustHandles="1" noChangeArrowheads="1" noChangeShapeType="1" noTextEdit="1"/>
              </p:cNvSpPr>
              <p:nvPr/>
            </p:nvSpPr>
            <p:spPr>
              <a:xfrm>
                <a:off x="5940319" y="1386089"/>
                <a:ext cx="637033" cy="276999"/>
              </a:xfrm>
              <a:prstGeom prst="rect">
                <a:avLst/>
              </a:prstGeom>
              <a:blipFill>
                <a:blip r:embed="rId6"/>
                <a:stretch>
                  <a:fillRect l="-3810" b="-6522"/>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5ADB818-01AF-41E2-936C-06E88E5513A8}"/>
                  </a:ext>
                </a:extLst>
              </p:cNvPr>
              <p:cNvSpPr txBox="1"/>
              <p:nvPr/>
            </p:nvSpPr>
            <p:spPr>
              <a:xfrm>
                <a:off x="9052491" y="1386088"/>
                <a:ext cx="637033"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solidFill>
                            <a:schemeClr val="tx1"/>
                          </a:solidFill>
                          <a:latin typeface="Cambria Math" panose="02040503050406030204" pitchFamily="18" charset="0"/>
                        </a:rPr>
                        <m:t>𝑛𝑒𝑥</m:t>
                      </m:r>
                      <m:sSup>
                        <m:sSupPr>
                          <m:ctrlPr>
                            <a:rPr lang="en-US" altLang="ko-KR" b="0" i="1" smtClean="0">
                              <a:solidFill>
                                <a:schemeClr val="tx1"/>
                              </a:solidFill>
                              <a:latin typeface="Cambria Math" panose="02040503050406030204" pitchFamily="18" charset="0"/>
                            </a:rPr>
                          </m:ctrlPr>
                        </m:sSupPr>
                        <m:e>
                          <m:r>
                            <a:rPr lang="en-US" altLang="ko-KR" b="0" i="1" smtClean="0">
                              <a:solidFill>
                                <a:schemeClr val="tx1"/>
                              </a:solidFill>
                              <a:latin typeface="Cambria Math" panose="02040503050406030204" pitchFamily="18" charset="0"/>
                            </a:rPr>
                            <m:t>𝑡</m:t>
                          </m:r>
                        </m:e>
                        <m:sup>
                          <m:r>
                            <a:rPr lang="en-US" altLang="ko-KR" b="0" i="1" smtClean="0">
                              <a:solidFill>
                                <a:schemeClr val="tx1"/>
                              </a:solidFill>
                              <a:latin typeface="Cambria Math" panose="02040503050406030204" pitchFamily="18" charset="0"/>
                            </a:rPr>
                            <m:t>∗</m:t>
                          </m:r>
                        </m:sup>
                      </m:sSup>
                    </m:oMath>
                  </m:oMathPara>
                </a14:m>
                <a:endParaRPr lang="ko-KR" altLang="en-US" dirty="0">
                  <a:solidFill>
                    <a:schemeClr val="tx1"/>
                  </a:solidFill>
                </a:endParaRPr>
              </a:p>
            </p:txBody>
          </p:sp>
        </mc:Choice>
        <mc:Fallback xmlns="">
          <p:sp>
            <p:nvSpPr>
              <p:cNvPr id="9" name="TextBox 8">
                <a:extLst>
                  <a:ext uri="{FF2B5EF4-FFF2-40B4-BE49-F238E27FC236}">
                    <a16:creationId xmlns:a16="http://schemas.microsoft.com/office/drawing/2014/main" id="{55ADB818-01AF-41E2-936C-06E88E5513A8}"/>
                  </a:ext>
                </a:extLst>
              </p:cNvPr>
              <p:cNvSpPr txBox="1">
                <a:spLocks noRot="1" noChangeAspect="1" noMove="1" noResize="1" noEditPoints="1" noAdjustHandles="1" noChangeArrowheads="1" noChangeShapeType="1" noTextEdit="1"/>
              </p:cNvSpPr>
              <p:nvPr/>
            </p:nvSpPr>
            <p:spPr>
              <a:xfrm>
                <a:off x="9052491" y="1386088"/>
                <a:ext cx="637033" cy="276999"/>
              </a:xfrm>
              <a:prstGeom prst="rect">
                <a:avLst/>
              </a:prstGeom>
              <a:blipFill>
                <a:blip r:embed="rId7"/>
                <a:stretch>
                  <a:fillRect l="-3846" r="-962" b="-6522"/>
                </a:stretch>
              </a:blipFill>
            </p:spPr>
            <p:txBody>
              <a:bodyPr/>
              <a:lstStyle/>
              <a:p>
                <a:r>
                  <a:rPr lang="ko-KR" altLang="en-US">
                    <a:noFill/>
                  </a:rPr>
                  <a:t> </a:t>
                </a:r>
              </a:p>
            </p:txBody>
          </p:sp>
        </mc:Fallback>
      </mc:AlternateContent>
      <p:cxnSp>
        <p:nvCxnSpPr>
          <p:cNvPr id="12" name="직선 화살표 연결선 11">
            <a:extLst>
              <a:ext uri="{FF2B5EF4-FFF2-40B4-BE49-F238E27FC236}">
                <a16:creationId xmlns:a16="http://schemas.microsoft.com/office/drawing/2014/main" id="{C4AD6F91-92BE-66A3-5EFC-E44D7318B9F2}"/>
              </a:ext>
            </a:extLst>
          </p:cNvPr>
          <p:cNvCxnSpPr>
            <a:cxnSpLocks/>
          </p:cNvCxnSpPr>
          <p:nvPr/>
        </p:nvCxnSpPr>
        <p:spPr>
          <a:xfrm flipV="1">
            <a:off x="2141096" y="1524586"/>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직선 화살표 연결선 12">
            <a:extLst>
              <a:ext uri="{FF2B5EF4-FFF2-40B4-BE49-F238E27FC236}">
                <a16:creationId xmlns:a16="http://schemas.microsoft.com/office/drawing/2014/main" id="{2229F7FB-0CD9-AB53-F635-613BF662F823}"/>
              </a:ext>
            </a:extLst>
          </p:cNvPr>
          <p:cNvCxnSpPr>
            <a:cxnSpLocks/>
          </p:cNvCxnSpPr>
          <p:nvPr/>
        </p:nvCxnSpPr>
        <p:spPr>
          <a:xfrm flipV="1">
            <a:off x="3859549" y="1524582"/>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직선 화살표 연결선 13">
            <a:extLst>
              <a:ext uri="{FF2B5EF4-FFF2-40B4-BE49-F238E27FC236}">
                <a16:creationId xmlns:a16="http://schemas.microsoft.com/office/drawing/2014/main" id="{0D280768-0CE1-1F38-0EA4-B76B5586F969}"/>
              </a:ext>
            </a:extLst>
          </p:cNvPr>
          <p:cNvCxnSpPr>
            <a:cxnSpLocks/>
          </p:cNvCxnSpPr>
          <p:nvPr/>
        </p:nvCxnSpPr>
        <p:spPr>
          <a:xfrm flipV="1">
            <a:off x="5232807" y="1524582"/>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직선 화살표 연결선 14">
            <a:extLst>
              <a:ext uri="{FF2B5EF4-FFF2-40B4-BE49-F238E27FC236}">
                <a16:creationId xmlns:a16="http://schemas.microsoft.com/office/drawing/2014/main" id="{8DC0C63E-E159-37C8-BA46-C6C26665B443}"/>
              </a:ext>
            </a:extLst>
          </p:cNvPr>
          <p:cNvCxnSpPr>
            <a:cxnSpLocks/>
          </p:cNvCxnSpPr>
          <p:nvPr/>
        </p:nvCxnSpPr>
        <p:spPr>
          <a:xfrm flipV="1">
            <a:off x="6645446" y="1524582"/>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직선 화살표 연결선 15">
            <a:extLst>
              <a:ext uri="{FF2B5EF4-FFF2-40B4-BE49-F238E27FC236}">
                <a16:creationId xmlns:a16="http://schemas.microsoft.com/office/drawing/2014/main" id="{401C7C6B-8BC4-A289-401E-626EED283200}"/>
              </a:ext>
            </a:extLst>
          </p:cNvPr>
          <p:cNvCxnSpPr>
            <a:cxnSpLocks/>
          </p:cNvCxnSpPr>
          <p:nvPr/>
        </p:nvCxnSpPr>
        <p:spPr>
          <a:xfrm flipV="1">
            <a:off x="8332679" y="1524578"/>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0E5561B6-579A-4CFE-0D0A-7A0DAC583586}"/>
                  </a:ext>
                </a:extLst>
              </p:cNvPr>
              <p:cNvSpPr txBox="1"/>
              <p:nvPr/>
            </p:nvSpPr>
            <p:spPr>
              <a:xfrm>
                <a:off x="7276825" y="1362629"/>
                <a:ext cx="1107163" cy="27706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𝑟𝑒𝑓𝑟𝑒𝑠</m:t>
                      </m:r>
                      <m:sSup>
                        <m:sSupPr>
                          <m:ctrlPr>
                            <a:rPr lang="en-US" altLang="ko-KR" b="0" i="1" smtClean="0">
                              <a:latin typeface="Cambria Math" panose="02040503050406030204" pitchFamily="18" charset="0"/>
                            </a:rPr>
                          </m:ctrlPr>
                        </m:sSupPr>
                        <m:e>
                          <m:r>
                            <a:rPr lang="en-US" altLang="ko-KR" b="0" i="1" smtClean="0">
                              <a:latin typeface="Cambria Math" panose="02040503050406030204" pitchFamily="18" charset="0"/>
                            </a:rPr>
                            <m:t>h</m:t>
                          </m:r>
                        </m:e>
                        <m:sup>
                          <m:r>
                            <a:rPr lang="en-US" altLang="ko-KR" b="0" i="1" smtClean="0">
                              <a:latin typeface="Cambria Math" panose="02040503050406030204" pitchFamily="18" charset="0"/>
                            </a:rPr>
                            <m:t>∗</m:t>
                          </m:r>
                        </m:sup>
                      </m:sSup>
                    </m:oMath>
                  </m:oMathPara>
                </a14:m>
                <a:br>
                  <a:rPr lang="en-US" altLang="ko-KR" b="0" dirty="0"/>
                </a:br>
                <a:endParaRPr lang="ko-KR" altLang="en-US" dirty="0"/>
              </a:p>
            </p:txBody>
          </p:sp>
        </mc:Choice>
        <mc:Fallback xmlns="">
          <p:sp>
            <p:nvSpPr>
              <p:cNvPr id="42" name="TextBox 41">
                <a:extLst>
                  <a:ext uri="{FF2B5EF4-FFF2-40B4-BE49-F238E27FC236}">
                    <a16:creationId xmlns:a16="http://schemas.microsoft.com/office/drawing/2014/main" id="{0E5561B6-579A-4CFE-0D0A-7A0DAC583586}"/>
                  </a:ext>
                </a:extLst>
              </p:cNvPr>
              <p:cNvSpPr txBox="1">
                <a:spLocks noRot="1" noChangeAspect="1" noMove="1" noResize="1" noEditPoints="1" noAdjustHandles="1" noChangeArrowheads="1" noChangeShapeType="1" noTextEdit="1"/>
              </p:cNvSpPr>
              <p:nvPr/>
            </p:nvSpPr>
            <p:spPr>
              <a:xfrm>
                <a:off x="7276825" y="1362629"/>
                <a:ext cx="1107163" cy="277064"/>
              </a:xfrm>
              <a:prstGeom prst="rect">
                <a:avLst/>
              </a:prstGeom>
              <a:blipFill>
                <a:blip r:embed="rId8"/>
                <a:stretch>
                  <a:fillRect l="-552" t="-2222" b="-37778"/>
                </a:stretch>
              </a:blipFill>
            </p:spPr>
            <p:txBody>
              <a:bodyPr/>
              <a:lstStyle/>
              <a:p>
                <a:r>
                  <a:rPr lang="ko-KR" altLang="en-US">
                    <a:noFill/>
                  </a:rPr>
                  <a:t> </a:t>
                </a:r>
              </a:p>
            </p:txBody>
          </p:sp>
        </mc:Fallback>
      </mc:AlternateContent>
      <p:cxnSp>
        <p:nvCxnSpPr>
          <p:cNvPr id="2" name="직선 화살표 연결선 1">
            <a:extLst>
              <a:ext uri="{FF2B5EF4-FFF2-40B4-BE49-F238E27FC236}">
                <a16:creationId xmlns:a16="http://schemas.microsoft.com/office/drawing/2014/main" id="{98D9A1FE-A22D-8B08-ED8B-C47E19BAC011}"/>
              </a:ext>
            </a:extLst>
          </p:cNvPr>
          <p:cNvCxnSpPr>
            <a:cxnSpLocks/>
          </p:cNvCxnSpPr>
          <p:nvPr/>
        </p:nvCxnSpPr>
        <p:spPr>
          <a:xfrm flipV="1">
            <a:off x="9757722" y="1524578"/>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5021417-86ED-9728-3C7C-0A04272E29DA}"/>
              </a:ext>
            </a:extLst>
          </p:cNvPr>
          <p:cNvSpPr txBox="1"/>
          <p:nvPr/>
        </p:nvSpPr>
        <p:spPr>
          <a:xfrm>
            <a:off x="10490583" y="1305673"/>
            <a:ext cx="782500" cy="461665"/>
          </a:xfrm>
          <a:prstGeom prst="rect">
            <a:avLst/>
          </a:prstGeom>
          <a:noFill/>
        </p:spPr>
        <p:txBody>
          <a:bodyPr wrap="square" rtlCol="0">
            <a:spAutoFit/>
          </a:bodyPr>
          <a:lstStyle/>
          <a:p>
            <a:pPr algn="l"/>
            <a:r>
              <a:rPr lang="en-US" altLang="ko-KR" sz="2400" b="1" dirty="0"/>
              <a:t>…</a:t>
            </a:r>
            <a:endParaRPr lang="ko-KR" altLang="en-US" sz="2400" b="1" dirty="0"/>
          </a:p>
        </p:txBody>
      </p:sp>
      <p:sp>
        <p:nvSpPr>
          <p:cNvPr id="10" name="TextBox 9">
            <a:extLst>
              <a:ext uri="{FF2B5EF4-FFF2-40B4-BE49-F238E27FC236}">
                <a16:creationId xmlns:a16="http://schemas.microsoft.com/office/drawing/2014/main" id="{0C687444-75BE-3A23-4576-60424FC4E221}"/>
              </a:ext>
            </a:extLst>
          </p:cNvPr>
          <p:cNvSpPr txBox="1"/>
          <p:nvPr/>
        </p:nvSpPr>
        <p:spPr>
          <a:xfrm>
            <a:off x="1021821" y="3395026"/>
            <a:ext cx="782500" cy="461665"/>
          </a:xfrm>
          <a:prstGeom prst="rect">
            <a:avLst/>
          </a:prstGeom>
          <a:noFill/>
        </p:spPr>
        <p:txBody>
          <a:bodyPr wrap="square" rtlCol="0">
            <a:spAutoFit/>
          </a:bodyPr>
          <a:lstStyle/>
          <a:p>
            <a:pPr algn="l"/>
            <a:r>
              <a:rPr lang="en-US" altLang="ko-KR" sz="2400" b="1" dirty="0"/>
              <a:t>…</a:t>
            </a:r>
            <a:endParaRPr lang="ko-KR" altLang="en-US" sz="2400" b="1" dirty="0"/>
          </a:p>
        </p:txBody>
      </p:sp>
      <p:cxnSp>
        <p:nvCxnSpPr>
          <p:cNvPr id="11" name="직선 화살표 연결선 10">
            <a:extLst>
              <a:ext uri="{FF2B5EF4-FFF2-40B4-BE49-F238E27FC236}">
                <a16:creationId xmlns:a16="http://schemas.microsoft.com/office/drawing/2014/main" id="{7D10E21C-695A-7D2E-7BE2-653CAB525FE4}"/>
              </a:ext>
            </a:extLst>
          </p:cNvPr>
          <p:cNvCxnSpPr>
            <a:cxnSpLocks/>
          </p:cNvCxnSpPr>
          <p:nvPr/>
        </p:nvCxnSpPr>
        <p:spPr>
          <a:xfrm flipV="1">
            <a:off x="1663216" y="3625854"/>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DB91D87-C699-762A-5B30-B205E8B616F0}"/>
                  </a:ext>
                </a:extLst>
              </p:cNvPr>
              <p:cNvSpPr txBox="1"/>
              <p:nvPr/>
            </p:nvSpPr>
            <p:spPr>
              <a:xfrm>
                <a:off x="2375184" y="3487709"/>
                <a:ext cx="848053"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𝑔𝑒𝑡</m:t>
                      </m:r>
                      <m:r>
                        <a:rPr lang="en-US" altLang="ko-KR" b="0" i="1" smtClean="0">
                          <a:latin typeface="Cambria Math" panose="02040503050406030204" pitchFamily="18" charset="0"/>
                        </a:rPr>
                        <m:t>/</m:t>
                      </m:r>
                      <m:r>
                        <a:rPr lang="en-US" altLang="ko-KR" b="0" i="1" smtClean="0">
                          <a:latin typeface="Cambria Math" panose="02040503050406030204" pitchFamily="18" charset="0"/>
                        </a:rPr>
                        <m:t>𝑠𝑒𝑡</m:t>
                      </m:r>
                    </m:oMath>
                  </m:oMathPara>
                </a14:m>
                <a:endParaRPr lang="ko-KR" altLang="en-US" dirty="0"/>
              </a:p>
            </p:txBody>
          </p:sp>
        </mc:Choice>
        <mc:Fallback xmlns="">
          <p:sp>
            <p:nvSpPr>
              <p:cNvPr id="20" name="TextBox 19">
                <a:extLst>
                  <a:ext uri="{FF2B5EF4-FFF2-40B4-BE49-F238E27FC236}">
                    <a16:creationId xmlns:a16="http://schemas.microsoft.com/office/drawing/2014/main" id="{ADB91D87-C699-762A-5B30-B205E8B616F0}"/>
                  </a:ext>
                </a:extLst>
              </p:cNvPr>
              <p:cNvSpPr txBox="1">
                <a:spLocks noRot="1" noChangeAspect="1" noMove="1" noResize="1" noEditPoints="1" noAdjustHandles="1" noChangeArrowheads="1" noChangeShapeType="1" noTextEdit="1"/>
              </p:cNvSpPr>
              <p:nvPr/>
            </p:nvSpPr>
            <p:spPr>
              <a:xfrm>
                <a:off x="2375184" y="3487709"/>
                <a:ext cx="848053" cy="276999"/>
              </a:xfrm>
              <a:prstGeom prst="rect">
                <a:avLst/>
              </a:prstGeom>
              <a:blipFill>
                <a:blip r:embed="rId9"/>
                <a:stretch>
                  <a:fillRect l="-7914" r="-4317" b="-3478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BC26616-DE64-FC5C-3643-249C9DEA0513}"/>
                  </a:ext>
                </a:extLst>
              </p:cNvPr>
              <p:cNvSpPr txBox="1"/>
              <p:nvPr/>
            </p:nvSpPr>
            <p:spPr>
              <a:xfrm>
                <a:off x="4057560" y="3485217"/>
                <a:ext cx="1107163" cy="2770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𝑟𝑒𝑓𝑟𝑒𝑠</m:t>
                      </m:r>
                      <m:sSup>
                        <m:sSupPr>
                          <m:ctrlPr>
                            <a:rPr lang="en-US" altLang="ko-KR" b="0" i="1" smtClean="0">
                              <a:latin typeface="Cambria Math" panose="02040503050406030204" pitchFamily="18" charset="0"/>
                            </a:rPr>
                          </m:ctrlPr>
                        </m:sSupPr>
                        <m:e>
                          <m:r>
                            <a:rPr lang="en-US" altLang="ko-KR" b="0" i="1" smtClean="0">
                              <a:latin typeface="Cambria Math" panose="02040503050406030204" pitchFamily="18" charset="0"/>
                            </a:rPr>
                            <m:t>h</m:t>
                          </m:r>
                        </m:e>
                        <m:sup>
                          <m:r>
                            <a:rPr lang="en-US" altLang="ko-KR" b="0" i="1" smtClean="0">
                              <a:latin typeface="Cambria Math" panose="02040503050406030204" pitchFamily="18" charset="0"/>
                            </a:rPr>
                            <m:t>∗</m:t>
                          </m:r>
                        </m:sup>
                      </m:sSup>
                    </m:oMath>
                  </m:oMathPara>
                </a14:m>
                <a:br>
                  <a:rPr lang="en-US" altLang="ko-KR" b="0" dirty="0"/>
                </a:br>
                <a:endParaRPr lang="ko-KR" altLang="en-US" dirty="0"/>
              </a:p>
            </p:txBody>
          </p:sp>
        </mc:Choice>
        <mc:Fallback xmlns="">
          <p:sp>
            <p:nvSpPr>
              <p:cNvPr id="21" name="TextBox 20">
                <a:extLst>
                  <a:ext uri="{FF2B5EF4-FFF2-40B4-BE49-F238E27FC236}">
                    <a16:creationId xmlns:a16="http://schemas.microsoft.com/office/drawing/2014/main" id="{0BC26616-DE64-FC5C-3643-249C9DEA0513}"/>
                  </a:ext>
                </a:extLst>
              </p:cNvPr>
              <p:cNvSpPr txBox="1">
                <a:spLocks noRot="1" noChangeAspect="1" noMove="1" noResize="1" noEditPoints="1" noAdjustHandles="1" noChangeArrowheads="1" noChangeShapeType="1" noTextEdit="1"/>
              </p:cNvSpPr>
              <p:nvPr/>
            </p:nvSpPr>
            <p:spPr>
              <a:xfrm>
                <a:off x="4057560" y="3485217"/>
                <a:ext cx="1107163" cy="277064"/>
              </a:xfrm>
              <a:prstGeom prst="rect">
                <a:avLst/>
              </a:prstGeom>
              <a:blipFill>
                <a:blip r:embed="rId10"/>
                <a:stretch>
                  <a:fillRect l="-552" t="-2222" b="-3777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7A66429-C759-BFA0-D7D9-371D613A907E}"/>
                  </a:ext>
                </a:extLst>
              </p:cNvPr>
              <p:cNvSpPr txBox="1"/>
              <p:nvPr/>
            </p:nvSpPr>
            <p:spPr>
              <a:xfrm>
                <a:off x="5871096" y="3487708"/>
                <a:ext cx="637033"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solidFill>
                            <a:schemeClr val="tx1"/>
                          </a:solidFill>
                          <a:latin typeface="Cambria Math" panose="02040503050406030204" pitchFamily="18" charset="0"/>
                        </a:rPr>
                        <m:t>𝑛𝑒𝑥</m:t>
                      </m:r>
                      <m:sSup>
                        <m:sSupPr>
                          <m:ctrlPr>
                            <a:rPr lang="en-US" altLang="ko-KR" b="0" i="1" smtClean="0">
                              <a:solidFill>
                                <a:schemeClr val="tx1"/>
                              </a:solidFill>
                              <a:latin typeface="Cambria Math" panose="02040503050406030204" pitchFamily="18" charset="0"/>
                            </a:rPr>
                          </m:ctrlPr>
                        </m:sSupPr>
                        <m:e>
                          <m:r>
                            <a:rPr lang="en-US" altLang="ko-KR" b="0" i="1" smtClean="0">
                              <a:solidFill>
                                <a:schemeClr val="tx1"/>
                              </a:solidFill>
                              <a:latin typeface="Cambria Math" panose="02040503050406030204" pitchFamily="18" charset="0"/>
                            </a:rPr>
                            <m:t>𝑡</m:t>
                          </m:r>
                        </m:e>
                        <m:sup>
                          <m:r>
                            <a:rPr lang="en-US" altLang="ko-KR" b="0" i="1" smtClean="0">
                              <a:solidFill>
                                <a:schemeClr val="tx1"/>
                              </a:solidFill>
                              <a:latin typeface="Cambria Math" panose="02040503050406030204" pitchFamily="18" charset="0"/>
                            </a:rPr>
                            <m:t>∗</m:t>
                          </m:r>
                        </m:sup>
                      </m:sSup>
                    </m:oMath>
                  </m:oMathPara>
                </a14:m>
                <a:endParaRPr lang="ko-KR" altLang="en-US" dirty="0">
                  <a:solidFill>
                    <a:srgbClr val="FF0000"/>
                  </a:solidFill>
                </a:endParaRPr>
              </a:p>
            </p:txBody>
          </p:sp>
        </mc:Choice>
        <mc:Fallback xmlns="">
          <p:sp>
            <p:nvSpPr>
              <p:cNvPr id="23" name="TextBox 22">
                <a:extLst>
                  <a:ext uri="{FF2B5EF4-FFF2-40B4-BE49-F238E27FC236}">
                    <a16:creationId xmlns:a16="http://schemas.microsoft.com/office/drawing/2014/main" id="{27A66429-C759-BFA0-D7D9-371D613A907E}"/>
                  </a:ext>
                </a:extLst>
              </p:cNvPr>
              <p:cNvSpPr txBox="1">
                <a:spLocks noRot="1" noChangeAspect="1" noMove="1" noResize="1" noEditPoints="1" noAdjustHandles="1" noChangeArrowheads="1" noChangeShapeType="1" noTextEdit="1"/>
              </p:cNvSpPr>
              <p:nvPr/>
            </p:nvSpPr>
            <p:spPr>
              <a:xfrm>
                <a:off x="5871096" y="3487708"/>
                <a:ext cx="637033" cy="276999"/>
              </a:xfrm>
              <a:prstGeom prst="rect">
                <a:avLst/>
              </a:prstGeom>
              <a:blipFill>
                <a:blip r:embed="rId11"/>
                <a:stretch>
                  <a:fillRect l="-3810" b="-6522"/>
                </a:stretch>
              </a:blipFill>
            </p:spPr>
            <p:txBody>
              <a:bodyPr/>
              <a:lstStyle/>
              <a:p>
                <a:r>
                  <a:rPr lang="ko-KR" altLang="en-US">
                    <a:noFill/>
                  </a:rPr>
                  <a:t> </a:t>
                </a:r>
              </a:p>
            </p:txBody>
          </p:sp>
        </mc:Fallback>
      </mc:AlternateContent>
      <p:cxnSp>
        <p:nvCxnSpPr>
          <p:cNvPr id="24" name="직선 화살표 연결선 23">
            <a:extLst>
              <a:ext uri="{FF2B5EF4-FFF2-40B4-BE49-F238E27FC236}">
                <a16:creationId xmlns:a16="http://schemas.microsoft.com/office/drawing/2014/main" id="{C657011D-67A5-BC19-0A50-C7BD91A25D89}"/>
              </a:ext>
            </a:extLst>
          </p:cNvPr>
          <p:cNvCxnSpPr>
            <a:cxnSpLocks/>
          </p:cNvCxnSpPr>
          <p:nvPr/>
        </p:nvCxnSpPr>
        <p:spPr>
          <a:xfrm flipV="1">
            <a:off x="3419271" y="3626205"/>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직선 화살표 연결선 24">
            <a:extLst>
              <a:ext uri="{FF2B5EF4-FFF2-40B4-BE49-F238E27FC236}">
                <a16:creationId xmlns:a16="http://schemas.microsoft.com/office/drawing/2014/main" id="{2B3EF1A9-3527-34EA-083D-9E475DD07C47}"/>
              </a:ext>
            </a:extLst>
          </p:cNvPr>
          <p:cNvCxnSpPr>
            <a:cxnSpLocks/>
          </p:cNvCxnSpPr>
          <p:nvPr/>
        </p:nvCxnSpPr>
        <p:spPr>
          <a:xfrm flipV="1">
            <a:off x="5137724" y="3626201"/>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7757A823-B9BD-1D13-3A37-FFEB1315577A}"/>
                  </a:ext>
                </a:extLst>
              </p:cNvPr>
              <p:cNvSpPr txBox="1"/>
              <p:nvPr/>
            </p:nvSpPr>
            <p:spPr>
              <a:xfrm>
                <a:off x="7185973" y="3496486"/>
                <a:ext cx="84805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i="1">
                          <a:latin typeface="Cambria Math" panose="02040503050406030204" pitchFamily="18" charset="0"/>
                        </a:rPr>
                        <m:t>𝑔𝑒𝑡</m:t>
                      </m:r>
                      <m:r>
                        <a:rPr lang="en-US" altLang="ko-KR" i="1">
                          <a:latin typeface="Cambria Math" panose="02040503050406030204" pitchFamily="18" charset="0"/>
                        </a:rPr>
                        <m:t>/</m:t>
                      </m:r>
                      <m:r>
                        <a:rPr lang="en-US" altLang="ko-KR" i="1">
                          <a:latin typeface="Cambria Math" panose="02040503050406030204" pitchFamily="18" charset="0"/>
                        </a:rPr>
                        <m:t>𝑠𝑒𝑡</m:t>
                      </m:r>
                    </m:oMath>
                  </m:oMathPara>
                </a14:m>
                <a:endParaRPr lang="ko-KR" altLang="en-US" dirty="0"/>
              </a:p>
            </p:txBody>
          </p:sp>
        </mc:Choice>
        <mc:Fallback xmlns="">
          <p:sp>
            <p:nvSpPr>
              <p:cNvPr id="36" name="TextBox 35">
                <a:extLst>
                  <a:ext uri="{FF2B5EF4-FFF2-40B4-BE49-F238E27FC236}">
                    <a16:creationId xmlns:a16="http://schemas.microsoft.com/office/drawing/2014/main" id="{7757A823-B9BD-1D13-3A37-FFEB1315577A}"/>
                  </a:ext>
                </a:extLst>
              </p:cNvPr>
              <p:cNvSpPr txBox="1">
                <a:spLocks noRot="1" noChangeAspect="1" noMove="1" noResize="1" noEditPoints="1" noAdjustHandles="1" noChangeArrowheads="1" noChangeShapeType="1" noTextEdit="1"/>
              </p:cNvSpPr>
              <p:nvPr/>
            </p:nvSpPr>
            <p:spPr>
              <a:xfrm>
                <a:off x="7185973" y="3496486"/>
                <a:ext cx="848053" cy="276999"/>
              </a:xfrm>
              <a:prstGeom prst="rect">
                <a:avLst/>
              </a:prstGeom>
              <a:blipFill>
                <a:blip r:embed="rId12"/>
                <a:stretch>
                  <a:fillRect l="-7914" t="-2222" r="-4317" b="-3777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A65B63ED-0F9C-2ABA-16FF-EF1B5813A27F}"/>
                  </a:ext>
                </a:extLst>
              </p:cNvPr>
              <p:cNvSpPr txBox="1"/>
              <p:nvPr/>
            </p:nvSpPr>
            <p:spPr>
              <a:xfrm>
                <a:off x="8850715" y="3485217"/>
                <a:ext cx="1145635" cy="27706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i="1" smtClean="0">
                          <a:latin typeface="Cambria Math" panose="02040503050406030204" pitchFamily="18" charset="0"/>
                        </a:rPr>
                        <m:t>𝑟𝑒𝑓𝑟𝑒𝑠</m:t>
                      </m:r>
                      <m:sSup>
                        <m:sSupPr>
                          <m:ctrlPr>
                            <a:rPr lang="en-US" altLang="ko-KR" b="0" i="1" smtClean="0">
                              <a:latin typeface="Cambria Math" panose="02040503050406030204" pitchFamily="18" charset="0"/>
                            </a:rPr>
                          </m:ctrlPr>
                        </m:sSupPr>
                        <m:e>
                          <m:r>
                            <a:rPr lang="en-US" altLang="ko-KR" i="1" smtClean="0">
                              <a:latin typeface="Cambria Math" panose="02040503050406030204" pitchFamily="18" charset="0"/>
                            </a:rPr>
                            <m:t>h</m:t>
                          </m:r>
                        </m:e>
                        <m:sup>
                          <m:r>
                            <a:rPr lang="en-US" altLang="ko-KR" b="0" i="1" smtClean="0">
                              <a:latin typeface="Cambria Math" panose="02040503050406030204" pitchFamily="18" charset="0"/>
                            </a:rPr>
                            <m:t>∗</m:t>
                          </m:r>
                        </m:sup>
                      </m:sSup>
                    </m:oMath>
                  </m:oMathPara>
                </a14:m>
                <a:br>
                  <a:rPr lang="en-US" altLang="ko-KR" b="0" dirty="0"/>
                </a:br>
                <a:endParaRPr lang="ko-KR" altLang="en-US" dirty="0"/>
              </a:p>
            </p:txBody>
          </p:sp>
        </mc:Choice>
        <mc:Fallback xmlns="">
          <p:sp>
            <p:nvSpPr>
              <p:cNvPr id="37" name="TextBox 36">
                <a:extLst>
                  <a:ext uri="{FF2B5EF4-FFF2-40B4-BE49-F238E27FC236}">
                    <a16:creationId xmlns:a16="http://schemas.microsoft.com/office/drawing/2014/main" id="{A65B63ED-0F9C-2ABA-16FF-EF1B5813A27F}"/>
                  </a:ext>
                </a:extLst>
              </p:cNvPr>
              <p:cNvSpPr txBox="1">
                <a:spLocks noRot="1" noChangeAspect="1" noMove="1" noResize="1" noEditPoints="1" noAdjustHandles="1" noChangeArrowheads="1" noChangeShapeType="1" noTextEdit="1"/>
              </p:cNvSpPr>
              <p:nvPr/>
            </p:nvSpPr>
            <p:spPr>
              <a:xfrm>
                <a:off x="8850715" y="3485217"/>
                <a:ext cx="1145635" cy="277064"/>
              </a:xfrm>
              <a:prstGeom prst="rect">
                <a:avLst/>
              </a:prstGeom>
              <a:blipFill>
                <a:blip r:embed="rId13"/>
                <a:stretch>
                  <a:fillRect t="-2222" b="-3777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60C628CC-9070-7433-7378-D15A4325BF0A}"/>
                  </a:ext>
                </a:extLst>
              </p:cNvPr>
              <p:cNvSpPr txBox="1"/>
              <p:nvPr/>
            </p:nvSpPr>
            <p:spPr>
              <a:xfrm>
                <a:off x="10582832" y="3496486"/>
                <a:ext cx="63703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i="1" smtClean="0">
                          <a:solidFill>
                            <a:schemeClr val="tx1"/>
                          </a:solidFill>
                          <a:latin typeface="Cambria Math" panose="02040503050406030204" pitchFamily="18" charset="0"/>
                        </a:rPr>
                        <m:t>𝑛𝑒𝑥</m:t>
                      </m:r>
                      <m:sSup>
                        <m:sSupPr>
                          <m:ctrlPr>
                            <a:rPr lang="en-US" altLang="ko-KR" b="0" i="1" smtClean="0">
                              <a:solidFill>
                                <a:schemeClr val="tx1"/>
                              </a:solidFill>
                              <a:latin typeface="Cambria Math" panose="02040503050406030204" pitchFamily="18" charset="0"/>
                            </a:rPr>
                          </m:ctrlPr>
                        </m:sSupPr>
                        <m:e>
                          <m:r>
                            <a:rPr lang="en-US" altLang="ko-KR" i="1" smtClean="0">
                              <a:solidFill>
                                <a:schemeClr val="tx1"/>
                              </a:solidFill>
                              <a:latin typeface="Cambria Math" panose="02040503050406030204" pitchFamily="18" charset="0"/>
                            </a:rPr>
                            <m:t>𝑡</m:t>
                          </m:r>
                        </m:e>
                        <m:sup>
                          <m:r>
                            <a:rPr lang="en-US" altLang="ko-KR" b="0" i="1" smtClean="0">
                              <a:solidFill>
                                <a:schemeClr val="tx1"/>
                              </a:solidFill>
                              <a:latin typeface="Cambria Math" panose="02040503050406030204" pitchFamily="18" charset="0"/>
                            </a:rPr>
                            <m:t>∗</m:t>
                          </m:r>
                        </m:sup>
                      </m:sSup>
                    </m:oMath>
                  </m:oMathPara>
                </a14:m>
                <a:endParaRPr lang="ko-KR" altLang="en-US" dirty="0">
                  <a:solidFill>
                    <a:schemeClr val="tx1"/>
                  </a:solidFill>
                </a:endParaRPr>
              </a:p>
            </p:txBody>
          </p:sp>
        </mc:Choice>
        <mc:Fallback xmlns="">
          <p:sp>
            <p:nvSpPr>
              <p:cNvPr id="38" name="TextBox 37">
                <a:extLst>
                  <a:ext uri="{FF2B5EF4-FFF2-40B4-BE49-F238E27FC236}">
                    <a16:creationId xmlns:a16="http://schemas.microsoft.com/office/drawing/2014/main" id="{60C628CC-9070-7433-7378-D15A4325BF0A}"/>
                  </a:ext>
                </a:extLst>
              </p:cNvPr>
              <p:cNvSpPr txBox="1">
                <a:spLocks noRot="1" noChangeAspect="1" noMove="1" noResize="1" noEditPoints="1" noAdjustHandles="1" noChangeArrowheads="1" noChangeShapeType="1" noTextEdit="1"/>
              </p:cNvSpPr>
              <p:nvPr/>
            </p:nvSpPr>
            <p:spPr>
              <a:xfrm>
                <a:off x="10582832" y="3496486"/>
                <a:ext cx="637033" cy="276999"/>
              </a:xfrm>
              <a:prstGeom prst="rect">
                <a:avLst/>
              </a:prstGeom>
              <a:blipFill>
                <a:blip r:embed="rId14"/>
                <a:stretch>
                  <a:fillRect l="-3810" b="-6667"/>
                </a:stretch>
              </a:blipFill>
            </p:spPr>
            <p:txBody>
              <a:bodyPr/>
              <a:lstStyle/>
              <a:p>
                <a:r>
                  <a:rPr lang="ko-KR" altLang="en-US">
                    <a:noFill/>
                  </a:rPr>
                  <a:t> </a:t>
                </a:r>
              </a:p>
            </p:txBody>
          </p:sp>
        </mc:Fallback>
      </mc:AlternateContent>
      <p:cxnSp>
        <p:nvCxnSpPr>
          <p:cNvPr id="39" name="직선 화살표 연결선 38">
            <a:extLst>
              <a:ext uri="{FF2B5EF4-FFF2-40B4-BE49-F238E27FC236}">
                <a16:creationId xmlns:a16="http://schemas.microsoft.com/office/drawing/2014/main" id="{F54A3C64-19E4-4D9C-D376-49802F3B6713}"/>
              </a:ext>
            </a:extLst>
          </p:cNvPr>
          <p:cNvCxnSpPr>
            <a:cxnSpLocks/>
          </p:cNvCxnSpPr>
          <p:nvPr/>
        </p:nvCxnSpPr>
        <p:spPr>
          <a:xfrm flipV="1">
            <a:off x="8230060" y="3634982"/>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직선 화살표 연결선 39">
            <a:extLst>
              <a:ext uri="{FF2B5EF4-FFF2-40B4-BE49-F238E27FC236}">
                <a16:creationId xmlns:a16="http://schemas.microsoft.com/office/drawing/2014/main" id="{4E31D901-9CAF-FDC8-3F6F-A75A8129F76B}"/>
              </a:ext>
            </a:extLst>
          </p:cNvPr>
          <p:cNvCxnSpPr>
            <a:cxnSpLocks/>
          </p:cNvCxnSpPr>
          <p:nvPr/>
        </p:nvCxnSpPr>
        <p:spPr>
          <a:xfrm flipV="1">
            <a:off x="9948513" y="3634978"/>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직선 화살표 연결선 40">
            <a:extLst>
              <a:ext uri="{FF2B5EF4-FFF2-40B4-BE49-F238E27FC236}">
                <a16:creationId xmlns:a16="http://schemas.microsoft.com/office/drawing/2014/main" id="{191592EB-4994-8496-4931-FC683F71AF4C}"/>
              </a:ext>
            </a:extLst>
          </p:cNvPr>
          <p:cNvCxnSpPr>
            <a:cxnSpLocks/>
          </p:cNvCxnSpPr>
          <p:nvPr/>
        </p:nvCxnSpPr>
        <p:spPr>
          <a:xfrm flipV="1">
            <a:off x="6536843" y="3623749"/>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직선 연결선 29">
            <a:extLst>
              <a:ext uri="{FF2B5EF4-FFF2-40B4-BE49-F238E27FC236}">
                <a16:creationId xmlns:a16="http://schemas.microsoft.com/office/drawing/2014/main" id="{023FD73A-15ED-4E96-B3EF-0019BADB3661}"/>
              </a:ext>
            </a:extLst>
          </p:cNvPr>
          <p:cNvCxnSpPr>
            <a:cxnSpLocks/>
            <a:endCxn id="47" idx="0"/>
          </p:cNvCxnSpPr>
          <p:nvPr/>
        </p:nvCxnSpPr>
        <p:spPr>
          <a:xfrm>
            <a:off x="1120680" y="1767338"/>
            <a:ext cx="690396" cy="25710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직선 연결선 47">
            <a:extLst>
              <a:ext uri="{FF2B5EF4-FFF2-40B4-BE49-F238E27FC236}">
                <a16:creationId xmlns:a16="http://schemas.microsoft.com/office/drawing/2014/main" id="{A9AAD827-37FA-420E-9BF7-657EC8DA5C75}"/>
              </a:ext>
            </a:extLst>
          </p:cNvPr>
          <p:cNvCxnSpPr>
            <a:cxnSpLocks/>
            <a:stCxn id="54" idx="3"/>
            <a:endCxn id="47" idx="0"/>
          </p:cNvCxnSpPr>
          <p:nvPr/>
        </p:nvCxnSpPr>
        <p:spPr>
          <a:xfrm flipH="1">
            <a:off x="1811076" y="3928219"/>
            <a:ext cx="885011" cy="41013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직선 연결선 51">
            <a:extLst>
              <a:ext uri="{FF2B5EF4-FFF2-40B4-BE49-F238E27FC236}">
                <a16:creationId xmlns:a16="http://schemas.microsoft.com/office/drawing/2014/main" id="{B64DDEB1-C516-44F3-AB93-375340975561}"/>
              </a:ext>
            </a:extLst>
          </p:cNvPr>
          <p:cNvCxnSpPr>
            <a:cxnSpLocks/>
            <a:stCxn id="55" idx="3"/>
            <a:endCxn id="47" idx="0"/>
          </p:cNvCxnSpPr>
          <p:nvPr/>
        </p:nvCxnSpPr>
        <p:spPr>
          <a:xfrm flipH="1">
            <a:off x="1811076" y="3937650"/>
            <a:ext cx="5617001" cy="4007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66C91123-61B9-4A3F-A332-2051788402C2}"/>
              </a:ext>
            </a:extLst>
          </p:cNvPr>
          <p:cNvSpPr txBox="1"/>
          <p:nvPr/>
        </p:nvSpPr>
        <p:spPr>
          <a:xfrm>
            <a:off x="955192" y="4338358"/>
            <a:ext cx="1711767" cy="369332"/>
          </a:xfrm>
          <a:prstGeom prst="rect">
            <a:avLst/>
          </a:prstGeom>
          <a:noFill/>
        </p:spPr>
        <p:txBody>
          <a:bodyPr wrap="square" rtlCol="0">
            <a:spAutoFit/>
          </a:bodyPr>
          <a:lstStyle/>
          <a:p>
            <a:pPr algn="l"/>
            <a:r>
              <a:rPr lang="en-US" altLang="ko-KR" b="1" dirty="0">
                <a:solidFill>
                  <a:srgbClr val="FF0000"/>
                </a:solidFill>
              </a:rPr>
              <a:t>M-EXT Game</a:t>
            </a:r>
            <a:endParaRPr lang="ko-KR" altLang="en-US" b="1" dirty="0">
              <a:solidFill>
                <a:srgbClr val="FF0000"/>
              </a:solidFill>
            </a:endParaRPr>
          </a:p>
        </p:txBody>
      </p:sp>
      <p:sp>
        <p:nvSpPr>
          <p:cNvPr id="53" name="타원 52">
            <a:extLst>
              <a:ext uri="{FF2B5EF4-FFF2-40B4-BE49-F238E27FC236}">
                <a16:creationId xmlns:a16="http://schemas.microsoft.com/office/drawing/2014/main" id="{A124F0EF-FFE9-43D6-96E3-126D31055BC3}"/>
              </a:ext>
            </a:extLst>
          </p:cNvPr>
          <p:cNvSpPr/>
          <p:nvPr/>
        </p:nvSpPr>
        <p:spPr>
          <a:xfrm>
            <a:off x="955192" y="1121905"/>
            <a:ext cx="2876285" cy="83375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 name="타원 53">
            <a:extLst>
              <a:ext uri="{FF2B5EF4-FFF2-40B4-BE49-F238E27FC236}">
                <a16:creationId xmlns:a16="http://schemas.microsoft.com/office/drawing/2014/main" id="{A178CFDF-7FF3-4CC6-8035-BD2D760F2B16}"/>
              </a:ext>
            </a:extLst>
          </p:cNvPr>
          <p:cNvSpPr/>
          <p:nvPr/>
        </p:nvSpPr>
        <p:spPr>
          <a:xfrm>
            <a:off x="2277168" y="3216564"/>
            <a:ext cx="2860556" cy="83375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 name="타원 54">
            <a:extLst>
              <a:ext uri="{FF2B5EF4-FFF2-40B4-BE49-F238E27FC236}">
                <a16:creationId xmlns:a16="http://schemas.microsoft.com/office/drawing/2014/main" id="{5334819B-0E57-43D4-B408-DF8E71BBFA62}"/>
              </a:ext>
            </a:extLst>
          </p:cNvPr>
          <p:cNvSpPr/>
          <p:nvPr/>
        </p:nvSpPr>
        <p:spPr>
          <a:xfrm>
            <a:off x="6987431" y="3225995"/>
            <a:ext cx="3008919" cy="83375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188437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제목 2">
                <a:extLst>
                  <a:ext uri="{FF2B5EF4-FFF2-40B4-BE49-F238E27FC236}">
                    <a16:creationId xmlns:a16="http://schemas.microsoft.com/office/drawing/2014/main" id="{EADFFA4B-6AAF-17DA-E657-9C4914A103EC}"/>
                  </a:ext>
                </a:extLst>
              </p:cNvPr>
              <p:cNvSpPr>
                <a:spLocks noGrp="1"/>
              </p:cNvSpPr>
              <p:nvPr>
                <p:ph type="title"/>
              </p:nvPr>
            </p:nvSpPr>
            <p:spPr/>
            <p:txBody>
              <a:bodyPr>
                <a:normAutofit/>
              </a:bodyPr>
              <a:lstStyle/>
              <a:p>
                <a:r>
                  <a:rPr lang="en-US" altLang="ko-KR" dirty="0"/>
                  <a:t>Problem 2: Invertible </a:t>
                </a:r>
                <a14:m>
                  <m:oMath xmlns:m="http://schemas.openxmlformats.org/officeDocument/2006/math">
                    <m:r>
                      <a:rPr lang="en-US" altLang="ko-KR" i="1" dirty="0" smtClean="0">
                        <a:latin typeface="Cambria Math" panose="02040503050406030204" pitchFamily="18" charset="0"/>
                      </a:rPr>
                      <m:t>𝑟𝑒𝑓𝑟𝑒𝑠h</m:t>
                    </m:r>
                  </m:oMath>
                </a14:m>
                <a:endParaRPr lang="ko-KR" altLang="en-US" dirty="0"/>
              </a:p>
            </p:txBody>
          </p:sp>
        </mc:Choice>
        <mc:Fallback xmlns="">
          <p:sp>
            <p:nvSpPr>
              <p:cNvPr id="3" name="제목 2">
                <a:extLst>
                  <a:ext uri="{FF2B5EF4-FFF2-40B4-BE49-F238E27FC236}">
                    <a16:creationId xmlns:a16="http://schemas.microsoft.com/office/drawing/2014/main" id="{EADFFA4B-6AAF-17DA-E657-9C4914A103EC}"/>
                  </a:ext>
                </a:extLst>
              </p:cNvPr>
              <p:cNvSpPr>
                <a:spLocks noGrp="1" noRot="1" noChangeAspect="1" noMove="1" noResize="1" noEditPoints="1" noAdjustHandles="1" noChangeArrowheads="1" noChangeShapeType="1" noTextEdit="1"/>
              </p:cNvSpPr>
              <p:nvPr>
                <p:ph type="title"/>
              </p:nvPr>
            </p:nvSpPr>
            <p:spPr>
              <a:blipFill>
                <a:blip r:embed="rId3"/>
                <a:stretch>
                  <a:fillRect l="-1797" t="-15179" b="-26786"/>
                </a:stretch>
              </a:blipFill>
            </p:spPr>
            <p:txBody>
              <a:bodyPr/>
              <a:lstStyle/>
              <a:p>
                <a:r>
                  <a:rPr lang="ko-KR" altLang="en-US">
                    <a:noFill/>
                  </a:rPr>
                  <a:t> </a:t>
                </a:r>
              </a:p>
            </p:txBody>
          </p:sp>
        </mc:Fallback>
      </mc:AlternateContent>
      <p:grpSp>
        <p:nvGrpSpPr>
          <p:cNvPr id="5" name="그룹 4">
            <a:extLst>
              <a:ext uri="{FF2B5EF4-FFF2-40B4-BE49-F238E27FC236}">
                <a16:creationId xmlns:a16="http://schemas.microsoft.com/office/drawing/2014/main" id="{8F06B8E0-FB68-4BCD-8E19-AC4D1559D982}"/>
              </a:ext>
            </a:extLst>
          </p:cNvPr>
          <p:cNvGrpSpPr/>
          <p:nvPr/>
        </p:nvGrpSpPr>
        <p:grpSpPr>
          <a:xfrm>
            <a:off x="4571959" y="1318766"/>
            <a:ext cx="3527035" cy="2495852"/>
            <a:chOff x="990859" y="1749674"/>
            <a:chExt cx="3527035" cy="2495852"/>
          </a:xfrm>
        </p:grpSpPr>
        <mc:AlternateContent xmlns:mc="http://schemas.openxmlformats.org/markup-compatibility/2006" xmlns:a14="http://schemas.microsoft.com/office/drawing/2010/main">
          <mc:Choice Requires="a14">
            <p:sp>
              <p:nvSpPr>
                <p:cNvPr id="8" name="사각형: 둥근 모서리 7">
                  <a:extLst>
                    <a:ext uri="{FF2B5EF4-FFF2-40B4-BE49-F238E27FC236}">
                      <a16:creationId xmlns:a16="http://schemas.microsoft.com/office/drawing/2014/main" id="{9BCC1769-7045-409B-A619-93C7B91F3FCD}"/>
                    </a:ext>
                  </a:extLst>
                </p:cNvPr>
                <p:cNvSpPr/>
                <p:nvPr/>
              </p:nvSpPr>
              <p:spPr>
                <a:xfrm>
                  <a:off x="2495008" y="2456677"/>
                  <a:ext cx="799094" cy="1788849"/>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ko-KR" sz="2400" b="0" i="1" dirty="0" smtClean="0">
                            <a:solidFill>
                              <a:schemeClr val="tx1"/>
                            </a:solidFill>
                            <a:latin typeface="Cambria Math" panose="02040503050406030204" pitchFamily="18" charset="0"/>
                          </a:rPr>
                          <m:t> </m:t>
                        </m:r>
                        <m:r>
                          <a:rPr lang="en-US" altLang="ko-KR" sz="2400" i="1" dirty="0" smtClean="0">
                            <a:solidFill>
                              <a:schemeClr val="tx1"/>
                            </a:solidFill>
                            <a:latin typeface="Cambria Math" panose="02040503050406030204" pitchFamily="18" charset="0"/>
                          </a:rPr>
                          <m:t>𝑃</m:t>
                        </m:r>
                      </m:oMath>
                    </m:oMathPara>
                  </a14:m>
                  <a:endParaRPr lang="ko-KR" altLang="en-US" sz="2400" dirty="0">
                    <a:solidFill>
                      <a:schemeClr val="tx1"/>
                    </a:solidFill>
                  </a:endParaRPr>
                </a:p>
              </p:txBody>
            </p:sp>
          </mc:Choice>
          <mc:Fallback xmlns="">
            <p:sp>
              <p:nvSpPr>
                <p:cNvPr id="8" name="사각형: 둥근 모서리 7">
                  <a:extLst>
                    <a:ext uri="{FF2B5EF4-FFF2-40B4-BE49-F238E27FC236}">
                      <a16:creationId xmlns:a16="http://schemas.microsoft.com/office/drawing/2014/main" id="{9BCC1769-7045-409B-A619-93C7B91F3FCD}"/>
                    </a:ext>
                  </a:extLst>
                </p:cNvPr>
                <p:cNvSpPr>
                  <a:spLocks noRot="1" noChangeAspect="1" noMove="1" noResize="1" noEditPoints="1" noAdjustHandles="1" noChangeArrowheads="1" noChangeShapeType="1" noTextEdit="1"/>
                </p:cNvSpPr>
                <p:nvPr/>
              </p:nvSpPr>
              <p:spPr>
                <a:xfrm>
                  <a:off x="2495008" y="2456677"/>
                  <a:ext cx="799094" cy="1788849"/>
                </a:xfrm>
                <a:prstGeom prst="roundRect">
                  <a:avLst/>
                </a:prstGeom>
                <a:blipFill>
                  <a:blip r:embed="rId4"/>
                  <a:stretch>
                    <a:fillRect/>
                  </a:stretch>
                </a:blipFill>
                <a:ln>
                  <a:noFill/>
                </a:ln>
              </p:spPr>
              <p:txBody>
                <a:bodyPr/>
                <a:lstStyle/>
                <a:p>
                  <a:r>
                    <a:rPr lang="ko-KR" altLang="en-US">
                      <a:noFill/>
                    </a:rPr>
                    <a:t> </a:t>
                  </a:r>
                </a:p>
              </p:txBody>
            </p:sp>
          </mc:Fallback>
        </mc:AlternateContent>
        <p:cxnSp>
          <p:nvCxnSpPr>
            <p:cNvPr id="9" name="직선 화살표 연결선 8">
              <a:extLst>
                <a:ext uri="{FF2B5EF4-FFF2-40B4-BE49-F238E27FC236}">
                  <a16:creationId xmlns:a16="http://schemas.microsoft.com/office/drawing/2014/main" id="{8A08A0C4-2E5D-41C1-A874-9840D0964AE1}"/>
                </a:ext>
              </a:extLst>
            </p:cNvPr>
            <p:cNvCxnSpPr>
              <a:cxnSpLocks/>
            </p:cNvCxnSpPr>
            <p:nvPr/>
          </p:nvCxnSpPr>
          <p:spPr>
            <a:xfrm>
              <a:off x="1747951" y="2957248"/>
              <a:ext cx="747057" cy="19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직선 화살표 연결선 9">
              <a:extLst>
                <a:ext uri="{FF2B5EF4-FFF2-40B4-BE49-F238E27FC236}">
                  <a16:creationId xmlns:a16="http://schemas.microsoft.com/office/drawing/2014/main" id="{C3D67DDE-0650-45EE-A364-CE98394851F0}"/>
                </a:ext>
              </a:extLst>
            </p:cNvPr>
            <p:cNvCxnSpPr>
              <a:cxnSpLocks/>
            </p:cNvCxnSpPr>
            <p:nvPr/>
          </p:nvCxnSpPr>
          <p:spPr>
            <a:xfrm>
              <a:off x="1801204" y="3876726"/>
              <a:ext cx="69380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C5CBA5A-335E-4BA6-AC3F-B14AA4D7CF1D}"/>
                    </a:ext>
                  </a:extLst>
                </p:cNvPr>
                <p:cNvSpPr txBox="1"/>
                <p:nvPr/>
              </p:nvSpPr>
              <p:spPr>
                <a:xfrm>
                  <a:off x="990859" y="2750781"/>
                  <a:ext cx="757092" cy="4129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ko-KR" sz="2000" b="0" i="1" smtClean="0">
                                <a:solidFill>
                                  <a:srgbClr val="FF0000"/>
                                </a:solidFill>
                                <a:latin typeface="Cambria Math" panose="02040503050406030204" pitchFamily="18" charset="0"/>
                              </a:rPr>
                            </m:ctrlPr>
                          </m:sSupPr>
                          <m:e>
                            <m:r>
                              <a:rPr lang="en-US" altLang="ko-KR" sz="2000" b="0" i="1" smtClean="0">
                                <a:solidFill>
                                  <a:srgbClr val="FF0000"/>
                                </a:solidFill>
                                <a:latin typeface="Cambria Math" panose="02040503050406030204" pitchFamily="18" charset="0"/>
                              </a:rPr>
                              <m:t>𝑆</m:t>
                            </m:r>
                          </m:e>
                          <m:sup>
                            <m:r>
                              <a:rPr lang="en-US" altLang="ko-KR" sz="2000" b="0" i="1" smtClean="0">
                                <a:solidFill>
                                  <a:srgbClr val="FF0000"/>
                                </a:solidFill>
                                <a:latin typeface="Cambria Math" panose="02040503050406030204" pitchFamily="18" charset="0"/>
                              </a:rPr>
                              <m:t>(</m:t>
                            </m:r>
                            <m:r>
                              <a:rPr lang="en-US" altLang="ko-KR" sz="2000" b="0" i="1" smtClean="0">
                                <a:solidFill>
                                  <a:srgbClr val="FF0000"/>
                                </a:solidFill>
                                <a:latin typeface="Cambria Math" panose="02040503050406030204" pitchFamily="18" charset="0"/>
                              </a:rPr>
                              <m:t>𝑟</m:t>
                            </m:r>
                            <m:r>
                              <a:rPr lang="en-US" altLang="ko-KR" sz="2000" b="0" i="1" smtClean="0">
                                <a:solidFill>
                                  <a:srgbClr val="FF0000"/>
                                </a:solidFill>
                                <a:latin typeface="Cambria Math" panose="02040503050406030204" pitchFamily="18" charset="0"/>
                              </a:rPr>
                              <m:t>)</m:t>
                            </m:r>
                          </m:sup>
                        </m:sSup>
                      </m:oMath>
                    </m:oMathPara>
                  </a14:m>
                  <a:endParaRPr lang="ko-KR" altLang="en-US" sz="2000" dirty="0"/>
                </a:p>
              </p:txBody>
            </p:sp>
          </mc:Choice>
          <mc:Fallback xmlns="">
            <p:sp>
              <p:nvSpPr>
                <p:cNvPr id="11" name="TextBox 10">
                  <a:extLst>
                    <a:ext uri="{FF2B5EF4-FFF2-40B4-BE49-F238E27FC236}">
                      <a16:creationId xmlns:a16="http://schemas.microsoft.com/office/drawing/2014/main" id="{AC5CBA5A-335E-4BA6-AC3F-B14AA4D7CF1D}"/>
                    </a:ext>
                  </a:extLst>
                </p:cNvPr>
                <p:cNvSpPr txBox="1">
                  <a:spLocks noRot="1" noChangeAspect="1" noMove="1" noResize="1" noEditPoints="1" noAdjustHandles="1" noChangeArrowheads="1" noChangeShapeType="1" noTextEdit="1"/>
                </p:cNvSpPr>
                <p:nvPr/>
              </p:nvSpPr>
              <p:spPr>
                <a:xfrm>
                  <a:off x="990859" y="2750781"/>
                  <a:ext cx="757092" cy="412934"/>
                </a:xfrm>
                <a:prstGeom prst="rect">
                  <a:avLst/>
                </a:prstGeom>
                <a:blipFill>
                  <a:blip r:embed="rId5"/>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F82E606-27FB-458C-B08C-AADFF54992F9}"/>
                    </a:ext>
                  </a:extLst>
                </p:cNvPr>
                <p:cNvSpPr txBox="1"/>
                <p:nvPr/>
              </p:nvSpPr>
              <p:spPr>
                <a:xfrm>
                  <a:off x="1057023" y="3670259"/>
                  <a:ext cx="757092" cy="4129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ko-KR" sz="2000" b="0" i="1" smtClean="0">
                                <a:solidFill>
                                  <a:srgbClr val="FF0000"/>
                                </a:solidFill>
                                <a:latin typeface="Cambria Math" panose="02040503050406030204" pitchFamily="18" charset="0"/>
                              </a:rPr>
                            </m:ctrlPr>
                          </m:sSupPr>
                          <m:e>
                            <m:r>
                              <a:rPr lang="en-US" altLang="ko-KR" sz="2000" b="0" i="1" smtClean="0">
                                <a:solidFill>
                                  <a:srgbClr val="FF0000"/>
                                </a:solidFill>
                                <a:latin typeface="Cambria Math" panose="02040503050406030204" pitchFamily="18" charset="0"/>
                              </a:rPr>
                              <m:t>𝑆</m:t>
                            </m:r>
                          </m:e>
                          <m:sup>
                            <m:r>
                              <a:rPr lang="en-US" altLang="ko-KR" sz="2000" b="0" i="1" smtClean="0">
                                <a:solidFill>
                                  <a:srgbClr val="FF0000"/>
                                </a:solidFill>
                                <a:latin typeface="Cambria Math" panose="02040503050406030204" pitchFamily="18" charset="0"/>
                              </a:rPr>
                              <m:t>(</m:t>
                            </m:r>
                            <m:r>
                              <a:rPr lang="en-US" altLang="ko-KR" sz="2000" b="0" i="1" smtClean="0">
                                <a:solidFill>
                                  <a:srgbClr val="FF0000"/>
                                </a:solidFill>
                                <a:latin typeface="Cambria Math" panose="02040503050406030204" pitchFamily="18" charset="0"/>
                              </a:rPr>
                              <m:t>𝑐</m:t>
                            </m:r>
                            <m:r>
                              <a:rPr lang="en-US" altLang="ko-KR" sz="2000" b="0" i="1" smtClean="0">
                                <a:solidFill>
                                  <a:srgbClr val="FF0000"/>
                                </a:solidFill>
                                <a:latin typeface="Cambria Math" panose="02040503050406030204" pitchFamily="18" charset="0"/>
                              </a:rPr>
                              <m:t>)</m:t>
                            </m:r>
                          </m:sup>
                        </m:sSup>
                      </m:oMath>
                    </m:oMathPara>
                  </a14:m>
                  <a:endParaRPr lang="ko-KR" altLang="en-US" sz="2000" dirty="0"/>
                </a:p>
              </p:txBody>
            </p:sp>
          </mc:Choice>
          <mc:Fallback xmlns="">
            <p:sp>
              <p:nvSpPr>
                <p:cNvPr id="12" name="TextBox 11">
                  <a:extLst>
                    <a:ext uri="{FF2B5EF4-FFF2-40B4-BE49-F238E27FC236}">
                      <a16:creationId xmlns:a16="http://schemas.microsoft.com/office/drawing/2014/main" id="{BF82E606-27FB-458C-B08C-AADFF54992F9}"/>
                    </a:ext>
                  </a:extLst>
                </p:cNvPr>
                <p:cNvSpPr txBox="1">
                  <a:spLocks noRot="1" noChangeAspect="1" noMove="1" noResize="1" noEditPoints="1" noAdjustHandles="1" noChangeArrowheads="1" noChangeShapeType="1" noTextEdit="1"/>
                </p:cNvSpPr>
                <p:nvPr/>
              </p:nvSpPr>
              <p:spPr>
                <a:xfrm>
                  <a:off x="1057023" y="3670259"/>
                  <a:ext cx="757092" cy="412934"/>
                </a:xfrm>
                <a:prstGeom prst="rect">
                  <a:avLst/>
                </a:prstGeom>
                <a:blipFill>
                  <a:blip r:embed="rId6"/>
                  <a:stretch>
                    <a:fillRect/>
                  </a:stretch>
                </a:blipFill>
              </p:spPr>
              <p:txBody>
                <a:bodyPr/>
                <a:lstStyle/>
                <a:p>
                  <a:r>
                    <a:rPr lang="ko-KR" altLang="en-US">
                      <a:noFill/>
                    </a:rPr>
                    <a:t> </a:t>
                  </a:r>
                </a:p>
              </p:txBody>
            </p:sp>
          </mc:Fallback>
        </mc:AlternateContent>
        <p:sp>
          <p:nvSpPr>
            <p:cNvPr id="13" name="순서도: 논리합 12">
              <a:extLst>
                <a:ext uri="{FF2B5EF4-FFF2-40B4-BE49-F238E27FC236}">
                  <a16:creationId xmlns:a16="http://schemas.microsoft.com/office/drawing/2014/main" id="{114A1071-E571-4C65-832A-7591C3F8A9CD}"/>
                </a:ext>
              </a:extLst>
            </p:cNvPr>
            <p:cNvSpPr/>
            <p:nvPr/>
          </p:nvSpPr>
          <p:spPr>
            <a:xfrm>
              <a:off x="1973089" y="2828422"/>
              <a:ext cx="286746" cy="291227"/>
            </a:xfrm>
            <a:prstGeom prst="flowChartOr">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B1785B2-D7D3-408C-B61C-6F12A18424A1}"/>
                    </a:ext>
                  </a:extLst>
                </p:cNvPr>
                <p:cNvSpPr txBox="1"/>
                <p:nvPr/>
              </p:nvSpPr>
              <p:spPr>
                <a:xfrm>
                  <a:off x="1737916" y="1749674"/>
                  <a:ext cx="75709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sz="2000" b="0" i="1" smtClean="0">
                            <a:latin typeface="Cambria Math" panose="02040503050406030204" pitchFamily="18" charset="0"/>
                          </a:rPr>
                          <m:t>𝐼</m:t>
                        </m:r>
                      </m:oMath>
                    </m:oMathPara>
                  </a14:m>
                  <a:endParaRPr lang="ko-KR" altLang="en-US" sz="2000" dirty="0"/>
                </a:p>
              </p:txBody>
            </p:sp>
          </mc:Choice>
          <mc:Fallback xmlns="">
            <p:sp>
              <p:nvSpPr>
                <p:cNvPr id="14" name="TextBox 13">
                  <a:extLst>
                    <a:ext uri="{FF2B5EF4-FFF2-40B4-BE49-F238E27FC236}">
                      <a16:creationId xmlns:a16="http://schemas.microsoft.com/office/drawing/2014/main" id="{2B1785B2-D7D3-408C-B61C-6F12A18424A1}"/>
                    </a:ext>
                  </a:extLst>
                </p:cNvPr>
                <p:cNvSpPr txBox="1">
                  <a:spLocks noRot="1" noChangeAspect="1" noMove="1" noResize="1" noEditPoints="1" noAdjustHandles="1" noChangeArrowheads="1" noChangeShapeType="1" noTextEdit="1"/>
                </p:cNvSpPr>
                <p:nvPr/>
              </p:nvSpPr>
              <p:spPr>
                <a:xfrm>
                  <a:off x="1737916" y="1749674"/>
                  <a:ext cx="757092" cy="400110"/>
                </a:xfrm>
                <a:prstGeom prst="rect">
                  <a:avLst/>
                </a:prstGeom>
                <a:blipFill>
                  <a:blip r:embed="rId7"/>
                  <a:stretch>
                    <a:fillRect/>
                  </a:stretch>
                </a:blipFill>
              </p:spPr>
              <p:txBody>
                <a:bodyPr/>
                <a:lstStyle/>
                <a:p>
                  <a:r>
                    <a:rPr lang="ko-KR" altLang="en-US">
                      <a:noFill/>
                    </a:rPr>
                    <a:t> </a:t>
                  </a:r>
                </a:p>
              </p:txBody>
            </p:sp>
          </mc:Fallback>
        </mc:AlternateContent>
        <p:cxnSp>
          <p:nvCxnSpPr>
            <p:cNvPr id="15" name="직선 화살표 연결선 14">
              <a:extLst>
                <a:ext uri="{FF2B5EF4-FFF2-40B4-BE49-F238E27FC236}">
                  <a16:creationId xmlns:a16="http://schemas.microsoft.com/office/drawing/2014/main" id="{AAA620C7-ACA7-453A-AC71-1CCC025167BA}"/>
                </a:ext>
              </a:extLst>
            </p:cNvPr>
            <p:cNvCxnSpPr>
              <a:cxnSpLocks/>
              <a:stCxn id="14" idx="2"/>
              <a:endCxn id="13" idx="0"/>
            </p:cNvCxnSpPr>
            <p:nvPr/>
          </p:nvCxnSpPr>
          <p:spPr>
            <a:xfrm>
              <a:off x="2116462" y="2149784"/>
              <a:ext cx="0" cy="67863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직선 화살표 연결선 15">
              <a:extLst>
                <a:ext uri="{FF2B5EF4-FFF2-40B4-BE49-F238E27FC236}">
                  <a16:creationId xmlns:a16="http://schemas.microsoft.com/office/drawing/2014/main" id="{517065B2-38C3-4296-9A45-B5DE4DAD3AD6}"/>
                </a:ext>
              </a:extLst>
            </p:cNvPr>
            <p:cNvCxnSpPr>
              <a:cxnSpLocks/>
            </p:cNvCxnSpPr>
            <p:nvPr/>
          </p:nvCxnSpPr>
          <p:spPr>
            <a:xfrm>
              <a:off x="3294102" y="2957248"/>
              <a:ext cx="69380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직선 화살표 연결선 16">
              <a:extLst>
                <a:ext uri="{FF2B5EF4-FFF2-40B4-BE49-F238E27FC236}">
                  <a16:creationId xmlns:a16="http://schemas.microsoft.com/office/drawing/2014/main" id="{D0014865-9166-4715-A52C-4756166B9E7D}"/>
                </a:ext>
              </a:extLst>
            </p:cNvPr>
            <p:cNvCxnSpPr>
              <a:cxnSpLocks/>
            </p:cNvCxnSpPr>
            <p:nvPr/>
          </p:nvCxnSpPr>
          <p:spPr>
            <a:xfrm>
              <a:off x="3294102" y="3876726"/>
              <a:ext cx="69380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09C7F1D-AA9B-4015-A048-6FE5BD0F2E2A}"/>
                    </a:ext>
                  </a:extLst>
                </p:cNvPr>
                <p:cNvSpPr txBox="1"/>
                <p:nvPr/>
              </p:nvSpPr>
              <p:spPr>
                <a:xfrm>
                  <a:off x="3987906" y="3232321"/>
                  <a:ext cx="5299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b="0" i="1" smtClean="0">
                            <a:solidFill>
                              <a:srgbClr val="FF0000"/>
                            </a:solidFill>
                            <a:latin typeface="Cambria Math" panose="02040503050406030204" pitchFamily="18" charset="0"/>
                          </a:rPr>
                          <m:t>𝑆</m:t>
                        </m:r>
                        <m:r>
                          <a:rPr lang="en-US" altLang="ko-KR" b="0" i="1" smtClean="0">
                            <a:solidFill>
                              <a:srgbClr val="FF0000"/>
                            </a:solidFill>
                            <a:latin typeface="Cambria Math" panose="02040503050406030204" pitchFamily="18" charset="0"/>
                          </a:rPr>
                          <m:t>′</m:t>
                        </m:r>
                      </m:oMath>
                    </m:oMathPara>
                  </a14:m>
                  <a:endParaRPr lang="ko-KR" altLang="en-US" dirty="0">
                    <a:solidFill>
                      <a:srgbClr val="FF0000"/>
                    </a:solidFill>
                  </a:endParaRPr>
                </a:p>
              </p:txBody>
            </p:sp>
          </mc:Choice>
          <mc:Fallback xmlns="">
            <p:sp>
              <p:nvSpPr>
                <p:cNvPr id="18" name="TextBox 17">
                  <a:extLst>
                    <a:ext uri="{FF2B5EF4-FFF2-40B4-BE49-F238E27FC236}">
                      <a16:creationId xmlns:a16="http://schemas.microsoft.com/office/drawing/2014/main" id="{F09C7F1D-AA9B-4015-A048-6FE5BD0F2E2A}"/>
                    </a:ext>
                  </a:extLst>
                </p:cNvPr>
                <p:cNvSpPr txBox="1">
                  <a:spLocks noRot="1" noChangeAspect="1" noMove="1" noResize="1" noEditPoints="1" noAdjustHandles="1" noChangeArrowheads="1" noChangeShapeType="1" noTextEdit="1"/>
                </p:cNvSpPr>
                <p:nvPr/>
              </p:nvSpPr>
              <p:spPr>
                <a:xfrm>
                  <a:off x="3987906" y="3232321"/>
                  <a:ext cx="529988" cy="369332"/>
                </a:xfrm>
                <a:prstGeom prst="rect">
                  <a:avLst/>
                </a:prstGeom>
                <a:blipFill>
                  <a:blip r:embed="rId8"/>
                  <a:stretch>
                    <a:fillRect/>
                  </a:stretch>
                </a:blipFill>
              </p:spPr>
              <p:txBody>
                <a:bodyPr/>
                <a:lstStyle/>
                <a:p>
                  <a:r>
                    <a:rPr lang="ko-KR" altLang="en-US">
                      <a:noFill/>
                    </a:rPr>
                    <a:t> </a:t>
                  </a:r>
                </a:p>
              </p:txBody>
            </p:sp>
          </mc:Fallback>
        </mc:AlternateContent>
      </p:grpSp>
      <p:sp>
        <p:nvSpPr>
          <p:cNvPr id="19" name="왼쪽 대괄호 18">
            <a:extLst>
              <a:ext uri="{FF2B5EF4-FFF2-40B4-BE49-F238E27FC236}">
                <a16:creationId xmlns:a16="http://schemas.microsoft.com/office/drawing/2014/main" id="{BEC7C74E-9D11-43CC-973C-EF645030BE23}"/>
              </a:ext>
            </a:extLst>
          </p:cNvPr>
          <p:cNvSpPr/>
          <p:nvPr/>
        </p:nvSpPr>
        <p:spPr>
          <a:xfrm rot="16200000">
            <a:off x="4858892" y="3605762"/>
            <a:ext cx="183227" cy="600938"/>
          </a:xfrm>
          <a:prstGeom prst="leftBracket">
            <a:avLst>
              <a:gd name="adj" fmla="val 47242"/>
            </a:avLst>
          </a:prstGeom>
          <a:ln>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ko-KR" altLang="en-US"/>
          </a:p>
        </p:txBody>
      </p:sp>
      <p:sp>
        <p:nvSpPr>
          <p:cNvPr id="20" name="TextBox 19">
            <a:extLst>
              <a:ext uri="{FF2B5EF4-FFF2-40B4-BE49-F238E27FC236}">
                <a16:creationId xmlns:a16="http://schemas.microsoft.com/office/drawing/2014/main" id="{3338CCB7-6AB8-473C-B189-1A2820006ED1}"/>
              </a:ext>
            </a:extLst>
          </p:cNvPr>
          <p:cNvSpPr txBox="1"/>
          <p:nvPr/>
        </p:nvSpPr>
        <p:spPr>
          <a:xfrm>
            <a:off x="4270665" y="4086196"/>
            <a:ext cx="1334874" cy="646331"/>
          </a:xfrm>
          <a:prstGeom prst="rect">
            <a:avLst/>
          </a:prstGeom>
          <a:noFill/>
        </p:spPr>
        <p:txBody>
          <a:bodyPr wrap="square" rtlCol="0">
            <a:spAutoFit/>
          </a:bodyPr>
          <a:lstStyle/>
          <a:p>
            <a:r>
              <a:rPr lang="en-US" altLang="ko-KR" dirty="0">
                <a:solidFill>
                  <a:srgbClr val="FF0000"/>
                </a:solidFill>
              </a:rPr>
              <a:t>Adversary chooses</a:t>
            </a:r>
            <a:endParaRPr lang="ko-KR" altLang="en-US" dirty="0">
              <a:solidFill>
                <a:srgbClr val="FF0000"/>
              </a:solidFill>
            </a:endParaRPr>
          </a:p>
        </p:txBody>
      </p:sp>
      <p:sp>
        <p:nvSpPr>
          <p:cNvPr id="21" name="왼쪽 대괄호 20">
            <a:extLst>
              <a:ext uri="{FF2B5EF4-FFF2-40B4-BE49-F238E27FC236}">
                <a16:creationId xmlns:a16="http://schemas.microsoft.com/office/drawing/2014/main" id="{E5F9F21D-E743-4A76-9965-DCBB29FEB8C7}"/>
              </a:ext>
            </a:extLst>
          </p:cNvPr>
          <p:cNvSpPr/>
          <p:nvPr/>
        </p:nvSpPr>
        <p:spPr>
          <a:xfrm rot="16200000">
            <a:off x="7742387" y="3697375"/>
            <a:ext cx="183227" cy="600938"/>
          </a:xfrm>
          <a:prstGeom prst="leftBracket">
            <a:avLst>
              <a:gd name="adj" fmla="val 47242"/>
            </a:avLst>
          </a:prstGeom>
          <a:ln>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ko-KR" altLang="en-US"/>
          </a:p>
        </p:txBody>
      </p:sp>
      <p:sp>
        <p:nvSpPr>
          <p:cNvPr id="22" name="TextBox 21">
            <a:extLst>
              <a:ext uri="{FF2B5EF4-FFF2-40B4-BE49-F238E27FC236}">
                <a16:creationId xmlns:a16="http://schemas.microsoft.com/office/drawing/2014/main" id="{9AC14D4F-5166-45EA-8B27-38A9DFDD3DBD}"/>
              </a:ext>
            </a:extLst>
          </p:cNvPr>
          <p:cNvSpPr txBox="1"/>
          <p:nvPr/>
        </p:nvSpPr>
        <p:spPr>
          <a:xfrm>
            <a:off x="7371665" y="4086196"/>
            <a:ext cx="924669" cy="646331"/>
          </a:xfrm>
          <a:prstGeom prst="rect">
            <a:avLst/>
          </a:prstGeom>
          <a:noFill/>
        </p:spPr>
        <p:txBody>
          <a:bodyPr wrap="square" rtlCol="0">
            <a:spAutoFit/>
          </a:bodyPr>
          <a:lstStyle/>
          <a:p>
            <a:r>
              <a:rPr lang="en-US" altLang="ko-KR" dirty="0">
                <a:solidFill>
                  <a:srgbClr val="FF0000"/>
                </a:solidFill>
              </a:rPr>
              <a:t>Return value</a:t>
            </a:r>
            <a:endParaRPr lang="ko-KR" altLang="en-US" dirty="0">
              <a:solidFill>
                <a:srgbClr val="FF0000"/>
              </a:solidFill>
            </a:endParaRPr>
          </a:p>
        </p:txBody>
      </p:sp>
    </p:spTree>
    <p:extLst>
      <p:ext uri="{BB962C8B-B14F-4D97-AF65-F5344CB8AC3E}">
        <p14:creationId xmlns:p14="http://schemas.microsoft.com/office/powerpoint/2010/main" val="1110417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a:extLst>
              <a:ext uri="{FF2B5EF4-FFF2-40B4-BE49-F238E27FC236}">
                <a16:creationId xmlns:a16="http://schemas.microsoft.com/office/drawing/2014/main" id="{8E0239D0-81C9-4703-BBE6-FF29AC6C4B78}"/>
              </a:ext>
            </a:extLst>
          </p:cNvPr>
          <p:cNvSpPr>
            <a:spLocks noGrp="1"/>
          </p:cNvSpPr>
          <p:nvPr>
            <p:ph idx="1"/>
          </p:nvPr>
        </p:nvSpPr>
        <p:spPr>
          <a:xfrm>
            <a:off x="838200" y="1161535"/>
            <a:ext cx="10515600" cy="5015428"/>
          </a:xfrm>
        </p:spPr>
        <p:txBody>
          <a:bodyPr>
            <a:normAutofit/>
          </a:bodyPr>
          <a:lstStyle/>
          <a:p>
            <a:pPr>
              <a:lnSpc>
                <a:spcPct val="140000"/>
              </a:lnSpc>
            </a:pPr>
            <a:r>
              <a:rPr lang="en-US" altLang="ko-KR" dirty="0"/>
              <a:t>Deterministic Random Bit Generator</a:t>
            </a:r>
          </a:p>
          <a:p>
            <a:pPr lvl="1">
              <a:lnSpc>
                <a:spcPct val="140000"/>
              </a:lnSpc>
            </a:pPr>
            <a:r>
              <a:rPr lang="en-US" altLang="ko-KR" dirty="0"/>
              <a:t>Deterministic and stateful algorithm</a:t>
            </a:r>
          </a:p>
          <a:p>
            <a:pPr lvl="1">
              <a:lnSpc>
                <a:spcPct val="140000"/>
              </a:lnSpc>
            </a:pPr>
            <a:r>
              <a:rPr lang="en-US" altLang="ko-KR" dirty="0"/>
              <a:t>Generates randomness using entropy inputs</a:t>
            </a:r>
          </a:p>
          <a:p>
            <a:pPr lvl="1">
              <a:lnSpc>
                <a:spcPct val="140000"/>
              </a:lnSpc>
            </a:pPr>
            <a:r>
              <a:rPr lang="en-US" altLang="ko-KR" dirty="0"/>
              <a:t>Entropy input: derived from unpredictable events, such as interrupt timings or the timing of keystrokes</a:t>
            </a:r>
          </a:p>
        </p:txBody>
      </p:sp>
      <p:sp>
        <p:nvSpPr>
          <p:cNvPr id="3" name="제목 2">
            <a:extLst>
              <a:ext uri="{FF2B5EF4-FFF2-40B4-BE49-F238E27FC236}">
                <a16:creationId xmlns:a16="http://schemas.microsoft.com/office/drawing/2014/main" id="{78ECE47A-4B09-4C19-A5C0-567DEFE89617}"/>
              </a:ext>
            </a:extLst>
          </p:cNvPr>
          <p:cNvSpPr>
            <a:spLocks noGrp="1"/>
          </p:cNvSpPr>
          <p:nvPr>
            <p:ph type="title"/>
          </p:nvPr>
        </p:nvSpPr>
        <p:spPr/>
        <p:txBody>
          <a:bodyPr>
            <a:normAutofit fontScale="90000"/>
          </a:bodyPr>
          <a:lstStyle/>
          <a:p>
            <a:r>
              <a:rPr lang="en-US" altLang="ko-KR" dirty="0"/>
              <a:t>Deterministic Random Bit Generator (DRBG)</a:t>
            </a:r>
            <a:endParaRPr lang="ko-KR" altLang="en-US" dirty="0"/>
          </a:p>
        </p:txBody>
      </p:sp>
      <p:grpSp>
        <p:nvGrpSpPr>
          <p:cNvPr id="4" name="그룹 3">
            <a:extLst>
              <a:ext uri="{FF2B5EF4-FFF2-40B4-BE49-F238E27FC236}">
                <a16:creationId xmlns:a16="http://schemas.microsoft.com/office/drawing/2014/main" id="{08015347-4D06-4A50-99DF-E906C8FCB757}"/>
              </a:ext>
            </a:extLst>
          </p:cNvPr>
          <p:cNvGrpSpPr/>
          <p:nvPr/>
        </p:nvGrpSpPr>
        <p:grpSpPr>
          <a:xfrm>
            <a:off x="1657884" y="3669396"/>
            <a:ext cx="8876232" cy="2383905"/>
            <a:chOff x="1557669" y="3669396"/>
            <a:chExt cx="8876232" cy="2383905"/>
          </a:xfrm>
        </p:grpSpPr>
        <p:sp>
          <p:nvSpPr>
            <p:cNvPr id="9" name="화살표: 오른쪽 8">
              <a:extLst>
                <a:ext uri="{FF2B5EF4-FFF2-40B4-BE49-F238E27FC236}">
                  <a16:creationId xmlns:a16="http://schemas.microsoft.com/office/drawing/2014/main" id="{F3AFECCE-EAF8-4B21-83C5-9177973265FB}"/>
                </a:ext>
              </a:extLst>
            </p:cNvPr>
            <p:cNvSpPr/>
            <p:nvPr/>
          </p:nvSpPr>
          <p:spPr>
            <a:xfrm rot="5400000">
              <a:off x="2604682" y="4578149"/>
              <a:ext cx="370475" cy="445621"/>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Box 6">
              <a:extLst>
                <a:ext uri="{FF2B5EF4-FFF2-40B4-BE49-F238E27FC236}">
                  <a16:creationId xmlns:a16="http://schemas.microsoft.com/office/drawing/2014/main" id="{27721874-EA73-FE71-E355-A629A886E174}"/>
                </a:ext>
              </a:extLst>
            </p:cNvPr>
            <p:cNvSpPr txBox="1"/>
            <p:nvPr/>
          </p:nvSpPr>
          <p:spPr>
            <a:xfrm>
              <a:off x="1557669" y="3669396"/>
              <a:ext cx="2503276" cy="830997"/>
            </a:xfrm>
            <a:prstGeom prst="rect">
              <a:avLst/>
            </a:prstGeom>
            <a:noFill/>
          </p:spPr>
          <p:txBody>
            <a:bodyPr wrap="square" rtlCol="0">
              <a:spAutoFit/>
            </a:bodyPr>
            <a:lstStyle/>
            <a:p>
              <a:pPr algn="ctr"/>
              <a:r>
                <a:rPr lang="en-US" altLang="ko-KR" sz="2400" dirty="0"/>
                <a:t>Unpredictable</a:t>
              </a:r>
              <a:r>
                <a:rPr lang="ko-KR" altLang="en-US" sz="2400" dirty="0"/>
                <a:t> </a:t>
              </a:r>
              <a:r>
                <a:rPr lang="en-US" altLang="ko-KR" sz="2400" dirty="0"/>
                <a:t>Events</a:t>
              </a:r>
              <a:endParaRPr lang="ko-KR" altLang="en-US" sz="2400" dirty="0"/>
            </a:p>
          </p:txBody>
        </p:sp>
        <p:sp>
          <p:nvSpPr>
            <p:cNvPr id="10" name="TextBox 9">
              <a:extLst>
                <a:ext uri="{FF2B5EF4-FFF2-40B4-BE49-F238E27FC236}">
                  <a16:creationId xmlns:a16="http://schemas.microsoft.com/office/drawing/2014/main" id="{6556495D-EBCA-700D-9A07-810CA3AE192B}"/>
                </a:ext>
              </a:extLst>
            </p:cNvPr>
            <p:cNvSpPr txBox="1"/>
            <p:nvPr/>
          </p:nvSpPr>
          <p:spPr>
            <a:xfrm>
              <a:off x="1659325" y="5101525"/>
              <a:ext cx="2503276" cy="461665"/>
            </a:xfrm>
            <a:prstGeom prst="rect">
              <a:avLst/>
            </a:prstGeom>
            <a:noFill/>
          </p:spPr>
          <p:txBody>
            <a:bodyPr wrap="square" rtlCol="0">
              <a:spAutoFit/>
            </a:bodyPr>
            <a:lstStyle/>
            <a:p>
              <a:pPr algn="ctr"/>
              <a:r>
                <a:rPr lang="en-US" altLang="ko-KR" sz="2400" dirty="0"/>
                <a:t>Entropy Input</a:t>
              </a:r>
              <a:endParaRPr lang="ko-KR" altLang="en-US" sz="2400" dirty="0"/>
            </a:p>
          </p:txBody>
        </p:sp>
        <p:sp>
          <p:nvSpPr>
            <p:cNvPr id="20" name="화살표: 오른쪽 19">
              <a:extLst>
                <a:ext uri="{FF2B5EF4-FFF2-40B4-BE49-F238E27FC236}">
                  <a16:creationId xmlns:a16="http://schemas.microsoft.com/office/drawing/2014/main" id="{F248008C-5451-DFF1-1FAF-72EB135D049C}"/>
                </a:ext>
              </a:extLst>
            </p:cNvPr>
            <p:cNvSpPr/>
            <p:nvPr/>
          </p:nvSpPr>
          <p:spPr>
            <a:xfrm>
              <a:off x="7133121" y="5122086"/>
              <a:ext cx="496682" cy="445621"/>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사각형: 둥근 모서리 20">
              <a:extLst>
                <a:ext uri="{FF2B5EF4-FFF2-40B4-BE49-F238E27FC236}">
                  <a16:creationId xmlns:a16="http://schemas.microsoft.com/office/drawing/2014/main" id="{ABE80C27-3A99-EA9A-0566-88DF33A07511}"/>
                </a:ext>
              </a:extLst>
            </p:cNvPr>
            <p:cNvSpPr/>
            <p:nvPr/>
          </p:nvSpPr>
          <p:spPr>
            <a:xfrm>
              <a:off x="5231824" y="4627457"/>
              <a:ext cx="1447721" cy="1425844"/>
            </a:xfrm>
            <a:prstGeom prst="roundRect">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2400" dirty="0">
                  <a:solidFill>
                    <a:schemeClr val="tx1"/>
                  </a:solidFill>
                </a:rPr>
                <a:t>DRBG</a:t>
              </a:r>
              <a:endParaRPr lang="ko-KR" altLang="en-US" sz="2400" dirty="0">
                <a:solidFill>
                  <a:schemeClr val="tx1"/>
                </a:solidFill>
              </a:endParaRPr>
            </a:p>
          </p:txBody>
        </p:sp>
        <p:sp>
          <p:nvSpPr>
            <p:cNvPr id="22" name="화살표: 오른쪽 21">
              <a:extLst>
                <a:ext uri="{FF2B5EF4-FFF2-40B4-BE49-F238E27FC236}">
                  <a16:creationId xmlns:a16="http://schemas.microsoft.com/office/drawing/2014/main" id="{409CD05B-0465-0DBA-9B7C-D8FBB0CBDEBF}"/>
                </a:ext>
              </a:extLst>
            </p:cNvPr>
            <p:cNvSpPr/>
            <p:nvPr/>
          </p:nvSpPr>
          <p:spPr>
            <a:xfrm>
              <a:off x="4281566" y="5117569"/>
              <a:ext cx="496682" cy="445621"/>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TextBox 22">
              <a:extLst>
                <a:ext uri="{FF2B5EF4-FFF2-40B4-BE49-F238E27FC236}">
                  <a16:creationId xmlns:a16="http://schemas.microsoft.com/office/drawing/2014/main" id="{AFD668E0-6932-7570-23FF-E37F71116CCE}"/>
                </a:ext>
              </a:extLst>
            </p:cNvPr>
            <p:cNvSpPr txBox="1"/>
            <p:nvPr/>
          </p:nvSpPr>
          <p:spPr>
            <a:xfrm>
              <a:off x="7930625" y="4986197"/>
              <a:ext cx="2503276" cy="830997"/>
            </a:xfrm>
            <a:prstGeom prst="rect">
              <a:avLst/>
            </a:prstGeom>
            <a:noFill/>
          </p:spPr>
          <p:txBody>
            <a:bodyPr wrap="square" rtlCol="0">
              <a:spAutoFit/>
            </a:bodyPr>
            <a:lstStyle/>
            <a:p>
              <a:pPr algn="ctr"/>
              <a:r>
                <a:rPr lang="en-US" altLang="ko-KR" sz="2400" dirty="0"/>
                <a:t>Pseudorandom Bits</a:t>
              </a:r>
              <a:endParaRPr lang="ko-KR" altLang="en-US" sz="2400" dirty="0"/>
            </a:p>
          </p:txBody>
        </p:sp>
      </p:grpSp>
    </p:spTree>
    <p:extLst>
      <p:ext uri="{BB962C8B-B14F-4D97-AF65-F5344CB8AC3E}">
        <p14:creationId xmlns:p14="http://schemas.microsoft.com/office/powerpoint/2010/main" val="260461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제목 2">
                <a:extLst>
                  <a:ext uri="{FF2B5EF4-FFF2-40B4-BE49-F238E27FC236}">
                    <a16:creationId xmlns:a16="http://schemas.microsoft.com/office/drawing/2014/main" id="{EADFFA4B-6AAF-17DA-E657-9C4914A103EC}"/>
                  </a:ext>
                </a:extLst>
              </p:cNvPr>
              <p:cNvSpPr>
                <a:spLocks noGrp="1"/>
              </p:cNvSpPr>
              <p:nvPr>
                <p:ph type="title"/>
              </p:nvPr>
            </p:nvSpPr>
            <p:spPr/>
            <p:txBody>
              <a:bodyPr>
                <a:normAutofit/>
              </a:bodyPr>
              <a:lstStyle/>
              <a:p>
                <a:r>
                  <a:rPr lang="en-US" altLang="ko-KR" dirty="0"/>
                  <a:t>Problem 2: Invertible </a:t>
                </a:r>
                <a14:m>
                  <m:oMath xmlns:m="http://schemas.openxmlformats.org/officeDocument/2006/math">
                    <m:r>
                      <a:rPr lang="en-US" altLang="ko-KR" i="1" dirty="0" smtClean="0">
                        <a:latin typeface="Cambria Math" panose="02040503050406030204" pitchFamily="18" charset="0"/>
                      </a:rPr>
                      <m:t>𝑟𝑒𝑓𝑟𝑒𝑠h</m:t>
                    </m:r>
                  </m:oMath>
                </a14:m>
                <a:endParaRPr lang="ko-KR" altLang="en-US" dirty="0"/>
              </a:p>
            </p:txBody>
          </p:sp>
        </mc:Choice>
        <mc:Fallback xmlns="">
          <p:sp>
            <p:nvSpPr>
              <p:cNvPr id="3" name="제목 2">
                <a:extLst>
                  <a:ext uri="{FF2B5EF4-FFF2-40B4-BE49-F238E27FC236}">
                    <a16:creationId xmlns:a16="http://schemas.microsoft.com/office/drawing/2014/main" id="{EADFFA4B-6AAF-17DA-E657-9C4914A103EC}"/>
                  </a:ext>
                </a:extLst>
              </p:cNvPr>
              <p:cNvSpPr>
                <a:spLocks noGrp="1" noRot="1" noChangeAspect="1" noMove="1" noResize="1" noEditPoints="1" noAdjustHandles="1" noChangeArrowheads="1" noChangeShapeType="1" noTextEdit="1"/>
              </p:cNvSpPr>
              <p:nvPr>
                <p:ph type="title"/>
              </p:nvPr>
            </p:nvSpPr>
            <p:spPr>
              <a:blipFill>
                <a:blip r:embed="rId3"/>
                <a:stretch>
                  <a:fillRect l="-1797" t="-15179" b="-26786"/>
                </a:stretch>
              </a:blipFill>
            </p:spPr>
            <p:txBody>
              <a:bodyPr/>
              <a:lstStyle/>
              <a:p>
                <a:r>
                  <a:rPr lang="ko-KR" altLang="en-US">
                    <a:noFill/>
                  </a:rPr>
                  <a:t> </a:t>
                </a:r>
              </a:p>
            </p:txBody>
          </p:sp>
        </mc:Fallback>
      </mc:AlternateContent>
      <p:grpSp>
        <p:nvGrpSpPr>
          <p:cNvPr id="5" name="그룹 4">
            <a:extLst>
              <a:ext uri="{FF2B5EF4-FFF2-40B4-BE49-F238E27FC236}">
                <a16:creationId xmlns:a16="http://schemas.microsoft.com/office/drawing/2014/main" id="{8F06B8E0-FB68-4BCD-8E19-AC4D1559D982}"/>
              </a:ext>
            </a:extLst>
          </p:cNvPr>
          <p:cNvGrpSpPr/>
          <p:nvPr/>
        </p:nvGrpSpPr>
        <p:grpSpPr>
          <a:xfrm>
            <a:off x="4571959" y="1318766"/>
            <a:ext cx="3527035" cy="2495852"/>
            <a:chOff x="990859" y="1749674"/>
            <a:chExt cx="3527035" cy="2495852"/>
          </a:xfrm>
        </p:grpSpPr>
        <mc:AlternateContent xmlns:mc="http://schemas.openxmlformats.org/markup-compatibility/2006" xmlns:a14="http://schemas.microsoft.com/office/drawing/2010/main">
          <mc:Choice Requires="a14">
            <p:sp>
              <p:nvSpPr>
                <p:cNvPr id="8" name="사각형: 둥근 모서리 7">
                  <a:extLst>
                    <a:ext uri="{FF2B5EF4-FFF2-40B4-BE49-F238E27FC236}">
                      <a16:creationId xmlns:a16="http://schemas.microsoft.com/office/drawing/2014/main" id="{9BCC1769-7045-409B-A619-93C7B91F3FCD}"/>
                    </a:ext>
                  </a:extLst>
                </p:cNvPr>
                <p:cNvSpPr/>
                <p:nvPr/>
              </p:nvSpPr>
              <p:spPr>
                <a:xfrm>
                  <a:off x="2495008" y="2456677"/>
                  <a:ext cx="799094" cy="1788849"/>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ko-KR" sz="2400" b="0" i="1" dirty="0" smtClean="0">
                            <a:solidFill>
                              <a:schemeClr val="tx1"/>
                            </a:solidFill>
                            <a:latin typeface="Cambria Math" panose="02040503050406030204" pitchFamily="18" charset="0"/>
                          </a:rPr>
                          <m:t> </m:t>
                        </m:r>
                        <m:r>
                          <a:rPr lang="en-US" altLang="ko-KR" sz="2400" i="1" dirty="0" smtClean="0">
                            <a:solidFill>
                              <a:schemeClr val="tx1"/>
                            </a:solidFill>
                            <a:latin typeface="Cambria Math" panose="02040503050406030204" pitchFamily="18" charset="0"/>
                          </a:rPr>
                          <m:t>𝑃</m:t>
                        </m:r>
                      </m:oMath>
                    </m:oMathPara>
                  </a14:m>
                  <a:endParaRPr lang="ko-KR" altLang="en-US" sz="2400" dirty="0">
                    <a:solidFill>
                      <a:schemeClr val="tx1"/>
                    </a:solidFill>
                  </a:endParaRPr>
                </a:p>
              </p:txBody>
            </p:sp>
          </mc:Choice>
          <mc:Fallback xmlns="">
            <p:sp>
              <p:nvSpPr>
                <p:cNvPr id="8" name="사각형: 둥근 모서리 7">
                  <a:extLst>
                    <a:ext uri="{FF2B5EF4-FFF2-40B4-BE49-F238E27FC236}">
                      <a16:creationId xmlns:a16="http://schemas.microsoft.com/office/drawing/2014/main" id="{9BCC1769-7045-409B-A619-93C7B91F3FCD}"/>
                    </a:ext>
                  </a:extLst>
                </p:cNvPr>
                <p:cNvSpPr>
                  <a:spLocks noRot="1" noChangeAspect="1" noMove="1" noResize="1" noEditPoints="1" noAdjustHandles="1" noChangeArrowheads="1" noChangeShapeType="1" noTextEdit="1"/>
                </p:cNvSpPr>
                <p:nvPr/>
              </p:nvSpPr>
              <p:spPr>
                <a:xfrm>
                  <a:off x="2495008" y="2456677"/>
                  <a:ext cx="799094" cy="1788849"/>
                </a:xfrm>
                <a:prstGeom prst="roundRect">
                  <a:avLst/>
                </a:prstGeom>
                <a:blipFill>
                  <a:blip r:embed="rId4"/>
                  <a:stretch>
                    <a:fillRect/>
                  </a:stretch>
                </a:blipFill>
                <a:ln>
                  <a:noFill/>
                </a:ln>
              </p:spPr>
              <p:txBody>
                <a:bodyPr/>
                <a:lstStyle/>
                <a:p>
                  <a:r>
                    <a:rPr lang="ko-KR" altLang="en-US">
                      <a:noFill/>
                    </a:rPr>
                    <a:t> </a:t>
                  </a:r>
                </a:p>
              </p:txBody>
            </p:sp>
          </mc:Fallback>
        </mc:AlternateContent>
        <p:cxnSp>
          <p:nvCxnSpPr>
            <p:cNvPr id="9" name="직선 화살표 연결선 8">
              <a:extLst>
                <a:ext uri="{FF2B5EF4-FFF2-40B4-BE49-F238E27FC236}">
                  <a16:creationId xmlns:a16="http://schemas.microsoft.com/office/drawing/2014/main" id="{8A08A0C4-2E5D-41C1-A874-9840D0964AE1}"/>
                </a:ext>
              </a:extLst>
            </p:cNvPr>
            <p:cNvCxnSpPr>
              <a:cxnSpLocks/>
            </p:cNvCxnSpPr>
            <p:nvPr/>
          </p:nvCxnSpPr>
          <p:spPr>
            <a:xfrm>
              <a:off x="1747951" y="2957248"/>
              <a:ext cx="747057" cy="19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직선 화살표 연결선 9">
              <a:extLst>
                <a:ext uri="{FF2B5EF4-FFF2-40B4-BE49-F238E27FC236}">
                  <a16:creationId xmlns:a16="http://schemas.microsoft.com/office/drawing/2014/main" id="{C3D67DDE-0650-45EE-A364-CE98394851F0}"/>
                </a:ext>
              </a:extLst>
            </p:cNvPr>
            <p:cNvCxnSpPr>
              <a:cxnSpLocks/>
            </p:cNvCxnSpPr>
            <p:nvPr/>
          </p:nvCxnSpPr>
          <p:spPr>
            <a:xfrm>
              <a:off x="1801204" y="3876726"/>
              <a:ext cx="69380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C5CBA5A-335E-4BA6-AC3F-B14AA4D7CF1D}"/>
                    </a:ext>
                  </a:extLst>
                </p:cNvPr>
                <p:cNvSpPr txBox="1"/>
                <p:nvPr/>
              </p:nvSpPr>
              <p:spPr>
                <a:xfrm>
                  <a:off x="990859" y="2750781"/>
                  <a:ext cx="757092" cy="4129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ko-KR" sz="2000" b="0" i="1" smtClean="0">
                                <a:solidFill>
                                  <a:srgbClr val="FF0000"/>
                                </a:solidFill>
                                <a:latin typeface="Cambria Math" panose="02040503050406030204" pitchFamily="18" charset="0"/>
                              </a:rPr>
                            </m:ctrlPr>
                          </m:sSupPr>
                          <m:e>
                            <m:r>
                              <a:rPr lang="en-US" altLang="ko-KR" sz="2000" b="0" i="1" smtClean="0">
                                <a:solidFill>
                                  <a:srgbClr val="FF0000"/>
                                </a:solidFill>
                                <a:latin typeface="Cambria Math" panose="02040503050406030204" pitchFamily="18" charset="0"/>
                              </a:rPr>
                              <m:t>𝑆</m:t>
                            </m:r>
                          </m:e>
                          <m:sup>
                            <m:r>
                              <a:rPr lang="en-US" altLang="ko-KR" sz="2000" b="0" i="1" smtClean="0">
                                <a:solidFill>
                                  <a:srgbClr val="FF0000"/>
                                </a:solidFill>
                                <a:latin typeface="Cambria Math" panose="02040503050406030204" pitchFamily="18" charset="0"/>
                              </a:rPr>
                              <m:t>(</m:t>
                            </m:r>
                            <m:r>
                              <a:rPr lang="en-US" altLang="ko-KR" sz="2000" b="0" i="1" smtClean="0">
                                <a:solidFill>
                                  <a:srgbClr val="FF0000"/>
                                </a:solidFill>
                                <a:latin typeface="Cambria Math" panose="02040503050406030204" pitchFamily="18" charset="0"/>
                              </a:rPr>
                              <m:t>𝑟</m:t>
                            </m:r>
                            <m:r>
                              <a:rPr lang="en-US" altLang="ko-KR" sz="2000" b="0" i="1" smtClean="0">
                                <a:solidFill>
                                  <a:srgbClr val="FF0000"/>
                                </a:solidFill>
                                <a:latin typeface="Cambria Math" panose="02040503050406030204" pitchFamily="18" charset="0"/>
                              </a:rPr>
                              <m:t>)</m:t>
                            </m:r>
                          </m:sup>
                        </m:sSup>
                      </m:oMath>
                    </m:oMathPara>
                  </a14:m>
                  <a:endParaRPr lang="ko-KR" altLang="en-US" sz="2000" dirty="0"/>
                </a:p>
              </p:txBody>
            </p:sp>
          </mc:Choice>
          <mc:Fallback xmlns="">
            <p:sp>
              <p:nvSpPr>
                <p:cNvPr id="11" name="TextBox 10">
                  <a:extLst>
                    <a:ext uri="{FF2B5EF4-FFF2-40B4-BE49-F238E27FC236}">
                      <a16:creationId xmlns:a16="http://schemas.microsoft.com/office/drawing/2014/main" id="{AC5CBA5A-335E-4BA6-AC3F-B14AA4D7CF1D}"/>
                    </a:ext>
                  </a:extLst>
                </p:cNvPr>
                <p:cNvSpPr txBox="1">
                  <a:spLocks noRot="1" noChangeAspect="1" noMove="1" noResize="1" noEditPoints="1" noAdjustHandles="1" noChangeArrowheads="1" noChangeShapeType="1" noTextEdit="1"/>
                </p:cNvSpPr>
                <p:nvPr/>
              </p:nvSpPr>
              <p:spPr>
                <a:xfrm>
                  <a:off x="990859" y="2750781"/>
                  <a:ext cx="757092" cy="412934"/>
                </a:xfrm>
                <a:prstGeom prst="rect">
                  <a:avLst/>
                </a:prstGeom>
                <a:blipFill>
                  <a:blip r:embed="rId5"/>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F82E606-27FB-458C-B08C-AADFF54992F9}"/>
                    </a:ext>
                  </a:extLst>
                </p:cNvPr>
                <p:cNvSpPr txBox="1"/>
                <p:nvPr/>
              </p:nvSpPr>
              <p:spPr>
                <a:xfrm>
                  <a:off x="1057023" y="3670259"/>
                  <a:ext cx="757092" cy="4129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ko-KR" sz="2000" b="0" i="1" smtClean="0">
                                <a:solidFill>
                                  <a:srgbClr val="FF0000"/>
                                </a:solidFill>
                                <a:latin typeface="Cambria Math" panose="02040503050406030204" pitchFamily="18" charset="0"/>
                              </a:rPr>
                            </m:ctrlPr>
                          </m:sSupPr>
                          <m:e>
                            <m:r>
                              <a:rPr lang="en-US" altLang="ko-KR" sz="2000" b="0" i="1" smtClean="0">
                                <a:solidFill>
                                  <a:srgbClr val="FF0000"/>
                                </a:solidFill>
                                <a:latin typeface="Cambria Math" panose="02040503050406030204" pitchFamily="18" charset="0"/>
                              </a:rPr>
                              <m:t>𝑆</m:t>
                            </m:r>
                          </m:e>
                          <m:sup>
                            <m:r>
                              <a:rPr lang="en-US" altLang="ko-KR" sz="2000" b="0" i="1" smtClean="0">
                                <a:solidFill>
                                  <a:srgbClr val="FF0000"/>
                                </a:solidFill>
                                <a:latin typeface="Cambria Math" panose="02040503050406030204" pitchFamily="18" charset="0"/>
                              </a:rPr>
                              <m:t>(</m:t>
                            </m:r>
                            <m:r>
                              <a:rPr lang="en-US" altLang="ko-KR" sz="2000" b="0" i="1" smtClean="0">
                                <a:solidFill>
                                  <a:srgbClr val="FF0000"/>
                                </a:solidFill>
                                <a:latin typeface="Cambria Math" panose="02040503050406030204" pitchFamily="18" charset="0"/>
                              </a:rPr>
                              <m:t>𝑐</m:t>
                            </m:r>
                            <m:r>
                              <a:rPr lang="en-US" altLang="ko-KR" sz="2000" b="0" i="1" smtClean="0">
                                <a:solidFill>
                                  <a:srgbClr val="FF0000"/>
                                </a:solidFill>
                                <a:latin typeface="Cambria Math" panose="02040503050406030204" pitchFamily="18" charset="0"/>
                              </a:rPr>
                              <m:t>)</m:t>
                            </m:r>
                          </m:sup>
                        </m:sSup>
                      </m:oMath>
                    </m:oMathPara>
                  </a14:m>
                  <a:endParaRPr lang="ko-KR" altLang="en-US" sz="2000" dirty="0"/>
                </a:p>
              </p:txBody>
            </p:sp>
          </mc:Choice>
          <mc:Fallback xmlns="">
            <p:sp>
              <p:nvSpPr>
                <p:cNvPr id="12" name="TextBox 11">
                  <a:extLst>
                    <a:ext uri="{FF2B5EF4-FFF2-40B4-BE49-F238E27FC236}">
                      <a16:creationId xmlns:a16="http://schemas.microsoft.com/office/drawing/2014/main" id="{BF82E606-27FB-458C-B08C-AADFF54992F9}"/>
                    </a:ext>
                  </a:extLst>
                </p:cNvPr>
                <p:cNvSpPr txBox="1">
                  <a:spLocks noRot="1" noChangeAspect="1" noMove="1" noResize="1" noEditPoints="1" noAdjustHandles="1" noChangeArrowheads="1" noChangeShapeType="1" noTextEdit="1"/>
                </p:cNvSpPr>
                <p:nvPr/>
              </p:nvSpPr>
              <p:spPr>
                <a:xfrm>
                  <a:off x="1057023" y="3670259"/>
                  <a:ext cx="757092" cy="412934"/>
                </a:xfrm>
                <a:prstGeom prst="rect">
                  <a:avLst/>
                </a:prstGeom>
                <a:blipFill>
                  <a:blip r:embed="rId6"/>
                  <a:stretch>
                    <a:fillRect/>
                  </a:stretch>
                </a:blipFill>
              </p:spPr>
              <p:txBody>
                <a:bodyPr/>
                <a:lstStyle/>
                <a:p>
                  <a:r>
                    <a:rPr lang="ko-KR" altLang="en-US">
                      <a:noFill/>
                    </a:rPr>
                    <a:t> </a:t>
                  </a:r>
                </a:p>
              </p:txBody>
            </p:sp>
          </mc:Fallback>
        </mc:AlternateContent>
        <p:sp>
          <p:nvSpPr>
            <p:cNvPr id="13" name="순서도: 논리합 12">
              <a:extLst>
                <a:ext uri="{FF2B5EF4-FFF2-40B4-BE49-F238E27FC236}">
                  <a16:creationId xmlns:a16="http://schemas.microsoft.com/office/drawing/2014/main" id="{114A1071-E571-4C65-832A-7591C3F8A9CD}"/>
                </a:ext>
              </a:extLst>
            </p:cNvPr>
            <p:cNvSpPr/>
            <p:nvPr/>
          </p:nvSpPr>
          <p:spPr>
            <a:xfrm>
              <a:off x="1973089" y="2828422"/>
              <a:ext cx="286746" cy="291227"/>
            </a:xfrm>
            <a:prstGeom prst="flowChartOr">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B1785B2-D7D3-408C-B61C-6F12A18424A1}"/>
                    </a:ext>
                  </a:extLst>
                </p:cNvPr>
                <p:cNvSpPr txBox="1"/>
                <p:nvPr/>
              </p:nvSpPr>
              <p:spPr>
                <a:xfrm>
                  <a:off x="1737916" y="1749674"/>
                  <a:ext cx="75709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sz="2000" b="0" i="1" smtClean="0">
                            <a:latin typeface="Cambria Math" panose="02040503050406030204" pitchFamily="18" charset="0"/>
                          </a:rPr>
                          <m:t>𝐼</m:t>
                        </m:r>
                      </m:oMath>
                    </m:oMathPara>
                  </a14:m>
                  <a:endParaRPr lang="ko-KR" altLang="en-US" sz="2000" dirty="0"/>
                </a:p>
              </p:txBody>
            </p:sp>
          </mc:Choice>
          <mc:Fallback xmlns="">
            <p:sp>
              <p:nvSpPr>
                <p:cNvPr id="14" name="TextBox 13">
                  <a:extLst>
                    <a:ext uri="{FF2B5EF4-FFF2-40B4-BE49-F238E27FC236}">
                      <a16:creationId xmlns:a16="http://schemas.microsoft.com/office/drawing/2014/main" id="{2B1785B2-D7D3-408C-B61C-6F12A18424A1}"/>
                    </a:ext>
                  </a:extLst>
                </p:cNvPr>
                <p:cNvSpPr txBox="1">
                  <a:spLocks noRot="1" noChangeAspect="1" noMove="1" noResize="1" noEditPoints="1" noAdjustHandles="1" noChangeArrowheads="1" noChangeShapeType="1" noTextEdit="1"/>
                </p:cNvSpPr>
                <p:nvPr/>
              </p:nvSpPr>
              <p:spPr>
                <a:xfrm>
                  <a:off x="1737916" y="1749674"/>
                  <a:ext cx="757092" cy="400110"/>
                </a:xfrm>
                <a:prstGeom prst="rect">
                  <a:avLst/>
                </a:prstGeom>
                <a:blipFill>
                  <a:blip r:embed="rId7"/>
                  <a:stretch>
                    <a:fillRect/>
                  </a:stretch>
                </a:blipFill>
              </p:spPr>
              <p:txBody>
                <a:bodyPr/>
                <a:lstStyle/>
                <a:p>
                  <a:r>
                    <a:rPr lang="ko-KR" altLang="en-US">
                      <a:noFill/>
                    </a:rPr>
                    <a:t> </a:t>
                  </a:r>
                </a:p>
              </p:txBody>
            </p:sp>
          </mc:Fallback>
        </mc:AlternateContent>
        <p:cxnSp>
          <p:nvCxnSpPr>
            <p:cNvPr id="15" name="직선 화살표 연결선 14">
              <a:extLst>
                <a:ext uri="{FF2B5EF4-FFF2-40B4-BE49-F238E27FC236}">
                  <a16:creationId xmlns:a16="http://schemas.microsoft.com/office/drawing/2014/main" id="{AAA620C7-ACA7-453A-AC71-1CCC025167BA}"/>
                </a:ext>
              </a:extLst>
            </p:cNvPr>
            <p:cNvCxnSpPr>
              <a:cxnSpLocks/>
              <a:stCxn id="14" idx="2"/>
              <a:endCxn id="13" idx="0"/>
            </p:cNvCxnSpPr>
            <p:nvPr/>
          </p:nvCxnSpPr>
          <p:spPr>
            <a:xfrm>
              <a:off x="2116462" y="2149784"/>
              <a:ext cx="0" cy="67863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직선 화살표 연결선 15">
              <a:extLst>
                <a:ext uri="{FF2B5EF4-FFF2-40B4-BE49-F238E27FC236}">
                  <a16:creationId xmlns:a16="http://schemas.microsoft.com/office/drawing/2014/main" id="{517065B2-38C3-4296-9A45-B5DE4DAD3AD6}"/>
                </a:ext>
              </a:extLst>
            </p:cNvPr>
            <p:cNvCxnSpPr>
              <a:cxnSpLocks/>
            </p:cNvCxnSpPr>
            <p:nvPr/>
          </p:nvCxnSpPr>
          <p:spPr>
            <a:xfrm>
              <a:off x="3294102" y="2957248"/>
              <a:ext cx="69380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직선 화살표 연결선 16">
              <a:extLst>
                <a:ext uri="{FF2B5EF4-FFF2-40B4-BE49-F238E27FC236}">
                  <a16:creationId xmlns:a16="http://schemas.microsoft.com/office/drawing/2014/main" id="{D0014865-9166-4715-A52C-4756166B9E7D}"/>
                </a:ext>
              </a:extLst>
            </p:cNvPr>
            <p:cNvCxnSpPr>
              <a:cxnSpLocks/>
            </p:cNvCxnSpPr>
            <p:nvPr/>
          </p:nvCxnSpPr>
          <p:spPr>
            <a:xfrm>
              <a:off x="3294102" y="3876726"/>
              <a:ext cx="69380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09C7F1D-AA9B-4015-A048-6FE5BD0F2E2A}"/>
                    </a:ext>
                  </a:extLst>
                </p:cNvPr>
                <p:cNvSpPr txBox="1"/>
                <p:nvPr/>
              </p:nvSpPr>
              <p:spPr>
                <a:xfrm>
                  <a:off x="3987906" y="3232321"/>
                  <a:ext cx="5299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b="0" i="1" smtClean="0">
                            <a:solidFill>
                              <a:srgbClr val="FF0000"/>
                            </a:solidFill>
                            <a:latin typeface="Cambria Math" panose="02040503050406030204" pitchFamily="18" charset="0"/>
                          </a:rPr>
                          <m:t>𝑆</m:t>
                        </m:r>
                        <m:r>
                          <a:rPr lang="en-US" altLang="ko-KR" b="0" i="1" smtClean="0">
                            <a:solidFill>
                              <a:srgbClr val="FF0000"/>
                            </a:solidFill>
                            <a:latin typeface="Cambria Math" panose="02040503050406030204" pitchFamily="18" charset="0"/>
                          </a:rPr>
                          <m:t>′</m:t>
                        </m:r>
                      </m:oMath>
                    </m:oMathPara>
                  </a14:m>
                  <a:endParaRPr lang="ko-KR" altLang="en-US" dirty="0">
                    <a:solidFill>
                      <a:srgbClr val="FF0000"/>
                    </a:solidFill>
                  </a:endParaRPr>
                </a:p>
              </p:txBody>
            </p:sp>
          </mc:Choice>
          <mc:Fallback xmlns="">
            <p:sp>
              <p:nvSpPr>
                <p:cNvPr id="18" name="TextBox 17">
                  <a:extLst>
                    <a:ext uri="{FF2B5EF4-FFF2-40B4-BE49-F238E27FC236}">
                      <a16:creationId xmlns:a16="http://schemas.microsoft.com/office/drawing/2014/main" id="{F09C7F1D-AA9B-4015-A048-6FE5BD0F2E2A}"/>
                    </a:ext>
                  </a:extLst>
                </p:cNvPr>
                <p:cNvSpPr txBox="1">
                  <a:spLocks noRot="1" noChangeAspect="1" noMove="1" noResize="1" noEditPoints="1" noAdjustHandles="1" noChangeArrowheads="1" noChangeShapeType="1" noTextEdit="1"/>
                </p:cNvSpPr>
                <p:nvPr/>
              </p:nvSpPr>
              <p:spPr>
                <a:xfrm>
                  <a:off x="3987906" y="3232321"/>
                  <a:ext cx="529988" cy="369332"/>
                </a:xfrm>
                <a:prstGeom prst="rect">
                  <a:avLst/>
                </a:prstGeom>
                <a:blipFill>
                  <a:blip r:embed="rId8"/>
                  <a:stretch>
                    <a:fillRect/>
                  </a:stretch>
                </a:blipFill>
              </p:spPr>
              <p:txBody>
                <a:bodyPr/>
                <a:lstStyle/>
                <a:p>
                  <a:r>
                    <a:rPr lang="ko-KR" altLang="en-US">
                      <a:noFill/>
                    </a:rPr>
                    <a:t> </a:t>
                  </a:r>
                </a:p>
              </p:txBody>
            </p:sp>
          </mc:Fallback>
        </mc:AlternateContent>
      </p:grpSp>
      <p:sp>
        <p:nvSpPr>
          <p:cNvPr id="4" name="화살표: 왼쪽 3">
            <a:extLst>
              <a:ext uri="{FF2B5EF4-FFF2-40B4-BE49-F238E27FC236}">
                <a16:creationId xmlns:a16="http://schemas.microsoft.com/office/drawing/2014/main" id="{1D0C4000-9FEB-4E48-BCE0-C4F38F6D3D7C}"/>
              </a:ext>
            </a:extLst>
          </p:cNvPr>
          <p:cNvSpPr/>
          <p:nvPr/>
        </p:nvSpPr>
        <p:spPr>
          <a:xfrm>
            <a:off x="5697563" y="3918122"/>
            <a:ext cx="2047012" cy="457151"/>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화살표: 오른쪽 5">
            <a:extLst>
              <a:ext uri="{FF2B5EF4-FFF2-40B4-BE49-F238E27FC236}">
                <a16:creationId xmlns:a16="http://schemas.microsoft.com/office/drawing/2014/main" id="{ECA7DAFA-5336-4980-AE57-C23E0423C414}"/>
              </a:ext>
            </a:extLst>
          </p:cNvPr>
          <p:cNvSpPr/>
          <p:nvPr/>
        </p:nvSpPr>
        <p:spPr>
          <a:xfrm>
            <a:off x="4790209" y="3918122"/>
            <a:ext cx="907353" cy="45715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폭발: 8pt 6">
            <a:extLst>
              <a:ext uri="{FF2B5EF4-FFF2-40B4-BE49-F238E27FC236}">
                <a16:creationId xmlns:a16="http://schemas.microsoft.com/office/drawing/2014/main" id="{0B7415AC-E0E8-436C-BD84-70263AEF9C52}"/>
              </a:ext>
            </a:extLst>
          </p:cNvPr>
          <p:cNvSpPr/>
          <p:nvPr/>
        </p:nvSpPr>
        <p:spPr>
          <a:xfrm>
            <a:off x="5374363" y="3549323"/>
            <a:ext cx="599462" cy="498737"/>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166790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내용 개체 틀 1">
                <a:extLst>
                  <a:ext uri="{FF2B5EF4-FFF2-40B4-BE49-F238E27FC236}">
                    <a16:creationId xmlns:a16="http://schemas.microsoft.com/office/drawing/2014/main" id="{44BC15F5-F66D-411A-9E52-5EBA340E0D40}"/>
                  </a:ext>
                </a:extLst>
              </p:cNvPr>
              <p:cNvSpPr>
                <a:spLocks noGrp="1"/>
              </p:cNvSpPr>
              <p:nvPr>
                <p:ph idx="1"/>
              </p:nvPr>
            </p:nvSpPr>
            <p:spPr>
              <a:xfrm>
                <a:off x="824345" y="4975631"/>
                <a:ext cx="10515600" cy="1227735"/>
              </a:xfrm>
            </p:spPr>
            <p:txBody>
              <a:bodyPr>
                <a:normAutofit fontScale="92500" lnSpcReduction="10000"/>
              </a:bodyPr>
              <a:lstStyle/>
              <a:p>
                <a:r>
                  <a:rPr lang="en-US" altLang="ko-KR" dirty="0"/>
                  <a:t>Always consider </a:t>
                </a:r>
                <a14:m>
                  <m:oMath xmlns:m="http://schemas.openxmlformats.org/officeDocument/2006/math">
                    <m:r>
                      <a:rPr lang="en-US" altLang="ko-KR" i="1" dirty="0" smtClean="0">
                        <a:latin typeface="Cambria Math" panose="02040503050406030204" pitchFamily="18" charset="0"/>
                      </a:rPr>
                      <m:t>𝑟𝑒𝑓𝑟𝑒𝑠h</m:t>
                    </m:r>
                  </m:oMath>
                </a14:m>
                <a:r>
                  <a:rPr lang="en-US" altLang="ko-KR" dirty="0"/>
                  <a:t> and </a:t>
                </a:r>
                <a14:m>
                  <m:oMath xmlns:m="http://schemas.openxmlformats.org/officeDocument/2006/math">
                    <m:r>
                      <a:rPr lang="en-US" altLang="ko-KR" i="1" dirty="0" smtClean="0">
                        <a:latin typeface="Cambria Math" panose="02040503050406030204" pitchFamily="18" charset="0"/>
                      </a:rPr>
                      <m:t>𝑛𝑒𝑥𝑡</m:t>
                    </m:r>
                    <m:r>
                      <a:rPr lang="en-US" altLang="ko-KR" i="1" dirty="0" smtClean="0">
                        <a:latin typeface="Cambria Math" panose="02040503050406030204" pitchFamily="18" charset="0"/>
                      </a:rPr>
                      <m:t> </m:t>
                    </m:r>
                  </m:oMath>
                </a14:m>
                <a:r>
                  <a:rPr lang="en-US" altLang="ko-KR" dirty="0"/>
                  <a:t>together</a:t>
                </a:r>
              </a:p>
              <a:p>
                <a:endParaRPr lang="en-US" altLang="ko-KR" dirty="0"/>
              </a:p>
              <a:p>
                <a:r>
                  <a:rPr lang="en-US" altLang="ko-KR" dirty="0"/>
                  <a:t>Preventing inverse queries using </a:t>
                </a:r>
                <a14:m>
                  <m:oMath xmlns:m="http://schemas.openxmlformats.org/officeDocument/2006/math">
                    <m:r>
                      <a:rPr lang="en-US" altLang="ko-KR" i="1" dirty="0" smtClean="0">
                        <a:latin typeface="Cambria Math" panose="02040503050406030204" pitchFamily="18" charset="0"/>
                      </a:rPr>
                      <m:t>𝑆</m:t>
                    </m:r>
                    <m:r>
                      <a:rPr lang="en-US" altLang="ko-KR" i="1" dirty="0" smtClean="0">
                        <a:latin typeface="Cambria Math" panose="02040503050406030204" pitchFamily="18" charset="0"/>
                      </a:rPr>
                      <m:t>′ </m:t>
                    </m:r>
                  </m:oMath>
                </a14:m>
                <a:r>
                  <a:rPr lang="en-US" altLang="ko-KR" dirty="0"/>
                  <a:t>by the feed-forward structure</a:t>
                </a:r>
              </a:p>
              <a:p>
                <a:endParaRPr lang="ko-KR" altLang="en-US" dirty="0"/>
              </a:p>
            </p:txBody>
          </p:sp>
        </mc:Choice>
        <mc:Fallback xmlns="">
          <p:sp>
            <p:nvSpPr>
              <p:cNvPr id="2" name="내용 개체 틀 1">
                <a:extLst>
                  <a:ext uri="{FF2B5EF4-FFF2-40B4-BE49-F238E27FC236}">
                    <a16:creationId xmlns:a16="http://schemas.microsoft.com/office/drawing/2014/main" id="{44BC15F5-F66D-411A-9E52-5EBA340E0D40}"/>
                  </a:ext>
                </a:extLst>
              </p:cNvPr>
              <p:cNvSpPr>
                <a:spLocks noGrp="1" noRot="1" noChangeAspect="1" noMove="1" noResize="1" noEditPoints="1" noAdjustHandles="1" noChangeArrowheads="1" noChangeShapeType="1" noTextEdit="1"/>
              </p:cNvSpPr>
              <p:nvPr>
                <p:ph idx="1"/>
              </p:nvPr>
            </p:nvSpPr>
            <p:spPr>
              <a:xfrm>
                <a:off x="824345" y="4975631"/>
                <a:ext cx="10515600" cy="1227735"/>
              </a:xfrm>
              <a:blipFill>
                <a:blip r:embed="rId3"/>
                <a:stretch>
                  <a:fillRect l="-638" t="-8416" b="-3960"/>
                </a:stretch>
              </a:blipFill>
            </p:spPr>
            <p:txBody>
              <a:bodyPr/>
              <a:lstStyle/>
              <a:p>
                <a:r>
                  <a:rPr lang="ko-KR" altLang="en-US">
                    <a:noFill/>
                  </a:rPr>
                  <a:t> </a:t>
                </a:r>
              </a:p>
            </p:txBody>
          </p:sp>
        </mc:Fallback>
      </mc:AlternateContent>
      <p:sp>
        <p:nvSpPr>
          <p:cNvPr id="3" name="제목 2">
            <a:extLst>
              <a:ext uri="{FF2B5EF4-FFF2-40B4-BE49-F238E27FC236}">
                <a16:creationId xmlns:a16="http://schemas.microsoft.com/office/drawing/2014/main" id="{F6985C12-A2DB-46B6-9D3A-2319DDF668C9}"/>
              </a:ext>
            </a:extLst>
          </p:cNvPr>
          <p:cNvSpPr>
            <a:spLocks noGrp="1"/>
          </p:cNvSpPr>
          <p:nvPr>
            <p:ph type="title"/>
          </p:nvPr>
        </p:nvSpPr>
        <p:spPr/>
        <p:txBody>
          <a:bodyPr>
            <a:normAutofit/>
          </a:bodyPr>
          <a:lstStyle/>
          <a:p>
            <a:r>
              <a:rPr lang="en-US" altLang="ko-KR" dirty="0"/>
              <a:t>Observation: Rec Game</a:t>
            </a:r>
            <a:endParaRPr lang="ko-KR" altLang="en-US" dirty="0"/>
          </a:p>
        </p:txBody>
      </p:sp>
      <p:grpSp>
        <p:nvGrpSpPr>
          <p:cNvPr id="46" name="그룹 45">
            <a:extLst>
              <a:ext uri="{FF2B5EF4-FFF2-40B4-BE49-F238E27FC236}">
                <a16:creationId xmlns:a16="http://schemas.microsoft.com/office/drawing/2014/main" id="{E05FE53B-2410-4E41-919F-8EC560E85F63}"/>
              </a:ext>
            </a:extLst>
          </p:cNvPr>
          <p:cNvGrpSpPr/>
          <p:nvPr/>
        </p:nvGrpSpPr>
        <p:grpSpPr>
          <a:xfrm>
            <a:off x="2552099" y="1142100"/>
            <a:ext cx="7087802" cy="2966476"/>
            <a:chOff x="838200" y="1194054"/>
            <a:chExt cx="7087802" cy="2966476"/>
          </a:xfrm>
        </p:grpSpPr>
        <mc:AlternateContent xmlns:mc="http://schemas.openxmlformats.org/markup-compatibility/2006" xmlns:a14="http://schemas.microsoft.com/office/drawing/2010/main">
          <mc:Choice Requires="a14">
            <p:sp>
              <p:nvSpPr>
                <p:cNvPr id="8" name="사각형: 둥근 모서리 7">
                  <a:extLst>
                    <a:ext uri="{FF2B5EF4-FFF2-40B4-BE49-F238E27FC236}">
                      <a16:creationId xmlns:a16="http://schemas.microsoft.com/office/drawing/2014/main" id="{B5672793-F455-46CB-9CC4-143A8D7A5807}"/>
                    </a:ext>
                  </a:extLst>
                </p:cNvPr>
                <p:cNvSpPr/>
                <p:nvPr/>
              </p:nvSpPr>
              <p:spPr>
                <a:xfrm>
                  <a:off x="2821302" y="1973815"/>
                  <a:ext cx="799094" cy="1788849"/>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ko-KR" sz="2400" b="0" i="1" dirty="0" smtClean="0">
                            <a:solidFill>
                              <a:schemeClr val="tx1"/>
                            </a:solidFill>
                            <a:latin typeface="Cambria Math" panose="02040503050406030204" pitchFamily="18" charset="0"/>
                          </a:rPr>
                          <m:t> </m:t>
                        </m:r>
                        <m:r>
                          <a:rPr lang="en-US" altLang="ko-KR" sz="2400" i="1" dirty="0" smtClean="0">
                            <a:solidFill>
                              <a:schemeClr val="tx1"/>
                            </a:solidFill>
                            <a:latin typeface="Cambria Math" panose="02040503050406030204" pitchFamily="18" charset="0"/>
                          </a:rPr>
                          <m:t>𝑃</m:t>
                        </m:r>
                      </m:oMath>
                    </m:oMathPara>
                  </a14:m>
                  <a:endParaRPr lang="ko-KR" altLang="en-US" sz="2400" dirty="0">
                    <a:solidFill>
                      <a:schemeClr val="tx1"/>
                    </a:solidFill>
                  </a:endParaRPr>
                </a:p>
              </p:txBody>
            </p:sp>
          </mc:Choice>
          <mc:Fallback xmlns="">
            <p:sp>
              <p:nvSpPr>
                <p:cNvPr id="8" name="사각형: 둥근 모서리 7">
                  <a:extLst>
                    <a:ext uri="{FF2B5EF4-FFF2-40B4-BE49-F238E27FC236}">
                      <a16:creationId xmlns:a16="http://schemas.microsoft.com/office/drawing/2014/main" id="{B5672793-F455-46CB-9CC4-143A8D7A5807}"/>
                    </a:ext>
                  </a:extLst>
                </p:cNvPr>
                <p:cNvSpPr>
                  <a:spLocks noRot="1" noChangeAspect="1" noMove="1" noResize="1" noEditPoints="1" noAdjustHandles="1" noChangeArrowheads="1" noChangeShapeType="1" noTextEdit="1"/>
                </p:cNvSpPr>
                <p:nvPr/>
              </p:nvSpPr>
              <p:spPr>
                <a:xfrm>
                  <a:off x="2821302" y="1973815"/>
                  <a:ext cx="799094" cy="1788849"/>
                </a:xfrm>
                <a:prstGeom prst="roundRect">
                  <a:avLst/>
                </a:prstGeom>
                <a:blipFill>
                  <a:blip r:embed="rId4"/>
                  <a:stretch>
                    <a:fillRect/>
                  </a:stretch>
                </a:blipFill>
                <a:ln>
                  <a:noFill/>
                </a:ln>
              </p:spPr>
              <p:txBody>
                <a:bodyPr/>
                <a:lstStyle/>
                <a:p>
                  <a:r>
                    <a:rPr lang="ko-KR" altLang="en-US">
                      <a:noFill/>
                    </a:rPr>
                    <a:t> </a:t>
                  </a:r>
                </a:p>
              </p:txBody>
            </p:sp>
          </mc:Fallback>
        </mc:AlternateContent>
        <p:cxnSp>
          <p:nvCxnSpPr>
            <p:cNvPr id="9" name="직선 화살표 연결선 8">
              <a:extLst>
                <a:ext uri="{FF2B5EF4-FFF2-40B4-BE49-F238E27FC236}">
                  <a16:creationId xmlns:a16="http://schemas.microsoft.com/office/drawing/2014/main" id="{0D690DE7-D292-4B55-AE22-B04EF52C3222}"/>
                </a:ext>
              </a:extLst>
            </p:cNvPr>
            <p:cNvCxnSpPr>
              <a:cxnSpLocks/>
            </p:cNvCxnSpPr>
            <p:nvPr/>
          </p:nvCxnSpPr>
          <p:spPr>
            <a:xfrm>
              <a:off x="2074245" y="2474386"/>
              <a:ext cx="747057" cy="19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직선 화살표 연결선 9">
              <a:extLst>
                <a:ext uri="{FF2B5EF4-FFF2-40B4-BE49-F238E27FC236}">
                  <a16:creationId xmlns:a16="http://schemas.microsoft.com/office/drawing/2014/main" id="{EF9DB40B-6CBE-4BF9-A086-655DF050E256}"/>
                </a:ext>
              </a:extLst>
            </p:cNvPr>
            <p:cNvCxnSpPr>
              <a:cxnSpLocks/>
            </p:cNvCxnSpPr>
            <p:nvPr/>
          </p:nvCxnSpPr>
          <p:spPr>
            <a:xfrm>
              <a:off x="2127498" y="3393864"/>
              <a:ext cx="69380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8F892E9-78F1-4CC6-A1E7-E40295FFAF40}"/>
                    </a:ext>
                  </a:extLst>
                </p:cNvPr>
                <p:cNvSpPr txBox="1"/>
                <p:nvPr/>
              </p:nvSpPr>
              <p:spPr>
                <a:xfrm>
                  <a:off x="1317153" y="2267919"/>
                  <a:ext cx="757092" cy="4129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ko-KR" sz="2000" b="0" i="1" smtClean="0">
                                <a:solidFill>
                                  <a:srgbClr val="FF0000"/>
                                </a:solidFill>
                                <a:latin typeface="Cambria Math" panose="02040503050406030204" pitchFamily="18" charset="0"/>
                              </a:rPr>
                            </m:ctrlPr>
                          </m:sSupPr>
                          <m:e>
                            <m:r>
                              <a:rPr lang="en-US" altLang="ko-KR" sz="2000" b="0" i="1" smtClean="0">
                                <a:solidFill>
                                  <a:srgbClr val="FF0000"/>
                                </a:solidFill>
                                <a:latin typeface="Cambria Math" panose="02040503050406030204" pitchFamily="18" charset="0"/>
                              </a:rPr>
                              <m:t>𝑆</m:t>
                            </m:r>
                          </m:e>
                          <m:sup>
                            <m:r>
                              <a:rPr lang="en-US" altLang="ko-KR" sz="2000" b="0" i="1" smtClean="0">
                                <a:solidFill>
                                  <a:srgbClr val="FF0000"/>
                                </a:solidFill>
                                <a:latin typeface="Cambria Math" panose="02040503050406030204" pitchFamily="18" charset="0"/>
                              </a:rPr>
                              <m:t>(</m:t>
                            </m:r>
                            <m:r>
                              <a:rPr lang="en-US" altLang="ko-KR" sz="2000" b="0" i="1" smtClean="0">
                                <a:solidFill>
                                  <a:srgbClr val="FF0000"/>
                                </a:solidFill>
                                <a:latin typeface="Cambria Math" panose="02040503050406030204" pitchFamily="18" charset="0"/>
                              </a:rPr>
                              <m:t>𝑟</m:t>
                            </m:r>
                            <m:r>
                              <a:rPr lang="en-US" altLang="ko-KR" sz="2000" b="0" i="1" smtClean="0">
                                <a:solidFill>
                                  <a:srgbClr val="FF0000"/>
                                </a:solidFill>
                                <a:latin typeface="Cambria Math" panose="02040503050406030204" pitchFamily="18" charset="0"/>
                              </a:rPr>
                              <m:t>)</m:t>
                            </m:r>
                          </m:sup>
                        </m:sSup>
                      </m:oMath>
                    </m:oMathPara>
                  </a14:m>
                  <a:endParaRPr lang="ko-KR" altLang="en-US" sz="2000" dirty="0"/>
                </a:p>
              </p:txBody>
            </p:sp>
          </mc:Choice>
          <mc:Fallback xmlns="">
            <p:sp>
              <p:nvSpPr>
                <p:cNvPr id="11" name="TextBox 10">
                  <a:extLst>
                    <a:ext uri="{FF2B5EF4-FFF2-40B4-BE49-F238E27FC236}">
                      <a16:creationId xmlns:a16="http://schemas.microsoft.com/office/drawing/2014/main" id="{38F892E9-78F1-4CC6-A1E7-E40295FFAF40}"/>
                    </a:ext>
                  </a:extLst>
                </p:cNvPr>
                <p:cNvSpPr txBox="1">
                  <a:spLocks noRot="1" noChangeAspect="1" noMove="1" noResize="1" noEditPoints="1" noAdjustHandles="1" noChangeArrowheads="1" noChangeShapeType="1" noTextEdit="1"/>
                </p:cNvSpPr>
                <p:nvPr/>
              </p:nvSpPr>
              <p:spPr>
                <a:xfrm>
                  <a:off x="1317153" y="2267919"/>
                  <a:ext cx="757092" cy="412934"/>
                </a:xfrm>
                <a:prstGeom prst="rect">
                  <a:avLst/>
                </a:prstGeom>
                <a:blipFill>
                  <a:blip r:embed="rId5"/>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7F1D901-04AA-4380-8FC2-D063EA17A72C}"/>
                    </a:ext>
                  </a:extLst>
                </p:cNvPr>
                <p:cNvSpPr txBox="1"/>
                <p:nvPr/>
              </p:nvSpPr>
              <p:spPr>
                <a:xfrm>
                  <a:off x="1383317" y="3187397"/>
                  <a:ext cx="757092" cy="4129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ko-KR" sz="2000" b="0" i="1" smtClean="0">
                                <a:solidFill>
                                  <a:srgbClr val="FF0000"/>
                                </a:solidFill>
                                <a:latin typeface="Cambria Math" panose="02040503050406030204" pitchFamily="18" charset="0"/>
                              </a:rPr>
                            </m:ctrlPr>
                          </m:sSupPr>
                          <m:e>
                            <m:r>
                              <a:rPr lang="en-US" altLang="ko-KR" sz="2000" b="0" i="1" smtClean="0">
                                <a:solidFill>
                                  <a:srgbClr val="FF0000"/>
                                </a:solidFill>
                                <a:latin typeface="Cambria Math" panose="02040503050406030204" pitchFamily="18" charset="0"/>
                              </a:rPr>
                              <m:t>𝑆</m:t>
                            </m:r>
                          </m:e>
                          <m:sup>
                            <m:r>
                              <a:rPr lang="en-US" altLang="ko-KR" sz="2000" b="0" i="1" smtClean="0">
                                <a:solidFill>
                                  <a:srgbClr val="FF0000"/>
                                </a:solidFill>
                                <a:latin typeface="Cambria Math" panose="02040503050406030204" pitchFamily="18" charset="0"/>
                              </a:rPr>
                              <m:t>(</m:t>
                            </m:r>
                            <m:r>
                              <a:rPr lang="en-US" altLang="ko-KR" sz="2000" b="0" i="1" smtClean="0">
                                <a:solidFill>
                                  <a:srgbClr val="FF0000"/>
                                </a:solidFill>
                                <a:latin typeface="Cambria Math" panose="02040503050406030204" pitchFamily="18" charset="0"/>
                              </a:rPr>
                              <m:t>𝑐</m:t>
                            </m:r>
                            <m:r>
                              <a:rPr lang="en-US" altLang="ko-KR" sz="2000" b="0" i="1" smtClean="0">
                                <a:solidFill>
                                  <a:srgbClr val="FF0000"/>
                                </a:solidFill>
                                <a:latin typeface="Cambria Math" panose="02040503050406030204" pitchFamily="18" charset="0"/>
                              </a:rPr>
                              <m:t>)</m:t>
                            </m:r>
                          </m:sup>
                        </m:sSup>
                      </m:oMath>
                    </m:oMathPara>
                  </a14:m>
                  <a:endParaRPr lang="ko-KR" altLang="en-US" sz="2000" dirty="0"/>
                </a:p>
              </p:txBody>
            </p:sp>
          </mc:Choice>
          <mc:Fallback xmlns="">
            <p:sp>
              <p:nvSpPr>
                <p:cNvPr id="12" name="TextBox 11">
                  <a:extLst>
                    <a:ext uri="{FF2B5EF4-FFF2-40B4-BE49-F238E27FC236}">
                      <a16:creationId xmlns:a16="http://schemas.microsoft.com/office/drawing/2014/main" id="{37F1D901-04AA-4380-8FC2-D063EA17A72C}"/>
                    </a:ext>
                  </a:extLst>
                </p:cNvPr>
                <p:cNvSpPr txBox="1">
                  <a:spLocks noRot="1" noChangeAspect="1" noMove="1" noResize="1" noEditPoints="1" noAdjustHandles="1" noChangeArrowheads="1" noChangeShapeType="1" noTextEdit="1"/>
                </p:cNvSpPr>
                <p:nvPr/>
              </p:nvSpPr>
              <p:spPr>
                <a:xfrm>
                  <a:off x="1383317" y="3187397"/>
                  <a:ext cx="757092" cy="412934"/>
                </a:xfrm>
                <a:prstGeom prst="rect">
                  <a:avLst/>
                </a:prstGeom>
                <a:blipFill>
                  <a:blip r:embed="rId6"/>
                  <a:stretch>
                    <a:fillRect/>
                  </a:stretch>
                </a:blipFill>
              </p:spPr>
              <p:txBody>
                <a:bodyPr/>
                <a:lstStyle/>
                <a:p>
                  <a:r>
                    <a:rPr lang="ko-KR" altLang="en-US">
                      <a:noFill/>
                    </a:rPr>
                    <a:t> </a:t>
                  </a:r>
                </a:p>
              </p:txBody>
            </p:sp>
          </mc:Fallback>
        </mc:AlternateContent>
        <p:sp>
          <p:nvSpPr>
            <p:cNvPr id="13" name="순서도: 논리합 12">
              <a:extLst>
                <a:ext uri="{FF2B5EF4-FFF2-40B4-BE49-F238E27FC236}">
                  <a16:creationId xmlns:a16="http://schemas.microsoft.com/office/drawing/2014/main" id="{C16FE88C-0E57-4F66-851A-3330C24DABDD}"/>
                </a:ext>
              </a:extLst>
            </p:cNvPr>
            <p:cNvSpPr/>
            <p:nvPr/>
          </p:nvSpPr>
          <p:spPr>
            <a:xfrm>
              <a:off x="2299383" y="2345560"/>
              <a:ext cx="286746" cy="291227"/>
            </a:xfrm>
            <a:prstGeom prst="flowChartOr">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4AE5978-A30F-4447-BFF4-EF2D602E8C4B}"/>
                    </a:ext>
                  </a:extLst>
                </p:cNvPr>
                <p:cNvSpPr txBox="1"/>
                <p:nvPr/>
              </p:nvSpPr>
              <p:spPr>
                <a:xfrm>
                  <a:off x="2064210" y="1266812"/>
                  <a:ext cx="75709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sz="2000" b="0" i="1" smtClean="0">
                            <a:latin typeface="Cambria Math" panose="02040503050406030204" pitchFamily="18" charset="0"/>
                          </a:rPr>
                          <m:t>𝐼</m:t>
                        </m:r>
                      </m:oMath>
                    </m:oMathPara>
                  </a14:m>
                  <a:endParaRPr lang="ko-KR" altLang="en-US" sz="2000" dirty="0"/>
                </a:p>
              </p:txBody>
            </p:sp>
          </mc:Choice>
          <mc:Fallback xmlns="">
            <p:sp>
              <p:nvSpPr>
                <p:cNvPr id="14" name="TextBox 13">
                  <a:extLst>
                    <a:ext uri="{FF2B5EF4-FFF2-40B4-BE49-F238E27FC236}">
                      <a16:creationId xmlns:a16="http://schemas.microsoft.com/office/drawing/2014/main" id="{F4AE5978-A30F-4447-BFF4-EF2D602E8C4B}"/>
                    </a:ext>
                  </a:extLst>
                </p:cNvPr>
                <p:cNvSpPr txBox="1">
                  <a:spLocks noRot="1" noChangeAspect="1" noMove="1" noResize="1" noEditPoints="1" noAdjustHandles="1" noChangeArrowheads="1" noChangeShapeType="1" noTextEdit="1"/>
                </p:cNvSpPr>
                <p:nvPr/>
              </p:nvSpPr>
              <p:spPr>
                <a:xfrm>
                  <a:off x="2064210" y="1266812"/>
                  <a:ext cx="757092" cy="400110"/>
                </a:xfrm>
                <a:prstGeom prst="rect">
                  <a:avLst/>
                </a:prstGeom>
                <a:blipFill>
                  <a:blip r:embed="rId7"/>
                  <a:stretch>
                    <a:fillRect/>
                  </a:stretch>
                </a:blipFill>
              </p:spPr>
              <p:txBody>
                <a:bodyPr/>
                <a:lstStyle/>
                <a:p>
                  <a:r>
                    <a:rPr lang="ko-KR" altLang="en-US">
                      <a:noFill/>
                    </a:rPr>
                    <a:t> </a:t>
                  </a:r>
                </a:p>
              </p:txBody>
            </p:sp>
          </mc:Fallback>
        </mc:AlternateContent>
        <p:cxnSp>
          <p:nvCxnSpPr>
            <p:cNvPr id="15" name="직선 화살표 연결선 14">
              <a:extLst>
                <a:ext uri="{FF2B5EF4-FFF2-40B4-BE49-F238E27FC236}">
                  <a16:creationId xmlns:a16="http://schemas.microsoft.com/office/drawing/2014/main" id="{AA93092C-6F85-43D5-AA40-BF417F060F9F}"/>
                </a:ext>
              </a:extLst>
            </p:cNvPr>
            <p:cNvCxnSpPr>
              <a:cxnSpLocks/>
              <a:stCxn id="14" idx="2"/>
              <a:endCxn id="13" idx="0"/>
            </p:cNvCxnSpPr>
            <p:nvPr/>
          </p:nvCxnSpPr>
          <p:spPr>
            <a:xfrm>
              <a:off x="2442756" y="1666922"/>
              <a:ext cx="0" cy="67863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직선 화살표 연결선 15">
              <a:extLst>
                <a:ext uri="{FF2B5EF4-FFF2-40B4-BE49-F238E27FC236}">
                  <a16:creationId xmlns:a16="http://schemas.microsoft.com/office/drawing/2014/main" id="{EA2F815A-D18B-43BA-BFFD-AD49F59ABE36}"/>
                </a:ext>
              </a:extLst>
            </p:cNvPr>
            <p:cNvCxnSpPr>
              <a:cxnSpLocks/>
            </p:cNvCxnSpPr>
            <p:nvPr/>
          </p:nvCxnSpPr>
          <p:spPr>
            <a:xfrm>
              <a:off x="3620396" y="2474386"/>
              <a:ext cx="167651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직선 화살표 연결선 16">
              <a:extLst>
                <a:ext uri="{FF2B5EF4-FFF2-40B4-BE49-F238E27FC236}">
                  <a16:creationId xmlns:a16="http://schemas.microsoft.com/office/drawing/2014/main" id="{BE3B6F21-41BE-402A-9600-EF7FDF58B59D}"/>
                </a:ext>
              </a:extLst>
            </p:cNvPr>
            <p:cNvCxnSpPr>
              <a:cxnSpLocks/>
            </p:cNvCxnSpPr>
            <p:nvPr/>
          </p:nvCxnSpPr>
          <p:spPr>
            <a:xfrm>
              <a:off x="3620396" y="3393864"/>
              <a:ext cx="167651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3ED1C0D-3BD5-40BD-9B9A-AC36046C5896}"/>
                    </a:ext>
                  </a:extLst>
                </p:cNvPr>
                <p:cNvSpPr txBox="1"/>
                <p:nvPr/>
              </p:nvSpPr>
              <p:spPr>
                <a:xfrm>
                  <a:off x="838200" y="2749459"/>
                  <a:ext cx="368605" cy="369332"/>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US" altLang="ko-KR" b="0" i="1" smtClean="0">
                            <a:latin typeface="Cambria Math" panose="02040503050406030204" pitchFamily="18" charset="0"/>
                          </a:rPr>
                          <m:t>𝑛</m:t>
                        </m:r>
                      </m:oMath>
                    </m:oMathPara>
                  </a14:m>
                  <a:endParaRPr lang="en-US" altLang="ko-KR" dirty="0"/>
                </a:p>
              </p:txBody>
            </p:sp>
          </mc:Choice>
          <mc:Fallback xmlns="">
            <p:sp>
              <p:nvSpPr>
                <p:cNvPr id="6" name="TextBox 5">
                  <a:extLst>
                    <a:ext uri="{FF2B5EF4-FFF2-40B4-BE49-F238E27FC236}">
                      <a16:creationId xmlns:a16="http://schemas.microsoft.com/office/drawing/2014/main" id="{E3ED1C0D-3BD5-40BD-9B9A-AC36046C5896}"/>
                    </a:ext>
                  </a:extLst>
                </p:cNvPr>
                <p:cNvSpPr txBox="1">
                  <a:spLocks noRot="1" noChangeAspect="1" noMove="1" noResize="1" noEditPoints="1" noAdjustHandles="1" noChangeArrowheads="1" noChangeShapeType="1" noTextEdit="1"/>
                </p:cNvSpPr>
                <p:nvPr/>
              </p:nvSpPr>
              <p:spPr>
                <a:xfrm>
                  <a:off x="838200" y="2749459"/>
                  <a:ext cx="368605" cy="369332"/>
                </a:xfrm>
                <a:prstGeom prst="rect">
                  <a:avLst/>
                </a:prstGeom>
                <a:blipFill>
                  <a:blip r:embed="rId8"/>
                  <a:stretch>
                    <a:fillRect/>
                  </a:stretch>
                </a:blipFill>
              </p:spPr>
              <p:txBody>
                <a:bodyPr/>
                <a:lstStyle/>
                <a:p>
                  <a:r>
                    <a:rPr lang="ko-KR" altLang="en-US">
                      <a:noFill/>
                    </a:rPr>
                    <a:t> </a:t>
                  </a:r>
                </a:p>
              </p:txBody>
            </p:sp>
          </mc:Fallback>
        </mc:AlternateContent>
        <p:sp>
          <p:nvSpPr>
            <p:cNvPr id="7" name="왼쪽 대괄호 6">
              <a:extLst>
                <a:ext uri="{FF2B5EF4-FFF2-40B4-BE49-F238E27FC236}">
                  <a16:creationId xmlns:a16="http://schemas.microsoft.com/office/drawing/2014/main" id="{D08CA041-822C-4A83-A537-3FE0108B7C65}"/>
                </a:ext>
              </a:extLst>
            </p:cNvPr>
            <p:cNvSpPr/>
            <p:nvPr/>
          </p:nvSpPr>
          <p:spPr>
            <a:xfrm>
              <a:off x="1211775" y="1973815"/>
              <a:ext cx="343712" cy="1788849"/>
            </a:xfrm>
            <a:prstGeom prst="leftBracket">
              <a:avLst>
                <a:gd name="adj" fmla="val 14989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30" name="사각형: 둥근 모서리 29">
                  <a:extLst>
                    <a:ext uri="{FF2B5EF4-FFF2-40B4-BE49-F238E27FC236}">
                      <a16:creationId xmlns:a16="http://schemas.microsoft.com/office/drawing/2014/main" id="{77817AB4-1BB2-41DD-8D34-E27F5F422A50}"/>
                    </a:ext>
                  </a:extLst>
                </p:cNvPr>
                <p:cNvSpPr/>
                <p:nvPr/>
              </p:nvSpPr>
              <p:spPr>
                <a:xfrm>
                  <a:off x="5296906" y="1973815"/>
                  <a:ext cx="799094" cy="1788849"/>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ko-KR" sz="2400" b="0" i="1" dirty="0" smtClean="0">
                            <a:solidFill>
                              <a:schemeClr val="tx1"/>
                            </a:solidFill>
                            <a:latin typeface="Cambria Math" panose="02040503050406030204" pitchFamily="18" charset="0"/>
                          </a:rPr>
                          <m:t> </m:t>
                        </m:r>
                        <m:r>
                          <a:rPr lang="en-US" altLang="ko-KR" sz="2400" i="1" dirty="0" smtClean="0">
                            <a:solidFill>
                              <a:schemeClr val="tx1"/>
                            </a:solidFill>
                            <a:latin typeface="Cambria Math" panose="02040503050406030204" pitchFamily="18" charset="0"/>
                          </a:rPr>
                          <m:t>𝑃</m:t>
                        </m:r>
                      </m:oMath>
                    </m:oMathPara>
                  </a14:m>
                  <a:endParaRPr lang="ko-KR" altLang="en-US" sz="2400" dirty="0">
                    <a:solidFill>
                      <a:schemeClr val="tx1"/>
                    </a:solidFill>
                  </a:endParaRPr>
                </a:p>
              </p:txBody>
            </p:sp>
          </mc:Choice>
          <mc:Fallback xmlns="">
            <p:sp>
              <p:nvSpPr>
                <p:cNvPr id="30" name="사각형: 둥근 모서리 29">
                  <a:extLst>
                    <a:ext uri="{FF2B5EF4-FFF2-40B4-BE49-F238E27FC236}">
                      <a16:creationId xmlns:a16="http://schemas.microsoft.com/office/drawing/2014/main" id="{77817AB4-1BB2-41DD-8D34-E27F5F422A50}"/>
                    </a:ext>
                  </a:extLst>
                </p:cNvPr>
                <p:cNvSpPr>
                  <a:spLocks noRot="1" noChangeAspect="1" noMove="1" noResize="1" noEditPoints="1" noAdjustHandles="1" noChangeArrowheads="1" noChangeShapeType="1" noTextEdit="1"/>
                </p:cNvSpPr>
                <p:nvPr/>
              </p:nvSpPr>
              <p:spPr>
                <a:xfrm>
                  <a:off x="5296906" y="1973815"/>
                  <a:ext cx="799094" cy="1788849"/>
                </a:xfrm>
                <a:prstGeom prst="roundRect">
                  <a:avLst/>
                </a:prstGeom>
                <a:blipFill>
                  <a:blip r:embed="rId9"/>
                  <a:stretch>
                    <a:fillRect/>
                  </a:stretch>
                </a:blipFill>
                <a:ln>
                  <a:noFill/>
                </a:ln>
              </p:spPr>
              <p:txBody>
                <a:bodyPr/>
                <a:lstStyle/>
                <a:p>
                  <a:r>
                    <a:rPr lang="ko-KR" altLang="en-US">
                      <a:noFill/>
                    </a:rPr>
                    <a:t> </a:t>
                  </a:r>
                </a:p>
              </p:txBody>
            </p:sp>
          </mc:Fallback>
        </mc:AlternateContent>
        <p:cxnSp>
          <p:nvCxnSpPr>
            <p:cNvPr id="32" name="연결선: 꺾임 31">
              <a:extLst>
                <a:ext uri="{FF2B5EF4-FFF2-40B4-BE49-F238E27FC236}">
                  <a16:creationId xmlns:a16="http://schemas.microsoft.com/office/drawing/2014/main" id="{0088B737-FDE4-4B59-BEB3-8EE9CAF2F733}"/>
                </a:ext>
              </a:extLst>
            </p:cNvPr>
            <p:cNvCxnSpPr>
              <a:cxnSpLocks/>
            </p:cNvCxnSpPr>
            <p:nvPr/>
          </p:nvCxnSpPr>
          <p:spPr>
            <a:xfrm>
              <a:off x="4901682" y="3393866"/>
              <a:ext cx="1684516" cy="766664"/>
            </a:xfrm>
            <a:prstGeom prst="bentConnector3">
              <a:avLst>
                <a:gd name="adj1" fmla="val -959"/>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순서도: 논리합 32">
              <a:extLst>
                <a:ext uri="{FF2B5EF4-FFF2-40B4-BE49-F238E27FC236}">
                  <a16:creationId xmlns:a16="http://schemas.microsoft.com/office/drawing/2014/main" id="{FB00EFCB-5EB5-449A-A65B-1F2A09271F2A}"/>
                </a:ext>
              </a:extLst>
            </p:cNvPr>
            <p:cNvSpPr/>
            <p:nvPr/>
          </p:nvSpPr>
          <p:spPr>
            <a:xfrm>
              <a:off x="6442825" y="3265358"/>
              <a:ext cx="286746" cy="291227"/>
            </a:xfrm>
            <a:prstGeom prst="flowChartOr">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34" name="직선 화살표 연결선 33">
              <a:extLst>
                <a:ext uri="{FF2B5EF4-FFF2-40B4-BE49-F238E27FC236}">
                  <a16:creationId xmlns:a16="http://schemas.microsoft.com/office/drawing/2014/main" id="{BFB223F8-2BF4-4344-AC68-F9328A7CDD2E}"/>
                </a:ext>
              </a:extLst>
            </p:cNvPr>
            <p:cNvCxnSpPr>
              <a:cxnSpLocks/>
              <a:endCxn id="33" idx="2"/>
            </p:cNvCxnSpPr>
            <p:nvPr/>
          </p:nvCxnSpPr>
          <p:spPr>
            <a:xfrm>
              <a:off x="6096000" y="3410972"/>
              <a:ext cx="3468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직선 화살표 연결선 34">
              <a:extLst>
                <a:ext uri="{FF2B5EF4-FFF2-40B4-BE49-F238E27FC236}">
                  <a16:creationId xmlns:a16="http://schemas.microsoft.com/office/drawing/2014/main" id="{736C10A5-2A4F-4CD9-A69A-A1F84A19B983}"/>
                </a:ext>
              </a:extLst>
            </p:cNvPr>
            <p:cNvCxnSpPr>
              <a:cxnSpLocks/>
              <a:endCxn id="33" idx="4"/>
            </p:cNvCxnSpPr>
            <p:nvPr/>
          </p:nvCxnSpPr>
          <p:spPr>
            <a:xfrm flipV="1">
              <a:off x="6586198" y="3556585"/>
              <a:ext cx="0" cy="603945"/>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직선 화살표 연결선 35">
              <a:extLst>
                <a:ext uri="{FF2B5EF4-FFF2-40B4-BE49-F238E27FC236}">
                  <a16:creationId xmlns:a16="http://schemas.microsoft.com/office/drawing/2014/main" id="{35FC8549-2E27-42C8-96ED-DBC4426A3AB7}"/>
                </a:ext>
              </a:extLst>
            </p:cNvPr>
            <p:cNvCxnSpPr>
              <a:cxnSpLocks/>
            </p:cNvCxnSpPr>
            <p:nvPr/>
          </p:nvCxnSpPr>
          <p:spPr>
            <a:xfrm>
              <a:off x="6096000" y="2476354"/>
              <a:ext cx="114591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직선 화살표 연결선 37">
              <a:extLst>
                <a:ext uri="{FF2B5EF4-FFF2-40B4-BE49-F238E27FC236}">
                  <a16:creationId xmlns:a16="http://schemas.microsoft.com/office/drawing/2014/main" id="{78AD67D1-D9D5-4E78-8F82-C3543467DB10}"/>
                </a:ext>
              </a:extLst>
            </p:cNvPr>
            <p:cNvCxnSpPr>
              <a:cxnSpLocks/>
              <a:stCxn id="33" idx="6"/>
            </p:cNvCxnSpPr>
            <p:nvPr/>
          </p:nvCxnSpPr>
          <p:spPr>
            <a:xfrm>
              <a:off x="6729571" y="3410972"/>
              <a:ext cx="51234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FDB1603B-3F67-4659-AFC5-A16254569E6B}"/>
                    </a:ext>
                  </a:extLst>
                </p:cNvPr>
                <p:cNvSpPr txBox="1"/>
                <p:nvPr/>
              </p:nvSpPr>
              <p:spPr>
                <a:xfrm>
                  <a:off x="7396014" y="2798837"/>
                  <a:ext cx="5299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b="0" i="1" smtClean="0">
                            <a:solidFill>
                              <a:srgbClr val="FF0000"/>
                            </a:solidFill>
                            <a:latin typeface="Cambria Math" panose="02040503050406030204" pitchFamily="18" charset="0"/>
                          </a:rPr>
                          <m:t>𝑆</m:t>
                        </m:r>
                        <m:r>
                          <a:rPr lang="en-US" altLang="ko-KR" b="0" i="1" smtClean="0">
                            <a:solidFill>
                              <a:srgbClr val="FF0000"/>
                            </a:solidFill>
                            <a:latin typeface="Cambria Math" panose="02040503050406030204" pitchFamily="18" charset="0"/>
                          </a:rPr>
                          <m:t>′</m:t>
                        </m:r>
                      </m:oMath>
                    </m:oMathPara>
                  </a14:m>
                  <a:endParaRPr lang="ko-KR" altLang="en-US" dirty="0">
                    <a:solidFill>
                      <a:srgbClr val="FF0000"/>
                    </a:solidFill>
                  </a:endParaRPr>
                </a:p>
              </p:txBody>
            </p:sp>
          </mc:Choice>
          <mc:Fallback xmlns="">
            <p:sp>
              <p:nvSpPr>
                <p:cNvPr id="39" name="TextBox 38">
                  <a:extLst>
                    <a:ext uri="{FF2B5EF4-FFF2-40B4-BE49-F238E27FC236}">
                      <a16:creationId xmlns:a16="http://schemas.microsoft.com/office/drawing/2014/main" id="{FDB1603B-3F67-4659-AFC5-A16254569E6B}"/>
                    </a:ext>
                  </a:extLst>
                </p:cNvPr>
                <p:cNvSpPr txBox="1">
                  <a:spLocks noRot="1" noChangeAspect="1" noMove="1" noResize="1" noEditPoints="1" noAdjustHandles="1" noChangeArrowheads="1" noChangeShapeType="1" noTextEdit="1"/>
                </p:cNvSpPr>
                <p:nvPr/>
              </p:nvSpPr>
              <p:spPr>
                <a:xfrm>
                  <a:off x="7396014" y="2798837"/>
                  <a:ext cx="529988" cy="369332"/>
                </a:xfrm>
                <a:prstGeom prst="rect">
                  <a:avLst/>
                </a:prstGeom>
                <a:blipFill>
                  <a:blip r:embed="rId10"/>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C3D03987-BA20-47E7-9D5A-291135A2003C}"/>
                    </a:ext>
                  </a:extLst>
                </p:cNvPr>
                <p:cNvSpPr txBox="1"/>
                <p:nvPr/>
              </p:nvSpPr>
              <p:spPr>
                <a:xfrm>
                  <a:off x="4498027" y="1194054"/>
                  <a:ext cx="75709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sz="2000" b="0" i="1" smtClean="0">
                            <a:solidFill>
                              <a:srgbClr val="FF0000"/>
                            </a:solidFill>
                            <a:latin typeface="Cambria Math" panose="02040503050406030204" pitchFamily="18" charset="0"/>
                          </a:rPr>
                          <m:t>𝑍</m:t>
                        </m:r>
                      </m:oMath>
                    </m:oMathPara>
                  </a14:m>
                  <a:endParaRPr lang="ko-KR" altLang="en-US" sz="2000" dirty="0">
                    <a:solidFill>
                      <a:srgbClr val="FF0000"/>
                    </a:solidFill>
                  </a:endParaRPr>
                </a:p>
              </p:txBody>
            </p:sp>
          </mc:Choice>
          <mc:Fallback xmlns="">
            <p:sp>
              <p:nvSpPr>
                <p:cNvPr id="40" name="TextBox 39">
                  <a:extLst>
                    <a:ext uri="{FF2B5EF4-FFF2-40B4-BE49-F238E27FC236}">
                      <a16:creationId xmlns:a16="http://schemas.microsoft.com/office/drawing/2014/main" id="{C3D03987-BA20-47E7-9D5A-291135A2003C}"/>
                    </a:ext>
                  </a:extLst>
                </p:cNvPr>
                <p:cNvSpPr txBox="1">
                  <a:spLocks noRot="1" noChangeAspect="1" noMove="1" noResize="1" noEditPoints="1" noAdjustHandles="1" noChangeArrowheads="1" noChangeShapeType="1" noTextEdit="1"/>
                </p:cNvSpPr>
                <p:nvPr/>
              </p:nvSpPr>
              <p:spPr>
                <a:xfrm>
                  <a:off x="4498027" y="1194054"/>
                  <a:ext cx="757092" cy="400110"/>
                </a:xfrm>
                <a:prstGeom prst="rect">
                  <a:avLst/>
                </a:prstGeom>
                <a:blipFill>
                  <a:blip r:embed="rId11"/>
                  <a:stretch>
                    <a:fillRect/>
                  </a:stretch>
                </a:blipFill>
              </p:spPr>
              <p:txBody>
                <a:bodyPr/>
                <a:lstStyle/>
                <a:p>
                  <a:r>
                    <a:rPr lang="ko-KR" altLang="en-US">
                      <a:noFill/>
                    </a:rPr>
                    <a:t> </a:t>
                  </a:r>
                </a:p>
              </p:txBody>
            </p:sp>
          </mc:Fallback>
        </mc:AlternateContent>
        <p:cxnSp>
          <p:nvCxnSpPr>
            <p:cNvPr id="41" name="직선 화살표 연결선 40">
              <a:extLst>
                <a:ext uri="{FF2B5EF4-FFF2-40B4-BE49-F238E27FC236}">
                  <a16:creationId xmlns:a16="http://schemas.microsoft.com/office/drawing/2014/main" id="{9A55683D-D0D5-479F-BAA3-BD9F43E594A3}"/>
                </a:ext>
              </a:extLst>
            </p:cNvPr>
            <p:cNvCxnSpPr>
              <a:cxnSpLocks/>
            </p:cNvCxnSpPr>
            <p:nvPr/>
          </p:nvCxnSpPr>
          <p:spPr>
            <a:xfrm flipV="1">
              <a:off x="4857309" y="1593914"/>
              <a:ext cx="0" cy="8612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51" name="그래픽 50" descr="물음표">
            <a:extLst>
              <a:ext uri="{FF2B5EF4-FFF2-40B4-BE49-F238E27FC236}">
                <a16:creationId xmlns:a16="http://schemas.microsoft.com/office/drawing/2014/main" id="{8EEF7CB3-DA5E-40B8-8275-11886BB6D9A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000639" y="4125682"/>
            <a:ext cx="914400" cy="914400"/>
          </a:xfrm>
          <a:prstGeom prst="rect">
            <a:avLst/>
          </a:prstGeom>
        </p:spPr>
      </p:pic>
    </p:spTree>
    <p:extLst>
      <p:ext uri="{BB962C8B-B14F-4D97-AF65-F5344CB8AC3E}">
        <p14:creationId xmlns:p14="http://schemas.microsoft.com/office/powerpoint/2010/main" val="3110788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6F0DA-E8B0-C209-81D1-D54C1E220DBE}"/>
            </a:ext>
          </a:extLst>
        </p:cNvPr>
        <p:cNvGrpSpPr/>
        <p:nvPr/>
      </p:nvGrpSpPr>
      <p:grpSpPr>
        <a:xfrm>
          <a:off x="0" y="0"/>
          <a:ext cx="0" cy="0"/>
          <a:chOff x="0" y="0"/>
          <a:chExt cx="0" cy="0"/>
        </a:xfrm>
      </p:grpSpPr>
      <p:sp>
        <p:nvSpPr>
          <p:cNvPr id="3" name="제목 2">
            <a:extLst>
              <a:ext uri="{FF2B5EF4-FFF2-40B4-BE49-F238E27FC236}">
                <a16:creationId xmlns:a16="http://schemas.microsoft.com/office/drawing/2014/main" id="{53EEF356-70C3-77E5-F752-565BED32E1CB}"/>
              </a:ext>
            </a:extLst>
          </p:cNvPr>
          <p:cNvSpPr>
            <a:spLocks noGrp="1"/>
          </p:cNvSpPr>
          <p:nvPr>
            <p:ph type="title"/>
          </p:nvPr>
        </p:nvSpPr>
        <p:spPr/>
        <p:txBody>
          <a:bodyPr>
            <a:normAutofit/>
          </a:bodyPr>
          <a:lstStyle/>
          <a:p>
            <a:r>
              <a:rPr lang="en-US" altLang="ko-KR" dirty="0"/>
              <a:t>Contribution 2: Our reduction</a:t>
            </a:r>
            <a:endParaRPr lang="ko-KR" alt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B624E9D-278C-D005-2A62-F3021CC3ECC9}"/>
                  </a:ext>
                </a:extLst>
              </p:cNvPr>
              <p:cNvSpPr txBox="1"/>
              <p:nvPr/>
            </p:nvSpPr>
            <p:spPr>
              <a:xfrm>
                <a:off x="1120680" y="1386088"/>
                <a:ext cx="876009"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𝑟𝑒𝑓𝑟𝑒𝑠h</m:t>
                      </m:r>
                    </m:oMath>
                  </m:oMathPara>
                </a14:m>
                <a:endParaRPr lang="ko-KR" altLang="en-US" dirty="0"/>
              </a:p>
            </p:txBody>
          </p:sp>
        </mc:Choice>
        <mc:Fallback xmlns="">
          <p:sp>
            <p:nvSpPr>
              <p:cNvPr id="5" name="TextBox 4">
                <a:extLst>
                  <a:ext uri="{FF2B5EF4-FFF2-40B4-BE49-F238E27FC236}">
                    <a16:creationId xmlns:a16="http://schemas.microsoft.com/office/drawing/2014/main" id="{1B624E9D-278C-D005-2A62-F3021CC3ECC9}"/>
                  </a:ext>
                </a:extLst>
              </p:cNvPr>
              <p:cNvSpPr txBox="1">
                <a:spLocks noRot="1" noChangeAspect="1" noMove="1" noResize="1" noEditPoints="1" noAdjustHandles="1" noChangeArrowheads="1" noChangeShapeType="1" noTextEdit="1"/>
              </p:cNvSpPr>
              <p:nvPr/>
            </p:nvSpPr>
            <p:spPr>
              <a:xfrm>
                <a:off x="1120680" y="1386088"/>
                <a:ext cx="876009" cy="276999"/>
              </a:xfrm>
              <a:prstGeom prst="rect">
                <a:avLst/>
              </a:prstGeom>
              <a:blipFill>
                <a:blip r:embed="rId3"/>
                <a:stretch>
                  <a:fillRect l="-8333" r="-8333" b="-3478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BE67CB4-CED2-9B16-346C-A0F885681641}"/>
                  </a:ext>
                </a:extLst>
              </p:cNvPr>
              <p:cNvSpPr txBox="1"/>
              <p:nvPr/>
            </p:nvSpPr>
            <p:spPr>
              <a:xfrm>
                <a:off x="2789508" y="1362629"/>
                <a:ext cx="1028680" cy="2770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i="1" smtClean="0">
                          <a:latin typeface="Cambria Math" panose="02040503050406030204" pitchFamily="18" charset="0"/>
                        </a:rPr>
                        <m:t>𝑟𝑒𝑓𝑟𝑒𝑠</m:t>
                      </m:r>
                      <m:r>
                        <a:rPr lang="en-US" altLang="ko-KR" b="0" i="1" smtClean="0">
                          <a:latin typeface="Cambria Math" panose="02040503050406030204" pitchFamily="18" charset="0"/>
                        </a:rPr>
                        <m:t>h</m:t>
                      </m:r>
                    </m:oMath>
                  </m:oMathPara>
                </a14:m>
                <a:br>
                  <a:rPr lang="en-US" altLang="ko-KR" b="0" dirty="0"/>
                </a:br>
                <a:endParaRPr lang="ko-KR" altLang="en-US" dirty="0"/>
              </a:p>
            </p:txBody>
          </p:sp>
        </mc:Choice>
        <mc:Fallback xmlns="">
          <p:sp>
            <p:nvSpPr>
              <p:cNvPr id="6" name="TextBox 5">
                <a:extLst>
                  <a:ext uri="{FF2B5EF4-FFF2-40B4-BE49-F238E27FC236}">
                    <a16:creationId xmlns:a16="http://schemas.microsoft.com/office/drawing/2014/main" id="{8BE67CB4-CED2-9B16-346C-A0F885681641}"/>
                  </a:ext>
                </a:extLst>
              </p:cNvPr>
              <p:cNvSpPr txBox="1">
                <a:spLocks noRot="1" noChangeAspect="1" noMove="1" noResize="1" noEditPoints="1" noAdjustHandles="1" noChangeArrowheads="1" noChangeShapeType="1" noTextEdit="1"/>
              </p:cNvSpPr>
              <p:nvPr/>
            </p:nvSpPr>
            <p:spPr>
              <a:xfrm>
                <a:off x="2789508" y="1362629"/>
                <a:ext cx="1028680" cy="277064"/>
              </a:xfrm>
              <a:prstGeom prst="rect">
                <a:avLst/>
              </a:prstGeom>
              <a:blipFill>
                <a:blip r:embed="rId4"/>
                <a:stretch>
                  <a:fillRect t="-2222" b="-3777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88F256F-C8FC-3FB9-F248-7671B399290F}"/>
                  </a:ext>
                </a:extLst>
              </p:cNvPr>
              <p:cNvSpPr txBox="1"/>
              <p:nvPr/>
            </p:nvSpPr>
            <p:spPr>
              <a:xfrm>
                <a:off x="4521940" y="1362694"/>
                <a:ext cx="637033"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solidFill>
                            <a:schemeClr val="tx1"/>
                          </a:solidFill>
                          <a:latin typeface="Cambria Math" panose="02040503050406030204" pitchFamily="18" charset="0"/>
                        </a:rPr>
                        <m:t>𝑛𝑒𝑥</m:t>
                      </m:r>
                      <m:sSup>
                        <m:sSupPr>
                          <m:ctrlPr>
                            <a:rPr lang="en-US" altLang="ko-KR" b="0" i="1" smtClean="0">
                              <a:solidFill>
                                <a:schemeClr val="tx1"/>
                              </a:solidFill>
                              <a:latin typeface="Cambria Math" panose="02040503050406030204" pitchFamily="18" charset="0"/>
                            </a:rPr>
                          </m:ctrlPr>
                        </m:sSupPr>
                        <m:e>
                          <m:r>
                            <a:rPr lang="en-US" altLang="ko-KR" b="0" i="1" smtClean="0">
                              <a:solidFill>
                                <a:schemeClr val="tx1"/>
                              </a:solidFill>
                              <a:latin typeface="Cambria Math" panose="02040503050406030204" pitchFamily="18" charset="0"/>
                            </a:rPr>
                            <m:t>𝑡</m:t>
                          </m:r>
                        </m:e>
                        <m:sup>
                          <m:r>
                            <a:rPr lang="en-US" altLang="ko-KR" b="0" i="1" smtClean="0">
                              <a:solidFill>
                                <a:schemeClr val="tx1"/>
                              </a:solidFill>
                              <a:latin typeface="Cambria Math" panose="02040503050406030204" pitchFamily="18" charset="0"/>
                            </a:rPr>
                            <m:t>∗</m:t>
                          </m:r>
                        </m:sup>
                      </m:sSup>
                    </m:oMath>
                  </m:oMathPara>
                </a14:m>
                <a:endParaRPr lang="ko-KR" altLang="en-US" dirty="0">
                  <a:solidFill>
                    <a:schemeClr val="tx1"/>
                  </a:solidFill>
                </a:endParaRPr>
              </a:p>
            </p:txBody>
          </p:sp>
        </mc:Choice>
        <mc:Fallback xmlns="">
          <p:sp>
            <p:nvSpPr>
              <p:cNvPr id="7" name="TextBox 6">
                <a:extLst>
                  <a:ext uri="{FF2B5EF4-FFF2-40B4-BE49-F238E27FC236}">
                    <a16:creationId xmlns:a16="http://schemas.microsoft.com/office/drawing/2014/main" id="{F88F256F-C8FC-3FB9-F248-7671B399290F}"/>
                  </a:ext>
                </a:extLst>
              </p:cNvPr>
              <p:cNvSpPr txBox="1">
                <a:spLocks noRot="1" noChangeAspect="1" noMove="1" noResize="1" noEditPoints="1" noAdjustHandles="1" noChangeArrowheads="1" noChangeShapeType="1" noTextEdit="1"/>
              </p:cNvSpPr>
              <p:nvPr/>
            </p:nvSpPr>
            <p:spPr>
              <a:xfrm>
                <a:off x="4521940" y="1362694"/>
                <a:ext cx="637033" cy="276999"/>
              </a:xfrm>
              <a:prstGeom prst="rect">
                <a:avLst/>
              </a:prstGeom>
              <a:blipFill>
                <a:blip r:embed="rId5"/>
                <a:stretch>
                  <a:fillRect l="-3846" r="-962" b="-666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998B464-4A51-A550-335C-9F2491047988}"/>
                  </a:ext>
                </a:extLst>
              </p:cNvPr>
              <p:cNvSpPr txBox="1"/>
              <p:nvPr/>
            </p:nvSpPr>
            <p:spPr>
              <a:xfrm>
                <a:off x="5940319" y="1386089"/>
                <a:ext cx="637033"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solidFill>
                            <a:schemeClr val="tx1"/>
                          </a:solidFill>
                          <a:latin typeface="Cambria Math" panose="02040503050406030204" pitchFamily="18" charset="0"/>
                        </a:rPr>
                        <m:t>𝑛𝑒𝑥</m:t>
                      </m:r>
                      <m:sSup>
                        <m:sSupPr>
                          <m:ctrlPr>
                            <a:rPr lang="en-US" altLang="ko-KR" b="0" i="1" smtClean="0">
                              <a:solidFill>
                                <a:schemeClr val="tx1"/>
                              </a:solidFill>
                              <a:latin typeface="Cambria Math" panose="02040503050406030204" pitchFamily="18" charset="0"/>
                            </a:rPr>
                          </m:ctrlPr>
                        </m:sSupPr>
                        <m:e>
                          <m:r>
                            <a:rPr lang="en-US" altLang="ko-KR" b="0" i="1" smtClean="0">
                              <a:solidFill>
                                <a:schemeClr val="tx1"/>
                              </a:solidFill>
                              <a:latin typeface="Cambria Math" panose="02040503050406030204" pitchFamily="18" charset="0"/>
                            </a:rPr>
                            <m:t>𝑡</m:t>
                          </m:r>
                        </m:e>
                        <m:sup>
                          <m:r>
                            <a:rPr lang="en-US" altLang="ko-KR" b="0" i="1" smtClean="0">
                              <a:solidFill>
                                <a:schemeClr val="tx1"/>
                              </a:solidFill>
                              <a:latin typeface="Cambria Math" panose="02040503050406030204" pitchFamily="18" charset="0"/>
                            </a:rPr>
                            <m:t>∗</m:t>
                          </m:r>
                        </m:sup>
                      </m:sSup>
                    </m:oMath>
                  </m:oMathPara>
                </a14:m>
                <a:endParaRPr lang="ko-KR" altLang="en-US" dirty="0">
                  <a:solidFill>
                    <a:schemeClr val="tx1"/>
                  </a:solidFill>
                </a:endParaRPr>
              </a:p>
            </p:txBody>
          </p:sp>
        </mc:Choice>
        <mc:Fallback xmlns="">
          <p:sp>
            <p:nvSpPr>
              <p:cNvPr id="8" name="TextBox 7">
                <a:extLst>
                  <a:ext uri="{FF2B5EF4-FFF2-40B4-BE49-F238E27FC236}">
                    <a16:creationId xmlns:a16="http://schemas.microsoft.com/office/drawing/2014/main" id="{4998B464-4A51-A550-335C-9F2491047988}"/>
                  </a:ext>
                </a:extLst>
              </p:cNvPr>
              <p:cNvSpPr txBox="1">
                <a:spLocks noRot="1" noChangeAspect="1" noMove="1" noResize="1" noEditPoints="1" noAdjustHandles="1" noChangeArrowheads="1" noChangeShapeType="1" noTextEdit="1"/>
              </p:cNvSpPr>
              <p:nvPr/>
            </p:nvSpPr>
            <p:spPr>
              <a:xfrm>
                <a:off x="5940319" y="1386089"/>
                <a:ext cx="637033" cy="276999"/>
              </a:xfrm>
              <a:prstGeom prst="rect">
                <a:avLst/>
              </a:prstGeom>
              <a:blipFill>
                <a:blip r:embed="rId6"/>
                <a:stretch>
                  <a:fillRect l="-3810" b="-6522"/>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5ADB818-01AF-41E2-936C-06E88E5513A8}"/>
                  </a:ext>
                </a:extLst>
              </p:cNvPr>
              <p:cNvSpPr txBox="1"/>
              <p:nvPr/>
            </p:nvSpPr>
            <p:spPr>
              <a:xfrm>
                <a:off x="9052491" y="1386088"/>
                <a:ext cx="637033"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solidFill>
                            <a:schemeClr val="tx1"/>
                          </a:solidFill>
                          <a:latin typeface="Cambria Math" panose="02040503050406030204" pitchFamily="18" charset="0"/>
                        </a:rPr>
                        <m:t>𝑛𝑒𝑥</m:t>
                      </m:r>
                      <m:sSup>
                        <m:sSupPr>
                          <m:ctrlPr>
                            <a:rPr lang="en-US" altLang="ko-KR" b="0" i="1" smtClean="0">
                              <a:solidFill>
                                <a:schemeClr val="tx1"/>
                              </a:solidFill>
                              <a:latin typeface="Cambria Math" panose="02040503050406030204" pitchFamily="18" charset="0"/>
                            </a:rPr>
                          </m:ctrlPr>
                        </m:sSupPr>
                        <m:e>
                          <m:r>
                            <a:rPr lang="en-US" altLang="ko-KR" b="0" i="1" smtClean="0">
                              <a:solidFill>
                                <a:schemeClr val="tx1"/>
                              </a:solidFill>
                              <a:latin typeface="Cambria Math" panose="02040503050406030204" pitchFamily="18" charset="0"/>
                            </a:rPr>
                            <m:t>𝑡</m:t>
                          </m:r>
                        </m:e>
                        <m:sup>
                          <m:r>
                            <a:rPr lang="en-US" altLang="ko-KR" b="0" i="1" smtClean="0">
                              <a:solidFill>
                                <a:schemeClr val="tx1"/>
                              </a:solidFill>
                              <a:latin typeface="Cambria Math" panose="02040503050406030204" pitchFamily="18" charset="0"/>
                            </a:rPr>
                            <m:t>∗</m:t>
                          </m:r>
                        </m:sup>
                      </m:sSup>
                    </m:oMath>
                  </m:oMathPara>
                </a14:m>
                <a:endParaRPr lang="ko-KR" altLang="en-US" dirty="0">
                  <a:solidFill>
                    <a:schemeClr val="tx1"/>
                  </a:solidFill>
                </a:endParaRPr>
              </a:p>
            </p:txBody>
          </p:sp>
        </mc:Choice>
        <mc:Fallback xmlns="">
          <p:sp>
            <p:nvSpPr>
              <p:cNvPr id="9" name="TextBox 8">
                <a:extLst>
                  <a:ext uri="{FF2B5EF4-FFF2-40B4-BE49-F238E27FC236}">
                    <a16:creationId xmlns:a16="http://schemas.microsoft.com/office/drawing/2014/main" id="{55ADB818-01AF-41E2-936C-06E88E5513A8}"/>
                  </a:ext>
                </a:extLst>
              </p:cNvPr>
              <p:cNvSpPr txBox="1">
                <a:spLocks noRot="1" noChangeAspect="1" noMove="1" noResize="1" noEditPoints="1" noAdjustHandles="1" noChangeArrowheads="1" noChangeShapeType="1" noTextEdit="1"/>
              </p:cNvSpPr>
              <p:nvPr/>
            </p:nvSpPr>
            <p:spPr>
              <a:xfrm>
                <a:off x="9052491" y="1386088"/>
                <a:ext cx="637033" cy="276999"/>
              </a:xfrm>
              <a:prstGeom prst="rect">
                <a:avLst/>
              </a:prstGeom>
              <a:blipFill>
                <a:blip r:embed="rId7"/>
                <a:stretch>
                  <a:fillRect l="-3846" r="-962" b="-6522"/>
                </a:stretch>
              </a:blipFill>
            </p:spPr>
            <p:txBody>
              <a:bodyPr/>
              <a:lstStyle/>
              <a:p>
                <a:r>
                  <a:rPr lang="ko-KR" altLang="en-US">
                    <a:noFill/>
                  </a:rPr>
                  <a:t> </a:t>
                </a:r>
              </a:p>
            </p:txBody>
          </p:sp>
        </mc:Fallback>
      </mc:AlternateContent>
      <p:cxnSp>
        <p:nvCxnSpPr>
          <p:cNvPr id="12" name="직선 화살표 연결선 11">
            <a:extLst>
              <a:ext uri="{FF2B5EF4-FFF2-40B4-BE49-F238E27FC236}">
                <a16:creationId xmlns:a16="http://schemas.microsoft.com/office/drawing/2014/main" id="{C4AD6F91-92BE-66A3-5EFC-E44D7318B9F2}"/>
              </a:ext>
            </a:extLst>
          </p:cNvPr>
          <p:cNvCxnSpPr>
            <a:cxnSpLocks/>
          </p:cNvCxnSpPr>
          <p:nvPr/>
        </p:nvCxnSpPr>
        <p:spPr>
          <a:xfrm flipV="1">
            <a:off x="2141096" y="1524586"/>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직선 화살표 연결선 12">
            <a:extLst>
              <a:ext uri="{FF2B5EF4-FFF2-40B4-BE49-F238E27FC236}">
                <a16:creationId xmlns:a16="http://schemas.microsoft.com/office/drawing/2014/main" id="{2229F7FB-0CD9-AB53-F635-613BF662F823}"/>
              </a:ext>
            </a:extLst>
          </p:cNvPr>
          <p:cNvCxnSpPr>
            <a:cxnSpLocks/>
          </p:cNvCxnSpPr>
          <p:nvPr/>
        </p:nvCxnSpPr>
        <p:spPr>
          <a:xfrm flipV="1">
            <a:off x="3859549" y="1524582"/>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직선 화살표 연결선 13">
            <a:extLst>
              <a:ext uri="{FF2B5EF4-FFF2-40B4-BE49-F238E27FC236}">
                <a16:creationId xmlns:a16="http://schemas.microsoft.com/office/drawing/2014/main" id="{0D280768-0CE1-1F38-0EA4-B76B5586F969}"/>
              </a:ext>
            </a:extLst>
          </p:cNvPr>
          <p:cNvCxnSpPr>
            <a:cxnSpLocks/>
          </p:cNvCxnSpPr>
          <p:nvPr/>
        </p:nvCxnSpPr>
        <p:spPr>
          <a:xfrm flipV="1">
            <a:off x="5232807" y="1524582"/>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직선 화살표 연결선 14">
            <a:extLst>
              <a:ext uri="{FF2B5EF4-FFF2-40B4-BE49-F238E27FC236}">
                <a16:creationId xmlns:a16="http://schemas.microsoft.com/office/drawing/2014/main" id="{8DC0C63E-E159-37C8-BA46-C6C26665B443}"/>
              </a:ext>
            </a:extLst>
          </p:cNvPr>
          <p:cNvCxnSpPr>
            <a:cxnSpLocks/>
          </p:cNvCxnSpPr>
          <p:nvPr/>
        </p:nvCxnSpPr>
        <p:spPr>
          <a:xfrm flipV="1">
            <a:off x="6645446" y="1524582"/>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직선 화살표 연결선 15">
            <a:extLst>
              <a:ext uri="{FF2B5EF4-FFF2-40B4-BE49-F238E27FC236}">
                <a16:creationId xmlns:a16="http://schemas.microsoft.com/office/drawing/2014/main" id="{401C7C6B-8BC4-A289-401E-626EED283200}"/>
              </a:ext>
            </a:extLst>
          </p:cNvPr>
          <p:cNvCxnSpPr>
            <a:cxnSpLocks/>
          </p:cNvCxnSpPr>
          <p:nvPr/>
        </p:nvCxnSpPr>
        <p:spPr>
          <a:xfrm flipV="1">
            <a:off x="8332679" y="1524578"/>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0E5561B6-579A-4CFE-0D0A-7A0DAC583586}"/>
                  </a:ext>
                </a:extLst>
              </p:cNvPr>
              <p:cNvSpPr txBox="1"/>
              <p:nvPr/>
            </p:nvSpPr>
            <p:spPr>
              <a:xfrm>
                <a:off x="7276825" y="1362629"/>
                <a:ext cx="1107163" cy="27706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𝑟𝑒𝑓𝑟𝑒𝑠</m:t>
                      </m:r>
                      <m:sSup>
                        <m:sSupPr>
                          <m:ctrlPr>
                            <a:rPr lang="en-US" altLang="ko-KR" b="0" i="1" smtClean="0">
                              <a:latin typeface="Cambria Math" panose="02040503050406030204" pitchFamily="18" charset="0"/>
                            </a:rPr>
                          </m:ctrlPr>
                        </m:sSupPr>
                        <m:e>
                          <m:r>
                            <a:rPr lang="en-US" altLang="ko-KR" b="0" i="1" smtClean="0">
                              <a:latin typeface="Cambria Math" panose="02040503050406030204" pitchFamily="18" charset="0"/>
                            </a:rPr>
                            <m:t>h</m:t>
                          </m:r>
                        </m:e>
                        <m:sup>
                          <m:r>
                            <a:rPr lang="en-US" altLang="ko-KR" b="0" i="1" smtClean="0">
                              <a:latin typeface="Cambria Math" panose="02040503050406030204" pitchFamily="18" charset="0"/>
                            </a:rPr>
                            <m:t>∗</m:t>
                          </m:r>
                        </m:sup>
                      </m:sSup>
                    </m:oMath>
                  </m:oMathPara>
                </a14:m>
                <a:br>
                  <a:rPr lang="en-US" altLang="ko-KR" b="0" dirty="0"/>
                </a:br>
                <a:endParaRPr lang="ko-KR" altLang="en-US" dirty="0"/>
              </a:p>
            </p:txBody>
          </p:sp>
        </mc:Choice>
        <mc:Fallback xmlns="">
          <p:sp>
            <p:nvSpPr>
              <p:cNvPr id="42" name="TextBox 41">
                <a:extLst>
                  <a:ext uri="{FF2B5EF4-FFF2-40B4-BE49-F238E27FC236}">
                    <a16:creationId xmlns:a16="http://schemas.microsoft.com/office/drawing/2014/main" id="{0E5561B6-579A-4CFE-0D0A-7A0DAC583586}"/>
                  </a:ext>
                </a:extLst>
              </p:cNvPr>
              <p:cNvSpPr txBox="1">
                <a:spLocks noRot="1" noChangeAspect="1" noMove="1" noResize="1" noEditPoints="1" noAdjustHandles="1" noChangeArrowheads="1" noChangeShapeType="1" noTextEdit="1"/>
              </p:cNvSpPr>
              <p:nvPr/>
            </p:nvSpPr>
            <p:spPr>
              <a:xfrm>
                <a:off x="7276825" y="1362629"/>
                <a:ext cx="1107163" cy="277064"/>
              </a:xfrm>
              <a:prstGeom prst="rect">
                <a:avLst/>
              </a:prstGeom>
              <a:blipFill>
                <a:blip r:embed="rId8"/>
                <a:stretch>
                  <a:fillRect l="-552" t="-2222" b="-37778"/>
                </a:stretch>
              </a:blipFill>
            </p:spPr>
            <p:txBody>
              <a:bodyPr/>
              <a:lstStyle/>
              <a:p>
                <a:r>
                  <a:rPr lang="ko-KR" altLang="en-US">
                    <a:noFill/>
                  </a:rPr>
                  <a:t> </a:t>
                </a:r>
              </a:p>
            </p:txBody>
          </p:sp>
        </mc:Fallback>
      </mc:AlternateContent>
      <p:cxnSp>
        <p:nvCxnSpPr>
          <p:cNvPr id="2" name="직선 화살표 연결선 1">
            <a:extLst>
              <a:ext uri="{FF2B5EF4-FFF2-40B4-BE49-F238E27FC236}">
                <a16:creationId xmlns:a16="http://schemas.microsoft.com/office/drawing/2014/main" id="{98D9A1FE-A22D-8B08-ED8B-C47E19BAC011}"/>
              </a:ext>
            </a:extLst>
          </p:cNvPr>
          <p:cNvCxnSpPr>
            <a:cxnSpLocks/>
          </p:cNvCxnSpPr>
          <p:nvPr/>
        </p:nvCxnSpPr>
        <p:spPr>
          <a:xfrm flipV="1">
            <a:off x="9757722" y="1524578"/>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5021417-86ED-9728-3C7C-0A04272E29DA}"/>
              </a:ext>
            </a:extLst>
          </p:cNvPr>
          <p:cNvSpPr txBox="1"/>
          <p:nvPr/>
        </p:nvSpPr>
        <p:spPr>
          <a:xfrm>
            <a:off x="10490583" y="1305673"/>
            <a:ext cx="782500" cy="461665"/>
          </a:xfrm>
          <a:prstGeom prst="rect">
            <a:avLst/>
          </a:prstGeom>
          <a:noFill/>
        </p:spPr>
        <p:txBody>
          <a:bodyPr wrap="square" rtlCol="0">
            <a:spAutoFit/>
          </a:bodyPr>
          <a:lstStyle/>
          <a:p>
            <a:pPr algn="l"/>
            <a:r>
              <a:rPr lang="en-US" altLang="ko-KR" sz="2400" b="1" dirty="0"/>
              <a:t>…</a:t>
            </a:r>
            <a:endParaRPr lang="ko-KR" altLang="en-US" sz="2400" b="1" dirty="0"/>
          </a:p>
        </p:txBody>
      </p:sp>
      <p:sp>
        <p:nvSpPr>
          <p:cNvPr id="10" name="TextBox 9">
            <a:extLst>
              <a:ext uri="{FF2B5EF4-FFF2-40B4-BE49-F238E27FC236}">
                <a16:creationId xmlns:a16="http://schemas.microsoft.com/office/drawing/2014/main" id="{0C687444-75BE-3A23-4576-60424FC4E221}"/>
              </a:ext>
            </a:extLst>
          </p:cNvPr>
          <p:cNvSpPr txBox="1"/>
          <p:nvPr/>
        </p:nvSpPr>
        <p:spPr>
          <a:xfrm>
            <a:off x="1021821" y="3395026"/>
            <a:ext cx="782500" cy="461665"/>
          </a:xfrm>
          <a:prstGeom prst="rect">
            <a:avLst/>
          </a:prstGeom>
          <a:noFill/>
        </p:spPr>
        <p:txBody>
          <a:bodyPr wrap="square" rtlCol="0">
            <a:spAutoFit/>
          </a:bodyPr>
          <a:lstStyle/>
          <a:p>
            <a:pPr algn="l"/>
            <a:r>
              <a:rPr lang="en-US" altLang="ko-KR" sz="2400" b="1" dirty="0"/>
              <a:t>…</a:t>
            </a:r>
            <a:endParaRPr lang="ko-KR" altLang="en-US" sz="2400" b="1" dirty="0"/>
          </a:p>
        </p:txBody>
      </p:sp>
      <p:cxnSp>
        <p:nvCxnSpPr>
          <p:cNvPr id="11" name="직선 화살표 연결선 10">
            <a:extLst>
              <a:ext uri="{FF2B5EF4-FFF2-40B4-BE49-F238E27FC236}">
                <a16:creationId xmlns:a16="http://schemas.microsoft.com/office/drawing/2014/main" id="{7D10E21C-695A-7D2E-7BE2-653CAB525FE4}"/>
              </a:ext>
            </a:extLst>
          </p:cNvPr>
          <p:cNvCxnSpPr>
            <a:cxnSpLocks/>
          </p:cNvCxnSpPr>
          <p:nvPr/>
        </p:nvCxnSpPr>
        <p:spPr>
          <a:xfrm flipV="1">
            <a:off x="1663216" y="3625854"/>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DB91D87-C699-762A-5B30-B205E8B616F0}"/>
                  </a:ext>
                </a:extLst>
              </p:cNvPr>
              <p:cNvSpPr txBox="1"/>
              <p:nvPr/>
            </p:nvSpPr>
            <p:spPr>
              <a:xfrm>
                <a:off x="2375184" y="3487709"/>
                <a:ext cx="848053"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𝑔𝑒𝑡</m:t>
                      </m:r>
                      <m:r>
                        <a:rPr lang="en-US" altLang="ko-KR" b="0" i="1" smtClean="0">
                          <a:latin typeface="Cambria Math" panose="02040503050406030204" pitchFamily="18" charset="0"/>
                        </a:rPr>
                        <m:t>/</m:t>
                      </m:r>
                      <m:r>
                        <a:rPr lang="en-US" altLang="ko-KR" b="0" i="1" smtClean="0">
                          <a:latin typeface="Cambria Math" panose="02040503050406030204" pitchFamily="18" charset="0"/>
                        </a:rPr>
                        <m:t>𝑠𝑒𝑡</m:t>
                      </m:r>
                    </m:oMath>
                  </m:oMathPara>
                </a14:m>
                <a:endParaRPr lang="ko-KR" altLang="en-US" dirty="0"/>
              </a:p>
            </p:txBody>
          </p:sp>
        </mc:Choice>
        <mc:Fallback xmlns="">
          <p:sp>
            <p:nvSpPr>
              <p:cNvPr id="20" name="TextBox 19">
                <a:extLst>
                  <a:ext uri="{FF2B5EF4-FFF2-40B4-BE49-F238E27FC236}">
                    <a16:creationId xmlns:a16="http://schemas.microsoft.com/office/drawing/2014/main" id="{ADB91D87-C699-762A-5B30-B205E8B616F0}"/>
                  </a:ext>
                </a:extLst>
              </p:cNvPr>
              <p:cNvSpPr txBox="1">
                <a:spLocks noRot="1" noChangeAspect="1" noMove="1" noResize="1" noEditPoints="1" noAdjustHandles="1" noChangeArrowheads="1" noChangeShapeType="1" noTextEdit="1"/>
              </p:cNvSpPr>
              <p:nvPr/>
            </p:nvSpPr>
            <p:spPr>
              <a:xfrm>
                <a:off x="2375184" y="3487709"/>
                <a:ext cx="848053" cy="276999"/>
              </a:xfrm>
              <a:prstGeom prst="rect">
                <a:avLst/>
              </a:prstGeom>
              <a:blipFill>
                <a:blip r:embed="rId9"/>
                <a:stretch>
                  <a:fillRect l="-7914" r="-4317" b="-3478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BC26616-DE64-FC5C-3643-249C9DEA0513}"/>
                  </a:ext>
                </a:extLst>
              </p:cNvPr>
              <p:cNvSpPr txBox="1"/>
              <p:nvPr/>
            </p:nvSpPr>
            <p:spPr>
              <a:xfrm>
                <a:off x="4057560" y="3485217"/>
                <a:ext cx="1028680" cy="2770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𝑟𝑒𝑓𝑟𝑒𝑠h</m:t>
                      </m:r>
                    </m:oMath>
                  </m:oMathPara>
                </a14:m>
                <a:br>
                  <a:rPr lang="en-US" altLang="ko-KR" b="0" dirty="0"/>
                </a:br>
                <a:endParaRPr lang="ko-KR" altLang="en-US" dirty="0"/>
              </a:p>
            </p:txBody>
          </p:sp>
        </mc:Choice>
        <mc:Fallback xmlns="">
          <p:sp>
            <p:nvSpPr>
              <p:cNvPr id="21" name="TextBox 20">
                <a:extLst>
                  <a:ext uri="{FF2B5EF4-FFF2-40B4-BE49-F238E27FC236}">
                    <a16:creationId xmlns:a16="http://schemas.microsoft.com/office/drawing/2014/main" id="{0BC26616-DE64-FC5C-3643-249C9DEA0513}"/>
                  </a:ext>
                </a:extLst>
              </p:cNvPr>
              <p:cNvSpPr txBox="1">
                <a:spLocks noRot="1" noChangeAspect="1" noMove="1" noResize="1" noEditPoints="1" noAdjustHandles="1" noChangeArrowheads="1" noChangeShapeType="1" noTextEdit="1"/>
              </p:cNvSpPr>
              <p:nvPr/>
            </p:nvSpPr>
            <p:spPr>
              <a:xfrm>
                <a:off x="4057560" y="3485217"/>
                <a:ext cx="1028680" cy="277064"/>
              </a:xfrm>
              <a:prstGeom prst="rect">
                <a:avLst/>
              </a:prstGeom>
              <a:blipFill>
                <a:blip r:embed="rId10"/>
                <a:stretch>
                  <a:fillRect t="-2222" r="-595" b="-3777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7A66429-C759-BFA0-D7D9-371D613A907E}"/>
                  </a:ext>
                </a:extLst>
              </p:cNvPr>
              <p:cNvSpPr txBox="1"/>
              <p:nvPr/>
            </p:nvSpPr>
            <p:spPr>
              <a:xfrm>
                <a:off x="5871096" y="3487708"/>
                <a:ext cx="637033"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altLang="ko-KR" b="0" i="1" smtClean="0">
                          <a:solidFill>
                            <a:schemeClr val="tx1"/>
                          </a:solidFill>
                          <a:latin typeface="Cambria Math" panose="02040503050406030204" pitchFamily="18" charset="0"/>
                        </a:rPr>
                        <m:t>𝑛𝑒𝑥</m:t>
                      </m:r>
                      <m:sSup>
                        <m:sSupPr>
                          <m:ctrlPr>
                            <a:rPr lang="en-US" altLang="ko-KR" b="0" i="1" smtClean="0">
                              <a:solidFill>
                                <a:schemeClr val="tx1"/>
                              </a:solidFill>
                              <a:latin typeface="Cambria Math" panose="02040503050406030204" pitchFamily="18" charset="0"/>
                            </a:rPr>
                          </m:ctrlPr>
                        </m:sSupPr>
                        <m:e>
                          <m:r>
                            <a:rPr lang="en-US" altLang="ko-KR" b="0" i="1" smtClean="0">
                              <a:solidFill>
                                <a:schemeClr val="tx1"/>
                              </a:solidFill>
                              <a:latin typeface="Cambria Math" panose="02040503050406030204" pitchFamily="18" charset="0"/>
                            </a:rPr>
                            <m:t>𝑡</m:t>
                          </m:r>
                        </m:e>
                        <m:sup>
                          <m:r>
                            <a:rPr lang="en-US" altLang="ko-KR" b="0" i="1" smtClean="0">
                              <a:solidFill>
                                <a:schemeClr val="tx1"/>
                              </a:solidFill>
                              <a:latin typeface="Cambria Math" panose="02040503050406030204" pitchFamily="18" charset="0"/>
                            </a:rPr>
                            <m:t>∗</m:t>
                          </m:r>
                        </m:sup>
                      </m:sSup>
                    </m:oMath>
                  </m:oMathPara>
                </a14:m>
                <a:endParaRPr lang="ko-KR" altLang="en-US" dirty="0">
                  <a:solidFill>
                    <a:srgbClr val="FF0000"/>
                  </a:solidFill>
                </a:endParaRPr>
              </a:p>
            </p:txBody>
          </p:sp>
        </mc:Choice>
        <mc:Fallback xmlns="">
          <p:sp>
            <p:nvSpPr>
              <p:cNvPr id="23" name="TextBox 22">
                <a:extLst>
                  <a:ext uri="{FF2B5EF4-FFF2-40B4-BE49-F238E27FC236}">
                    <a16:creationId xmlns:a16="http://schemas.microsoft.com/office/drawing/2014/main" id="{27A66429-C759-BFA0-D7D9-371D613A907E}"/>
                  </a:ext>
                </a:extLst>
              </p:cNvPr>
              <p:cNvSpPr txBox="1">
                <a:spLocks noRot="1" noChangeAspect="1" noMove="1" noResize="1" noEditPoints="1" noAdjustHandles="1" noChangeArrowheads="1" noChangeShapeType="1" noTextEdit="1"/>
              </p:cNvSpPr>
              <p:nvPr/>
            </p:nvSpPr>
            <p:spPr>
              <a:xfrm>
                <a:off x="5871096" y="3487708"/>
                <a:ext cx="637033" cy="276999"/>
              </a:xfrm>
              <a:prstGeom prst="rect">
                <a:avLst/>
              </a:prstGeom>
              <a:blipFill>
                <a:blip r:embed="rId11"/>
                <a:stretch>
                  <a:fillRect l="-3810" b="-6522"/>
                </a:stretch>
              </a:blipFill>
            </p:spPr>
            <p:txBody>
              <a:bodyPr/>
              <a:lstStyle/>
              <a:p>
                <a:r>
                  <a:rPr lang="ko-KR" altLang="en-US">
                    <a:noFill/>
                  </a:rPr>
                  <a:t> </a:t>
                </a:r>
              </a:p>
            </p:txBody>
          </p:sp>
        </mc:Fallback>
      </mc:AlternateContent>
      <p:cxnSp>
        <p:nvCxnSpPr>
          <p:cNvPr id="24" name="직선 화살표 연결선 23">
            <a:extLst>
              <a:ext uri="{FF2B5EF4-FFF2-40B4-BE49-F238E27FC236}">
                <a16:creationId xmlns:a16="http://schemas.microsoft.com/office/drawing/2014/main" id="{C657011D-67A5-BC19-0A50-C7BD91A25D89}"/>
              </a:ext>
            </a:extLst>
          </p:cNvPr>
          <p:cNvCxnSpPr>
            <a:cxnSpLocks/>
          </p:cNvCxnSpPr>
          <p:nvPr/>
        </p:nvCxnSpPr>
        <p:spPr>
          <a:xfrm flipV="1">
            <a:off x="3419271" y="3626205"/>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직선 화살표 연결선 24">
            <a:extLst>
              <a:ext uri="{FF2B5EF4-FFF2-40B4-BE49-F238E27FC236}">
                <a16:creationId xmlns:a16="http://schemas.microsoft.com/office/drawing/2014/main" id="{2B3EF1A9-3527-34EA-083D-9E475DD07C47}"/>
              </a:ext>
            </a:extLst>
          </p:cNvPr>
          <p:cNvCxnSpPr>
            <a:cxnSpLocks/>
          </p:cNvCxnSpPr>
          <p:nvPr/>
        </p:nvCxnSpPr>
        <p:spPr>
          <a:xfrm flipV="1">
            <a:off x="5137724" y="3626201"/>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7757A823-B9BD-1D13-3A37-FFEB1315577A}"/>
                  </a:ext>
                </a:extLst>
              </p:cNvPr>
              <p:cNvSpPr txBox="1"/>
              <p:nvPr/>
            </p:nvSpPr>
            <p:spPr>
              <a:xfrm>
                <a:off x="7185973" y="3496486"/>
                <a:ext cx="84805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i="1">
                          <a:latin typeface="Cambria Math" panose="02040503050406030204" pitchFamily="18" charset="0"/>
                        </a:rPr>
                        <m:t>𝑔𝑒𝑡</m:t>
                      </m:r>
                      <m:r>
                        <a:rPr lang="en-US" altLang="ko-KR" i="1">
                          <a:latin typeface="Cambria Math" panose="02040503050406030204" pitchFamily="18" charset="0"/>
                        </a:rPr>
                        <m:t>/</m:t>
                      </m:r>
                      <m:r>
                        <a:rPr lang="en-US" altLang="ko-KR" i="1">
                          <a:latin typeface="Cambria Math" panose="02040503050406030204" pitchFamily="18" charset="0"/>
                        </a:rPr>
                        <m:t>𝑠𝑒𝑡</m:t>
                      </m:r>
                    </m:oMath>
                  </m:oMathPara>
                </a14:m>
                <a:endParaRPr lang="ko-KR" altLang="en-US" dirty="0"/>
              </a:p>
            </p:txBody>
          </p:sp>
        </mc:Choice>
        <mc:Fallback xmlns="">
          <p:sp>
            <p:nvSpPr>
              <p:cNvPr id="36" name="TextBox 35">
                <a:extLst>
                  <a:ext uri="{FF2B5EF4-FFF2-40B4-BE49-F238E27FC236}">
                    <a16:creationId xmlns:a16="http://schemas.microsoft.com/office/drawing/2014/main" id="{7757A823-B9BD-1D13-3A37-FFEB1315577A}"/>
                  </a:ext>
                </a:extLst>
              </p:cNvPr>
              <p:cNvSpPr txBox="1">
                <a:spLocks noRot="1" noChangeAspect="1" noMove="1" noResize="1" noEditPoints="1" noAdjustHandles="1" noChangeArrowheads="1" noChangeShapeType="1" noTextEdit="1"/>
              </p:cNvSpPr>
              <p:nvPr/>
            </p:nvSpPr>
            <p:spPr>
              <a:xfrm>
                <a:off x="7185973" y="3496486"/>
                <a:ext cx="848053" cy="276999"/>
              </a:xfrm>
              <a:prstGeom prst="rect">
                <a:avLst/>
              </a:prstGeom>
              <a:blipFill>
                <a:blip r:embed="rId12"/>
                <a:stretch>
                  <a:fillRect l="-7914" t="-2222" r="-4317" b="-3777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A65B63ED-0F9C-2ABA-16FF-EF1B5813A27F}"/>
                  </a:ext>
                </a:extLst>
              </p:cNvPr>
              <p:cNvSpPr txBox="1"/>
              <p:nvPr/>
            </p:nvSpPr>
            <p:spPr>
              <a:xfrm>
                <a:off x="8850715" y="3485217"/>
                <a:ext cx="1145635" cy="27706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i="1" smtClean="0">
                          <a:latin typeface="Cambria Math" panose="02040503050406030204" pitchFamily="18" charset="0"/>
                        </a:rPr>
                        <m:t>𝑟𝑒𝑓𝑟𝑒𝑠</m:t>
                      </m:r>
                      <m:r>
                        <a:rPr lang="en-US" altLang="ko-KR" b="0" i="1" smtClean="0">
                          <a:latin typeface="Cambria Math" panose="02040503050406030204" pitchFamily="18" charset="0"/>
                        </a:rPr>
                        <m:t>h</m:t>
                      </m:r>
                    </m:oMath>
                  </m:oMathPara>
                </a14:m>
                <a:br>
                  <a:rPr lang="en-US" altLang="ko-KR" b="0" dirty="0"/>
                </a:br>
                <a:endParaRPr lang="ko-KR" altLang="en-US" dirty="0"/>
              </a:p>
            </p:txBody>
          </p:sp>
        </mc:Choice>
        <mc:Fallback xmlns="">
          <p:sp>
            <p:nvSpPr>
              <p:cNvPr id="37" name="TextBox 36">
                <a:extLst>
                  <a:ext uri="{FF2B5EF4-FFF2-40B4-BE49-F238E27FC236}">
                    <a16:creationId xmlns:a16="http://schemas.microsoft.com/office/drawing/2014/main" id="{A65B63ED-0F9C-2ABA-16FF-EF1B5813A27F}"/>
                  </a:ext>
                </a:extLst>
              </p:cNvPr>
              <p:cNvSpPr txBox="1">
                <a:spLocks noRot="1" noChangeAspect="1" noMove="1" noResize="1" noEditPoints="1" noAdjustHandles="1" noChangeArrowheads="1" noChangeShapeType="1" noTextEdit="1"/>
              </p:cNvSpPr>
              <p:nvPr/>
            </p:nvSpPr>
            <p:spPr>
              <a:xfrm>
                <a:off x="8850715" y="3485217"/>
                <a:ext cx="1145635" cy="277064"/>
              </a:xfrm>
              <a:prstGeom prst="rect">
                <a:avLst/>
              </a:prstGeom>
              <a:blipFill>
                <a:blip r:embed="rId13"/>
                <a:stretch>
                  <a:fillRect t="-2222" b="-3777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60C628CC-9070-7433-7378-D15A4325BF0A}"/>
                  </a:ext>
                </a:extLst>
              </p:cNvPr>
              <p:cNvSpPr txBox="1"/>
              <p:nvPr/>
            </p:nvSpPr>
            <p:spPr>
              <a:xfrm>
                <a:off x="10582832" y="3496486"/>
                <a:ext cx="63703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i="1" smtClean="0">
                          <a:solidFill>
                            <a:schemeClr val="tx1"/>
                          </a:solidFill>
                          <a:latin typeface="Cambria Math" panose="02040503050406030204" pitchFamily="18" charset="0"/>
                        </a:rPr>
                        <m:t>𝑛𝑒𝑥</m:t>
                      </m:r>
                      <m:sSup>
                        <m:sSupPr>
                          <m:ctrlPr>
                            <a:rPr lang="en-US" altLang="ko-KR" b="0" i="1" smtClean="0">
                              <a:solidFill>
                                <a:schemeClr val="tx1"/>
                              </a:solidFill>
                              <a:latin typeface="Cambria Math" panose="02040503050406030204" pitchFamily="18" charset="0"/>
                            </a:rPr>
                          </m:ctrlPr>
                        </m:sSupPr>
                        <m:e>
                          <m:r>
                            <a:rPr lang="en-US" altLang="ko-KR" i="1" smtClean="0">
                              <a:solidFill>
                                <a:schemeClr val="tx1"/>
                              </a:solidFill>
                              <a:latin typeface="Cambria Math" panose="02040503050406030204" pitchFamily="18" charset="0"/>
                            </a:rPr>
                            <m:t>𝑡</m:t>
                          </m:r>
                        </m:e>
                        <m:sup>
                          <m:r>
                            <a:rPr lang="en-US" altLang="ko-KR" b="0" i="1" smtClean="0">
                              <a:solidFill>
                                <a:schemeClr val="tx1"/>
                              </a:solidFill>
                              <a:latin typeface="Cambria Math" panose="02040503050406030204" pitchFamily="18" charset="0"/>
                            </a:rPr>
                            <m:t>∗</m:t>
                          </m:r>
                        </m:sup>
                      </m:sSup>
                    </m:oMath>
                  </m:oMathPara>
                </a14:m>
                <a:endParaRPr lang="ko-KR" altLang="en-US" dirty="0">
                  <a:solidFill>
                    <a:schemeClr val="tx1"/>
                  </a:solidFill>
                </a:endParaRPr>
              </a:p>
            </p:txBody>
          </p:sp>
        </mc:Choice>
        <mc:Fallback xmlns="">
          <p:sp>
            <p:nvSpPr>
              <p:cNvPr id="38" name="TextBox 37">
                <a:extLst>
                  <a:ext uri="{FF2B5EF4-FFF2-40B4-BE49-F238E27FC236}">
                    <a16:creationId xmlns:a16="http://schemas.microsoft.com/office/drawing/2014/main" id="{60C628CC-9070-7433-7378-D15A4325BF0A}"/>
                  </a:ext>
                </a:extLst>
              </p:cNvPr>
              <p:cNvSpPr txBox="1">
                <a:spLocks noRot="1" noChangeAspect="1" noMove="1" noResize="1" noEditPoints="1" noAdjustHandles="1" noChangeArrowheads="1" noChangeShapeType="1" noTextEdit="1"/>
              </p:cNvSpPr>
              <p:nvPr/>
            </p:nvSpPr>
            <p:spPr>
              <a:xfrm>
                <a:off x="10582832" y="3496486"/>
                <a:ext cx="637033" cy="276999"/>
              </a:xfrm>
              <a:prstGeom prst="rect">
                <a:avLst/>
              </a:prstGeom>
              <a:blipFill>
                <a:blip r:embed="rId14"/>
                <a:stretch>
                  <a:fillRect l="-3810" b="-6667"/>
                </a:stretch>
              </a:blipFill>
            </p:spPr>
            <p:txBody>
              <a:bodyPr/>
              <a:lstStyle/>
              <a:p>
                <a:r>
                  <a:rPr lang="ko-KR" altLang="en-US">
                    <a:noFill/>
                  </a:rPr>
                  <a:t> </a:t>
                </a:r>
              </a:p>
            </p:txBody>
          </p:sp>
        </mc:Fallback>
      </mc:AlternateContent>
      <p:cxnSp>
        <p:nvCxnSpPr>
          <p:cNvPr id="39" name="직선 화살표 연결선 38">
            <a:extLst>
              <a:ext uri="{FF2B5EF4-FFF2-40B4-BE49-F238E27FC236}">
                <a16:creationId xmlns:a16="http://schemas.microsoft.com/office/drawing/2014/main" id="{F54A3C64-19E4-4D9C-D376-49802F3B6713}"/>
              </a:ext>
            </a:extLst>
          </p:cNvPr>
          <p:cNvCxnSpPr>
            <a:cxnSpLocks/>
          </p:cNvCxnSpPr>
          <p:nvPr/>
        </p:nvCxnSpPr>
        <p:spPr>
          <a:xfrm flipV="1">
            <a:off x="8230060" y="3634982"/>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직선 화살표 연결선 39">
            <a:extLst>
              <a:ext uri="{FF2B5EF4-FFF2-40B4-BE49-F238E27FC236}">
                <a16:creationId xmlns:a16="http://schemas.microsoft.com/office/drawing/2014/main" id="{4E31D901-9CAF-FDC8-3F6F-A75A8129F76B}"/>
              </a:ext>
            </a:extLst>
          </p:cNvPr>
          <p:cNvCxnSpPr>
            <a:cxnSpLocks/>
          </p:cNvCxnSpPr>
          <p:nvPr/>
        </p:nvCxnSpPr>
        <p:spPr>
          <a:xfrm flipV="1">
            <a:off x="9948513" y="3634978"/>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직선 화살표 연결선 40">
            <a:extLst>
              <a:ext uri="{FF2B5EF4-FFF2-40B4-BE49-F238E27FC236}">
                <a16:creationId xmlns:a16="http://schemas.microsoft.com/office/drawing/2014/main" id="{191592EB-4994-8496-4931-FC683F71AF4C}"/>
              </a:ext>
            </a:extLst>
          </p:cNvPr>
          <p:cNvCxnSpPr>
            <a:cxnSpLocks/>
          </p:cNvCxnSpPr>
          <p:nvPr/>
        </p:nvCxnSpPr>
        <p:spPr>
          <a:xfrm flipV="1">
            <a:off x="6536843" y="3623749"/>
            <a:ext cx="634319" cy="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직선 연결선 29">
            <a:extLst>
              <a:ext uri="{FF2B5EF4-FFF2-40B4-BE49-F238E27FC236}">
                <a16:creationId xmlns:a16="http://schemas.microsoft.com/office/drawing/2014/main" id="{023FD73A-15ED-4E96-B3EF-0019BADB3661}"/>
              </a:ext>
            </a:extLst>
          </p:cNvPr>
          <p:cNvCxnSpPr>
            <a:cxnSpLocks/>
            <a:endCxn id="47" idx="0"/>
          </p:cNvCxnSpPr>
          <p:nvPr/>
        </p:nvCxnSpPr>
        <p:spPr>
          <a:xfrm>
            <a:off x="1120680" y="1767338"/>
            <a:ext cx="690396" cy="25710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직선 연결선 47">
            <a:extLst>
              <a:ext uri="{FF2B5EF4-FFF2-40B4-BE49-F238E27FC236}">
                <a16:creationId xmlns:a16="http://schemas.microsoft.com/office/drawing/2014/main" id="{A9AAD827-37FA-420E-9BF7-657EC8DA5C75}"/>
              </a:ext>
            </a:extLst>
          </p:cNvPr>
          <p:cNvCxnSpPr>
            <a:cxnSpLocks/>
            <a:stCxn id="54" idx="3"/>
            <a:endCxn id="47" idx="0"/>
          </p:cNvCxnSpPr>
          <p:nvPr/>
        </p:nvCxnSpPr>
        <p:spPr>
          <a:xfrm flipH="1">
            <a:off x="1811076" y="3928219"/>
            <a:ext cx="1099081" cy="41013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직선 연결선 51">
            <a:extLst>
              <a:ext uri="{FF2B5EF4-FFF2-40B4-BE49-F238E27FC236}">
                <a16:creationId xmlns:a16="http://schemas.microsoft.com/office/drawing/2014/main" id="{B64DDEB1-C516-44F3-AB93-375340975561}"/>
              </a:ext>
            </a:extLst>
          </p:cNvPr>
          <p:cNvCxnSpPr>
            <a:cxnSpLocks/>
            <a:stCxn id="55" idx="3"/>
            <a:endCxn id="47" idx="0"/>
          </p:cNvCxnSpPr>
          <p:nvPr/>
        </p:nvCxnSpPr>
        <p:spPr>
          <a:xfrm flipH="1">
            <a:off x="1811076" y="3937650"/>
            <a:ext cx="5815795" cy="4007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66C91123-61B9-4A3F-A332-2051788402C2}"/>
              </a:ext>
            </a:extLst>
          </p:cNvPr>
          <p:cNvSpPr txBox="1"/>
          <p:nvPr/>
        </p:nvSpPr>
        <p:spPr>
          <a:xfrm>
            <a:off x="955192" y="4338358"/>
            <a:ext cx="1711767" cy="369332"/>
          </a:xfrm>
          <a:prstGeom prst="rect">
            <a:avLst/>
          </a:prstGeom>
          <a:noFill/>
        </p:spPr>
        <p:txBody>
          <a:bodyPr wrap="square" rtlCol="0">
            <a:spAutoFit/>
          </a:bodyPr>
          <a:lstStyle/>
          <a:p>
            <a:pPr algn="l"/>
            <a:r>
              <a:rPr lang="en-US" altLang="ko-KR" b="1" dirty="0">
                <a:solidFill>
                  <a:srgbClr val="FF0000"/>
                </a:solidFill>
              </a:rPr>
              <a:t>M-Rec Game</a:t>
            </a:r>
            <a:endParaRPr lang="ko-KR" altLang="en-US" b="1" dirty="0">
              <a:solidFill>
                <a:srgbClr val="FF0000"/>
              </a:solidFill>
            </a:endParaRPr>
          </a:p>
        </p:txBody>
      </p:sp>
      <p:sp>
        <p:nvSpPr>
          <p:cNvPr id="53" name="타원 52">
            <a:extLst>
              <a:ext uri="{FF2B5EF4-FFF2-40B4-BE49-F238E27FC236}">
                <a16:creationId xmlns:a16="http://schemas.microsoft.com/office/drawing/2014/main" id="{A124F0EF-FFE9-43D6-96E3-126D31055BC3}"/>
              </a:ext>
            </a:extLst>
          </p:cNvPr>
          <p:cNvSpPr/>
          <p:nvPr/>
        </p:nvSpPr>
        <p:spPr>
          <a:xfrm>
            <a:off x="955192" y="1121905"/>
            <a:ext cx="4394505" cy="83375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 name="타원 53">
            <a:extLst>
              <a:ext uri="{FF2B5EF4-FFF2-40B4-BE49-F238E27FC236}">
                <a16:creationId xmlns:a16="http://schemas.microsoft.com/office/drawing/2014/main" id="{A178CFDF-7FF3-4CC6-8035-BD2D760F2B16}"/>
              </a:ext>
            </a:extLst>
          </p:cNvPr>
          <p:cNvSpPr/>
          <p:nvPr/>
        </p:nvSpPr>
        <p:spPr>
          <a:xfrm>
            <a:off x="2277167" y="3216564"/>
            <a:ext cx="4322323" cy="83375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 name="타원 54">
            <a:extLst>
              <a:ext uri="{FF2B5EF4-FFF2-40B4-BE49-F238E27FC236}">
                <a16:creationId xmlns:a16="http://schemas.microsoft.com/office/drawing/2014/main" id="{5334819B-0E57-43D4-B408-DF8E71BBFA62}"/>
              </a:ext>
            </a:extLst>
          </p:cNvPr>
          <p:cNvSpPr/>
          <p:nvPr/>
        </p:nvSpPr>
        <p:spPr>
          <a:xfrm>
            <a:off x="6987431" y="3225995"/>
            <a:ext cx="4366369" cy="83375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TextBox 49">
            <a:extLst>
              <a:ext uri="{FF2B5EF4-FFF2-40B4-BE49-F238E27FC236}">
                <a16:creationId xmlns:a16="http://schemas.microsoft.com/office/drawing/2014/main" id="{9DAF8AAD-7FF5-46ED-9220-8EB1DE135B2B}"/>
              </a:ext>
            </a:extLst>
          </p:cNvPr>
          <p:cNvSpPr txBox="1"/>
          <p:nvPr/>
        </p:nvSpPr>
        <p:spPr>
          <a:xfrm>
            <a:off x="7926172" y="2358334"/>
            <a:ext cx="1020023" cy="369332"/>
          </a:xfrm>
          <a:prstGeom prst="rect">
            <a:avLst/>
          </a:prstGeom>
          <a:noFill/>
        </p:spPr>
        <p:txBody>
          <a:bodyPr wrap="square" rtlCol="0">
            <a:spAutoFit/>
          </a:bodyPr>
          <a:lstStyle/>
          <a:p>
            <a:pPr algn="l"/>
            <a:r>
              <a:rPr lang="en-US" altLang="ko-KR" b="1" dirty="0">
                <a:solidFill>
                  <a:schemeClr val="accent1"/>
                </a:solidFill>
              </a:rPr>
              <a:t>M-Pres</a:t>
            </a:r>
            <a:endParaRPr lang="ko-KR" altLang="en-US" b="1" dirty="0">
              <a:solidFill>
                <a:schemeClr val="accent1"/>
              </a:solidFill>
            </a:endParaRPr>
          </a:p>
        </p:txBody>
      </p:sp>
      <p:sp>
        <p:nvSpPr>
          <p:cNvPr id="51" name="타원 50">
            <a:extLst>
              <a:ext uri="{FF2B5EF4-FFF2-40B4-BE49-F238E27FC236}">
                <a16:creationId xmlns:a16="http://schemas.microsoft.com/office/drawing/2014/main" id="{FEDDF2AF-CC2D-4158-B3EA-8A57FA9F4162}"/>
              </a:ext>
            </a:extLst>
          </p:cNvPr>
          <p:cNvSpPr/>
          <p:nvPr/>
        </p:nvSpPr>
        <p:spPr>
          <a:xfrm>
            <a:off x="5652504" y="1103468"/>
            <a:ext cx="5567361" cy="833756"/>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6" name="직선 연결선 55">
            <a:extLst>
              <a:ext uri="{FF2B5EF4-FFF2-40B4-BE49-F238E27FC236}">
                <a16:creationId xmlns:a16="http://schemas.microsoft.com/office/drawing/2014/main" id="{9ADD8D10-D79C-4F99-88F5-03CC0F023EF3}"/>
              </a:ext>
            </a:extLst>
          </p:cNvPr>
          <p:cNvCxnSpPr>
            <a:cxnSpLocks/>
            <a:stCxn id="51" idx="4"/>
            <a:endCxn id="50" idx="0"/>
          </p:cNvCxnSpPr>
          <p:nvPr/>
        </p:nvCxnSpPr>
        <p:spPr>
          <a:xfrm flipH="1">
            <a:off x="8436184" y="1937224"/>
            <a:ext cx="1" cy="42111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74063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a:extLst>
              <a:ext uri="{FF2B5EF4-FFF2-40B4-BE49-F238E27FC236}">
                <a16:creationId xmlns:a16="http://schemas.microsoft.com/office/drawing/2014/main" id="{94D99DAD-43B9-5FBA-BE54-AA00FEC9B726}"/>
              </a:ext>
            </a:extLst>
          </p:cNvPr>
          <p:cNvSpPr>
            <a:spLocks noGrp="1"/>
          </p:cNvSpPr>
          <p:nvPr>
            <p:ph type="title"/>
          </p:nvPr>
        </p:nvSpPr>
        <p:spPr/>
        <p:txBody>
          <a:bodyPr>
            <a:noAutofit/>
          </a:bodyPr>
          <a:lstStyle/>
          <a:p>
            <a:r>
              <a:rPr lang="en-US" altLang="ko-KR" sz="2800" dirty="0"/>
              <a:t>Security Bounds</a:t>
            </a:r>
            <a:endParaRPr lang="ko-KR" altLang="en-US" sz="2800" dirty="0"/>
          </a:p>
        </p:txBody>
      </p:sp>
      <mc:AlternateContent xmlns:mc="http://schemas.openxmlformats.org/markup-compatibility/2006">
        <mc:Choice xmlns:a14="http://schemas.microsoft.com/office/drawing/2010/main" Requires="a14">
          <p:graphicFrame>
            <p:nvGraphicFramePr>
              <p:cNvPr id="4" name="내용 개체 틀 3">
                <a:extLst>
                  <a:ext uri="{FF2B5EF4-FFF2-40B4-BE49-F238E27FC236}">
                    <a16:creationId xmlns:a16="http://schemas.microsoft.com/office/drawing/2014/main" id="{72BD55FA-B88C-E498-D9BB-62C0A35E7B48}"/>
                  </a:ext>
                </a:extLst>
              </p:cNvPr>
              <p:cNvGraphicFramePr>
                <a:graphicFrameLocks/>
              </p:cNvGraphicFramePr>
              <p:nvPr>
                <p:extLst>
                  <p:ext uri="{D42A27DB-BD31-4B8C-83A1-F6EECF244321}">
                    <p14:modId xmlns:p14="http://schemas.microsoft.com/office/powerpoint/2010/main" val="2716254202"/>
                  </p:ext>
                </p:extLst>
              </p:nvPr>
            </p:nvGraphicFramePr>
            <p:xfrm>
              <a:off x="1202851" y="1933182"/>
              <a:ext cx="9786297" cy="2991636"/>
            </p:xfrm>
            <a:graphic>
              <a:graphicData uri="http://schemas.openxmlformats.org/drawingml/2006/table">
                <a:tbl>
                  <a:tblPr firstRow="1" bandRow="1">
                    <a:tableStyleId>{5C22544A-7EE6-4342-B048-85BDC9FD1C3A}</a:tableStyleId>
                  </a:tblPr>
                  <a:tblGrid>
                    <a:gridCol w="2102963">
                      <a:extLst>
                        <a:ext uri="{9D8B030D-6E8A-4147-A177-3AD203B41FA5}">
                          <a16:colId xmlns:a16="http://schemas.microsoft.com/office/drawing/2014/main" val="4243145866"/>
                        </a:ext>
                      </a:extLst>
                    </a:gridCol>
                    <a:gridCol w="2516957">
                      <a:extLst>
                        <a:ext uri="{9D8B030D-6E8A-4147-A177-3AD203B41FA5}">
                          <a16:colId xmlns:a16="http://schemas.microsoft.com/office/drawing/2014/main" val="2936196732"/>
                        </a:ext>
                      </a:extLst>
                    </a:gridCol>
                    <a:gridCol w="2479249">
                      <a:extLst>
                        <a:ext uri="{9D8B030D-6E8A-4147-A177-3AD203B41FA5}">
                          <a16:colId xmlns:a16="http://schemas.microsoft.com/office/drawing/2014/main" val="3136966070"/>
                        </a:ext>
                      </a:extLst>
                    </a:gridCol>
                    <a:gridCol w="2687128">
                      <a:extLst>
                        <a:ext uri="{9D8B030D-6E8A-4147-A177-3AD203B41FA5}">
                          <a16:colId xmlns:a16="http://schemas.microsoft.com/office/drawing/2014/main" val="1504146924"/>
                        </a:ext>
                      </a:extLst>
                    </a:gridCol>
                  </a:tblGrid>
                  <a:tr h="1198362">
                    <a:tc>
                      <a:txBody>
                        <a:bodyPr/>
                        <a:lstStyle/>
                        <a:p>
                          <a:pPr algn="ctr" latinLnBrk="1"/>
                          <a:r>
                            <a:rPr lang="en-US" altLang="ko-KR" dirty="0"/>
                            <a:t>Name</a:t>
                          </a:r>
                          <a:endParaRPr lang="ko-KR" altLang="en-US" dirty="0"/>
                        </a:p>
                      </a:txBody>
                      <a:tcPr anchor="ctr"/>
                    </a:tc>
                    <a:tc>
                      <a:txBody>
                        <a:bodyPr/>
                        <a:lstStyle/>
                        <a:p>
                          <a:pPr algn="ctr" latinLnBrk="1"/>
                          <a:r>
                            <a:rPr lang="en-US" altLang="ko-KR" dirty="0"/>
                            <a:t>Primitive</a:t>
                          </a:r>
                          <a:endParaRPr lang="ko-KR" altLang="en-US" dirty="0"/>
                        </a:p>
                      </a:txBody>
                      <a:tcPr anchor="ctr"/>
                    </a:tc>
                    <a:tc>
                      <a:txBody>
                        <a:bodyPr/>
                        <a:lstStyle/>
                        <a:p>
                          <a:pPr algn="ctr" latinLnBrk="1"/>
                          <a:r>
                            <a:rPr lang="en-US" altLang="ko-KR" dirty="0"/>
                            <a:t>Seedless Robustness</a:t>
                          </a:r>
                          <a:br>
                            <a:rPr lang="en-US" altLang="ko-KR" dirty="0"/>
                          </a:br>
                          <a:r>
                            <a:rPr lang="en-US" altLang="ko-KR" dirty="0"/>
                            <a:t>[CRYPTO 19]</a:t>
                          </a:r>
                          <a:endParaRPr lang="ko-KR" altLang="en-US" dirty="0"/>
                        </a:p>
                      </a:txBody>
                      <a:tcPr anchor="ctr"/>
                    </a:tc>
                    <a:tc>
                      <a:txBody>
                        <a:bodyPr/>
                        <a:lstStyle/>
                        <a:p>
                          <a:pPr algn="ctr" latinLnBrk="1"/>
                          <a:r>
                            <a:rPr lang="en-US" altLang="ko-KR" dirty="0"/>
                            <a:t>Seedless Robustness</a:t>
                          </a:r>
                          <a:br>
                            <a:rPr lang="en-US" altLang="ko-KR" dirty="0"/>
                          </a:br>
                          <a:r>
                            <a:rPr lang="en-US" altLang="ko-KR" dirty="0"/>
                            <a:t>[ours]</a:t>
                          </a:r>
                          <a:endParaRPr lang="ko-KR" altLang="en-US" dirty="0"/>
                        </a:p>
                      </a:txBody>
                      <a:tcPr anchor="ctr"/>
                    </a:tc>
                    <a:extLst>
                      <a:ext uri="{0D108BD9-81ED-4DB2-BD59-A6C34878D82A}">
                        <a16:rowId xmlns:a16="http://schemas.microsoft.com/office/drawing/2014/main" val="2249934115"/>
                      </a:ext>
                    </a:extLst>
                  </a:tr>
                  <a:tr h="921740">
                    <a:tc>
                      <a:txBody>
                        <a:bodyPr/>
                        <a:lstStyle/>
                        <a:p>
                          <a:pPr algn="ctr" latinLnBrk="1"/>
                          <a:r>
                            <a:rPr lang="en-US" altLang="ko-KR" dirty="0"/>
                            <a:t>Sponge-DRBG</a:t>
                          </a:r>
                        </a:p>
                      </a:txBody>
                      <a:tcPr anchor="ctr"/>
                    </a:tc>
                    <a:tc>
                      <a:txBody>
                        <a:bodyPr/>
                        <a:lstStyle/>
                        <a:p>
                          <a:pPr algn="ctr" latinLnBrk="1"/>
                          <a:r>
                            <a:rPr lang="en-US" altLang="ko-KR" dirty="0"/>
                            <a:t>Public permutation</a:t>
                          </a:r>
                          <a:endParaRPr lang="ko-KR" altLang="en-US" dirty="0"/>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14:m>
                            <m:oMath xmlns:m="http://schemas.openxmlformats.org/officeDocument/2006/math">
                              <m:func>
                                <m:funcPr>
                                  <m:ctrlPr>
                                    <a:rPr lang="en-US" altLang="ko-KR" sz="2200" b="0" i="1" dirty="0" smtClean="0">
                                      <a:latin typeface="Cambria Math" panose="02040503050406030204" pitchFamily="18" charset="0"/>
                                      <a:cs typeface="Calibri Light" panose="020F0302020204030204" pitchFamily="34" charset="0"/>
                                    </a:rPr>
                                  </m:ctrlPr>
                                </m:funcPr>
                                <m:fName>
                                  <m:r>
                                    <m:rPr>
                                      <m:sty m:val="p"/>
                                    </m:rPr>
                                    <a:rPr lang="en-US" altLang="ko-KR" sz="2200" b="0" i="0" dirty="0" smtClean="0">
                                      <a:latin typeface="Cambria Math" panose="02040503050406030204" pitchFamily="18" charset="0"/>
                                      <a:cs typeface="Calibri Light" panose="020F0302020204030204" pitchFamily="34" charset="0"/>
                                    </a:rPr>
                                    <m:t>min</m:t>
                                  </m:r>
                                </m:fName>
                                <m:e>
                                  <m:d>
                                    <m:dPr>
                                      <m:begChr m:val="{"/>
                                      <m:endChr m:val="}"/>
                                      <m:ctrlPr>
                                        <a:rPr lang="en-US" altLang="ko-KR" sz="2200" b="0" i="1" dirty="0" smtClean="0">
                                          <a:latin typeface="Cambria Math" panose="02040503050406030204" pitchFamily="18" charset="0"/>
                                          <a:cs typeface="Calibri Light" panose="020F0302020204030204" pitchFamily="34" charset="0"/>
                                        </a:rPr>
                                      </m:ctrlPr>
                                    </m:dPr>
                                    <m:e>
                                      <m:f>
                                        <m:fPr>
                                          <m:ctrlPr>
                                            <a:rPr lang="en-US" altLang="ko-KR" sz="2200" b="0" i="1" dirty="0" smtClean="0">
                                              <a:latin typeface="Cambria Math" panose="02040503050406030204" pitchFamily="18" charset="0"/>
                                              <a:cs typeface="Calibri Light" panose="020F0302020204030204" pitchFamily="34" charset="0"/>
                                            </a:rPr>
                                          </m:ctrlPr>
                                        </m:fPr>
                                        <m:num>
                                          <m:r>
                                            <a:rPr lang="ko-KR" altLang="en-US" sz="2200" b="0" i="1" dirty="0" smtClean="0">
                                              <a:latin typeface="Cambria Math" panose="02040503050406030204" pitchFamily="18" charset="0"/>
                                              <a:cs typeface="Calibri Light" panose="020F0302020204030204" pitchFamily="34" charset="0"/>
                                            </a:rPr>
                                            <m:t>𝜆</m:t>
                                          </m:r>
                                        </m:num>
                                        <m:den>
                                          <m:r>
                                            <a:rPr lang="en-US" altLang="ko-KR" sz="2200" b="0" i="1" dirty="0" smtClean="0">
                                              <a:latin typeface="Cambria Math" panose="02040503050406030204" pitchFamily="18" charset="0"/>
                                              <a:cs typeface="Calibri Light" panose="020F0302020204030204" pitchFamily="34" charset="0"/>
                                            </a:rPr>
                                            <m:t>2</m:t>
                                          </m:r>
                                        </m:den>
                                      </m:f>
                                      <m:r>
                                        <a:rPr lang="en-US" altLang="ko-KR" sz="2200" b="0" i="1" dirty="0" smtClean="0">
                                          <a:latin typeface="Cambria Math" panose="02040503050406030204" pitchFamily="18" charset="0"/>
                                          <a:cs typeface="Calibri Light" panose="020F0302020204030204" pitchFamily="34" charset="0"/>
                                        </a:rPr>
                                        <m:t>,</m:t>
                                      </m:r>
                                      <m:f>
                                        <m:fPr>
                                          <m:ctrlPr>
                                            <a:rPr lang="en-US" altLang="ko-KR" sz="2200" b="0" i="1" dirty="0" smtClean="0">
                                              <a:solidFill>
                                                <a:srgbClr val="FF0000"/>
                                              </a:solidFill>
                                              <a:latin typeface="Cambria Math" panose="02040503050406030204" pitchFamily="18" charset="0"/>
                                              <a:cs typeface="Calibri Light" panose="020F0302020204030204" pitchFamily="34" charset="0"/>
                                            </a:rPr>
                                          </m:ctrlPr>
                                        </m:fPr>
                                        <m:num>
                                          <m:r>
                                            <a:rPr lang="en-US" altLang="ko-KR" sz="2200" b="0" i="1" dirty="0" smtClean="0">
                                              <a:solidFill>
                                                <a:srgbClr val="FF0000"/>
                                              </a:solidFill>
                                              <a:latin typeface="Cambria Math" panose="02040503050406030204" pitchFamily="18" charset="0"/>
                                              <a:cs typeface="Calibri Light" panose="020F0302020204030204" pitchFamily="34" charset="0"/>
                                            </a:rPr>
                                            <m:t>𝑐</m:t>
                                          </m:r>
                                        </m:num>
                                        <m:den>
                                          <m:r>
                                            <a:rPr lang="en-US" altLang="ko-KR" sz="2200" b="0" i="1" dirty="0" smtClean="0">
                                              <a:solidFill>
                                                <a:srgbClr val="FF0000"/>
                                              </a:solidFill>
                                              <a:latin typeface="Cambria Math" panose="02040503050406030204" pitchFamily="18" charset="0"/>
                                              <a:cs typeface="Calibri Light" panose="020F0302020204030204" pitchFamily="34" charset="0"/>
                                            </a:rPr>
                                            <m:t>3</m:t>
                                          </m:r>
                                        </m:den>
                                      </m:f>
                                    </m:e>
                                  </m:d>
                                </m:e>
                              </m:func>
                            </m:oMath>
                          </a14:m>
                          <a:r>
                            <a:rPr lang="en-US" altLang="ko-KR" dirty="0"/>
                            <a:t> </a:t>
                          </a:r>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14:m>
                            <m:oMath xmlns:m="http://schemas.openxmlformats.org/officeDocument/2006/math">
                              <m:func>
                                <m:funcPr>
                                  <m:ctrlPr>
                                    <a:rPr lang="en-US" altLang="ko-KR" sz="2200" b="0" i="1" dirty="0" smtClean="0">
                                      <a:solidFill>
                                        <a:schemeClr val="tx1"/>
                                      </a:solidFill>
                                      <a:latin typeface="Cambria Math" panose="02040503050406030204" pitchFamily="18" charset="0"/>
                                      <a:cs typeface="Calibri Light" panose="020F0302020204030204" pitchFamily="34" charset="0"/>
                                    </a:rPr>
                                  </m:ctrlPr>
                                </m:funcPr>
                                <m:fName>
                                  <m:r>
                                    <m:rPr>
                                      <m:sty m:val="p"/>
                                    </m:rPr>
                                    <a:rPr lang="en-US" altLang="ko-KR" sz="2200" b="0" i="0" dirty="0" smtClean="0">
                                      <a:solidFill>
                                        <a:schemeClr val="tx1"/>
                                      </a:solidFill>
                                      <a:latin typeface="Cambria Math" panose="02040503050406030204" pitchFamily="18" charset="0"/>
                                      <a:cs typeface="Calibri Light" panose="020F0302020204030204" pitchFamily="34" charset="0"/>
                                    </a:rPr>
                                    <m:t>min</m:t>
                                  </m:r>
                                </m:fName>
                                <m:e>
                                  <m:d>
                                    <m:dPr>
                                      <m:begChr m:val="{"/>
                                      <m:endChr m:val="}"/>
                                      <m:ctrlPr>
                                        <a:rPr lang="en-US" altLang="ko-KR" sz="2200" b="0" i="1" dirty="0" smtClean="0">
                                          <a:solidFill>
                                            <a:schemeClr val="tx1"/>
                                          </a:solidFill>
                                          <a:latin typeface="Cambria Math" panose="02040503050406030204" pitchFamily="18" charset="0"/>
                                          <a:cs typeface="Calibri Light" panose="020F0302020204030204" pitchFamily="34" charset="0"/>
                                        </a:rPr>
                                      </m:ctrlPr>
                                    </m:dPr>
                                    <m:e>
                                      <m:f>
                                        <m:fPr>
                                          <m:ctrlPr>
                                            <a:rPr lang="en-US" altLang="ko-KR" sz="2200" b="0" i="1" dirty="0" smtClean="0">
                                              <a:solidFill>
                                                <a:schemeClr val="tx1"/>
                                              </a:solidFill>
                                              <a:latin typeface="Cambria Math" panose="02040503050406030204" pitchFamily="18" charset="0"/>
                                              <a:cs typeface="Calibri Light" panose="020F0302020204030204" pitchFamily="34" charset="0"/>
                                            </a:rPr>
                                          </m:ctrlPr>
                                        </m:fPr>
                                        <m:num>
                                          <m:r>
                                            <a:rPr lang="ko-KR" altLang="en-US" sz="2200" b="0" i="1" dirty="0" smtClean="0">
                                              <a:solidFill>
                                                <a:schemeClr val="tx1"/>
                                              </a:solidFill>
                                              <a:latin typeface="Cambria Math" panose="02040503050406030204" pitchFamily="18" charset="0"/>
                                              <a:cs typeface="Calibri Light" panose="020F0302020204030204" pitchFamily="34" charset="0"/>
                                            </a:rPr>
                                            <m:t>𝜆</m:t>
                                          </m:r>
                                        </m:num>
                                        <m:den>
                                          <m:r>
                                            <a:rPr lang="en-US" altLang="ko-KR" sz="2200" b="0" i="1" dirty="0" smtClean="0">
                                              <a:solidFill>
                                                <a:schemeClr val="tx1"/>
                                              </a:solidFill>
                                              <a:latin typeface="Cambria Math" panose="02040503050406030204" pitchFamily="18" charset="0"/>
                                              <a:cs typeface="Calibri Light" panose="020F0302020204030204" pitchFamily="34" charset="0"/>
                                            </a:rPr>
                                            <m:t>2</m:t>
                                          </m:r>
                                        </m:den>
                                      </m:f>
                                      <m:r>
                                        <a:rPr lang="en-US" altLang="ko-KR" sz="2200" b="0" i="1" dirty="0" smtClean="0">
                                          <a:solidFill>
                                            <a:schemeClr val="tx1"/>
                                          </a:solidFill>
                                          <a:latin typeface="Cambria Math" panose="02040503050406030204" pitchFamily="18" charset="0"/>
                                          <a:cs typeface="Calibri Light" panose="020F0302020204030204" pitchFamily="34" charset="0"/>
                                        </a:rPr>
                                        <m:t>,</m:t>
                                      </m:r>
                                      <m:f>
                                        <m:fPr>
                                          <m:ctrlPr>
                                            <a:rPr lang="en-US" altLang="ko-KR" sz="2200" b="0" i="1" dirty="0" smtClean="0">
                                              <a:solidFill>
                                                <a:srgbClr val="FF0000"/>
                                              </a:solidFill>
                                              <a:latin typeface="Cambria Math" panose="02040503050406030204" pitchFamily="18" charset="0"/>
                                              <a:cs typeface="Calibri Light" panose="020F0302020204030204" pitchFamily="34" charset="0"/>
                                            </a:rPr>
                                          </m:ctrlPr>
                                        </m:fPr>
                                        <m:num>
                                          <m:r>
                                            <a:rPr lang="en-US" altLang="ko-KR" sz="2200" b="0" i="1" dirty="0" smtClean="0">
                                              <a:solidFill>
                                                <a:srgbClr val="FF0000"/>
                                              </a:solidFill>
                                              <a:latin typeface="Cambria Math" panose="02040503050406030204" pitchFamily="18" charset="0"/>
                                              <a:cs typeface="Calibri Light" panose="020F0302020204030204" pitchFamily="34" charset="0"/>
                                            </a:rPr>
                                            <m:t>𝑐</m:t>
                                          </m:r>
                                        </m:num>
                                        <m:den>
                                          <m:r>
                                            <a:rPr lang="en-US" altLang="ko-KR" sz="2200" b="0" i="1" dirty="0" smtClean="0">
                                              <a:solidFill>
                                                <a:srgbClr val="FF0000"/>
                                              </a:solidFill>
                                              <a:latin typeface="Cambria Math" panose="02040503050406030204" pitchFamily="18" charset="0"/>
                                              <a:cs typeface="Calibri Light" panose="020F0302020204030204" pitchFamily="34" charset="0"/>
                                            </a:rPr>
                                            <m:t>2</m:t>
                                          </m:r>
                                        </m:den>
                                      </m:f>
                                    </m:e>
                                  </m:d>
                                </m:e>
                              </m:func>
                            </m:oMath>
                          </a14:m>
                          <a:r>
                            <a:rPr lang="en-US" altLang="ko-KR" sz="2200" dirty="0"/>
                            <a:t> (tight)</a:t>
                          </a:r>
                        </a:p>
                      </a:txBody>
                      <a:tcPr anchor="ctr"/>
                    </a:tc>
                    <a:extLst>
                      <a:ext uri="{0D108BD9-81ED-4DB2-BD59-A6C34878D82A}">
                        <a16:rowId xmlns:a16="http://schemas.microsoft.com/office/drawing/2014/main" val="1586687784"/>
                      </a:ext>
                    </a:extLst>
                  </a:tr>
                  <a:tr h="871534">
                    <a:tc>
                      <a:txBody>
                        <a:bodyPr/>
                        <a:lstStyle/>
                        <a:p>
                          <a:pPr algn="ctr" latinLnBrk="1"/>
                          <a:r>
                            <a:rPr lang="en-US" altLang="ko-KR" dirty="0"/>
                            <a:t>POSDRBG</a:t>
                          </a:r>
                        </a:p>
                      </a:txBody>
                      <a:tcPr anchor="ctr"/>
                    </a:tc>
                    <a:tc>
                      <a:txBody>
                        <a:bodyPr/>
                        <a:lstStyle/>
                        <a:p>
                          <a:pPr algn="ctr" latinLnBrk="1"/>
                          <a:r>
                            <a:rPr lang="en-US" altLang="ko-KR" dirty="0"/>
                            <a:t>Public permutation</a:t>
                          </a:r>
                          <a:endParaRPr lang="ko-KR" altLang="en-US" dirty="0"/>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dirty="0"/>
                            <a:t>-</a:t>
                          </a:r>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14:m>
                            <m:oMath xmlns:m="http://schemas.openxmlformats.org/officeDocument/2006/math">
                              <m:func>
                                <m:funcPr>
                                  <m:ctrlPr>
                                    <a:rPr lang="en-US" altLang="ko-KR" sz="2200" b="0" i="1" dirty="0" smtClean="0">
                                      <a:solidFill>
                                        <a:schemeClr val="tx1"/>
                                      </a:solidFill>
                                      <a:latin typeface="Cambria Math" panose="02040503050406030204" pitchFamily="18" charset="0"/>
                                      <a:cs typeface="Calibri Light" panose="020F0302020204030204" pitchFamily="34" charset="0"/>
                                    </a:rPr>
                                  </m:ctrlPr>
                                </m:funcPr>
                                <m:fName>
                                  <m:r>
                                    <m:rPr>
                                      <m:sty m:val="p"/>
                                    </m:rPr>
                                    <a:rPr lang="en-US" altLang="ko-KR" sz="2200" b="0" i="0" dirty="0" smtClean="0">
                                      <a:solidFill>
                                        <a:schemeClr val="tx1"/>
                                      </a:solidFill>
                                      <a:latin typeface="Cambria Math" panose="02040503050406030204" pitchFamily="18" charset="0"/>
                                      <a:cs typeface="Calibri Light" panose="020F0302020204030204" pitchFamily="34" charset="0"/>
                                    </a:rPr>
                                    <m:t>min</m:t>
                                  </m:r>
                                </m:fName>
                                <m:e>
                                  <m:d>
                                    <m:dPr>
                                      <m:begChr m:val="{"/>
                                      <m:endChr m:val="}"/>
                                      <m:ctrlPr>
                                        <a:rPr lang="en-US" altLang="ko-KR" sz="2200" b="0" i="1" dirty="0" smtClean="0">
                                          <a:solidFill>
                                            <a:schemeClr val="tx1"/>
                                          </a:solidFill>
                                          <a:latin typeface="Cambria Math" panose="02040503050406030204" pitchFamily="18" charset="0"/>
                                          <a:cs typeface="Calibri Light" panose="020F0302020204030204" pitchFamily="34" charset="0"/>
                                        </a:rPr>
                                      </m:ctrlPr>
                                    </m:dPr>
                                    <m:e>
                                      <m:f>
                                        <m:fPr>
                                          <m:ctrlPr>
                                            <a:rPr lang="en-US" altLang="ko-KR" sz="2200" b="0" i="1" dirty="0" smtClean="0">
                                              <a:solidFill>
                                                <a:schemeClr val="tx1"/>
                                              </a:solidFill>
                                              <a:latin typeface="Cambria Math" panose="02040503050406030204" pitchFamily="18" charset="0"/>
                                              <a:cs typeface="Calibri Light" panose="020F0302020204030204" pitchFamily="34" charset="0"/>
                                            </a:rPr>
                                          </m:ctrlPr>
                                        </m:fPr>
                                        <m:num>
                                          <m:r>
                                            <a:rPr lang="ko-KR" altLang="en-US" sz="2200" b="0" i="1" dirty="0" smtClean="0">
                                              <a:solidFill>
                                                <a:schemeClr val="tx1"/>
                                              </a:solidFill>
                                              <a:latin typeface="Cambria Math" panose="02040503050406030204" pitchFamily="18" charset="0"/>
                                              <a:cs typeface="Calibri Light" panose="020F0302020204030204" pitchFamily="34" charset="0"/>
                                            </a:rPr>
                                            <m:t>𝜆</m:t>
                                          </m:r>
                                        </m:num>
                                        <m:den>
                                          <m:r>
                                            <a:rPr lang="en-US" altLang="ko-KR" sz="2200" b="0" i="1" dirty="0" smtClean="0">
                                              <a:solidFill>
                                                <a:schemeClr val="tx1"/>
                                              </a:solidFill>
                                              <a:latin typeface="Cambria Math" panose="02040503050406030204" pitchFamily="18" charset="0"/>
                                              <a:cs typeface="Calibri Light" panose="020F0302020204030204" pitchFamily="34" charset="0"/>
                                            </a:rPr>
                                            <m:t>2</m:t>
                                          </m:r>
                                        </m:den>
                                      </m:f>
                                      <m:r>
                                        <a:rPr lang="en-US" altLang="ko-KR" sz="2200" b="0" i="1" dirty="0" smtClean="0">
                                          <a:solidFill>
                                            <a:schemeClr val="tx1"/>
                                          </a:solidFill>
                                          <a:latin typeface="Cambria Math" panose="02040503050406030204" pitchFamily="18" charset="0"/>
                                          <a:cs typeface="Calibri Light" panose="020F0302020204030204" pitchFamily="34" charset="0"/>
                                        </a:rPr>
                                        <m:t>,</m:t>
                                      </m:r>
                                      <m:f>
                                        <m:fPr>
                                          <m:ctrlPr>
                                            <a:rPr lang="en-US" altLang="ko-KR" sz="2200" b="0" i="1" dirty="0" smtClean="0">
                                              <a:solidFill>
                                                <a:schemeClr val="tx1"/>
                                              </a:solidFill>
                                              <a:latin typeface="Cambria Math" panose="02040503050406030204" pitchFamily="18" charset="0"/>
                                              <a:cs typeface="Calibri Light" panose="020F0302020204030204" pitchFamily="34" charset="0"/>
                                            </a:rPr>
                                          </m:ctrlPr>
                                        </m:fPr>
                                        <m:num>
                                          <m:r>
                                            <a:rPr lang="en-US" altLang="ko-KR" sz="2200" b="0" i="1" dirty="0" smtClean="0">
                                              <a:solidFill>
                                                <a:schemeClr val="tx1"/>
                                              </a:solidFill>
                                              <a:latin typeface="Cambria Math" panose="02040503050406030204" pitchFamily="18" charset="0"/>
                                              <a:cs typeface="Calibri Light" panose="020F0302020204030204" pitchFamily="34" charset="0"/>
                                            </a:rPr>
                                            <m:t>𝑐</m:t>
                                          </m:r>
                                        </m:num>
                                        <m:den>
                                          <m:r>
                                            <a:rPr lang="en-US" altLang="ko-KR" sz="2200" b="0" i="1" dirty="0" smtClean="0">
                                              <a:solidFill>
                                                <a:schemeClr val="tx1"/>
                                              </a:solidFill>
                                              <a:latin typeface="Cambria Math" panose="02040503050406030204" pitchFamily="18" charset="0"/>
                                              <a:cs typeface="Calibri Light" panose="020F0302020204030204" pitchFamily="34" charset="0"/>
                                            </a:rPr>
                                            <m:t>2</m:t>
                                          </m:r>
                                        </m:den>
                                      </m:f>
                                    </m:e>
                                  </m:d>
                                </m:e>
                              </m:func>
                            </m:oMath>
                          </a14:m>
                          <a:r>
                            <a:rPr lang="en-US" altLang="ko-KR" sz="2200" dirty="0"/>
                            <a:t> (tight)</a:t>
                          </a:r>
                        </a:p>
                      </a:txBody>
                      <a:tcPr anchor="ctr"/>
                    </a:tc>
                    <a:extLst>
                      <a:ext uri="{0D108BD9-81ED-4DB2-BD59-A6C34878D82A}">
                        <a16:rowId xmlns:a16="http://schemas.microsoft.com/office/drawing/2014/main" val="1590675740"/>
                      </a:ext>
                    </a:extLst>
                  </a:tr>
                </a:tbl>
              </a:graphicData>
            </a:graphic>
          </p:graphicFrame>
        </mc:Choice>
        <mc:Fallback>
          <p:graphicFrame>
            <p:nvGraphicFramePr>
              <p:cNvPr id="4" name="내용 개체 틀 3">
                <a:extLst>
                  <a:ext uri="{FF2B5EF4-FFF2-40B4-BE49-F238E27FC236}">
                    <a16:creationId xmlns:a16="http://schemas.microsoft.com/office/drawing/2014/main" id="{72BD55FA-B88C-E498-D9BB-62C0A35E7B48}"/>
                  </a:ext>
                </a:extLst>
              </p:cNvPr>
              <p:cNvGraphicFramePr>
                <a:graphicFrameLocks/>
              </p:cNvGraphicFramePr>
              <p:nvPr>
                <p:extLst>
                  <p:ext uri="{D42A27DB-BD31-4B8C-83A1-F6EECF244321}">
                    <p14:modId xmlns:p14="http://schemas.microsoft.com/office/powerpoint/2010/main" val="2716254202"/>
                  </p:ext>
                </p:extLst>
              </p:nvPr>
            </p:nvGraphicFramePr>
            <p:xfrm>
              <a:off x="1202851" y="1933182"/>
              <a:ext cx="9786297" cy="2991636"/>
            </p:xfrm>
            <a:graphic>
              <a:graphicData uri="http://schemas.openxmlformats.org/drawingml/2006/table">
                <a:tbl>
                  <a:tblPr firstRow="1" bandRow="1">
                    <a:tableStyleId>{5C22544A-7EE6-4342-B048-85BDC9FD1C3A}</a:tableStyleId>
                  </a:tblPr>
                  <a:tblGrid>
                    <a:gridCol w="2102963">
                      <a:extLst>
                        <a:ext uri="{9D8B030D-6E8A-4147-A177-3AD203B41FA5}">
                          <a16:colId xmlns:a16="http://schemas.microsoft.com/office/drawing/2014/main" val="4243145866"/>
                        </a:ext>
                      </a:extLst>
                    </a:gridCol>
                    <a:gridCol w="2516957">
                      <a:extLst>
                        <a:ext uri="{9D8B030D-6E8A-4147-A177-3AD203B41FA5}">
                          <a16:colId xmlns:a16="http://schemas.microsoft.com/office/drawing/2014/main" val="2936196732"/>
                        </a:ext>
                      </a:extLst>
                    </a:gridCol>
                    <a:gridCol w="2479249">
                      <a:extLst>
                        <a:ext uri="{9D8B030D-6E8A-4147-A177-3AD203B41FA5}">
                          <a16:colId xmlns:a16="http://schemas.microsoft.com/office/drawing/2014/main" val="3136966070"/>
                        </a:ext>
                      </a:extLst>
                    </a:gridCol>
                    <a:gridCol w="2687128">
                      <a:extLst>
                        <a:ext uri="{9D8B030D-6E8A-4147-A177-3AD203B41FA5}">
                          <a16:colId xmlns:a16="http://schemas.microsoft.com/office/drawing/2014/main" val="1504146924"/>
                        </a:ext>
                      </a:extLst>
                    </a:gridCol>
                  </a:tblGrid>
                  <a:tr h="1198362">
                    <a:tc>
                      <a:txBody>
                        <a:bodyPr/>
                        <a:lstStyle/>
                        <a:p>
                          <a:pPr algn="ctr" latinLnBrk="1"/>
                          <a:r>
                            <a:rPr lang="en-US" altLang="ko-KR" dirty="0"/>
                            <a:t>Name</a:t>
                          </a:r>
                          <a:endParaRPr lang="ko-KR" altLang="en-US" dirty="0"/>
                        </a:p>
                      </a:txBody>
                      <a:tcPr anchor="ctr"/>
                    </a:tc>
                    <a:tc>
                      <a:txBody>
                        <a:bodyPr/>
                        <a:lstStyle/>
                        <a:p>
                          <a:pPr algn="ctr" latinLnBrk="1"/>
                          <a:r>
                            <a:rPr lang="en-US" altLang="ko-KR" dirty="0"/>
                            <a:t>Primitive</a:t>
                          </a:r>
                          <a:endParaRPr lang="ko-KR" altLang="en-US" dirty="0"/>
                        </a:p>
                      </a:txBody>
                      <a:tcPr anchor="ctr"/>
                    </a:tc>
                    <a:tc>
                      <a:txBody>
                        <a:bodyPr/>
                        <a:lstStyle/>
                        <a:p>
                          <a:pPr algn="ctr" latinLnBrk="1"/>
                          <a:r>
                            <a:rPr lang="en-US" altLang="ko-KR" dirty="0"/>
                            <a:t>Seedless Robustness</a:t>
                          </a:r>
                          <a:br>
                            <a:rPr lang="en-US" altLang="ko-KR" dirty="0"/>
                          </a:br>
                          <a:r>
                            <a:rPr lang="en-US" altLang="ko-KR" dirty="0"/>
                            <a:t>[CRYPTO 19]</a:t>
                          </a:r>
                          <a:endParaRPr lang="ko-KR" altLang="en-US" dirty="0"/>
                        </a:p>
                      </a:txBody>
                      <a:tcPr anchor="ctr"/>
                    </a:tc>
                    <a:tc>
                      <a:txBody>
                        <a:bodyPr/>
                        <a:lstStyle/>
                        <a:p>
                          <a:pPr algn="ctr" latinLnBrk="1"/>
                          <a:r>
                            <a:rPr lang="en-US" altLang="ko-KR" dirty="0"/>
                            <a:t>Seedless Robustness</a:t>
                          </a:r>
                          <a:br>
                            <a:rPr lang="en-US" altLang="ko-KR" dirty="0"/>
                          </a:br>
                          <a:r>
                            <a:rPr lang="en-US" altLang="ko-KR" dirty="0"/>
                            <a:t>[ours]</a:t>
                          </a:r>
                          <a:endParaRPr lang="ko-KR" altLang="en-US" dirty="0"/>
                        </a:p>
                      </a:txBody>
                      <a:tcPr anchor="ctr"/>
                    </a:tc>
                    <a:extLst>
                      <a:ext uri="{0D108BD9-81ED-4DB2-BD59-A6C34878D82A}">
                        <a16:rowId xmlns:a16="http://schemas.microsoft.com/office/drawing/2014/main" val="2249934115"/>
                      </a:ext>
                    </a:extLst>
                  </a:tr>
                  <a:tr h="921740">
                    <a:tc>
                      <a:txBody>
                        <a:bodyPr/>
                        <a:lstStyle/>
                        <a:p>
                          <a:pPr algn="ctr" latinLnBrk="1"/>
                          <a:r>
                            <a:rPr lang="en-US" altLang="ko-KR" dirty="0"/>
                            <a:t>Sponge-DRBG</a:t>
                          </a:r>
                        </a:p>
                      </a:txBody>
                      <a:tcPr anchor="ctr"/>
                    </a:tc>
                    <a:tc>
                      <a:txBody>
                        <a:bodyPr/>
                        <a:lstStyle/>
                        <a:p>
                          <a:pPr algn="ctr" latinLnBrk="1"/>
                          <a:r>
                            <a:rPr lang="en-US" altLang="ko-KR" dirty="0"/>
                            <a:t>Public permutation</a:t>
                          </a:r>
                          <a:endParaRPr lang="ko-KR" altLang="en-US" dirty="0"/>
                        </a:p>
                      </a:txBody>
                      <a:tcPr anchor="ctr"/>
                    </a:tc>
                    <a:tc>
                      <a:txBody>
                        <a:bodyPr/>
                        <a:lstStyle/>
                        <a:p>
                          <a:endParaRPr lang="ko-KR"/>
                        </a:p>
                      </a:txBody>
                      <a:tcPr anchor="ctr">
                        <a:blipFill>
                          <a:blip r:embed="rId3"/>
                          <a:stretch>
                            <a:fillRect l="-186486" t="-131126" r="-109337" b="-96026"/>
                          </a:stretch>
                        </a:blipFill>
                      </a:tcPr>
                    </a:tc>
                    <a:tc>
                      <a:txBody>
                        <a:bodyPr/>
                        <a:lstStyle/>
                        <a:p>
                          <a:endParaRPr lang="ko-KR"/>
                        </a:p>
                      </a:txBody>
                      <a:tcPr anchor="ctr">
                        <a:blipFill>
                          <a:blip r:embed="rId3"/>
                          <a:stretch>
                            <a:fillRect l="-264399" t="-131126" r="-907" b="-96026"/>
                          </a:stretch>
                        </a:blipFill>
                      </a:tcPr>
                    </a:tc>
                    <a:extLst>
                      <a:ext uri="{0D108BD9-81ED-4DB2-BD59-A6C34878D82A}">
                        <a16:rowId xmlns:a16="http://schemas.microsoft.com/office/drawing/2014/main" val="1586687784"/>
                      </a:ext>
                    </a:extLst>
                  </a:tr>
                  <a:tr h="871534">
                    <a:tc>
                      <a:txBody>
                        <a:bodyPr/>
                        <a:lstStyle/>
                        <a:p>
                          <a:pPr algn="ctr" latinLnBrk="1"/>
                          <a:r>
                            <a:rPr lang="en-US" altLang="ko-KR" dirty="0"/>
                            <a:t>POSDRBG</a:t>
                          </a:r>
                        </a:p>
                      </a:txBody>
                      <a:tcPr anchor="ctr"/>
                    </a:tc>
                    <a:tc>
                      <a:txBody>
                        <a:bodyPr/>
                        <a:lstStyle/>
                        <a:p>
                          <a:pPr algn="ctr" latinLnBrk="1"/>
                          <a:r>
                            <a:rPr lang="en-US" altLang="ko-KR" dirty="0"/>
                            <a:t>Public permutation</a:t>
                          </a:r>
                          <a:endParaRPr lang="ko-KR" altLang="en-US" dirty="0"/>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dirty="0"/>
                            <a:t>-</a:t>
                          </a:r>
                        </a:p>
                      </a:txBody>
                      <a:tcPr anchor="ctr"/>
                    </a:tc>
                    <a:tc>
                      <a:txBody>
                        <a:bodyPr/>
                        <a:lstStyle/>
                        <a:p>
                          <a:endParaRPr lang="ko-KR"/>
                        </a:p>
                      </a:txBody>
                      <a:tcPr anchor="ctr">
                        <a:blipFill>
                          <a:blip r:embed="rId3"/>
                          <a:stretch>
                            <a:fillRect l="-264399" t="-244056" r="-907" b="-1399"/>
                          </a:stretch>
                        </a:blipFill>
                      </a:tcPr>
                    </a:tc>
                    <a:extLst>
                      <a:ext uri="{0D108BD9-81ED-4DB2-BD59-A6C34878D82A}">
                        <a16:rowId xmlns:a16="http://schemas.microsoft.com/office/drawing/2014/main" val="1590675740"/>
                      </a:ext>
                    </a:extLst>
                  </a:tr>
                </a:tbl>
              </a:graphicData>
            </a:graphic>
          </p:graphicFrame>
        </mc:Fallback>
      </mc:AlternateContent>
    </p:spTree>
    <p:extLst>
      <p:ext uri="{BB962C8B-B14F-4D97-AF65-F5344CB8AC3E}">
        <p14:creationId xmlns:p14="http://schemas.microsoft.com/office/powerpoint/2010/main" val="22367109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3347616" y="2726266"/>
            <a:ext cx="5271187" cy="1107996"/>
          </a:xfrm>
          <a:prstGeom prst="rect">
            <a:avLst/>
          </a:prstGeom>
          <a:noFill/>
        </p:spPr>
        <p:txBody>
          <a:bodyPr wrap="none" lIns="91440" tIns="45720" rIns="91440" bIns="45720">
            <a:spAutoFit/>
          </a:bodyPr>
          <a:lstStyle/>
          <a:p>
            <a:pPr algn="ctr"/>
            <a:r>
              <a:rPr lang="en-US" altLang="ko-KR" sz="6600" b="1" cap="none" spc="0" dirty="0">
                <a:ln w="0"/>
                <a:solidFill>
                  <a:schemeClr val="tx1"/>
                </a:solidFill>
                <a:effectLst>
                  <a:outerShdw blurRad="38100" dist="19050" dir="2700000" algn="tl" rotWithShape="0">
                    <a:schemeClr val="dk1">
                      <a:alpha val="40000"/>
                    </a:schemeClr>
                  </a:outerShdw>
                </a:effectLst>
                <a:latin typeface="+mj-lt"/>
              </a:rPr>
              <a:t>Thank you!</a:t>
            </a:r>
          </a:p>
        </p:txBody>
      </p:sp>
    </p:spTree>
    <p:extLst>
      <p:ext uri="{BB962C8B-B14F-4D97-AF65-F5344CB8AC3E}">
        <p14:creationId xmlns:p14="http://schemas.microsoft.com/office/powerpoint/2010/main" val="3846950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a:extLst>
              <a:ext uri="{FF2B5EF4-FFF2-40B4-BE49-F238E27FC236}">
                <a16:creationId xmlns:a16="http://schemas.microsoft.com/office/drawing/2014/main" id="{DBB57891-4661-055B-4C51-1C79FB494DFD}"/>
              </a:ext>
            </a:extLst>
          </p:cNvPr>
          <p:cNvSpPr>
            <a:spLocks noGrp="1"/>
          </p:cNvSpPr>
          <p:nvPr>
            <p:ph idx="1"/>
          </p:nvPr>
        </p:nvSpPr>
        <p:spPr/>
        <p:txBody>
          <a:bodyPr>
            <a:normAutofit/>
          </a:bodyPr>
          <a:lstStyle/>
          <a:p>
            <a:r>
              <a:rPr lang="en-US" altLang="ko-KR" dirty="0">
                <a:sym typeface="Wingdings" panose="05000000000000000000" pitchFamily="2" charset="2"/>
              </a:rPr>
              <a:t>A fundamental component for cryptographic protocols</a:t>
            </a:r>
          </a:p>
          <a:p>
            <a:pPr lvl="1"/>
            <a:r>
              <a:rPr lang="en-US" altLang="ko-KR" dirty="0">
                <a:sym typeface="Wingdings" panose="05000000000000000000" pitchFamily="2" charset="2"/>
              </a:rPr>
              <a:t>Generating cryptographic keys, initialization vectors (IVs)…</a:t>
            </a:r>
          </a:p>
          <a:p>
            <a:pPr lvl="1"/>
            <a:r>
              <a:rPr lang="en-US" altLang="ko-KR" dirty="0"/>
              <a:t>Where cryptographically secure random strings are required, they are generated by a DRBG</a:t>
            </a:r>
          </a:p>
          <a:p>
            <a:pPr lvl="1"/>
            <a:endParaRPr lang="en-US" altLang="ko-KR" dirty="0"/>
          </a:p>
          <a:p>
            <a:r>
              <a:rPr lang="en-US" altLang="ko-KR" dirty="0"/>
              <a:t>Operating systems use DRBG</a:t>
            </a:r>
          </a:p>
          <a:p>
            <a:pPr lvl="1"/>
            <a:r>
              <a:rPr lang="en-US" altLang="ko-KR" dirty="0"/>
              <a:t>Windows: CTR-based DRBG</a:t>
            </a:r>
          </a:p>
          <a:p>
            <a:pPr lvl="1"/>
            <a:r>
              <a:rPr lang="en-US" altLang="ko-KR" dirty="0"/>
              <a:t>iOS: Fortuna</a:t>
            </a:r>
          </a:p>
          <a:p>
            <a:pPr lvl="1"/>
            <a:r>
              <a:rPr lang="en-US" altLang="ko-KR" dirty="0"/>
              <a:t>Linux: custom-designed DRBG</a:t>
            </a:r>
            <a:endParaRPr lang="ko-KR" altLang="en-US" dirty="0"/>
          </a:p>
        </p:txBody>
      </p:sp>
      <p:sp>
        <p:nvSpPr>
          <p:cNvPr id="3" name="제목 2">
            <a:extLst>
              <a:ext uri="{FF2B5EF4-FFF2-40B4-BE49-F238E27FC236}">
                <a16:creationId xmlns:a16="http://schemas.microsoft.com/office/drawing/2014/main" id="{CB44A103-65C7-FD1C-D58C-4830B072FFE2}"/>
              </a:ext>
            </a:extLst>
          </p:cNvPr>
          <p:cNvSpPr>
            <a:spLocks noGrp="1"/>
          </p:cNvSpPr>
          <p:nvPr>
            <p:ph type="title"/>
          </p:nvPr>
        </p:nvSpPr>
        <p:spPr/>
        <p:txBody>
          <a:bodyPr/>
          <a:lstStyle/>
          <a:p>
            <a:r>
              <a:rPr lang="en-US" altLang="ko-KR" dirty="0"/>
              <a:t>DRBG usage</a:t>
            </a:r>
            <a:endParaRPr lang="ko-KR" altLang="en-US" dirty="0"/>
          </a:p>
        </p:txBody>
      </p:sp>
    </p:spTree>
    <p:extLst>
      <p:ext uri="{BB962C8B-B14F-4D97-AF65-F5344CB8AC3E}">
        <p14:creationId xmlns:p14="http://schemas.microsoft.com/office/powerpoint/2010/main" val="609014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a:extLst>
              <a:ext uri="{FF2B5EF4-FFF2-40B4-BE49-F238E27FC236}">
                <a16:creationId xmlns:a16="http://schemas.microsoft.com/office/drawing/2014/main" id="{38377927-B4CF-4774-844D-6A2E98C4629E}"/>
              </a:ext>
            </a:extLst>
          </p:cNvPr>
          <p:cNvSpPr>
            <a:spLocks noGrp="1"/>
          </p:cNvSpPr>
          <p:nvPr>
            <p:ph type="title"/>
          </p:nvPr>
        </p:nvSpPr>
        <p:spPr/>
        <p:txBody>
          <a:bodyPr/>
          <a:lstStyle/>
          <a:p>
            <a:r>
              <a:rPr lang="en-US" altLang="ko-KR" dirty="0"/>
              <a:t>Components of a DRBG</a:t>
            </a:r>
            <a:endParaRPr lang="ko-KR" altLang="en-US" dirty="0"/>
          </a:p>
        </p:txBody>
      </p:sp>
      <p:grpSp>
        <p:nvGrpSpPr>
          <p:cNvPr id="6" name="그룹 5">
            <a:extLst>
              <a:ext uri="{FF2B5EF4-FFF2-40B4-BE49-F238E27FC236}">
                <a16:creationId xmlns:a16="http://schemas.microsoft.com/office/drawing/2014/main" id="{78F2C3C3-3B47-64A4-D0C3-3C12AF5EF9F7}"/>
              </a:ext>
            </a:extLst>
          </p:cNvPr>
          <p:cNvGrpSpPr/>
          <p:nvPr/>
        </p:nvGrpSpPr>
        <p:grpSpPr>
          <a:xfrm>
            <a:off x="3549624" y="1118635"/>
            <a:ext cx="5092752" cy="2731344"/>
            <a:chOff x="5139928" y="1118635"/>
            <a:chExt cx="5092752" cy="2731344"/>
          </a:xfrm>
        </p:grpSpPr>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8E9CF0F0-7078-4DB8-B698-E4F2ED4EE6FF}"/>
                    </a:ext>
                  </a:extLst>
                </p:cNvPr>
                <p:cNvSpPr txBox="1"/>
                <p:nvPr/>
              </p:nvSpPr>
              <p:spPr>
                <a:xfrm>
                  <a:off x="5669476" y="3480647"/>
                  <a:ext cx="85047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𝑆</m:t>
                        </m:r>
                        <m:r>
                          <a:rPr lang="en-US" altLang="ko-KR" b="0" i="1" smtClean="0">
                            <a:latin typeface="Cambria Math" panose="02040503050406030204" pitchFamily="18" charset="0"/>
                          </a:rPr>
                          <m:t>′</m:t>
                        </m:r>
                      </m:oMath>
                    </m:oMathPara>
                  </a14:m>
                  <a:endParaRPr lang="ko-KR" altLang="en-US" dirty="0"/>
                </a:p>
              </p:txBody>
            </p:sp>
          </mc:Choice>
          <mc:Fallback xmlns="">
            <p:sp>
              <p:nvSpPr>
                <p:cNvPr id="24" name="TextBox 23">
                  <a:extLst>
                    <a:ext uri="{FF2B5EF4-FFF2-40B4-BE49-F238E27FC236}">
                      <a16:creationId xmlns:a16="http://schemas.microsoft.com/office/drawing/2014/main" id="{8E9CF0F0-7078-4DB8-B698-E4F2ED4EE6FF}"/>
                    </a:ext>
                  </a:extLst>
                </p:cNvPr>
                <p:cNvSpPr txBox="1">
                  <a:spLocks noRot="1" noChangeAspect="1" noMove="1" noResize="1" noEditPoints="1" noAdjustHandles="1" noChangeArrowheads="1" noChangeShapeType="1" noTextEdit="1"/>
                </p:cNvSpPr>
                <p:nvPr/>
              </p:nvSpPr>
              <p:spPr>
                <a:xfrm>
                  <a:off x="5669476" y="3480647"/>
                  <a:ext cx="850479" cy="369332"/>
                </a:xfrm>
                <a:prstGeom prst="rect">
                  <a:avLst/>
                </a:prstGeom>
                <a:blipFill>
                  <a:blip r:embed="rId3"/>
                  <a:stretch>
                    <a:fillRect/>
                  </a:stretch>
                </a:blipFill>
              </p:spPr>
              <p:txBody>
                <a:bodyPr/>
                <a:lstStyle/>
                <a:p>
                  <a:r>
                    <a:rPr lang="ko-KR" altLang="en-US">
                      <a:noFill/>
                    </a:rPr>
                    <a:t> </a:t>
                  </a:r>
                </a:p>
              </p:txBody>
            </p:sp>
          </mc:Fallback>
        </mc:AlternateContent>
        <p:grpSp>
          <p:nvGrpSpPr>
            <p:cNvPr id="2" name="그룹 1">
              <a:extLst>
                <a:ext uri="{FF2B5EF4-FFF2-40B4-BE49-F238E27FC236}">
                  <a16:creationId xmlns:a16="http://schemas.microsoft.com/office/drawing/2014/main" id="{E387D5B3-2C30-3E72-6956-8BCA7E9E8A2F}"/>
                </a:ext>
              </a:extLst>
            </p:cNvPr>
            <p:cNvGrpSpPr/>
            <p:nvPr/>
          </p:nvGrpSpPr>
          <p:grpSpPr>
            <a:xfrm>
              <a:off x="5139928" y="1118635"/>
              <a:ext cx="5092752" cy="2362012"/>
              <a:chOff x="5139928" y="1118635"/>
              <a:chExt cx="5092752" cy="2362012"/>
            </a:xfrm>
          </p:grpSpPr>
          <mc:AlternateContent xmlns:mc="http://schemas.openxmlformats.org/markup-compatibility/2006" xmlns:a14="http://schemas.microsoft.com/office/drawing/2010/main">
            <mc:Choice Requires="a14">
              <p:sp>
                <p:nvSpPr>
                  <p:cNvPr id="5" name="순서도: 수동 연산 4">
                    <a:extLst>
                      <a:ext uri="{FF2B5EF4-FFF2-40B4-BE49-F238E27FC236}">
                        <a16:creationId xmlns:a16="http://schemas.microsoft.com/office/drawing/2014/main" id="{45D5E055-EB46-4B78-ACCA-637E5DDBCDF9}"/>
                      </a:ext>
                    </a:extLst>
                  </p:cNvPr>
                  <p:cNvSpPr/>
                  <p:nvPr/>
                </p:nvSpPr>
                <p:spPr>
                  <a:xfrm>
                    <a:off x="5139928" y="1949907"/>
                    <a:ext cx="1914712" cy="1063767"/>
                  </a:xfrm>
                  <a:prstGeom prst="flowChartManualOperation">
                    <a:avLst/>
                  </a:prstGeom>
                  <a:solidFill>
                    <a:schemeClr val="accent2">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ko-KR" b="0" i="1" dirty="0" smtClean="0">
                              <a:latin typeface="Cambria Math" panose="02040503050406030204" pitchFamily="18" charset="0"/>
                            </a:rPr>
                            <m:t>𝑟𝑒𝑓𝑟𝑒𝑠h</m:t>
                          </m:r>
                        </m:oMath>
                      </m:oMathPara>
                    </a14:m>
                    <a:endParaRPr/>
                  </a:p>
                </p:txBody>
              </p:sp>
            </mc:Choice>
            <mc:Fallback xmlns="">
              <p:sp>
                <p:nvSpPr>
                  <p:cNvPr id="5" name="순서도: 수동 연산 4">
                    <a:extLst>
                      <a:ext uri="{FF2B5EF4-FFF2-40B4-BE49-F238E27FC236}">
                        <a16:creationId xmlns:a16="http://schemas.microsoft.com/office/drawing/2014/main" id="{45D5E055-EB46-4B78-ACCA-637E5DDBCDF9}"/>
                      </a:ext>
                    </a:extLst>
                  </p:cNvPr>
                  <p:cNvSpPr>
                    <a:spLocks noRot="1" noChangeAspect="1" noMove="1" noResize="1" noEditPoints="1" noAdjustHandles="1" noChangeArrowheads="1" noChangeShapeType="1" noTextEdit="1"/>
                  </p:cNvSpPr>
                  <p:nvPr/>
                </p:nvSpPr>
                <p:spPr>
                  <a:xfrm>
                    <a:off x="5139928" y="1949907"/>
                    <a:ext cx="1914712" cy="1063767"/>
                  </a:xfrm>
                  <a:prstGeom prst="flowChartManualOperation">
                    <a:avLst/>
                  </a:prstGeom>
                  <a:blipFill>
                    <a:blip r:embed="rId4"/>
                    <a:stretch>
                      <a:fillRect/>
                    </a:stretch>
                  </a:blipFill>
                  <a:ln>
                    <a:no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4E4580C-9977-4D38-A143-2107EC592DDB}"/>
                      </a:ext>
                    </a:extLst>
                  </p:cNvPr>
                  <p:cNvSpPr txBox="1"/>
                  <p:nvPr/>
                </p:nvSpPr>
                <p:spPr>
                  <a:xfrm>
                    <a:off x="6204161" y="1118635"/>
                    <a:ext cx="85047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𝐼</m:t>
                          </m:r>
                        </m:oMath>
                      </m:oMathPara>
                    </a14:m>
                    <a:endParaRPr lang="ko-KR" altLang="en-US" dirty="0"/>
                  </a:p>
                </p:txBody>
              </p:sp>
            </mc:Choice>
            <mc:Fallback xmlns="">
              <p:sp>
                <p:nvSpPr>
                  <p:cNvPr id="15" name="TextBox 14">
                    <a:extLst>
                      <a:ext uri="{FF2B5EF4-FFF2-40B4-BE49-F238E27FC236}">
                        <a16:creationId xmlns:a16="http://schemas.microsoft.com/office/drawing/2014/main" id="{D4E4580C-9977-4D38-A143-2107EC592DDB}"/>
                      </a:ext>
                    </a:extLst>
                  </p:cNvPr>
                  <p:cNvSpPr txBox="1">
                    <a:spLocks noRot="1" noChangeAspect="1" noMove="1" noResize="1" noEditPoints="1" noAdjustHandles="1" noChangeArrowheads="1" noChangeShapeType="1" noTextEdit="1"/>
                  </p:cNvSpPr>
                  <p:nvPr/>
                </p:nvSpPr>
                <p:spPr>
                  <a:xfrm>
                    <a:off x="6204161" y="1118635"/>
                    <a:ext cx="850479" cy="369332"/>
                  </a:xfrm>
                  <a:prstGeom prst="rect">
                    <a:avLst/>
                  </a:prstGeom>
                  <a:blipFill>
                    <a:blip r:embed="rId5"/>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E07864C-B604-4D00-B4ED-A7A990553585}"/>
                      </a:ext>
                    </a:extLst>
                  </p:cNvPr>
                  <p:cNvSpPr txBox="1"/>
                  <p:nvPr/>
                </p:nvSpPr>
                <p:spPr>
                  <a:xfrm>
                    <a:off x="5139928" y="1118635"/>
                    <a:ext cx="85047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𝑆</m:t>
                          </m:r>
                        </m:oMath>
                      </m:oMathPara>
                    </a14:m>
                    <a:endParaRPr lang="ko-KR" altLang="en-US" dirty="0"/>
                  </a:p>
                </p:txBody>
              </p:sp>
            </mc:Choice>
            <mc:Fallback xmlns="">
              <p:sp>
                <p:nvSpPr>
                  <p:cNvPr id="16" name="TextBox 15">
                    <a:extLst>
                      <a:ext uri="{FF2B5EF4-FFF2-40B4-BE49-F238E27FC236}">
                        <a16:creationId xmlns:a16="http://schemas.microsoft.com/office/drawing/2014/main" id="{EE07864C-B604-4D00-B4ED-A7A990553585}"/>
                      </a:ext>
                    </a:extLst>
                  </p:cNvPr>
                  <p:cNvSpPr txBox="1">
                    <a:spLocks noRot="1" noChangeAspect="1" noMove="1" noResize="1" noEditPoints="1" noAdjustHandles="1" noChangeArrowheads="1" noChangeShapeType="1" noTextEdit="1"/>
                  </p:cNvSpPr>
                  <p:nvPr/>
                </p:nvSpPr>
                <p:spPr>
                  <a:xfrm>
                    <a:off x="5139928" y="1118635"/>
                    <a:ext cx="850479" cy="369332"/>
                  </a:xfrm>
                  <a:prstGeom prst="rect">
                    <a:avLst/>
                  </a:prstGeom>
                  <a:blipFill>
                    <a:blip r:embed="rId6"/>
                    <a:stretch>
                      <a:fillRect/>
                    </a:stretch>
                  </a:blipFill>
                </p:spPr>
                <p:txBody>
                  <a:bodyPr/>
                  <a:lstStyle/>
                  <a:p>
                    <a:r>
                      <a:rPr lang="ko-KR" altLang="en-US">
                        <a:noFill/>
                      </a:rPr>
                      <a:t> </a:t>
                    </a:r>
                  </a:p>
                </p:txBody>
              </p:sp>
            </mc:Fallback>
          </mc:AlternateContent>
          <p:cxnSp>
            <p:nvCxnSpPr>
              <p:cNvPr id="17" name="직선 화살표 연결선 16">
                <a:extLst>
                  <a:ext uri="{FF2B5EF4-FFF2-40B4-BE49-F238E27FC236}">
                    <a16:creationId xmlns:a16="http://schemas.microsoft.com/office/drawing/2014/main" id="{322B9415-CADE-406E-B83A-39ABA8402800}"/>
                  </a:ext>
                </a:extLst>
              </p:cNvPr>
              <p:cNvCxnSpPr>
                <a:cxnSpLocks/>
                <a:stCxn id="16" idx="2"/>
              </p:cNvCxnSpPr>
              <p:nvPr/>
            </p:nvCxnSpPr>
            <p:spPr>
              <a:xfrm flipH="1">
                <a:off x="5562600" y="1487967"/>
                <a:ext cx="2568" cy="4619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직선 화살표 연결선 19">
                <a:extLst>
                  <a:ext uri="{FF2B5EF4-FFF2-40B4-BE49-F238E27FC236}">
                    <a16:creationId xmlns:a16="http://schemas.microsoft.com/office/drawing/2014/main" id="{13516952-AA85-4BED-887F-3BB2F51A3D6E}"/>
                  </a:ext>
                </a:extLst>
              </p:cNvPr>
              <p:cNvCxnSpPr>
                <a:cxnSpLocks/>
              </p:cNvCxnSpPr>
              <p:nvPr/>
            </p:nvCxnSpPr>
            <p:spPr>
              <a:xfrm flipH="1">
                <a:off x="6619503" y="1487967"/>
                <a:ext cx="2568" cy="4619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직선 화살표 연결선 20">
                <a:extLst>
                  <a:ext uri="{FF2B5EF4-FFF2-40B4-BE49-F238E27FC236}">
                    <a16:creationId xmlns:a16="http://schemas.microsoft.com/office/drawing/2014/main" id="{83851E18-B85C-4654-80F4-08AFCB6E2C1E}"/>
                  </a:ext>
                </a:extLst>
              </p:cNvPr>
              <p:cNvCxnSpPr>
                <a:cxnSpLocks/>
                <a:stCxn id="5" idx="2"/>
                <a:endCxn id="24" idx="0"/>
              </p:cNvCxnSpPr>
              <p:nvPr/>
            </p:nvCxnSpPr>
            <p:spPr>
              <a:xfrm flipH="1">
                <a:off x="6094716" y="3013674"/>
                <a:ext cx="2568" cy="4669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507F6F28-7B9F-4F2A-886D-0835A98E7577}"/>
                      </a:ext>
                    </a:extLst>
                  </p:cNvPr>
                  <p:cNvSpPr txBox="1"/>
                  <p:nvPr/>
                </p:nvSpPr>
                <p:spPr>
                  <a:xfrm>
                    <a:off x="9382201" y="1118635"/>
                    <a:ext cx="85047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ko-KR" b="0" i="0" smtClean="0">
                              <a:latin typeface="Cambria Math" panose="02040503050406030204" pitchFamily="18" charset="0"/>
                            </a:rPr>
                            <m:t>len</m:t>
                          </m:r>
                        </m:oMath>
                      </m:oMathPara>
                    </a14:m>
                    <a:endParaRPr lang="ko-KR" altLang="en-US" dirty="0"/>
                  </a:p>
                </p:txBody>
              </p:sp>
            </mc:Choice>
            <mc:Fallback xmlns="">
              <p:sp>
                <p:nvSpPr>
                  <p:cNvPr id="27" name="TextBox 26">
                    <a:extLst>
                      <a:ext uri="{FF2B5EF4-FFF2-40B4-BE49-F238E27FC236}">
                        <a16:creationId xmlns:a16="http://schemas.microsoft.com/office/drawing/2014/main" id="{507F6F28-7B9F-4F2A-886D-0835A98E7577}"/>
                      </a:ext>
                    </a:extLst>
                  </p:cNvPr>
                  <p:cNvSpPr txBox="1">
                    <a:spLocks noRot="1" noChangeAspect="1" noMove="1" noResize="1" noEditPoints="1" noAdjustHandles="1" noChangeArrowheads="1" noChangeShapeType="1" noTextEdit="1"/>
                  </p:cNvSpPr>
                  <p:nvPr/>
                </p:nvSpPr>
                <p:spPr>
                  <a:xfrm>
                    <a:off x="9382201" y="1118635"/>
                    <a:ext cx="850479" cy="369332"/>
                  </a:xfrm>
                  <a:prstGeom prst="rect">
                    <a:avLst/>
                  </a:prstGeom>
                  <a:blipFill>
                    <a:blip r:embed="rId7"/>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9514AB7B-6E2D-48C3-A57D-0013D1884C3C}"/>
                      </a:ext>
                    </a:extLst>
                  </p:cNvPr>
                  <p:cNvSpPr txBox="1"/>
                  <p:nvPr/>
                </p:nvSpPr>
                <p:spPr>
                  <a:xfrm>
                    <a:off x="8317968" y="1118635"/>
                    <a:ext cx="85047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𝑆</m:t>
                          </m:r>
                        </m:oMath>
                      </m:oMathPara>
                    </a14:m>
                    <a:endParaRPr lang="ko-KR" altLang="en-US" dirty="0"/>
                  </a:p>
                </p:txBody>
              </p:sp>
            </mc:Choice>
            <mc:Fallback xmlns="">
              <p:sp>
                <p:nvSpPr>
                  <p:cNvPr id="28" name="TextBox 27">
                    <a:extLst>
                      <a:ext uri="{FF2B5EF4-FFF2-40B4-BE49-F238E27FC236}">
                        <a16:creationId xmlns:a16="http://schemas.microsoft.com/office/drawing/2014/main" id="{9514AB7B-6E2D-48C3-A57D-0013D1884C3C}"/>
                      </a:ext>
                    </a:extLst>
                  </p:cNvPr>
                  <p:cNvSpPr txBox="1">
                    <a:spLocks noRot="1" noChangeAspect="1" noMove="1" noResize="1" noEditPoints="1" noAdjustHandles="1" noChangeArrowheads="1" noChangeShapeType="1" noTextEdit="1"/>
                  </p:cNvSpPr>
                  <p:nvPr/>
                </p:nvSpPr>
                <p:spPr>
                  <a:xfrm>
                    <a:off x="8317968" y="1118635"/>
                    <a:ext cx="850479" cy="369332"/>
                  </a:xfrm>
                  <a:prstGeom prst="rect">
                    <a:avLst/>
                  </a:prstGeom>
                  <a:blipFill>
                    <a:blip r:embed="rId8"/>
                    <a:stretch>
                      <a:fillRect/>
                    </a:stretch>
                  </a:blipFill>
                </p:spPr>
                <p:txBody>
                  <a:bodyPr/>
                  <a:lstStyle/>
                  <a:p>
                    <a:r>
                      <a:rPr lang="ko-KR" altLang="en-US">
                        <a:noFill/>
                      </a:rPr>
                      <a:t> </a:t>
                    </a:r>
                  </a:p>
                </p:txBody>
              </p:sp>
            </mc:Fallback>
          </mc:AlternateContent>
          <p:cxnSp>
            <p:nvCxnSpPr>
              <p:cNvPr id="29" name="직선 화살표 연결선 28">
                <a:extLst>
                  <a:ext uri="{FF2B5EF4-FFF2-40B4-BE49-F238E27FC236}">
                    <a16:creationId xmlns:a16="http://schemas.microsoft.com/office/drawing/2014/main" id="{025ABD4A-47BC-49FF-88CC-2259AA54DF41}"/>
                  </a:ext>
                </a:extLst>
              </p:cNvPr>
              <p:cNvCxnSpPr>
                <a:cxnSpLocks/>
                <a:stCxn id="28" idx="2"/>
              </p:cNvCxnSpPr>
              <p:nvPr/>
            </p:nvCxnSpPr>
            <p:spPr>
              <a:xfrm flipH="1">
                <a:off x="8740640" y="1487967"/>
                <a:ext cx="2568" cy="4619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직선 화살표 연결선 29">
                <a:extLst>
                  <a:ext uri="{FF2B5EF4-FFF2-40B4-BE49-F238E27FC236}">
                    <a16:creationId xmlns:a16="http://schemas.microsoft.com/office/drawing/2014/main" id="{FCEEB566-399F-4305-8E11-E4F7CD62B492}"/>
                  </a:ext>
                </a:extLst>
              </p:cNvPr>
              <p:cNvCxnSpPr>
                <a:cxnSpLocks/>
              </p:cNvCxnSpPr>
              <p:nvPr/>
            </p:nvCxnSpPr>
            <p:spPr>
              <a:xfrm flipH="1">
                <a:off x="9797543" y="1487967"/>
                <a:ext cx="2568" cy="4619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7" name="순서도: 수동 연산 36">
                <a:extLst>
                  <a:ext uri="{FF2B5EF4-FFF2-40B4-BE49-F238E27FC236}">
                    <a16:creationId xmlns:a16="http://schemas.microsoft.com/office/drawing/2014/main" id="{A3444611-324A-4FBC-AAD6-BCF9B612BC11}"/>
                  </a:ext>
                </a:extLst>
              </p:cNvPr>
              <p:cNvSpPr/>
              <p:nvPr/>
            </p:nvSpPr>
            <p:spPr>
              <a:xfrm rot="10800000">
                <a:off x="8317968" y="1949906"/>
                <a:ext cx="1914712" cy="1063767"/>
              </a:xfrm>
              <a:prstGeom prst="flowChartManualOperation">
                <a:avLst/>
              </a:prstGeom>
              <a:solidFill>
                <a:schemeClr val="accent6">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dirty="0"/>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25B70875-5230-4487-BB74-B71AD8FA21D4}"/>
                      </a:ext>
                    </a:extLst>
                  </p:cNvPr>
                  <p:cNvSpPr txBox="1"/>
                  <p:nvPr/>
                </p:nvSpPr>
                <p:spPr>
                  <a:xfrm>
                    <a:off x="8738071" y="2297124"/>
                    <a:ext cx="106687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𝑛𝑒𝑥𝑡</m:t>
                          </m:r>
                        </m:oMath>
                      </m:oMathPara>
                    </a14:m>
                    <a:endParaRPr lang="ko-KR" altLang="en-US" dirty="0"/>
                  </a:p>
                </p:txBody>
              </p:sp>
            </mc:Choice>
            <mc:Fallback xmlns="">
              <p:sp>
                <p:nvSpPr>
                  <p:cNvPr id="38" name="TextBox 37">
                    <a:extLst>
                      <a:ext uri="{FF2B5EF4-FFF2-40B4-BE49-F238E27FC236}">
                        <a16:creationId xmlns:a16="http://schemas.microsoft.com/office/drawing/2014/main" id="{25B70875-5230-4487-BB74-B71AD8FA21D4}"/>
                      </a:ext>
                    </a:extLst>
                  </p:cNvPr>
                  <p:cNvSpPr txBox="1">
                    <a:spLocks noRot="1" noChangeAspect="1" noMove="1" noResize="1" noEditPoints="1" noAdjustHandles="1" noChangeArrowheads="1" noChangeShapeType="1" noTextEdit="1"/>
                  </p:cNvSpPr>
                  <p:nvPr/>
                </p:nvSpPr>
                <p:spPr>
                  <a:xfrm>
                    <a:off x="8738071" y="2297124"/>
                    <a:ext cx="1066871" cy="369332"/>
                  </a:xfrm>
                  <a:prstGeom prst="rect">
                    <a:avLst/>
                  </a:prstGeom>
                  <a:blipFill>
                    <a:blip r:embed="rId9"/>
                    <a:stretch>
                      <a:fillRect/>
                    </a:stretch>
                  </a:blipFill>
                </p:spPr>
                <p:txBody>
                  <a:bodyPr/>
                  <a:lstStyle/>
                  <a:p>
                    <a:r>
                      <a:rPr lang="ko-KR" altLang="en-US">
                        <a:noFill/>
                      </a:rPr>
                      <a:t> </a:t>
                    </a:r>
                  </a:p>
                </p:txBody>
              </p:sp>
            </mc:Fallback>
          </mc:AlternateContent>
          <p:cxnSp>
            <p:nvCxnSpPr>
              <p:cNvPr id="39" name="직선 화살표 연결선 38">
                <a:extLst>
                  <a:ext uri="{FF2B5EF4-FFF2-40B4-BE49-F238E27FC236}">
                    <a16:creationId xmlns:a16="http://schemas.microsoft.com/office/drawing/2014/main" id="{8F3150E9-A224-4757-980C-5B482185B808}"/>
                  </a:ext>
                </a:extLst>
              </p:cNvPr>
              <p:cNvCxnSpPr>
                <a:cxnSpLocks/>
              </p:cNvCxnSpPr>
              <p:nvPr/>
            </p:nvCxnSpPr>
            <p:spPr>
              <a:xfrm flipH="1">
                <a:off x="8738071" y="3018707"/>
                <a:ext cx="2568" cy="4619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 name="직선 화살표 연결선 39">
                <a:extLst>
                  <a:ext uri="{FF2B5EF4-FFF2-40B4-BE49-F238E27FC236}">
                    <a16:creationId xmlns:a16="http://schemas.microsoft.com/office/drawing/2014/main" id="{1C88AA8F-EA1E-4CD8-BE34-DBBAE0492CBC}"/>
                  </a:ext>
                </a:extLst>
              </p:cNvPr>
              <p:cNvCxnSpPr>
                <a:cxnSpLocks/>
              </p:cNvCxnSpPr>
              <p:nvPr/>
            </p:nvCxnSpPr>
            <p:spPr>
              <a:xfrm flipH="1">
                <a:off x="9807510" y="3012170"/>
                <a:ext cx="2568" cy="4619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B3DE51B5-6DB4-44EA-9619-49F9F84551AB}"/>
                    </a:ext>
                  </a:extLst>
                </p:cNvPr>
                <p:cNvSpPr txBox="1"/>
                <p:nvPr/>
              </p:nvSpPr>
              <p:spPr>
                <a:xfrm>
                  <a:off x="8317968" y="3472932"/>
                  <a:ext cx="85047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𝑆</m:t>
                        </m:r>
                        <m:r>
                          <a:rPr lang="en-US" altLang="ko-KR" b="0" i="1" smtClean="0">
                            <a:latin typeface="Cambria Math" panose="02040503050406030204" pitchFamily="18" charset="0"/>
                          </a:rPr>
                          <m:t>′</m:t>
                        </m:r>
                      </m:oMath>
                    </m:oMathPara>
                  </a14:m>
                  <a:endParaRPr lang="ko-KR" altLang="en-US" dirty="0"/>
                </a:p>
              </p:txBody>
            </p:sp>
          </mc:Choice>
          <mc:Fallback xmlns="">
            <p:sp>
              <p:nvSpPr>
                <p:cNvPr id="41" name="TextBox 40">
                  <a:extLst>
                    <a:ext uri="{FF2B5EF4-FFF2-40B4-BE49-F238E27FC236}">
                      <a16:creationId xmlns:a16="http://schemas.microsoft.com/office/drawing/2014/main" id="{B3DE51B5-6DB4-44EA-9619-49F9F84551AB}"/>
                    </a:ext>
                  </a:extLst>
                </p:cNvPr>
                <p:cNvSpPr txBox="1">
                  <a:spLocks noRot="1" noChangeAspect="1" noMove="1" noResize="1" noEditPoints="1" noAdjustHandles="1" noChangeArrowheads="1" noChangeShapeType="1" noTextEdit="1"/>
                </p:cNvSpPr>
                <p:nvPr/>
              </p:nvSpPr>
              <p:spPr>
                <a:xfrm>
                  <a:off x="8317968" y="3472932"/>
                  <a:ext cx="850479" cy="369332"/>
                </a:xfrm>
                <a:prstGeom prst="rect">
                  <a:avLst/>
                </a:prstGeom>
                <a:blipFill>
                  <a:blip r:embed="rId10"/>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B0B8B8D6-59BC-4C2A-9FA0-B72A351B0BE5}"/>
                    </a:ext>
                  </a:extLst>
                </p:cNvPr>
                <p:cNvSpPr txBox="1"/>
                <p:nvPr/>
              </p:nvSpPr>
              <p:spPr>
                <a:xfrm>
                  <a:off x="9382201" y="3472932"/>
                  <a:ext cx="85047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𝑍</m:t>
                        </m:r>
                      </m:oMath>
                    </m:oMathPara>
                  </a14:m>
                  <a:endParaRPr lang="ko-KR" altLang="en-US" dirty="0"/>
                </a:p>
              </p:txBody>
            </p:sp>
          </mc:Choice>
          <mc:Fallback xmlns="">
            <p:sp>
              <p:nvSpPr>
                <p:cNvPr id="42" name="TextBox 41">
                  <a:extLst>
                    <a:ext uri="{FF2B5EF4-FFF2-40B4-BE49-F238E27FC236}">
                      <a16:creationId xmlns:a16="http://schemas.microsoft.com/office/drawing/2014/main" id="{B0B8B8D6-59BC-4C2A-9FA0-B72A351B0BE5}"/>
                    </a:ext>
                  </a:extLst>
                </p:cNvPr>
                <p:cNvSpPr txBox="1">
                  <a:spLocks noRot="1" noChangeAspect="1" noMove="1" noResize="1" noEditPoints="1" noAdjustHandles="1" noChangeArrowheads="1" noChangeShapeType="1" noTextEdit="1"/>
                </p:cNvSpPr>
                <p:nvPr/>
              </p:nvSpPr>
              <p:spPr>
                <a:xfrm>
                  <a:off x="9382201" y="3472932"/>
                  <a:ext cx="850479" cy="369332"/>
                </a:xfrm>
                <a:prstGeom prst="rect">
                  <a:avLst/>
                </a:prstGeom>
                <a:blipFill>
                  <a:blip r:embed="rId11"/>
                  <a:stretch>
                    <a:fillRect/>
                  </a:stretch>
                </a:blipFill>
              </p:spPr>
              <p:txBody>
                <a:bodyPr/>
                <a:lstStyle/>
                <a:p>
                  <a:r>
                    <a:rPr lang="ko-KR" altLang="en-US">
                      <a:noFill/>
                    </a:rPr>
                    <a:t> </a:t>
                  </a:r>
                </a:p>
              </p:txBody>
            </p:sp>
          </mc:Fallback>
        </mc:AlternateContent>
      </p:grpSp>
      <mc:AlternateContent xmlns:mc="http://schemas.openxmlformats.org/markup-compatibility/2006" xmlns:a14="http://schemas.microsoft.com/office/drawing/2010/main">
        <mc:Choice Requires="a14">
          <p:sp>
            <p:nvSpPr>
              <p:cNvPr id="44" name="내용 개체 틀 1">
                <a:extLst>
                  <a:ext uri="{FF2B5EF4-FFF2-40B4-BE49-F238E27FC236}">
                    <a16:creationId xmlns:a16="http://schemas.microsoft.com/office/drawing/2014/main" id="{5D2F7085-D79A-448A-859E-009E22C2687A}"/>
                  </a:ext>
                </a:extLst>
              </p:cNvPr>
              <p:cNvSpPr>
                <a:spLocks noGrp="1"/>
              </p:cNvSpPr>
              <p:nvPr>
                <p:ph idx="1"/>
              </p:nvPr>
            </p:nvSpPr>
            <p:spPr>
              <a:xfrm>
                <a:off x="838200" y="4044490"/>
                <a:ext cx="10515600" cy="2448383"/>
              </a:xfrm>
            </p:spPr>
            <p:txBody>
              <a:bodyPr>
                <a:normAutofit/>
              </a:bodyPr>
              <a:lstStyle/>
              <a:p>
                <a:pPr>
                  <a:lnSpc>
                    <a:spcPct val="140000"/>
                  </a:lnSpc>
                </a:pPr>
                <a:r>
                  <a:rPr lang="en-US" altLang="ko-KR" dirty="0"/>
                  <a:t>Two algorithms</a:t>
                </a:r>
              </a:p>
              <a:p>
                <a:pPr lvl="1">
                  <a:lnSpc>
                    <a:spcPct val="140000"/>
                  </a:lnSpc>
                </a:pPr>
                <a:r>
                  <a:rPr lang="en-US" altLang="ko-KR" dirty="0"/>
                  <a:t>r</a:t>
                </a:r>
                <a14:m>
                  <m:oMath xmlns:m="http://schemas.openxmlformats.org/officeDocument/2006/math">
                    <m:r>
                      <a:rPr lang="en-US" altLang="ko-KR" i="1" dirty="0" smtClean="0">
                        <a:latin typeface="Cambria Math" panose="02040503050406030204" pitchFamily="18" charset="0"/>
                      </a:rPr>
                      <m:t>𝑒𝑓𝑟𝑒𝑠h</m:t>
                    </m:r>
                  </m:oMath>
                </a14:m>
                <a:r>
                  <a:rPr lang="en-US" altLang="ko-KR" dirty="0"/>
                  <a:t>: receiving new entropy input </a:t>
                </a:r>
                <a14:m>
                  <m:oMath xmlns:m="http://schemas.openxmlformats.org/officeDocument/2006/math">
                    <m:r>
                      <a:rPr lang="en-US" altLang="ko-KR" b="0" i="1" smtClean="0">
                        <a:latin typeface="Cambria Math" panose="02040503050406030204" pitchFamily="18" charset="0"/>
                      </a:rPr>
                      <m:t>𝐼</m:t>
                    </m:r>
                  </m:oMath>
                </a14:m>
                <a:r>
                  <a:rPr lang="en-US" altLang="ko-KR" dirty="0"/>
                  <a:t>, the current state </a:t>
                </a:r>
                <a14:m>
                  <m:oMath xmlns:m="http://schemas.openxmlformats.org/officeDocument/2006/math">
                    <m:r>
                      <a:rPr lang="en-US" altLang="ko-KR" i="1">
                        <a:latin typeface="Cambria Math" panose="02040503050406030204" pitchFamily="18" charset="0"/>
                      </a:rPr>
                      <m:t>𝑆</m:t>
                    </m:r>
                  </m:oMath>
                </a14:m>
                <a:r>
                  <a:rPr lang="en-US" altLang="ko-KR" dirty="0"/>
                  <a:t> is updated to a new state </a:t>
                </a:r>
                <a14:m>
                  <m:oMath xmlns:m="http://schemas.openxmlformats.org/officeDocument/2006/math">
                    <m:r>
                      <a:rPr lang="en-US" altLang="ko-KR" b="0" i="1" smtClean="0">
                        <a:latin typeface="Cambria Math" panose="02040503050406030204" pitchFamily="18" charset="0"/>
                      </a:rPr>
                      <m:t>𝑆</m:t>
                    </m:r>
                    <m:r>
                      <a:rPr lang="en-US" altLang="ko-KR" b="0" i="1" smtClean="0">
                        <a:latin typeface="Cambria Math" panose="02040503050406030204" pitchFamily="18" charset="0"/>
                      </a:rPr>
                      <m:t>′</m:t>
                    </m:r>
                  </m:oMath>
                </a14:m>
                <a:endParaRPr lang="en-US" altLang="ko-KR" dirty="0"/>
              </a:p>
              <a:p>
                <a:pPr lvl="1">
                  <a:lnSpc>
                    <a:spcPct val="140000"/>
                  </a:lnSpc>
                </a:pPr>
                <a14:m>
                  <m:oMath xmlns:m="http://schemas.openxmlformats.org/officeDocument/2006/math">
                    <m:r>
                      <a:rPr lang="en-US" altLang="ko-KR" b="0" i="1" smtClean="0">
                        <a:latin typeface="Cambria Math" panose="02040503050406030204" pitchFamily="18" charset="0"/>
                      </a:rPr>
                      <m:t>𝑛𝑒𝑥𝑡</m:t>
                    </m:r>
                  </m:oMath>
                </a14:m>
                <a:r>
                  <a:rPr lang="en-US" altLang="ko-KR" dirty="0"/>
                  <a:t>: generating random bits </a:t>
                </a:r>
                <a14:m>
                  <m:oMath xmlns:m="http://schemas.openxmlformats.org/officeDocument/2006/math">
                    <m:r>
                      <a:rPr lang="en-US" altLang="ko-KR" i="1">
                        <a:latin typeface="Cambria Math" panose="02040503050406030204" pitchFamily="18" charset="0"/>
                      </a:rPr>
                      <m:t>𝑍</m:t>
                    </m:r>
                  </m:oMath>
                </a14:m>
                <a:r>
                  <a:rPr lang="en-US" altLang="ko-KR" dirty="0"/>
                  <a:t> of </a:t>
                </a:r>
                <a14:m>
                  <m:oMath xmlns:m="http://schemas.openxmlformats.org/officeDocument/2006/math">
                    <m:r>
                      <m:rPr>
                        <m:sty m:val="p"/>
                      </m:rPr>
                      <a:rPr lang="en-US" altLang="ko-KR">
                        <a:latin typeface="Cambria Math" panose="02040503050406030204" pitchFamily="18" charset="0"/>
                      </a:rPr>
                      <m:t>len</m:t>
                    </m:r>
                  </m:oMath>
                </a14:m>
                <a:r>
                  <a:rPr lang="en-US" altLang="ko-KR" dirty="0"/>
                  <a:t> bits from the current state </a:t>
                </a:r>
                <a14:m>
                  <m:oMath xmlns:m="http://schemas.openxmlformats.org/officeDocument/2006/math">
                    <m:r>
                      <a:rPr lang="en-US" altLang="ko-KR" i="1">
                        <a:latin typeface="Cambria Math" panose="02040503050406030204" pitchFamily="18" charset="0"/>
                      </a:rPr>
                      <m:t>𝑆</m:t>
                    </m:r>
                  </m:oMath>
                </a14:m>
                <a:r>
                  <a:rPr lang="en-US" altLang="ko-KR" dirty="0"/>
                  <a:t> and updates it to the next state </a:t>
                </a:r>
                <a14:m>
                  <m:oMath xmlns:m="http://schemas.openxmlformats.org/officeDocument/2006/math">
                    <m:r>
                      <a:rPr lang="en-US" altLang="ko-KR" i="1">
                        <a:latin typeface="Cambria Math" panose="02040503050406030204" pitchFamily="18" charset="0"/>
                      </a:rPr>
                      <m:t>𝑆</m:t>
                    </m:r>
                    <m:r>
                      <a:rPr lang="en-US" altLang="ko-KR" i="1">
                        <a:latin typeface="Cambria Math" panose="02040503050406030204" pitchFamily="18" charset="0"/>
                      </a:rPr>
                      <m:t>′</m:t>
                    </m:r>
                  </m:oMath>
                </a14:m>
                <a:endParaRPr lang="en-US" altLang="ko-KR" dirty="0"/>
              </a:p>
            </p:txBody>
          </p:sp>
        </mc:Choice>
        <mc:Fallback xmlns="">
          <p:sp>
            <p:nvSpPr>
              <p:cNvPr id="44" name="내용 개체 틀 1">
                <a:extLst>
                  <a:ext uri="{FF2B5EF4-FFF2-40B4-BE49-F238E27FC236}">
                    <a16:creationId xmlns:a16="http://schemas.microsoft.com/office/drawing/2014/main" id="{5D2F7085-D79A-448A-859E-009E22C2687A}"/>
                  </a:ext>
                </a:extLst>
              </p:cNvPr>
              <p:cNvSpPr>
                <a:spLocks noGrp="1" noRot="1" noChangeAspect="1" noMove="1" noResize="1" noEditPoints="1" noAdjustHandles="1" noChangeArrowheads="1" noChangeShapeType="1" noTextEdit="1"/>
              </p:cNvSpPr>
              <p:nvPr>
                <p:ph idx="1"/>
              </p:nvPr>
            </p:nvSpPr>
            <p:spPr>
              <a:xfrm>
                <a:off x="838200" y="4044490"/>
                <a:ext cx="10515600" cy="2448383"/>
              </a:xfrm>
              <a:blipFill>
                <a:blip r:embed="rId12"/>
                <a:stretch>
                  <a:fillRect l="-812"/>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665674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내용 개체 틀 1">
                <a:extLst>
                  <a:ext uri="{FF2B5EF4-FFF2-40B4-BE49-F238E27FC236}">
                    <a16:creationId xmlns:a16="http://schemas.microsoft.com/office/drawing/2014/main" id="{D67FD07C-4547-4F89-A263-F0C0B06D789B}"/>
                  </a:ext>
                </a:extLst>
              </p:cNvPr>
              <p:cNvSpPr>
                <a:spLocks noGrp="1"/>
              </p:cNvSpPr>
              <p:nvPr>
                <p:ph idx="1"/>
              </p:nvPr>
            </p:nvSpPr>
            <p:spPr>
              <a:xfrm>
                <a:off x="818308" y="3769169"/>
                <a:ext cx="10515600" cy="2201566"/>
              </a:xfrm>
            </p:spPr>
            <p:txBody>
              <a:bodyPr>
                <a:normAutofit lnSpcReduction="10000"/>
              </a:bodyPr>
              <a:lstStyle/>
              <a:p>
                <a14:m>
                  <m:oMath xmlns:m="http://schemas.openxmlformats.org/officeDocument/2006/math">
                    <m:sSup>
                      <m:sSupPr>
                        <m:ctrlPr>
                          <a:rPr lang="en-US" altLang="ko-KR" i="1" smtClean="0">
                            <a:latin typeface="Cambria Math" panose="02040503050406030204" pitchFamily="18" charset="0"/>
                          </a:rPr>
                        </m:ctrlPr>
                      </m:sSupPr>
                      <m:e>
                        <m:r>
                          <a:rPr lang="en-US" altLang="ko-KR" i="1">
                            <a:latin typeface="Cambria Math" panose="02040503050406030204" pitchFamily="18" charset="0"/>
                          </a:rPr>
                          <m:t>𝑺</m:t>
                        </m:r>
                      </m:e>
                      <m:sup>
                        <m:d>
                          <m:dPr>
                            <m:ctrlPr>
                              <a:rPr lang="en-US" altLang="ko-KR" i="1">
                                <a:latin typeface="Cambria Math" panose="02040503050406030204" pitchFamily="18" charset="0"/>
                              </a:rPr>
                            </m:ctrlPr>
                          </m:dPr>
                          <m:e>
                            <m:r>
                              <a:rPr lang="en-US" altLang="ko-KR" i="1">
                                <a:latin typeface="Cambria Math" panose="02040503050406030204" pitchFamily="18" charset="0"/>
                              </a:rPr>
                              <m:t>𝒓</m:t>
                            </m:r>
                          </m:e>
                        </m:d>
                      </m:sup>
                    </m:sSup>
                  </m:oMath>
                </a14:m>
                <a:r>
                  <a:rPr lang="en-US" altLang="ko-KR" dirty="0"/>
                  <a:t>: </a:t>
                </a:r>
                <a14:m>
                  <m:oMath xmlns:m="http://schemas.openxmlformats.org/officeDocument/2006/math">
                    <m:r>
                      <a:rPr lang="en-US" altLang="ko-KR" i="1">
                        <a:latin typeface="Cambria Math" panose="02040503050406030204" pitchFamily="18" charset="0"/>
                      </a:rPr>
                      <m:t>𝒓</m:t>
                    </m:r>
                  </m:oMath>
                </a14:m>
                <a:r>
                  <a:rPr lang="en-US" altLang="ko-KR" dirty="0"/>
                  <a:t>-bit </a:t>
                </a:r>
                <a:r>
                  <a:rPr lang="en-US" altLang="ko-KR" dirty="0" err="1"/>
                  <a:t>msbs</a:t>
                </a:r>
                <a:r>
                  <a:rPr lang="en-US" altLang="ko-KR" dirty="0"/>
                  <a:t> of the state</a:t>
                </a:r>
              </a:p>
              <a:p>
                <a14:m>
                  <m:oMath xmlns:m="http://schemas.openxmlformats.org/officeDocument/2006/math">
                    <m:sSup>
                      <m:sSupPr>
                        <m:ctrlPr>
                          <a:rPr lang="en-US" altLang="ko-KR" i="1">
                            <a:latin typeface="Cambria Math" panose="02040503050406030204" pitchFamily="18" charset="0"/>
                          </a:rPr>
                        </m:ctrlPr>
                      </m:sSupPr>
                      <m:e>
                        <m:r>
                          <a:rPr lang="en-US" altLang="ko-KR" i="1">
                            <a:latin typeface="Cambria Math" panose="02040503050406030204" pitchFamily="18" charset="0"/>
                          </a:rPr>
                          <m:t>𝑺</m:t>
                        </m:r>
                      </m:e>
                      <m:sup>
                        <m:d>
                          <m:dPr>
                            <m:ctrlPr>
                              <a:rPr lang="en-US" altLang="ko-KR" i="1">
                                <a:latin typeface="Cambria Math" panose="02040503050406030204" pitchFamily="18" charset="0"/>
                              </a:rPr>
                            </m:ctrlPr>
                          </m:dPr>
                          <m:e>
                            <m:r>
                              <a:rPr lang="en-US" altLang="ko-KR" i="1">
                                <a:latin typeface="Cambria Math" panose="02040503050406030204" pitchFamily="18" charset="0"/>
                              </a:rPr>
                              <m:t>𝒄</m:t>
                            </m:r>
                          </m:e>
                        </m:d>
                      </m:sup>
                    </m:sSup>
                  </m:oMath>
                </a14:m>
                <a:r>
                  <a:rPr lang="en-US" altLang="ko-KR" dirty="0"/>
                  <a:t>: </a:t>
                </a:r>
                <a14:m>
                  <m:oMath xmlns:m="http://schemas.openxmlformats.org/officeDocument/2006/math">
                    <m:r>
                      <a:rPr lang="en-US" altLang="ko-KR" b="1" i="1" smtClean="0">
                        <a:latin typeface="Cambria Math" panose="02040503050406030204" pitchFamily="18" charset="0"/>
                      </a:rPr>
                      <m:t>𝒄</m:t>
                    </m:r>
                  </m:oMath>
                </a14:m>
                <a:r>
                  <a:rPr lang="en-US" altLang="ko-KR" dirty="0"/>
                  <a:t>-bit </a:t>
                </a:r>
                <a:r>
                  <a:rPr lang="en-US" altLang="ko-KR" dirty="0" err="1"/>
                  <a:t>lsbs</a:t>
                </a:r>
                <a:r>
                  <a:rPr lang="en-US" altLang="ko-KR" dirty="0"/>
                  <a:t> of the state</a:t>
                </a:r>
              </a:p>
              <a:p>
                <a14:m>
                  <m:oMath xmlns:m="http://schemas.openxmlformats.org/officeDocument/2006/math">
                    <m:r>
                      <a:rPr lang="en-US" altLang="ko-KR" i="1">
                        <a:latin typeface="Cambria Math" panose="02040503050406030204" pitchFamily="18" charset="0"/>
                      </a:rPr>
                      <m:t>𝒏</m:t>
                    </m:r>
                    <m:r>
                      <a:rPr lang="en-US" altLang="ko-KR" i="1">
                        <a:latin typeface="Cambria Math" panose="02040503050406030204" pitchFamily="18" charset="0"/>
                      </a:rPr>
                      <m:t>=</m:t>
                    </m:r>
                    <m:r>
                      <a:rPr lang="en-US" altLang="ko-KR" i="1">
                        <a:latin typeface="Cambria Math" panose="02040503050406030204" pitchFamily="18" charset="0"/>
                      </a:rPr>
                      <m:t>𝒓</m:t>
                    </m:r>
                    <m:r>
                      <a:rPr lang="en-US" altLang="ko-KR" i="1">
                        <a:latin typeface="Cambria Math" panose="02040503050406030204" pitchFamily="18" charset="0"/>
                      </a:rPr>
                      <m:t>+</m:t>
                    </m:r>
                    <m:r>
                      <a:rPr lang="en-US" altLang="ko-KR" i="1">
                        <a:latin typeface="Cambria Math" panose="02040503050406030204" pitchFamily="18" charset="0"/>
                      </a:rPr>
                      <m:t>𝒄</m:t>
                    </m:r>
                  </m:oMath>
                </a14:m>
                <a:endParaRPr lang="en-US" altLang="ko-KR" dirty="0"/>
              </a:p>
              <a:p>
                <a:endParaRPr lang="en-US" altLang="ko-KR" dirty="0"/>
              </a:p>
              <a:p>
                <a14:m>
                  <m:oMath xmlns:m="http://schemas.openxmlformats.org/officeDocument/2006/math">
                    <m:r>
                      <a:rPr lang="en-US" altLang="ko-KR" b="1" i="1" smtClean="0">
                        <a:latin typeface="Cambria Math" panose="02040503050406030204" pitchFamily="18" charset="0"/>
                      </a:rPr>
                      <m:t>𝑰</m:t>
                    </m:r>
                  </m:oMath>
                </a14:m>
                <a:r>
                  <a:rPr lang="ko-KR" altLang="en-US" dirty="0"/>
                  <a:t> </a:t>
                </a:r>
                <a:r>
                  <a:rPr lang="en-US" altLang="ko-KR" dirty="0"/>
                  <a:t>: entropy input</a:t>
                </a:r>
                <a:endParaRPr lang="ko-KR" altLang="en-US" dirty="0"/>
              </a:p>
            </p:txBody>
          </p:sp>
        </mc:Choice>
        <mc:Fallback xmlns="">
          <p:sp>
            <p:nvSpPr>
              <p:cNvPr id="2" name="내용 개체 틀 1">
                <a:extLst>
                  <a:ext uri="{FF2B5EF4-FFF2-40B4-BE49-F238E27FC236}">
                    <a16:creationId xmlns:a16="http://schemas.microsoft.com/office/drawing/2014/main" id="{D67FD07C-4547-4F89-A263-F0C0B06D789B}"/>
                  </a:ext>
                </a:extLst>
              </p:cNvPr>
              <p:cNvSpPr>
                <a:spLocks noGrp="1" noRot="1" noChangeAspect="1" noMove="1" noResize="1" noEditPoints="1" noAdjustHandles="1" noChangeArrowheads="1" noChangeShapeType="1" noTextEdit="1"/>
              </p:cNvSpPr>
              <p:nvPr>
                <p:ph idx="1"/>
              </p:nvPr>
            </p:nvSpPr>
            <p:spPr>
              <a:xfrm>
                <a:off x="818308" y="3769169"/>
                <a:ext cx="10515600" cy="2201566"/>
              </a:xfrm>
              <a:blipFill>
                <a:blip r:embed="rId3"/>
                <a:stretch>
                  <a:fillRect l="-754" t="-4432" b="-360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 name="제목 2">
                <a:extLst>
                  <a:ext uri="{FF2B5EF4-FFF2-40B4-BE49-F238E27FC236}">
                    <a16:creationId xmlns:a16="http://schemas.microsoft.com/office/drawing/2014/main" id="{7E52754E-AEB1-4ECF-8F4C-29BA49F98C30}"/>
                  </a:ext>
                </a:extLst>
              </p:cNvPr>
              <p:cNvSpPr>
                <a:spLocks noGrp="1"/>
              </p:cNvSpPr>
              <p:nvPr>
                <p:ph type="title"/>
              </p:nvPr>
            </p:nvSpPr>
            <p:spPr/>
            <p:txBody>
              <a:bodyPr/>
              <a:lstStyle/>
              <a:p>
                <a:r>
                  <a:rPr lang="en-US" altLang="ko-KR" dirty="0"/>
                  <a:t>Sponge-DRBG: </a:t>
                </a:r>
                <a14:m>
                  <m:oMath xmlns:m="http://schemas.openxmlformats.org/officeDocument/2006/math">
                    <m:r>
                      <a:rPr lang="en-US" altLang="ko-KR" i="1" dirty="0" smtClean="0">
                        <a:latin typeface="Cambria Math" panose="02040503050406030204" pitchFamily="18" charset="0"/>
                      </a:rPr>
                      <m:t>𝑟𝑒𝑓𝑟𝑒𝑠h</m:t>
                    </m:r>
                  </m:oMath>
                </a14:m>
                <a:endParaRPr lang="ko-KR" altLang="en-US" dirty="0"/>
              </a:p>
            </p:txBody>
          </p:sp>
        </mc:Choice>
        <mc:Fallback xmlns="">
          <p:sp>
            <p:nvSpPr>
              <p:cNvPr id="3" name="제목 2">
                <a:extLst>
                  <a:ext uri="{FF2B5EF4-FFF2-40B4-BE49-F238E27FC236}">
                    <a16:creationId xmlns:a16="http://schemas.microsoft.com/office/drawing/2014/main" id="{7E52754E-AEB1-4ECF-8F4C-29BA49F98C30}"/>
                  </a:ext>
                </a:extLst>
              </p:cNvPr>
              <p:cNvSpPr>
                <a:spLocks noGrp="1" noRot="1" noChangeAspect="1" noMove="1" noResize="1" noEditPoints="1" noAdjustHandles="1" noChangeArrowheads="1" noChangeShapeType="1" noTextEdit="1"/>
              </p:cNvSpPr>
              <p:nvPr>
                <p:ph type="title"/>
              </p:nvPr>
            </p:nvSpPr>
            <p:spPr>
              <a:blipFill>
                <a:blip r:embed="rId4"/>
                <a:stretch>
                  <a:fillRect l="-1797" t="-15179" b="-26786"/>
                </a:stretch>
              </a:blipFill>
            </p:spPr>
            <p:txBody>
              <a:bodyPr/>
              <a:lstStyle/>
              <a:p>
                <a:r>
                  <a:rPr lang="ko-KR" altLang="en-US">
                    <a:noFill/>
                  </a:rPr>
                  <a:t> </a:t>
                </a:r>
              </a:p>
            </p:txBody>
          </p:sp>
        </mc:Fallback>
      </mc:AlternateContent>
      <p:grpSp>
        <p:nvGrpSpPr>
          <p:cNvPr id="25" name="그룹 24">
            <a:extLst>
              <a:ext uri="{FF2B5EF4-FFF2-40B4-BE49-F238E27FC236}">
                <a16:creationId xmlns:a16="http://schemas.microsoft.com/office/drawing/2014/main" id="{ED5AA55E-3A27-41FB-8FAA-56E76C2C9FB6}"/>
              </a:ext>
            </a:extLst>
          </p:cNvPr>
          <p:cNvGrpSpPr/>
          <p:nvPr/>
        </p:nvGrpSpPr>
        <p:grpSpPr>
          <a:xfrm>
            <a:off x="4093006" y="1046206"/>
            <a:ext cx="4005988" cy="2495852"/>
            <a:chOff x="3853529" y="1323646"/>
            <a:chExt cx="4005988" cy="2495852"/>
          </a:xfrm>
        </p:grpSpPr>
        <p:grpSp>
          <p:nvGrpSpPr>
            <p:cNvPr id="22" name="그룹 21">
              <a:extLst>
                <a:ext uri="{FF2B5EF4-FFF2-40B4-BE49-F238E27FC236}">
                  <a16:creationId xmlns:a16="http://schemas.microsoft.com/office/drawing/2014/main" id="{C259C842-2222-4781-B0B0-1AC897B13A1E}"/>
                </a:ext>
              </a:extLst>
            </p:cNvPr>
            <p:cNvGrpSpPr/>
            <p:nvPr/>
          </p:nvGrpSpPr>
          <p:grpSpPr>
            <a:xfrm>
              <a:off x="4332482" y="1323646"/>
              <a:ext cx="3527035" cy="2495852"/>
              <a:chOff x="990859" y="1749674"/>
              <a:chExt cx="3527035" cy="2495852"/>
            </a:xfrm>
          </p:grpSpPr>
          <mc:AlternateContent xmlns:mc="http://schemas.openxmlformats.org/markup-compatibility/2006" xmlns:a14="http://schemas.microsoft.com/office/drawing/2010/main">
            <mc:Choice Requires="a14">
              <p:sp>
                <p:nvSpPr>
                  <p:cNvPr id="4" name="사각형: 둥근 모서리 3">
                    <a:extLst>
                      <a:ext uri="{FF2B5EF4-FFF2-40B4-BE49-F238E27FC236}">
                        <a16:creationId xmlns:a16="http://schemas.microsoft.com/office/drawing/2014/main" id="{74B65095-BE80-4E2A-9F89-BE951668FCB4}"/>
                      </a:ext>
                    </a:extLst>
                  </p:cNvPr>
                  <p:cNvSpPr/>
                  <p:nvPr/>
                </p:nvSpPr>
                <p:spPr>
                  <a:xfrm>
                    <a:off x="2495008" y="2456677"/>
                    <a:ext cx="799094" cy="1788849"/>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ko-KR" sz="2400" b="0" i="1" dirty="0" smtClean="0">
                              <a:solidFill>
                                <a:schemeClr val="tx1"/>
                              </a:solidFill>
                              <a:latin typeface="Cambria Math" panose="02040503050406030204" pitchFamily="18" charset="0"/>
                            </a:rPr>
                            <m:t> </m:t>
                          </m:r>
                          <m:r>
                            <a:rPr lang="en-US" altLang="ko-KR" sz="2400" i="1" dirty="0" smtClean="0">
                              <a:solidFill>
                                <a:schemeClr val="tx1"/>
                              </a:solidFill>
                              <a:latin typeface="Cambria Math" panose="02040503050406030204" pitchFamily="18" charset="0"/>
                            </a:rPr>
                            <m:t>𝑃</m:t>
                          </m:r>
                        </m:oMath>
                      </m:oMathPara>
                    </a14:m>
                    <a:endParaRPr lang="ko-KR" altLang="en-US" sz="2400" dirty="0">
                      <a:solidFill>
                        <a:schemeClr val="tx1"/>
                      </a:solidFill>
                    </a:endParaRPr>
                  </a:p>
                </p:txBody>
              </p:sp>
            </mc:Choice>
            <mc:Fallback xmlns="">
              <p:sp>
                <p:nvSpPr>
                  <p:cNvPr id="4" name="사각형: 둥근 모서리 3">
                    <a:extLst>
                      <a:ext uri="{FF2B5EF4-FFF2-40B4-BE49-F238E27FC236}">
                        <a16:creationId xmlns:a16="http://schemas.microsoft.com/office/drawing/2014/main" id="{74B65095-BE80-4E2A-9F89-BE951668FCB4}"/>
                      </a:ext>
                    </a:extLst>
                  </p:cNvPr>
                  <p:cNvSpPr>
                    <a:spLocks noRot="1" noChangeAspect="1" noMove="1" noResize="1" noEditPoints="1" noAdjustHandles="1" noChangeArrowheads="1" noChangeShapeType="1" noTextEdit="1"/>
                  </p:cNvSpPr>
                  <p:nvPr/>
                </p:nvSpPr>
                <p:spPr>
                  <a:xfrm>
                    <a:off x="2495008" y="2456677"/>
                    <a:ext cx="799094" cy="1788849"/>
                  </a:xfrm>
                  <a:prstGeom prst="roundRect">
                    <a:avLst/>
                  </a:prstGeom>
                  <a:blipFill>
                    <a:blip r:embed="rId5"/>
                    <a:stretch>
                      <a:fillRect/>
                    </a:stretch>
                  </a:blipFill>
                  <a:ln>
                    <a:noFill/>
                  </a:ln>
                </p:spPr>
                <p:txBody>
                  <a:bodyPr/>
                  <a:lstStyle/>
                  <a:p>
                    <a:r>
                      <a:rPr lang="ko-KR" altLang="en-US">
                        <a:noFill/>
                      </a:rPr>
                      <a:t> </a:t>
                    </a:r>
                  </a:p>
                </p:txBody>
              </p:sp>
            </mc:Fallback>
          </mc:AlternateContent>
          <p:cxnSp>
            <p:nvCxnSpPr>
              <p:cNvPr id="6" name="직선 화살표 연결선 5">
                <a:extLst>
                  <a:ext uri="{FF2B5EF4-FFF2-40B4-BE49-F238E27FC236}">
                    <a16:creationId xmlns:a16="http://schemas.microsoft.com/office/drawing/2014/main" id="{6AD5EECB-C4E5-4B22-B1C5-A1111A0D0A32}"/>
                  </a:ext>
                </a:extLst>
              </p:cNvPr>
              <p:cNvCxnSpPr>
                <a:cxnSpLocks/>
              </p:cNvCxnSpPr>
              <p:nvPr/>
            </p:nvCxnSpPr>
            <p:spPr>
              <a:xfrm>
                <a:off x="1747951" y="2957248"/>
                <a:ext cx="747057" cy="19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직선 화살표 연결선 6">
                <a:extLst>
                  <a:ext uri="{FF2B5EF4-FFF2-40B4-BE49-F238E27FC236}">
                    <a16:creationId xmlns:a16="http://schemas.microsoft.com/office/drawing/2014/main" id="{4A37A96C-982E-4E85-9454-41B0E1AAFCA1}"/>
                  </a:ext>
                </a:extLst>
              </p:cNvPr>
              <p:cNvCxnSpPr>
                <a:cxnSpLocks/>
              </p:cNvCxnSpPr>
              <p:nvPr/>
            </p:nvCxnSpPr>
            <p:spPr>
              <a:xfrm>
                <a:off x="1801204" y="3876726"/>
                <a:ext cx="69380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E2614AB-2B2E-42BB-8B5B-E8A3297B58B3}"/>
                      </a:ext>
                    </a:extLst>
                  </p:cNvPr>
                  <p:cNvSpPr txBox="1"/>
                  <p:nvPr/>
                </p:nvSpPr>
                <p:spPr>
                  <a:xfrm>
                    <a:off x="990859" y="2750781"/>
                    <a:ext cx="757092" cy="4129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ko-KR" sz="2000" b="0" i="1" smtClean="0">
                                  <a:latin typeface="Cambria Math" panose="02040503050406030204" pitchFamily="18" charset="0"/>
                                </a:rPr>
                              </m:ctrlPr>
                            </m:sSupPr>
                            <m:e>
                              <m:r>
                                <a:rPr lang="en-US" altLang="ko-KR" sz="2000" b="0" i="1" smtClean="0">
                                  <a:latin typeface="Cambria Math" panose="02040503050406030204" pitchFamily="18" charset="0"/>
                                </a:rPr>
                                <m:t>𝑆</m:t>
                              </m:r>
                            </m:e>
                            <m:sup>
                              <m:r>
                                <a:rPr lang="en-US" altLang="ko-KR" sz="2000" b="0" i="1" smtClean="0">
                                  <a:latin typeface="Cambria Math" panose="02040503050406030204" pitchFamily="18" charset="0"/>
                                </a:rPr>
                                <m:t>(</m:t>
                              </m:r>
                              <m:r>
                                <a:rPr lang="en-US" altLang="ko-KR" sz="2000" b="0" i="1" smtClean="0">
                                  <a:latin typeface="Cambria Math" panose="02040503050406030204" pitchFamily="18" charset="0"/>
                                </a:rPr>
                                <m:t>𝑟</m:t>
                              </m:r>
                              <m:r>
                                <a:rPr lang="en-US" altLang="ko-KR" sz="2000" b="0" i="1" smtClean="0">
                                  <a:latin typeface="Cambria Math" panose="02040503050406030204" pitchFamily="18" charset="0"/>
                                </a:rPr>
                                <m:t>)</m:t>
                              </m:r>
                            </m:sup>
                          </m:sSup>
                        </m:oMath>
                      </m:oMathPara>
                    </a14:m>
                    <a:endParaRPr lang="ko-KR" altLang="en-US" sz="2000" dirty="0"/>
                  </a:p>
                </p:txBody>
              </p:sp>
            </mc:Choice>
            <mc:Fallback xmlns="">
              <p:sp>
                <p:nvSpPr>
                  <p:cNvPr id="8" name="TextBox 7">
                    <a:extLst>
                      <a:ext uri="{FF2B5EF4-FFF2-40B4-BE49-F238E27FC236}">
                        <a16:creationId xmlns:a16="http://schemas.microsoft.com/office/drawing/2014/main" id="{3E2614AB-2B2E-42BB-8B5B-E8A3297B58B3}"/>
                      </a:ext>
                    </a:extLst>
                  </p:cNvPr>
                  <p:cNvSpPr txBox="1">
                    <a:spLocks noRot="1" noChangeAspect="1" noMove="1" noResize="1" noEditPoints="1" noAdjustHandles="1" noChangeArrowheads="1" noChangeShapeType="1" noTextEdit="1"/>
                  </p:cNvSpPr>
                  <p:nvPr/>
                </p:nvSpPr>
                <p:spPr>
                  <a:xfrm>
                    <a:off x="990859" y="2750781"/>
                    <a:ext cx="757092" cy="412934"/>
                  </a:xfrm>
                  <a:prstGeom prst="rect">
                    <a:avLst/>
                  </a:prstGeom>
                  <a:blipFill>
                    <a:blip r:embed="rId6"/>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4B0234E-029D-41D3-B127-62A743B0E799}"/>
                      </a:ext>
                    </a:extLst>
                  </p:cNvPr>
                  <p:cNvSpPr txBox="1"/>
                  <p:nvPr/>
                </p:nvSpPr>
                <p:spPr>
                  <a:xfrm>
                    <a:off x="1057023" y="3670259"/>
                    <a:ext cx="757092" cy="4129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ko-KR" sz="2000" b="0" i="1" smtClean="0">
                                  <a:latin typeface="Cambria Math" panose="02040503050406030204" pitchFamily="18" charset="0"/>
                                </a:rPr>
                              </m:ctrlPr>
                            </m:sSupPr>
                            <m:e>
                              <m:r>
                                <a:rPr lang="en-US" altLang="ko-KR" sz="2000" b="0" i="1" smtClean="0">
                                  <a:latin typeface="Cambria Math" panose="02040503050406030204" pitchFamily="18" charset="0"/>
                                </a:rPr>
                                <m:t>𝑆</m:t>
                              </m:r>
                            </m:e>
                            <m:sup>
                              <m:r>
                                <a:rPr lang="en-US" altLang="ko-KR" sz="2000" b="0" i="1" smtClean="0">
                                  <a:latin typeface="Cambria Math" panose="02040503050406030204" pitchFamily="18" charset="0"/>
                                </a:rPr>
                                <m:t>(</m:t>
                              </m:r>
                              <m:r>
                                <a:rPr lang="en-US" altLang="ko-KR" sz="2000" b="0" i="1" smtClean="0">
                                  <a:latin typeface="Cambria Math" panose="02040503050406030204" pitchFamily="18" charset="0"/>
                                </a:rPr>
                                <m:t>𝑐</m:t>
                              </m:r>
                              <m:r>
                                <a:rPr lang="en-US" altLang="ko-KR" sz="2000" b="0" i="1" smtClean="0">
                                  <a:latin typeface="Cambria Math" panose="02040503050406030204" pitchFamily="18" charset="0"/>
                                </a:rPr>
                                <m:t>)</m:t>
                              </m:r>
                            </m:sup>
                          </m:sSup>
                        </m:oMath>
                      </m:oMathPara>
                    </a14:m>
                    <a:endParaRPr lang="ko-KR" altLang="en-US" sz="2000" dirty="0"/>
                  </a:p>
                </p:txBody>
              </p:sp>
            </mc:Choice>
            <mc:Fallback xmlns="">
              <p:sp>
                <p:nvSpPr>
                  <p:cNvPr id="9" name="TextBox 8">
                    <a:extLst>
                      <a:ext uri="{FF2B5EF4-FFF2-40B4-BE49-F238E27FC236}">
                        <a16:creationId xmlns:a16="http://schemas.microsoft.com/office/drawing/2014/main" id="{64B0234E-029D-41D3-B127-62A743B0E799}"/>
                      </a:ext>
                    </a:extLst>
                  </p:cNvPr>
                  <p:cNvSpPr txBox="1">
                    <a:spLocks noRot="1" noChangeAspect="1" noMove="1" noResize="1" noEditPoints="1" noAdjustHandles="1" noChangeArrowheads="1" noChangeShapeType="1" noTextEdit="1"/>
                  </p:cNvSpPr>
                  <p:nvPr/>
                </p:nvSpPr>
                <p:spPr>
                  <a:xfrm>
                    <a:off x="1057023" y="3670259"/>
                    <a:ext cx="757092" cy="412934"/>
                  </a:xfrm>
                  <a:prstGeom prst="rect">
                    <a:avLst/>
                  </a:prstGeom>
                  <a:blipFill>
                    <a:blip r:embed="rId7"/>
                    <a:stretch>
                      <a:fillRect/>
                    </a:stretch>
                  </a:blipFill>
                </p:spPr>
                <p:txBody>
                  <a:bodyPr/>
                  <a:lstStyle/>
                  <a:p>
                    <a:r>
                      <a:rPr lang="ko-KR" altLang="en-US">
                        <a:noFill/>
                      </a:rPr>
                      <a:t> </a:t>
                    </a:r>
                  </a:p>
                </p:txBody>
              </p:sp>
            </mc:Fallback>
          </mc:AlternateContent>
          <p:sp>
            <p:nvSpPr>
              <p:cNvPr id="10" name="순서도: 논리합 9">
                <a:extLst>
                  <a:ext uri="{FF2B5EF4-FFF2-40B4-BE49-F238E27FC236}">
                    <a16:creationId xmlns:a16="http://schemas.microsoft.com/office/drawing/2014/main" id="{AF7D951E-E31C-4364-A9A0-A3BDFCF7E125}"/>
                  </a:ext>
                </a:extLst>
              </p:cNvPr>
              <p:cNvSpPr/>
              <p:nvPr/>
            </p:nvSpPr>
            <p:spPr>
              <a:xfrm>
                <a:off x="1973089" y="2828422"/>
                <a:ext cx="286746" cy="291227"/>
              </a:xfrm>
              <a:prstGeom prst="flowChartOr">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482DA14-1B74-4C89-AE3E-A71B22184E86}"/>
                      </a:ext>
                    </a:extLst>
                  </p:cNvPr>
                  <p:cNvSpPr txBox="1"/>
                  <p:nvPr/>
                </p:nvSpPr>
                <p:spPr>
                  <a:xfrm>
                    <a:off x="1737916" y="1749674"/>
                    <a:ext cx="75709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sz="2000" b="0" i="1" smtClean="0">
                              <a:latin typeface="Cambria Math" panose="02040503050406030204" pitchFamily="18" charset="0"/>
                            </a:rPr>
                            <m:t>𝐼</m:t>
                          </m:r>
                        </m:oMath>
                      </m:oMathPara>
                    </a14:m>
                    <a:endParaRPr lang="ko-KR" altLang="en-US" sz="2000" dirty="0"/>
                  </a:p>
                </p:txBody>
              </p:sp>
            </mc:Choice>
            <mc:Fallback xmlns="">
              <p:sp>
                <p:nvSpPr>
                  <p:cNvPr id="11" name="TextBox 10">
                    <a:extLst>
                      <a:ext uri="{FF2B5EF4-FFF2-40B4-BE49-F238E27FC236}">
                        <a16:creationId xmlns:a16="http://schemas.microsoft.com/office/drawing/2014/main" id="{9482DA14-1B74-4C89-AE3E-A71B22184E86}"/>
                      </a:ext>
                    </a:extLst>
                  </p:cNvPr>
                  <p:cNvSpPr txBox="1">
                    <a:spLocks noRot="1" noChangeAspect="1" noMove="1" noResize="1" noEditPoints="1" noAdjustHandles="1" noChangeArrowheads="1" noChangeShapeType="1" noTextEdit="1"/>
                  </p:cNvSpPr>
                  <p:nvPr/>
                </p:nvSpPr>
                <p:spPr>
                  <a:xfrm>
                    <a:off x="1737916" y="1749674"/>
                    <a:ext cx="757092" cy="400110"/>
                  </a:xfrm>
                  <a:prstGeom prst="rect">
                    <a:avLst/>
                  </a:prstGeom>
                  <a:blipFill>
                    <a:blip r:embed="rId8"/>
                    <a:stretch>
                      <a:fillRect/>
                    </a:stretch>
                  </a:blipFill>
                </p:spPr>
                <p:txBody>
                  <a:bodyPr/>
                  <a:lstStyle/>
                  <a:p>
                    <a:r>
                      <a:rPr lang="ko-KR" altLang="en-US">
                        <a:noFill/>
                      </a:rPr>
                      <a:t> </a:t>
                    </a:r>
                  </a:p>
                </p:txBody>
              </p:sp>
            </mc:Fallback>
          </mc:AlternateContent>
          <p:cxnSp>
            <p:nvCxnSpPr>
              <p:cNvPr id="12" name="직선 화살표 연결선 11">
                <a:extLst>
                  <a:ext uri="{FF2B5EF4-FFF2-40B4-BE49-F238E27FC236}">
                    <a16:creationId xmlns:a16="http://schemas.microsoft.com/office/drawing/2014/main" id="{155F2832-A2E2-4C3B-85DA-2AC5E6FA24BE}"/>
                  </a:ext>
                </a:extLst>
              </p:cNvPr>
              <p:cNvCxnSpPr>
                <a:cxnSpLocks/>
                <a:stCxn id="11" idx="2"/>
                <a:endCxn id="10" idx="0"/>
              </p:cNvCxnSpPr>
              <p:nvPr/>
            </p:nvCxnSpPr>
            <p:spPr>
              <a:xfrm>
                <a:off x="2116462" y="2149784"/>
                <a:ext cx="0" cy="67863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직선 화살표 연결선 15">
                <a:extLst>
                  <a:ext uri="{FF2B5EF4-FFF2-40B4-BE49-F238E27FC236}">
                    <a16:creationId xmlns:a16="http://schemas.microsoft.com/office/drawing/2014/main" id="{F27D2E52-DC8A-4E32-9045-514DAC4F07C8}"/>
                  </a:ext>
                </a:extLst>
              </p:cNvPr>
              <p:cNvCxnSpPr>
                <a:cxnSpLocks/>
              </p:cNvCxnSpPr>
              <p:nvPr/>
            </p:nvCxnSpPr>
            <p:spPr>
              <a:xfrm>
                <a:off x="3294102" y="2957248"/>
                <a:ext cx="69380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직선 화살표 연결선 19">
                <a:extLst>
                  <a:ext uri="{FF2B5EF4-FFF2-40B4-BE49-F238E27FC236}">
                    <a16:creationId xmlns:a16="http://schemas.microsoft.com/office/drawing/2014/main" id="{87906D25-F2E0-4F61-8060-0FF137621F3C}"/>
                  </a:ext>
                </a:extLst>
              </p:cNvPr>
              <p:cNvCxnSpPr>
                <a:cxnSpLocks/>
              </p:cNvCxnSpPr>
              <p:nvPr/>
            </p:nvCxnSpPr>
            <p:spPr>
              <a:xfrm>
                <a:off x="3294102" y="3876726"/>
                <a:ext cx="69380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9B1FC69-40D3-46F5-9AB5-3AB863CFC699}"/>
                      </a:ext>
                    </a:extLst>
                  </p:cNvPr>
                  <p:cNvSpPr txBox="1"/>
                  <p:nvPr/>
                </p:nvSpPr>
                <p:spPr>
                  <a:xfrm>
                    <a:off x="3987906" y="3232321"/>
                    <a:ext cx="5299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𝑆</m:t>
                          </m:r>
                          <m:r>
                            <a:rPr lang="en-US" altLang="ko-KR" b="0" i="1" smtClean="0">
                              <a:latin typeface="Cambria Math" panose="02040503050406030204" pitchFamily="18" charset="0"/>
                            </a:rPr>
                            <m:t>′</m:t>
                          </m:r>
                        </m:oMath>
                      </m:oMathPara>
                    </a14:m>
                    <a:endParaRPr lang="ko-KR" altLang="en-US" dirty="0"/>
                  </a:p>
                </p:txBody>
              </p:sp>
            </mc:Choice>
            <mc:Fallback xmlns="">
              <p:sp>
                <p:nvSpPr>
                  <p:cNvPr id="21" name="TextBox 20">
                    <a:extLst>
                      <a:ext uri="{FF2B5EF4-FFF2-40B4-BE49-F238E27FC236}">
                        <a16:creationId xmlns:a16="http://schemas.microsoft.com/office/drawing/2014/main" id="{79B1FC69-40D3-46F5-9AB5-3AB863CFC699}"/>
                      </a:ext>
                    </a:extLst>
                  </p:cNvPr>
                  <p:cNvSpPr txBox="1">
                    <a:spLocks noRot="1" noChangeAspect="1" noMove="1" noResize="1" noEditPoints="1" noAdjustHandles="1" noChangeArrowheads="1" noChangeShapeType="1" noTextEdit="1"/>
                  </p:cNvSpPr>
                  <p:nvPr/>
                </p:nvSpPr>
                <p:spPr>
                  <a:xfrm>
                    <a:off x="3987906" y="3232321"/>
                    <a:ext cx="529988" cy="369332"/>
                  </a:xfrm>
                  <a:prstGeom prst="rect">
                    <a:avLst/>
                  </a:prstGeom>
                  <a:blipFill>
                    <a:blip r:embed="rId9"/>
                    <a:stretch>
                      <a:fillRect/>
                    </a:stretch>
                  </a:blipFill>
                </p:spPr>
                <p:txBody>
                  <a:bodyPr/>
                  <a:lstStyle/>
                  <a:p>
                    <a:r>
                      <a:rPr lang="ko-KR" altLang="en-US">
                        <a:noFill/>
                      </a:rPr>
                      <a:t> </a:t>
                    </a:r>
                  </a:p>
                </p:txBody>
              </p:sp>
            </mc:Fallback>
          </mc:AlternateContent>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FBEDEDC-DF11-4F00-99B7-7773AA300387}"/>
                    </a:ext>
                  </a:extLst>
                </p:cNvPr>
                <p:cNvSpPr txBox="1"/>
                <p:nvPr/>
              </p:nvSpPr>
              <p:spPr>
                <a:xfrm>
                  <a:off x="3853529" y="2806293"/>
                  <a:ext cx="368605" cy="369332"/>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US" altLang="ko-KR" b="0" i="1" smtClean="0">
                            <a:latin typeface="Cambria Math" panose="02040503050406030204" pitchFamily="18" charset="0"/>
                          </a:rPr>
                          <m:t>𝑛</m:t>
                        </m:r>
                      </m:oMath>
                    </m:oMathPara>
                  </a14:m>
                  <a:endParaRPr lang="en-US" altLang="ko-KR" dirty="0"/>
                </a:p>
              </p:txBody>
            </p:sp>
          </mc:Choice>
          <mc:Fallback xmlns="">
            <p:sp>
              <p:nvSpPr>
                <p:cNvPr id="23" name="TextBox 22">
                  <a:extLst>
                    <a:ext uri="{FF2B5EF4-FFF2-40B4-BE49-F238E27FC236}">
                      <a16:creationId xmlns:a16="http://schemas.microsoft.com/office/drawing/2014/main" id="{3FBEDEDC-DF11-4F00-99B7-7773AA300387}"/>
                    </a:ext>
                  </a:extLst>
                </p:cNvPr>
                <p:cNvSpPr txBox="1">
                  <a:spLocks noRot="1" noChangeAspect="1" noMove="1" noResize="1" noEditPoints="1" noAdjustHandles="1" noChangeArrowheads="1" noChangeShapeType="1" noTextEdit="1"/>
                </p:cNvSpPr>
                <p:nvPr/>
              </p:nvSpPr>
              <p:spPr>
                <a:xfrm>
                  <a:off x="3853529" y="2806293"/>
                  <a:ext cx="368605" cy="369332"/>
                </a:xfrm>
                <a:prstGeom prst="rect">
                  <a:avLst/>
                </a:prstGeom>
                <a:blipFill>
                  <a:blip r:embed="rId10"/>
                  <a:stretch>
                    <a:fillRect/>
                  </a:stretch>
                </a:blipFill>
              </p:spPr>
              <p:txBody>
                <a:bodyPr/>
                <a:lstStyle/>
                <a:p>
                  <a:r>
                    <a:rPr lang="ko-KR" altLang="en-US">
                      <a:noFill/>
                    </a:rPr>
                    <a:t> </a:t>
                  </a:r>
                </a:p>
              </p:txBody>
            </p:sp>
          </mc:Fallback>
        </mc:AlternateContent>
        <p:sp>
          <p:nvSpPr>
            <p:cNvPr id="24" name="왼쪽 대괄호 23">
              <a:extLst>
                <a:ext uri="{FF2B5EF4-FFF2-40B4-BE49-F238E27FC236}">
                  <a16:creationId xmlns:a16="http://schemas.microsoft.com/office/drawing/2014/main" id="{4CF92E7A-1AD3-45BC-A20F-4C2900B0B8C3}"/>
                </a:ext>
              </a:extLst>
            </p:cNvPr>
            <p:cNvSpPr/>
            <p:nvPr/>
          </p:nvSpPr>
          <p:spPr>
            <a:xfrm>
              <a:off x="4227104" y="2030649"/>
              <a:ext cx="343712" cy="1788849"/>
            </a:xfrm>
            <a:prstGeom prst="leftBracket">
              <a:avLst>
                <a:gd name="adj" fmla="val 14989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ko-KR" altLang="en-US"/>
            </a:p>
          </p:txBody>
        </p:sp>
      </p:grpSp>
      <mc:AlternateContent xmlns:mc="http://schemas.openxmlformats.org/markup-compatibility/2006" xmlns:a14="http://schemas.microsoft.com/office/drawing/2010/main">
        <mc:Choice Requires="a14">
          <p:sp>
            <p:nvSpPr>
              <p:cNvPr id="26" name="내용 개체 틀 1">
                <a:extLst>
                  <a:ext uri="{FF2B5EF4-FFF2-40B4-BE49-F238E27FC236}">
                    <a16:creationId xmlns:a16="http://schemas.microsoft.com/office/drawing/2014/main" id="{6D64729D-B42E-4013-A47E-2B521603E265}"/>
                  </a:ext>
                </a:extLst>
              </p:cNvPr>
              <p:cNvSpPr txBox="1">
                <a:spLocks/>
              </p:cNvSpPr>
              <p:nvPr/>
            </p:nvSpPr>
            <p:spPr>
              <a:xfrm>
                <a:off x="6076108" y="3769169"/>
                <a:ext cx="5068168" cy="1583943"/>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400" b="1" kern="1200">
                    <a:solidFill>
                      <a:schemeClr val="tx1"/>
                    </a:solidFill>
                    <a:latin typeface="+mn-lt"/>
                    <a:ea typeface="+mn-ea"/>
                    <a:cs typeface="+mn-cs"/>
                  </a:defRPr>
                </a:lvl1pPr>
                <a:lvl2pPr marL="685800" indent="-228600" algn="l" defTabSz="914400" rtl="0" eaLnBrk="1" latinLnBrk="1" hangingPunct="1">
                  <a:lnSpc>
                    <a:spcPct val="120000"/>
                  </a:lnSpc>
                  <a:spcBef>
                    <a:spcPts val="500"/>
                  </a:spcBef>
                  <a:buClr>
                    <a:srgbClr val="FFC000"/>
                  </a:buClr>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Clr>
                    <a:srgbClr val="FFC000"/>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Clr>
                    <a:srgbClr val="FFC000"/>
                  </a:buClr>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Clr>
                    <a:srgbClr val="FFC000"/>
                  </a:buClr>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dirty="0"/>
                  <a:t>Permutation</a:t>
                </a:r>
                <a:r>
                  <a:rPr lang="en-US" altLang="ko-KR" b="1" dirty="0"/>
                  <a:t> </a:t>
                </a:r>
                <a14:m>
                  <m:oMath xmlns:m="http://schemas.openxmlformats.org/officeDocument/2006/math">
                    <m:r>
                      <a:rPr lang="en-US" altLang="ko-KR" b="1" i="1" smtClean="0">
                        <a:latin typeface="Cambria Math" panose="02040503050406030204" pitchFamily="18" charset="0"/>
                      </a:rPr>
                      <m:t>𝑷</m:t>
                    </m:r>
                    <m:r>
                      <a:rPr lang="en-US" altLang="ko-KR" b="1" i="1" smtClean="0">
                        <a:latin typeface="Cambria Math" panose="02040503050406030204" pitchFamily="18" charset="0"/>
                      </a:rPr>
                      <m:t>:</m:t>
                    </m:r>
                    <m:sSup>
                      <m:sSupPr>
                        <m:ctrlPr>
                          <a:rPr lang="en-US" altLang="ko-KR" b="1" i="1" smtClean="0">
                            <a:latin typeface="Cambria Math" panose="02040503050406030204" pitchFamily="18" charset="0"/>
                          </a:rPr>
                        </m:ctrlPr>
                      </m:sSupPr>
                      <m:e>
                        <m:d>
                          <m:dPr>
                            <m:begChr m:val="{"/>
                            <m:endChr m:val="}"/>
                            <m:ctrlPr>
                              <a:rPr lang="en-US" altLang="ko-KR" b="1" i="1" smtClean="0">
                                <a:latin typeface="Cambria Math" panose="02040503050406030204" pitchFamily="18" charset="0"/>
                              </a:rPr>
                            </m:ctrlPr>
                          </m:dPr>
                          <m:e>
                            <m:r>
                              <a:rPr lang="en-US" altLang="ko-KR" b="1" i="1" smtClean="0">
                                <a:latin typeface="Cambria Math" panose="02040503050406030204" pitchFamily="18" charset="0"/>
                              </a:rPr>
                              <m:t>𝟎</m:t>
                            </m:r>
                            <m:r>
                              <a:rPr lang="en-US" altLang="ko-KR" b="1" i="1" smtClean="0">
                                <a:latin typeface="Cambria Math" panose="02040503050406030204" pitchFamily="18" charset="0"/>
                              </a:rPr>
                              <m:t>,</m:t>
                            </m:r>
                            <m:r>
                              <a:rPr lang="en-US" altLang="ko-KR" b="1" i="1" smtClean="0">
                                <a:latin typeface="Cambria Math" panose="02040503050406030204" pitchFamily="18" charset="0"/>
                              </a:rPr>
                              <m:t>𝟏</m:t>
                            </m:r>
                          </m:e>
                        </m:d>
                      </m:e>
                      <m:sup>
                        <m:r>
                          <a:rPr lang="en-US" altLang="ko-KR" b="1" i="1" smtClean="0">
                            <a:latin typeface="Cambria Math" panose="02040503050406030204" pitchFamily="18" charset="0"/>
                          </a:rPr>
                          <m:t>𝒏</m:t>
                        </m:r>
                      </m:sup>
                    </m:sSup>
                    <m:r>
                      <a:rPr lang="en-US" altLang="ko-KR" b="1" i="1" smtClean="0">
                        <a:latin typeface="Cambria Math" panose="02040503050406030204" pitchFamily="18" charset="0"/>
                      </a:rPr>
                      <m:t>→</m:t>
                    </m:r>
                    <m:sSup>
                      <m:sSupPr>
                        <m:ctrlPr>
                          <a:rPr lang="en-US" altLang="ko-KR" b="1" i="1" smtClean="0">
                            <a:latin typeface="Cambria Math" panose="02040503050406030204" pitchFamily="18" charset="0"/>
                          </a:rPr>
                        </m:ctrlPr>
                      </m:sSupPr>
                      <m:e>
                        <m:d>
                          <m:dPr>
                            <m:begChr m:val="{"/>
                            <m:endChr m:val="}"/>
                            <m:ctrlPr>
                              <a:rPr lang="en-US" altLang="ko-KR" b="1" i="1" smtClean="0">
                                <a:latin typeface="Cambria Math" panose="02040503050406030204" pitchFamily="18" charset="0"/>
                              </a:rPr>
                            </m:ctrlPr>
                          </m:dPr>
                          <m:e>
                            <m:r>
                              <a:rPr lang="en-US" altLang="ko-KR" b="1" i="1" smtClean="0">
                                <a:latin typeface="Cambria Math" panose="02040503050406030204" pitchFamily="18" charset="0"/>
                              </a:rPr>
                              <m:t>𝟎</m:t>
                            </m:r>
                            <m:r>
                              <a:rPr lang="en-US" altLang="ko-KR" b="1" i="1" smtClean="0">
                                <a:latin typeface="Cambria Math" panose="02040503050406030204" pitchFamily="18" charset="0"/>
                              </a:rPr>
                              <m:t>,</m:t>
                            </m:r>
                            <m:r>
                              <a:rPr lang="en-US" altLang="ko-KR" b="1" i="1" smtClean="0">
                                <a:latin typeface="Cambria Math" panose="02040503050406030204" pitchFamily="18" charset="0"/>
                              </a:rPr>
                              <m:t>𝟏</m:t>
                            </m:r>
                          </m:e>
                        </m:d>
                      </m:e>
                      <m:sup>
                        <m:r>
                          <a:rPr lang="en-US" altLang="ko-KR" b="1" i="1" smtClean="0">
                            <a:latin typeface="Cambria Math" panose="02040503050406030204" pitchFamily="18" charset="0"/>
                          </a:rPr>
                          <m:t>𝒏</m:t>
                        </m:r>
                      </m:sup>
                    </m:sSup>
                  </m:oMath>
                </a14:m>
                <a:endParaRPr lang="ko-KR" altLang="en-US" dirty="0"/>
              </a:p>
            </p:txBody>
          </p:sp>
        </mc:Choice>
        <mc:Fallback xmlns="">
          <p:sp>
            <p:nvSpPr>
              <p:cNvPr id="26" name="내용 개체 틀 1">
                <a:extLst>
                  <a:ext uri="{FF2B5EF4-FFF2-40B4-BE49-F238E27FC236}">
                    <a16:creationId xmlns:a16="http://schemas.microsoft.com/office/drawing/2014/main" id="{6D64729D-B42E-4013-A47E-2B521603E265}"/>
                  </a:ext>
                </a:extLst>
              </p:cNvPr>
              <p:cNvSpPr txBox="1">
                <a:spLocks noRot="1" noChangeAspect="1" noMove="1" noResize="1" noEditPoints="1" noAdjustHandles="1" noChangeArrowheads="1" noChangeShapeType="1" noTextEdit="1"/>
              </p:cNvSpPr>
              <p:nvPr/>
            </p:nvSpPr>
            <p:spPr>
              <a:xfrm>
                <a:off x="6076108" y="3769169"/>
                <a:ext cx="5068168" cy="1583943"/>
              </a:xfrm>
              <a:prstGeom prst="rect">
                <a:avLst/>
              </a:prstGeom>
              <a:blipFill>
                <a:blip r:embed="rId11"/>
                <a:stretch>
                  <a:fillRect l="-1685" t="-5000"/>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3178403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47FC9-5AD0-D73E-C441-1F1F1403DDFC}"/>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제목 2">
                <a:extLst>
                  <a:ext uri="{FF2B5EF4-FFF2-40B4-BE49-F238E27FC236}">
                    <a16:creationId xmlns:a16="http://schemas.microsoft.com/office/drawing/2014/main" id="{57963A2F-C1FB-5FA6-78F9-273C2A7F19D5}"/>
                  </a:ext>
                </a:extLst>
              </p:cNvPr>
              <p:cNvSpPr>
                <a:spLocks noGrp="1"/>
              </p:cNvSpPr>
              <p:nvPr>
                <p:ph type="title"/>
              </p:nvPr>
            </p:nvSpPr>
            <p:spPr/>
            <p:txBody>
              <a:bodyPr/>
              <a:lstStyle/>
              <a:p>
                <a:r>
                  <a:rPr lang="en-US" altLang="ko-KR" dirty="0"/>
                  <a:t>Sponge-DRBG:</a:t>
                </a:r>
                <a:r>
                  <a:rPr lang="ko-KR" altLang="en-US" dirty="0"/>
                  <a:t> </a:t>
                </a:r>
                <a14:m>
                  <m:oMath xmlns:m="http://schemas.openxmlformats.org/officeDocument/2006/math">
                    <m:r>
                      <a:rPr lang="en-US" altLang="ko-KR" i="1" dirty="0" smtClean="0">
                        <a:latin typeface="Cambria Math" panose="02040503050406030204" pitchFamily="18" charset="0"/>
                      </a:rPr>
                      <m:t>𝑛𝑒𝑥𝑡</m:t>
                    </m:r>
                  </m:oMath>
                </a14:m>
                <a:endParaRPr lang="ko-KR" altLang="en-US" dirty="0"/>
              </a:p>
            </p:txBody>
          </p:sp>
        </mc:Choice>
        <mc:Fallback xmlns="">
          <p:sp>
            <p:nvSpPr>
              <p:cNvPr id="3" name="제목 2">
                <a:extLst>
                  <a:ext uri="{FF2B5EF4-FFF2-40B4-BE49-F238E27FC236}">
                    <a16:creationId xmlns:a16="http://schemas.microsoft.com/office/drawing/2014/main" id="{57963A2F-C1FB-5FA6-78F9-273C2A7F19D5}"/>
                  </a:ext>
                </a:extLst>
              </p:cNvPr>
              <p:cNvSpPr>
                <a:spLocks noGrp="1" noRot="1" noChangeAspect="1" noMove="1" noResize="1" noEditPoints="1" noAdjustHandles="1" noChangeArrowheads="1" noChangeShapeType="1" noTextEdit="1"/>
              </p:cNvSpPr>
              <p:nvPr>
                <p:ph type="title"/>
              </p:nvPr>
            </p:nvSpPr>
            <p:spPr>
              <a:blipFill>
                <a:blip r:embed="rId3"/>
                <a:stretch>
                  <a:fillRect l="-1797" t="-15179" b="-26786"/>
                </a:stretch>
              </a:blipFill>
            </p:spPr>
            <p:txBody>
              <a:bodyPr/>
              <a:lstStyle/>
              <a:p>
                <a:r>
                  <a:rPr lang="ko-KR" altLang="en-US">
                    <a:noFill/>
                  </a:rPr>
                  <a:t> </a:t>
                </a:r>
              </a:p>
            </p:txBody>
          </p:sp>
        </mc:Fallback>
      </mc:AlternateContent>
      <p:grpSp>
        <p:nvGrpSpPr>
          <p:cNvPr id="9" name="그룹 8">
            <a:extLst>
              <a:ext uri="{FF2B5EF4-FFF2-40B4-BE49-F238E27FC236}">
                <a16:creationId xmlns:a16="http://schemas.microsoft.com/office/drawing/2014/main" id="{E9796047-1725-B7A9-E927-0D7F12F3F864}"/>
              </a:ext>
            </a:extLst>
          </p:cNvPr>
          <p:cNvGrpSpPr/>
          <p:nvPr/>
        </p:nvGrpSpPr>
        <p:grpSpPr>
          <a:xfrm>
            <a:off x="990859" y="1695896"/>
            <a:ext cx="10226058" cy="2966724"/>
            <a:chOff x="990859" y="1695896"/>
            <a:chExt cx="10226058" cy="2966724"/>
          </a:xfrm>
        </p:grpSpPr>
        <p:grpSp>
          <p:nvGrpSpPr>
            <p:cNvPr id="80" name="그룹 79">
              <a:extLst>
                <a:ext uri="{FF2B5EF4-FFF2-40B4-BE49-F238E27FC236}">
                  <a16:creationId xmlns:a16="http://schemas.microsoft.com/office/drawing/2014/main" id="{7B5CD9AD-611B-56F6-6E19-54183366CDA3}"/>
                </a:ext>
              </a:extLst>
            </p:cNvPr>
            <p:cNvGrpSpPr/>
            <p:nvPr/>
          </p:nvGrpSpPr>
          <p:grpSpPr>
            <a:xfrm>
              <a:off x="990859" y="2456677"/>
              <a:ext cx="10226058" cy="2205943"/>
              <a:chOff x="1037116" y="2926461"/>
              <a:chExt cx="10226058" cy="2205943"/>
            </a:xfrm>
          </p:grpSpPr>
          <mc:AlternateContent xmlns:mc="http://schemas.openxmlformats.org/markup-compatibility/2006" xmlns:a14="http://schemas.microsoft.com/office/drawing/2010/main">
            <mc:Choice Requires="a14">
              <p:sp>
                <p:nvSpPr>
                  <p:cNvPr id="4" name="사각형: 둥근 모서리 3">
                    <a:extLst>
                      <a:ext uri="{FF2B5EF4-FFF2-40B4-BE49-F238E27FC236}">
                        <a16:creationId xmlns:a16="http://schemas.microsoft.com/office/drawing/2014/main" id="{2459F28D-74AC-A4F0-3D62-105DE072CAAE}"/>
                      </a:ext>
                    </a:extLst>
                  </p:cNvPr>
                  <p:cNvSpPr/>
                  <p:nvPr/>
                </p:nvSpPr>
                <p:spPr>
                  <a:xfrm>
                    <a:off x="2541265" y="2926461"/>
                    <a:ext cx="799094" cy="1788849"/>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ko-KR" sz="2400" b="0" i="1" dirty="0" smtClean="0">
                              <a:solidFill>
                                <a:schemeClr val="tx1"/>
                              </a:solidFill>
                              <a:latin typeface="Cambria Math" panose="02040503050406030204" pitchFamily="18" charset="0"/>
                            </a:rPr>
                            <m:t> </m:t>
                          </m:r>
                          <m:r>
                            <a:rPr lang="en-US" altLang="ko-KR" sz="2400" i="1" dirty="0" smtClean="0">
                              <a:solidFill>
                                <a:schemeClr val="tx1"/>
                              </a:solidFill>
                              <a:latin typeface="Cambria Math" panose="02040503050406030204" pitchFamily="18" charset="0"/>
                            </a:rPr>
                            <m:t>𝑃</m:t>
                          </m:r>
                        </m:oMath>
                      </m:oMathPara>
                    </a14:m>
                    <a:endParaRPr lang="ko-KR" altLang="en-US" sz="2400" dirty="0">
                      <a:solidFill>
                        <a:schemeClr val="tx1"/>
                      </a:solidFill>
                    </a:endParaRPr>
                  </a:p>
                </p:txBody>
              </p:sp>
            </mc:Choice>
            <mc:Fallback xmlns="">
              <p:sp>
                <p:nvSpPr>
                  <p:cNvPr id="4" name="사각형: 둥근 모서리 3">
                    <a:extLst>
                      <a:ext uri="{FF2B5EF4-FFF2-40B4-BE49-F238E27FC236}">
                        <a16:creationId xmlns:a16="http://schemas.microsoft.com/office/drawing/2014/main" id="{2459F28D-74AC-A4F0-3D62-105DE072CAAE}"/>
                      </a:ext>
                    </a:extLst>
                  </p:cNvPr>
                  <p:cNvSpPr>
                    <a:spLocks noRot="1" noChangeAspect="1" noMove="1" noResize="1" noEditPoints="1" noAdjustHandles="1" noChangeArrowheads="1" noChangeShapeType="1" noTextEdit="1"/>
                  </p:cNvSpPr>
                  <p:nvPr/>
                </p:nvSpPr>
                <p:spPr>
                  <a:xfrm>
                    <a:off x="2541265" y="2926461"/>
                    <a:ext cx="799094" cy="1788849"/>
                  </a:xfrm>
                  <a:prstGeom prst="roundRect">
                    <a:avLst/>
                  </a:prstGeom>
                  <a:blipFill>
                    <a:blip r:embed="rId4"/>
                    <a:stretch>
                      <a:fillRect/>
                    </a:stretch>
                  </a:blipFill>
                  <a:ln>
                    <a:noFill/>
                  </a:ln>
                </p:spPr>
                <p:txBody>
                  <a:bodyPr/>
                  <a:lstStyle/>
                  <a:p>
                    <a:r>
                      <a:rPr lang="ko-KR" altLang="en-US">
                        <a:noFill/>
                      </a:rPr>
                      <a:t> </a:t>
                    </a:r>
                  </a:p>
                </p:txBody>
              </p:sp>
            </mc:Fallback>
          </mc:AlternateContent>
          <p:cxnSp>
            <p:nvCxnSpPr>
              <p:cNvPr id="5" name="직선 화살표 연결선 4">
                <a:extLst>
                  <a:ext uri="{FF2B5EF4-FFF2-40B4-BE49-F238E27FC236}">
                    <a16:creationId xmlns:a16="http://schemas.microsoft.com/office/drawing/2014/main" id="{29921B2B-4836-E011-6128-72180899344D}"/>
                  </a:ext>
                </a:extLst>
              </p:cNvPr>
              <p:cNvCxnSpPr>
                <a:cxnSpLocks/>
              </p:cNvCxnSpPr>
              <p:nvPr/>
            </p:nvCxnSpPr>
            <p:spPr>
              <a:xfrm>
                <a:off x="3340359" y="3429000"/>
                <a:ext cx="147423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직선 화살표 연결선 7">
                <a:extLst>
                  <a:ext uri="{FF2B5EF4-FFF2-40B4-BE49-F238E27FC236}">
                    <a16:creationId xmlns:a16="http://schemas.microsoft.com/office/drawing/2014/main" id="{45045DBA-A249-FC67-49C3-90D2E1024ED2}"/>
                  </a:ext>
                </a:extLst>
              </p:cNvPr>
              <p:cNvCxnSpPr>
                <a:cxnSpLocks/>
                <a:stCxn id="59" idx="3"/>
              </p:cNvCxnSpPr>
              <p:nvPr/>
            </p:nvCxnSpPr>
            <p:spPr>
              <a:xfrm>
                <a:off x="1794208" y="3427032"/>
                <a:ext cx="747057" cy="19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직선 화살표 연결선 9">
                <a:extLst>
                  <a:ext uri="{FF2B5EF4-FFF2-40B4-BE49-F238E27FC236}">
                    <a16:creationId xmlns:a16="http://schemas.microsoft.com/office/drawing/2014/main" id="{9BB9E35B-6453-D282-A380-A9FCB932B3FE}"/>
                  </a:ext>
                </a:extLst>
              </p:cNvPr>
              <p:cNvCxnSpPr>
                <a:cxnSpLocks/>
              </p:cNvCxnSpPr>
              <p:nvPr/>
            </p:nvCxnSpPr>
            <p:spPr>
              <a:xfrm>
                <a:off x="1847461" y="4346510"/>
                <a:ext cx="69380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연결선: 꺾임 10">
                <a:extLst>
                  <a:ext uri="{FF2B5EF4-FFF2-40B4-BE49-F238E27FC236}">
                    <a16:creationId xmlns:a16="http://schemas.microsoft.com/office/drawing/2014/main" id="{7FAC49FB-8203-A7DB-DB18-C15E5EBF3E7E}"/>
                  </a:ext>
                </a:extLst>
              </p:cNvPr>
              <p:cNvCxnSpPr>
                <a:cxnSpLocks/>
              </p:cNvCxnSpPr>
              <p:nvPr/>
            </p:nvCxnSpPr>
            <p:spPr>
              <a:xfrm>
                <a:off x="2146041" y="4346512"/>
                <a:ext cx="1684516" cy="766664"/>
              </a:xfrm>
              <a:prstGeom prst="bentConnector3">
                <a:avLst>
                  <a:gd name="adj1" fmla="val -959"/>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순서도: 논리합 20">
                <a:extLst>
                  <a:ext uri="{FF2B5EF4-FFF2-40B4-BE49-F238E27FC236}">
                    <a16:creationId xmlns:a16="http://schemas.microsoft.com/office/drawing/2014/main" id="{FC9B3297-E725-1445-22E8-28E56547E44B}"/>
                  </a:ext>
                </a:extLst>
              </p:cNvPr>
              <p:cNvSpPr/>
              <p:nvPr/>
            </p:nvSpPr>
            <p:spPr>
              <a:xfrm>
                <a:off x="3687184" y="4218004"/>
                <a:ext cx="286746" cy="291227"/>
              </a:xfrm>
              <a:prstGeom prst="flowChartOr">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22" name="직선 화살표 연결선 21">
                <a:extLst>
                  <a:ext uri="{FF2B5EF4-FFF2-40B4-BE49-F238E27FC236}">
                    <a16:creationId xmlns:a16="http://schemas.microsoft.com/office/drawing/2014/main" id="{087593AD-254E-42A8-FAEC-5E6AB953713D}"/>
                  </a:ext>
                </a:extLst>
              </p:cNvPr>
              <p:cNvCxnSpPr>
                <a:cxnSpLocks/>
                <a:endCxn id="21" idx="2"/>
              </p:cNvCxnSpPr>
              <p:nvPr/>
            </p:nvCxnSpPr>
            <p:spPr>
              <a:xfrm>
                <a:off x="3340359" y="4363618"/>
                <a:ext cx="3468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직선 화살표 연결선 24">
                <a:extLst>
                  <a:ext uri="{FF2B5EF4-FFF2-40B4-BE49-F238E27FC236}">
                    <a16:creationId xmlns:a16="http://schemas.microsoft.com/office/drawing/2014/main" id="{0714234C-B23D-F207-3E94-845F008F7114}"/>
                  </a:ext>
                </a:extLst>
              </p:cNvPr>
              <p:cNvCxnSpPr>
                <a:cxnSpLocks/>
                <a:endCxn id="21" idx="4"/>
              </p:cNvCxnSpPr>
              <p:nvPr/>
            </p:nvCxnSpPr>
            <p:spPr>
              <a:xfrm flipV="1">
                <a:off x="3830557" y="4509231"/>
                <a:ext cx="0" cy="60394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사각형: 둥근 모서리 29">
                    <a:extLst>
                      <a:ext uri="{FF2B5EF4-FFF2-40B4-BE49-F238E27FC236}">
                        <a16:creationId xmlns:a16="http://schemas.microsoft.com/office/drawing/2014/main" id="{59A23D31-99D0-735F-D332-8A7E0A0C228E}"/>
                      </a:ext>
                    </a:extLst>
                  </p:cNvPr>
                  <p:cNvSpPr/>
                  <p:nvPr/>
                </p:nvSpPr>
                <p:spPr>
                  <a:xfrm>
                    <a:off x="4814596" y="2926461"/>
                    <a:ext cx="799094" cy="1788849"/>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ko-KR" sz="2400" b="0" i="1" dirty="0" smtClean="0">
                              <a:solidFill>
                                <a:schemeClr val="tx1"/>
                              </a:solidFill>
                              <a:latin typeface="Cambria Math" panose="02040503050406030204" pitchFamily="18" charset="0"/>
                            </a:rPr>
                            <m:t> </m:t>
                          </m:r>
                          <m:r>
                            <a:rPr lang="en-US" altLang="ko-KR" sz="2400" i="1" dirty="0" smtClean="0">
                              <a:solidFill>
                                <a:schemeClr val="tx1"/>
                              </a:solidFill>
                              <a:latin typeface="Cambria Math" panose="02040503050406030204" pitchFamily="18" charset="0"/>
                            </a:rPr>
                            <m:t>𝑃</m:t>
                          </m:r>
                        </m:oMath>
                      </m:oMathPara>
                    </a14:m>
                    <a:endParaRPr lang="ko-KR" altLang="en-US" sz="2400" dirty="0">
                      <a:solidFill>
                        <a:schemeClr val="tx1"/>
                      </a:solidFill>
                    </a:endParaRPr>
                  </a:p>
                </p:txBody>
              </p:sp>
            </mc:Choice>
            <mc:Fallback xmlns="">
              <p:sp>
                <p:nvSpPr>
                  <p:cNvPr id="30" name="사각형: 둥근 모서리 29">
                    <a:extLst>
                      <a:ext uri="{FF2B5EF4-FFF2-40B4-BE49-F238E27FC236}">
                        <a16:creationId xmlns:a16="http://schemas.microsoft.com/office/drawing/2014/main" id="{59A23D31-99D0-735F-D332-8A7E0A0C228E}"/>
                      </a:ext>
                    </a:extLst>
                  </p:cNvPr>
                  <p:cNvSpPr>
                    <a:spLocks noRot="1" noChangeAspect="1" noMove="1" noResize="1" noEditPoints="1" noAdjustHandles="1" noChangeArrowheads="1" noChangeShapeType="1" noTextEdit="1"/>
                  </p:cNvSpPr>
                  <p:nvPr/>
                </p:nvSpPr>
                <p:spPr>
                  <a:xfrm>
                    <a:off x="4814596" y="2926461"/>
                    <a:ext cx="799094" cy="1788849"/>
                  </a:xfrm>
                  <a:prstGeom prst="roundRect">
                    <a:avLst/>
                  </a:prstGeom>
                  <a:blipFill>
                    <a:blip r:embed="rId5"/>
                    <a:stretch>
                      <a:fillRect/>
                    </a:stretch>
                  </a:blipFill>
                  <a:ln>
                    <a:noFill/>
                  </a:ln>
                </p:spPr>
                <p:txBody>
                  <a:bodyPr/>
                  <a:lstStyle/>
                  <a:p>
                    <a:r>
                      <a:rPr lang="ko-KR" altLang="en-US">
                        <a:noFill/>
                      </a:rPr>
                      <a:t> </a:t>
                    </a:r>
                  </a:p>
                </p:txBody>
              </p:sp>
            </mc:Fallback>
          </mc:AlternateContent>
          <p:cxnSp>
            <p:nvCxnSpPr>
              <p:cNvPr id="31" name="직선 화살표 연결선 30">
                <a:extLst>
                  <a:ext uri="{FF2B5EF4-FFF2-40B4-BE49-F238E27FC236}">
                    <a16:creationId xmlns:a16="http://schemas.microsoft.com/office/drawing/2014/main" id="{2BD70E48-CEA9-3BF8-462B-A119874BABC9}"/>
                  </a:ext>
                </a:extLst>
              </p:cNvPr>
              <p:cNvCxnSpPr>
                <a:cxnSpLocks/>
              </p:cNvCxnSpPr>
              <p:nvPr/>
            </p:nvCxnSpPr>
            <p:spPr>
              <a:xfrm>
                <a:off x="3973930" y="4346510"/>
                <a:ext cx="84066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연결선: 꺾임 31">
                <a:extLst>
                  <a:ext uri="{FF2B5EF4-FFF2-40B4-BE49-F238E27FC236}">
                    <a16:creationId xmlns:a16="http://schemas.microsoft.com/office/drawing/2014/main" id="{21F93465-D7F9-B935-2FB9-3AEDA38B9539}"/>
                  </a:ext>
                </a:extLst>
              </p:cNvPr>
              <p:cNvCxnSpPr>
                <a:cxnSpLocks/>
              </p:cNvCxnSpPr>
              <p:nvPr/>
            </p:nvCxnSpPr>
            <p:spPr>
              <a:xfrm>
                <a:off x="4419372" y="4346512"/>
                <a:ext cx="1684516" cy="766664"/>
              </a:xfrm>
              <a:prstGeom prst="bentConnector3">
                <a:avLst>
                  <a:gd name="adj1" fmla="val -959"/>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순서도: 논리합 32">
                <a:extLst>
                  <a:ext uri="{FF2B5EF4-FFF2-40B4-BE49-F238E27FC236}">
                    <a16:creationId xmlns:a16="http://schemas.microsoft.com/office/drawing/2014/main" id="{020D8347-3DC8-3B39-8D9A-DCF4465CFC9C}"/>
                  </a:ext>
                </a:extLst>
              </p:cNvPr>
              <p:cNvSpPr/>
              <p:nvPr/>
            </p:nvSpPr>
            <p:spPr>
              <a:xfrm>
                <a:off x="5960515" y="4218004"/>
                <a:ext cx="286746" cy="291227"/>
              </a:xfrm>
              <a:prstGeom prst="flowChartOr">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34" name="직선 화살표 연결선 33">
                <a:extLst>
                  <a:ext uri="{FF2B5EF4-FFF2-40B4-BE49-F238E27FC236}">
                    <a16:creationId xmlns:a16="http://schemas.microsoft.com/office/drawing/2014/main" id="{CCA45C5F-661E-7525-85FA-6CC74EA5D350}"/>
                  </a:ext>
                </a:extLst>
              </p:cNvPr>
              <p:cNvCxnSpPr>
                <a:cxnSpLocks/>
                <a:endCxn id="33" idx="2"/>
              </p:cNvCxnSpPr>
              <p:nvPr/>
            </p:nvCxnSpPr>
            <p:spPr>
              <a:xfrm>
                <a:off x="5613690" y="4363618"/>
                <a:ext cx="3468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직선 화살표 연결선 34">
                <a:extLst>
                  <a:ext uri="{FF2B5EF4-FFF2-40B4-BE49-F238E27FC236}">
                    <a16:creationId xmlns:a16="http://schemas.microsoft.com/office/drawing/2014/main" id="{156AE1B1-7A4B-0E8B-FE04-060A6E07DDD2}"/>
                  </a:ext>
                </a:extLst>
              </p:cNvPr>
              <p:cNvCxnSpPr>
                <a:cxnSpLocks/>
                <a:endCxn id="33" idx="4"/>
              </p:cNvCxnSpPr>
              <p:nvPr/>
            </p:nvCxnSpPr>
            <p:spPr>
              <a:xfrm flipV="1">
                <a:off x="6103888" y="4509231"/>
                <a:ext cx="0" cy="60394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직선 화살표 연결선 36">
                <a:extLst>
                  <a:ext uri="{FF2B5EF4-FFF2-40B4-BE49-F238E27FC236}">
                    <a16:creationId xmlns:a16="http://schemas.microsoft.com/office/drawing/2014/main" id="{4D4986AB-0892-0F90-F623-187C51BB6499}"/>
                  </a:ext>
                </a:extLst>
              </p:cNvPr>
              <p:cNvCxnSpPr>
                <a:cxnSpLocks/>
                <a:stCxn id="33" idx="6"/>
              </p:cNvCxnSpPr>
              <p:nvPr/>
            </p:nvCxnSpPr>
            <p:spPr>
              <a:xfrm>
                <a:off x="6247261" y="4363618"/>
                <a:ext cx="51234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직선 화살표 연결선 39">
                <a:extLst>
                  <a:ext uri="{FF2B5EF4-FFF2-40B4-BE49-F238E27FC236}">
                    <a16:creationId xmlns:a16="http://schemas.microsoft.com/office/drawing/2014/main" id="{9E7D26B1-2346-B89B-35DF-8CB2A43DE2EE}"/>
                  </a:ext>
                </a:extLst>
              </p:cNvPr>
              <p:cNvCxnSpPr>
                <a:cxnSpLocks/>
              </p:cNvCxnSpPr>
              <p:nvPr/>
            </p:nvCxnSpPr>
            <p:spPr>
              <a:xfrm>
                <a:off x="5613690" y="3429000"/>
                <a:ext cx="114591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C41EDAF-9DC3-37EF-F4E2-03C767EFEC28}"/>
                      </a:ext>
                    </a:extLst>
                  </p:cNvPr>
                  <p:cNvSpPr txBox="1"/>
                  <p:nvPr/>
                </p:nvSpPr>
                <p:spPr>
                  <a:xfrm>
                    <a:off x="6955706" y="3636219"/>
                    <a:ext cx="75709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m:t>
                          </m:r>
                        </m:oMath>
                      </m:oMathPara>
                    </a14:m>
                    <a:endParaRPr lang="ko-KR" altLang="en-US" dirty="0"/>
                  </a:p>
                </p:txBody>
              </p:sp>
            </mc:Choice>
            <mc:Fallback xmlns="">
              <p:sp>
                <p:nvSpPr>
                  <p:cNvPr id="43" name="TextBox 42">
                    <a:extLst>
                      <a:ext uri="{FF2B5EF4-FFF2-40B4-BE49-F238E27FC236}">
                        <a16:creationId xmlns:a16="http://schemas.microsoft.com/office/drawing/2014/main" id="{3C41EDAF-9DC3-37EF-F4E2-03C767EFEC28}"/>
                      </a:ext>
                    </a:extLst>
                  </p:cNvPr>
                  <p:cNvSpPr txBox="1">
                    <a:spLocks noRot="1" noChangeAspect="1" noMove="1" noResize="1" noEditPoints="1" noAdjustHandles="1" noChangeArrowheads="1" noChangeShapeType="1" noTextEdit="1"/>
                  </p:cNvSpPr>
                  <p:nvPr/>
                </p:nvSpPr>
                <p:spPr>
                  <a:xfrm>
                    <a:off x="6955706" y="3636219"/>
                    <a:ext cx="757092" cy="369332"/>
                  </a:xfrm>
                  <a:prstGeom prst="rect">
                    <a:avLst/>
                  </a:prstGeom>
                  <a:blipFill>
                    <a:blip r:embed="rId6"/>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4" name="사각형: 둥근 모서리 43">
                    <a:extLst>
                      <a:ext uri="{FF2B5EF4-FFF2-40B4-BE49-F238E27FC236}">
                        <a16:creationId xmlns:a16="http://schemas.microsoft.com/office/drawing/2014/main" id="{93032534-0B57-8EA1-E764-404325D233B0}"/>
                      </a:ext>
                    </a:extLst>
                  </p:cNvPr>
                  <p:cNvSpPr/>
                  <p:nvPr/>
                </p:nvSpPr>
                <p:spPr>
                  <a:xfrm>
                    <a:off x="8634078" y="2945689"/>
                    <a:ext cx="799094" cy="1788849"/>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ko-KR" sz="2400" b="0" i="1" dirty="0" smtClean="0">
                              <a:solidFill>
                                <a:schemeClr val="tx1"/>
                              </a:solidFill>
                              <a:latin typeface="Cambria Math" panose="02040503050406030204" pitchFamily="18" charset="0"/>
                            </a:rPr>
                            <m:t> </m:t>
                          </m:r>
                          <m:r>
                            <a:rPr lang="en-US" altLang="ko-KR" sz="2400" i="1" dirty="0" smtClean="0">
                              <a:solidFill>
                                <a:schemeClr val="tx1"/>
                              </a:solidFill>
                              <a:latin typeface="Cambria Math" panose="02040503050406030204" pitchFamily="18" charset="0"/>
                            </a:rPr>
                            <m:t>𝑃</m:t>
                          </m:r>
                        </m:oMath>
                      </m:oMathPara>
                    </a14:m>
                    <a:endParaRPr lang="ko-KR" altLang="en-US" sz="2400" dirty="0">
                      <a:solidFill>
                        <a:schemeClr val="tx1"/>
                      </a:solidFill>
                    </a:endParaRPr>
                  </a:p>
                </p:txBody>
              </p:sp>
            </mc:Choice>
            <mc:Fallback xmlns="">
              <p:sp>
                <p:nvSpPr>
                  <p:cNvPr id="44" name="사각형: 둥근 모서리 43">
                    <a:extLst>
                      <a:ext uri="{FF2B5EF4-FFF2-40B4-BE49-F238E27FC236}">
                        <a16:creationId xmlns:a16="http://schemas.microsoft.com/office/drawing/2014/main" id="{93032534-0B57-8EA1-E764-404325D233B0}"/>
                      </a:ext>
                    </a:extLst>
                  </p:cNvPr>
                  <p:cNvSpPr>
                    <a:spLocks noRot="1" noChangeAspect="1" noMove="1" noResize="1" noEditPoints="1" noAdjustHandles="1" noChangeArrowheads="1" noChangeShapeType="1" noTextEdit="1"/>
                  </p:cNvSpPr>
                  <p:nvPr/>
                </p:nvSpPr>
                <p:spPr>
                  <a:xfrm>
                    <a:off x="8634078" y="2945689"/>
                    <a:ext cx="799094" cy="1788849"/>
                  </a:xfrm>
                  <a:prstGeom prst="roundRect">
                    <a:avLst/>
                  </a:prstGeom>
                  <a:blipFill>
                    <a:blip r:embed="rId7"/>
                    <a:stretch>
                      <a:fillRect/>
                    </a:stretch>
                  </a:blipFill>
                  <a:ln>
                    <a:noFill/>
                  </a:ln>
                </p:spPr>
                <p:txBody>
                  <a:bodyPr/>
                  <a:lstStyle/>
                  <a:p>
                    <a:r>
                      <a:rPr lang="ko-KR" altLang="en-US">
                        <a:noFill/>
                      </a:rPr>
                      <a:t> </a:t>
                    </a:r>
                  </a:p>
                </p:txBody>
              </p:sp>
            </mc:Fallback>
          </mc:AlternateContent>
          <p:cxnSp>
            <p:nvCxnSpPr>
              <p:cNvPr id="45" name="직선 화살표 연결선 44">
                <a:extLst>
                  <a:ext uri="{FF2B5EF4-FFF2-40B4-BE49-F238E27FC236}">
                    <a16:creationId xmlns:a16="http://schemas.microsoft.com/office/drawing/2014/main" id="{DE22B1F9-0E47-CB4C-2044-5CDE25F0EB4D}"/>
                  </a:ext>
                </a:extLst>
              </p:cNvPr>
              <p:cNvCxnSpPr>
                <a:cxnSpLocks/>
              </p:cNvCxnSpPr>
              <p:nvPr/>
            </p:nvCxnSpPr>
            <p:spPr>
              <a:xfrm>
                <a:off x="7793412" y="4365738"/>
                <a:ext cx="84066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연결선: 꺾임 45">
                <a:extLst>
                  <a:ext uri="{FF2B5EF4-FFF2-40B4-BE49-F238E27FC236}">
                    <a16:creationId xmlns:a16="http://schemas.microsoft.com/office/drawing/2014/main" id="{9D7859DC-CED8-D566-CC21-0869A527DE63}"/>
                  </a:ext>
                </a:extLst>
              </p:cNvPr>
              <p:cNvCxnSpPr>
                <a:cxnSpLocks/>
              </p:cNvCxnSpPr>
              <p:nvPr/>
            </p:nvCxnSpPr>
            <p:spPr>
              <a:xfrm>
                <a:off x="8238854" y="4365740"/>
                <a:ext cx="1684516" cy="766664"/>
              </a:xfrm>
              <a:prstGeom prst="bentConnector3">
                <a:avLst>
                  <a:gd name="adj1" fmla="val -959"/>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순서도: 논리합 46">
                <a:extLst>
                  <a:ext uri="{FF2B5EF4-FFF2-40B4-BE49-F238E27FC236}">
                    <a16:creationId xmlns:a16="http://schemas.microsoft.com/office/drawing/2014/main" id="{AD418235-7EBE-0263-EC4B-118944172ECF}"/>
                  </a:ext>
                </a:extLst>
              </p:cNvPr>
              <p:cNvSpPr/>
              <p:nvPr/>
            </p:nvSpPr>
            <p:spPr>
              <a:xfrm>
                <a:off x="9779997" y="4237232"/>
                <a:ext cx="286746" cy="291227"/>
              </a:xfrm>
              <a:prstGeom prst="flowChartOr">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48" name="직선 화살표 연결선 47">
                <a:extLst>
                  <a:ext uri="{FF2B5EF4-FFF2-40B4-BE49-F238E27FC236}">
                    <a16:creationId xmlns:a16="http://schemas.microsoft.com/office/drawing/2014/main" id="{8508FB8B-B7F0-CDCB-BCD9-EE2AEDAB23B0}"/>
                  </a:ext>
                </a:extLst>
              </p:cNvPr>
              <p:cNvCxnSpPr>
                <a:cxnSpLocks/>
                <a:endCxn id="47" idx="2"/>
              </p:cNvCxnSpPr>
              <p:nvPr/>
            </p:nvCxnSpPr>
            <p:spPr>
              <a:xfrm>
                <a:off x="9433172" y="4382846"/>
                <a:ext cx="3468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직선 화살표 연결선 48">
                <a:extLst>
                  <a:ext uri="{FF2B5EF4-FFF2-40B4-BE49-F238E27FC236}">
                    <a16:creationId xmlns:a16="http://schemas.microsoft.com/office/drawing/2014/main" id="{C974CD2D-3758-41D6-4164-64FC386B309B}"/>
                  </a:ext>
                </a:extLst>
              </p:cNvPr>
              <p:cNvCxnSpPr>
                <a:cxnSpLocks/>
                <a:endCxn id="47" idx="4"/>
              </p:cNvCxnSpPr>
              <p:nvPr/>
            </p:nvCxnSpPr>
            <p:spPr>
              <a:xfrm flipV="1">
                <a:off x="9923370" y="4528459"/>
                <a:ext cx="0" cy="60394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직선 화살표 연결선 49">
                <a:extLst>
                  <a:ext uri="{FF2B5EF4-FFF2-40B4-BE49-F238E27FC236}">
                    <a16:creationId xmlns:a16="http://schemas.microsoft.com/office/drawing/2014/main" id="{ADF91019-AD82-5BC9-2C94-99AE68B85FE3}"/>
                  </a:ext>
                </a:extLst>
              </p:cNvPr>
              <p:cNvCxnSpPr>
                <a:cxnSpLocks/>
              </p:cNvCxnSpPr>
              <p:nvPr/>
            </p:nvCxnSpPr>
            <p:spPr>
              <a:xfrm>
                <a:off x="9433172" y="3448228"/>
                <a:ext cx="114591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직선 화살표 연결선 50">
                <a:extLst>
                  <a:ext uri="{FF2B5EF4-FFF2-40B4-BE49-F238E27FC236}">
                    <a16:creationId xmlns:a16="http://schemas.microsoft.com/office/drawing/2014/main" id="{4E7F2F3C-4C66-1EB7-97E7-70E02E013E93}"/>
                  </a:ext>
                </a:extLst>
              </p:cNvPr>
              <p:cNvCxnSpPr>
                <a:cxnSpLocks/>
              </p:cNvCxnSpPr>
              <p:nvPr/>
            </p:nvCxnSpPr>
            <p:spPr>
              <a:xfrm>
                <a:off x="7793412" y="3429000"/>
                <a:ext cx="84066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직선 화살표 연결선 54">
                <a:extLst>
                  <a:ext uri="{FF2B5EF4-FFF2-40B4-BE49-F238E27FC236}">
                    <a16:creationId xmlns:a16="http://schemas.microsoft.com/office/drawing/2014/main" id="{51C12AF8-D125-79DF-2640-3081E2D60008}"/>
                  </a:ext>
                </a:extLst>
              </p:cNvPr>
              <p:cNvCxnSpPr>
                <a:cxnSpLocks/>
                <a:stCxn id="47" idx="6"/>
              </p:cNvCxnSpPr>
              <p:nvPr/>
            </p:nvCxnSpPr>
            <p:spPr>
              <a:xfrm>
                <a:off x="10066743" y="4382846"/>
                <a:ext cx="51234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A88C80B0-1BA1-A597-914D-856052FF9652}"/>
                      </a:ext>
                    </a:extLst>
                  </p:cNvPr>
                  <p:cNvSpPr txBox="1"/>
                  <p:nvPr/>
                </p:nvSpPr>
                <p:spPr>
                  <a:xfrm>
                    <a:off x="1037116" y="3220565"/>
                    <a:ext cx="757092" cy="4129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ko-KR" sz="2000" b="0" i="1" smtClean="0">
                                  <a:latin typeface="Cambria Math" panose="02040503050406030204" pitchFamily="18" charset="0"/>
                                </a:rPr>
                              </m:ctrlPr>
                            </m:sSupPr>
                            <m:e>
                              <m:r>
                                <a:rPr lang="en-US" altLang="ko-KR" sz="2000" b="0" i="1" smtClean="0">
                                  <a:latin typeface="Cambria Math" panose="02040503050406030204" pitchFamily="18" charset="0"/>
                                </a:rPr>
                                <m:t>𝑆</m:t>
                              </m:r>
                            </m:e>
                            <m:sup>
                              <m:r>
                                <a:rPr lang="en-US" altLang="ko-KR" sz="2000" b="0" i="1" smtClean="0">
                                  <a:latin typeface="Cambria Math" panose="02040503050406030204" pitchFamily="18" charset="0"/>
                                </a:rPr>
                                <m:t>(</m:t>
                              </m:r>
                              <m:r>
                                <a:rPr lang="en-US" altLang="ko-KR" sz="2000" b="0" i="1" smtClean="0">
                                  <a:latin typeface="Cambria Math" panose="02040503050406030204" pitchFamily="18" charset="0"/>
                                </a:rPr>
                                <m:t>𝑟</m:t>
                              </m:r>
                              <m:r>
                                <a:rPr lang="en-US" altLang="ko-KR" sz="2000" b="0" i="1" smtClean="0">
                                  <a:latin typeface="Cambria Math" panose="02040503050406030204" pitchFamily="18" charset="0"/>
                                </a:rPr>
                                <m:t>)</m:t>
                              </m:r>
                            </m:sup>
                          </m:sSup>
                        </m:oMath>
                      </m:oMathPara>
                    </a14:m>
                    <a:endParaRPr lang="ko-KR" altLang="en-US" sz="2000" dirty="0"/>
                  </a:p>
                </p:txBody>
              </p:sp>
            </mc:Choice>
            <mc:Fallback xmlns="">
              <p:sp>
                <p:nvSpPr>
                  <p:cNvPr id="59" name="TextBox 58">
                    <a:extLst>
                      <a:ext uri="{FF2B5EF4-FFF2-40B4-BE49-F238E27FC236}">
                        <a16:creationId xmlns:a16="http://schemas.microsoft.com/office/drawing/2014/main" id="{A88C80B0-1BA1-A597-914D-856052FF9652}"/>
                      </a:ext>
                    </a:extLst>
                  </p:cNvPr>
                  <p:cNvSpPr txBox="1">
                    <a:spLocks noRot="1" noChangeAspect="1" noMove="1" noResize="1" noEditPoints="1" noAdjustHandles="1" noChangeArrowheads="1" noChangeShapeType="1" noTextEdit="1"/>
                  </p:cNvSpPr>
                  <p:nvPr/>
                </p:nvSpPr>
                <p:spPr>
                  <a:xfrm>
                    <a:off x="1037116" y="3220565"/>
                    <a:ext cx="757092" cy="412934"/>
                  </a:xfrm>
                  <a:prstGeom prst="rect">
                    <a:avLst/>
                  </a:prstGeom>
                  <a:blipFill>
                    <a:blip r:embed="rId8"/>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A9891A54-24D2-C357-2027-F198A58561BA}"/>
                      </a:ext>
                    </a:extLst>
                  </p:cNvPr>
                  <p:cNvSpPr txBox="1"/>
                  <p:nvPr/>
                </p:nvSpPr>
                <p:spPr>
                  <a:xfrm>
                    <a:off x="1103280" y="4140043"/>
                    <a:ext cx="757092" cy="4129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ko-KR" sz="2000" b="0" i="1" smtClean="0">
                                  <a:latin typeface="Cambria Math" panose="02040503050406030204" pitchFamily="18" charset="0"/>
                                </a:rPr>
                              </m:ctrlPr>
                            </m:sSupPr>
                            <m:e>
                              <m:r>
                                <a:rPr lang="en-US" altLang="ko-KR" sz="2000" b="0" i="1" smtClean="0">
                                  <a:latin typeface="Cambria Math" panose="02040503050406030204" pitchFamily="18" charset="0"/>
                                </a:rPr>
                                <m:t>𝑆</m:t>
                              </m:r>
                            </m:e>
                            <m:sup>
                              <m:r>
                                <a:rPr lang="en-US" altLang="ko-KR" sz="2000" b="0" i="1" smtClean="0">
                                  <a:latin typeface="Cambria Math" panose="02040503050406030204" pitchFamily="18" charset="0"/>
                                </a:rPr>
                                <m:t>(</m:t>
                              </m:r>
                              <m:r>
                                <a:rPr lang="en-US" altLang="ko-KR" sz="2000" b="0" i="1" smtClean="0">
                                  <a:latin typeface="Cambria Math" panose="02040503050406030204" pitchFamily="18" charset="0"/>
                                </a:rPr>
                                <m:t>𝑐</m:t>
                              </m:r>
                              <m:r>
                                <a:rPr lang="en-US" altLang="ko-KR" sz="2000" b="0" i="1" smtClean="0">
                                  <a:latin typeface="Cambria Math" panose="02040503050406030204" pitchFamily="18" charset="0"/>
                                </a:rPr>
                                <m:t>)</m:t>
                              </m:r>
                            </m:sup>
                          </m:sSup>
                        </m:oMath>
                      </m:oMathPara>
                    </a14:m>
                    <a:endParaRPr lang="ko-KR" altLang="en-US" sz="2000" dirty="0"/>
                  </a:p>
                </p:txBody>
              </p:sp>
            </mc:Choice>
            <mc:Fallback xmlns="">
              <p:sp>
                <p:nvSpPr>
                  <p:cNvPr id="63" name="TextBox 62">
                    <a:extLst>
                      <a:ext uri="{FF2B5EF4-FFF2-40B4-BE49-F238E27FC236}">
                        <a16:creationId xmlns:a16="http://schemas.microsoft.com/office/drawing/2014/main" id="{A9891A54-24D2-C357-2027-F198A58561BA}"/>
                      </a:ext>
                    </a:extLst>
                  </p:cNvPr>
                  <p:cNvSpPr txBox="1">
                    <a:spLocks noRot="1" noChangeAspect="1" noMove="1" noResize="1" noEditPoints="1" noAdjustHandles="1" noChangeArrowheads="1" noChangeShapeType="1" noTextEdit="1"/>
                  </p:cNvSpPr>
                  <p:nvPr/>
                </p:nvSpPr>
                <p:spPr>
                  <a:xfrm>
                    <a:off x="1103280" y="4140043"/>
                    <a:ext cx="757092" cy="412934"/>
                  </a:xfrm>
                  <a:prstGeom prst="rect">
                    <a:avLst/>
                  </a:prstGeom>
                  <a:blipFill>
                    <a:blip r:embed="rId9"/>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427DFBFA-EDE1-0CD4-BAC5-DE2F3E0B3EF4}"/>
                      </a:ext>
                    </a:extLst>
                  </p:cNvPr>
                  <p:cNvSpPr txBox="1"/>
                  <p:nvPr/>
                </p:nvSpPr>
                <p:spPr>
                  <a:xfrm>
                    <a:off x="10733186" y="3770711"/>
                    <a:ext cx="5299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𝑆</m:t>
                          </m:r>
                          <m:r>
                            <a:rPr lang="en-US" altLang="ko-KR" b="0" i="1" smtClean="0">
                              <a:latin typeface="Cambria Math" panose="02040503050406030204" pitchFamily="18" charset="0"/>
                            </a:rPr>
                            <m:t>′</m:t>
                          </m:r>
                        </m:oMath>
                      </m:oMathPara>
                    </a14:m>
                    <a:endParaRPr lang="ko-KR" altLang="en-US" dirty="0"/>
                  </a:p>
                </p:txBody>
              </p:sp>
            </mc:Choice>
            <mc:Fallback xmlns="">
              <p:sp>
                <p:nvSpPr>
                  <p:cNvPr id="78" name="TextBox 77">
                    <a:extLst>
                      <a:ext uri="{FF2B5EF4-FFF2-40B4-BE49-F238E27FC236}">
                        <a16:creationId xmlns:a16="http://schemas.microsoft.com/office/drawing/2014/main" id="{427DFBFA-EDE1-0CD4-BAC5-DE2F3E0B3EF4}"/>
                      </a:ext>
                    </a:extLst>
                  </p:cNvPr>
                  <p:cNvSpPr txBox="1">
                    <a:spLocks noRot="1" noChangeAspect="1" noMove="1" noResize="1" noEditPoints="1" noAdjustHandles="1" noChangeArrowheads="1" noChangeShapeType="1" noTextEdit="1"/>
                  </p:cNvSpPr>
                  <p:nvPr/>
                </p:nvSpPr>
                <p:spPr>
                  <a:xfrm>
                    <a:off x="10733186" y="3770711"/>
                    <a:ext cx="529988" cy="369332"/>
                  </a:xfrm>
                  <a:prstGeom prst="rect">
                    <a:avLst/>
                  </a:prstGeom>
                  <a:blipFill>
                    <a:blip r:embed="rId10"/>
                    <a:stretch>
                      <a:fillRect/>
                    </a:stretch>
                  </a:blipFill>
                </p:spPr>
                <p:txBody>
                  <a:bodyPr/>
                  <a:lstStyle/>
                  <a:p>
                    <a:r>
                      <a:rPr lang="ko-KR" altLang="en-US">
                        <a:noFill/>
                      </a:rPr>
                      <a:t> </a:t>
                    </a:r>
                  </a:p>
                </p:txBody>
              </p:sp>
            </mc:Fallback>
          </mc:AlternateContent>
        </p:grpSp>
        <p:cxnSp>
          <p:nvCxnSpPr>
            <p:cNvPr id="39" name="직선 화살표 연결선 38">
              <a:extLst>
                <a:ext uri="{FF2B5EF4-FFF2-40B4-BE49-F238E27FC236}">
                  <a16:creationId xmlns:a16="http://schemas.microsoft.com/office/drawing/2014/main" id="{CB0B8CE6-0B07-B2F4-36C8-D684051FD583}"/>
                </a:ext>
              </a:extLst>
            </p:cNvPr>
            <p:cNvCxnSpPr>
              <a:cxnSpLocks/>
              <a:endCxn id="42" idx="2"/>
            </p:cNvCxnSpPr>
            <p:nvPr/>
          </p:nvCxnSpPr>
          <p:spPr>
            <a:xfrm flipV="1">
              <a:off x="2099784" y="2096006"/>
              <a:ext cx="0" cy="8612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32F84C60-418B-7545-51D6-B53B02BCD013}"/>
                    </a:ext>
                  </a:extLst>
                </p:cNvPr>
                <p:cNvSpPr txBox="1"/>
                <p:nvPr/>
              </p:nvSpPr>
              <p:spPr>
                <a:xfrm>
                  <a:off x="1721238" y="1695896"/>
                  <a:ext cx="75709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2000" b="0" i="1" smtClean="0">
                                <a:latin typeface="Cambria Math" panose="02040503050406030204" pitchFamily="18" charset="0"/>
                              </a:rPr>
                            </m:ctrlPr>
                          </m:sSubPr>
                          <m:e>
                            <m:r>
                              <a:rPr lang="en-US" altLang="ko-KR" sz="2000" b="0" i="1" smtClean="0">
                                <a:latin typeface="Cambria Math" panose="02040503050406030204" pitchFamily="18" charset="0"/>
                              </a:rPr>
                              <m:t>𝑍</m:t>
                            </m:r>
                          </m:e>
                          <m:sub>
                            <m:r>
                              <a:rPr lang="en-US" altLang="ko-KR" sz="2000" b="0" i="1" smtClean="0">
                                <a:latin typeface="Cambria Math" panose="02040503050406030204" pitchFamily="18" charset="0"/>
                              </a:rPr>
                              <m:t>1</m:t>
                            </m:r>
                          </m:sub>
                        </m:sSub>
                      </m:oMath>
                    </m:oMathPara>
                  </a14:m>
                  <a:endParaRPr lang="ko-KR" altLang="en-US" sz="2000" dirty="0"/>
                </a:p>
              </p:txBody>
            </p:sp>
          </mc:Choice>
          <mc:Fallback xmlns="">
            <p:sp>
              <p:nvSpPr>
                <p:cNvPr id="42" name="TextBox 41">
                  <a:extLst>
                    <a:ext uri="{FF2B5EF4-FFF2-40B4-BE49-F238E27FC236}">
                      <a16:creationId xmlns:a16="http://schemas.microsoft.com/office/drawing/2014/main" id="{32F84C60-418B-7545-51D6-B53B02BCD013}"/>
                    </a:ext>
                  </a:extLst>
                </p:cNvPr>
                <p:cNvSpPr txBox="1">
                  <a:spLocks noRot="1" noChangeAspect="1" noMove="1" noResize="1" noEditPoints="1" noAdjustHandles="1" noChangeArrowheads="1" noChangeShapeType="1" noTextEdit="1"/>
                </p:cNvSpPr>
                <p:nvPr/>
              </p:nvSpPr>
              <p:spPr>
                <a:xfrm>
                  <a:off x="1721238" y="1695896"/>
                  <a:ext cx="757092" cy="400110"/>
                </a:xfrm>
                <a:prstGeom prst="rect">
                  <a:avLst/>
                </a:prstGeom>
                <a:blipFill>
                  <a:blip r:embed="rId11"/>
                  <a:stretch>
                    <a:fillRect b="-1515"/>
                  </a:stretch>
                </a:blipFill>
              </p:spPr>
              <p:txBody>
                <a:bodyPr/>
                <a:lstStyle/>
                <a:p>
                  <a:r>
                    <a:rPr lang="ko-KR" altLang="en-US">
                      <a:noFill/>
                    </a:rPr>
                    <a:t> </a:t>
                  </a:r>
                </a:p>
              </p:txBody>
            </p:sp>
          </mc:Fallback>
        </mc:AlternateContent>
        <p:cxnSp>
          <p:nvCxnSpPr>
            <p:cNvPr id="52" name="직선 화살표 연결선 51">
              <a:extLst>
                <a:ext uri="{FF2B5EF4-FFF2-40B4-BE49-F238E27FC236}">
                  <a16:creationId xmlns:a16="http://schemas.microsoft.com/office/drawing/2014/main" id="{583E151C-1399-56AE-5771-79E18F38A4B0}"/>
                </a:ext>
              </a:extLst>
            </p:cNvPr>
            <p:cNvCxnSpPr>
              <a:cxnSpLocks/>
            </p:cNvCxnSpPr>
            <p:nvPr/>
          </p:nvCxnSpPr>
          <p:spPr>
            <a:xfrm flipV="1">
              <a:off x="4031220" y="2096004"/>
              <a:ext cx="0" cy="8612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AC94A01C-1CD8-D78D-16DC-C07F716DAB26}"/>
                    </a:ext>
                  </a:extLst>
                </p:cNvPr>
                <p:cNvSpPr txBox="1"/>
                <p:nvPr/>
              </p:nvSpPr>
              <p:spPr>
                <a:xfrm>
                  <a:off x="3652674" y="1695896"/>
                  <a:ext cx="75709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2000" b="0" i="1" smtClean="0">
                                <a:latin typeface="Cambria Math" panose="02040503050406030204" pitchFamily="18" charset="0"/>
                              </a:rPr>
                            </m:ctrlPr>
                          </m:sSubPr>
                          <m:e>
                            <m:r>
                              <a:rPr lang="en-US" altLang="ko-KR" sz="2000" b="0" i="1" smtClean="0">
                                <a:latin typeface="Cambria Math" panose="02040503050406030204" pitchFamily="18" charset="0"/>
                              </a:rPr>
                              <m:t>𝑍</m:t>
                            </m:r>
                          </m:e>
                          <m:sub>
                            <m:r>
                              <a:rPr lang="en-US" altLang="ko-KR" sz="2000" b="0" i="1" smtClean="0">
                                <a:latin typeface="Cambria Math" panose="02040503050406030204" pitchFamily="18" charset="0"/>
                              </a:rPr>
                              <m:t>2</m:t>
                            </m:r>
                          </m:sub>
                        </m:sSub>
                      </m:oMath>
                    </m:oMathPara>
                  </a14:m>
                  <a:endParaRPr lang="ko-KR" altLang="en-US" sz="2000" dirty="0"/>
                </a:p>
              </p:txBody>
            </p:sp>
          </mc:Choice>
          <mc:Fallback xmlns="">
            <p:sp>
              <p:nvSpPr>
                <p:cNvPr id="53" name="TextBox 52">
                  <a:extLst>
                    <a:ext uri="{FF2B5EF4-FFF2-40B4-BE49-F238E27FC236}">
                      <a16:creationId xmlns:a16="http://schemas.microsoft.com/office/drawing/2014/main" id="{AC94A01C-1CD8-D78D-16DC-C07F716DAB26}"/>
                    </a:ext>
                  </a:extLst>
                </p:cNvPr>
                <p:cNvSpPr txBox="1">
                  <a:spLocks noRot="1" noChangeAspect="1" noMove="1" noResize="1" noEditPoints="1" noAdjustHandles="1" noChangeArrowheads="1" noChangeShapeType="1" noTextEdit="1"/>
                </p:cNvSpPr>
                <p:nvPr/>
              </p:nvSpPr>
              <p:spPr>
                <a:xfrm>
                  <a:off x="3652674" y="1695896"/>
                  <a:ext cx="757092" cy="400110"/>
                </a:xfrm>
                <a:prstGeom prst="rect">
                  <a:avLst/>
                </a:prstGeom>
                <a:blipFill>
                  <a:blip r:embed="rId12"/>
                  <a:stretch>
                    <a:fillRect b="-1515"/>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FD0BD40E-27F8-6FBB-8BBD-584FACB87E94}"/>
                    </a:ext>
                  </a:extLst>
                </p:cNvPr>
                <p:cNvSpPr txBox="1"/>
                <p:nvPr/>
              </p:nvSpPr>
              <p:spPr>
                <a:xfrm>
                  <a:off x="7788942" y="1696144"/>
                  <a:ext cx="75709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2000" b="0" i="1" smtClean="0">
                                <a:latin typeface="Cambria Math" panose="02040503050406030204" pitchFamily="18" charset="0"/>
                              </a:rPr>
                            </m:ctrlPr>
                          </m:sSubPr>
                          <m:e>
                            <m:r>
                              <a:rPr lang="en-US" altLang="ko-KR" sz="2000" b="0" i="1" smtClean="0">
                                <a:latin typeface="Cambria Math" panose="02040503050406030204" pitchFamily="18" charset="0"/>
                              </a:rPr>
                              <m:t>𝑍</m:t>
                            </m:r>
                          </m:e>
                          <m:sub>
                            <m:r>
                              <a:rPr lang="en-US" altLang="ko-KR" sz="2000" b="0" i="1" smtClean="0">
                                <a:latin typeface="Cambria Math" panose="02040503050406030204" pitchFamily="18" charset="0"/>
                              </a:rPr>
                              <m:t>ℓ</m:t>
                            </m:r>
                          </m:sub>
                        </m:sSub>
                      </m:oMath>
                    </m:oMathPara>
                  </a14:m>
                  <a:endParaRPr lang="ko-KR" altLang="en-US" sz="2000" dirty="0"/>
                </a:p>
              </p:txBody>
            </p:sp>
          </mc:Choice>
          <mc:Fallback xmlns="">
            <p:sp>
              <p:nvSpPr>
                <p:cNvPr id="54" name="TextBox 53">
                  <a:extLst>
                    <a:ext uri="{FF2B5EF4-FFF2-40B4-BE49-F238E27FC236}">
                      <a16:creationId xmlns:a16="http://schemas.microsoft.com/office/drawing/2014/main" id="{FD0BD40E-27F8-6FBB-8BBD-584FACB87E94}"/>
                    </a:ext>
                  </a:extLst>
                </p:cNvPr>
                <p:cNvSpPr txBox="1">
                  <a:spLocks noRot="1" noChangeAspect="1" noMove="1" noResize="1" noEditPoints="1" noAdjustHandles="1" noChangeArrowheads="1" noChangeShapeType="1" noTextEdit="1"/>
                </p:cNvSpPr>
                <p:nvPr/>
              </p:nvSpPr>
              <p:spPr>
                <a:xfrm>
                  <a:off x="7788942" y="1696144"/>
                  <a:ext cx="757092" cy="400110"/>
                </a:xfrm>
                <a:prstGeom prst="rect">
                  <a:avLst/>
                </a:prstGeom>
                <a:blipFill>
                  <a:blip r:embed="rId13"/>
                  <a:stretch>
                    <a:fillRect b="-3030"/>
                  </a:stretch>
                </a:blipFill>
              </p:spPr>
              <p:txBody>
                <a:bodyPr/>
                <a:lstStyle/>
                <a:p>
                  <a:r>
                    <a:rPr lang="ko-KR" altLang="en-US">
                      <a:noFill/>
                    </a:rPr>
                    <a:t> </a:t>
                  </a:r>
                </a:p>
              </p:txBody>
            </p:sp>
          </mc:Fallback>
        </mc:AlternateContent>
        <p:cxnSp>
          <p:nvCxnSpPr>
            <p:cNvPr id="56" name="직선 화살표 연결선 55">
              <a:extLst>
                <a:ext uri="{FF2B5EF4-FFF2-40B4-BE49-F238E27FC236}">
                  <a16:creationId xmlns:a16="http://schemas.microsoft.com/office/drawing/2014/main" id="{B7588B24-9FA0-376D-DB4B-B05949968BCB}"/>
                </a:ext>
              </a:extLst>
            </p:cNvPr>
            <p:cNvCxnSpPr>
              <a:cxnSpLocks/>
            </p:cNvCxnSpPr>
            <p:nvPr/>
          </p:nvCxnSpPr>
          <p:spPr>
            <a:xfrm flipV="1">
              <a:off x="8148224" y="2096004"/>
              <a:ext cx="0" cy="8612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70474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a:xfrm>
            <a:off x="838200" y="365126"/>
            <a:ext cx="10515600" cy="681080"/>
          </a:xfrm>
        </p:spPr>
        <p:txBody>
          <a:bodyPr/>
          <a:lstStyle/>
          <a:p>
            <a:r>
              <a:rPr lang="en-US" altLang="ko-KR" dirty="0"/>
              <a:t>Robustness Model: Distinguishing Game</a:t>
            </a:r>
            <a:endParaRPr lang="ko-KR" altLang="en-US" dirty="0"/>
          </a:p>
        </p:txBody>
      </p:sp>
      <p:grpSp>
        <p:nvGrpSpPr>
          <p:cNvPr id="11" name="그룹 10">
            <a:extLst>
              <a:ext uri="{FF2B5EF4-FFF2-40B4-BE49-F238E27FC236}">
                <a16:creationId xmlns:a16="http://schemas.microsoft.com/office/drawing/2014/main" id="{30AC9C15-27B8-4683-AF2F-3166E81456E0}"/>
              </a:ext>
            </a:extLst>
          </p:cNvPr>
          <p:cNvGrpSpPr/>
          <p:nvPr/>
        </p:nvGrpSpPr>
        <p:grpSpPr>
          <a:xfrm>
            <a:off x="1195158" y="1046206"/>
            <a:ext cx="9801684" cy="2244359"/>
            <a:chOff x="1195159" y="980554"/>
            <a:chExt cx="9801684" cy="2244359"/>
          </a:xfrm>
        </p:grpSpPr>
        <mc:AlternateContent xmlns:mc="http://schemas.openxmlformats.org/markup-compatibility/2006" xmlns:a14="http://schemas.microsoft.com/office/drawing/2010/main">
          <mc:Choice Requires="a14">
            <p:sp>
              <p:nvSpPr>
                <p:cNvPr id="6" name="TextBox 5"/>
                <p:cNvSpPr txBox="1"/>
                <p:nvPr/>
              </p:nvSpPr>
              <p:spPr>
                <a:xfrm>
                  <a:off x="7337216" y="980554"/>
                  <a:ext cx="2895600" cy="461665"/>
                </a:xfrm>
                <a:prstGeom prst="rect">
                  <a:avLst/>
                </a:prstGeom>
                <a:noFill/>
              </p:spPr>
              <p:txBody>
                <a:bodyPr wrap="square" rtlCol="0">
                  <a:spAutoFit/>
                </a:bodyPr>
                <a:lstStyle/>
                <a:p>
                  <a:pPr algn="ctr"/>
                  <a:r>
                    <a:rPr lang="en-US" altLang="ko-KR" sz="2400" b="1" dirty="0"/>
                    <a:t>Real World (</a:t>
                  </a:r>
                  <a14:m>
                    <m:oMath xmlns:m="http://schemas.openxmlformats.org/officeDocument/2006/math">
                      <m:sSub>
                        <m:sSubPr>
                          <m:ctrlPr>
                            <a:rPr lang="en-US" altLang="ko-KR" sz="2400" b="1" i="1">
                              <a:latin typeface="Cambria Math" panose="02040503050406030204" pitchFamily="18" charset="0"/>
                            </a:rPr>
                          </m:ctrlPr>
                        </m:sSubPr>
                        <m:e>
                          <m:r>
                            <a:rPr lang="en-US" altLang="ko-KR" sz="2400" b="1" i="1">
                              <a:latin typeface="Cambria Math" panose="02040503050406030204" pitchFamily="18" charset="0"/>
                            </a:rPr>
                            <m:t>𝑺</m:t>
                          </m:r>
                        </m:e>
                        <m:sub>
                          <m:r>
                            <a:rPr lang="en-US" altLang="ko-KR" sz="2400" b="1" i="1" smtClean="0">
                              <a:latin typeface="Cambria Math" panose="02040503050406030204" pitchFamily="18" charset="0"/>
                            </a:rPr>
                            <m:t>𝟏</m:t>
                          </m:r>
                        </m:sub>
                      </m:sSub>
                    </m:oMath>
                  </a14:m>
                  <a:r>
                    <a:rPr lang="en-US" altLang="ko-KR" sz="2400" b="1" dirty="0"/>
                    <a:t>)</a:t>
                  </a:r>
                  <a:endParaRPr lang="ko-KR" altLang="en-US" sz="24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7337216" y="980554"/>
                  <a:ext cx="2895600" cy="461665"/>
                </a:xfrm>
                <a:prstGeom prst="rect">
                  <a:avLst/>
                </a:prstGeom>
                <a:blipFill>
                  <a:blip r:embed="rId3"/>
                  <a:stretch>
                    <a:fillRect t="-9333" b="-32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1959184" y="980554"/>
                  <a:ext cx="2895600" cy="461665"/>
                </a:xfrm>
                <a:prstGeom prst="rect">
                  <a:avLst/>
                </a:prstGeom>
                <a:noFill/>
              </p:spPr>
              <p:txBody>
                <a:bodyPr wrap="square" rtlCol="0">
                  <a:spAutoFit/>
                </a:bodyPr>
                <a:lstStyle/>
                <a:p>
                  <a:pPr algn="ctr"/>
                  <a:r>
                    <a:rPr lang="en-US" altLang="ko-KR" sz="2400" b="1" dirty="0"/>
                    <a:t>Ideal World (</a:t>
                  </a:r>
                  <a14:m>
                    <m:oMath xmlns:m="http://schemas.openxmlformats.org/officeDocument/2006/math">
                      <m:sSub>
                        <m:sSubPr>
                          <m:ctrlPr>
                            <a:rPr lang="en-US" altLang="ko-KR" sz="2400" b="1" i="1" smtClean="0">
                              <a:latin typeface="Cambria Math" panose="02040503050406030204" pitchFamily="18" charset="0"/>
                            </a:rPr>
                          </m:ctrlPr>
                        </m:sSubPr>
                        <m:e>
                          <m:r>
                            <a:rPr lang="en-US" altLang="ko-KR" sz="2400" b="1" i="1" smtClean="0">
                              <a:latin typeface="Cambria Math" panose="02040503050406030204" pitchFamily="18" charset="0"/>
                            </a:rPr>
                            <m:t>𝑺</m:t>
                          </m:r>
                        </m:e>
                        <m:sub>
                          <m:r>
                            <a:rPr lang="en-US" altLang="ko-KR" sz="2400" b="1" i="1" smtClean="0">
                              <a:latin typeface="Cambria Math" panose="02040503050406030204" pitchFamily="18" charset="0"/>
                            </a:rPr>
                            <m:t>𝟎</m:t>
                          </m:r>
                        </m:sub>
                      </m:sSub>
                    </m:oMath>
                  </a14:m>
                  <a:r>
                    <a:rPr lang="en-US" altLang="ko-KR" sz="2400" b="1" dirty="0"/>
                    <a:t>)</a:t>
                  </a:r>
                  <a:endParaRPr lang="ko-KR" altLang="en-US" sz="2400" b="1" dirty="0"/>
                </a:p>
              </p:txBody>
            </p:sp>
          </mc:Choice>
          <mc:Fallback xmlns="">
            <p:sp>
              <p:nvSpPr>
                <p:cNvPr id="38" name="TextBox 37"/>
                <p:cNvSpPr txBox="1">
                  <a:spLocks noRot="1" noChangeAspect="1" noMove="1" noResize="1" noEditPoints="1" noAdjustHandles="1" noChangeArrowheads="1" noChangeShapeType="1" noTextEdit="1"/>
                </p:cNvSpPr>
                <p:nvPr/>
              </p:nvSpPr>
              <p:spPr>
                <a:xfrm>
                  <a:off x="1959184" y="980554"/>
                  <a:ext cx="2895600" cy="461665"/>
                </a:xfrm>
                <a:prstGeom prst="rect">
                  <a:avLst/>
                </a:prstGeom>
                <a:blipFill>
                  <a:blip r:embed="rId4"/>
                  <a:stretch>
                    <a:fillRect t="-9333" b="-32000"/>
                  </a:stretch>
                </a:blipFill>
              </p:spPr>
              <p:txBody>
                <a:bodyPr/>
                <a:lstStyle/>
                <a:p>
                  <a:r>
                    <a:rPr lang="ko-KR" altLang="en-US">
                      <a:noFill/>
                    </a:rPr>
                    <a:t> </a:t>
                  </a:r>
                </a:p>
              </p:txBody>
            </p:sp>
          </mc:Fallback>
        </mc:AlternateContent>
        <p:grpSp>
          <p:nvGrpSpPr>
            <p:cNvPr id="13" name="그룹 12">
              <a:extLst>
                <a:ext uri="{FF2B5EF4-FFF2-40B4-BE49-F238E27FC236}">
                  <a16:creationId xmlns:a16="http://schemas.microsoft.com/office/drawing/2014/main" id="{C86B19A7-3247-4A74-BF69-9364D8D33562}"/>
                </a:ext>
              </a:extLst>
            </p:cNvPr>
            <p:cNvGrpSpPr/>
            <p:nvPr/>
          </p:nvGrpSpPr>
          <p:grpSpPr>
            <a:xfrm>
              <a:off x="1195159" y="1568162"/>
              <a:ext cx="4423650" cy="1656751"/>
              <a:chOff x="1596689" y="2024519"/>
              <a:chExt cx="4423650" cy="1656751"/>
            </a:xfrm>
            <a:solidFill>
              <a:schemeClr val="accent4">
                <a:lumMod val="20000"/>
                <a:lumOff val="80000"/>
              </a:schemeClr>
            </a:solidFill>
          </p:grpSpPr>
          <p:sp>
            <p:nvSpPr>
              <p:cNvPr id="24" name="직사각형 23"/>
              <p:cNvSpPr/>
              <p:nvPr/>
            </p:nvSpPr>
            <p:spPr>
              <a:xfrm>
                <a:off x="1596689" y="2024520"/>
                <a:ext cx="4423650" cy="16567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28" name="TextBox 27"/>
                  <p:cNvSpPr txBox="1"/>
                  <p:nvPr/>
                </p:nvSpPr>
                <p:spPr>
                  <a:xfrm>
                    <a:off x="1651081" y="2075010"/>
                    <a:ext cx="2209302" cy="1323439"/>
                  </a:xfrm>
                  <a:prstGeom prst="rect">
                    <a:avLst/>
                  </a:prstGeom>
                  <a:grp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ko-KR" sz="2000" b="0" i="1" smtClean="0">
                              <a:latin typeface="Cambria Math" panose="02040503050406030204" pitchFamily="18" charset="0"/>
                            </a:rPr>
                            <m:t>𝑟𝑒𝑓𝑟𝑒𝑠h</m:t>
                          </m:r>
                          <m:r>
                            <a:rPr lang="en-US" altLang="ko-KR" sz="2000" b="0" i="1" smtClean="0">
                              <a:latin typeface="Cambria Math" panose="02040503050406030204" pitchFamily="18" charset="0"/>
                            </a:rPr>
                            <m:t>,</m:t>
                          </m:r>
                        </m:oMath>
                      </m:oMathPara>
                    </a14:m>
                    <a:endParaRPr lang="en-US" altLang="ko-KR" sz="2000" b="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altLang="ko-KR" sz="2000" b="0" i="1" smtClean="0">
                              <a:latin typeface="Cambria Math" panose="02040503050406030204" pitchFamily="18" charset="0"/>
                            </a:rPr>
                            <m:t>𝑔𝑒𝑡</m:t>
                          </m:r>
                          <m:r>
                            <a:rPr lang="en-US" altLang="ko-KR" sz="2000" b="0" i="1" smtClean="0">
                              <a:latin typeface="Cambria Math" panose="02040503050406030204" pitchFamily="18" charset="0"/>
                            </a:rPr>
                            <m:t>,</m:t>
                          </m:r>
                        </m:oMath>
                      </m:oMathPara>
                    </a14:m>
                    <a:endParaRPr lang="en-US" altLang="ko-KR" sz="2000" b="0" i="1" dirty="0">
                      <a:latin typeface="Cambria Math" panose="02040503050406030204" pitchFamily="18" charset="0"/>
                    </a:endParaRPr>
                  </a:p>
                  <a:p>
                    <a:pPr algn="ctr"/>
                    <a14:m>
                      <m:oMath xmlns:m="http://schemas.openxmlformats.org/officeDocument/2006/math">
                        <m:r>
                          <a:rPr lang="en-US" altLang="ko-KR" sz="2000" b="0" i="1" smtClean="0">
                            <a:latin typeface="Cambria Math" panose="02040503050406030204" pitchFamily="18" charset="0"/>
                          </a:rPr>
                          <m:t>𝑠𝑒𝑡</m:t>
                        </m:r>
                      </m:oMath>
                    </a14:m>
                    <a:r>
                      <a:rPr lang="en-US" altLang="ko-KR" sz="2000" b="0" i="1" dirty="0">
                        <a:latin typeface="Cambria Math" panose="02040503050406030204" pitchFamily="18" charset="0"/>
                      </a:rPr>
                      <a:t>,</a:t>
                    </a:r>
                    <a:endParaRPr lang="en-US" altLang="ko-KR" sz="2800" b="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altLang="ko-KR" sz="2000" b="0" i="1" smtClean="0">
                              <a:latin typeface="Cambria Math" panose="02040503050406030204" pitchFamily="18" charset="0"/>
                            </a:rPr>
                            <m:t>𝑃</m:t>
                          </m:r>
                        </m:oMath>
                      </m:oMathPara>
                    </a14:m>
                    <a:endParaRPr lang="en-US" altLang="ko-KR" sz="2000" b="0" i="1" dirty="0">
                      <a:latin typeface="Cambria Math" panose="02040503050406030204" pitchFamily="18"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1651081" y="2075010"/>
                    <a:ext cx="2209302" cy="1323439"/>
                  </a:xfrm>
                  <a:prstGeom prst="rect">
                    <a:avLst/>
                  </a:prstGeom>
                  <a:blipFill>
                    <a:blip r:embed="rId5"/>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C8595C9-8485-9DD6-19D1-8382AD625BCA}"/>
                      </a:ext>
                    </a:extLst>
                  </p:cNvPr>
                  <p:cNvSpPr txBox="1"/>
                  <p:nvPr/>
                </p:nvSpPr>
                <p:spPr>
                  <a:xfrm>
                    <a:off x="3907595" y="2228879"/>
                    <a:ext cx="2112743" cy="369332"/>
                  </a:xfrm>
                  <a:prstGeom prst="rect">
                    <a:avLst/>
                  </a:prstGeom>
                  <a:grp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ko-KR" i="1" smtClean="0">
                              <a:latin typeface="Cambria Math" panose="02040503050406030204" pitchFamily="18" charset="0"/>
                            </a:rPr>
                            <m:t>𝑛</m:t>
                          </m:r>
                          <m:r>
                            <a:rPr lang="en-US" altLang="ko-KR" b="0" i="1" smtClean="0">
                              <a:latin typeface="Cambria Math" panose="02040503050406030204" pitchFamily="18" charset="0"/>
                            </a:rPr>
                            <m:t>𝑒𝑥</m:t>
                          </m:r>
                          <m:sSup>
                            <m:sSupPr>
                              <m:ctrlPr>
                                <a:rPr lang="en-US" altLang="ko-KR" b="0" i="1" smtClean="0">
                                  <a:latin typeface="Cambria Math" panose="02040503050406030204" pitchFamily="18" charset="0"/>
                                </a:rPr>
                              </m:ctrlPr>
                            </m:sSupPr>
                            <m:e>
                              <m:r>
                                <a:rPr lang="en-US" altLang="ko-KR" b="0" i="1" smtClean="0">
                                  <a:latin typeface="Cambria Math" panose="02040503050406030204" pitchFamily="18" charset="0"/>
                                </a:rPr>
                                <m:t>𝑡</m:t>
                              </m:r>
                            </m:e>
                            <m:sup>
                              <m:r>
                                <a:rPr lang="en-US" altLang="ko-KR" b="0" i="1" smtClean="0">
                                  <a:latin typeface="Cambria Math" panose="02040503050406030204" pitchFamily="18" charset="0"/>
                                </a:rPr>
                                <m:t>∗</m:t>
                              </m:r>
                            </m:sup>
                          </m:sSup>
                        </m:oMath>
                      </m:oMathPara>
                    </a14:m>
                    <a:endParaRPr lang="ko-KR" altLang="en-US" dirty="0"/>
                  </a:p>
                </p:txBody>
              </p:sp>
            </mc:Choice>
            <mc:Fallback xmlns="">
              <p:sp>
                <p:nvSpPr>
                  <p:cNvPr id="4" name="TextBox 3">
                    <a:extLst>
                      <a:ext uri="{FF2B5EF4-FFF2-40B4-BE49-F238E27FC236}">
                        <a16:creationId xmlns:a16="http://schemas.microsoft.com/office/drawing/2014/main" id="{EC8595C9-8485-9DD6-19D1-8382AD625BCA}"/>
                      </a:ext>
                    </a:extLst>
                  </p:cNvPr>
                  <p:cNvSpPr txBox="1">
                    <a:spLocks noRot="1" noChangeAspect="1" noMove="1" noResize="1" noEditPoints="1" noAdjustHandles="1" noChangeArrowheads="1" noChangeShapeType="1" noTextEdit="1"/>
                  </p:cNvSpPr>
                  <p:nvPr/>
                </p:nvSpPr>
                <p:spPr>
                  <a:xfrm>
                    <a:off x="3907595" y="2228879"/>
                    <a:ext cx="2112743" cy="369332"/>
                  </a:xfrm>
                  <a:prstGeom prst="rect">
                    <a:avLst/>
                  </a:prstGeom>
                  <a:blipFill>
                    <a:blip r:embed="rId6"/>
                    <a:stretch>
                      <a:fillRect/>
                    </a:stretch>
                  </a:blipFill>
                </p:spPr>
                <p:txBody>
                  <a:bodyPr/>
                  <a:lstStyle/>
                  <a:p>
                    <a:r>
                      <a:rPr lang="ko-KR" altLang="en-US">
                        <a:noFill/>
                      </a:rPr>
                      <a:t> </a:t>
                    </a:r>
                  </a:p>
                </p:txBody>
              </p:sp>
            </mc:Fallback>
          </mc:AlternateContent>
          <p:cxnSp>
            <p:nvCxnSpPr>
              <p:cNvPr id="5" name="직선 연결선 4"/>
              <p:cNvCxnSpPr>
                <a:cxnSpLocks/>
              </p:cNvCxnSpPr>
              <p:nvPr/>
            </p:nvCxnSpPr>
            <p:spPr>
              <a:xfrm>
                <a:off x="3914775" y="2024519"/>
                <a:ext cx="0" cy="1656751"/>
              </a:xfrm>
              <a:prstGeom prst="line">
                <a:avLst/>
              </a:prstGeom>
              <a:grpFill/>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nvGrpSpPr>
            <p:cNvPr id="15" name="그룹 14">
              <a:extLst>
                <a:ext uri="{FF2B5EF4-FFF2-40B4-BE49-F238E27FC236}">
                  <a16:creationId xmlns:a16="http://schemas.microsoft.com/office/drawing/2014/main" id="{D1160286-24D1-4714-B8F0-65F0A5095D13}"/>
                </a:ext>
              </a:extLst>
            </p:cNvPr>
            <p:cNvGrpSpPr/>
            <p:nvPr/>
          </p:nvGrpSpPr>
          <p:grpSpPr>
            <a:xfrm>
              <a:off x="6573193" y="1568161"/>
              <a:ext cx="4423650" cy="1656752"/>
              <a:chOff x="6683618" y="2023016"/>
              <a:chExt cx="4423650" cy="1681642"/>
            </a:xfrm>
            <a:solidFill>
              <a:schemeClr val="accent6">
                <a:lumMod val="20000"/>
                <a:lumOff val="80000"/>
              </a:schemeClr>
            </a:solidFill>
          </p:grpSpPr>
          <p:sp>
            <p:nvSpPr>
              <p:cNvPr id="21" name="직사각형 20">
                <a:extLst>
                  <a:ext uri="{FF2B5EF4-FFF2-40B4-BE49-F238E27FC236}">
                    <a16:creationId xmlns:a16="http://schemas.microsoft.com/office/drawing/2014/main" id="{CEF68133-9A09-4F53-AFC2-80413D3117AE}"/>
                  </a:ext>
                </a:extLst>
              </p:cNvPr>
              <p:cNvSpPr/>
              <p:nvPr/>
            </p:nvSpPr>
            <p:spPr>
              <a:xfrm>
                <a:off x="6683618" y="2024519"/>
                <a:ext cx="4423650" cy="16801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5321301-F0A0-4450-A6A7-0051DFD11B17}"/>
                      </a:ext>
                    </a:extLst>
                  </p:cNvPr>
                  <p:cNvSpPr txBox="1"/>
                  <p:nvPr/>
                </p:nvSpPr>
                <p:spPr>
                  <a:xfrm>
                    <a:off x="6738010" y="2075010"/>
                    <a:ext cx="2209302" cy="1323439"/>
                  </a:xfrm>
                  <a:prstGeom prst="rect">
                    <a:avLst/>
                  </a:prstGeom>
                  <a:grp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ko-KR" sz="2000" b="0" i="1" smtClean="0">
                              <a:latin typeface="Cambria Math" panose="02040503050406030204" pitchFamily="18" charset="0"/>
                            </a:rPr>
                            <m:t>𝑟𝑒𝑓𝑟𝑒𝑠h</m:t>
                          </m:r>
                          <m:r>
                            <a:rPr lang="en-US" altLang="ko-KR" sz="2000" b="0" i="1" smtClean="0">
                              <a:latin typeface="Cambria Math" panose="02040503050406030204" pitchFamily="18" charset="0"/>
                            </a:rPr>
                            <m:t>,</m:t>
                          </m:r>
                        </m:oMath>
                      </m:oMathPara>
                    </a14:m>
                    <a:endParaRPr lang="en-US" altLang="ko-KR" sz="2000" b="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altLang="ko-KR" sz="2000" b="0" i="1" smtClean="0">
                              <a:latin typeface="Cambria Math" panose="02040503050406030204" pitchFamily="18" charset="0"/>
                            </a:rPr>
                            <m:t>𝑔𝑒𝑡</m:t>
                          </m:r>
                          <m:r>
                            <a:rPr lang="en-US" altLang="ko-KR" sz="2000" b="0" i="1" smtClean="0">
                              <a:latin typeface="Cambria Math" panose="02040503050406030204" pitchFamily="18" charset="0"/>
                            </a:rPr>
                            <m:t>,</m:t>
                          </m:r>
                        </m:oMath>
                      </m:oMathPara>
                    </a14:m>
                    <a:endParaRPr lang="en-US" altLang="ko-KR" sz="2000" b="0" i="1" dirty="0">
                      <a:latin typeface="Cambria Math" panose="02040503050406030204" pitchFamily="18" charset="0"/>
                    </a:endParaRPr>
                  </a:p>
                  <a:p>
                    <a:pPr algn="ctr"/>
                    <a14:m>
                      <m:oMath xmlns:m="http://schemas.openxmlformats.org/officeDocument/2006/math">
                        <m:r>
                          <a:rPr lang="en-US" altLang="ko-KR" sz="2000" b="0" i="1" smtClean="0">
                            <a:latin typeface="Cambria Math" panose="02040503050406030204" pitchFamily="18" charset="0"/>
                          </a:rPr>
                          <m:t>𝑠𝑒𝑡</m:t>
                        </m:r>
                      </m:oMath>
                    </a14:m>
                    <a:r>
                      <a:rPr lang="en-US" altLang="ko-KR" sz="2000" b="0" i="1" dirty="0">
                        <a:latin typeface="Cambria Math" panose="02040503050406030204" pitchFamily="18" charset="0"/>
                      </a:rPr>
                      <a:t>,</a:t>
                    </a:r>
                    <a:endParaRPr lang="en-US" altLang="ko-KR" sz="2800" b="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altLang="ko-KR" sz="2000" b="0" i="1" smtClean="0">
                              <a:latin typeface="Cambria Math" panose="02040503050406030204" pitchFamily="18" charset="0"/>
                            </a:rPr>
                            <m:t>𝑃</m:t>
                          </m:r>
                        </m:oMath>
                      </m:oMathPara>
                    </a14:m>
                    <a:endParaRPr lang="en-US" altLang="ko-KR" sz="2000" b="0" i="1" dirty="0">
                      <a:latin typeface="Cambria Math" panose="02040503050406030204" pitchFamily="18" charset="0"/>
                    </a:endParaRPr>
                  </a:p>
                </p:txBody>
              </p:sp>
            </mc:Choice>
            <mc:Fallback xmlns="">
              <p:sp>
                <p:nvSpPr>
                  <p:cNvPr id="22" name="TextBox 21">
                    <a:extLst>
                      <a:ext uri="{FF2B5EF4-FFF2-40B4-BE49-F238E27FC236}">
                        <a16:creationId xmlns:a16="http://schemas.microsoft.com/office/drawing/2014/main" id="{15321301-F0A0-4450-A6A7-0051DFD11B17}"/>
                      </a:ext>
                    </a:extLst>
                  </p:cNvPr>
                  <p:cNvSpPr txBox="1">
                    <a:spLocks noRot="1" noChangeAspect="1" noMove="1" noResize="1" noEditPoints="1" noAdjustHandles="1" noChangeArrowheads="1" noChangeShapeType="1" noTextEdit="1"/>
                  </p:cNvSpPr>
                  <p:nvPr/>
                </p:nvSpPr>
                <p:spPr>
                  <a:xfrm>
                    <a:off x="6738010" y="2075010"/>
                    <a:ext cx="2209302" cy="1323439"/>
                  </a:xfrm>
                  <a:prstGeom prst="rect">
                    <a:avLst/>
                  </a:prstGeom>
                  <a:blipFill>
                    <a:blip r:embed="rId7"/>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4B9318C5-A9D8-4C0C-AEB9-73684CC737B6}"/>
                      </a:ext>
                    </a:extLst>
                  </p:cNvPr>
                  <p:cNvSpPr txBox="1"/>
                  <p:nvPr/>
                </p:nvSpPr>
                <p:spPr>
                  <a:xfrm>
                    <a:off x="8994524" y="2228879"/>
                    <a:ext cx="2112743" cy="369332"/>
                  </a:xfrm>
                  <a:prstGeom prst="rect">
                    <a:avLst/>
                  </a:prstGeom>
                  <a:grp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ko-KR" i="1" smtClean="0">
                              <a:latin typeface="Cambria Math" panose="02040503050406030204" pitchFamily="18" charset="0"/>
                            </a:rPr>
                            <m:t>𝑛𝑒𝑥𝑡</m:t>
                          </m:r>
                        </m:oMath>
                      </m:oMathPara>
                    </a14:m>
                    <a:endParaRPr lang="ko-KR" altLang="en-US" dirty="0"/>
                  </a:p>
                </p:txBody>
              </p:sp>
            </mc:Choice>
            <mc:Fallback xmlns="">
              <p:sp>
                <p:nvSpPr>
                  <p:cNvPr id="29" name="TextBox 28">
                    <a:extLst>
                      <a:ext uri="{FF2B5EF4-FFF2-40B4-BE49-F238E27FC236}">
                        <a16:creationId xmlns:a16="http://schemas.microsoft.com/office/drawing/2014/main" id="{4B9318C5-A9D8-4C0C-AEB9-73684CC737B6}"/>
                      </a:ext>
                    </a:extLst>
                  </p:cNvPr>
                  <p:cNvSpPr txBox="1">
                    <a:spLocks noRot="1" noChangeAspect="1" noMove="1" noResize="1" noEditPoints="1" noAdjustHandles="1" noChangeArrowheads="1" noChangeShapeType="1" noTextEdit="1"/>
                  </p:cNvSpPr>
                  <p:nvPr/>
                </p:nvSpPr>
                <p:spPr>
                  <a:xfrm>
                    <a:off x="8994524" y="2228879"/>
                    <a:ext cx="2112743" cy="369332"/>
                  </a:xfrm>
                  <a:prstGeom prst="rect">
                    <a:avLst/>
                  </a:prstGeom>
                  <a:blipFill>
                    <a:blip r:embed="rId8"/>
                    <a:stretch>
                      <a:fillRect/>
                    </a:stretch>
                  </a:blipFill>
                </p:spPr>
                <p:txBody>
                  <a:bodyPr/>
                  <a:lstStyle/>
                  <a:p>
                    <a:r>
                      <a:rPr lang="ko-KR" altLang="en-US">
                        <a:noFill/>
                      </a:rPr>
                      <a:t> </a:t>
                    </a:r>
                  </a:p>
                </p:txBody>
              </p:sp>
            </mc:Fallback>
          </mc:AlternateContent>
          <p:cxnSp>
            <p:nvCxnSpPr>
              <p:cNvPr id="25" name="직선 연결선 24">
                <a:extLst>
                  <a:ext uri="{FF2B5EF4-FFF2-40B4-BE49-F238E27FC236}">
                    <a16:creationId xmlns:a16="http://schemas.microsoft.com/office/drawing/2014/main" id="{447F377D-5574-45B4-B93E-62976271634C}"/>
                  </a:ext>
                </a:extLst>
              </p:cNvPr>
              <p:cNvCxnSpPr>
                <a:cxnSpLocks/>
              </p:cNvCxnSpPr>
              <p:nvPr/>
            </p:nvCxnSpPr>
            <p:spPr>
              <a:xfrm>
                <a:off x="9001704" y="2023016"/>
                <a:ext cx="0" cy="1658254"/>
              </a:xfrm>
              <a:prstGeom prst="line">
                <a:avLst/>
              </a:prstGeom>
              <a:grpFill/>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grpSp>
        <p:nvGrpSpPr>
          <p:cNvPr id="33" name="그룹 32">
            <a:extLst>
              <a:ext uri="{FF2B5EF4-FFF2-40B4-BE49-F238E27FC236}">
                <a16:creationId xmlns:a16="http://schemas.microsoft.com/office/drawing/2014/main" id="{BC5A7DD5-4E4B-4B8E-A7BD-0C61CDC4147E}"/>
              </a:ext>
            </a:extLst>
          </p:cNvPr>
          <p:cNvGrpSpPr/>
          <p:nvPr/>
        </p:nvGrpSpPr>
        <p:grpSpPr>
          <a:xfrm>
            <a:off x="3629244" y="3699051"/>
            <a:ext cx="6311225" cy="2112743"/>
            <a:chOff x="2543864" y="3672017"/>
            <a:chExt cx="6311225" cy="2112743"/>
          </a:xfrm>
        </p:grpSpPr>
        <p:cxnSp>
          <p:nvCxnSpPr>
            <p:cNvPr id="23" name="직선 화살표 연결선 22"/>
            <p:cNvCxnSpPr>
              <a:cxnSpLocks/>
              <a:stCxn id="17" idx="3"/>
              <a:endCxn id="30" idx="1"/>
            </p:cNvCxnSpPr>
            <p:nvPr/>
          </p:nvCxnSpPr>
          <p:spPr>
            <a:xfrm flipV="1">
              <a:off x="3458852" y="4728389"/>
              <a:ext cx="3283494" cy="5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611230" y="4029331"/>
              <a:ext cx="1072857" cy="646331"/>
            </a:xfrm>
            <a:prstGeom prst="rect">
              <a:avLst/>
            </a:prstGeom>
            <a:noFill/>
          </p:spPr>
          <p:txBody>
            <a:bodyPr wrap="square" rtlCol="0">
              <a:spAutoFit/>
            </a:bodyPr>
            <a:lstStyle/>
            <a:p>
              <a:r>
                <a:rPr lang="en-US" altLang="ko-KR" dirty="0"/>
                <a:t>Oracle queries</a:t>
              </a:r>
              <a:endParaRPr lang="ko-KR" altLang="en-US" dirty="0"/>
            </a:p>
          </p:txBody>
        </p:sp>
        <mc:AlternateContent xmlns:mc="http://schemas.openxmlformats.org/markup-compatibility/2006" xmlns:a14="http://schemas.microsoft.com/office/drawing/2010/main">
          <mc:Choice Requires="a14">
            <p:sp>
              <p:nvSpPr>
                <p:cNvPr id="27" name="TextBox 26"/>
                <p:cNvSpPr txBox="1"/>
                <p:nvPr/>
              </p:nvSpPr>
              <p:spPr>
                <a:xfrm>
                  <a:off x="2543864" y="3672017"/>
                  <a:ext cx="1143000" cy="369332"/>
                </a:xfrm>
                <a:prstGeom prst="rect">
                  <a:avLst/>
                </a:prstGeom>
                <a:noFill/>
              </p:spPr>
              <p:txBody>
                <a:bodyPr wrap="square" rtlCol="0">
                  <a:spAutoFit/>
                </a:bodyPr>
                <a:lstStyle/>
                <a:p>
                  <a14:m>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𝑆</m:t>
                          </m:r>
                        </m:e>
                        <m:sub>
                          <m:r>
                            <a:rPr lang="en-US" altLang="ko-KR" b="0" i="1" smtClean="0">
                              <a:latin typeface="Cambria Math" panose="02040503050406030204" pitchFamily="18" charset="0"/>
                            </a:rPr>
                            <m:t>0</m:t>
                          </m:r>
                        </m:sub>
                      </m:sSub>
                    </m:oMath>
                  </a14:m>
                  <a:r>
                    <a:rPr lang="ko-KR" altLang="en-US" dirty="0"/>
                    <a:t>  </a:t>
                  </a:r>
                  <a:r>
                    <a:rPr lang="en-US" altLang="ko-KR" dirty="0"/>
                    <a:t>?   </a:t>
                  </a:r>
                  <a14:m>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𝑆</m:t>
                          </m:r>
                        </m:e>
                        <m:sub>
                          <m:r>
                            <a:rPr lang="en-US" altLang="ko-KR" b="0" i="1" smtClean="0">
                              <a:latin typeface="Cambria Math" panose="02040503050406030204" pitchFamily="18" charset="0"/>
                            </a:rPr>
                            <m:t>1</m:t>
                          </m:r>
                        </m:sub>
                      </m:sSub>
                    </m:oMath>
                  </a14:m>
                  <a:endParaRPr lang="ko-KR" alt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2543864" y="3672017"/>
                  <a:ext cx="1143000" cy="369332"/>
                </a:xfrm>
                <a:prstGeom prst="rect">
                  <a:avLst/>
                </a:prstGeom>
                <a:blipFill>
                  <a:blip r:embed="rId9"/>
                  <a:stretch>
                    <a:fillRect t="-10000" b="-26667"/>
                  </a:stretch>
                </a:blipFill>
              </p:spPr>
              <p:txBody>
                <a:bodyPr/>
                <a:lstStyle/>
                <a:p>
                  <a:r>
                    <a:rPr lang="ko-KR" altLang="en-US">
                      <a:noFill/>
                    </a:rPr>
                    <a:t> </a:t>
                  </a:r>
                </a:p>
              </p:txBody>
            </p:sp>
          </mc:Fallback>
        </mc:AlternateContent>
        <p:pic>
          <p:nvPicPr>
            <p:cNvPr id="17" name="그래픽 16" descr="단색 채우기가 있는 악마 얼굴">
              <a:extLst>
                <a:ext uri="{FF2B5EF4-FFF2-40B4-BE49-F238E27FC236}">
                  <a16:creationId xmlns:a16="http://schemas.microsoft.com/office/drawing/2014/main" id="{5CF21AC3-A817-41AB-BF8A-121502CC921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544452" y="4271766"/>
              <a:ext cx="914400" cy="914400"/>
            </a:xfrm>
            <a:prstGeom prst="rect">
              <a:avLst/>
            </a:prstGeom>
          </p:spPr>
        </p:pic>
        <p:pic>
          <p:nvPicPr>
            <p:cNvPr id="30" name="그래픽 29" descr="상자">
              <a:extLst>
                <a:ext uri="{FF2B5EF4-FFF2-40B4-BE49-F238E27FC236}">
                  <a16:creationId xmlns:a16="http://schemas.microsoft.com/office/drawing/2014/main" id="{CBA8EFB8-0558-426E-AF22-EB2E93174E6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42346" y="3672017"/>
              <a:ext cx="2112743" cy="2112743"/>
            </a:xfrm>
            <a:prstGeom prst="rect">
              <a:avLst/>
            </a:prstGeom>
          </p:spPr>
        </p:pic>
      </p:gr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A66DB035-037C-4571-BA23-013B5D0D5E65}"/>
                  </a:ext>
                </a:extLst>
              </p:cNvPr>
              <p:cNvSpPr txBox="1"/>
              <p:nvPr/>
            </p:nvSpPr>
            <p:spPr>
              <a:xfrm>
                <a:off x="8354476" y="5811794"/>
                <a:ext cx="1073604" cy="369332"/>
              </a:xfrm>
              <a:prstGeom prst="rect">
                <a:avLst/>
              </a:prstGeom>
              <a:noFill/>
            </p:spPr>
            <p:txBody>
              <a:bodyPr wrap="square" rtlCol="0">
                <a:spAutoFit/>
              </a:bodyPr>
              <a:lstStyle/>
              <a:p>
                <a:r>
                  <a:rPr lang="en-US" altLang="ko-KR" b="0" dirty="0"/>
                  <a:t> </a:t>
                </a:r>
                <a14:m>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𝑆</m:t>
                        </m:r>
                      </m:e>
                      <m:sub>
                        <m:r>
                          <a:rPr lang="en-US" altLang="ko-KR" b="0" i="1" smtClean="0">
                            <a:latin typeface="Cambria Math" panose="02040503050406030204" pitchFamily="18" charset="0"/>
                          </a:rPr>
                          <m:t>0</m:t>
                        </m:r>
                      </m:sub>
                    </m:sSub>
                  </m:oMath>
                </a14:m>
                <a:r>
                  <a:rPr lang="en-US" altLang="ko-KR" dirty="0"/>
                  <a:t> or </a:t>
                </a:r>
                <a14:m>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𝑆</m:t>
                        </m:r>
                      </m:e>
                      <m:sub>
                        <m:r>
                          <a:rPr lang="en-US" altLang="ko-KR" b="0" i="1" smtClean="0">
                            <a:latin typeface="Cambria Math" panose="02040503050406030204" pitchFamily="18" charset="0"/>
                          </a:rPr>
                          <m:t>1</m:t>
                        </m:r>
                      </m:sub>
                    </m:sSub>
                  </m:oMath>
                </a14:m>
                <a:endParaRPr lang="ko-KR" altLang="en-US" dirty="0"/>
              </a:p>
            </p:txBody>
          </p:sp>
        </mc:Choice>
        <mc:Fallback xmlns="">
          <p:sp>
            <p:nvSpPr>
              <p:cNvPr id="35" name="TextBox 34">
                <a:extLst>
                  <a:ext uri="{FF2B5EF4-FFF2-40B4-BE49-F238E27FC236}">
                    <a16:creationId xmlns:a16="http://schemas.microsoft.com/office/drawing/2014/main" id="{A66DB035-037C-4571-BA23-013B5D0D5E65}"/>
                  </a:ext>
                </a:extLst>
              </p:cNvPr>
              <p:cNvSpPr txBox="1">
                <a:spLocks noRot="1" noChangeAspect="1" noMove="1" noResize="1" noEditPoints="1" noAdjustHandles="1" noChangeArrowheads="1" noChangeShapeType="1" noTextEdit="1"/>
              </p:cNvSpPr>
              <p:nvPr/>
            </p:nvSpPr>
            <p:spPr>
              <a:xfrm>
                <a:off x="8354476" y="5811794"/>
                <a:ext cx="1073604" cy="369332"/>
              </a:xfrm>
              <a:prstGeom prst="rect">
                <a:avLst/>
              </a:prstGeom>
              <a:blipFill>
                <a:blip r:embed="rId14"/>
                <a:stretch>
                  <a:fillRect t="-8197" b="-24590"/>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2030626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제목 2"/>
              <p:cNvSpPr>
                <a:spLocks noGrp="1"/>
              </p:cNvSpPr>
              <p:nvPr>
                <p:ph type="title"/>
              </p:nvPr>
            </p:nvSpPr>
            <p:spPr>
              <a:xfrm>
                <a:off x="838200" y="365126"/>
                <a:ext cx="10515600" cy="681080"/>
              </a:xfrm>
            </p:spPr>
            <p:txBody>
              <a:bodyPr/>
              <a:lstStyle/>
              <a:p>
                <a:r>
                  <a:rPr lang="en-US" altLang="ko-KR" dirty="0"/>
                  <a:t>Robustness Model: Oracle </a:t>
                </a:r>
                <a14:m>
                  <m:oMath xmlns:m="http://schemas.openxmlformats.org/officeDocument/2006/math">
                    <m:r>
                      <a:rPr lang="en-US" altLang="ko-KR" i="1" dirty="0" smtClean="0">
                        <a:latin typeface="Cambria Math" panose="02040503050406030204" pitchFamily="18" charset="0"/>
                      </a:rPr>
                      <m:t>𝑔𝑒𝑡</m:t>
                    </m:r>
                  </m:oMath>
                </a14:m>
                <a:r>
                  <a:rPr lang="en-US" altLang="ko-KR" dirty="0"/>
                  <a:t> and </a:t>
                </a:r>
                <a14:m>
                  <m:oMath xmlns:m="http://schemas.openxmlformats.org/officeDocument/2006/math">
                    <m:r>
                      <a:rPr lang="en-US" altLang="ko-KR" i="1" dirty="0" smtClean="0">
                        <a:latin typeface="Cambria Math" panose="02040503050406030204" pitchFamily="18" charset="0"/>
                      </a:rPr>
                      <m:t>𝑠𝑒𝑡</m:t>
                    </m:r>
                  </m:oMath>
                </a14:m>
                <a:endParaRPr lang="ko-KR" altLang="en-US" dirty="0"/>
              </a:p>
            </p:txBody>
          </p:sp>
        </mc:Choice>
        <mc:Fallback xmlns="">
          <p:sp>
            <p:nvSpPr>
              <p:cNvPr id="3" name="제목 2"/>
              <p:cNvSpPr>
                <a:spLocks noGrp="1" noRot="1" noChangeAspect="1" noMove="1" noResize="1" noEditPoints="1" noAdjustHandles="1" noChangeArrowheads="1" noChangeShapeType="1" noTextEdit="1"/>
              </p:cNvSpPr>
              <p:nvPr>
                <p:ph type="title"/>
              </p:nvPr>
            </p:nvSpPr>
            <p:spPr>
              <a:xfrm>
                <a:off x="838200" y="365126"/>
                <a:ext cx="10515600" cy="681080"/>
              </a:xfrm>
              <a:blipFill>
                <a:blip r:embed="rId3"/>
                <a:stretch>
                  <a:fillRect l="-1797" t="-15179" b="-26786"/>
                </a:stretch>
              </a:blipFill>
            </p:spPr>
            <p:txBody>
              <a:bodyPr/>
              <a:lstStyle/>
              <a:p>
                <a:r>
                  <a:rPr lang="ko-KR" altLang="en-US">
                    <a:noFill/>
                  </a:rPr>
                  <a:t> </a:t>
                </a:r>
              </a:p>
            </p:txBody>
          </p:sp>
        </mc:Fallback>
      </mc:AlternateContent>
      <p:grpSp>
        <p:nvGrpSpPr>
          <p:cNvPr id="11" name="그룹 10">
            <a:extLst>
              <a:ext uri="{FF2B5EF4-FFF2-40B4-BE49-F238E27FC236}">
                <a16:creationId xmlns:a16="http://schemas.microsoft.com/office/drawing/2014/main" id="{30AC9C15-27B8-4683-AF2F-3166E81456E0}"/>
              </a:ext>
            </a:extLst>
          </p:cNvPr>
          <p:cNvGrpSpPr/>
          <p:nvPr/>
        </p:nvGrpSpPr>
        <p:grpSpPr>
          <a:xfrm>
            <a:off x="1195158" y="1046206"/>
            <a:ext cx="9801684" cy="2244359"/>
            <a:chOff x="1195159" y="980554"/>
            <a:chExt cx="9801684" cy="2244359"/>
          </a:xfrm>
        </p:grpSpPr>
        <mc:AlternateContent xmlns:mc="http://schemas.openxmlformats.org/markup-compatibility/2006" xmlns:a14="http://schemas.microsoft.com/office/drawing/2010/main">
          <mc:Choice Requires="a14">
            <p:sp>
              <p:nvSpPr>
                <p:cNvPr id="6" name="TextBox 5"/>
                <p:cNvSpPr txBox="1"/>
                <p:nvPr/>
              </p:nvSpPr>
              <p:spPr>
                <a:xfrm>
                  <a:off x="7337216" y="980554"/>
                  <a:ext cx="2895600" cy="461665"/>
                </a:xfrm>
                <a:prstGeom prst="rect">
                  <a:avLst/>
                </a:prstGeom>
                <a:noFill/>
              </p:spPr>
              <p:txBody>
                <a:bodyPr wrap="square" rtlCol="0">
                  <a:spAutoFit/>
                </a:bodyPr>
                <a:lstStyle/>
                <a:p>
                  <a:pPr algn="ctr"/>
                  <a:r>
                    <a:rPr lang="en-US" altLang="ko-KR" sz="2400" b="1" dirty="0"/>
                    <a:t>Real World (</a:t>
                  </a:r>
                  <a14:m>
                    <m:oMath xmlns:m="http://schemas.openxmlformats.org/officeDocument/2006/math">
                      <m:sSub>
                        <m:sSubPr>
                          <m:ctrlPr>
                            <a:rPr lang="en-US" altLang="ko-KR" sz="2400" b="1" i="1">
                              <a:latin typeface="Cambria Math" panose="02040503050406030204" pitchFamily="18" charset="0"/>
                            </a:rPr>
                          </m:ctrlPr>
                        </m:sSubPr>
                        <m:e>
                          <m:r>
                            <a:rPr lang="en-US" altLang="ko-KR" sz="2400" b="1" i="1">
                              <a:latin typeface="Cambria Math" panose="02040503050406030204" pitchFamily="18" charset="0"/>
                            </a:rPr>
                            <m:t>𝑺</m:t>
                          </m:r>
                        </m:e>
                        <m:sub>
                          <m:r>
                            <a:rPr lang="en-US" altLang="ko-KR" sz="2400" b="1" i="1" smtClean="0">
                              <a:latin typeface="Cambria Math" panose="02040503050406030204" pitchFamily="18" charset="0"/>
                            </a:rPr>
                            <m:t>𝟏</m:t>
                          </m:r>
                        </m:sub>
                      </m:sSub>
                    </m:oMath>
                  </a14:m>
                  <a:r>
                    <a:rPr lang="en-US" altLang="ko-KR" sz="2400" b="1" dirty="0"/>
                    <a:t>)</a:t>
                  </a:r>
                  <a:endParaRPr lang="ko-KR" altLang="en-US" sz="24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7337216" y="980554"/>
                  <a:ext cx="2895600" cy="461665"/>
                </a:xfrm>
                <a:prstGeom prst="rect">
                  <a:avLst/>
                </a:prstGeom>
                <a:blipFill>
                  <a:blip r:embed="rId4"/>
                  <a:stretch>
                    <a:fillRect t="-9333" b="-32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1959184" y="980554"/>
                  <a:ext cx="2895600" cy="461665"/>
                </a:xfrm>
                <a:prstGeom prst="rect">
                  <a:avLst/>
                </a:prstGeom>
                <a:noFill/>
              </p:spPr>
              <p:txBody>
                <a:bodyPr wrap="square" rtlCol="0">
                  <a:spAutoFit/>
                </a:bodyPr>
                <a:lstStyle/>
                <a:p>
                  <a:pPr algn="ctr"/>
                  <a:r>
                    <a:rPr lang="en-US" altLang="ko-KR" sz="2400" b="1" dirty="0"/>
                    <a:t>Ideal World (</a:t>
                  </a:r>
                  <a14:m>
                    <m:oMath xmlns:m="http://schemas.openxmlformats.org/officeDocument/2006/math">
                      <m:sSub>
                        <m:sSubPr>
                          <m:ctrlPr>
                            <a:rPr lang="en-US" altLang="ko-KR" sz="2400" b="1" i="1" smtClean="0">
                              <a:latin typeface="Cambria Math" panose="02040503050406030204" pitchFamily="18" charset="0"/>
                            </a:rPr>
                          </m:ctrlPr>
                        </m:sSubPr>
                        <m:e>
                          <m:r>
                            <a:rPr lang="en-US" altLang="ko-KR" sz="2400" b="1" i="1" smtClean="0">
                              <a:latin typeface="Cambria Math" panose="02040503050406030204" pitchFamily="18" charset="0"/>
                            </a:rPr>
                            <m:t>𝑺</m:t>
                          </m:r>
                        </m:e>
                        <m:sub>
                          <m:r>
                            <a:rPr lang="en-US" altLang="ko-KR" sz="2400" b="1" i="1" smtClean="0">
                              <a:latin typeface="Cambria Math" panose="02040503050406030204" pitchFamily="18" charset="0"/>
                            </a:rPr>
                            <m:t>𝟎</m:t>
                          </m:r>
                        </m:sub>
                      </m:sSub>
                    </m:oMath>
                  </a14:m>
                  <a:r>
                    <a:rPr lang="en-US" altLang="ko-KR" sz="2400" b="1" dirty="0"/>
                    <a:t>)</a:t>
                  </a:r>
                  <a:endParaRPr lang="ko-KR" altLang="en-US" sz="2400" b="1" dirty="0"/>
                </a:p>
              </p:txBody>
            </p:sp>
          </mc:Choice>
          <mc:Fallback xmlns="">
            <p:sp>
              <p:nvSpPr>
                <p:cNvPr id="38" name="TextBox 37"/>
                <p:cNvSpPr txBox="1">
                  <a:spLocks noRot="1" noChangeAspect="1" noMove="1" noResize="1" noEditPoints="1" noAdjustHandles="1" noChangeArrowheads="1" noChangeShapeType="1" noTextEdit="1"/>
                </p:cNvSpPr>
                <p:nvPr/>
              </p:nvSpPr>
              <p:spPr>
                <a:xfrm>
                  <a:off x="1959184" y="980554"/>
                  <a:ext cx="2895600" cy="461665"/>
                </a:xfrm>
                <a:prstGeom prst="rect">
                  <a:avLst/>
                </a:prstGeom>
                <a:blipFill>
                  <a:blip r:embed="rId5"/>
                  <a:stretch>
                    <a:fillRect t="-9333" b="-32000"/>
                  </a:stretch>
                </a:blipFill>
              </p:spPr>
              <p:txBody>
                <a:bodyPr/>
                <a:lstStyle/>
                <a:p>
                  <a:r>
                    <a:rPr lang="ko-KR" altLang="en-US">
                      <a:noFill/>
                    </a:rPr>
                    <a:t> </a:t>
                  </a:r>
                </a:p>
              </p:txBody>
            </p:sp>
          </mc:Fallback>
        </mc:AlternateContent>
        <p:grpSp>
          <p:nvGrpSpPr>
            <p:cNvPr id="13" name="그룹 12">
              <a:extLst>
                <a:ext uri="{FF2B5EF4-FFF2-40B4-BE49-F238E27FC236}">
                  <a16:creationId xmlns:a16="http://schemas.microsoft.com/office/drawing/2014/main" id="{C86B19A7-3247-4A74-BF69-9364D8D33562}"/>
                </a:ext>
              </a:extLst>
            </p:cNvPr>
            <p:cNvGrpSpPr/>
            <p:nvPr/>
          </p:nvGrpSpPr>
          <p:grpSpPr>
            <a:xfrm>
              <a:off x="1195159" y="1568162"/>
              <a:ext cx="4423650" cy="1656751"/>
              <a:chOff x="1596689" y="2024519"/>
              <a:chExt cx="4423650" cy="1656751"/>
            </a:xfrm>
            <a:solidFill>
              <a:schemeClr val="accent4">
                <a:lumMod val="20000"/>
                <a:lumOff val="80000"/>
              </a:schemeClr>
            </a:solidFill>
          </p:grpSpPr>
          <p:sp>
            <p:nvSpPr>
              <p:cNvPr id="24" name="직사각형 23"/>
              <p:cNvSpPr/>
              <p:nvPr/>
            </p:nvSpPr>
            <p:spPr>
              <a:xfrm>
                <a:off x="1596689" y="2024520"/>
                <a:ext cx="4423650" cy="16567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28" name="TextBox 27"/>
                  <p:cNvSpPr txBox="1"/>
                  <p:nvPr/>
                </p:nvSpPr>
                <p:spPr>
                  <a:xfrm>
                    <a:off x="1651081" y="2075010"/>
                    <a:ext cx="2209302" cy="1323439"/>
                  </a:xfrm>
                  <a:prstGeom prst="rect">
                    <a:avLst/>
                  </a:prstGeom>
                  <a:grp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ko-KR" sz="2000" b="0" i="1" smtClean="0">
                              <a:latin typeface="Cambria Math" panose="02040503050406030204" pitchFamily="18" charset="0"/>
                            </a:rPr>
                            <m:t>𝑟𝑒𝑓𝑟𝑒𝑠h</m:t>
                          </m:r>
                          <m:r>
                            <a:rPr lang="en-US" altLang="ko-KR" sz="2000" b="0" i="1" smtClean="0">
                              <a:latin typeface="Cambria Math" panose="02040503050406030204" pitchFamily="18" charset="0"/>
                            </a:rPr>
                            <m:t>,</m:t>
                          </m:r>
                        </m:oMath>
                      </m:oMathPara>
                    </a14:m>
                    <a:endParaRPr lang="en-US" altLang="ko-KR" sz="2000" b="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altLang="ko-KR" sz="2000" b="0" i="1" smtClean="0">
                              <a:solidFill>
                                <a:srgbClr val="FF0000"/>
                              </a:solidFill>
                              <a:latin typeface="Cambria Math" panose="02040503050406030204" pitchFamily="18" charset="0"/>
                            </a:rPr>
                            <m:t>𝑔𝑒𝑡</m:t>
                          </m:r>
                          <m:r>
                            <a:rPr lang="en-US" altLang="ko-KR" sz="2000" b="0" i="1" smtClean="0">
                              <a:solidFill>
                                <a:srgbClr val="FF0000"/>
                              </a:solidFill>
                              <a:latin typeface="Cambria Math" panose="02040503050406030204" pitchFamily="18" charset="0"/>
                            </a:rPr>
                            <m:t>,</m:t>
                          </m:r>
                        </m:oMath>
                      </m:oMathPara>
                    </a14:m>
                    <a:endParaRPr lang="en-US" altLang="ko-KR" sz="2000" b="0" i="1" dirty="0">
                      <a:solidFill>
                        <a:srgbClr val="FF0000"/>
                      </a:solidFill>
                      <a:latin typeface="Cambria Math" panose="02040503050406030204" pitchFamily="18" charset="0"/>
                    </a:endParaRPr>
                  </a:p>
                  <a:p>
                    <a:pPr algn="ctr"/>
                    <a14:m>
                      <m:oMath xmlns:m="http://schemas.openxmlformats.org/officeDocument/2006/math">
                        <m:r>
                          <a:rPr lang="en-US" altLang="ko-KR" sz="2000" b="0" i="1" smtClean="0">
                            <a:solidFill>
                              <a:srgbClr val="FF0000"/>
                            </a:solidFill>
                            <a:latin typeface="Cambria Math" panose="02040503050406030204" pitchFamily="18" charset="0"/>
                          </a:rPr>
                          <m:t>𝑠𝑒𝑡</m:t>
                        </m:r>
                      </m:oMath>
                    </a14:m>
                    <a:r>
                      <a:rPr lang="en-US" altLang="ko-KR" sz="2000" b="0" i="1" dirty="0">
                        <a:solidFill>
                          <a:srgbClr val="FF0000"/>
                        </a:solidFill>
                        <a:latin typeface="Cambria Math" panose="02040503050406030204" pitchFamily="18" charset="0"/>
                      </a:rPr>
                      <a:t>,</a:t>
                    </a:r>
                    <a:endParaRPr lang="en-US" altLang="ko-KR" sz="2800" b="0" i="1" dirty="0">
                      <a:solidFill>
                        <a:srgbClr val="FF0000"/>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altLang="ko-KR" sz="2000" b="0" i="1" smtClean="0">
                              <a:latin typeface="Cambria Math" panose="02040503050406030204" pitchFamily="18" charset="0"/>
                            </a:rPr>
                            <m:t>𝑃</m:t>
                          </m:r>
                        </m:oMath>
                      </m:oMathPara>
                    </a14:m>
                    <a:endParaRPr lang="en-US" altLang="ko-KR" sz="2000" b="0" i="1" dirty="0">
                      <a:latin typeface="Cambria Math" panose="02040503050406030204" pitchFamily="18"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1651081" y="2075010"/>
                    <a:ext cx="2209302" cy="1323439"/>
                  </a:xfrm>
                  <a:prstGeom prst="rect">
                    <a:avLst/>
                  </a:prstGeom>
                  <a:blipFill>
                    <a:blip r:embed="rId6"/>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C8595C9-8485-9DD6-19D1-8382AD625BCA}"/>
                      </a:ext>
                    </a:extLst>
                  </p:cNvPr>
                  <p:cNvSpPr txBox="1"/>
                  <p:nvPr/>
                </p:nvSpPr>
                <p:spPr>
                  <a:xfrm>
                    <a:off x="3907595" y="2228879"/>
                    <a:ext cx="2112743" cy="369332"/>
                  </a:xfrm>
                  <a:prstGeom prst="rect">
                    <a:avLst/>
                  </a:prstGeom>
                  <a:grp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ko-KR" i="1" smtClean="0">
                              <a:latin typeface="Cambria Math" panose="02040503050406030204" pitchFamily="18" charset="0"/>
                            </a:rPr>
                            <m:t>𝑛</m:t>
                          </m:r>
                          <m:r>
                            <a:rPr lang="en-US" altLang="ko-KR" b="0" i="1" smtClean="0">
                              <a:latin typeface="Cambria Math" panose="02040503050406030204" pitchFamily="18" charset="0"/>
                            </a:rPr>
                            <m:t>𝑒𝑥</m:t>
                          </m:r>
                          <m:sSup>
                            <m:sSupPr>
                              <m:ctrlPr>
                                <a:rPr lang="en-US" altLang="ko-KR" b="0" i="1" smtClean="0">
                                  <a:latin typeface="Cambria Math" panose="02040503050406030204" pitchFamily="18" charset="0"/>
                                </a:rPr>
                              </m:ctrlPr>
                            </m:sSupPr>
                            <m:e>
                              <m:r>
                                <a:rPr lang="en-US" altLang="ko-KR" b="0" i="1" smtClean="0">
                                  <a:latin typeface="Cambria Math" panose="02040503050406030204" pitchFamily="18" charset="0"/>
                                </a:rPr>
                                <m:t>𝑡</m:t>
                              </m:r>
                            </m:e>
                            <m:sup>
                              <m:r>
                                <a:rPr lang="en-US" altLang="ko-KR" b="0" i="1" smtClean="0">
                                  <a:latin typeface="Cambria Math" panose="02040503050406030204" pitchFamily="18" charset="0"/>
                                </a:rPr>
                                <m:t>∗</m:t>
                              </m:r>
                            </m:sup>
                          </m:sSup>
                        </m:oMath>
                      </m:oMathPara>
                    </a14:m>
                    <a:endParaRPr lang="ko-KR" altLang="en-US" dirty="0"/>
                  </a:p>
                </p:txBody>
              </p:sp>
            </mc:Choice>
            <mc:Fallback xmlns="">
              <p:sp>
                <p:nvSpPr>
                  <p:cNvPr id="4" name="TextBox 3">
                    <a:extLst>
                      <a:ext uri="{FF2B5EF4-FFF2-40B4-BE49-F238E27FC236}">
                        <a16:creationId xmlns:a16="http://schemas.microsoft.com/office/drawing/2014/main" id="{EC8595C9-8485-9DD6-19D1-8382AD625BCA}"/>
                      </a:ext>
                    </a:extLst>
                  </p:cNvPr>
                  <p:cNvSpPr txBox="1">
                    <a:spLocks noRot="1" noChangeAspect="1" noMove="1" noResize="1" noEditPoints="1" noAdjustHandles="1" noChangeArrowheads="1" noChangeShapeType="1" noTextEdit="1"/>
                  </p:cNvSpPr>
                  <p:nvPr/>
                </p:nvSpPr>
                <p:spPr>
                  <a:xfrm>
                    <a:off x="3907595" y="2228879"/>
                    <a:ext cx="2112743" cy="369332"/>
                  </a:xfrm>
                  <a:prstGeom prst="rect">
                    <a:avLst/>
                  </a:prstGeom>
                  <a:blipFill>
                    <a:blip r:embed="rId7"/>
                    <a:stretch>
                      <a:fillRect/>
                    </a:stretch>
                  </a:blipFill>
                </p:spPr>
                <p:txBody>
                  <a:bodyPr/>
                  <a:lstStyle/>
                  <a:p>
                    <a:r>
                      <a:rPr lang="ko-KR" altLang="en-US">
                        <a:noFill/>
                      </a:rPr>
                      <a:t> </a:t>
                    </a:r>
                  </a:p>
                </p:txBody>
              </p:sp>
            </mc:Fallback>
          </mc:AlternateContent>
          <p:cxnSp>
            <p:nvCxnSpPr>
              <p:cNvPr id="5" name="직선 연결선 4"/>
              <p:cNvCxnSpPr>
                <a:cxnSpLocks/>
              </p:cNvCxnSpPr>
              <p:nvPr/>
            </p:nvCxnSpPr>
            <p:spPr>
              <a:xfrm>
                <a:off x="3914775" y="2024519"/>
                <a:ext cx="0" cy="1656751"/>
              </a:xfrm>
              <a:prstGeom prst="line">
                <a:avLst/>
              </a:prstGeom>
              <a:grpFill/>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nvGrpSpPr>
            <p:cNvPr id="15" name="그룹 14">
              <a:extLst>
                <a:ext uri="{FF2B5EF4-FFF2-40B4-BE49-F238E27FC236}">
                  <a16:creationId xmlns:a16="http://schemas.microsoft.com/office/drawing/2014/main" id="{D1160286-24D1-4714-B8F0-65F0A5095D13}"/>
                </a:ext>
              </a:extLst>
            </p:cNvPr>
            <p:cNvGrpSpPr/>
            <p:nvPr/>
          </p:nvGrpSpPr>
          <p:grpSpPr>
            <a:xfrm>
              <a:off x="6573193" y="1568161"/>
              <a:ext cx="4423650" cy="1656752"/>
              <a:chOff x="6683618" y="2023016"/>
              <a:chExt cx="4423650" cy="1681642"/>
            </a:xfrm>
            <a:solidFill>
              <a:schemeClr val="accent6">
                <a:lumMod val="20000"/>
                <a:lumOff val="80000"/>
              </a:schemeClr>
            </a:solidFill>
          </p:grpSpPr>
          <p:sp>
            <p:nvSpPr>
              <p:cNvPr id="21" name="직사각형 20">
                <a:extLst>
                  <a:ext uri="{FF2B5EF4-FFF2-40B4-BE49-F238E27FC236}">
                    <a16:creationId xmlns:a16="http://schemas.microsoft.com/office/drawing/2014/main" id="{CEF68133-9A09-4F53-AFC2-80413D3117AE}"/>
                  </a:ext>
                </a:extLst>
              </p:cNvPr>
              <p:cNvSpPr/>
              <p:nvPr/>
            </p:nvSpPr>
            <p:spPr>
              <a:xfrm>
                <a:off x="6683618" y="2024519"/>
                <a:ext cx="4423650" cy="16801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5321301-F0A0-4450-A6A7-0051DFD11B17}"/>
                      </a:ext>
                    </a:extLst>
                  </p:cNvPr>
                  <p:cNvSpPr txBox="1"/>
                  <p:nvPr/>
                </p:nvSpPr>
                <p:spPr>
                  <a:xfrm>
                    <a:off x="6738010" y="2075010"/>
                    <a:ext cx="2209302" cy="1343322"/>
                  </a:xfrm>
                  <a:prstGeom prst="rect">
                    <a:avLst/>
                  </a:prstGeom>
                  <a:grp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ko-KR" sz="2000" b="0" i="1" smtClean="0">
                              <a:latin typeface="Cambria Math" panose="02040503050406030204" pitchFamily="18" charset="0"/>
                            </a:rPr>
                            <m:t>𝑟𝑒𝑓𝑟𝑒𝑠h</m:t>
                          </m:r>
                          <m:r>
                            <a:rPr lang="en-US" altLang="ko-KR" sz="2000" b="0" i="1" smtClean="0">
                              <a:latin typeface="Cambria Math" panose="02040503050406030204" pitchFamily="18" charset="0"/>
                            </a:rPr>
                            <m:t>,</m:t>
                          </m:r>
                        </m:oMath>
                      </m:oMathPara>
                    </a14:m>
                    <a:endParaRPr lang="en-US" altLang="ko-KR" sz="2000" b="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altLang="ko-KR" sz="2000" b="0" i="1" smtClean="0">
                              <a:solidFill>
                                <a:srgbClr val="FF0000"/>
                              </a:solidFill>
                              <a:latin typeface="Cambria Math" panose="02040503050406030204" pitchFamily="18" charset="0"/>
                            </a:rPr>
                            <m:t>𝑔𝑒𝑡</m:t>
                          </m:r>
                          <m:r>
                            <a:rPr lang="en-US" altLang="ko-KR" sz="2000" b="0" i="1" smtClean="0">
                              <a:solidFill>
                                <a:srgbClr val="FF0000"/>
                              </a:solidFill>
                              <a:latin typeface="Cambria Math" panose="02040503050406030204" pitchFamily="18" charset="0"/>
                            </a:rPr>
                            <m:t>,</m:t>
                          </m:r>
                        </m:oMath>
                      </m:oMathPara>
                    </a14:m>
                    <a:endParaRPr lang="en-US" altLang="ko-KR" sz="2000" b="0" i="1" dirty="0">
                      <a:solidFill>
                        <a:srgbClr val="FF0000"/>
                      </a:solidFill>
                      <a:latin typeface="Cambria Math" panose="02040503050406030204" pitchFamily="18" charset="0"/>
                    </a:endParaRPr>
                  </a:p>
                  <a:p>
                    <a:pPr algn="ctr"/>
                    <a14:m>
                      <m:oMath xmlns:m="http://schemas.openxmlformats.org/officeDocument/2006/math">
                        <m:r>
                          <a:rPr lang="en-US" altLang="ko-KR" sz="2000" b="0" i="1" smtClean="0">
                            <a:solidFill>
                              <a:srgbClr val="FF0000"/>
                            </a:solidFill>
                            <a:latin typeface="Cambria Math" panose="02040503050406030204" pitchFamily="18" charset="0"/>
                          </a:rPr>
                          <m:t>𝑠𝑒𝑡</m:t>
                        </m:r>
                      </m:oMath>
                    </a14:m>
                    <a:r>
                      <a:rPr lang="en-US" altLang="ko-KR" sz="2000" b="0" i="1" dirty="0">
                        <a:solidFill>
                          <a:srgbClr val="FF0000"/>
                        </a:solidFill>
                        <a:latin typeface="Cambria Math" panose="02040503050406030204" pitchFamily="18" charset="0"/>
                      </a:rPr>
                      <a:t>,</a:t>
                    </a:r>
                    <a:endParaRPr lang="en-US" altLang="ko-KR" sz="2800" b="0" i="1" dirty="0">
                      <a:solidFill>
                        <a:srgbClr val="FF0000"/>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altLang="ko-KR" sz="2000" b="0" i="1" smtClean="0">
                              <a:latin typeface="Cambria Math" panose="02040503050406030204" pitchFamily="18" charset="0"/>
                            </a:rPr>
                            <m:t>𝑃</m:t>
                          </m:r>
                        </m:oMath>
                      </m:oMathPara>
                    </a14:m>
                    <a:endParaRPr lang="en-US" altLang="ko-KR" sz="2000" b="0" i="1" dirty="0">
                      <a:latin typeface="Cambria Math" panose="02040503050406030204" pitchFamily="18" charset="0"/>
                    </a:endParaRPr>
                  </a:p>
                </p:txBody>
              </p:sp>
            </mc:Choice>
            <mc:Fallback xmlns="">
              <p:sp>
                <p:nvSpPr>
                  <p:cNvPr id="22" name="TextBox 21">
                    <a:extLst>
                      <a:ext uri="{FF2B5EF4-FFF2-40B4-BE49-F238E27FC236}">
                        <a16:creationId xmlns:a16="http://schemas.microsoft.com/office/drawing/2014/main" id="{15321301-F0A0-4450-A6A7-0051DFD11B17}"/>
                      </a:ext>
                    </a:extLst>
                  </p:cNvPr>
                  <p:cNvSpPr txBox="1">
                    <a:spLocks noRot="1" noChangeAspect="1" noMove="1" noResize="1" noEditPoints="1" noAdjustHandles="1" noChangeArrowheads="1" noChangeShapeType="1" noTextEdit="1"/>
                  </p:cNvSpPr>
                  <p:nvPr/>
                </p:nvSpPr>
                <p:spPr>
                  <a:xfrm>
                    <a:off x="6738010" y="2075010"/>
                    <a:ext cx="2209302" cy="1343322"/>
                  </a:xfrm>
                  <a:prstGeom prst="rect">
                    <a:avLst/>
                  </a:prstGeom>
                  <a:blipFill>
                    <a:blip r:embed="rId8"/>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4B9318C5-A9D8-4C0C-AEB9-73684CC737B6}"/>
                      </a:ext>
                    </a:extLst>
                  </p:cNvPr>
                  <p:cNvSpPr txBox="1"/>
                  <p:nvPr/>
                </p:nvSpPr>
                <p:spPr>
                  <a:xfrm>
                    <a:off x="8994524" y="2228879"/>
                    <a:ext cx="2112743" cy="369332"/>
                  </a:xfrm>
                  <a:prstGeom prst="rect">
                    <a:avLst/>
                  </a:prstGeom>
                  <a:grp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ko-KR" i="1" smtClean="0">
                              <a:latin typeface="Cambria Math" panose="02040503050406030204" pitchFamily="18" charset="0"/>
                            </a:rPr>
                            <m:t>𝑛𝑒𝑥𝑡</m:t>
                          </m:r>
                        </m:oMath>
                      </m:oMathPara>
                    </a14:m>
                    <a:endParaRPr lang="ko-KR" altLang="en-US" dirty="0"/>
                  </a:p>
                </p:txBody>
              </p:sp>
            </mc:Choice>
            <mc:Fallback xmlns="">
              <p:sp>
                <p:nvSpPr>
                  <p:cNvPr id="29" name="TextBox 28">
                    <a:extLst>
                      <a:ext uri="{FF2B5EF4-FFF2-40B4-BE49-F238E27FC236}">
                        <a16:creationId xmlns:a16="http://schemas.microsoft.com/office/drawing/2014/main" id="{4B9318C5-A9D8-4C0C-AEB9-73684CC737B6}"/>
                      </a:ext>
                    </a:extLst>
                  </p:cNvPr>
                  <p:cNvSpPr txBox="1">
                    <a:spLocks noRot="1" noChangeAspect="1" noMove="1" noResize="1" noEditPoints="1" noAdjustHandles="1" noChangeArrowheads="1" noChangeShapeType="1" noTextEdit="1"/>
                  </p:cNvSpPr>
                  <p:nvPr/>
                </p:nvSpPr>
                <p:spPr>
                  <a:xfrm>
                    <a:off x="8994524" y="2228879"/>
                    <a:ext cx="2112743" cy="369332"/>
                  </a:xfrm>
                  <a:prstGeom prst="rect">
                    <a:avLst/>
                  </a:prstGeom>
                  <a:blipFill>
                    <a:blip r:embed="rId9"/>
                    <a:stretch>
                      <a:fillRect/>
                    </a:stretch>
                  </a:blipFill>
                </p:spPr>
                <p:txBody>
                  <a:bodyPr/>
                  <a:lstStyle/>
                  <a:p>
                    <a:r>
                      <a:rPr lang="ko-KR" altLang="en-US">
                        <a:noFill/>
                      </a:rPr>
                      <a:t> </a:t>
                    </a:r>
                  </a:p>
                </p:txBody>
              </p:sp>
            </mc:Fallback>
          </mc:AlternateContent>
          <p:cxnSp>
            <p:nvCxnSpPr>
              <p:cNvPr id="25" name="직선 연결선 24">
                <a:extLst>
                  <a:ext uri="{FF2B5EF4-FFF2-40B4-BE49-F238E27FC236}">
                    <a16:creationId xmlns:a16="http://schemas.microsoft.com/office/drawing/2014/main" id="{447F377D-5574-45B4-B93E-62976271634C}"/>
                  </a:ext>
                </a:extLst>
              </p:cNvPr>
              <p:cNvCxnSpPr>
                <a:cxnSpLocks/>
              </p:cNvCxnSpPr>
              <p:nvPr/>
            </p:nvCxnSpPr>
            <p:spPr>
              <a:xfrm>
                <a:off x="9001704" y="2023016"/>
                <a:ext cx="0" cy="1658254"/>
              </a:xfrm>
              <a:prstGeom prst="line">
                <a:avLst/>
              </a:prstGeom>
              <a:grpFill/>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grpSp>
        <p:nvGrpSpPr>
          <p:cNvPr id="33" name="그룹 32">
            <a:extLst>
              <a:ext uri="{FF2B5EF4-FFF2-40B4-BE49-F238E27FC236}">
                <a16:creationId xmlns:a16="http://schemas.microsoft.com/office/drawing/2014/main" id="{BC5A7DD5-4E4B-4B8E-A7BD-0C61CDC4147E}"/>
              </a:ext>
            </a:extLst>
          </p:cNvPr>
          <p:cNvGrpSpPr/>
          <p:nvPr/>
        </p:nvGrpSpPr>
        <p:grpSpPr>
          <a:xfrm>
            <a:off x="3629244" y="3699051"/>
            <a:ext cx="6311225" cy="2112743"/>
            <a:chOff x="2543864" y="3672017"/>
            <a:chExt cx="6311225" cy="2112743"/>
          </a:xfrm>
        </p:grpSpPr>
        <p:cxnSp>
          <p:nvCxnSpPr>
            <p:cNvPr id="23" name="직선 화살표 연결선 22"/>
            <p:cNvCxnSpPr>
              <a:cxnSpLocks/>
              <a:stCxn id="17" idx="3"/>
              <a:endCxn id="30" idx="1"/>
            </p:cNvCxnSpPr>
            <p:nvPr/>
          </p:nvCxnSpPr>
          <p:spPr>
            <a:xfrm flipV="1">
              <a:off x="3458852" y="4728389"/>
              <a:ext cx="3283494" cy="5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611230" y="4029331"/>
              <a:ext cx="1072857" cy="646331"/>
            </a:xfrm>
            <a:prstGeom prst="rect">
              <a:avLst/>
            </a:prstGeom>
            <a:noFill/>
          </p:spPr>
          <p:txBody>
            <a:bodyPr wrap="square" rtlCol="0">
              <a:spAutoFit/>
            </a:bodyPr>
            <a:lstStyle/>
            <a:p>
              <a:r>
                <a:rPr lang="en-US" altLang="ko-KR" dirty="0"/>
                <a:t>Oracle queries</a:t>
              </a:r>
              <a:endParaRPr lang="ko-KR" altLang="en-US" dirty="0"/>
            </a:p>
          </p:txBody>
        </p:sp>
        <mc:AlternateContent xmlns:mc="http://schemas.openxmlformats.org/markup-compatibility/2006" xmlns:a14="http://schemas.microsoft.com/office/drawing/2010/main">
          <mc:Choice Requires="a14">
            <p:sp>
              <p:nvSpPr>
                <p:cNvPr id="27" name="TextBox 26"/>
                <p:cNvSpPr txBox="1"/>
                <p:nvPr/>
              </p:nvSpPr>
              <p:spPr>
                <a:xfrm>
                  <a:off x="2543864" y="3672017"/>
                  <a:ext cx="1143000" cy="369332"/>
                </a:xfrm>
                <a:prstGeom prst="rect">
                  <a:avLst/>
                </a:prstGeom>
                <a:noFill/>
              </p:spPr>
              <p:txBody>
                <a:bodyPr wrap="square" rtlCol="0">
                  <a:spAutoFit/>
                </a:bodyPr>
                <a:lstStyle/>
                <a:p>
                  <a14:m>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𝑆</m:t>
                          </m:r>
                        </m:e>
                        <m:sub>
                          <m:r>
                            <a:rPr lang="en-US" altLang="ko-KR" b="0" i="1" smtClean="0">
                              <a:latin typeface="Cambria Math" panose="02040503050406030204" pitchFamily="18" charset="0"/>
                            </a:rPr>
                            <m:t>0</m:t>
                          </m:r>
                        </m:sub>
                      </m:sSub>
                    </m:oMath>
                  </a14:m>
                  <a:r>
                    <a:rPr lang="ko-KR" altLang="en-US" dirty="0"/>
                    <a:t>  </a:t>
                  </a:r>
                  <a:r>
                    <a:rPr lang="en-US" altLang="ko-KR" dirty="0"/>
                    <a:t>?   </a:t>
                  </a:r>
                  <a14:m>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𝑆</m:t>
                          </m:r>
                        </m:e>
                        <m:sub>
                          <m:r>
                            <a:rPr lang="en-US" altLang="ko-KR" b="0" i="1" smtClean="0">
                              <a:latin typeface="Cambria Math" panose="02040503050406030204" pitchFamily="18" charset="0"/>
                            </a:rPr>
                            <m:t>1</m:t>
                          </m:r>
                        </m:sub>
                      </m:sSub>
                    </m:oMath>
                  </a14:m>
                  <a:endParaRPr lang="ko-KR" alt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2543864" y="3672017"/>
                  <a:ext cx="1143000" cy="369332"/>
                </a:xfrm>
                <a:prstGeom prst="rect">
                  <a:avLst/>
                </a:prstGeom>
                <a:blipFill>
                  <a:blip r:embed="rId10"/>
                  <a:stretch>
                    <a:fillRect t="-10000" b="-26667"/>
                  </a:stretch>
                </a:blipFill>
              </p:spPr>
              <p:txBody>
                <a:bodyPr/>
                <a:lstStyle/>
                <a:p>
                  <a:r>
                    <a:rPr lang="ko-KR" altLang="en-US">
                      <a:noFill/>
                    </a:rPr>
                    <a:t> </a:t>
                  </a:r>
                </a:p>
              </p:txBody>
            </p:sp>
          </mc:Fallback>
        </mc:AlternateContent>
        <p:pic>
          <p:nvPicPr>
            <p:cNvPr id="17" name="그래픽 16" descr="단색 채우기가 있는 악마 얼굴">
              <a:extLst>
                <a:ext uri="{FF2B5EF4-FFF2-40B4-BE49-F238E27FC236}">
                  <a16:creationId xmlns:a16="http://schemas.microsoft.com/office/drawing/2014/main" id="{5CF21AC3-A817-41AB-BF8A-121502CC92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544452" y="4271766"/>
              <a:ext cx="914400" cy="914400"/>
            </a:xfrm>
            <a:prstGeom prst="rect">
              <a:avLst/>
            </a:prstGeom>
          </p:spPr>
        </p:pic>
        <p:pic>
          <p:nvPicPr>
            <p:cNvPr id="30" name="그래픽 29" descr="상자">
              <a:extLst>
                <a:ext uri="{FF2B5EF4-FFF2-40B4-BE49-F238E27FC236}">
                  <a16:creationId xmlns:a16="http://schemas.microsoft.com/office/drawing/2014/main" id="{CBA8EFB8-0558-426E-AF22-EB2E93174E6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742346" y="3672017"/>
              <a:ext cx="2112743" cy="2112743"/>
            </a:xfrm>
            <a:prstGeom prst="rect">
              <a:avLst/>
            </a:prstGeom>
          </p:spPr>
        </p:pic>
      </p:gr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A66DB035-037C-4571-BA23-013B5D0D5E65}"/>
                  </a:ext>
                </a:extLst>
              </p:cNvPr>
              <p:cNvSpPr txBox="1"/>
              <p:nvPr/>
            </p:nvSpPr>
            <p:spPr>
              <a:xfrm>
                <a:off x="8354476" y="5811794"/>
                <a:ext cx="1073604" cy="369332"/>
              </a:xfrm>
              <a:prstGeom prst="rect">
                <a:avLst/>
              </a:prstGeom>
              <a:noFill/>
            </p:spPr>
            <p:txBody>
              <a:bodyPr wrap="square" rtlCol="0">
                <a:spAutoFit/>
              </a:bodyPr>
              <a:lstStyle/>
              <a:p>
                <a:r>
                  <a:rPr lang="en-US" altLang="ko-KR" b="0" dirty="0"/>
                  <a:t> </a:t>
                </a:r>
                <a14:m>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𝑆</m:t>
                        </m:r>
                      </m:e>
                      <m:sub>
                        <m:r>
                          <a:rPr lang="en-US" altLang="ko-KR" b="0" i="1" smtClean="0">
                            <a:latin typeface="Cambria Math" panose="02040503050406030204" pitchFamily="18" charset="0"/>
                          </a:rPr>
                          <m:t>0</m:t>
                        </m:r>
                      </m:sub>
                    </m:sSub>
                  </m:oMath>
                </a14:m>
                <a:r>
                  <a:rPr lang="en-US" altLang="ko-KR" dirty="0"/>
                  <a:t> or </a:t>
                </a:r>
                <a14:m>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𝑆</m:t>
                        </m:r>
                      </m:e>
                      <m:sub>
                        <m:r>
                          <a:rPr lang="en-US" altLang="ko-KR" b="0" i="1" smtClean="0">
                            <a:latin typeface="Cambria Math" panose="02040503050406030204" pitchFamily="18" charset="0"/>
                          </a:rPr>
                          <m:t>1</m:t>
                        </m:r>
                      </m:sub>
                    </m:sSub>
                  </m:oMath>
                </a14:m>
                <a:endParaRPr lang="ko-KR" altLang="en-US" dirty="0"/>
              </a:p>
            </p:txBody>
          </p:sp>
        </mc:Choice>
        <mc:Fallback xmlns="">
          <p:sp>
            <p:nvSpPr>
              <p:cNvPr id="35" name="TextBox 34">
                <a:extLst>
                  <a:ext uri="{FF2B5EF4-FFF2-40B4-BE49-F238E27FC236}">
                    <a16:creationId xmlns:a16="http://schemas.microsoft.com/office/drawing/2014/main" id="{A66DB035-037C-4571-BA23-013B5D0D5E65}"/>
                  </a:ext>
                </a:extLst>
              </p:cNvPr>
              <p:cNvSpPr txBox="1">
                <a:spLocks noRot="1" noChangeAspect="1" noMove="1" noResize="1" noEditPoints="1" noAdjustHandles="1" noChangeArrowheads="1" noChangeShapeType="1" noTextEdit="1"/>
              </p:cNvSpPr>
              <p:nvPr/>
            </p:nvSpPr>
            <p:spPr>
              <a:xfrm>
                <a:off x="8354476" y="5811794"/>
                <a:ext cx="1073604" cy="369332"/>
              </a:xfrm>
              <a:prstGeom prst="rect">
                <a:avLst/>
              </a:prstGeom>
              <a:blipFill>
                <a:blip r:embed="rId15"/>
                <a:stretch>
                  <a:fillRect t="-8197" b="-24590"/>
                </a:stretch>
              </a:blipFill>
            </p:spPr>
            <p:txBody>
              <a:bodyPr/>
              <a:lstStyle/>
              <a:p>
                <a:r>
                  <a:rPr lang="ko-KR" altLang="en-US">
                    <a:noFill/>
                  </a:rPr>
                  <a:t> </a:t>
                </a:r>
              </a:p>
            </p:txBody>
          </p:sp>
        </mc:Fallback>
      </mc:AlternateContent>
      <p:sp>
        <p:nvSpPr>
          <p:cNvPr id="2" name="생각 풍선: 구름 모양 1">
            <a:extLst>
              <a:ext uri="{FF2B5EF4-FFF2-40B4-BE49-F238E27FC236}">
                <a16:creationId xmlns:a16="http://schemas.microsoft.com/office/drawing/2014/main" id="{61F24136-2E50-4628-95D4-754869C1CB6B}"/>
              </a:ext>
            </a:extLst>
          </p:cNvPr>
          <p:cNvSpPr/>
          <p:nvPr/>
        </p:nvSpPr>
        <p:spPr>
          <a:xfrm>
            <a:off x="573762" y="3341055"/>
            <a:ext cx="2811781" cy="1407555"/>
          </a:xfrm>
          <a:prstGeom prst="cloudCallout">
            <a:avLst>
              <a:gd name="adj1" fmla="val 57723"/>
              <a:gd name="adj2" fmla="val 5228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rPr>
              <a:t>I can obtain/set DRBG’s state</a:t>
            </a:r>
            <a:endParaRPr lang="ko-KR" altLang="en-US" dirty="0">
              <a:solidFill>
                <a:schemeClr val="tx1"/>
              </a:solidFill>
            </a:endParaRPr>
          </a:p>
        </p:txBody>
      </p:sp>
    </p:spTree>
    <p:extLst>
      <p:ext uri="{BB962C8B-B14F-4D97-AF65-F5344CB8AC3E}">
        <p14:creationId xmlns:p14="http://schemas.microsoft.com/office/powerpoint/2010/main" val="1010202170"/>
      </p:ext>
    </p:extLst>
  </p:cSld>
  <p:clrMapOvr>
    <a:masterClrMapping/>
  </p:clrMapOvr>
</p:sld>
</file>

<file path=ppt/theme/theme1.xml><?xml version="1.0" encoding="utf-8"?>
<a:theme xmlns:a="http://schemas.openxmlformats.org/drawingml/2006/main" name="1_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15422</TotalTime>
  <Words>3090</Words>
  <Application>Microsoft Office PowerPoint</Application>
  <PresentationFormat>와이드스크린</PresentationFormat>
  <Paragraphs>484</Paragraphs>
  <Slides>34</Slides>
  <Notes>34</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34</vt:i4>
      </vt:variant>
    </vt:vector>
  </HeadingPairs>
  <TitlesOfParts>
    <vt:vector size="41" baseType="lpstr">
      <vt:lpstr>맑은 고딕</vt:lpstr>
      <vt:lpstr>CMU Sans Serif</vt:lpstr>
      <vt:lpstr>Arial</vt:lpstr>
      <vt:lpstr>Wingdings</vt:lpstr>
      <vt:lpstr>Arial Black</vt:lpstr>
      <vt:lpstr>Cambria Math</vt:lpstr>
      <vt:lpstr>1_Office 테마</vt:lpstr>
      <vt:lpstr>Enhancing provable security and efficiency of permutation-based DRBGs</vt:lpstr>
      <vt:lpstr>Deterministic Random Bit Generator (DRBG)</vt:lpstr>
      <vt:lpstr>Deterministic Random Bit Generator (DRBG)</vt:lpstr>
      <vt:lpstr>DRBG usage</vt:lpstr>
      <vt:lpstr>Components of a DRBG</vt:lpstr>
      <vt:lpstr>Sponge-DRBG: refresh</vt:lpstr>
      <vt:lpstr>Sponge-DRBG: next</vt:lpstr>
      <vt:lpstr>Robustness Model: Distinguishing Game</vt:lpstr>
      <vt:lpstr>Robustness Model: Oracle get and set</vt:lpstr>
      <vt:lpstr>Robustness Model: Oracle next^∗</vt:lpstr>
      <vt:lpstr>Contribution 1: POSDRBG</vt:lpstr>
      <vt:lpstr>Motivation: Output rate of Sponge-DRBG</vt:lpstr>
      <vt:lpstr>POSDRBG (Parallel-Output Sponge-based DRBG)</vt:lpstr>
      <vt:lpstr>Contribution 1: POSDRBG</vt:lpstr>
      <vt:lpstr>Comparison </vt:lpstr>
      <vt:lpstr>Comparison </vt:lpstr>
      <vt:lpstr>Contribution 2 : New Security Reduction Technique M-Rec and  M-Pres</vt:lpstr>
      <vt:lpstr>Example: Real world queries</vt:lpstr>
      <vt:lpstr>Example: Ideal world queries</vt:lpstr>
      <vt:lpstr>Real world -&gt; Ideal world</vt:lpstr>
      <vt:lpstr>Rec game</vt:lpstr>
      <vt:lpstr>Ext game</vt:lpstr>
      <vt:lpstr>Real world -&gt; Ideal world</vt:lpstr>
      <vt:lpstr>Pres game</vt:lpstr>
      <vt:lpstr>[CRYPTO 19] Real world -&gt; Ideal world</vt:lpstr>
      <vt:lpstr>Problem 1: Security bound is not tight</vt:lpstr>
      <vt:lpstr>Problem 1: Security bound is not tight</vt:lpstr>
      <vt:lpstr>[Asiacrypt 24] M-EXT technique</vt:lpstr>
      <vt:lpstr>Problem 2: Invertible refresh</vt:lpstr>
      <vt:lpstr>Problem 2: Invertible refresh</vt:lpstr>
      <vt:lpstr>Observation: Rec Game</vt:lpstr>
      <vt:lpstr>Contribution 2: Our reduction</vt:lpstr>
      <vt:lpstr>Security Bounds</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김 성광</dc:creator>
  <cp:lastModifiedBy>WooHyuk Chung</cp:lastModifiedBy>
  <cp:revision>793</cp:revision>
  <dcterms:created xsi:type="dcterms:W3CDTF">2018-07-17T06:13:21Z</dcterms:created>
  <dcterms:modified xsi:type="dcterms:W3CDTF">2025-08-17T17:21:41Z</dcterms:modified>
</cp:coreProperties>
</file>