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365" r:id="rId2"/>
    <p:sldId id="409" r:id="rId3"/>
    <p:sldId id="258" r:id="rId4"/>
    <p:sldId id="405" r:id="rId5"/>
    <p:sldId id="406" r:id="rId6"/>
    <p:sldId id="411" r:id="rId7"/>
    <p:sldId id="431" r:id="rId8"/>
    <p:sldId id="412" r:id="rId9"/>
    <p:sldId id="414" r:id="rId10"/>
    <p:sldId id="415" r:id="rId11"/>
    <p:sldId id="417" r:id="rId12"/>
    <p:sldId id="418" r:id="rId13"/>
    <p:sldId id="419" r:id="rId14"/>
    <p:sldId id="434" r:id="rId15"/>
    <p:sldId id="420" r:id="rId16"/>
    <p:sldId id="421" r:id="rId17"/>
    <p:sldId id="422" r:id="rId18"/>
    <p:sldId id="424" r:id="rId19"/>
    <p:sldId id="425" r:id="rId20"/>
    <p:sldId id="426" r:id="rId21"/>
    <p:sldId id="432" r:id="rId22"/>
    <p:sldId id="427" r:id="rId23"/>
    <p:sldId id="428" r:id="rId24"/>
    <p:sldId id="429" r:id="rId25"/>
    <p:sldId id="430" r:id="rId26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184"/>
    <a:srgbClr val="FE0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01"/>
    <p:restoredTop sz="88218"/>
  </p:normalViewPr>
  <p:slideViewPr>
    <p:cSldViewPr snapToGrid="0">
      <p:cViewPr>
        <p:scale>
          <a:sx n="70" d="100"/>
          <a:sy n="70" d="100"/>
        </p:scale>
        <p:origin x="160" y="960"/>
      </p:cViewPr>
      <p:guideLst/>
    </p:cSldViewPr>
  </p:slideViewPr>
  <p:outlineViewPr>
    <p:cViewPr>
      <p:scale>
        <a:sx n="33" d="100"/>
        <a:sy n="33" d="100"/>
      </p:scale>
      <p:origin x="0" y="-335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169D3-73B4-6040-8A4C-38D2702B949B}" type="datetimeFigureOut">
              <a:rPr lang="en-IL" smtClean="0"/>
              <a:t>15/08/2025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F0C0E-425B-BA41-8E3E-6AF54861B8D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79971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F0C0E-425B-BA41-8E3E-6AF54861B8D4}" type="slidenum">
              <a:rPr lang="en-IL" smtClean="0"/>
              <a:t>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88224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0F0F4-E5D5-7767-2DCD-18FC3593B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686DDE-AF38-AD3E-733D-A6ED8372D4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F539F0-A841-C540-D1DA-D115E211ED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6D9E86-8BAF-A419-EA42-072CC717A4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F0C0E-425B-BA41-8E3E-6AF54861B8D4}" type="slidenum">
              <a:rPr lang="en-IL" smtClean="0"/>
              <a:t>23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00371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F3676-5123-753F-872C-92893D5DD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476CF1-A6EC-20BD-3E96-C0DC5B60EA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6FC4AB-F810-3812-6315-4BC57AC897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F2155-9B70-7487-AA07-62D5753937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F0C0E-425B-BA41-8E3E-6AF54861B8D4}" type="slidenum">
              <a:rPr lang="en-IL" smtClean="0"/>
              <a:t>24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13389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F0C0E-425B-BA41-8E3E-6AF54861B8D4}" type="slidenum">
              <a:rPr lang="en-IL" smtClean="0"/>
              <a:t>25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28449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F0C0E-425B-BA41-8E3E-6AF54861B8D4}" type="slidenum">
              <a:rPr lang="en-IL" smtClean="0"/>
              <a:t>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57240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F0C0E-425B-BA41-8E3E-6AF54861B8D4}" type="slidenum">
              <a:rPr lang="en-IL" smtClean="0"/>
              <a:t>16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17390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F48BA-AC49-5F8D-9B85-5A51EB3B1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90B0CF-4C49-BE6C-C4E6-4F816BABB8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69930C-8958-5102-08D4-CF41EB0AAD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AAB00-F71F-15C7-9BB3-2441D391EB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F0C0E-425B-BA41-8E3E-6AF54861B8D4}" type="slidenum">
              <a:rPr lang="en-IL" smtClean="0"/>
              <a:t>17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51278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67261-1EF1-0658-D37B-AC04F6120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162E04-7B19-3F1B-D3AF-18B9DB13E5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39C93C-F827-52FE-A1C8-2B69D2B2C8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596C8-E754-FA23-6DD6-AFEFCCBF1C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F0C0E-425B-BA41-8E3E-6AF54861B8D4}" type="slidenum">
              <a:rPr lang="en-IL" smtClean="0"/>
              <a:t>18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28448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F8ECA-7D9C-B26E-E7CE-3AC459C4E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2FCAD3-5168-74C1-6247-346457725B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9BB8A2-2D3F-FA94-8124-58F9F7DA54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8E3645-2B92-9FBD-D1A5-22BA263C78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F0C0E-425B-BA41-8E3E-6AF54861B8D4}" type="slidenum">
              <a:rPr lang="en-IL" smtClean="0"/>
              <a:t>19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05615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3B89E-95E1-A298-D5DF-34BCA1537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268182-261B-F614-77F1-6EF854B057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A4D573-1C92-C902-DF13-DAA70D3FFB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05A3A-03E9-58E6-94BE-01B04B7633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F0C0E-425B-BA41-8E3E-6AF54861B8D4}" type="slidenum">
              <a:rPr lang="en-IL" smtClean="0"/>
              <a:t>20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98610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97D77-4FA4-8EAA-A88B-EEBA34747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FA8EBE-5301-A64D-492A-FA930FF706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4CE47F-1FAE-72EB-9A80-208D1CAF1F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318CDF-F665-5C4D-6EFA-B8C3ADD622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F0C0E-425B-BA41-8E3E-6AF54861B8D4}" type="slidenum">
              <a:rPr lang="en-IL" smtClean="0"/>
              <a:t>21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9335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B95D6-5BA8-3145-58E2-B033CDCAA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AD51B8-1EDD-9EED-7795-BD1A77066B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A81BB6-E32E-A2C2-5789-ADE1216796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EAC1A4-3439-EB21-4565-26FF22EC7F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F0C0E-425B-BA41-8E3E-6AF54861B8D4}" type="slidenum">
              <a:rPr lang="en-IL" smtClean="0"/>
              <a:t>22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46470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8D42B-6E73-66C1-EC0E-CF08197BD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F1168-CEC9-14CA-9105-58B988B32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0A8DD-517D-8A19-E279-8B273E47C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BDC0-091F-ED4D-8762-300E32BCA954}" type="datetimeFigureOut">
              <a:rPr lang="en-IL" smtClean="0"/>
              <a:t>15/08/2025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E0C40-947D-6724-B601-A97802318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7C6B3-375E-F332-B7FA-E566A331A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A9CA-394C-9C4E-B480-C2D31C48D81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57703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69727-AFD4-783A-7E6A-F2D6683F8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D94D51-E23F-EE7C-5327-27C8190C21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10417-870C-575A-EF01-7709CB2C5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BDC0-091F-ED4D-8762-300E32BCA954}" type="datetimeFigureOut">
              <a:rPr lang="en-IL" smtClean="0"/>
              <a:t>15/08/2025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57518-8025-C34C-99D4-55CDB9BA4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BC976-1FEA-30BE-0441-4C6B08816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A9CA-394C-9C4E-B480-C2D31C48D81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4629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522FC8-308F-0A9C-3179-3534D3D3E0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B1444F-34FE-7CF5-AD66-1F00C8236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77D9C-F50F-1DF6-26C8-4E3FA1E04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BDC0-091F-ED4D-8762-300E32BCA954}" type="datetimeFigureOut">
              <a:rPr lang="en-IL" smtClean="0"/>
              <a:t>15/08/2025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886A0-E0DC-97D2-F638-657F41BA3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93347-082E-56CA-F72F-0E35090DB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A9CA-394C-9C4E-B480-C2D31C48D81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64718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56FFE-D4D9-CEE5-7DFE-D5580754F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A3D95-40E3-AD25-92D2-591620B81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E3410-EB7F-C08A-89D7-2958E7600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BDC0-091F-ED4D-8762-300E32BCA954}" type="datetimeFigureOut">
              <a:rPr lang="en-IL" smtClean="0"/>
              <a:t>15/08/2025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A74FF-5B1C-7643-FCE1-1519A171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6452C-F0D9-5168-709B-5EFB79F5D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A9CA-394C-9C4E-B480-C2D31C48D81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92290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0243C-459C-632B-E135-0304A7B1B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4E6C99-9D63-AE5D-71F8-84ABB0ED0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7A388-FDD6-71CC-CDAB-292ADB0C7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BDC0-091F-ED4D-8762-300E32BCA954}" type="datetimeFigureOut">
              <a:rPr lang="en-IL" smtClean="0"/>
              <a:t>15/08/2025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A7967-6711-28AA-4297-B0E0CA413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EA80C-2EB9-B9E1-1738-2B266AEEB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A9CA-394C-9C4E-B480-C2D31C48D81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7983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1CE98-93F8-982A-B0A3-B68E47E13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5BA36-8536-B15A-27AD-D9FD65891D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571C00-F10B-8062-2EF3-3B216BF90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A06D9-45E1-1B05-13F0-47C8BC3D5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BDC0-091F-ED4D-8762-300E32BCA954}" type="datetimeFigureOut">
              <a:rPr lang="en-IL" smtClean="0"/>
              <a:t>15/08/2025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6486C-E408-F459-D89B-A33D54FDA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360564-E013-8D05-842E-730C4CC4D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A9CA-394C-9C4E-B480-C2D31C48D81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67699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DDE23-75D4-3D8F-12B5-BD5BD0E75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4B261-089B-43FF-A6FE-29DDF8A66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AEFB9-1542-E3A3-DF1E-C98835A370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17786A-1416-85ED-2F5F-C5871B0C16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650E28-53AE-9C77-C595-8EB5187E36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FA8009-B713-D674-849F-D1F00CE5D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BDC0-091F-ED4D-8762-300E32BCA954}" type="datetimeFigureOut">
              <a:rPr lang="en-IL" smtClean="0"/>
              <a:t>15/08/2025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BF9D28-26DB-91C9-3E59-65C72439F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59F7ED-4F8A-6093-2971-EC5C7CDE7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A9CA-394C-9C4E-B480-C2D31C48D81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9616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FDACA-6EA2-CD6C-EEED-795174570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C9FED-46A4-EBD3-E86E-889D2668B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BDC0-091F-ED4D-8762-300E32BCA954}" type="datetimeFigureOut">
              <a:rPr lang="en-IL" smtClean="0"/>
              <a:t>15/08/2025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84E95-323A-BEBA-1B8B-91FA3A706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12BBE9-0A57-3CD7-5D4F-96393B8AB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A9CA-394C-9C4E-B480-C2D31C48D81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44137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6E2D68-F701-46F7-3C88-B5AEB535C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BDC0-091F-ED4D-8762-300E32BCA954}" type="datetimeFigureOut">
              <a:rPr lang="en-IL" smtClean="0"/>
              <a:t>15/08/2025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76CA96-A253-038D-D531-DAD91A4C6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706FC1-09EE-E7D9-B76C-57147720A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A9CA-394C-9C4E-B480-C2D31C48D81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51091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03427-8CA4-3AF5-B2A9-C93C87339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23343-2D4A-3B9A-AC11-5582BAC0C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4FA4CF-D292-2A2A-6A30-94571E51F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6D4FAE-70A0-1168-8520-AADA8A1EB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BDC0-091F-ED4D-8762-300E32BCA954}" type="datetimeFigureOut">
              <a:rPr lang="en-IL" smtClean="0"/>
              <a:t>15/08/2025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1F6625-6633-9C28-0EF0-D56D97EA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E5F6A-51B5-DB79-4221-116E6718A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A9CA-394C-9C4E-B480-C2D31C48D81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72688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F875C-FE43-7820-09E0-6DC1F0218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E6E037-EA69-EE57-85A8-DE30DBD09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B41A34-31BB-B43E-F815-3A4BFA9323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A20D3D-C966-4432-EF79-50015508B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BDC0-091F-ED4D-8762-300E32BCA954}" type="datetimeFigureOut">
              <a:rPr lang="en-IL" smtClean="0"/>
              <a:t>15/08/2025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4E4BDD-783E-2C96-EBED-92764C8A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958D93-1E0D-60BD-5524-38F68C583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A9CA-394C-9C4E-B480-C2D31C48D81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4675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CDF184-27AE-8908-0D05-88C556A88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ABD66-5B87-498F-9C72-219C76113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9AC50-8544-5FA2-E30B-D48023CA1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EBDC0-091F-ED4D-8762-300E32BCA954}" type="datetimeFigureOut">
              <a:rPr lang="en-IL" smtClean="0"/>
              <a:t>15/08/2025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14A39-E0BE-C78A-A223-07224EFEAB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E94F6-34A6-0236-24F4-469690E298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FA9CA-394C-9C4E-B480-C2D31C48D81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2204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8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7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9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6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2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9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8.png"/><Relationship Id="rId10" Type="http://schemas.openxmlformats.org/officeDocument/2006/relationships/image" Target="../media/image51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0.png"/><Relationship Id="rId12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3.png"/><Relationship Id="rId5" Type="http://schemas.openxmlformats.org/officeDocument/2006/relationships/image" Target="../media/image48.png"/><Relationship Id="rId10" Type="http://schemas.openxmlformats.org/officeDocument/2006/relationships/image" Target="../media/image51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9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8.png"/><Relationship Id="rId10" Type="http://schemas.openxmlformats.org/officeDocument/2006/relationships/image" Target="../media/image57.png"/><Relationship Id="rId4" Type="http://schemas.openxmlformats.org/officeDocument/2006/relationships/image" Target="../media/image42.png"/><Relationship Id="rId9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9.png"/><Relationship Id="rId7" Type="http://schemas.openxmlformats.org/officeDocument/2006/relationships/image" Target="../media/image50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58.png"/><Relationship Id="rId5" Type="http://schemas.openxmlformats.org/officeDocument/2006/relationships/image" Target="../media/image48.png"/><Relationship Id="rId10" Type="http://schemas.openxmlformats.org/officeDocument/2006/relationships/image" Target="../media/image51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13" Type="http://schemas.openxmlformats.org/officeDocument/2006/relationships/image" Target="../media/image47.png"/><Relationship Id="rId3" Type="http://schemas.openxmlformats.org/officeDocument/2006/relationships/image" Target="../media/image49.png"/><Relationship Id="rId7" Type="http://schemas.openxmlformats.org/officeDocument/2006/relationships/image" Target="../media/image50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0.png"/><Relationship Id="rId11" Type="http://schemas.openxmlformats.org/officeDocument/2006/relationships/image" Target="../media/image59.png"/><Relationship Id="rId5" Type="http://schemas.openxmlformats.org/officeDocument/2006/relationships/image" Target="../media/image48.png"/><Relationship Id="rId10" Type="http://schemas.openxmlformats.org/officeDocument/2006/relationships/image" Target="../media/image530.png"/><Relationship Id="rId4" Type="http://schemas.openxmlformats.org/officeDocument/2006/relationships/image" Target="../media/image42.png"/><Relationship Id="rId9" Type="http://schemas.openxmlformats.org/officeDocument/2006/relationships/image" Target="../media/image520.png"/><Relationship Id="rId1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A30C6-3BEB-B351-EFD2-15F537B63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729" y="847131"/>
            <a:ext cx="11624153" cy="2445251"/>
          </a:xfrm>
        </p:spPr>
        <p:txBody>
          <a:bodyPr>
            <a:normAutofit/>
          </a:bodyPr>
          <a:lstStyle/>
          <a:p>
            <a:r>
              <a:rPr lang="en-US" dirty="0"/>
              <a:t>On Witness Encryption and Laconic Zero-Knowledge Arguments</a:t>
            </a:r>
            <a:endParaRPr lang="en-IL" sz="85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B66B73-1523-DC62-ABFE-99C86274D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0689" y="4153184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IL" dirty="0">
                <a:latin typeface="+mj-lt"/>
              </a:rPr>
              <a:t>Yanyi Liu</a:t>
            </a:r>
          </a:p>
          <a:p>
            <a:pPr algn="l"/>
            <a:r>
              <a:rPr lang="en-IL" dirty="0">
                <a:solidFill>
                  <a:srgbClr val="7030A0"/>
                </a:solidFill>
                <a:latin typeface="+mj-lt"/>
              </a:rPr>
              <a:t>Noam Mazor</a:t>
            </a:r>
            <a:r>
              <a:rPr lang="en-IL" dirty="0">
                <a:latin typeface="+mj-lt"/>
              </a:rPr>
              <a:t>		</a:t>
            </a:r>
          </a:p>
          <a:p>
            <a:pPr algn="l"/>
            <a:r>
              <a:rPr lang="en-IL" dirty="0">
                <a:latin typeface="+mj-lt"/>
              </a:rPr>
              <a:t>Rafael Pass</a:t>
            </a:r>
          </a:p>
        </p:txBody>
      </p:sp>
    </p:spTree>
    <p:extLst>
      <p:ext uri="{BB962C8B-B14F-4D97-AF65-F5344CB8AC3E}">
        <p14:creationId xmlns:p14="http://schemas.microsoft.com/office/powerpoint/2010/main" val="2438622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ED154-E178-E887-946A-9580B2FBE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3ADC4-295C-C99F-2503-27B5B068C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Our Results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218C991-01EA-578A-EB46-02CBBE3006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82845"/>
                <a:ext cx="11353800" cy="652809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L" sz="2400" b="1" u="sng" dirty="0">
                    <a:latin typeface="+mj-lt"/>
                  </a:rPr>
                  <a:t>Thm</a:t>
                </a:r>
                <a:r>
                  <a:rPr lang="en-IL" sz="2400" dirty="0">
                    <a:latin typeface="+mj-lt"/>
                  </a:rPr>
                  <a:t>: For any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IL" sz="2400" dirty="0">
                    <a:latin typeface="+mj-lt"/>
                  </a:rPr>
                  <a:t> the following are equivalent:</a:t>
                </a:r>
              </a:p>
              <a:p>
                <a:r>
                  <a:rPr lang="en-US" sz="2400" dirty="0">
                    <a:latin typeface="+mj-lt"/>
                  </a:rPr>
                  <a:t>There exists a WE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endParaRPr lang="en-IL" sz="2400" dirty="0">
                  <a:latin typeface="+mj-lt"/>
                </a:endParaRPr>
              </a:p>
              <a:p>
                <a:r>
                  <a:rPr lang="en-IL" sz="2400" dirty="0">
                    <a:latin typeface="+mj-lt"/>
                  </a:rPr>
                  <a:t> </a:t>
                </a:r>
                <a:r>
                  <a:rPr lang="en-US" sz="2400" dirty="0">
                    <a:latin typeface="+mj-lt"/>
                  </a:rPr>
                  <a:t>There exists a laconic </a:t>
                </a:r>
                <a:r>
                  <a:rPr lang="en-IL" sz="2400" i="1" dirty="0">
                    <a:solidFill>
                      <a:srgbClr val="7030A0"/>
                    </a:solidFill>
                    <a:latin typeface="+mj-lt"/>
                  </a:rPr>
                  <a:t>special</a:t>
                </a:r>
                <a:r>
                  <a:rPr lang="en-IL" sz="2400" dirty="0">
                    <a:latin typeface="+mj-lt"/>
                  </a:rPr>
                  <a:t> honest-verifier ZK argument (SHVZK)</a:t>
                </a:r>
              </a:p>
              <a:p>
                <a:endParaRPr lang="en-IL" sz="2400" dirty="0">
                  <a:latin typeface="+mj-lt"/>
                </a:endParaRPr>
              </a:p>
              <a:p>
                <a:endParaRPr lang="en-IL" sz="2400" dirty="0">
                  <a:latin typeface="+mj-lt"/>
                </a:endParaRPr>
              </a:p>
              <a:p>
                <a:r>
                  <a:rPr lang="en-IL" sz="2400" dirty="0">
                    <a:latin typeface="+mj-lt"/>
                  </a:rPr>
                  <a:t>Laconic SHVZK </a:t>
                </a:r>
                <a:r>
                  <a:rPr lang="en-IL" sz="2400" b="1" i="1" dirty="0">
                    <a:latin typeface="+mj-lt"/>
                  </a:rPr>
                  <a:t>proof</a:t>
                </a:r>
                <a:r>
                  <a:rPr lang="en-IL" sz="2400" i="1" dirty="0">
                    <a:latin typeface="+mj-lt"/>
                  </a:rPr>
                  <a:t> </a:t>
                </a:r>
                <a:r>
                  <a:rPr lang="en-IL" sz="2400" dirty="0">
                    <a:latin typeface="+mj-lt"/>
                  </a:rPr>
                  <a:t>is equiv. to </a:t>
                </a:r>
                <a:r>
                  <a:rPr lang="en-IL" sz="2400" i="1" dirty="0">
                    <a:latin typeface="+mj-lt"/>
                  </a:rPr>
                  <a:t>statistically-secure </a:t>
                </a:r>
                <a:r>
                  <a:rPr lang="en-IL" sz="2400" dirty="0">
                    <a:latin typeface="+mj-lt"/>
                  </a:rPr>
                  <a:t>WE</a:t>
                </a:r>
              </a:p>
              <a:p>
                <a:endParaRPr lang="en-IL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IL" sz="2400" u="sng" dirty="0">
                    <a:latin typeface="+mj-lt"/>
                  </a:rPr>
                  <a:t>Corr</a:t>
                </a:r>
                <a:r>
                  <a:rPr lang="en-IL" sz="2400" dirty="0">
                    <a:latin typeface="+mj-lt"/>
                  </a:rPr>
                  <a:t>: </a:t>
                </a:r>
              </a:p>
              <a:p>
                <a:r>
                  <a:rPr lang="en-IL" sz="2400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IL" sz="2400" dirty="0">
                    <a:latin typeface="+mj-lt"/>
                  </a:rPr>
                  <a:t> has laconic SHVZK,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IL" sz="2400" dirty="0">
                    <a:latin typeface="+mj-lt"/>
                  </a:rPr>
                  <a:t> has 2-round laconic SHVZK with optimal soundness</a:t>
                </a:r>
              </a:p>
              <a:p>
                <a:r>
                  <a:rPr lang="en-IL" sz="2400" dirty="0">
                    <a:latin typeface="+mj-lt"/>
                  </a:rPr>
                  <a:t>Laconic SHVZK for </a:t>
                </a:r>
                <a:r>
                  <a:rPr lang="en-US" sz="2400" dirty="0">
                    <a:latin typeface="+mj-lt"/>
                  </a:rPr>
                  <a:t>cryptographic hard language</a:t>
                </a:r>
                <a:r>
                  <a:rPr lang="en-IL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IL" sz="2400" dirty="0">
                    <a:latin typeface="+mj-lt"/>
                  </a:rPr>
                  <a:t>PKE</a:t>
                </a:r>
                <a:endParaRPr lang="en-IL" sz="2400" b="1" dirty="0">
                  <a:latin typeface="+mj-lt"/>
                </a:endParaRP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218C991-01EA-578A-EB46-02CBBE3006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82845"/>
                <a:ext cx="11353800" cy="6528094"/>
              </a:xfrm>
              <a:blipFill>
                <a:blip r:embed="rId2"/>
                <a:stretch>
                  <a:fillRect l="-894" t="-116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F4AD9998-29A8-3FCC-7712-E32E969F328B}"/>
              </a:ext>
            </a:extLst>
          </p:cNvPr>
          <p:cNvSpPr/>
          <p:nvPr/>
        </p:nvSpPr>
        <p:spPr>
          <a:xfrm>
            <a:off x="410547" y="1474238"/>
            <a:ext cx="11420669" cy="1921388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1022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07BF1-393C-B747-A068-7726F4278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EBF49-8813-8701-5CCD-80C26330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02" y="365125"/>
            <a:ext cx="11551298" cy="1325563"/>
          </a:xfrm>
        </p:spPr>
        <p:txBody>
          <a:bodyPr>
            <a:normAutofit/>
          </a:bodyPr>
          <a:lstStyle/>
          <a:p>
            <a:r>
              <a:rPr lang="en-US" dirty="0"/>
              <a:t>Previous Works: </a:t>
            </a:r>
            <a:r>
              <a:rPr lang="en-US" i="1" dirty="0"/>
              <a:t>Predictive Arguments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258FC9B-4DCE-B79D-8D88-6717188E72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82845"/>
                <a:ext cx="11353800" cy="652809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[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Faonio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-Nielsen-Ventur</a:t>
                </a:r>
                <a:r>
                  <a:rPr lang="en-US" sz="2400" dirty="0">
                    <a:latin typeface="+mj-lt"/>
                  </a:rPr>
                  <a:t>]: Predictive Argument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>
                    <a:latin typeface="+mj-lt"/>
                  </a:rPr>
                  <a:t> is equivalent to WE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2400" dirty="0">
                  <a:latin typeface="+mj-lt"/>
                </a:endParaRPr>
              </a:p>
              <a:p>
                <a:r>
                  <a:rPr lang="en-US" sz="2400" dirty="0">
                    <a:latin typeface="+mj-lt"/>
                  </a:rPr>
                  <a:t>Predictive Argument: The verifier knows the </a:t>
                </a:r>
                <a:r>
                  <a:rPr lang="en-US" sz="2400" i="1" dirty="0">
                    <a:latin typeface="+mj-lt"/>
                  </a:rPr>
                  <a:t>single</a:t>
                </a:r>
                <a:r>
                  <a:rPr lang="en-US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+mj-lt"/>
                  </a:rPr>
                  <a:t> that makes it accepts</a:t>
                </a: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lvl="1"/>
                <a:endParaRPr lang="en-US" dirty="0">
                  <a:latin typeface="+mj-lt"/>
                </a:endParaRPr>
              </a:p>
              <a:p>
                <a:pPr lvl="1"/>
                <a:endParaRPr lang="en-US" dirty="0">
                  <a:latin typeface="+mj-lt"/>
                </a:endParaRPr>
              </a:p>
              <a:p>
                <a:pPr lvl="1"/>
                <a:endParaRPr lang="en-US" dirty="0">
                  <a:latin typeface="+mj-lt"/>
                </a:endParaRPr>
              </a:p>
              <a:p>
                <a:pPr lvl="1"/>
                <a:endParaRPr lang="en-US" dirty="0">
                  <a:latin typeface="+mj-lt"/>
                </a:endParaRPr>
              </a:p>
              <a:p>
                <a:pPr marL="457200" lvl="1" indent="0">
                  <a:buNone/>
                </a:pPr>
                <a:endParaRPr lang="en-US" dirty="0">
                  <a:latin typeface="+mj-lt"/>
                </a:endParaRPr>
              </a:p>
              <a:p>
                <a:pPr lvl="1"/>
                <a:endParaRPr lang="en-US" dirty="0">
                  <a:latin typeface="+mj-lt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𝐸𝑛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+mj-lt"/>
                  </a:rPr>
                  <a:t>: Sample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>
                    <a:latin typeface="+mj-lt"/>
                  </a:rPr>
                  <a:t> and randomness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>
                    <a:latin typeface="+mj-lt"/>
                  </a:rPr>
                  <a:t>. Send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⊕⟨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sz="2400" dirty="0">
                  <a:latin typeface="+mj-lt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𝐷𝑒𝑐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</a:t>
                </a:r>
                <a:r>
                  <a:rPr lang="en-US" sz="2400" dirty="0">
                    <a:latin typeface="+mj-lt"/>
                  </a:rPr>
                  <a:t>Simulate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+mj-lt"/>
                  </a:rPr>
                  <a:t> to find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400" i="1" dirty="0">
                  <a:latin typeface="+mj-lt"/>
                </a:endParaRPr>
              </a:p>
              <a:p>
                <a:r>
                  <a:rPr lang="en-US" sz="2400" dirty="0">
                    <a:latin typeface="+mj-lt"/>
                  </a:rPr>
                  <a:t>Security: 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>
                    <a:latin typeface="+mj-lt"/>
                  </a:rPr>
                  <a:t>, cheating prover cannot find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+mj-lt"/>
                  </a:rPr>
                  <a:t> 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endParaRPr lang="en-US" sz="2400" dirty="0">
                  <a:latin typeface="+mj-lt"/>
                </a:endParaRPr>
              </a:p>
              <a:p>
                <a:endParaRPr lang="en-IL" sz="2400" b="1" dirty="0">
                  <a:latin typeface="+mj-lt"/>
                </a:endParaRP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258FC9B-4DCE-B79D-8D88-6717188E72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82845"/>
                <a:ext cx="11353800" cy="6528094"/>
              </a:xfrm>
              <a:blipFill>
                <a:blip r:embed="rId2"/>
                <a:stretch>
                  <a:fillRect l="-894" t="-116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A84BC02-C601-10D0-6461-BCCCC2690223}"/>
              </a:ext>
            </a:extLst>
          </p:cNvPr>
          <p:cNvSpPr txBox="1"/>
          <p:nvPr/>
        </p:nvSpPr>
        <p:spPr>
          <a:xfrm>
            <a:off x="2838207" y="2911536"/>
            <a:ext cx="62228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6600" dirty="0">
                <a:solidFill>
                  <a:srgbClr val="7030A0"/>
                </a:solidFill>
              </a:rPr>
              <a:t>P</a:t>
            </a:r>
            <a:endParaRPr lang="en-IL" dirty="0">
              <a:solidFill>
                <a:srgbClr val="7030A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C13C1E-10E9-EB79-C328-16E79B03D139}"/>
              </a:ext>
            </a:extLst>
          </p:cNvPr>
          <p:cNvSpPr txBox="1"/>
          <p:nvPr/>
        </p:nvSpPr>
        <p:spPr>
          <a:xfrm>
            <a:off x="7383140" y="2929752"/>
            <a:ext cx="6655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6600" dirty="0">
                <a:solidFill>
                  <a:srgbClr val="7030A0"/>
                </a:solidFill>
              </a:rPr>
              <a:t>V</a:t>
            </a:r>
            <a:endParaRPr lang="en-IL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E27DB0-705B-411E-34B6-5721D11F18CC}"/>
                  </a:ext>
                </a:extLst>
              </p:cNvPr>
              <p:cNvSpPr txBox="1"/>
              <p:nvPr/>
            </p:nvSpPr>
            <p:spPr>
              <a:xfrm>
                <a:off x="5668582" y="2929752"/>
                <a:ext cx="2839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E27DB0-705B-411E-34B6-5721D11F1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582" y="2929752"/>
                <a:ext cx="283924" cy="369332"/>
              </a:xfrm>
              <a:prstGeom prst="rect">
                <a:avLst/>
              </a:prstGeom>
              <a:blipFill>
                <a:blip r:embed="rId3"/>
                <a:stretch>
                  <a:fillRect l="-26087" r="-21739" b="-2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AD89539-912A-8233-4DEF-758996BCE4F1}"/>
                  </a:ext>
                </a:extLst>
              </p:cNvPr>
              <p:cNvSpPr txBox="1"/>
              <p:nvPr/>
            </p:nvSpPr>
            <p:spPr>
              <a:xfrm>
                <a:off x="3460493" y="3571157"/>
                <a:ext cx="3055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AD89539-912A-8233-4DEF-758996BCE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493" y="3571157"/>
                <a:ext cx="305596" cy="369332"/>
              </a:xfrm>
              <a:prstGeom prst="rect">
                <a:avLst/>
              </a:prstGeom>
              <a:blipFill>
                <a:blip r:embed="rId4"/>
                <a:stretch>
                  <a:fillRect l="-12000" r="-8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7F2432B-8AF7-78BD-130C-A4BD74D229B1}"/>
              </a:ext>
            </a:extLst>
          </p:cNvPr>
          <p:cNvCxnSpPr>
            <a:cxnSpLocks/>
          </p:cNvCxnSpPr>
          <p:nvPr/>
        </p:nvCxnSpPr>
        <p:spPr>
          <a:xfrm flipH="1">
            <a:off x="4629632" y="4306436"/>
            <a:ext cx="2645747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4B657D-FB11-8ADD-7289-80FF32ED6C83}"/>
                  </a:ext>
                </a:extLst>
              </p:cNvPr>
              <p:cNvSpPr txBox="1"/>
              <p:nvPr/>
            </p:nvSpPr>
            <p:spPr>
              <a:xfrm>
                <a:off x="5526620" y="3809005"/>
                <a:ext cx="2197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4B657D-FB11-8ADD-7289-80FF32ED6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620" y="3809005"/>
                <a:ext cx="219740" cy="369332"/>
              </a:xfrm>
              <a:prstGeom prst="rect">
                <a:avLst/>
              </a:prstGeom>
              <a:blipFill>
                <a:blip r:embed="rId5"/>
                <a:stretch>
                  <a:fillRect l="-16667" r="-1111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739C2C2-4CAC-6D2A-4BB0-4161D2179D9E}"/>
              </a:ext>
            </a:extLst>
          </p:cNvPr>
          <p:cNvCxnSpPr>
            <a:cxnSpLocks/>
          </p:cNvCxnSpPr>
          <p:nvPr/>
        </p:nvCxnSpPr>
        <p:spPr>
          <a:xfrm>
            <a:off x="4629631" y="4776077"/>
            <a:ext cx="2645747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FF293BA-755E-FC2E-D0C3-E1AADC60F0F8}"/>
                  </a:ext>
                </a:extLst>
              </p:cNvPr>
              <p:cNvSpPr txBox="1"/>
              <p:nvPr/>
            </p:nvSpPr>
            <p:spPr>
              <a:xfrm>
                <a:off x="5498408" y="4396815"/>
                <a:ext cx="2479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FF293BA-755E-FC2E-D0C3-E1AADC60F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408" y="4396815"/>
                <a:ext cx="247952" cy="369332"/>
              </a:xfrm>
              <a:prstGeom prst="rect">
                <a:avLst/>
              </a:prstGeom>
              <a:blipFill>
                <a:blip r:embed="rId6"/>
                <a:stretch>
                  <a:fillRect l="-9524" r="-1428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955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9AD8D-0C63-7317-8757-935885CA8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972E3-6A50-D68B-1B6D-6D622769A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02" y="365125"/>
            <a:ext cx="11551298" cy="1325563"/>
          </a:xfrm>
        </p:spPr>
        <p:txBody>
          <a:bodyPr>
            <a:normAutofit/>
          </a:bodyPr>
          <a:lstStyle/>
          <a:p>
            <a:r>
              <a:rPr lang="en-US" dirty="0"/>
              <a:t>Previous Works: </a:t>
            </a:r>
            <a:r>
              <a:rPr lang="en-US" i="1" dirty="0"/>
              <a:t>Predictive Arguments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66F7464-62B7-C41F-E61C-5F273F15CD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82845"/>
                <a:ext cx="11353800" cy="652809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[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Faonio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-Nielsen-Ventur</a:t>
                </a:r>
                <a:r>
                  <a:rPr lang="en-US" sz="2400" dirty="0">
                    <a:latin typeface="+mj-lt"/>
                  </a:rPr>
                  <a:t>]: Predictive Argument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>
                    <a:latin typeface="+mj-lt"/>
                  </a:rPr>
                  <a:t> is equivalent to WE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2400" dirty="0">
                  <a:latin typeface="+mj-lt"/>
                </a:endParaRPr>
              </a:p>
              <a:p>
                <a:r>
                  <a:rPr lang="en-US" sz="2400" dirty="0">
                    <a:latin typeface="+mj-lt"/>
                  </a:rPr>
                  <a:t>Predictive Argument: The verifier knows the </a:t>
                </a:r>
                <a:r>
                  <a:rPr lang="en-US" sz="2400" i="1" dirty="0">
                    <a:latin typeface="+mj-lt"/>
                  </a:rPr>
                  <a:t>single</a:t>
                </a:r>
                <a:r>
                  <a:rPr lang="en-US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+mj-lt"/>
                  </a:rPr>
                  <a:t> that makes it accepts</a:t>
                </a: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lvl="2"/>
                <a:r>
                  <a:rPr lang="en-IL" sz="2400" dirty="0">
                    <a:latin typeface="+mj-lt"/>
                  </a:rPr>
                  <a:t>[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Bitansky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-Choudhuri</a:t>
                </a:r>
                <a:r>
                  <a:rPr lang="en-IL" sz="2400" dirty="0">
                    <a:latin typeface="+mj-lt"/>
                  </a:rPr>
                  <a:t>]: Deterministic-prover ZK</a:t>
                </a:r>
              </a:p>
              <a:p>
                <a:pPr lvl="2"/>
                <a:r>
                  <a:rPr lang="en-US" sz="2400" dirty="0">
                    <a:latin typeface="+mj-lt"/>
                  </a:rPr>
                  <a:t>[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Kiyoshima</a:t>
                </a:r>
                <a:r>
                  <a:rPr lang="en-US" sz="2400" dirty="0">
                    <a:latin typeface="+mj-lt"/>
                  </a:rPr>
                  <a:t>]: Resettable statistical Zero-Knowledge </a:t>
                </a:r>
              </a:p>
              <a:p>
                <a:pPr lvl="2"/>
                <a:r>
                  <a:rPr lang="en-US" sz="2400" dirty="0">
                    <a:latin typeface="+mj-lt"/>
                  </a:rPr>
                  <a:t>[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Boneh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-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Ishai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-Sahai-Wu</a:t>
                </a:r>
                <a:r>
                  <a:rPr lang="en-US" sz="2400" dirty="0">
                    <a:latin typeface="+mj-lt"/>
                  </a:rPr>
                  <a:t>], [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Barta-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Ishai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-Ostrovsky-Wu</a:t>
                </a:r>
                <a:r>
                  <a:rPr lang="en-US" sz="2400" dirty="0">
                    <a:latin typeface="+mj-lt"/>
                  </a:rPr>
                  <a:t>]: 1-bit laconic arguments and 1-group-element laconic arguments</a:t>
                </a:r>
                <a:endParaRPr lang="en-IL" sz="2400" dirty="0">
                  <a:latin typeface="+mj-lt"/>
                </a:endParaRP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66F7464-62B7-C41F-E61C-5F273F15CD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82845"/>
                <a:ext cx="11353800" cy="6528094"/>
              </a:xfrm>
              <a:blipFill>
                <a:blip r:embed="rId2"/>
                <a:stretch>
                  <a:fillRect l="-894" t="-116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878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878DC-ECA7-2964-9A14-69751FD93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67088-D086-5921-305B-5D5D913FD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02" y="365125"/>
            <a:ext cx="11551298" cy="1325563"/>
          </a:xfrm>
        </p:spPr>
        <p:txBody>
          <a:bodyPr>
            <a:normAutofit/>
          </a:bodyPr>
          <a:lstStyle/>
          <a:p>
            <a:r>
              <a:rPr lang="en-US" dirty="0"/>
              <a:t>Previous Works: </a:t>
            </a:r>
            <a:r>
              <a:rPr lang="en-US" i="1" dirty="0"/>
              <a:t>Laconic Zero-Knowledge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68AB803-ADDF-EC1C-CE38-C92E792CC0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82845"/>
                <a:ext cx="11353800" cy="6528094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en-US" sz="2400" dirty="0">
                    <a:solidFill>
                      <a:prstClr val="black"/>
                    </a:solidFill>
                    <a:latin typeface="Calibri Light" panose="020F0302020204030204"/>
                  </a:rPr>
                  <a:t>[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Calibri Light" panose="020F0302020204030204"/>
                  </a:rPr>
                  <a:t>Cramer-Shoup</a:t>
                </a:r>
                <a:r>
                  <a:rPr lang="en-US" sz="2400" dirty="0">
                    <a:solidFill>
                      <a:prstClr val="black"/>
                    </a:solidFill>
                    <a:latin typeface="Calibri Light" panose="020F0302020204030204"/>
                  </a:rPr>
                  <a:t>]: 2-round HVZK with deterministic prover for </a:t>
                </a:r>
                <a:r>
                  <a:rPr lang="en-US" sz="2400" i="1" dirty="0">
                    <a:solidFill>
                      <a:prstClr val="black"/>
                    </a:solidFill>
                    <a:latin typeface="Calibri Light" panose="020F0302020204030204"/>
                  </a:rPr>
                  <a:t>cryptographic-hard</a:t>
                </a:r>
                <a:r>
                  <a:rPr lang="en-US" sz="2400" dirty="0">
                    <a:solidFill>
                      <a:prstClr val="black"/>
                    </a:solidFill>
                    <a:latin typeface="Calibri Light" panose="020F0302020204030204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libri Light" panose="020F0302020204030204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libri Light" panose="020F0302020204030204"/>
                  </a:rPr>
                  <a:t> PKE</a:t>
                </a:r>
              </a:p>
              <a:p>
                <a:pPr marL="0" lvl="0" indent="0">
                  <a:buNone/>
                </a:pPr>
                <a:endParaRPr lang="en-US" sz="2400" dirty="0">
                  <a:solidFill>
                    <a:prstClr val="black"/>
                  </a:solidFill>
                  <a:latin typeface="Calibri Light" panose="020F0302020204030204"/>
                </a:endParaRP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>
                    <a:solidFill>
                      <a:prstClr val="black"/>
                    </a:solidFill>
                    <a:latin typeface="Calibri Light" panose="020F0302020204030204"/>
                  </a:rPr>
                  <a:t>[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Calibri Light" panose="020F0302020204030204"/>
                  </a:rPr>
                  <a:t>Berman-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  <a:latin typeface="Calibri Light" panose="020F0302020204030204"/>
                  </a:rPr>
                  <a:t>Degwekar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Calibri Light" panose="020F0302020204030204"/>
                  </a:rPr>
                  <a:t>-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  <a:latin typeface="Calibri Light" panose="020F0302020204030204"/>
                  </a:rPr>
                  <a:t>Rothblum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Calibri Light" panose="020F0302020204030204"/>
                  </a:rPr>
                  <a:t>-Vasudevan</a:t>
                </a:r>
                <a:r>
                  <a:rPr lang="en-US" sz="2400" dirty="0">
                    <a:solidFill>
                      <a:prstClr val="black"/>
                    </a:solidFill>
                    <a:latin typeface="Calibri Light" panose="020F0302020204030204"/>
                  </a:rPr>
                  <a:t>]: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1/3</m:t>
                            </m:r>
                          </m:sup>
                        </m:sSup>
                      </m:fName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libri Light" panose="020F0302020204030204"/>
                  </a:rPr>
                  <a:t>-laconic honest-verifier statistical ZK arguments </a:t>
                </a:r>
                <a:r>
                  <a:rPr lang="en-US" sz="2400" i="1" dirty="0">
                    <a:solidFill>
                      <a:srgbClr val="7030A0"/>
                    </a:solidFill>
                    <a:latin typeface="Calibri Light" panose="020F0302020204030204"/>
                  </a:rPr>
                  <a:t>cryptographic hard language</a:t>
                </a:r>
                <a:r>
                  <a:rPr lang="en-US" sz="2400" dirty="0">
                    <a:solidFill>
                      <a:prstClr val="black"/>
                    </a:solidFill>
                    <a:latin typeface="Calibri Light" panose="020F0302020204030204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libri Light" panose="020F0302020204030204"/>
                  </a:rPr>
                  <a:t> PKE</a:t>
                </a: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400" dirty="0">
                  <a:solidFill>
                    <a:prstClr val="black"/>
                  </a:solidFill>
                  <a:latin typeface="Calibri Light" panose="020F0302020204030204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>
                    <a:latin typeface="+mj-lt"/>
                  </a:rPr>
                  <a:t>Cryptographic hard language: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+mj-lt"/>
                      </a:rPr>
                      <m:t>∃</m:t>
                    </m:r>
                    <m:sSub>
                      <m:sSubPr>
                        <m:ctrlPr>
                          <a:rPr lang="en-US" sz="2400" i="1">
                            <a:latin typeface="+mj-lt"/>
                          </a:rPr>
                        </m:ctrlPr>
                      </m:sSubPr>
                      <m:e>
                        <m:r>
                          <a:rPr lang="en-US" sz="2400" i="1">
                            <a:latin typeface="+mj-lt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latin typeface="+mj-lt"/>
                          </a:rPr>
                          <m:t>𝑌𝑒𝑠</m:t>
                        </m:r>
                      </m:sub>
                    </m:sSub>
                    <m:r>
                      <a:rPr lang="en-US" sz="2400" i="1">
                        <a:latin typeface="+mj-lt"/>
                      </a:rPr>
                      <m:t>≈</m:t>
                    </m:r>
                    <m:sSub>
                      <m:sSubPr>
                        <m:ctrlPr>
                          <a:rPr lang="en-US" sz="2400" i="1">
                            <a:latin typeface="+mj-lt"/>
                          </a:rPr>
                        </m:ctrlPr>
                      </m:sSubPr>
                      <m:e>
                        <m:r>
                          <a:rPr lang="en-US" sz="2400" i="1">
                            <a:latin typeface="+mj-lt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latin typeface="+mj-lt"/>
                          </a:rPr>
                          <m:t>𝑁𝑜</m:t>
                        </m:r>
                      </m:sub>
                    </m:sSub>
                  </m:oMath>
                </a14:m>
                <a:r>
                  <a:rPr lang="en-US" sz="2400" dirty="0">
                    <a:latin typeface="+mj-lt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+mj-lt"/>
                      </a:rPr>
                      <m:t>𝑆𝑢𝑝𝑝</m:t>
                    </m:r>
                    <m:d>
                      <m:dPr>
                        <m:ctrlPr>
                          <a:rPr lang="en-US" sz="2400" i="1">
                            <a:latin typeface="+mj-lt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+mj-lt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+mj-lt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400" i="1">
                                <a:latin typeface="+mj-lt"/>
                              </a:rPr>
                              <m:t>𝑌𝐸𝑆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+mj-lt"/>
                      </a:rPr>
                      <m:t>⊆</m:t>
                    </m:r>
                    <m:r>
                      <a:rPr lang="en-US" sz="2400" i="1">
                        <a:latin typeface="+mj-lt"/>
                      </a:rPr>
                      <m:t>𝐿</m:t>
                    </m:r>
                  </m:oMath>
                </a14:m>
                <a:r>
                  <a:rPr lang="en-US" sz="24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+mj-lt"/>
                      </a:rPr>
                      <m:t>𝑆𝑢𝑝𝑝</m:t>
                    </m:r>
                    <m:d>
                      <m:dPr>
                        <m:ctrlPr>
                          <a:rPr lang="en-US" sz="2400" i="1">
                            <a:latin typeface="+mj-lt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+mj-lt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+mj-lt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400" i="1">
                                <a:latin typeface="+mj-lt"/>
                              </a:rPr>
                              <m:t>𝑁𝑂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+mj-lt"/>
                      </a:rPr>
                      <m:t>⊆</m:t>
                    </m:r>
                    <m:bar>
                      <m:barPr>
                        <m:pos m:val="top"/>
                        <m:ctrlPr>
                          <a:rPr lang="en-US" sz="2400" i="1">
                            <a:latin typeface="+mj-lt"/>
                          </a:rPr>
                        </m:ctrlPr>
                      </m:barPr>
                      <m:e>
                        <m:r>
                          <a:rPr lang="en-US" sz="2400" i="1">
                            <a:latin typeface="+mj-lt"/>
                          </a:rPr>
                          <m:t>𝐿</m:t>
                        </m:r>
                      </m:e>
                    </m:bar>
                  </m:oMath>
                </a14:m>
                <a:endParaRPr lang="en-US" sz="2400" dirty="0">
                  <a:latin typeface="+mj-lt"/>
                </a:endParaRP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400" dirty="0">
                  <a:solidFill>
                    <a:prstClr val="black"/>
                  </a:solidFill>
                  <a:latin typeface="Calibri Light" panose="020F0302020204030204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lvl="1"/>
                <a:endParaRPr lang="en-US" dirty="0">
                  <a:latin typeface="+mj-lt"/>
                </a:endParaRPr>
              </a:p>
              <a:p>
                <a:pPr lvl="1"/>
                <a:endParaRPr lang="en-US" dirty="0">
                  <a:latin typeface="+mj-lt"/>
                </a:endParaRPr>
              </a:p>
              <a:p>
                <a:pPr lvl="1"/>
                <a:endParaRPr lang="en-US" dirty="0">
                  <a:latin typeface="+mj-lt"/>
                </a:endParaRPr>
              </a:p>
              <a:p>
                <a:pPr lvl="1"/>
                <a:endParaRPr lang="en-US" dirty="0">
                  <a:latin typeface="+mj-lt"/>
                </a:endParaRPr>
              </a:p>
              <a:p>
                <a:pPr marL="457200" lvl="1" indent="0">
                  <a:buNone/>
                </a:pPr>
                <a:endParaRPr lang="en-US" dirty="0">
                  <a:latin typeface="+mj-lt"/>
                </a:endParaRPr>
              </a:p>
              <a:p>
                <a:pPr marL="0" indent="0">
                  <a:buNone/>
                </a:pPr>
                <a:endParaRPr lang="en-IL" sz="2400" b="1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IL" sz="2400" u="sng" dirty="0">
                    <a:latin typeface="+mj-lt"/>
                  </a:rPr>
                  <a:t>Problem</a:t>
                </a:r>
                <a:r>
                  <a:rPr lang="en-IL" sz="2400" dirty="0">
                    <a:latin typeface="+mj-lt"/>
                  </a:rPr>
                  <a:t>: There is no unique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IL" sz="2400" dirty="0">
                    <a:latin typeface="+mj-lt"/>
                  </a:rPr>
                  <a:t> that makes the verfier accept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68AB803-ADDF-EC1C-CE38-C92E792CC0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82845"/>
                <a:ext cx="11353800" cy="6528094"/>
              </a:xfrm>
              <a:blipFill>
                <a:blip r:embed="rId2"/>
                <a:stretch>
                  <a:fillRect l="-894" t="-116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482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6780A-BACF-B309-DD06-0E695A231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9FC00-2B27-5194-E46D-11A3DE050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02" y="365125"/>
            <a:ext cx="11551298" cy="1325563"/>
          </a:xfrm>
        </p:spPr>
        <p:txBody>
          <a:bodyPr>
            <a:normAutofit/>
          </a:bodyPr>
          <a:lstStyle/>
          <a:p>
            <a:r>
              <a:rPr lang="en-US" dirty="0"/>
              <a:t>Previous Works: </a:t>
            </a:r>
            <a:r>
              <a:rPr lang="en-US" i="1" dirty="0"/>
              <a:t>Laconic Zero-Knowledge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A354C9B-FAC9-125C-A862-0354A77901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82845"/>
                <a:ext cx="11353800" cy="6528094"/>
              </a:xfrm>
            </p:spPr>
            <p:txBody>
              <a:bodyPr>
                <a:normAutofit/>
              </a:bodyPr>
              <a:lstStyle/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>
                    <a:solidFill>
                      <a:prstClr val="black"/>
                    </a:solidFill>
                    <a:latin typeface="Calibri Light" panose="020F0302020204030204"/>
                  </a:rPr>
                  <a:t>[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Calibri Light" panose="020F0302020204030204"/>
                  </a:rPr>
                  <a:t>Berman-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  <a:latin typeface="Calibri Light" panose="020F0302020204030204"/>
                  </a:rPr>
                  <a:t>Degwekar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Calibri Light" panose="020F0302020204030204"/>
                  </a:rPr>
                  <a:t>-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  <a:latin typeface="Calibri Light" panose="020F0302020204030204"/>
                  </a:rPr>
                  <a:t>Rothblum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Calibri Light" panose="020F0302020204030204"/>
                  </a:rPr>
                  <a:t>-Vasudevan</a:t>
                </a:r>
                <a:r>
                  <a:rPr lang="en-US" sz="2400" dirty="0">
                    <a:solidFill>
                      <a:prstClr val="black"/>
                    </a:solidFill>
                    <a:latin typeface="Calibri Light" panose="020F0302020204030204"/>
                  </a:rPr>
                  <a:t>]: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1/3</m:t>
                            </m:r>
                          </m:sup>
                        </m:sSup>
                      </m:fName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libri Light" panose="020F0302020204030204"/>
                  </a:rPr>
                  <a:t>-laconic honest-verifier statistical ZK arguments </a:t>
                </a:r>
                <a:r>
                  <a:rPr lang="en-US" sz="2400" i="1" dirty="0">
                    <a:solidFill>
                      <a:srgbClr val="7030A0"/>
                    </a:solidFill>
                    <a:latin typeface="Calibri Light" panose="020F0302020204030204"/>
                  </a:rPr>
                  <a:t>cryptographic hard language</a:t>
                </a:r>
                <a:r>
                  <a:rPr lang="en-US" sz="2400" dirty="0">
                    <a:solidFill>
                      <a:prstClr val="black"/>
                    </a:solidFill>
                    <a:latin typeface="Calibri Light" panose="020F0302020204030204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libri Light" panose="020F0302020204030204"/>
                  </a:rPr>
                  <a:t> PKE</a:t>
                </a: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400" dirty="0">
                  <a:solidFill>
                    <a:prstClr val="black"/>
                  </a:solidFill>
                  <a:latin typeface="Calibri Light" panose="020F0302020204030204"/>
                </a:endParaRP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400" dirty="0">
                  <a:solidFill>
                    <a:prstClr val="black"/>
                  </a:solidFill>
                  <a:latin typeface="Calibri Light" panose="020F0302020204030204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lvl="1"/>
                <a:endParaRPr lang="en-US" dirty="0">
                  <a:latin typeface="+mj-lt"/>
                </a:endParaRPr>
              </a:p>
              <a:p>
                <a:pPr lvl="1"/>
                <a:endParaRPr lang="en-US" dirty="0">
                  <a:latin typeface="+mj-lt"/>
                </a:endParaRPr>
              </a:p>
              <a:p>
                <a:pPr lvl="1"/>
                <a:endParaRPr lang="en-US" dirty="0">
                  <a:latin typeface="+mj-lt"/>
                </a:endParaRPr>
              </a:p>
              <a:p>
                <a:pPr lvl="1"/>
                <a:endParaRPr lang="en-US" dirty="0">
                  <a:latin typeface="+mj-lt"/>
                </a:endParaRPr>
              </a:p>
              <a:p>
                <a:pPr marL="0" indent="0">
                  <a:buNone/>
                </a:pPr>
                <a:endParaRPr lang="en-IL" sz="2400" b="1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IL" sz="2400" u="sng" dirty="0">
                    <a:latin typeface="+mj-lt"/>
                  </a:rPr>
                  <a:t>Problem</a:t>
                </a:r>
                <a:r>
                  <a:rPr lang="en-IL" sz="2400" dirty="0">
                    <a:latin typeface="+mj-lt"/>
                  </a:rPr>
                  <a:t>: There is no unique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IL" sz="2400" dirty="0">
                    <a:latin typeface="+mj-lt"/>
                  </a:rPr>
                  <a:t> that makes the verfier accept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A354C9B-FAC9-125C-A862-0354A77901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82845"/>
                <a:ext cx="11353800" cy="6528094"/>
              </a:xfrm>
              <a:blipFill>
                <a:blip r:embed="rId2"/>
                <a:stretch>
                  <a:fillRect l="-894" t="-38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B683C8D-CDB4-975B-CCF1-EA33C3D1FF46}"/>
              </a:ext>
            </a:extLst>
          </p:cNvPr>
          <p:cNvSpPr txBox="1"/>
          <p:nvPr/>
        </p:nvSpPr>
        <p:spPr>
          <a:xfrm>
            <a:off x="2838207" y="2911536"/>
            <a:ext cx="62228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6600" dirty="0">
                <a:solidFill>
                  <a:srgbClr val="7030A0"/>
                </a:solidFill>
              </a:rPr>
              <a:t>P</a:t>
            </a:r>
            <a:endParaRPr lang="en-IL" dirty="0">
              <a:solidFill>
                <a:srgbClr val="7030A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0786F0-D318-2C8C-CAF2-C9EFF7E6F3A4}"/>
              </a:ext>
            </a:extLst>
          </p:cNvPr>
          <p:cNvSpPr txBox="1"/>
          <p:nvPr/>
        </p:nvSpPr>
        <p:spPr>
          <a:xfrm>
            <a:off x="7383140" y="2929752"/>
            <a:ext cx="6655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6600" dirty="0">
                <a:solidFill>
                  <a:srgbClr val="7030A0"/>
                </a:solidFill>
              </a:rPr>
              <a:t>V</a:t>
            </a:r>
            <a:endParaRPr lang="en-IL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65C2D8-C327-3117-D758-757097234192}"/>
                  </a:ext>
                </a:extLst>
              </p:cNvPr>
              <p:cNvSpPr txBox="1"/>
              <p:nvPr/>
            </p:nvSpPr>
            <p:spPr>
              <a:xfrm>
                <a:off x="5668582" y="2929752"/>
                <a:ext cx="2839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ACC7AF-9832-A14B-4CA5-B4058E1BD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582" y="2929752"/>
                <a:ext cx="283924" cy="369332"/>
              </a:xfrm>
              <a:prstGeom prst="rect">
                <a:avLst/>
              </a:prstGeom>
              <a:blipFill>
                <a:blip r:embed="rId3"/>
                <a:stretch>
                  <a:fillRect l="-26087" r="-21739" b="-2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3A924A-6795-39B0-DE3A-57700A49AEAD}"/>
                  </a:ext>
                </a:extLst>
              </p:cNvPr>
              <p:cNvSpPr txBox="1"/>
              <p:nvPr/>
            </p:nvSpPr>
            <p:spPr>
              <a:xfrm>
                <a:off x="3460493" y="3571157"/>
                <a:ext cx="3055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53434FB-71AD-65DB-1151-D53A02079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493" y="3571157"/>
                <a:ext cx="305596" cy="369332"/>
              </a:xfrm>
              <a:prstGeom prst="rect">
                <a:avLst/>
              </a:prstGeom>
              <a:blipFill>
                <a:blip r:embed="rId4"/>
                <a:stretch>
                  <a:fillRect l="-12000" r="-8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34C5D37-4B90-50FA-23F9-B061723E3ABE}"/>
              </a:ext>
            </a:extLst>
          </p:cNvPr>
          <p:cNvCxnSpPr>
            <a:cxnSpLocks/>
          </p:cNvCxnSpPr>
          <p:nvPr/>
        </p:nvCxnSpPr>
        <p:spPr>
          <a:xfrm flipH="1">
            <a:off x="4629632" y="4306436"/>
            <a:ext cx="2645747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39B7EE-4969-15D8-A9D1-D2E3D1EBF4AB}"/>
                  </a:ext>
                </a:extLst>
              </p:cNvPr>
              <p:cNvSpPr txBox="1"/>
              <p:nvPr/>
            </p:nvSpPr>
            <p:spPr>
              <a:xfrm>
                <a:off x="5526620" y="3809005"/>
                <a:ext cx="2197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7D3809-6CEF-62F6-2C78-4C889062B5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620" y="3809005"/>
                <a:ext cx="219740" cy="369332"/>
              </a:xfrm>
              <a:prstGeom prst="rect">
                <a:avLst/>
              </a:prstGeom>
              <a:blipFill>
                <a:blip r:embed="rId5"/>
                <a:stretch>
                  <a:fillRect l="-16667" r="-1111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EF7C673-A342-A3D6-5CA5-95ABB91FB76D}"/>
              </a:ext>
            </a:extLst>
          </p:cNvPr>
          <p:cNvCxnSpPr>
            <a:cxnSpLocks/>
          </p:cNvCxnSpPr>
          <p:nvPr/>
        </p:nvCxnSpPr>
        <p:spPr>
          <a:xfrm>
            <a:off x="4629631" y="4776077"/>
            <a:ext cx="2645747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875CB6-8ED5-0370-21B4-42A0E18743A9}"/>
                  </a:ext>
                </a:extLst>
              </p:cNvPr>
              <p:cNvSpPr txBox="1"/>
              <p:nvPr/>
            </p:nvSpPr>
            <p:spPr>
              <a:xfrm>
                <a:off x="5498408" y="4396815"/>
                <a:ext cx="2479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719550-2CA8-37F8-F3D4-ED745D0D0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408" y="4396815"/>
                <a:ext cx="247952" cy="369332"/>
              </a:xfrm>
              <a:prstGeom prst="rect">
                <a:avLst/>
              </a:prstGeom>
              <a:blipFill>
                <a:blip r:embed="rId6"/>
                <a:stretch>
                  <a:fillRect l="-9524" r="-1428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ED8169-03BD-C147-5B4C-18202917E60B}"/>
                  </a:ext>
                </a:extLst>
              </p:cNvPr>
              <p:cNvSpPr txBox="1"/>
              <p:nvPr/>
            </p:nvSpPr>
            <p:spPr>
              <a:xfrm>
                <a:off x="9669007" y="2929752"/>
                <a:ext cx="1982915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>
                    <a:latin typeface="+mj-lt"/>
                  </a:rPr>
                  <a:t>P</a:t>
                </a:r>
                <a:r>
                  <a:rPr lang="en-IL" sz="2600" dirty="0">
                    <a:latin typeface="+mj-lt"/>
                  </a:rPr>
                  <a:t>ublic-key: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1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endParaRPr lang="en-US" sz="2600" b="0" dirty="0">
                  <a:latin typeface="+mj-lt"/>
                </a:endParaRPr>
              </a:p>
              <a:p>
                <a:r>
                  <a:rPr lang="en-IL" sz="2600" dirty="0">
                    <a:latin typeface="+mj-lt"/>
                  </a:rPr>
                  <a:t>Secret-key: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IL" sz="26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5725CA6-01AF-7D3C-3F30-10F2AC244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9007" y="2929752"/>
                <a:ext cx="1982915" cy="892552"/>
              </a:xfrm>
              <a:prstGeom prst="rect">
                <a:avLst/>
              </a:prstGeom>
              <a:blipFill>
                <a:blip r:embed="rId7"/>
                <a:stretch>
                  <a:fillRect l="-5732" t="-5634" b="-1690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E122A78-63E4-2634-8DA7-707D07BC32B6}"/>
                  </a:ext>
                </a:extLst>
              </p:cNvPr>
              <p:cNvSpPr txBox="1"/>
              <p:nvPr/>
            </p:nvSpPr>
            <p:spPr>
              <a:xfrm>
                <a:off x="7715923" y="3993671"/>
                <a:ext cx="183806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E122A78-63E4-2634-8DA7-707D07BC3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923" y="3993671"/>
                <a:ext cx="1838067" cy="369332"/>
              </a:xfrm>
              <a:prstGeom prst="rect">
                <a:avLst/>
              </a:prstGeom>
              <a:blipFill>
                <a:blip r:embed="rId8"/>
                <a:stretch>
                  <a:fillRect r="-5479" b="-3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728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9AADA-E5DD-2EC3-F3D7-EE190D7A8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14CDC-0E32-53CC-F401-B32AFBD3E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02" y="365125"/>
            <a:ext cx="11551298" cy="1325563"/>
          </a:xfrm>
        </p:spPr>
        <p:txBody>
          <a:bodyPr>
            <a:normAutofit/>
          </a:bodyPr>
          <a:lstStyle/>
          <a:p>
            <a:r>
              <a:rPr lang="en-US" dirty="0"/>
              <a:t>Previous Works: </a:t>
            </a:r>
            <a:r>
              <a:rPr lang="en-US" i="1" dirty="0"/>
              <a:t>Laconic Zero-Knowledge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64C76AA-4FE5-E166-75C5-19B64EEB4B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82845"/>
                <a:ext cx="11353800" cy="6528094"/>
              </a:xfrm>
            </p:spPr>
            <p:txBody>
              <a:bodyPr>
                <a:normAutofit/>
              </a:bodyPr>
              <a:lstStyle/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>
                    <a:solidFill>
                      <a:prstClr val="black"/>
                    </a:solidFill>
                    <a:latin typeface="Calibri Light" panose="020F0302020204030204"/>
                  </a:rPr>
                  <a:t>[</a:t>
                </a:r>
                <a:r>
                  <a:rPr lang="en-US" sz="2400" dirty="0">
                    <a:solidFill>
                      <a:srgbClr val="ED7D31">
                        <a:lumMod val="75000"/>
                      </a:srgbClr>
                    </a:solidFill>
                    <a:latin typeface="Calibri Light" panose="020F0302020204030204"/>
                  </a:rPr>
                  <a:t>Berman-</a:t>
                </a:r>
                <a:r>
                  <a:rPr lang="en-US" sz="2400" dirty="0" err="1">
                    <a:solidFill>
                      <a:srgbClr val="ED7D31">
                        <a:lumMod val="75000"/>
                      </a:srgbClr>
                    </a:solidFill>
                    <a:latin typeface="Calibri Light" panose="020F0302020204030204"/>
                  </a:rPr>
                  <a:t>Degwekar</a:t>
                </a:r>
                <a:r>
                  <a:rPr lang="en-US" sz="2400" dirty="0">
                    <a:solidFill>
                      <a:srgbClr val="ED7D31">
                        <a:lumMod val="75000"/>
                      </a:srgbClr>
                    </a:solidFill>
                    <a:latin typeface="Calibri Light" panose="020F0302020204030204"/>
                  </a:rPr>
                  <a:t>-</a:t>
                </a:r>
                <a:r>
                  <a:rPr lang="en-US" sz="2400" dirty="0" err="1">
                    <a:solidFill>
                      <a:srgbClr val="ED7D31">
                        <a:lumMod val="75000"/>
                      </a:srgbClr>
                    </a:solidFill>
                    <a:latin typeface="Calibri Light" panose="020F0302020204030204"/>
                  </a:rPr>
                  <a:t>Rothblum</a:t>
                </a:r>
                <a:r>
                  <a:rPr lang="en-US" sz="2400" dirty="0">
                    <a:solidFill>
                      <a:srgbClr val="ED7D31">
                        <a:lumMod val="75000"/>
                      </a:srgbClr>
                    </a:solidFill>
                    <a:latin typeface="Calibri Light" panose="020F0302020204030204"/>
                  </a:rPr>
                  <a:t>-Vasudevan</a:t>
                </a:r>
                <a:r>
                  <a:rPr lang="en-US" sz="2400" dirty="0">
                    <a:solidFill>
                      <a:prstClr val="black"/>
                    </a:solidFill>
                    <a:latin typeface="Calibri Light" panose="020F0302020204030204"/>
                  </a:rPr>
                  <a:t>]: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1/3</m:t>
                            </m:r>
                          </m:sup>
                        </m:sSup>
                      </m:fName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libri Light" panose="020F0302020204030204"/>
                  </a:rPr>
                  <a:t>-laconic honest-verifier statistical ZK arguments </a:t>
                </a:r>
                <a:r>
                  <a:rPr lang="en-US" sz="2400" i="1" dirty="0">
                    <a:solidFill>
                      <a:srgbClr val="7030A0"/>
                    </a:solidFill>
                    <a:latin typeface="Calibri Light" panose="020F0302020204030204"/>
                  </a:rPr>
                  <a:t>cryptographic hard language</a:t>
                </a:r>
                <a:r>
                  <a:rPr lang="en-US" sz="2400" dirty="0">
                    <a:solidFill>
                      <a:prstClr val="black"/>
                    </a:solidFill>
                    <a:latin typeface="Calibri Light" panose="020F0302020204030204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libri Light" panose="020F0302020204030204"/>
                  </a:rPr>
                  <a:t> PKE</a:t>
                </a: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400" dirty="0">
                  <a:solidFill>
                    <a:prstClr val="black"/>
                  </a:solidFill>
                  <a:latin typeface="Calibri Light" panose="020F0302020204030204"/>
                </a:endParaRP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400" dirty="0">
                  <a:solidFill>
                    <a:prstClr val="black"/>
                  </a:solidFill>
                  <a:latin typeface="Calibri Light" panose="020F0302020204030204"/>
                </a:endParaRPr>
              </a:p>
              <a:p>
                <a:pPr marL="0" lvl="0" indent="0">
                  <a:buNone/>
                </a:pPr>
                <a:endParaRPr lang="en-US" sz="2400" dirty="0">
                  <a:solidFill>
                    <a:prstClr val="black"/>
                  </a:solidFill>
                  <a:latin typeface="Calibri Light" panose="020F0302020204030204"/>
                </a:endParaRPr>
              </a:p>
              <a:p>
                <a:pPr lvl="1"/>
                <a:endParaRPr lang="en-US" dirty="0">
                  <a:solidFill>
                    <a:prstClr val="black"/>
                  </a:solidFill>
                  <a:latin typeface="Calibri Light" panose="020F0302020204030204"/>
                </a:endParaRPr>
              </a:p>
              <a:p>
                <a:pPr lvl="1"/>
                <a:endParaRPr lang="en-US" dirty="0">
                  <a:solidFill>
                    <a:prstClr val="black"/>
                  </a:solidFill>
                  <a:latin typeface="Calibri Light" panose="020F0302020204030204"/>
                </a:endParaRPr>
              </a:p>
              <a:p>
                <a:pPr lvl="1"/>
                <a:endParaRPr lang="en-US" dirty="0">
                  <a:solidFill>
                    <a:prstClr val="black"/>
                  </a:solidFill>
                  <a:latin typeface="Calibri Light" panose="020F0302020204030204"/>
                </a:endParaRPr>
              </a:p>
              <a:p>
                <a:pPr lvl="1"/>
                <a:endParaRPr lang="en-US" dirty="0">
                  <a:solidFill>
                    <a:prstClr val="black"/>
                  </a:solidFill>
                  <a:latin typeface="Calibri Light" panose="020F0302020204030204"/>
                </a:endParaRPr>
              </a:p>
              <a:p>
                <a:pPr marL="0" lvl="0" indent="0">
                  <a:buNone/>
                </a:pPr>
                <a:endParaRPr lang="en-IL" sz="2400" b="1" dirty="0">
                  <a:solidFill>
                    <a:prstClr val="black"/>
                  </a:solidFill>
                  <a:latin typeface="Calibri Light" panose="020F0302020204030204"/>
                </a:endParaRPr>
              </a:p>
              <a:p>
                <a:pPr marL="0" lvl="0" indent="0">
                  <a:buNone/>
                </a:pPr>
                <a:r>
                  <a:rPr lang="en-IL" sz="2400" u="sng" dirty="0">
                    <a:solidFill>
                      <a:prstClr val="black"/>
                    </a:solidFill>
                    <a:latin typeface="Calibri Light" panose="020F0302020204030204"/>
                  </a:rPr>
                  <a:t>Problem</a:t>
                </a:r>
                <a:r>
                  <a:rPr lang="en-IL" sz="2400" dirty="0">
                    <a:solidFill>
                      <a:prstClr val="black"/>
                    </a:solidFill>
                    <a:latin typeface="Calibri Light" panose="020F0302020204030204"/>
                  </a:rPr>
                  <a:t>: There is no unique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IL" sz="2400" dirty="0">
                    <a:solidFill>
                      <a:prstClr val="black"/>
                    </a:solidFill>
                    <a:latin typeface="Calibri Light" panose="020F0302020204030204"/>
                  </a:rPr>
                  <a:t> that makes the verfier accept</a:t>
                </a:r>
              </a:p>
              <a:p>
                <a:pPr marL="0" indent="0">
                  <a:buNone/>
                </a:pPr>
                <a:r>
                  <a:rPr lang="en-IL" sz="2400" u="sng" dirty="0">
                    <a:latin typeface="+mj-lt"/>
                  </a:rPr>
                  <a:t>Solution</a:t>
                </a:r>
                <a:r>
                  <a:rPr lang="en-IL" sz="2400" dirty="0">
                    <a:latin typeface="+mj-lt"/>
                  </a:rPr>
                  <a:t>: Add short hash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IL" sz="2400" dirty="0">
                    <a:latin typeface="+mj-lt"/>
                  </a:rPr>
                  <a:t> to make it (almost) unique</a:t>
                </a:r>
                <a:endParaRPr lang="he-IL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IL" sz="2400" dirty="0"/>
              </a:p>
              <a:p>
                <a:endParaRPr lang="en-IL" sz="2400" dirty="0">
                  <a:latin typeface="+mj-lt"/>
                </a:endParaRP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64C76AA-4FE5-E166-75C5-19B64EEB4B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82845"/>
                <a:ext cx="11353800" cy="6528094"/>
              </a:xfrm>
              <a:blipFill>
                <a:blip r:embed="rId2"/>
                <a:stretch>
                  <a:fillRect l="-894" t="-38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9FE441A-DA35-79AF-5E9F-701A6248875A}"/>
              </a:ext>
            </a:extLst>
          </p:cNvPr>
          <p:cNvSpPr txBox="1"/>
          <p:nvPr/>
        </p:nvSpPr>
        <p:spPr>
          <a:xfrm>
            <a:off x="2838207" y="2911536"/>
            <a:ext cx="62228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6600" dirty="0">
                <a:solidFill>
                  <a:srgbClr val="7030A0"/>
                </a:solidFill>
              </a:rPr>
              <a:t>P</a:t>
            </a:r>
            <a:endParaRPr lang="en-IL" dirty="0">
              <a:solidFill>
                <a:srgbClr val="7030A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EDED7E-3D01-4F40-3409-B3DDDD653CFD}"/>
              </a:ext>
            </a:extLst>
          </p:cNvPr>
          <p:cNvSpPr txBox="1"/>
          <p:nvPr/>
        </p:nvSpPr>
        <p:spPr>
          <a:xfrm>
            <a:off x="7383140" y="2929752"/>
            <a:ext cx="6655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6600" dirty="0">
                <a:solidFill>
                  <a:srgbClr val="7030A0"/>
                </a:solidFill>
              </a:rPr>
              <a:t>V</a:t>
            </a:r>
            <a:endParaRPr lang="en-IL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D2812A-0D6E-4A2B-F29E-6E434887E657}"/>
                  </a:ext>
                </a:extLst>
              </p:cNvPr>
              <p:cNvSpPr txBox="1"/>
              <p:nvPr/>
            </p:nvSpPr>
            <p:spPr>
              <a:xfrm>
                <a:off x="5668582" y="2929752"/>
                <a:ext cx="2839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D2812A-0D6E-4A2B-F29E-6E434887E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582" y="2929752"/>
                <a:ext cx="283924" cy="369332"/>
              </a:xfrm>
              <a:prstGeom prst="rect">
                <a:avLst/>
              </a:prstGeom>
              <a:blipFill>
                <a:blip r:embed="rId3"/>
                <a:stretch>
                  <a:fillRect l="-26087" r="-21739" b="-2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1AB3418-869C-F47A-69D8-498232D76B95}"/>
                  </a:ext>
                </a:extLst>
              </p:cNvPr>
              <p:cNvSpPr txBox="1"/>
              <p:nvPr/>
            </p:nvSpPr>
            <p:spPr>
              <a:xfrm>
                <a:off x="3460493" y="3571157"/>
                <a:ext cx="3055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1AB3418-869C-F47A-69D8-498232D76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493" y="3571157"/>
                <a:ext cx="305596" cy="369332"/>
              </a:xfrm>
              <a:prstGeom prst="rect">
                <a:avLst/>
              </a:prstGeom>
              <a:blipFill>
                <a:blip r:embed="rId4"/>
                <a:stretch>
                  <a:fillRect l="-12000" r="-8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5E86B8C-DB8A-71F6-7C89-7C3C833CE94D}"/>
              </a:ext>
            </a:extLst>
          </p:cNvPr>
          <p:cNvCxnSpPr>
            <a:cxnSpLocks/>
          </p:cNvCxnSpPr>
          <p:nvPr/>
        </p:nvCxnSpPr>
        <p:spPr>
          <a:xfrm flipH="1">
            <a:off x="4629632" y="4306436"/>
            <a:ext cx="2645747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A3C38E-04BD-0B83-D1CF-A521F58D8AED}"/>
                  </a:ext>
                </a:extLst>
              </p:cNvPr>
              <p:cNvSpPr txBox="1"/>
              <p:nvPr/>
            </p:nvSpPr>
            <p:spPr>
              <a:xfrm>
                <a:off x="5526620" y="3809005"/>
                <a:ext cx="8000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IL" sz="2400" dirty="0"/>
                  <a:t>, </a:t>
                </a:r>
                <a:r>
                  <a:rPr lang="en-IL" sz="2400" i="1" dirty="0"/>
                  <a:t>h(a)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A3C38E-04BD-0B83-D1CF-A521F58D8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620" y="3809005"/>
                <a:ext cx="800027" cy="369332"/>
              </a:xfrm>
              <a:prstGeom prst="rect">
                <a:avLst/>
              </a:prstGeom>
              <a:blipFill>
                <a:blip r:embed="rId5"/>
                <a:stretch>
                  <a:fillRect l="-9375" t="-24138" r="-21875" b="-5172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B42ED8-4288-4F04-1ED9-AB3EAAE14DDB}"/>
              </a:ext>
            </a:extLst>
          </p:cNvPr>
          <p:cNvCxnSpPr>
            <a:cxnSpLocks/>
          </p:cNvCxnSpPr>
          <p:nvPr/>
        </p:nvCxnSpPr>
        <p:spPr>
          <a:xfrm>
            <a:off x="4629631" y="4776077"/>
            <a:ext cx="2645747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F0C2FF7-77E5-0CD9-3E78-227B30C13113}"/>
                  </a:ext>
                </a:extLst>
              </p:cNvPr>
              <p:cNvSpPr txBox="1"/>
              <p:nvPr/>
            </p:nvSpPr>
            <p:spPr>
              <a:xfrm>
                <a:off x="5498408" y="4396815"/>
                <a:ext cx="2479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F0C2FF7-77E5-0CD9-3E78-227B30C13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408" y="4396815"/>
                <a:ext cx="247952" cy="369332"/>
              </a:xfrm>
              <a:prstGeom prst="rect">
                <a:avLst/>
              </a:prstGeom>
              <a:blipFill>
                <a:blip r:embed="rId6"/>
                <a:stretch>
                  <a:fillRect l="-9524" r="-1428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52EEFA-D357-DE53-87A1-2106B2566FCF}"/>
                  </a:ext>
                </a:extLst>
              </p:cNvPr>
              <p:cNvSpPr txBox="1"/>
              <p:nvPr/>
            </p:nvSpPr>
            <p:spPr>
              <a:xfrm>
                <a:off x="7715923" y="3993671"/>
                <a:ext cx="183806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52EEFA-D357-DE53-87A1-2106B2566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923" y="3993671"/>
                <a:ext cx="1838067" cy="369332"/>
              </a:xfrm>
              <a:prstGeom prst="rect">
                <a:avLst/>
              </a:prstGeom>
              <a:blipFill>
                <a:blip r:embed="rId7"/>
                <a:stretch>
                  <a:fillRect r="-5479" b="-3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CEC31C0-DAEB-629C-A8A3-A947703C229E}"/>
                  </a:ext>
                </a:extLst>
              </p:cNvPr>
              <p:cNvSpPr txBox="1"/>
              <p:nvPr/>
            </p:nvSpPr>
            <p:spPr>
              <a:xfrm>
                <a:off x="9669007" y="2929752"/>
                <a:ext cx="1982915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>
                    <a:latin typeface="+mj-lt"/>
                  </a:rPr>
                  <a:t>P</a:t>
                </a:r>
                <a:r>
                  <a:rPr lang="en-IL" sz="2600" dirty="0">
                    <a:latin typeface="+mj-lt"/>
                  </a:rPr>
                  <a:t>ublic-key: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1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endParaRPr lang="en-US" sz="2600" b="0" dirty="0">
                  <a:latin typeface="+mj-lt"/>
                </a:endParaRPr>
              </a:p>
              <a:p>
                <a:r>
                  <a:rPr lang="en-IL" sz="2600" dirty="0">
                    <a:latin typeface="+mj-lt"/>
                  </a:rPr>
                  <a:t>Secret-key: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IL" sz="2600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CEC31C0-DAEB-629C-A8A3-A947703C2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9007" y="2929752"/>
                <a:ext cx="1982915" cy="892552"/>
              </a:xfrm>
              <a:prstGeom prst="rect">
                <a:avLst/>
              </a:prstGeom>
              <a:blipFill>
                <a:blip r:embed="rId8"/>
                <a:stretch>
                  <a:fillRect l="-5732" t="-5634" b="-1690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8588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C1ACB-DCBC-1C40-3DD1-D4C21122C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D6D782D6-EBA6-A5E1-3C16-3A168ABA721D}"/>
              </a:ext>
            </a:extLst>
          </p:cNvPr>
          <p:cNvSpPr/>
          <p:nvPr/>
        </p:nvSpPr>
        <p:spPr>
          <a:xfrm>
            <a:off x="1211438" y="4487401"/>
            <a:ext cx="2380342" cy="656093"/>
          </a:xfrm>
          <a:custGeom>
            <a:avLst/>
            <a:gdLst>
              <a:gd name="connsiteX0" fmla="*/ 51013 w 2380342"/>
              <a:gd name="connsiteY0" fmla="*/ 153602 h 656093"/>
              <a:gd name="connsiteX1" fmla="*/ 648173 w 2380342"/>
              <a:gd name="connsiteY1" fmla="*/ 4312 h 656093"/>
              <a:gd name="connsiteX2" fmla="*/ 1077381 w 2380342"/>
              <a:gd name="connsiteY2" fmla="*/ 321553 h 656093"/>
              <a:gd name="connsiteX3" fmla="*/ 1823830 w 2380342"/>
              <a:gd name="connsiteY3" fmla="*/ 41634 h 656093"/>
              <a:gd name="connsiteX4" fmla="*/ 2346344 w 2380342"/>
              <a:gd name="connsiteY4" fmla="*/ 414859 h 656093"/>
              <a:gd name="connsiteX5" fmla="*/ 2290360 w 2380342"/>
              <a:gd name="connsiteY5" fmla="*/ 638793 h 656093"/>
              <a:gd name="connsiteX6" fmla="*/ 1973119 w 2380342"/>
              <a:gd name="connsiteY6" fmla="*/ 638793 h 656093"/>
              <a:gd name="connsiteX7" fmla="*/ 1525250 w 2380342"/>
              <a:gd name="connsiteY7" fmla="*/ 620132 h 656093"/>
              <a:gd name="connsiteX8" fmla="*/ 1152026 w 2380342"/>
              <a:gd name="connsiteY8" fmla="*/ 620132 h 656093"/>
              <a:gd name="connsiteX9" fmla="*/ 853446 w 2380342"/>
              <a:gd name="connsiteY9" fmla="*/ 620132 h 656093"/>
              <a:gd name="connsiteX10" fmla="*/ 554866 w 2380342"/>
              <a:gd name="connsiteY10" fmla="*/ 620132 h 656093"/>
              <a:gd name="connsiteX11" fmla="*/ 349593 w 2380342"/>
              <a:gd name="connsiteY11" fmla="*/ 620132 h 656093"/>
              <a:gd name="connsiteX12" fmla="*/ 106997 w 2380342"/>
              <a:gd name="connsiteY12" fmla="*/ 638793 h 656093"/>
              <a:gd name="connsiteX13" fmla="*/ 51013 w 2380342"/>
              <a:gd name="connsiteY13" fmla="*/ 638793 h 656093"/>
              <a:gd name="connsiteX14" fmla="*/ 51013 w 2380342"/>
              <a:gd name="connsiteY14" fmla="*/ 508165 h 656093"/>
              <a:gd name="connsiteX15" fmla="*/ 32352 w 2380342"/>
              <a:gd name="connsiteY15" fmla="*/ 377536 h 656093"/>
              <a:gd name="connsiteX16" fmla="*/ 51013 w 2380342"/>
              <a:gd name="connsiteY16" fmla="*/ 153602 h 65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80342" h="656093">
                <a:moveTo>
                  <a:pt x="51013" y="153602"/>
                </a:moveTo>
                <a:cubicBezTo>
                  <a:pt x="153650" y="91398"/>
                  <a:pt x="477112" y="-23680"/>
                  <a:pt x="648173" y="4312"/>
                </a:cubicBezTo>
                <a:cubicBezTo>
                  <a:pt x="819234" y="32304"/>
                  <a:pt x="881438" y="315333"/>
                  <a:pt x="1077381" y="321553"/>
                </a:cubicBezTo>
                <a:cubicBezTo>
                  <a:pt x="1273324" y="327773"/>
                  <a:pt x="1612336" y="26083"/>
                  <a:pt x="1823830" y="41634"/>
                </a:cubicBezTo>
                <a:cubicBezTo>
                  <a:pt x="2035324" y="57185"/>
                  <a:pt x="2268589" y="315333"/>
                  <a:pt x="2346344" y="414859"/>
                </a:cubicBezTo>
                <a:cubicBezTo>
                  <a:pt x="2424099" y="514386"/>
                  <a:pt x="2352564" y="601471"/>
                  <a:pt x="2290360" y="638793"/>
                </a:cubicBezTo>
                <a:cubicBezTo>
                  <a:pt x="2228156" y="676115"/>
                  <a:pt x="2100637" y="641903"/>
                  <a:pt x="1973119" y="638793"/>
                </a:cubicBezTo>
                <a:cubicBezTo>
                  <a:pt x="1845601" y="635683"/>
                  <a:pt x="1662099" y="623242"/>
                  <a:pt x="1525250" y="620132"/>
                </a:cubicBezTo>
                <a:cubicBezTo>
                  <a:pt x="1388401" y="617022"/>
                  <a:pt x="1152026" y="620132"/>
                  <a:pt x="1152026" y="620132"/>
                </a:cubicBezTo>
                <a:lnTo>
                  <a:pt x="853446" y="620132"/>
                </a:lnTo>
                <a:lnTo>
                  <a:pt x="554866" y="620132"/>
                </a:lnTo>
                <a:cubicBezTo>
                  <a:pt x="470891" y="620132"/>
                  <a:pt x="424238" y="617022"/>
                  <a:pt x="349593" y="620132"/>
                </a:cubicBezTo>
                <a:cubicBezTo>
                  <a:pt x="274948" y="623242"/>
                  <a:pt x="106997" y="638793"/>
                  <a:pt x="106997" y="638793"/>
                </a:cubicBezTo>
                <a:cubicBezTo>
                  <a:pt x="57234" y="641903"/>
                  <a:pt x="60344" y="660564"/>
                  <a:pt x="51013" y="638793"/>
                </a:cubicBezTo>
                <a:cubicBezTo>
                  <a:pt x="41682" y="617022"/>
                  <a:pt x="54123" y="551708"/>
                  <a:pt x="51013" y="508165"/>
                </a:cubicBezTo>
                <a:cubicBezTo>
                  <a:pt x="47903" y="464622"/>
                  <a:pt x="32352" y="430409"/>
                  <a:pt x="32352" y="377536"/>
                </a:cubicBezTo>
                <a:cubicBezTo>
                  <a:pt x="32352" y="324663"/>
                  <a:pt x="-51624" y="215806"/>
                  <a:pt x="51013" y="15360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671391-5865-0C5E-EF88-713534F9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02" y="365125"/>
            <a:ext cx="11551298" cy="1325563"/>
          </a:xfrm>
        </p:spPr>
        <p:txBody>
          <a:bodyPr>
            <a:normAutofit/>
          </a:bodyPr>
          <a:lstStyle/>
          <a:p>
            <a:r>
              <a:rPr lang="en-US" dirty="0"/>
              <a:t>Previous Works: </a:t>
            </a:r>
            <a:r>
              <a:rPr lang="en-US" i="1" dirty="0"/>
              <a:t>Laconic Zero-Knowledge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B7BCD93-3B50-83B7-9DFD-5F729FB3E0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82845"/>
                <a:ext cx="11353800" cy="6528094"/>
              </a:xfrm>
            </p:spPr>
            <p:txBody>
              <a:bodyPr>
                <a:normAutofit/>
              </a:bodyPr>
              <a:lstStyle/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>
                    <a:solidFill>
                      <a:prstClr val="black"/>
                    </a:solidFill>
                    <a:latin typeface="Calibri Light" panose="020F0302020204030204"/>
                  </a:rPr>
                  <a:t>[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Calibri Light" panose="020F0302020204030204"/>
                  </a:rPr>
                  <a:t>Berman-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  <a:latin typeface="Calibri Light" panose="020F0302020204030204"/>
                  </a:rPr>
                  <a:t>Degwekar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Calibri Light" panose="020F0302020204030204"/>
                  </a:rPr>
                  <a:t>-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  <a:latin typeface="Calibri Light" panose="020F0302020204030204"/>
                  </a:rPr>
                  <a:t>Rothblum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Calibri Light" panose="020F0302020204030204"/>
                  </a:rPr>
                  <a:t>-Vasudevan</a:t>
                </a:r>
                <a:r>
                  <a:rPr lang="en-US" sz="2400" dirty="0">
                    <a:solidFill>
                      <a:prstClr val="black"/>
                    </a:solidFill>
                    <a:latin typeface="Calibri Light" panose="020F0302020204030204"/>
                  </a:rPr>
                  <a:t>]: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1/3</m:t>
                            </m:r>
                          </m:sup>
                        </m:sSup>
                      </m:fName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libri Light" panose="020F0302020204030204"/>
                  </a:rPr>
                  <a:t>-laconic honest-verifier statistical ZK arguments </a:t>
                </a:r>
                <a:r>
                  <a:rPr lang="en-US" sz="2400" i="1" dirty="0">
                    <a:solidFill>
                      <a:srgbClr val="7030A0"/>
                    </a:solidFill>
                    <a:latin typeface="Calibri Light" panose="020F0302020204030204"/>
                  </a:rPr>
                  <a:t>cryptographic hard language</a:t>
                </a:r>
                <a:r>
                  <a:rPr lang="en-US" sz="2400" dirty="0">
                    <a:solidFill>
                      <a:prstClr val="black"/>
                    </a:solidFill>
                    <a:latin typeface="Calibri Light" panose="020F0302020204030204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libri Light" panose="020F0302020204030204"/>
                  </a:rPr>
                  <a:t> PKE</a:t>
                </a: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lvl="1"/>
                <a:endParaRPr lang="en-US" dirty="0">
                  <a:latin typeface="+mj-lt"/>
                </a:endParaRPr>
              </a:p>
              <a:p>
                <a:pPr lvl="1"/>
                <a:endParaRPr lang="en-US" dirty="0">
                  <a:latin typeface="+mj-lt"/>
                </a:endParaRPr>
              </a:p>
              <a:p>
                <a:pPr lvl="1"/>
                <a:endParaRPr lang="en-US" dirty="0">
                  <a:latin typeface="+mj-lt"/>
                </a:endParaRPr>
              </a:p>
              <a:p>
                <a:pPr lvl="1"/>
                <a:endParaRPr lang="en-US" dirty="0">
                  <a:latin typeface="+mj-lt"/>
                </a:endParaRPr>
              </a:p>
              <a:p>
                <a:pPr marL="457200" lvl="1" indent="0">
                  <a:buNone/>
                </a:pPr>
                <a:endParaRPr lang="en-US" dirty="0">
                  <a:latin typeface="+mj-lt"/>
                </a:endParaRPr>
              </a:p>
              <a:p>
                <a:endParaRPr lang="en-US" sz="2400" dirty="0">
                  <a:latin typeface="+mj-lt"/>
                </a:endParaRPr>
              </a:p>
              <a:p>
                <a:r>
                  <a:rPr lang="en-US" sz="2400" dirty="0">
                    <a:latin typeface="+mj-lt"/>
                  </a:rPr>
                  <a:t>P given w can sample from the (real) distribution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IL" sz="2400" dirty="0">
                  <a:latin typeface="+mj-lt"/>
                </a:endParaRPr>
              </a:p>
              <a:p>
                <a:r>
                  <a:rPr lang="en-US" sz="2400" dirty="0">
                    <a:latin typeface="+mj-lt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IL" sz="2400" dirty="0">
                    <a:latin typeface="+mj-lt"/>
                  </a:rPr>
                  <a:t> short, </a:t>
                </a:r>
                <a:r>
                  <a:rPr lang="en-US" sz="2400" dirty="0">
                    <a:latin typeface="+mj-lt"/>
                  </a:rPr>
                  <a:t>P </a:t>
                </a:r>
                <a:r>
                  <a:rPr lang="en-US" sz="2400" i="1" dirty="0">
                    <a:solidFill>
                      <a:srgbClr val="7030A0"/>
                    </a:solidFill>
                    <a:latin typeface="+mj-lt"/>
                  </a:rPr>
                  <a:t>knows</a:t>
                </a:r>
                <a:r>
                  <a:rPr lang="en-US" sz="2400" dirty="0">
                    <a:latin typeface="+mj-lt"/>
                  </a:rPr>
                  <a:t> the distribution</a:t>
                </a:r>
              </a:p>
              <a:p>
                <a:r>
                  <a:rPr lang="en-US" sz="2400" dirty="0">
                    <a:latin typeface="+mj-lt"/>
                  </a:rPr>
                  <a:t>Using </a:t>
                </a:r>
                <a:r>
                  <a:rPr lang="en-IL" sz="2400" i="1" dirty="0"/>
                  <a:t>h(a), </a:t>
                </a:r>
                <a:r>
                  <a:rPr lang="en-US" sz="2400" dirty="0">
                    <a:latin typeface="+mj-lt"/>
                  </a:rPr>
                  <a:t>P can find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IL" sz="2400" dirty="0">
                  <a:latin typeface="+mj-lt"/>
                </a:endParaRP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B7BCD93-3B50-83B7-9DFD-5F729FB3E0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82845"/>
                <a:ext cx="11353800" cy="6528094"/>
              </a:xfrm>
              <a:blipFill>
                <a:blip r:embed="rId3"/>
                <a:stretch>
                  <a:fillRect l="-894" t="-38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6DA33F5-7942-1F6F-CAFD-2A3BDFEE043E}"/>
              </a:ext>
            </a:extLst>
          </p:cNvPr>
          <p:cNvSpPr txBox="1"/>
          <p:nvPr/>
        </p:nvSpPr>
        <p:spPr>
          <a:xfrm>
            <a:off x="2838207" y="2911536"/>
            <a:ext cx="62228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6600" dirty="0">
                <a:solidFill>
                  <a:srgbClr val="7030A0"/>
                </a:solidFill>
              </a:rPr>
              <a:t>P</a:t>
            </a:r>
            <a:endParaRPr lang="en-IL" dirty="0">
              <a:solidFill>
                <a:srgbClr val="7030A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9214B9-74D4-3D11-A1D3-EAEFF914C5A9}"/>
              </a:ext>
            </a:extLst>
          </p:cNvPr>
          <p:cNvSpPr txBox="1"/>
          <p:nvPr/>
        </p:nvSpPr>
        <p:spPr>
          <a:xfrm>
            <a:off x="7383140" y="2929752"/>
            <a:ext cx="6655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6600" dirty="0">
                <a:solidFill>
                  <a:srgbClr val="7030A0"/>
                </a:solidFill>
              </a:rPr>
              <a:t>V</a:t>
            </a:r>
            <a:endParaRPr lang="en-IL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5D28DC-9734-A820-F1FB-893961E74CF5}"/>
                  </a:ext>
                </a:extLst>
              </p:cNvPr>
              <p:cNvSpPr txBox="1"/>
              <p:nvPr/>
            </p:nvSpPr>
            <p:spPr>
              <a:xfrm>
                <a:off x="5668582" y="2929752"/>
                <a:ext cx="2839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5D28DC-9734-A820-F1FB-893961E74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582" y="2929752"/>
                <a:ext cx="283924" cy="369332"/>
              </a:xfrm>
              <a:prstGeom prst="rect">
                <a:avLst/>
              </a:prstGeom>
              <a:blipFill>
                <a:blip r:embed="rId4"/>
                <a:stretch>
                  <a:fillRect l="-26087" r="-21739" b="-2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88EB330-63AC-D8C6-DE98-33450A6EC3FF}"/>
                  </a:ext>
                </a:extLst>
              </p:cNvPr>
              <p:cNvSpPr txBox="1"/>
              <p:nvPr/>
            </p:nvSpPr>
            <p:spPr>
              <a:xfrm>
                <a:off x="3460493" y="3571157"/>
                <a:ext cx="3055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88EB330-63AC-D8C6-DE98-33450A6EC3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493" y="3571157"/>
                <a:ext cx="305596" cy="369332"/>
              </a:xfrm>
              <a:prstGeom prst="rect">
                <a:avLst/>
              </a:prstGeom>
              <a:blipFill>
                <a:blip r:embed="rId5"/>
                <a:stretch>
                  <a:fillRect l="-12000" r="-8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EF010F2-6CD6-BD89-5798-4E8EFA652104}"/>
              </a:ext>
            </a:extLst>
          </p:cNvPr>
          <p:cNvCxnSpPr>
            <a:cxnSpLocks/>
          </p:cNvCxnSpPr>
          <p:nvPr/>
        </p:nvCxnSpPr>
        <p:spPr>
          <a:xfrm flipH="1">
            <a:off x="4629632" y="4306436"/>
            <a:ext cx="2645747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8C9DD4-528C-1BE8-2614-71A6F6138A57}"/>
                  </a:ext>
                </a:extLst>
              </p:cNvPr>
              <p:cNvSpPr txBox="1"/>
              <p:nvPr/>
            </p:nvSpPr>
            <p:spPr>
              <a:xfrm>
                <a:off x="5526620" y="3809005"/>
                <a:ext cx="8000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IL" sz="2400" dirty="0"/>
                  <a:t>, </a:t>
                </a:r>
                <a:r>
                  <a:rPr lang="en-IL" sz="2400" i="1" dirty="0"/>
                  <a:t>h(a)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8C9DD4-528C-1BE8-2614-71A6F6138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620" y="3809005"/>
                <a:ext cx="800027" cy="369332"/>
              </a:xfrm>
              <a:prstGeom prst="rect">
                <a:avLst/>
              </a:prstGeom>
              <a:blipFill>
                <a:blip r:embed="rId6"/>
                <a:stretch>
                  <a:fillRect l="-9375" t="-24138" r="-21875" b="-5172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A31A391-9F60-0C7A-68D0-709DDFC6530C}"/>
              </a:ext>
            </a:extLst>
          </p:cNvPr>
          <p:cNvCxnSpPr>
            <a:cxnSpLocks/>
          </p:cNvCxnSpPr>
          <p:nvPr/>
        </p:nvCxnSpPr>
        <p:spPr>
          <a:xfrm>
            <a:off x="4629631" y="4776077"/>
            <a:ext cx="2645747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1E6228-FE6B-C059-FD01-433C49DFEB1E}"/>
                  </a:ext>
                </a:extLst>
              </p:cNvPr>
              <p:cNvSpPr txBox="1"/>
              <p:nvPr/>
            </p:nvSpPr>
            <p:spPr>
              <a:xfrm>
                <a:off x="5498408" y="4396815"/>
                <a:ext cx="2479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1E6228-FE6B-C059-FD01-433C49DFE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408" y="4396815"/>
                <a:ext cx="247952" cy="369332"/>
              </a:xfrm>
              <a:prstGeom prst="rect">
                <a:avLst/>
              </a:prstGeom>
              <a:blipFill>
                <a:blip r:embed="rId7"/>
                <a:stretch>
                  <a:fillRect l="-9524" r="-1428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716E78-E842-47AD-FCB1-0CAB14D379C6}"/>
                  </a:ext>
                </a:extLst>
              </p:cNvPr>
              <p:cNvSpPr txBox="1"/>
              <p:nvPr/>
            </p:nvSpPr>
            <p:spPr>
              <a:xfrm>
                <a:off x="7715923" y="3993671"/>
                <a:ext cx="183806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716E78-E842-47AD-FCB1-0CAB14D37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923" y="3993671"/>
                <a:ext cx="1838067" cy="369332"/>
              </a:xfrm>
              <a:prstGeom prst="rect">
                <a:avLst/>
              </a:prstGeom>
              <a:blipFill>
                <a:blip r:embed="rId8"/>
                <a:stretch>
                  <a:fillRect r="-5479" b="-3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A0A2F8A-C361-5515-8D51-A0875D917F23}"/>
                  </a:ext>
                </a:extLst>
              </p:cNvPr>
              <p:cNvSpPr txBox="1"/>
              <p:nvPr/>
            </p:nvSpPr>
            <p:spPr>
              <a:xfrm>
                <a:off x="9669007" y="2929752"/>
                <a:ext cx="1982915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>
                    <a:latin typeface="+mj-lt"/>
                  </a:rPr>
                  <a:t>P</a:t>
                </a:r>
                <a:r>
                  <a:rPr lang="en-IL" sz="2600" dirty="0">
                    <a:latin typeface="+mj-lt"/>
                  </a:rPr>
                  <a:t>ublic-key: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1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endParaRPr lang="en-US" sz="2600" b="0" dirty="0">
                  <a:latin typeface="+mj-lt"/>
                </a:endParaRPr>
              </a:p>
              <a:p>
                <a:r>
                  <a:rPr lang="en-IL" sz="2600" dirty="0">
                    <a:latin typeface="+mj-lt"/>
                  </a:rPr>
                  <a:t>Secret-key: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IL" sz="2600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A0A2F8A-C361-5515-8D51-A0875D917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9007" y="2929752"/>
                <a:ext cx="1982915" cy="892552"/>
              </a:xfrm>
              <a:prstGeom prst="rect">
                <a:avLst/>
              </a:prstGeom>
              <a:blipFill>
                <a:blip r:embed="rId9"/>
                <a:stretch>
                  <a:fillRect l="-5732" t="-5634" b="-1690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A6EEDA6-978E-B4ED-AA3B-1A3DFFC4BEB1}"/>
              </a:ext>
            </a:extLst>
          </p:cNvPr>
          <p:cNvCxnSpPr/>
          <p:nvPr/>
        </p:nvCxnSpPr>
        <p:spPr>
          <a:xfrm>
            <a:off x="1009361" y="5124998"/>
            <a:ext cx="28551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1A54F6-4154-4C78-D52E-68417D5EA763}"/>
              </a:ext>
            </a:extLst>
          </p:cNvPr>
          <p:cNvCxnSpPr>
            <a:cxnSpLocks/>
          </p:cNvCxnSpPr>
          <p:nvPr/>
        </p:nvCxnSpPr>
        <p:spPr>
          <a:xfrm flipV="1">
            <a:off x="1242235" y="4090311"/>
            <a:ext cx="0" cy="11949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F826D05-7DA0-6062-0CC8-26997CC9966D}"/>
              </a:ext>
            </a:extLst>
          </p:cNvPr>
          <p:cNvSpPr/>
          <p:nvPr/>
        </p:nvSpPr>
        <p:spPr>
          <a:xfrm>
            <a:off x="3513949" y="4385271"/>
            <a:ext cx="90724" cy="712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9492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B34D1-1EE2-A17E-0247-1BFA3930A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EE6C9EA0-15C7-54E1-2D6A-EA0DF3EB0DA0}"/>
              </a:ext>
            </a:extLst>
          </p:cNvPr>
          <p:cNvSpPr/>
          <p:nvPr/>
        </p:nvSpPr>
        <p:spPr>
          <a:xfrm>
            <a:off x="1211438" y="4487401"/>
            <a:ext cx="2380342" cy="656093"/>
          </a:xfrm>
          <a:custGeom>
            <a:avLst/>
            <a:gdLst>
              <a:gd name="connsiteX0" fmla="*/ 51013 w 2380342"/>
              <a:gd name="connsiteY0" fmla="*/ 153602 h 656093"/>
              <a:gd name="connsiteX1" fmla="*/ 648173 w 2380342"/>
              <a:gd name="connsiteY1" fmla="*/ 4312 h 656093"/>
              <a:gd name="connsiteX2" fmla="*/ 1077381 w 2380342"/>
              <a:gd name="connsiteY2" fmla="*/ 321553 h 656093"/>
              <a:gd name="connsiteX3" fmla="*/ 1823830 w 2380342"/>
              <a:gd name="connsiteY3" fmla="*/ 41634 h 656093"/>
              <a:gd name="connsiteX4" fmla="*/ 2346344 w 2380342"/>
              <a:gd name="connsiteY4" fmla="*/ 414859 h 656093"/>
              <a:gd name="connsiteX5" fmla="*/ 2290360 w 2380342"/>
              <a:gd name="connsiteY5" fmla="*/ 638793 h 656093"/>
              <a:gd name="connsiteX6" fmla="*/ 1973119 w 2380342"/>
              <a:gd name="connsiteY6" fmla="*/ 638793 h 656093"/>
              <a:gd name="connsiteX7" fmla="*/ 1525250 w 2380342"/>
              <a:gd name="connsiteY7" fmla="*/ 620132 h 656093"/>
              <a:gd name="connsiteX8" fmla="*/ 1152026 w 2380342"/>
              <a:gd name="connsiteY8" fmla="*/ 620132 h 656093"/>
              <a:gd name="connsiteX9" fmla="*/ 853446 w 2380342"/>
              <a:gd name="connsiteY9" fmla="*/ 620132 h 656093"/>
              <a:gd name="connsiteX10" fmla="*/ 554866 w 2380342"/>
              <a:gd name="connsiteY10" fmla="*/ 620132 h 656093"/>
              <a:gd name="connsiteX11" fmla="*/ 349593 w 2380342"/>
              <a:gd name="connsiteY11" fmla="*/ 620132 h 656093"/>
              <a:gd name="connsiteX12" fmla="*/ 106997 w 2380342"/>
              <a:gd name="connsiteY12" fmla="*/ 638793 h 656093"/>
              <a:gd name="connsiteX13" fmla="*/ 51013 w 2380342"/>
              <a:gd name="connsiteY13" fmla="*/ 638793 h 656093"/>
              <a:gd name="connsiteX14" fmla="*/ 51013 w 2380342"/>
              <a:gd name="connsiteY14" fmla="*/ 508165 h 656093"/>
              <a:gd name="connsiteX15" fmla="*/ 32352 w 2380342"/>
              <a:gd name="connsiteY15" fmla="*/ 377536 h 656093"/>
              <a:gd name="connsiteX16" fmla="*/ 51013 w 2380342"/>
              <a:gd name="connsiteY16" fmla="*/ 153602 h 65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80342" h="656093">
                <a:moveTo>
                  <a:pt x="51013" y="153602"/>
                </a:moveTo>
                <a:cubicBezTo>
                  <a:pt x="153650" y="91398"/>
                  <a:pt x="477112" y="-23680"/>
                  <a:pt x="648173" y="4312"/>
                </a:cubicBezTo>
                <a:cubicBezTo>
                  <a:pt x="819234" y="32304"/>
                  <a:pt x="881438" y="315333"/>
                  <a:pt x="1077381" y="321553"/>
                </a:cubicBezTo>
                <a:cubicBezTo>
                  <a:pt x="1273324" y="327773"/>
                  <a:pt x="1612336" y="26083"/>
                  <a:pt x="1823830" y="41634"/>
                </a:cubicBezTo>
                <a:cubicBezTo>
                  <a:pt x="2035324" y="57185"/>
                  <a:pt x="2268589" y="315333"/>
                  <a:pt x="2346344" y="414859"/>
                </a:cubicBezTo>
                <a:cubicBezTo>
                  <a:pt x="2424099" y="514386"/>
                  <a:pt x="2352564" y="601471"/>
                  <a:pt x="2290360" y="638793"/>
                </a:cubicBezTo>
                <a:cubicBezTo>
                  <a:pt x="2228156" y="676115"/>
                  <a:pt x="2100637" y="641903"/>
                  <a:pt x="1973119" y="638793"/>
                </a:cubicBezTo>
                <a:cubicBezTo>
                  <a:pt x="1845601" y="635683"/>
                  <a:pt x="1662099" y="623242"/>
                  <a:pt x="1525250" y="620132"/>
                </a:cubicBezTo>
                <a:cubicBezTo>
                  <a:pt x="1388401" y="617022"/>
                  <a:pt x="1152026" y="620132"/>
                  <a:pt x="1152026" y="620132"/>
                </a:cubicBezTo>
                <a:lnTo>
                  <a:pt x="853446" y="620132"/>
                </a:lnTo>
                <a:lnTo>
                  <a:pt x="554866" y="620132"/>
                </a:lnTo>
                <a:cubicBezTo>
                  <a:pt x="470891" y="620132"/>
                  <a:pt x="424238" y="617022"/>
                  <a:pt x="349593" y="620132"/>
                </a:cubicBezTo>
                <a:cubicBezTo>
                  <a:pt x="274948" y="623242"/>
                  <a:pt x="106997" y="638793"/>
                  <a:pt x="106997" y="638793"/>
                </a:cubicBezTo>
                <a:cubicBezTo>
                  <a:pt x="57234" y="641903"/>
                  <a:pt x="60344" y="660564"/>
                  <a:pt x="51013" y="638793"/>
                </a:cubicBezTo>
                <a:cubicBezTo>
                  <a:pt x="41682" y="617022"/>
                  <a:pt x="54123" y="551708"/>
                  <a:pt x="51013" y="508165"/>
                </a:cubicBezTo>
                <a:cubicBezTo>
                  <a:pt x="47903" y="464622"/>
                  <a:pt x="32352" y="430409"/>
                  <a:pt x="32352" y="377536"/>
                </a:cubicBezTo>
                <a:cubicBezTo>
                  <a:pt x="32352" y="324663"/>
                  <a:pt x="-51624" y="215806"/>
                  <a:pt x="51013" y="15360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513A37-C4D7-5FD5-3BAE-0533A0E93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02" y="365125"/>
            <a:ext cx="11551298" cy="1325563"/>
          </a:xfrm>
        </p:spPr>
        <p:txBody>
          <a:bodyPr>
            <a:normAutofit/>
          </a:bodyPr>
          <a:lstStyle/>
          <a:p>
            <a:r>
              <a:rPr lang="en-US" dirty="0"/>
              <a:t>Previous Works: </a:t>
            </a:r>
            <a:r>
              <a:rPr lang="en-US" i="1" dirty="0"/>
              <a:t>Laconic Zero-Knowledge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B59031F-525E-EC97-EA0C-D976B13A42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82845"/>
                <a:ext cx="11353800" cy="6528094"/>
              </a:xfrm>
            </p:spPr>
            <p:txBody>
              <a:bodyPr>
                <a:normAutofit/>
              </a:bodyPr>
              <a:lstStyle/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>
                    <a:solidFill>
                      <a:prstClr val="black"/>
                    </a:solidFill>
                    <a:latin typeface="Calibri Light" panose="020F0302020204030204"/>
                  </a:rPr>
                  <a:t>[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Calibri Light" panose="020F0302020204030204"/>
                  </a:rPr>
                  <a:t>Berman-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  <a:latin typeface="Calibri Light" panose="020F0302020204030204"/>
                  </a:rPr>
                  <a:t>Degwekar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Calibri Light" panose="020F0302020204030204"/>
                  </a:rPr>
                  <a:t>-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  <a:latin typeface="Calibri Light" panose="020F0302020204030204"/>
                  </a:rPr>
                  <a:t>Rothblum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Calibri Light" panose="020F0302020204030204"/>
                  </a:rPr>
                  <a:t>-Vasudevan</a:t>
                </a:r>
                <a:r>
                  <a:rPr lang="en-US" sz="2400" dirty="0">
                    <a:solidFill>
                      <a:prstClr val="black"/>
                    </a:solidFill>
                    <a:latin typeface="Calibri Light" panose="020F0302020204030204"/>
                  </a:rPr>
                  <a:t>]: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1/3</m:t>
                            </m:r>
                          </m:sup>
                        </m:sSup>
                      </m:fName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libri Light" panose="020F0302020204030204"/>
                  </a:rPr>
                  <a:t>-laconic honest-verifier statistical ZK arguments </a:t>
                </a:r>
                <a:r>
                  <a:rPr lang="en-US" sz="2400" i="1" dirty="0">
                    <a:solidFill>
                      <a:srgbClr val="7030A0"/>
                    </a:solidFill>
                    <a:latin typeface="Calibri Light" panose="020F0302020204030204"/>
                  </a:rPr>
                  <a:t>cryptographic hard language</a:t>
                </a:r>
                <a:r>
                  <a:rPr lang="en-US" sz="2400" dirty="0">
                    <a:solidFill>
                      <a:prstClr val="black"/>
                    </a:solidFill>
                    <a:latin typeface="Calibri Light" panose="020F0302020204030204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libri Light" panose="020F0302020204030204"/>
                  </a:rPr>
                  <a:t> PKE</a:t>
                </a: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lvl="1"/>
                <a:endParaRPr lang="en-US" dirty="0">
                  <a:latin typeface="+mj-lt"/>
                </a:endParaRPr>
              </a:p>
              <a:p>
                <a:pPr lvl="1"/>
                <a:endParaRPr lang="en-US" dirty="0">
                  <a:latin typeface="+mj-lt"/>
                </a:endParaRPr>
              </a:p>
              <a:p>
                <a:pPr lvl="1"/>
                <a:endParaRPr lang="en-US" dirty="0">
                  <a:latin typeface="+mj-lt"/>
                </a:endParaRPr>
              </a:p>
              <a:p>
                <a:pPr lvl="1"/>
                <a:endParaRPr lang="en-US" dirty="0">
                  <a:latin typeface="+mj-lt"/>
                </a:endParaRPr>
              </a:p>
              <a:p>
                <a:pPr marL="457200" lvl="1" indent="0">
                  <a:buNone/>
                </a:pPr>
                <a:endParaRPr lang="en-US" dirty="0">
                  <a:latin typeface="+mj-lt"/>
                </a:endParaRPr>
              </a:p>
              <a:p>
                <a:endParaRPr lang="en-US" sz="2400" dirty="0">
                  <a:latin typeface="+mj-lt"/>
                </a:endParaRPr>
              </a:p>
              <a:p>
                <a:r>
                  <a:rPr lang="en-IL" sz="2400" i="1" dirty="0"/>
                  <a:t>h(a)</a:t>
                </a:r>
                <a:r>
                  <a:rPr lang="en-US" sz="2400" i="1" dirty="0"/>
                  <a:t> </a:t>
                </a:r>
                <a:r>
                  <a:rPr lang="en-US" sz="2400" dirty="0">
                    <a:latin typeface="+mj-lt"/>
                  </a:rPr>
                  <a:t>should be long enough to describe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IL" sz="2400" dirty="0"/>
                  <a:t> </a:t>
                </a:r>
                <a:r>
                  <a:rPr lang="en-IL" sz="2400" dirty="0">
                    <a:latin typeface="+mj-lt"/>
                  </a:rPr>
                  <a:t>uniquely, but short enough for soundenss</a:t>
                </a:r>
              </a:p>
              <a:p>
                <a:r>
                  <a:rPr lang="en-IL" sz="2400" dirty="0">
                    <a:latin typeface="+mj-lt"/>
                  </a:rPr>
                  <a:t>Simulator only works for Yes instances (not enough for WE)</a:t>
                </a:r>
              </a:p>
              <a:p>
                <a:endParaRPr lang="en-IL" sz="2400" dirty="0">
                  <a:latin typeface="+mj-lt"/>
                </a:endParaRP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B59031F-525E-EC97-EA0C-D976B13A42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82845"/>
                <a:ext cx="11353800" cy="6528094"/>
              </a:xfrm>
              <a:blipFill>
                <a:blip r:embed="rId3"/>
                <a:stretch>
                  <a:fillRect l="-894" t="-38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BAE23A0-388A-6B3E-D9DB-073CB5BF4FBF}"/>
              </a:ext>
            </a:extLst>
          </p:cNvPr>
          <p:cNvSpPr txBox="1"/>
          <p:nvPr/>
        </p:nvSpPr>
        <p:spPr>
          <a:xfrm>
            <a:off x="2838207" y="2911536"/>
            <a:ext cx="62228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6600" dirty="0">
                <a:solidFill>
                  <a:srgbClr val="7030A0"/>
                </a:solidFill>
              </a:rPr>
              <a:t>P</a:t>
            </a:r>
            <a:endParaRPr lang="en-IL" dirty="0">
              <a:solidFill>
                <a:srgbClr val="7030A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678726-DBD3-1953-FF14-8BE0A76FFFCF}"/>
              </a:ext>
            </a:extLst>
          </p:cNvPr>
          <p:cNvSpPr txBox="1"/>
          <p:nvPr/>
        </p:nvSpPr>
        <p:spPr>
          <a:xfrm>
            <a:off x="7383140" y="2929752"/>
            <a:ext cx="6655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6600" dirty="0">
                <a:solidFill>
                  <a:srgbClr val="7030A0"/>
                </a:solidFill>
              </a:rPr>
              <a:t>V</a:t>
            </a:r>
            <a:endParaRPr lang="en-IL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4C1F95-3AA0-F7D2-A1F1-FC87668BDF89}"/>
                  </a:ext>
                </a:extLst>
              </p:cNvPr>
              <p:cNvSpPr txBox="1"/>
              <p:nvPr/>
            </p:nvSpPr>
            <p:spPr>
              <a:xfrm>
                <a:off x="5668582" y="2929752"/>
                <a:ext cx="2839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4C1F95-3AA0-F7D2-A1F1-FC87668BD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582" y="2929752"/>
                <a:ext cx="283924" cy="369332"/>
              </a:xfrm>
              <a:prstGeom prst="rect">
                <a:avLst/>
              </a:prstGeom>
              <a:blipFill>
                <a:blip r:embed="rId4"/>
                <a:stretch>
                  <a:fillRect l="-26087" r="-21739" b="-2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DDC4F0-055F-09CF-648E-DB45198ECDCA}"/>
                  </a:ext>
                </a:extLst>
              </p:cNvPr>
              <p:cNvSpPr txBox="1"/>
              <p:nvPr/>
            </p:nvSpPr>
            <p:spPr>
              <a:xfrm>
                <a:off x="3460493" y="3571157"/>
                <a:ext cx="3055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DDC4F0-055F-09CF-648E-DB45198EC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493" y="3571157"/>
                <a:ext cx="305596" cy="369332"/>
              </a:xfrm>
              <a:prstGeom prst="rect">
                <a:avLst/>
              </a:prstGeom>
              <a:blipFill>
                <a:blip r:embed="rId5"/>
                <a:stretch>
                  <a:fillRect l="-12000" r="-8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1C5953D-8808-B743-8B89-0E4751D03743}"/>
              </a:ext>
            </a:extLst>
          </p:cNvPr>
          <p:cNvCxnSpPr>
            <a:cxnSpLocks/>
          </p:cNvCxnSpPr>
          <p:nvPr/>
        </p:nvCxnSpPr>
        <p:spPr>
          <a:xfrm flipH="1">
            <a:off x="4629632" y="4306436"/>
            <a:ext cx="2645747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F312CB-2D21-DD77-C20F-06CDBDA96DBA}"/>
                  </a:ext>
                </a:extLst>
              </p:cNvPr>
              <p:cNvSpPr txBox="1"/>
              <p:nvPr/>
            </p:nvSpPr>
            <p:spPr>
              <a:xfrm>
                <a:off x="5526620" y="3809005"/>
                <a:ext cx="8000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IL" sz="2400" dirty="0"/>
                  <a:t>, </a:t>
                </a:r>
                <a:r>
                  <a:rPr lang="en-IL" sz="2400" i="1" dirty="0"/>
                  <a:t>h(a)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F312CB-2D21-DD77-C20F-06CDBDA96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620" y="3809005"/>
                <a:ext cx="800027" cy="369332"/>
              </a:xfrm>
              <a:prstGeom prst="rect">
                <a:avLst/>
              </a:prstGeom>
              <a:blipFill>
                <a:blip r:embed="rId6"/>
                <a:stretch>
                  <a:fillRect l="-9375" t="-24138" r="-21875" b="-5172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72E6D0E-CF92-B5DF-97F9-D6AFC233BB0F}"/>
              </a:ext>
            </a:extLst>
          </p:cNvPr>
          <p:cNvCxnSpPr>
            <a:cxnSpLocks/>
          </p:cNvCxnSpPr>
          <p:nvPr/>
        </p:nvCxnSpPr>
        <p:spPr>
          <a:xfrm>
            <a:off x="4629631" y="4776077"/>
            <a:ext cx="2645747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D443CF-EF3C-C29F-EA39-CD08DF6EDC28}"/>
                  </a:ext>
                </a:extLst>
              </p:cNvPr>
              <p:cNvSpPr txBox="1"/>
              <p:nvPr/>
            </p:nvSpPr>
            <p:spPr>
              <a:xfrm>
                <a:off x="5498408" y="4396815"/>
                <a:ext cx="2479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D443CF-EF3C-C29F-EA39-CD08DF6ED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408" y="4396815"/>
                <a:ext cx="247952" cy="369332"/>
              </a:xfrm>
              <a:prstGeom prst="rect">
                <a:avLst/>
              </a:prstGeom>
              <a:blipFill>
                <a:blip r:embed="rId7"/>
                <a:stretch>
                  <a:fillRect l="-9524" r="-1428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957E16A-9CD7-35AF-6FCB-14B3D8B7A88F}"/>
                  </a:ext>
                </a:extLst>
              </p:cNvPr>
              <p:cNvSpPr txBox="1"/>
              <p:nvPr/>
            </p:nvSpPr>
            <p:spPr>
              <a:xfrm>
                <a:off x="7715923" y="3993671"/>
                <a:ext cx="183806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957E16A-9CD7-35AF-6FCB-14B3D8B7A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923" y="3993671"/>
                <a:ext cx="1838067" cy="369332"/>
              </a:xfrm>
              <a:prstGeom prst="rect">
                <a:avLst/>
              </a:prstGeom>
              <a:blipFill>
                <a:blip r:embed="rId8"/>
                <a:stretch>
                  <a:fillRect r="-5479" b="-3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A28D29B-C449-F604-7E26-00C00D069392}"/>
                  </a:ext>
                </a:extLst>
              </p:cNvPr>
              <p:cNvSpPr txBox="1"/>
              <p:nvPr/>
            </p:nvSpPr>
            <p:spPr>
              <a:xfrm>
                <a:off x="9669007" y="2929752"/>
                <a:ext cx="1982915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>
                    <a:latin typeface="+mj-lt"/>
                  </a:rPr>
                  <a:t>P</a:t>
                </a:r>
                <a:r>
                  <a:rPr lang="en-IL" sz="2600" dirty="0">
                    <a:latin typeface="+mj-lt"/>
                  </a:rPr>
                  <a:t>ublic-key: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1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endParaRPr lang="en-US" sz="2600" b="0" dirty="0">
                  <a:latin typeface="+mj-lt"/>
                </a:endParaRPr>
              </a:p>
              <a:p>
                <a:r>
                  <a:rPr lang="en-IL" sz="2600" dirty="0">
                    <a:latin typeface="+mj-lt"/>
                  </a:rPr>
                  <a:t>Secret-key: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IL" sz="2600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A28D29B-C449-F604-7E26-00C00D069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9007" y="2929752"/>
                <a:ext cx="1982915" cy="892552"/>
              </a:xfrm>
              <a:prstGeom prst="rect">
                <a:avLst/>
              </a:prstGeom>
              <a:blipFill>
                <a:blip r:embed="rId9"/>
                <a:stretch>
                  <a:fillRect l="-5732" t="-5634" b="-1690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DFD8C4F-5AAD-10AD-97D1-409FE87FEBE4}"/>
              </a:ext>
            </a:extLst>
          </p:cNvPr>
          <p:cNvCxnSpPr/>
          <p:nvPr/>
        </p:nvCxnSpPr>
        <p:spPr>
          <a:xfrm>
            <a:off x="1009361" y="5124998"/>
            <a:ext cx="28551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51AB251-064E-282E-2DE4-AF7AE041B54A}"/>
              </a:ext>
            </a:extLst>
          </p:cNvPr>
          <p:cNvCxnSpPr>
            <a:cxnSpLocks/>
          </p:cNvCxnSpPr>
          <p:nvPr/>
        </p:nvCxnSpPr>
        <p:spPr>
          <a:xfrm flipV="1">
            <a:off x="1242235" y="4090311"/>
            <a:ext cx="0" cy="11949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5C7B8CA2-A3F9-2531-AECE-2851CB6249FB}"/>
              </a:ext>
            </a:extLst>
          </p:cNvPr>
          <p:cNvSpPr/>
          <p:nvPr/>
        </p:nvSpPr>
        <p:spPr>
          <a:xfrm>
            <a:off x="3513949" y="4385271"/>
            <a:ext cx="90724" cy="712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5498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10CF1-1863-009D-B8F5-CBADC849C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D0C44D5B-9B29-BBF3-70F5-9927FEB57493}"/>
              </a:ext>
            </a:extLst>
          </p:cNvPr>
          <p:cNvSpPr/>
          <p:nvPr/>
        </p:nvSpPr>
        <p:spPr>
          <a:xfrm>
            <a:off x="1211438" y="4317281"/>
            <a:ext cx="2380342" cy="656093"/>
          </a:xfrm>
          <a:custGeom>
            <a:avLst/>
            <a:gdLst>
              <a:gd name="connsiteX0" fmla="*/ 51013 w 2380342"/>
              <a:gd name="connsiteY0" fmla="*/ 153602 h 656093"/>
              <a:gd name="connsiteX1" fmla="*/ 648173 w 2380342"/>
              <a:gd name="connsiteY1" fmla="*/ 4312 h 656093"/>
              <a:gd name="connsiteX2" fmla="*/ 1077381 w 2380342"/>
              <a:gd name="connsiteY2" fmla="*/ 321553 h 656093"/>
              <a:gd name="connsiteX3" fmla="*/ 1823830 w 2380342"/>
              <a:gd name="connsiteY3" fmla="*/ 41634 h 656093"/>
              <a:gd name="connsiteX4" fmla="*/ 2346344 w 2380342"/>
              <a:gd name="connsiteY4" fmla="*/ 414859 h 656093"/>
              <a:gd name="connsiteX5" fmla="*/ 2290360 w 2380342"/>
              <a:gd name="connsiteY5" fmla="*/ 638793 h 656093"/>
              <a:gd name="connsiteX6" fmla="*/ 1973119 w 2380342"/>
              <a:gd name="connsiteY6" fmla="*/ 638793 h 656093"/>
              <a:gd name="connsiteX7" fmla="*/ 1525250 w 2380342"/>
              <a:gd name="connsiteY7" fmla="*/ 620132 h 656093"/>
              <a:gd name="connsiteX8" fmla="*/ 1152026 w 2380342"/>
              <a:gd name="connsiteY8" fmla="*/ 620132 h 656093"/>
              <a:gd name="connsiteX9" fmla="*/ 853446 w 2380342"/>
              <a:gd name="connsiteY9" fmla="*/ 620132 h 656093"/>
              <a:gd name="connsiteX10" fmla="*/ 554866 w 2380342"/>
              <a:gd name="connsiteY10" fmla="*/ 620132 h 656093"/>
              <a:gd name="connsiteX11" fmla="*/ 349593 w 2380342"/>
              <a:gd name="connsiteY11" fmla="*/ 620132 h 656093"/>
              <a:gd name="connsiteX12" fmla="*/ 106997 w 2380342"/>
              <a:gd name="connsiteY12" fmla="*/ 638793 h 656093"/>
              <a:gd name="connsiteX13" fmla="*/ 51013 w 2380342"/>
              <a:gd name="connsiteY13" fmla="*/ 638793 h 656093"/>
              <a:gd name="connsiteX14" fmla="*/ 51013 w 2380342"/>
              <a:gd name="connsiteY14" fmla="*/ 508165 h 656093"/>
              <a:gd name="connsiteX15" fmla="*/ 32352 w 2380342"/>
              <a:gd name="connsiteY15" fmla="*/ 377536 h 656093"/>
              <a:gd name="connsiteX16" fmla="*/ 51013 w 2380342"/>
              <a:gd name="connsiteY16" fmla="*/ 153602 h 65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80342" h="656093">
                <a:moveTo>
                  <a:pt x="51013" y="153602"/>
                </a:moveTo>
                <a:cubicBezTo>
                  <a:pt x="153650" y="91398"/>
                  <a:pt x="477112" y="-23680"/>
                  <a:pt x="648173" y="4312"/>
                </a:cubicBezTo>
                <a:cubicBezTo>
                  <a:pt x="819234" y="32304"/>
                  <a:pt x="881438" y="315333"/>
                  <a:pt x="1077381" y="321553"/>
                </a:cubicBezTo>
                <a:cubicBezTo>
                  <a:pt x="1273324" y="327773"/>
                  <a:pt x="1612336" y="26083"/>
                  <a:pt x="1823830" y="41634"/>
                </a:cubicBezTo>
                <a:cubicBezTo>
                  <a:pt x="2035324" y="57185"/>
                  <a:pt x="2268589" y="315333"/>
                  <a:pt x="2346344" y="414859"/>
                </a:cubicBezTo>
                <a:cubicBezTo>
                  <a:pt x="2424099" y="514386"/>
                  <a:pt x="2352564" y="601471"/>
                  <a:pt x="2290360" y="638793"/>
                </a:cubicBezTo>
                <a:cubicBezTo>
                  <a:pt x="2228156" y="676115"/>
                  <a:pt x="2100637" y="641903"/>
                  <a:pt x="1973119" y="638793"/>
                </a:cubicBezTo>
                <a:cubicBezTo>
                  <a:pt x="1845601" y="635683"/>
                  <a:pt x="1662099" y="623242"/>
                  <a:pt x="1525250" y="620132"/>
                </a:cubicBezTo>
                <a:cubicBezTo>
                  <a:pt x="1388401" y="617022"/>
                  <a:pt x="1152026" y="620132"/>
                  <a:pt x="1152026" y="620132"/>
                </a:cubicBezTo>
                <a:lnTo>
                  <a:pt x="853446" y="620132"/>
                </a:lnTo>
                <a:lnTo>
                  <a:pt x="554866" y="620132"/>
                </a:lnTo>
                <a:cubicBezTo>
                  <a:pt x="470891" y="620132"/>
                  <a:pt x="424238" y="617022"/>
                  <a:pt x="349593" y="620132"/>
                </a:cubicBezTo>
                <a:cubicBezTo>
                  <a:pt x="274948" y="623242"/>
                  <a:pt x="106997" y="638793"/>
                  <a:pt x="106997" y="638793"/>
                </a:cubicBezTo>
                <a:cubicBezTo>
                  <a:pt x="57234" y="641903"/>
                  <a:pt x="60344" y="660564"/>
                  <a:pt x="51013" y="638793"/>
                </a:cubicBezTo>
                <a:cubicBezTo>
                  <a:pt x="41682" y="617022"/>
                  <a:pt x="54123" y="551708"/>
                  <a:pt x="51013" y="508165"/>
                </a:cubicBezTo>
                <a:cubicBezTo>
                  <a:pt x="47903" y="464622"/>
                  <a:pt x="32352" y="430409"/>
                  <a:pt x="32352" y="377536"/>
                </a:cubicBezTo>
                <a:cubicBezTo>
                  <a:pt x="32352" y="324663"/>
                  <a:pt x="-51624" y="215806"/>
                  <a:pt x="51013" y="15360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B1589A-2BD0-50CD-EA9C-2D4A48403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02" y="365125"/>
            <a:ext cx="11551298" cy="1325563"/>
          </a:xfrm>
        </p:spPr>
        <p:txBody>
          <a:bodyPr>
            <a:normAutofit/>
          </a:bodyPr>
          <a:lstStyle/>
          <a:p>
            <a:r>
              <a:rPr lang="en-US" dirty="0"/>
              <a:t>Our Technique: WE from </a:t>
            </a:r>
            <a:r>
              <a:rPr lang="en-US" i="1" dirty="0"/>
              <a:t>SHVZK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94CF0AA-F6AF-5B55-2225-C7E4167553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82845"/>
                <a:ext cx="11353800" cy="6528094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en-US" sz="2400" i="1" dirty="0">
                    <a:latin typeface="+mj-lt"/>
                  </a:rPr>
                  <a:t>SHVZK</a:t>
                </a:r>
                <a:r>
                  <a:rPr lang="en-IL" sz="2400" dirty="0">
                    <a:solidFill>
                      <a:prstClr val="black"/>
                    </a:solidFill>
                    <a:latin typeface="+mj-lt"/>
                  </a:rPr>
                  <a:t>: Exists eff.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IL" sz="2400" dirty="0">
                    <a:solidFill>
                      <a:prstClr val="black"/>
                    </a:solidFill>
                    <a:latin typeface="+mj-lt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sz="2400" dirty="0">
                    <a:solidFill>
                      <a:prstClr val="black"/>
                    </a:solidFill>
                    <a:latin typeface="+mj-lt"/>
                  </a:rPr>
                  <a:t> is indistiguishable from the view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IL" sz="2400" dirty="0">
                    <a:solidFill>
                      <a:prstClr val="black"/>
                    </a:solidFill>
                    <a:latin typeface="+mj-lt"/>
                  </a:rPr>
                  <a:t> in the protocol</a:t>
                </a: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lvl="1"/>
                <a:endParaRPr lang="en-US" dirty="0">
                  <a:latin typeface="+mj-lt"/>
                </a:endParaRPr>
              </a:p>
              <a:p>
                <a:pPr lvl="1"/>
                <a:endParaRPr lang="en-US" dirty="0">
                  <a:latin typeface="+mj-lt"/>
                </a:endParaRPr>
              </a:p>
              <a:p>
                <a:pPr lvl="1"/>
                <a:endParaRPr lang="en-US" dirty="0">
                  <a:latin typeface="+mj-lt"/>
                </a:endParaRPr>
              </a:p>
              <a:p>
                <a:pPr lvl="1"/>
                <a:endParaRPr lang="en-US" dirty="0">
                  <a:latin typeface="+mj-lt"/>
                </a:endParaRPr>
              </a:p>
              <a:p>
                <a:pPr marL="457200" lvl="1" indent="0">
                  <a:buNone/>
                </a:pPr>
                <a:endParaRPr lang="en-US" dirty="0">
                  <a:latin typeface="+mj-lt"/>
                </a:endParaRPr>
              </a:p>
              <a:p>
                <a:endParaRPr lang="en-US" sz="2400" dirty="0">
                  <a:latin typeface="+mj-lt"/>
                </a:endParaRPr>
              </a:p>
              <a:p>
                <a:r>
                  <a:rPr lang="en-US" sz="2400" dirty="0">
                    <a:latin typeface="+mj-lt"/>
                  </a:rPr>
                  <a:t>The verifier message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IL" sz="2400" dirty="0">
                    <a:latin typeface="+mj-lt"/>
                  </a:rPr>
                  <a:t> is always the same in any execution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L" sz="2400" i="1" dirty="0">
                  <a:latin typeface="+mj-lt"/>
                </a:endParaRPr>
              </a:p>
              <a:p>
                <a:pPr marL="0" indent="0" algn="ctr">
                  <a:buNone/>
                </a:pPr>
                <a:r>
                  <a:rPr lang="en-IL" sz="2400" dirty="0">
                    <a:latin typeface="+mj-lt"/>
                  </a:rPr>
                  <a:t>(and it is the right distribution also for NO-instances)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IL" sz="2400" i="1" dirty="0">
                    <a:latin typeface="+mj-lt"/>
                  </a:rPr>
                  <a:t> </a:t>
                </a:r>
                <a:r>
                  <a:rPr lang="en-IL" sz="2400" dirty="0">
                    <a:latin typeface="+mj-lt"/>
                  </a:rPr>
                  <a:t>The verifier can sample from the conditional distribution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IL" sz="2400" dirty="0"/>
              </a:p>
              <a:p>
                <a:pPr marL="0" indent="0">
                  <a:buNone/>
                </a:pPr>
                <a:endParaRPr lang="en-IL" sz="2400" dirty="0">
                  <a:latin typeface="+mj-lt"/>
                </a:endParaRPr>
              </a:p>
              <a:p>
                <a:endParaRPr lang="en-US" sz="2400" i="1" dirty="0">
                  <a:latin typeface="+mj-lt"/>
                </a:endParaRPr>
              </a:p>
              <a:p>
                <a:endParaRPr lang="en-IL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94CF0AA-F6AF-5B55-2225-C7E4167553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82845"/>
                <a:ext cx="11353800" cy="6528094"/>
              </a:xfrm>
              <a:blipFill>
                <a:blip r:embed="rId3"/>
                <a:stretch>
                  <a:fillRect l="-782" t="-116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A7816D5-E97E-029E-B6AE-470A058CB4DB}"/>
              </a:ext>
            </a:extLst>
          </p:cNvPr>
          <p:cNvSpPr txBox="1"/>
          <p:nvPr/>
        </p:nvSpPr>
        <p:spPr>
          <a:xfrm>
            <a:off x="2838207" y="2741416"/>
            <a:ext cx="62228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6600" dirty="0">
                <a:solidFill>
                  <a:srgbClr val="7030A0"/>
                </a:solidFill>
              </a:rPr>
              <a:t>P</a:t>
            </a:r>
            <a:endParaRPr lang="en-IL" dirty="0">
              <a:solidFill>
                <a:srgbClr val="7030A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820912-E565-0023-2BB1-18CE51F8E1EF}"/>
              </a:ext>
            </a:extLst>
          </p:cNvPr>
          <p:cNvSpPr txBox="1"/>
          <p:nvPr/>
        </p:nvSpPr>
        <p:spPr>
          <a:xfrm>
            <a:off x="7383140" y="2759632"/>
            <a:ext cx="6655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6600" dirty="0">
                <a:solidFill>
                  <a:srgbClr val="7030A0"/>
                </a:solidFill>
              </a:rPr>
              <a:t>V</a:t>
            </a:r>
            <a:endParaRPr lang="en-IL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E01BFE-310B-6ECF-689E-3B064CBA8C8A}"/>
                  </a:ext>
                </a:extLst>
              </p:cNvPr>
              <p:cNvSpPr txBox="1"/>
              <p:nvPr/>
            </p:nvSpPr>
            <p:spPr>
              <a:xfrm>
                <a:off x="5668582" y="2759632"/>
                <a:ext cx="2839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E01BFE-310B-6ECF-689E-3B064CBA8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582" y="2759632"/>
                <a:ext cx="283924" cy="369332"/>
              </a:xfrm>
              <a:prstGeom prst="rect">
                <a:avLst/>
              </a:prstGeom>
              <a:blipFill>
                <a:blip r:embed="rId4"/>
                <a:stretch>
                  <a:fillRect l="-26087" r="-21739" b="-2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D8EF16-6A8C-2A33-16D7-9AD90CC6043E}"/>
                  </a:ext>
                </a:extLst>
              </p:cNvPr>
              <p:cNvSpPr txBox="1"/>
              <p:nvPr/>
            </p:nvSpPr>
            <p:spPr>
              <a:xfrm>
                <a:off x="3460493" y="3401037"/>
                <a:ext cx="3055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D8EF16-6A8C-2A33-16D7-9AD90CC60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493" y="3401037"/>
                <a:ext cx="305596" cy="369332"/>
              </a:xfrm>
              <a:prstGeom prst="rect">
                <a:avLst/>
              </a:prstGeom>
              <a:blipFill>
                <a:blip r:embed="rId5"/>
                <a:stretch>
                  <a:fillRect l="-12000" r="-8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754F8F0-46CB-2E2A-BD72-A71FF24081BF}"/>
              </a:ext>
            </a:extLst>
          </p:cNvPr>
          <p:cNvCxnSpPr>
            <a:cxnSpLocks/>
          </p:cNvCxnSpPr>
          <p:nvPr/>
        </p:nvCxnSpPr>
        <p:spPr>
          <a:xfrm flipH="1">
            <a:off x="4629632" y="4136316"/>
            <a:ext cx="2645747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C246FDB-F92D-0280-CAF0-A413A1A426B3}"/>
                  </a:ext>
                </a:extLst>
              </p:cNvPr>
              <p:cNvSpPr txBox="1"/>
              <p:nvPr/>
            </p:nvSpPr>
            <p:spPr>
              <a:xfrm>
                <a:off x="5526620" y="3638885"/>
                <a:ext cx="2197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IL" sz="2400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C246FDB-F92D-0280-CAF0-A413A1A42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620" y="3638885"/>
                <a:ext cx="219739" cy="369332"/>
              </a:xfrm>
              <a:prstGeom prst="rect">
                <a:avLst/>
              </a:prstGeom>
              <a:blipFill>
                <a:blip r:embed="rId6"/>
                <a:stretch>
                  <a:fillRect l="-16667" r="-1111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C67287-495C-D0FC-4631-59BBBED29218}"/>
              </a:ext>
            </a:extLst>
          </p:cNvPr>
          <p:cNvCxnSpPr>
            <a:cxnSpLocks/>
          </p:cNvCxnSpPr>
          <p:nvPr/>
        </p:nvCxnSpPr>
        <p:spPr>
          <a:xfrm>
            <a:off x="4629631" y="4605957"/>
            <a:ext cx="2645747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CC33AA-B406-85BD-2293-49EFD2E2F4FE}"/>
                  </a:ext>
                </a:extLst>
              </p:cNvPr>
              <p:cNvSpPr txBox="1"/>
              <p:nvPr/>
            </p:nvSpPr>
            <p:spPr>
              <a:xfrm>
                <a:off x="5498408" y="4226695"/>
                <a:ext cx="2479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CC33AA-B406-85BD-2293-49EFD2E2F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408" y="4226695"/>
                <a:ext cx="247952" cy="369332"/>
              </a:xfrm>
              <a:prstGeom prst="rect">
                <a:avLst/>
              </a:prstGeom>
              <a:blipFill>
                <a:blip r:embed="rId7"/>
                <a:stretch>
                  <a:fillRect l="-9524" r="-1428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D116015-2B1A-0A55-75CF-9864D460495C}"/>
              </a:ext>
            </a:extLst>
          </p:cNvPr>
          <p:cNvCxnSpPr/>
          <p:nvPr/>
        </p:nvCxnSpPr>
        <p:spPr>
          <a:xfrm>
            <a:off x="1009361" y="4954878"/>
            <a:ext cx="28551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8D81B06-B047-C6B2-63A5-CA9479A1AC49}"/>
              </a:ext>
            </a:extLst>
          </p:cNvPr>
          <p:cNvCxnSpPr>
            <a:cxnSpLocks/>
          </p:cNvCxnSpPr>
          <p:nvPr/>
        </p:nvCxnSpPr>
        <p:spPr>
          <a:xfrm flipV="1">
            <a:off x="1242235" y="3920191"/>
            <a:ext cx="0" cy="11949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7D99D9A-7312-F389-42E4-919B9E69C453}"/>
              </a:ext>
            </a:extLst>
          </p:cNvPr>
          <p:cNvSpPr/>
          <p:nvPr/>
        </p:nvSpPr>
        <p:spPr>
          <a:xfrm>
            <a:off x="3513949" y="4215151"/>
            <a:ext cx="90724" cy="712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2808548-A46D-E0E3-BBB7-20AA77A47C17}"/>
                  </a:ext>
                </a:extLst>
              </p:cNvPr>
              <p:cNvSpPr txBox="1"/>
              <p:nvPr/>
            </p:nvSpPr>
            <p:spPr>
              <a:xfrm>
                <a:off x="7906745" y="3315074"/>
                <a:ext cx="2215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2808548-A46D-E0E3-BBB7-20AA77A47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6745" y="3315074"/>
                <a:ext cx="221535" cy="369332"/>
              </a:xfrm>
              <a:prstGeom prst="rect">
                <a:avLst/>
              </a:prstGeom>
              <a:blipFill>
                <a:blip r:embed="rId8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eform 12">
            <a:extLst>
              <a:ext uri="{FF2B5EF4-FFF2-40B4-BE49-F238E27FC236}">
                <a16:creationId xmlns:a16="http://schemas.microsoft.com/office/drawing/2014/main" id="{91A12521-E188-6F5D-18AF-96E9D3BD8FEB}"/>
              </a:ext>
            </a:extLst>
          </p:cNvPr>
          <p:cNvSpPr/>
          <p:nvPr/>
        </p:nvSpPr>
        <p:spPr>
          <a:xfrm>
            <a:off x="7870044" y="4317281"/>
            <a:ext cx="2380342" cy="656093"/>
          </a:xfrm>
          <a:custGeom>
            <a:avLst/>
            <a:gdLst>
              <a:gd name="connsiteX0" fmla="*/ 51013 w 2380342"/>
              <a:gd name="connsiteY0" fmla="*/ 153602 h 656093"/>
              <a:gd name="connsiteX1" fmla="*/ 648173 w 2380342"/>
              <a:gd name="connsiteY1" fmla="*/ 4312 h 656093"/>
              <a:gd name="connsiteX2" fmla="*/ 1077381 w 2380342"/>
              <a:gd name="connsiteY2" fmla="*/ 321553 h 656093"/>
              <a:gd name="connsiteX3" fmla="*/ 1823830 w 2380342"/>
              <a:gd name="connsiteY3" fmla="*/ 41634 h 656093"/>
              <a:gd name="connsiteX4" fmla="*/ 2346344 w 2380342"/>
              <a:gd name="connsiteY4" fmla="*/ 414859 h 656093"/>
              <a:gd name="connsiteX5" fmla="*/ 2290360 w 2380342"/>
              <a:gd name="connsiteY5" fmla="*/ 638793 h 656093"/>
              <a:gd name="connsiteX6" fmla="*/ 1973119 w 2380342"/>
              <a:gd name="connsiteY6" fmla="*/ 638793 h 656093"/>
              <a:gd name="connsiteX7" fmla="*/ 1525250 w 2380342"/>
              <a:gd name="connsiteY7" fmla="*/ 620132 h 656093"/>
              <a:gd name="connsiteX8" fmla="*/ 1152026 w 2380342"/>
              <a:gd name="connsiteY8" fmla="*/ 620132 h 656093"/>
              <a:gd name="connsiteX9" fmla="*/ 853446 w 2380342"/>
              <a:gd name="connsiteY9" fmla="*/ 620132 h 656093"/>
              <a:gd name="connsiteX10" fmla="*/ 554866 w 2380342"/>
              <a:gd name="connsiteY10" fmla="*/ 620132 h 656093"/>
              <a:gd name="connsiteX11" fmla="*/ 349593 w 2380342"/>
              <a:gd name="connsiteY11" fmla="*/ 620132 h 656093"/>
              <a:gd name="connsiteX12" fmla="*/ 106997 w 2380342"/>
              <a:gd name="connsiteY12" fmla="*/ 638793 h 656093"/>
              <a:gd name="connsiteX13" fmla="*/ 51013 w 2380342"/>
              <a:gd name="connsiteY13" fmla="*/ 638793 h 656093"/>
              <a:gd name="connsiteX14" fmla="*/ 51013 w 2380342"/>
              <a:gd name="connsiteY14" fmla="*/ 508165 h 656093"/>
              <a:gd name="connsiteX15" fmla="*/ 32352 w 2380342"/>
              <a:gd name="connsiteY15" fmla="*/ 377536 h 656093"/>
              <a:gd name="connsiteX16" fmla="*/ 51013 w 2380342"/>
              <a:gd name="connsiteY16" fmla="*/ 153602 h 65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80342" h="656093">
                <a:moveTo>
                  <a:pt x="51013" y="153602"/>
                </a:moveTo>
                <a:cubicBezTo>
                  <a:pt x="153650" y="91398"/>
                  <a:pt x="477112" y="-23680"/>
                  <a:pt x="648173" y="4312"/>
                </a:cubicBezTo>
                <a:cubicBezTo>
                  <a:pt x="819234" y="32304"/>
                  <a:pt x="881438" y="315333"/>
                  <a:pt x="1077381" y="321553"/>
                </a:cubicBezTo>
                <a:cubicBezTo>
                  <a:pt x="1273324" y="327773"/>
                  <a:pt x="1612336" y="26083"/>
                  <a:pt x="1823830" y="41634"/>
                </a:cubicBezTo>
                <a:cubicBezTo>
                  <a:pt x="2035324" y="57185"/>
                  <a:pt x="2268589" y="315333"/>
                  <a:pt x="2346344" y="414859"/>
                </a:cubicBezTo>
                <a:cubicBezTo>
                  <a:pt x="2424099" y="514386"/>
                  <a:pt x="2352564" y="601471"/>
                  <a:pt x="2290360" y="638793"/>
                </a:cubicBezTo>
                <a:cubicBezTo>
                  <a:pt x="2228156" y="676115"/>
                  <a:pt x="2100637" y="641903"/>
                  <a:pt x="1973119" y="638793"/>
                </a:cubicBezTo>
                <a:cubicBezTo>
                  <a:pt x="1845601" y="635683"/>
                  <a:pt x="1662099" y="623242"/>
                  <a:pt x="1525250" y="620132"/>
                </a:cubicBezTo>
                <a:cubicBezTo>
                  <a:pt x="1388401" y="617022"/>
                  <a:pt x="1152026" y="620132"/>
                  <a:pt x="1152026" y="620132"/>
                </a:cubicBezTo>
                <a:lnTo>
                  <a:pt x="853446" y="620132"/>
                </a:lnTo>
                <a:lnTo>
                  <a:pt x="554866" y="620132"/>
                </a:lnTo>
                <a:cubicBezTo>
                  <a:pt x="470891" y="620132"/>
                  <a:pt x="424238" y="617022"/>
                  <a:pt x="349593" y="620132"/>
                </a:cubicBezTo>
                <a:cubicBezTo>
                  <a:pt x="274948" y="623242"/>
                  <a:pt x="106997" y="638793"/>
                  <a:pt x="106997" y="638793"/>
                </a:cubicBezTo>
                <a:cubicBezTo>
                  <a:pt x="57234" y="641903"/>
                  <a:pt x="60344" y="660564"/>
                  <a:pt x="51013" y="638793"/>
                </a:cubicBezTo>
                <a:cubicBezTo>
                  <a:pt x="41682" y="617022"/>
                  <a:pt x="54123" y="551708"/>
                  <a:pt x="51013" y="508165"/>
                </a:cubicBezTo>
                <a:cubicBezTo>
                  <a:pt x="47903" y="464622"/>
                  <a:pt x="32352" y="430409"/>
                  <a:pt x="32352" y="377536"/>
                </a:cubicBezTo>
                <a:cubicBezTo>
                  <a:pt x="32352" y="324663"/>
                  <a:pt x="-51624" y="215806"/>
                  <a:pt x="51013" y="15360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E790386-6D2A-B436-CF55-A01B3E5193EC}"/>
              </a:ext>
            </a:extLst>
          </p:cNvPr>
          <p:cNvCxnSpPr/>
          <p:nvPr/>
        </p:nvCxnSpPr>
        <p:spPr>
          <a:xfrm>
            <a:off x="7667967" y="4954878"/>
            <a:ext cx="28551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0F7B905-9B71-A366-1CC8-E5D917A73AA1}"/>
              </a:ext>
            </a:extLst>
          </p:cNvPr>
          <p:cNvCxnSpPr>
            <a:cxnSpLocks/>
          </p:cNvCxnSpPr>
          <p:nvPr/>
        </p:nvCxnSpPr>
        <p:spPr>
          <a:xfrm flipV="1">
            <a:off x="7900841" y="3920191"/>
            <a:ext cx="0" cy="11949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3727DA7A-5959-849B-5D0A-1E1B1438EEE9}"/>
              </a:ext>
            </a:extLst>
          </p:cNvPr>
          <p:cNvSpPr/>
          <p:nvPr/>
        </p:nvSpPr>
        <p:spPr>
          <a:xfrm>
            <a:off x="10172555" y="4215151"/>
            <a:ext cx="90724" cy="712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1380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/>
      <p:bldP spid="20" grpId="0" animBg="1"/>
      <p:bldP spid="13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F2E30-19FD-4F6B-1FE2-DAF4E55EA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D962A752-D2E1-8EC5-546D-DC8D58D51D1A}"/>
              </a:ext>
            </a:extLst>
          </p:cNvPr>
          <p:cNvSpPr/>
          <p:nvPr/>
        </p:nvSpPr>
        <p:spPr>
          <a:xfrm>
            <a:off x="1211438" y="4317281"/>
            <a:ext cx="2380342" cy="656093"/>
          </a:xfrm>
          <a:custGeom>
            <a:avLst/>
            <a:gdLst>
              <a:gd name="connsiteX0" fmla="*/ 51013 w 2380342"/>
              <a:gd name="connsiteY0" fmla="*/ 153602 h 656093"/>
              <a:gd name="connsiteX1" fmla="*/ 648173 w 2380342"/>
              <a:gd name="connsiteY1" fmla="*/ 4312 h 656093"/>
              <a:gd name="connsiteX2" fmla="*/ 1077381 w 2380342"/>
              <a:gd name="connsiteY2" fmla="*/ 321553 h 656093"/>
              <a:gd name="connsiteX3" fmla="*/ 1823830 w 2380342"/>
              <a:gd name="connsiteY3" fmla="*/ 41634 h 656093"/>
              <a:gd name="connsiteX4" fmla="*/ 2346344 w 2380342"/>
              <a:gd name="connsiteY4" fmla="*/ 414859 h 656093"/>
              <a:gd name="connsiteX5" fmla="*/ 2290360 w 2380342"/>
              <a:gd name="connsiteY5" fmla="*/ 638793 h 656093"/>
              <a:gd name="connsiteX6" fmla="*/ 1973119 w 2380342"/>
              <a:gd name="connsiteY6" fmla="*/ 638793 h 656093"/>
              <a:gd name="connsiteX7" fmla="*/ 1525250 w 2380342"/>
              <a:gd name="connsiteY7" fmla="*/ 620132 h 656093"/>
              <a:gd name="connsiteX8" fmla="*/ 1152026 w 2380342"/>
              <a:gd name="connsiteY8" fmla="*/ 620132 h 656093"/>
              <a:gd name="connsiteX9" fmla="*/ 853446 w 2380342"/>
              <a:gd name="connsiteY9" fmla="*/ 620132 h 656093"/>
              <a:gd name="connsiteX10" fmla="*/ 554866 w 2380342"/>
              <a:gd name="connsiteY10" fmla="*/ 620132 h 656093"/>
              <a:gd name="connsiteX11" fmla="*/ 349593 w 2380342"/>
              <a:gd name="connsiteY11" fmla="*/ 620132 h 656093"/>
              <a:gd name="connsiteX12" fmla="*/ 106997 w 2380342"/>
              <a:gd name="connsiteY12" fmla="*/ 638793 h 656093"/>
              <a:gd name="connsiteX13" fmla="*/ 51013 w 2380342"/>
              <a:gd name="connsiteY13" fmla="*/ 638793 h 656093"/>
              <a:gd name="connsiteX14" fmla="*/ 51013 w 2380342"/>
              <a:gd name="connsiteY14" fmla="*/ 508165 h 656093"/>
              <a:gd name="connsiteX15" fmla="*/ 32352 w 2380342"/>
              <a:gd name="connsiteY15" fmla="*/ 377536 h 656093"/>
              <a:gd name="connsiteX16" fmla="*/ 51013 w 2380342"/>
              <a:gd name="connsiteY16" fmla="*/ 153602 h 65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80342" h="656093">
                <a:moveTo>
                  <a:pt x="51013" y="153602"/>
                </a:moveTo>
                <a:cubicBezTo>
                  <a:pt x="153650" y="91398"/>
                  <a:pt x="477112" y="-23680"/>
                  <a:pt x="648173" y="4312"/>
                </a:cubicBezTo>
                <a:cubicBezTo>
                  <a:pt x="819234" y="32304"/>
                  <a:pt x="881438" y="315333"/>
                  <a:pt x="1077381" y="321553"/>
                </a:cubicBezTo>
                <a:cubicBezTo>
                  <a:pt x="1273324" y="327773"/>
                  <a:pt x="1612336" y="26083"/>
                  <a:pt x="1823830" y="41634"/>
                </a:cubicBezTo>
                <a:cubicBezTo>
                  <a:pt x="2035324" y="57185"/>
                  <a:pt x="2268589" y="315333"/>
                  <a:pt x="2346344" y="414859"/>
                </a:cubicBezTo>
                <a:cubicBezTo>
                  <a:pt x="2424099" y="514386"/>
                  <a:pt x="2352564" y="601471"/>
                  <a:pt x="2290360" y="638793"/>
                </a:cubicBezTo>
                <a:cubicBezTo>
                  <a:pt x="2228156" y="676115"/>
                  <a:pt x="2100637" y="641903"/>
                  <a:pt x="1973119" y="638793"/>
                </a:cubicBezTo>
                <a:cubicBezTo>
                  <a:pt x="1845601" y="635683"/>
                  <a:pt x="1662099" y="623242"/>
                  <a:pt x="1525250" y="620132"/>
                </a:cubicBezTo>
                <a:cubicBezTo>
                  <a:pt x="1388401" y="617022"/>
                  <a:pt x="1152026" y="620132"/>
                  <a:pt x="1152026" y="620132"/>
                </a:cubicBezTo>
                <a:lnTo>
                  <a:pt x="853446" y="620132"/>
                </a:lnTo>
                <a:lnTo>
                  <a:pt x="554866" y="620132"/>
                </a:lnTo>
                <a:cubicBezTo>
                  <a:pt x="470891" y="620132"/>
                  <a:pt x="424238" y="617022"/>
                  <a:pt x="349593" y="620132"/>
                </a:cubicBezTo>
                <a:cubicBezTo>
                  <a:pt x="274948" y="623242"/>
                  <a:pt x="106997" y="638793"/>
                  <a:pt x="106997" y="638793"/>
                </a:cubicBezTo>
                <a:cubicBezTo>
                  <a:pt x="57234" y="641903"/>
                  <a:pt x="60344" y="660564"/>
                  <a:pt x="51013" y="638793"/>
                </a:cubicBezTo>
                <a:cubicBezTo>
                  <a:pt x="41682" y="617022"/>
                  <a:pt x="54123" y="551708"/>
                  <a:pt x="51013" y="508165"/>
                </a:cubicBezTo>
                <a:cubicBezTo>
                  <a:pt x="47903" y="464622"/>
                  <a:pt x="32352" y="430409"/>
                  <a:pt x="32352" y="377536"/>
                </a:cubicBezTo>
                <a:cubicBezTo>
                  <a:pt x="32352" y="324663"/>
                  <a:pt x="-51624" y="215806"/>
                  <a:pt x="51013" y="15360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52B84E-B1A5-66E6-E0D2-85A607F29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02" y="365125"/>
            <a:ext cx="11551298" cy="1325563"/>
          </a:xfrm>
        </p:spPr>
        <p:txBody>
          <a:bodyPr>
            <a:normAutofit/>
          </a:bodyPr>
          <a:lstStyle/>
          <a:p>
            <a:r>
              <a:rPr lang="en-US" dirty="0"/>
              <a:t>Our Technique: WE from </a:t>
            </a:r>
            <a:r>
              <a:rPr lang="en-US" i="1" dirty="0"/>
              <a:t>SHVZK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3BF7E86-0916-6201-E4B9-182A7B9CF7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82845"/>
                <a:ext cx="11353800" cy="6528094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en-US" sz="2400" i="1" dirty="0">
                    <a:latin typeface="+mj-lt"/>
                  </a:rPr>
                  <a:t>SHVZK</a:t>
                </a:r>
                <a:r>
                  <a:rPr lang="en-IL" sz="2400" dirty="0">
                    <a:solidFill>
                      <a:prstClr val="black"/>
                    </a:solidFill>
                    <a:latin typeface="+mj-lt"/>
                  </a:rPr>
                  <a:t>: Exists eff.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IL" sz="2400" dirty="0">
                    <a:solidFill>
                      <a:prstClr val="black"/>
                    </a:solidFill>
                    <a:latin typeface="+mj-lt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sz="2400" dirty="0">
                    <a:solidFill>
                      <a:prstClr val="black"/>
                    </a:solidFill>
                    <a:latin typeface="+mj-lt"/>
                  </a:rPr>
                  <a:t> is indistiguishable from the view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IL" sz="2400" dirty="0">
                    <a:solidFill>
                      <a:prstClr val="black"/>
                    </a:solidFill>
                    <a:latin typeface="+mj-lt"/>
                  </a:rPr>
                  <a:t> in the protocol</a:t>
                </a:r>
              </a:p>
              <a:p>
                <a:pPr marL="0" indent="0">
                  <a:buNone/>
                </a:pPr>
                <a:endParaRPr lang="en-US" sz="2600" dirty="0">
                  <a:latin typeface="+mj-lt"/>
                </a:endParaRPr>
              </a:p>
              <a:p>
                <a:pPr lvl="1"/>
                <a:endParaRPr lang="en-US" sz="2600" dirty="0">
                  <a:latin typeface="+mj-lt"/>
                </a:endParaRPr>
              </a:p>
              <a:p>
                <a:pPr lvl="1"/>
                <a:endParaRPr lang="en-US" sz="2600" dirty="0">
                  <a:latin typeface="+mj-lt"/>
                </a:endParaRPr>
              </a:p>
              <a:p>
                <a:pPr lvl="1"/>
                <a:endParaRPr lang="en-US" sz="2600" dirty="0">
                  <a:latin typeface="+mj-lt"/>
                </a:endParaRPr>
              </a:p>
              <a:p>
                <a:pPr lvl="1"/>
                <a:endParaRPr lang="en-US" sz="2600" dirty="0">
                  <a:latin typeface="+mj-lt"/>
                </a:endParaRPr>
              </a:p>
              <a:p>
                <a:pPr marL="457200" lvl="1" indent="0">
                  <a:buNone/>
                </a:pPr>
                <a:endParaRPr lang="en-US" sz="900" dirty="0">
                  <a:latin typeface="+mj-lt"/>
                </a:endParaRPr>
              </a:p>
              <a:p>
                <a:endParaRPr lang="en-US" sz="2600" dirty="0">
                  <a:latin typeface="+mj-lt"/>
                </a:endParaRPr>
              </a:p>
              <a:p>
                <a:r>
                  <a:rPr lang="en-IL" sz="2400" dirty="0">
                    <a:latin typeface="+mj-lt"/>
                  </a:rPr>
                  <a:t>To make the prover predictable, the verifier also sends a random number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←[0,1]</m:t>
                    </m:r>
                  </m:oMath>
                </a14:m>
                <a:endParaRPr lang="en-IL" sz="2400" dirty="0">
                  <a:latin typeface="+mj-lt"/>
                </a:endParaRPr>
              </a:p>
              <a:p>
                <a:r>
                  <a:rPr lang="en-IL" sz="2400" dirty="0">
                    <a:latin typeface="+mj-lt"/>
                  </a:rPr>
                  <a:t>Both sample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IL" sz="2400" dirty="0">
                    <a:latin typeface="+mj-lt"/>
                  </a:rPr>
                  <a:t> from the known distribution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IL" sz="2400" dirty="0">
                    <a:latin typeface="+mj-lt"/>
                  </a:rPr>
                  <a:t> given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IL" sz="2400" dirty="0">
                    <a:latin typeface="+mj-lt"/>
                  </a:rPr>
                  <a:t> using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IL" sz="2400" dirty="0">
                  <a:latin typeface="+mj-lt"/>
                </a:endParaRPr>
              </a:p>
              <a:p>
                <a:endParaRPr lang="en-IL" dirty="0">
                  <a:latin typeface="+mj-lt"/>
                </a:endParaRPr>
              </a:p>
              <a:p>
                <a:endParaRPr lang="en-US" i="1" dirty="0">
                  <a:latin typeface="+mj-lt"/>
                </a:endParaRPr>
              </a:p>
              <a:p>
                <a:endParaRPr lang="en-IL" sz="2600" dirty="0">
                  <a:latin typeface="+mj-lt"/>
                </a:endParaRP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3BF7E86-0916-6201-E4B9-182A7B9CF7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82845"/>
                <a:ext cx="11353800" cy="6528094"/>
              </a:xfrm>
              <a:blipFill>
                <a:blip r:embed="rId3"/>
                <a:stretch>
                  <a:fillRect l="-782" t="-116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362E19B-61AC-9B87-CA2E-5B764E17F50B}"/>
              </a:ext>
            </a:extLst>
          </p:cNvPr>
          <p:cNvSpPr txBox="1"/>
          <p:nvPr/>
        </p:nvSpPr>
        <p:spPr>
          <a:xfrm>
            <a:off x="2838207" y="2741416"/>
            <a:ext cx="62228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6600" dirty="0">
                <a:solidFill>
                  <a:srgbClr val="7030A0"/>
                </a:solidFill>
              </a:rPr>
              <a:t>P</a:t>
            </a:r>
            <a:endParaRPr lang="en-IL" dirty="0">
              <a:solidFill>
                <a:srgbClr val="7030A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3F71E1-C576-F856-CBCA-8993C3DABFB4}"/>
              </a:ext>
            </a:extLst>
          </p:cNvPr>
          <p:cNvSpPr txBox="1"/>
          <p:nvPr/>
        </p:nvSpPr>
        <p:spPr>
          <a:xfrm>
            <a:off x="7383140" y="2759632"/>
            <a:ext cx="6655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6600" dirty="0">
                <a:solidFill>
                  <a:srgbClr val="7030A0"/>
                </a:solidFill>
              </a:rPr>
              <a:t>V</a:t>
            </a:r>
            <a:endParaRPr lang="en-IL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67BEFB-C032-0794-19C4-C0C6ADD3A1A1}"/>
                  </a:ext>
                </a:extLst>
              </p:cNvPr>
              <p:cNvSpPr txBox="1"/>
              <p:nvPr/>
            </p:nvSpPr>
            <p:spPr>
              <a:xfrm>
                <a:off x="5668582" y="2759632"/>
                <a:ext cx="2839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67BEFB-C032-0794-19C4-C0C6ADD3A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582" y="2759632"/>
                <a:ext cx="283924" cy="369332"/>
              </a:xfrm>
              <a:prstGeom prst="rect">
                <a:avLst/>
              </a:prstGeom>
              <a:blipFill>
                <a:blip r:embed="rId4"/>
                <a:stretch>
                  <a:fillRect l="-26087" r="-21739" b="-2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48E09D-4ACE-2055-2381-C8D9DE9F419E}"/>
                  </a:ext>
                </a:extLst>
              </p:cNvPr>
              <p:cNvSpPr txBox="1"/>
              <p:nvPr/>
            </p:nvSpPr>
            <p:spPr>
              <a:xfrm>
                <a:off x="3460493" y="3401037"/>
                <a:ext cx="3055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48E09D-4ACE-2055-2381-C8D9DE9F4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493" y="3401037"/>
                <a:ext cx="305596" cy="369332"/>
              </a:xfrm>
              <a:prstGeom prst="rect">
                <a:avLst/>
              </a:prstGeom>
              <a:blipFill>
                <a:blip r:embed="rId5"/>
                <a:stretch>
                  <a:fillRect l="-12000" r="-8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178B240-3BE4-F3D4-E2F5-E493F33DD0E1}"/>
              </a:ext>
            </a:extLst>
          </p:cNvPr>
          <p:cNvCxnSpPr>
            <a:cxnSpLocks/>
          </p:cNvCxnSpPr>
          <p:nvPr/>
        </p:nvCxnSpPr>
        <p:spPr>
          <a:xfrm flipH="1">
            <a:off x="4629632" y="4136316"/>
            <a:ext cx="2645747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CCDDFCB-045B-A061-A338-EA020FF82D0B}"/>
                  </a:ext>
                </a:extLst>
              </p:cNvPr>
              <p:cNvSpPr txBox="1"/>
              <p:nvPr/>
            </p:nvSpPr>
            <p:spPr>
              <a:xfrm>
                <a:off x="5526620" y="3638885"/>
                <a:ext cx="5088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IL" sz="2400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CCDDFCB-045B-A061-A338-EA020FF82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620" y="3638885"/>
                <a:ext cx="508857" cy="369332"/>
              </a:xfrm>
              <a:prstGeom prst="rect">
                <a:avLst/>
              </a:prstGeom>
              <a:blipFill>
                <a:blip r:embed="rId6"/>
                <a:stretch>
                  <a:fillRect l="-7317" r="-12195" b="-2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EF156B3-691B-65FA-09BB-813C6D8E5D0B}"/>
              </a:ext>
            </a:extLst>
          </p:cNvPr>
          <p:cNvCxnSpPr>
            <a:cxnSpLocks/>
          </p:cNvCxnSpPr>
          <p:nvPr/>
        </p:nvCxnSpPr>
        <p:spPr>
          <a:xfrm>
            <a:off x="4629631" y="4605957"/>
            <a:ext cx="2645747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66EB93-3FBF-29EB-B359-178736D6206B}"/>
                  </a:ext>
                </a:extLst>
              </p:cNvPr>
              <p:cNvSpPr txBox="1"/>
              <p:nvPr/>
            </p:nvSpPr>
            <p:spPr>
              <a:xfrm>
                <a:off x="5498408" y="4226695"/>
                <a:ext cx="2479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66EB93-3FBF-29EB-B359-178736D62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408" y="4226695"/>
                <a:ext cx="247952" cy="369332"/>
              </a:xfrm>
              <a:prstGeom prst="rect">
                <a:avLst/>
              </a:prstGeom>
              <a:blipFill>
                <a:blip r:embed="rId7"/>
                <a:stretch>
                  <a:fillRect l="-9524" r="-1428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2455A19-EA2B-4B8A-4072-04961BF2DD1E}"/>
              </a:ext>
            </a:extLst>
          </p:cNvPr>
          <p:cNvCxnSpPr/>
          <p:nvPr/>
        </p:nvCxnSpPr>
        <p:spPr>
          <a:xfrm>
            <a:off x="1009361" y="4954878"/>
            <a:ext cx="28551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A744CE7-3378-19A1-2D86-9FCC77BC2811}"/>
              </a:ext>
            </a:extLst>
          </p:cNvPr>
          <p:cNvCxnSpPr>
            <a:cxnSpLocks/>
          </p:cNvCxnSpPr>
          <p:nvPr/>
        </p:nvCxnSpPr>
        <p:spPr>
          <a:xfrm flipV="1">
            <a:off x="1242235" y="3920191"/>
            <a:ext cx="0" cy="11949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DED6DBE-250A-9B52-1661-B5FAF2AE23F8}"/>
              </a:ext>
            </a:extLst>
          </p:cNvPr>
          <p:cNvSpPr/>
          <p:nvPr/>
        </p:nvSpPr>
        <p:spPr>
          <a:xfrm>
            <a:off x="3513949" y="4215151"/>
            <a:ext cx="90724" cy="712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0569B44-1EDE-A397-1980-12E3AB00D4A4}"/>
                  </a:ext>
                </a:extLst>
              </p:cNvPr>
              <p:cNvSpPr txBox="1"/>
              <p:nvPr/>
            </p:nvSpPr>
            <p:spPr>
              <a:xfrm>
                <a:off x="7906745" y="3315074"/>
                <a:ext cx="2215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0569B44-1EDE-A397-1980-12E3AB00D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6745" y="3315074"/>
                <a:ext cx="221535" cy="369332"/>
              </a:xfrm>
              <a:prstGeom prst="rect">
                <a:avLst/>
              </a:prstGeom>
              <a:blipFill>
                <a:blip r:embed="rId8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eform 12">
            <a:extLst>
              <a:ext uri="{FF2B5EF4-FFF2-40B4-BE49-F238E27FC236}">
                <a16:creationId xmlns:a16="http://schemas.microsoft.com/office/drawing/2014/main" id="{1A821274-FCAA-0B80-9494-E4ED2EEE78E3}"/>
              </a:ext>
            </a:extLst>
          </p:cNvPr>
          <p:cNvSpPr/>
          <p:nvPr/>
        </p:nvSpPr>
        <p:spPr>
          <a:xfrm>
            <a:off x="7870044" y="4317281"/>
            <a:ext cx="2380342" cy="656093"/>
          </a:xfrm>
          <a:custGeom>
            <a:avLst/>
            <a:gdLst>
              <a:gd name="connsiteX0" fmla="*/ 51013 w 2380342"/>
              <a:gd name="connsiteY0" fmla="*/ 153602 h 656093"/>
              <a:gd name="connsiteX1" fmla="*/ 648173 w 2380342"/>
              <a:gd name="connsiteY1" fmla="*/ 4312 h 656093"/>
              <a:gd name="connsiteX2" fmla="*/ 1077381 w 2380342"/>
              <a:gd name="connsiteY2" fmla="*/ 321553 h 656093"/>
              <a:gd name="connsiteX3" fmla="*/ 1823830 w 2380342"/>
              <a:gd name="connsiteY3" fmla="*/ 41634 h 656093"/>
              <a:gd name="connsiteX4" fmla="*/ 2346344 w 2380342"/>
              <a:gd name="connsiteY4" fmla="*/ 414859 h 656093"/>
              <a:gd name="connsiteX5" fmla="*/ 2290360 w 2380342"/>
              <a:gd name="connsiteY5" fmla="*/ 638793 h 656093"/>
              <a:gd name="connsiteX6" fmla="*/ 1973119 w 2380342"/>
              <a:gd name="connsiteY6" fmla="*/ 638793 h 656093"/>
              <a:gd name="connsiteX7" fmla="*/ 1525250 w 2380342"/>
              <a:gd name="connsiteY7" fmla="*/ 620132 h 656093"/>
              <a:gd name="connsiteX8" fmla="*/ 1152026 w 2380342"/>
              <a:gd name="connsiteY8" fmla="*/ 620132 h 656093"/>
              <a:gd name="connsiteX9" fmla="*/ 853446 w 2380342"/>
              <a:gd name="connsiteY9" fmla="*/ 620132 h 656093"/>
              <a:gd name="connsiteX10" fmla="*/ 554866 w 2380342"/>
              <a:gd name="connsiteY10" fmla="*/ 620132 h 656093"/>
              <a:gd name="connsiteX11" fmla="*/ 349593 w 2380342"/>
              <a:gd name="connsiteY11" fmla="*/ 620132 h 656093"/>
              <a:gd name="connsiteX12" fmla="*/ 106997 w 2380342"/>
              <a:gd name="connsiteY12" fmla="*/ 638793 h 656093"/>
              <a:gd name="connsiteX13" fmla="*/ 51013 w 2380342"/>
              <a:gd name="connsiteY13" fmla="*/ 638793 h 656093"/>
              <a:gd name="connsiteX14" fmla="*/ 51013 w 2380342"/>
              <a:gd name="connsiteY14" fmla="*/ 508165 h 656093"/>
              <a:gd name="connsiteX15" fmla="*/ 32352 w 2380342"/>
              <a:gd name="connsiteY15" fmla="*/ 377536 h 656093"/>
              <a:gd name="connsiteX16" fmla="*/ 51013 w 2380342"/>
              <a:gd name="connsiteY16" fmla="*/ 153602 h 65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80342" h="656093">
                <a:moveTo>
                  <a:pt x="51013" y="153602"/>
                </a:moveTo>
                <a:cubicBezTo>
                  <a:pt x="153650" y="91398"/>
                  <a:pt x="477112" y="-23680"/>
                  <a:pt x="648173" y="4312"/>
                </a:cubicBezTo>
                <a:cubicBezTo>
                  <a:pt x="819234" y="32304"/>
                  <a:pt x="881438" y="315333"/>
                  <a:pt x="1077381" y="321553"/>
                </a:cubicBezTo>
                <a:cubicBezTo>
                  <a:pt x="1273324" y="327773"/>
                  <a:pt x="1612336" y="26083"/>
                  <a:pt x="1823830" y="41634"/>
                </a:cubicBezTo>
                <a:cubicBezTo>
                  <a:pt x="2035324" y="57185"/>
                  <a:pt x="2268589" y="315333"/>
                  <a:pt x="2346344" y="414859"/>
                </a:cubicBezTo>
                <a:cubicBezTo>
                  <a:pt x="2424099" y="514386"/>
                  <a:pt x="2352564" y="601471"/>
                  <a:pt x="2290360" y="638793"/>
                </a:cubicBezTo>
                <a:cubicBezTo>
                  <a:pt x="2228156" y="676115"/>
                  <a:pt x="2100637" y="641903"/>
                  <a:pt x="1973119" y="638793"/>
                </a:cubicBezTo>
                <a:cubicBezTo>
                  <a:pt x="1845601" y="635683"/>
                  <a:pt x="1662099" y="623242"/>
                  <a:pt x="1525250" y="620132"/>
                </a:cubicBezTo>
                <a:cubicBezTo>
                  <a:pt x="1388401" y="617022"/>
                  <a:pt x="1152026" y="620132"/>
                  <a:pt x="1152026" y="620132"/>
                </a:cubicBezTo>
                <a:lnTo>
                  <a:pt x="853446" y="620132"/>
                </a:lnTo>
                <a:lnTo>
                  <a:pt x="554866" y="620132"/>
                </a:lnTo>
                <a:cubicBezTo>
                  <a:pt x="470891" y="620132"/>
                  <a:pt x="424238" y="617022"/>
                  <a:pt x="349593" y="620132"/>
                </a:cubicBezTo>
                <a:cubicBezTo>
                  <a:pt x="274948" y="623242"/>
                  <a:pt x="106997" y="638793"/>
                  <a:pt x="106997" y="638793"/>
                </a:cubicBezTo>
                <a:cubicBezTo>
                  <a:pt x="57234" y="641903"/>
                  <a:pt x="60344" y="660564"/>
                  <a:pt x="51013" y="638793"/>
                </a:cubicBezTo>
                <a:cubicBezTo>
                  <a:pt x="41682" y="617022"/>
                  <a:pt x="54123" y="551708"/>
                  <a:pt x="51013" y="508165"/>
                </a:cubicBezTo>
                <a:cubicBezTo>
                  <a:pt x="47903" y="464622"/>
                  <a:pt x="32352" y="430409"/>
                  <a:pt x="32352" y="377536"/>
                </a:cubicBezTo>
                <a:cubicBezTo>
                  <a:pt x="32352" y="324663"/>
                  <a:pt x="-51624" y="215806"/>
                  <a:pt x="51013" y="15360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513E0ED-D050-CFD5-008B-6B30DC4D10BA}"/>
              </a:ext>
            </a:extLst>
          </p:cNvPr>
          <p:cNvCxnSpPr/>
          <p:nvPr/>
        </p:nvCxnSpPr>
        <p:spPr>
          <a:xfrm>
            <a:off x="7667967" y="4954878"/>
            <a:ext cx="28551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32E5C09-2315-6DE8-4F22-62FB586F6533}"/>
              </a:ext>
            </a:extLst>
          </p:cNvPr>
          <p:cNvCxnSpPr>
            <a:cxnSpLocks/>
          </p:cNvCxnSpPr>
          <p:nvPr/>
        </p:nvCxnSpPr>
        <p:spPr>
          <a:xfrm flipV="1">
            <a:off x="7900841" y="3920191"/>
            <a:ext cx="0" cy="11949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B896B9F0-60B9-06BA-88C3-D4E2130200E7}"/>
              </a:ext>
            </a:extLst>
          </p:cNvPr>
          <p:cNvSpPr/>
          <p:nvPr/>
        </p:nvSpPr>
        <p:spPr>
          <a:xfrm>
            <a:off x="10172555" y="4215151"/>
            <a:ext cx="90724" cy="712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0835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BD36F-B6F8-C38B-00D3-CDF6EA5E4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81B26-35B0-3B08-3465-5CA6A2616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Witness Encryption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B3C309D-7BE1-CE5B-A3CA-D059A70CE5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122501"/>
                <a:ext cx="113538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b="1" dirty="0">
                    <a:latin typeface="+mj-lt"/>
                  </a:rPr>
                  <a:t>Correctness</a:t>
                </a:r>
                <a:r>
                  <a:rPr lang="en-IL" sz="2400" dirty="0">
                    <a:latin typeface="+mj-lt"/>
                  </a:rPr>
                  <a:t>: For every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IL" sz="2400" dirty="0">
                    <a:latin typeface="+mj-lt"/>
                  </a:rPr>
                  <a:t> and a witness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IL" sz="24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𝐷𝑒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φ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𝐸𝑛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IL" sz="2400" dirty="0">
                  <a:latin typeface="+mj-lt"/>
                </a:endParaRPr>
              </a:p>
              <a:p>
                <a:pPr lvl="0"/>
                <a:r>
                  <a:rPr lang="en-IL" sz="2400" b="1" dirty="0">
                    <a:solidFill>
                      <a:prstClr val="black"/>
                    </a:solidFill>
                    <a:latin typeface="Calibri Light" panose="020F0302020204030204"/>
                    <a:cs typeface="Calibri" panose="020F0502020204030204" pitchFamily="34" charset="0"/>
                  </a:rPr>
                  <a:t>Security</a:t>
                </a:r>
                <a:r>
                  <a:rPr lang="en-IL" sz="2400" dirty="0">
                    <a:solidFill>
                      <a:prstClr val="black"/>
                    </a:solidFill>
                    <a:latin typeface="Calibri Light" panose="020F0302020204030204"/>
                    <a:cs typeface="Calibri" panose="020F0502020204030204" pitchFamily="34" charset="0"/>
                  </a:rPr>
                  <a:t>: For every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𝐸𝑛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  <m:d>
                      <m:d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m:rPr>
                        <m:nor/>
                      </m:rPr>
                      <a:rPr lang="en-IL" sz="2400" dirty="0">
                        <a:solidFill>
                          <a:prstClr val="black"/>
                        </a:solidFill>
                        <a:latin typeface="Calibri Light" panose="020F0302020204030204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libri Light" panose="020F0302020204030204"/>
                        <a:cs typeface="Calibri" panose="020F0502020204030204" pitchFamily="34" charset="0"/>
                      </a:rPr>
                      <m:t>≈</m:t>
                    </m:r>
                    <m:r>
                      <m:rPr>
                        <m:nor/>
                      </m:rPr>
                      <a:rPr lang="en-IL" sz="2400" dirty="0">
                        <a:solidFill>
                          <a:prstClr val="black"/>
                        </a:solidFill>
                        <a:latin typeface="Calibri Light" panose="020F0302020204030204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𝐸𝑛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IL" sz="2400" dirty="0">
                  <a:solidFill>
                    <a:prstClr val="black"/>
                  </a:solidFill>
                  <a:latin typeface="Calibri Light" panose="020F0302020204030204"/>
                  <a:cs typeface="Calibri" panose="020F0502020204030204" pitchFamily="34" charset="0"/>
                </a:endParaRPr>
              </a:p>
              <a:p>
                <a:pPr lvl="1"/>
                <a:endParaRPr lang="en-IL" dirty="0">
                  <a:solidFill>
                    <a:prstClr val="black"/>
                  </a:solidFill>
                  <a:latin typeface="Calibri Light" panose="020F0302020204030204"/>
                  <a:cs typeface="Calibri" panose="020F0502020204030204" pitchFamily="34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IL" sz="2400" dirty="0">
                    <a:solidFill>
                      <a:prstClr val="black"/>
                    </a:solidFill>
                    <a:latin typeface="Calibri Light" panose="020F0302020204030204"/>
                  </a:rPr>
                  <a:t> Witness Encryption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endParaRPr lang="en-IL" sz="2400" dirty="0">
                  <a:solidFill>
                    <a:prstClr val="black"/>
                  </a:solidFill>
                  <a:latin typeface="Calibri Light" panose="020F0302020204030204"/>
                </a:endParaRPr>
              </a:p>
              <a:p>
                <a:pPr lvl="2"/>
                <a:r>
                  <a:rPr lang="en-IL" sz="2400" dirty="0">
                    <a:solidFill>
                      <a:prstClr val="black"/>
                    </a:solidFill>
                    <a:latin typeface="Calibri Light" panose="020F0302020204030204"/>
                  </a:rPr>
                  <a:t>iO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IL" sz="2400" dirty="0">
                    <a:solidFill>
                      <a:prstClr val="black"/>
                    </a:solidFill>
                    <a:latin typeface="Calibri Light" panose="020F0302020204030204"/>
                  </a:rPr>
                  <a:t> Witness Encryption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IL" sz="2400" dirty="0">
                  <a:solidFill>
                    <a:prstClr val="black"/>
                  </a:solidFill>
                  <a:latin typeface="Calibri Light" panose="020F0302020204030204"/>
                </a:endParaRPr>
              </a:p>
              <a:p>
                <a:pPr lvl="2"/>
                <a:r>
                  <a:rPr lang="en-IL" sz="2400" dirty="0">
                    <a:solidFill>
                      <a:prstClr val="black"/>
                    </a:solidFill>
                    <a:latin typeface="Calibri Light" panose="020F0302020204030204"/>
                  </a:rPr>
                  <a:t>Witness Encryption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IL" sz="2400" dirty="0">
                    <a:solidFill>
                      <a:prstClr val="black"/>
                    </a:solidFill>
                    <a:latin typeface="Calibri Light" panose="020F0302020204030204"/>
                    <a:cs typeface="Calibri" panose="020F0502020204030204" pitchFamily="34" charset="0"/>
                  </a:rPr>
                  <a:t> + OWFs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L" sz="2400" dirty="0">
                    <a:solidFill>
                      <a:prstClr val="black"/>
                    </a:solidFill>
                    <a:latin typeface="Calibri Light" panose="020F0302020204030204"/>
                    <a:cs typeface="Calibri" panose="020F0502020204030204" pitchFamily="34" charset="0"/>
                  </a:rPr>
                  <a:t>PKE</a:t>
                </a:r>
              </a:p>
              <a:p>
                <a:endParaRPr lang="en-IL" sz="2400" dirty="0">
                  <a:latin typeface="+mj-lt"/>
                </a:endParaRPr>
              </a:p>
              <a:p>
                <a:endParaRPr lang="en-IL" sz="2400" dirty="0">
                  <a:latin typeface="+mj-lt"/>
                </a:endParaRP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B3C309D-7BE1-CE5B-A3CA-D059A70CE5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122501"/>
                <a:ext cx="11353800" cy="4351338"/>
              </a:xfrm>
              <a:blipFill>
                <a:blip r:embed="rId3"/>
                <a:stretch>
                  <a:fillRect l="-78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D9C6E2-C2B1-08CE-EC48-9912A963877C}"/>
                  </a:ext>
                </a:extLst>
              </p:cNvPr>
              <p:cNvSpPr txBox="1"/>
              <p:nvPr/>
            </p:nvSpPr>
            <p:spPr>
              <a:xfrm>
                <a:off x="1003300" y="1690688"/>
                <a:ext cx="9867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NP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D9C6E2-C2B1-08CE-EC48-9912A9638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00" y="1690688"/>
                <a:ext cx="986745" cy="369332"/>
              </a:xfrm>
              <a:prstGeom prst="rect">
                <a:avLst/>
              </a:prstGeom>
              <a:blipFill>
                <a:blip r:embed="rId4"/>
                <a:stretch>
                  <a:fillRect l="-7692" r="-6410" b="-645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B7D7186-E2D9-6E8B-B6C2-8431BE02FFB6}"/>
              </a:ext>
            </a:extLst>
          </p:cNvPr>
          <p:cNvSpPr txBox="1"/>
          <p:nvPr/>
        </p:nvSpPr>
        <p:spPr>
          <a:xfrm>
            <a:off x="2539629" y="1829187"/>
            <a:ext cx="13997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6600" dirty="0">
                <a:solidFill>
                  <a:srgbClr val="7030A0"/>
                </a:solidFill>
              </a:rPr>
              <a:t>Enc</a:t>
            </a:r>
            <a:endParaRPr lang="en-IL" dirty="0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2FDA78-C57E-27A5-5DF7-6C09EE0D8801}"/>
              </a:ext>
            </a:extLst>
          </p:cNvPr>
          <p:cNvSpPr txBox="1"/>
          <p:nvPr/>
        </p:nvSpPr>
        <p:spPr>
          <a:xfrm>
            <a:off x="7084562" y="1847403"/>
            <a:ext cx="14847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6600" dirty="0">
                <a:solidFill>
                  <a:srgbClr val="7030A0"/>
                </a:solidFill>
              </a:rPr>
              <a:t>Dec</a:t>
            </a:r>
            <a:endParaRPr lang="en-IL" dirty="0">
              <a:solidFill>
                <a:srgbClr val="7030A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9D42527-0AA4-BB16-1B67-DE9858DB9E77}"/>
              </a:ext>
            </a:extLst>
          </p:cNvPr>
          <p:cNvCxnSpPr/>
          <p:nvPr/>
        </p:nvCxnSpPr>
        <p:spPr>
          <a:xfrm>
            <a:off x="4331054" y="3224087"/>
            <a:ext cx="2645747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91647FC-B2B7-A1CF-D02B-E5136455D9AD}"/>
                  </a:ext>
                </a:extLst>
              </p:cNvPr>
              <p:cNvSpPr txBox="1"/>
              <p:nvPr/>
            </p:nvSpPr>
            <p:spPr>
              <a:xfrm>
                <a:off x="4019490" y="2425899"/>
                <a:ext cx="6610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91647FC-B2B7-A1CF-D02B-E5136455D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490" y="2425899"/>
                <a:ext cx="661078" cy="369332"/>
              </a:xfrm>
              <a:prstGeom prst="rect">
                <a:avLst/>
              </a:prstGeom>
              <a:blipFill>
                <a:blip r:embed="rId5"/>
                <a:stretch>
                  <a:fillRect l="-9434" r="-5660" b="-2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250927-F1CC-7AC2-E180-19DEAC8E7F62}"/>
                  </a:ext>
                </a:extLst>
              </p:cNvPr>
              <p:cNvSpPr txBox="1"/>
              <p:nvPr/>
            </p:nvSpPr>
            <p:spPr>
              <a:xfrm>
                <a:off x="5228042" y="2726656"/>
                <a:ext cx="1283749" cy="4022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𝜑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250927-F1CC-7AC2-E180-19DEAC8E7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042" y="2726656"/>
                <a:ext cx="1283749" cy="402226"/>
              </a:xfrm>
              <a:prstGeom prst="rect">
                <a:avLst/>
              </a:prstGeom>
              <a:blipFill>
                <a:blip r:embed="rId6"/>
                <a:stretch>
                  <a:fillRect l="-4902" r="-7843" b="-2121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90F9CF2-8A2B-501B-AB45-917F930BC4F3}"/>
              </a:ext>
            </a:extLst>
          </p:cNvPr>
          <p:cNvCxnSpPr>
            <a:cxnSpLocks/>
          </p:cNvCxnSpPr>
          <p:nvPr/>
        </p:nvCxnSpPr>
        <p:spPr>
          <a:xfrm>
            <a:off x="8886466" y="3030346"/>
            <a:ext cx="8293" cy="438942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FFD4BD-6D77-90EC-15AA-690BFEE2DC0A}"/>
                  </a:ext>
                </a:extLst>
              </p:cNvPr>
              <p:cNvSpPr txBox="1"/>
              <p:nvPr/>
            </p:nvSpPr>
            <p:spPr>
              <a:xfrm>
                <a:off x="8728624" y="3486305"/>
                <a:ext cx="3322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FFD4BD-6D77-90EC-15AA-690BFEE2DC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8624" y="3486305"/>
                <a:ext cx="332270" cy="369332"/>
              </a:xfrm>
              <a:prstGeom prst="rect">
                <a:avLst/>
              </a:prstGeom>
              <a:blipFill>
                <a:blip r:embed="rId7"/>
                <a:stretch>
                  <a:fillRect l="-11111" r="-1111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41C1CFA-45F3-0F68-D045-836969512A9D}"/>
                  </a:ext>
                </a:extLst>
              </p:cNvPr>
              <p:cNvSpPr txBox="1"/>
              <p:nvPr/>
            </p:nvSpPr>
            <p:spPr>
              <a:xfrm>
                <a:off x="8569264" y="2459331"/>
                <a:ext cx="63440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41C1CFA-45F3-0F68-D045-836969512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9264" y="2459331"/>
                <a:ext cx="634404" cy="369332"/>
              </a:xfrm>
              <a:prstGeom prst="rect">
                <a:avLst/>
              </a:prstGeom>
              <a:blipFill>
                <a:blip r:embed="rId8"/>
                <a:stretch>
                  <a:fillRect l="-9804" r="-3922" b="-2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73FB0EC-0700-32D3-5773-E05DA057E218}"/>
              </a:ext>
            </a:extLst>
          </p:cNvPr>
          <p:cNvSpPr txBox="1"/>
          <p:nvPr/>
        </p:nvSpPr>
        <p:spPr>
          <a:xfrm>
            <a:off x="5228042" y="853778"/>
            <a:ext cx="45455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26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[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Garg, Gentry, Sahai and Waters</a:t>
            </a:r>
            <a:r>
              <a:rPr lang="en-IL" sz="26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]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042D63-65E4-465F-E889-36F2F91818B6}"/>
              </a:ext>
            </a:extLst>
          </p:cNvPr>
          <p:cNvSpPr/>
          <p:nvPr/>
        </p:nvSpPr>
        <p:spPr>
          <a:xfrm>
            <a:off x="694666" y="3920818"/>
            <a:ext cx="10350500" cy="13295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2600" dirty="0">
                <a:solidFill>
                  <a:srgbClr val="7030A0"/>
                </a:solidFill>
                <a:latin typeface="+mj-lt"/>
              </a:rPr>
              <a:t>Question:</a:t>
            </a:r>
            <a:br>
              <a:rPr lang="en-IL" sz="2600" dirty="0">
                <a:solidFill>
                  <a:srgbClr val="7030A0"/>
                </a:solidFill>
                <a:latin typeface="+mj-lt"/>
              </a:rPr>
            </a:br>
            <a:r>
              <a:rPr lang="en-US" sz="2600" i="1" dirty="0">
                <a:solidFill>
                  <a:srgbClr val="7030A0"/>
                </a:solidFill>
                <a:latin typeface="+mj-lt"/>
              </a:rPr>
              <a:t>For what languages does WE exist, and under what hardness assumptions?</a:t>
            </a:r>
          </a:p>
        </p:txBody>
      </p:sp>
    </p:spTree>
    <p:extLst>
      <p:ext uri="{BB962C8B-B14F-4D97-AF65-F5344CB8AC3E}">
        <p14:creationId xmlns:p14="http://schemas.microsoft.com/office/powerpoint/2010/main" val="88983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3" grpId="0"/>
      <p:bldP spid="4" grpId="0"/>
      <p:bldP spid="12" grpId="0"/>
      <p:bldP spid="17" grpId="0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6F0D2-B298-0923-A77B-84F9C10B4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A985F936-7DEB-2FDB-9CFA-3D395B1A64B2}"/>
              </a:ext>
            </a:extLst>
          </p:cNvPr>
          <p:cNvSpPr/>
          <p:nvPr/>
        </p:nvSpPr>
        <p:spPr>
          <a:xfrm>
            <a:off x="7868270" y="3339088"/>
            <a:ext cx="2380342" cy="656093"/>
          </a:xfrm>
          <a:custGeom>
            <a:avLst/>
            <a:gdLst>
              <a:gd name="connsiteX0" fmla="*/ 51013 w 2380342"/>
              <a:gd name="connsiteY0" fmla="*/ 153602 h 656093"/>
              <a:gd name="connsiteX1" fmla="*/ 648173 w 2380342"/>
              <a:gd name="connsiteY1" fmla="*/ 4312 h 656093"/>
              <a:gd name="connsiteX2" fmla="*/ 1077381 w 2380342"/>
              <a:gd name="connsiteY2" fmla="*/ 321553 h 656093"/>
              <a:gd name="connsiteX3" fmla="*/ 1823830 w 2380342"/>
              <a:gd name="connsiteY3" fmla="*/ 41634 h 656093"/>
              <a:gd name="connsiteX4" fmla="*/ 2346344 w 2380342"/>
              <a:gd name="connsiteY4" fmla="*/ 414859 h 656093"/>
              <a:gd name="connsiteX5" fmla="*/ 2290360 w 2380342"/>
              <a:gd name="connsiteY5" fmla="*/ 638793 h 656093"/>
              <a:gd name="connsiteX6" fmla="*/ 1973119 w 2380342"/>
              <a:gd name="connsiteY6" fmla="*/ 638793 h 656093"/>
              <a:gd name="connsiteX7" fmla="*/ 1525250 w 2380342"/>
              <a:gd name="connsiteY7" fmla="*/ 620132 h 656093"/>
              <a:gd name="connsiteX8" fmla="*/ 1152026 w 2380342"/>
              <a:gd name="connsiteY8" fmla="*/ 620132 h 656093"/>
              <a:gd name="connsiteX9" fmla="*/ 853446 w 2380342"/>
              <a:gd name="connsiteY9" fmla="*/ 620132 h 656093"/>
              <a:gd name="connsiteX10" fmla="*/ 554866 w 2380342"/>
              <a:gd name="connsiteY10" fmla="*/ 620132 h 656093"/>
              <a:gd name="connsiteX11" fmla="*/ 349593 w 2380342"/>
              <a:gd name="connsiteY11" fmla="*/ 620132 h 656093"/>
              <a:gd name="connsiteX12" fmla="*/ 106997 w 2380342"/>
              <a:gd name="connsiteY12" fmla="*/ 638793 h 656093"/>
              <a:gd name="connsiteX13" fmla="*/ 51013 w 2380342"/>
              <a:gd name="connsiteY13" fmla="*/ 638793 h 656093"/>
              <a:gd name="connsiteX14" fmla="*/ 51013 w 2380342"/>
              <a:gd name="connsiteY14" fmla="*/ 508165 h 656093"/>
              <a:gd name="connsiteX15" fmla="*/ 32352 w 2380342"/>
              <a:gd name="connsiteY15" fmla="*/ 377536 h 656093"/>
              <a:gd name="connsiteX16" fmla="*/ 51013 w 2380342"/>
              <a:gd name="connsiteY16" fmla="*/ 153602 h 65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80342" h="656093">
                <a:moveTo>
                  <a:pt x="51013" y="153602"/>
                </a:moveTo>
                <a:cubicBezTo>
                  <a:pt x="153650" y="91398"/>
                  <a:pt x="477112" y="-23680"/>
                  <a:pt x="648173" y="4312"/>
                </a:cubicBezTo>
                <a:cubicBezTo>
                  <a:pt x="819234" y="32304"/>
                  <a:pt x="881438" y="315333"/>
                  <a:pt x="1077381" y="321553"/>
                </a:cubicBezTo>
                <a:cubicBezTo>
                  <a:pt x="1273324" y="327773"/>
                  <a:pt x="1612336" y="26083"/>
                  <a:pt x="1823830" y="41634"/>
                </a:cubicBezTo>
                <a:cubicBezTo>
                  <a:pt x="2035324" y="57185"/>
                  <a:pt x="2268589" y="315333"/>
                  <a:pt x="2346344" y="414859"/>
                </a:cubicBezTo>
                <a:cubicBezTo>
                  <a:pt x="2424099" y="514386"/>
                  <a:pt x="2352564" y="601471"/>
                  <a:pt x="2290360" y="638793"/>
                </a:cubicBezTo>
                <a:cubicBezTo>
                  <a:pt x="2228156" y="676115"/>
                  <a:pt x="2100637" y="641903"/>
                  <a:pt x="1973119" y="638793"/>
                </a:cubicBezTo>
                <a:cubicBezTo>
                  <a:pt x="1845601" y="635683"/>
                  <a:pt x="1662099" y="623242"/>
                  <a:pt x="1525250" y="620132"/>
                </a:cubicBezTo>
                <a:cubicBezTo>
                  <a:pt x="1388401" y="617022"/>
                  <a:pt x="1152026" y="620132"/>
                  <a:pt x="1152026" y="620132"/>
                </a:cubicBezTo>
                <a:lnTo>
                  <a:pt x="853446" y="620132"/>
                </a:lnTo>
                <a:lnTo>
                  <a:pt x="554866" y="620132"/>
                </a:lnTo>
                <a:cubicBezTo>
                  <a:pt x="470891" y="620132"/>
                  <a:pt x="424238" y="617022"/>
                  <a:pt x="349593" y="620132"/>
                </a:cubicBezTo>
                <a:cubicBezTo>
                  <a:pt x="274948" y="623242"/>
                  <a:pt x="106997" y="638793"/>
                  <a:pt x="106997" y="638793"/>
                </a:cubicBezTo>
                <a:cubicBezTo>
                  <a:pt x="57234" y="641903"/>
                  <a:pt x="60344" y="660564"/>
                  <a:pt x="51013" y="638793"/>
                </a:cubicBezTo>
                <a:cubicBezTo>
                  <a:pt x="41682" y="617022"/>
                  <a:pt x="54123" y="551708"/>
                  <a:pt x="51013" y="508165"/>
                </a:cubicBezTo>
                <a:cubicBezTo>
                  <a:pt x="47903" y="464622"/>
                  <a:pt x="32352" y="430409"/>
                  <a:pt x="32352" y="377536"/>
                </a:cubicBezTo>
                <a:cubicBezTo>
                  <a:pt x="32352" y="324663"/>
                  <a:pt x="-51624" y="215806"/>
                  <a:pt x="51013" y="15360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FD8E64-7B91-9BEF-9484-0F7885516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02" y="365125"/>
            <a:ext cx="11551298" cy="1325563"/>
          </a:xfrm>
        </p:spPr>
        <p:txBody>
          <a:bodyPr>
            <a:normAutofit/>
          </a:bodyPr>
          <a:lstStyle/>
          <a:p>
            <a:r>
              <a:rPr lang="en-US" dirty="0"/>
              <a:t>Correlated Sampling</a:t>
            </a:r>
            <a:endParaRPr lang="en-IL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594F10-339C-DA47-063F-F893D8A9B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2845"/>
            <a:ext cx="11353800" cy="65280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00" dirty="0">
              <a:latin typeface="+mj-lt"/>
            </a:endParaRPr>
          </a:p>
          <a:p>
            <a:pPr lvl="1"/>
            <a:endParaRPr lang="en-US" sz="2600" dirty="0">
              <a:latin typeface="+mj-lt"/>
            </a:endParaRPr>
          </a:p>
          <a:p>
            <a:pPr lvl="1"/>
            <a:endParaRPr lang="en-US" sz="2600" dirty="0">
              <a:latin typeface="+mj-lt"/>
            </a:endParaRPr>
          </a:p>
          <a:p>
            <a:pPr lvl="1"/>
            <a:endParaRPr lang="en-US" sz="2600" dirty="0">
              <a:latin typeface="+mj-lt"/>
            </a:endParaRPr>
          </a:p>
          <a:p>
            <a:pPr lvl="1"/>
            <a:endParaRPr lang="en-US" sz="2600" dirty="0">
              <a:latin typeface="+mj-lt"/>
            </a:endParaRPr>
          </a:p>
          <a:p>
            <a:pPr marL="457200" lvl="1" indent="0">
              <a:buNone/>
            </a:pPr>
            <a:endParaRPr lang="en-US" sz="900" dirty="0">
              <a:latin typeface="+mj-lt"/>
            </a:endParaRPr>
          </a:p>
          <a:p>
            <a:endParaRPr lang="en-US" sz="2600" dirty="0">
              <a:latin typeface="+mj-lt"/>
            </a:endParaRPr>
          </a:p>
          <a:p>
            <a:endParaRPr lang="en-IL" dirty="0">
              <a:latin typeface="+mj-lt"/>
            </a:endParaRPr>
          </a:p>
          <a:p>
            <a:endParaRPr lang="en-US" i="1" dirty="0">
              <a:latin typeface="+mj-lt"/>
            </a:endParaRPr>
          </a:p>
          <a:p>
            <a:endParaRPr lang="en-IL" sz="26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EBAB81-8782-9E01-D553-4A346A22EE7E}"/>
              </a:ext>
            </a:extLst>
          </p:cNvPr>
          <p:cNvSpPr txBox="1"/>
          <p:nvPr/>
        </p:nvSpPr>
        <p:spPr>
          <a:xfrm>
            <a:off x="2838207" y="1763223"/>
            <a:ext cx="62228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6600" dirty="0">
                <a:solidFill>
                  <a:srgbClr val="7030A0"/>
                </a:solidFill>
              </a:rPr>
              <a:t>P</a:t>
            </a:r>
            <a:endParaRPr lang="en-IL" dirty="0">
              <a:solidFill>
                <a:srgbClr val="7030A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030711-6912-60C7-1375-83621AE3CB1E}"/>
              </a:ext>
            </a:extLst>
          </p:cNvPr>
          <p:cNvSpPr txBox="1"/>
          <p:nvPr/>
        </p:nvSpPr>
        <p:spPr>
          <a:xfrm>
            <a:off x="7383140" y="1781439"/>
            <a:ext cx="6655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6600" dirty="0">
                <a:solidFill>
                  <a:srgbClr val="7030A0"/>
                </a:solidFill>
              </a:rPr>
              <a:t>V</a:t>
            </a:r>
            <a:endParaRPr lang="en-IL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468B7A-7F5B-924D-91F7-455277D5B667}"/>
                  </a:ext>
                </a:extLst>
              </p:cNvPr>
              <p:cNvSpPr txBox="1"/>
              <p:nvPr/>
            </p:nvSpPr>
            <p:spPr>
              <a:xfrm>
                <a:off x="5668582" y="1781439"/>
                <a:ext cx="2839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468B7A-7F5B-924D-91F7-455277D5B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582" y="1781439"/>
                <a:ext cx="283924" cy="369332"/>
              </a:xfrm>
              <a:prstGeom prst="rect">
                <a:avLst/>
              </a:prstGeom>
              <a:blipFill>
                <a:blip r:embed="rId3"/>
                <a:stretch>
                  <a:fillRect l="-26087" r="-21739" b="-2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B9DD0C-3D06-ED52-BB46-40F94F2C2F38}"/>
                  </a:ext>
                </a:extLst>
              </p:cNvPr>
              <p:cNvSpPr txBox="1"/>
              <p:nvPr/>
            </p:nvSpPr>
            <p:spPr>
              <a:xfrm>
                <a:off x="3460493" y="2422844"/>
                <a:ext cx="3055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B9DD0C-3D06-ED52-BB46-40F94F2C2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493" y="2422844"/>
                <a:ext cx="305596" cy="369332"/>
              </a:xfrm>
              <a:prstGeom prst="rect">
                <a:avLst/>
              </a:prstGeom>
              <a:blipFill>
                <a:blip r:embed="rId4"/>
                <a:stretch>
                  <a:fillRect l="-12000" r="-8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1288ACE-EEC3-DD52-FCE2-AC988AA0E579}"/>
              </a:ext>
            </a:extLst>
          </p:cNvPr>
          <p:cNvCxnSpPr>
            <a:cxnSpLocks/>
          </p:cNvCxnSpPr>
          <p:nvPr/>
        </p:nvCxnSpPr>
        <p:spPr>
          <a:xfrm flipH="1">
            <a:off x="4629632" y="3158123"/>
            <a:ext cx="2645747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16B39F-D4B4-FBFD-3718-A0C804307D96}"/>
                  </a:ext>
                </a:extLst>
              </p:cNvPr>
              <p:cNvSpPr txBox="1"/>
              <p:nvPr/>
            </p:nvSpPr>
            <p:spPr>
              <a:xfrm>
                <a:off x="5526620" y="2660692"/>
                <a:ext cx="5088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IL" sz="2400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16B39F-D4B4-FBFD-3718-A0C804307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620" y="2660692"/>
                <a:ext cx="508857" cy="369332"/>
              </a:xfrm>
              <a:prstGeom prst="rect">
                <a:avLst/>
              </a:prstGeom>
              <a:blipFill>
                <a:blip r:embed="rId5"/>
                <a:stretch>
                  <a:fillRect l="-7317" r="-12195" b="-2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A9C9B9A-621D-41C3-EE4D-8D92BB5D69DD}"/>
              </a:ext>
            </a:extLst>
          </p:cNvPr>
          <p:cNvCxnSpPr>
            <a:cxnSpLocks/>
          </p:cNvCxnSpPr>
          <p:nvPr/>
        </p:nvCxnSpPr>
        <p:spPr>
          <a:xfrm>
            <a:off x="4629631" y="3627764"/>
            <a:ext cx="2645747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DF4D303-D3CD-4140-C3C7-169279241E62}"/>
                  </a:ext>
                </a:extLst>
              </p:cNvPr>
              <p:cNvSpPr txBox="1"/>
              <p:nvPr/>
            </p:nvSpPr>
            <p:spPr>
              <a:xfrm>
                <a:off x="5498408" y="3248502"/>
                <a:ext cx="2479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DF4D303-D3CD-4140-C3C7-169279241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408" y="3248502"/>
                <a:ext cx="247952" cy="369332"/>
              </a:xfrm>
              <a:prstGeom prst="rect">
                <a:avLst/>
              </a:prstGeom>
              <a:blipFill>
                <a:blip r:embed="rId6"/>
                <a:stretch>
                  <a:fillRect l="-9524" r="-1428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94B72AB-0179-D817-AA4F-07DCEF9F06CB}"/>
              </a:ext>
            </a:extLst>
          </p:cNvPr>
          <p:cNvCxnSpPr/>
          <p:nvPr/>
        </p:nvCxnSpPr>
        <p:spPr>
          <a:xfrm>
            <a:off x="7666193" y="3976685"/>
            <a:ext cx="28551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3576ABE-1FCC-0319-F941-34BA698C2184}"/>
              </a:ext>
            </a:extLst>
          </p:cNvPr>
          <p:cNvCxnSpPr>
            <a:cxnSpLocks/>
          </p:cNvCxnSpPr>
          <p:nvPr/>
        </p:nvCxnSpPr>
        <p:spPr>
          <a:xfrm flipV="1">
            <a:off x="7899067" y="2941998"/>
            <a:ext cx="0" cy="11949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18BE128E-55FF-B5F5-CCB5-1E98F765ED6F}"/>
              </a:ext>
            </a:extLst>
          </p:cNvPr>
          <p:cNvSpPr/>
          <p:nvPr/>
        </p:nvSpPr>
        <p:spPr>
          <a:xfrm>
            <a:off x="10170781" y="3236958"/>
            <a:ext cx="90724" cy="712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BD71AED-89A7-7D46-9264-AC07A6B7974F}"/>
                  </a:ext>
                </a:extLst>
              </p:cNvPr>
              <p:cNvSpPr txBox="1"/>
              <p:nvPr/>
            </p:nvSpPr>
            <p:spPr>
              <a:xfrm>
                <a:off x="7906745" y="2336881"/>
                <a:ext cx="2215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BD71AED-89A7-7D46-9264-AC07A6B79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6745" y="2336881"/>
                <a:ext cx="221535" cy="369332"/>
              </a:xfrm>
              <a:prstGeom prst="rect">
                <a:avLst/>
              </a:prstGeom>
              <a:blipFill>
                <a:blip r:embed="rId7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eform 12">
            <a:extLst>
              <a:ext uri="{FF2B5EF4-FFF2-40B4-BE49-F238E27FC236}">
                <a16:creationId xmlns:a16="http://schemas.microsoft.com/office/drawing/2014/main" id="{D229E0B8-940E-F8D4-BF36-50F9EC6484F3}"/>
              </a:ext>
            </a:extLst>
          </p:cNvPr>
          <p:cNvSpPr/>
          <p:nvPr/>
        </p:nvSpPr>
        <p:spPr>
          <a:xfrm>
            <a:off x="7870044" y="3339088"/>
            <a:ext cx="2380342" cy="656093"/>
          </a:xfrm>
          <a:custGeom>
            <a:avLst/>
            <a:gdLst>
              <a:gd name="connsiteX0" fmla="*/ 51013 w 2380342"/>
              <a:gd name="connsiteY0" fmla="*/ 153602 h 656093"/>
              <a:gd name="connsiteX1" fmla="*/ 648173 w 2380342"/>
              <a:gd name="connsiteY1" fmla="*/ 4312 h 656093"/>
              <a:gd name="connsiteX2" fmla="*/ 1077381 w 2380342"/>
              <a:gd name="connsiteY2" fmla="*/ 321553 h 656093"/>
              <a:gd name="connsiteX3" fmla="*/ 1823830 w 2380342"/>
              <a:gd name="connsiteY3" fmla="*/ 41634 h 656093"/>
              <a:gd name="connsiteX4" fmla="*/ 2346344 w 2380342"/>
              <a:gd name="connsiteY4" fmla="*/ 414859 h 656093"/>
              <a:gd name="connsiteX5" fmla="*/ 2290360 w 2380342"/>
              <a:gd name="connsiteY5" fmla="*/ 638793 h 656093"/>
              <a:gd name="connsiteX6" fmla="*/ 1973119 w 2380342"/>
              <a:gd name="connsiteY6" fmla="*/ 638793 h 656093"/>
              <a:gd name="connsiteX7" fmla="*/ 1525250 w 2380342"/>
              <a:gd name="connsiteY7" fmla="*/ 620132 h 656093"/>
              <a:gd name="connsiteX8" fmla="*/ 1152026 w 2380342"/>
              <a:gd name="connsiteY8" fmla="*/ 620132 h 656093"/>
              <a:gd name="connsiteX9" fmla="*/ 853446 w 2380342"/>
              <a:gd name="connsiteY9" fmla="*/ 620132 h 656093"/>
              <a:gd name="connsiteX10" fmla="*/ 554866 w 2380342"/>
              <a:gd name="connsiteY10" fmla="*/ 620132 h 656093"/>
              <a:gd name="connsiteX11" fmla="*/ 349593 w 2380342"/>
              <a:gd name="connsiteY11" fmla="*/ 620132 h 656093"/>
              <a:gd name="connsiteX12" fmla="*/ 106997 w 2380342"/>
              <a:gd name="connsiteY12" fmla="*/ 638793 h 656093"/>
              <a:gd name="connsiteX13" fmla="*/ 51013 w 2380342"/>
              <a:gd name="connsiteY13" fmla="*/ 638793 h 656093"/>
              <a:gd name="connsiteX14" fmla="*/ 51013 w 2380342"/>
              <a:gd name="connsiteY14" fmla="*/ 508165 h 656093"/>
              <a:gd name="connsiteX15" fmla="*/ 32352 w 2380342"/>
              <a:gd name="connsiteY15" fmla="*/ 377536 h 656093"/>
              <a:gd name="connsiteX16" fmla="*/ 51013 w 2380342"/>
              <a:gd name="connsiteY16" fmla="*/ 153602 h 65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80342" h="656093">
                <a:moveTo>
                  <a:pt x="51013" y="153602"/>
                </a:moveTo>
                <a:cubicBezTo>
                  <a:pt x="153650" y="91398"/>
                  <a:pt x="477112" y="-23680"/>
                  <a:pt x="648173" y="4312"/>
                </a:cubicBezTo>
                <a:cubicBezTo>
                  <a:pt x="819234" y="32304"/>
                  <a:pt x="881438" y="315333"/>
                  <a:pt x="1077381" y="321553"/>
                </a:cubicBezTo>
                <a:cubicBezTo>
                  <a:pt x="1273324" y="327773"/>
                  <a:pt x="1612336" y="26083"/>
                  <a:pt x="1823830" y="41634"/>
                </a:cubicBezTo>
                <a:cubicBezTo>
                  <a:pt x="2035324" y="57185"/>
                  <a:pt x="2268589" y="315333"/>
                  <a:pt x="2346344" y="414859"/>
                </a:cubicBezTo>
                <a:cubicBezTo>
                  <a:pt x="2424099" y="514386"/>
                  <a:pt x="2352564" y="601471"/>
                  <a:pt x="2290360" y="638793"/>
                </a:cubicBezTo>
                <a:cubicBezTo>
                  <a:pt x="2228156" y="676115"/>
                  <a:pt x="2100637" y="641903"/>
                  <a:pt x="1973119" y="638793"/>
                </a:cubicBezTo>
                <a:cubicBezTo>
                  <a:pt x="1845601" y="635683"/>
                  <a:pt x="1662099" y="623242"/>
                  <a:pt x="1525250" y="620132"/>
                </a:cubicBezTo>
                <a:cubicBezTo>
                  <a:pt x="1388401" y="617022"/>
                  <a:pt x="1152026" y="620132"/>
                  <a:pt x="1152026" y="620132"/>
                </a:cubicBezTo>
                <a:lnTo>
                  <a:pt x="853446" y="620132"/>
                </a:lnTo>
                <a:lnTo>
                  <a:pt x="554866" y="620132"/>
                </a:lnTo>
                <a:cubicBezTo>
                  <a:pt x="470891" y="620132"/>
                  <a:pt x="424238" y="617022"/>
                  <a:pt x="349593" y="620132"/>
                </a:cubicBezTo>
                <a:cubicBezTo>
                  <a:pt x="274948" y="623242"/>
                  <a:pt x="106997" y="638793"/>
                  <a:pt x="106997" y="638793"/>
                </a:cubicBezTo>
                <a:cubicBezTo>
                  <a:pt x="57234" y="641903"/>
                  <a:pt x="60344" y="660564"/>
                  <a:pt x="51013" y="638793"/>
                </a:cubicBezTo>
                <a:cubicBezTo>
                  <a:pt x="41682" y="617022"/>
                  <a:pt x="54123" y="551708"/>
                  <a:pt x="51013" y="508165"/>
                </a:cubicBezTo>
                <a:cubicBezTo>
                  <a:pt x="47903" y="464622"/>
                  <a:pt x="32352" y="430409"/>
                  <a:pt x="32352" y="377536"/>
                </a:cubicBezTo>
                <a:cubicBezTo>
                  <a:pt x="32352" y="324663"/>
                  <a:pt x="-51624" y="215806"/>
                  <a:pt x="51013" y="15360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79A79AC-4E6D-DCCD-0C40-21656DA3773A}"/>
              </a:ext>
            </a:extLst>
          </p:cNvPr>
          <p:cNvCxnSpPr/>
          <p:nvPr/>
        </p:nvCxnSpPr>
        <p:spPr>
          <a:xfrm>
            <a:off x="7667967" y="3976685"/>
            <a:ext cx="28551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58D7BBB-DD4C-9EE1-DAFB-7480F0C434FE}"/>
              </a:ext>
            </a:extLst>
          </p:cNvPr>
          <p:cNvCxnSpPr>
            <a:cxnSpLocks/>
          </p:cNvCxnSpPr>
          <p:nvPr/>
        </p:nvCxnSpPr>
        <p:spPr>
          <a:xfrm flipV="1">
            <a:off x="7900841" y="2941998"/>
            <a:ext cx="0" cy="11949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6593C47B-0DC1-177D-0A9A-5CB1B3CF2ADB}"/>
              </a:ext>
            </a:extLst>
          </p:cNvPr>
          <p:cNvSpPr/>
          <p:nvPr/>
        </p:nvSpPr>
        <p:spPr>
          <a:xfrm>
            <a:off x="10172555" y="3236958"/>
            <a:ext cx="90724" cy="712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B05FD0D-D7E8-F44A-1E74-E6EAAF2B9E2D}"/>
              </a:ext>
            </a:extLst>
          </p:cNvPr>
          <p:cNvCxnSpPr/>
          <p:nvPr/>
        </p:nvCxnSpPr>
        <p:spPr>
          <a:xfrm>
            <a:off x="8306650" y="3864135"/>
            <a:ext cx="0" cy="19138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95D69F2-50D8-1319-F2F3-49AC3595FFB7}"/>
              </a:ext>
            </a:extLst>
          </p:cNvPr>
          <p:cNvCxnSpPr/>
          <p:nvPr/>
        </p:nvCxnSpPr>
        <p:spPr>
          <a:xfrm>
            <a:off x="8758090" y="3867680"/>
            <a:ext cx="0" cy="19138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086B4DE-4488-24AA-C445-493D614B9CF2}"/>
              </a:ext>
            </a:extLst>
          </p:cNvPr>
          <p:cNvCxnSpPr/>
          <p:nvPr/>
        </p:nvCxnSpPr>
        <p:spPr>
          <a:xfrm>
            <a:off x="9191365" y="3867680"/>
            <a:ext cx="0" cy="19138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27AB42C-A8BE-5DFF-FA04-0F7CEF3D0422}"/>
                  </a:ext>
                </a:extLst>
              </p:cNvPr>
              <p:cNvSpPr txBox="1"/>
              <p:nvPr/>
            </p:nvSpPr>
            <p:spPr>
              <a:xfrm>
                <a:off x="7912446" y="3952322"/>
                <a:ext cx="3759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27AB42C-A8BE-5DFF-FA04-0F7CEF3D0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2446" y="3952322"/>
                <a:ext cx="375936" cy="369332"/>
              </a:xfrm>
              <a:prstGeom prst="rect">
                <a:avLst/>
              </a:prstGeom>
              <a:blipFill>
                <a:blip r:embed="rId8"/>
                <a:stretch>
                  <a:fillRect l="-10000" r="-6667" b="-1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95E027F-BD8D-9C9E-7A54-C4EF739F7AF1}"/>
                  </a:ext>
                </a:extLst>
              </p:cNvPr>
              <p:cNvSpPr txBox="1"/>
              <p:nvPr/>
            </p:nvSpPr>
            <p:spPr>
              <a:xfrm>
                <a:off x="8365635" y="3981687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95E027F-BD8D-9C9E-7A54-C4EF739F7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5635" y="3981687"/>
                <a:ext cx="383054" cy="369332"/>
              </a:xfrm>
              <a:prstGeom prst="rect">
                <a:avLst/>
              </a:prstGeom>
              <a:blipFill>
                <a:blip r:embed="rId9"/>
                <a:stretch>
                  <a:fillRect l="-9677" r="-6452" b="-1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0D7DFCA-FC79-7B3A-8747-CD5DB59335DA}"/>
                  </a:ext>
                </a:extLst>
              </p:cNvPr>
              <p:cNvSpPr txBox="1"/>
              <p:nvPr/>
            </p:nvSpPr>
            <p:spPr>
              <a:xfrm>
                <a:off x="8788888" y="3981687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0D7DFCA-FC79-7B3A-8747-CD5DB5933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8888" y="3981687"/>
                <a:ext cx="383054" cy="369332"/>
              </a:xfrm>
              <a:prstGeom prst="rect">
                <a:avLst/>
              </a:prstGeom>
              <a:blipFill>
                <a:blip r:embed="rId10"/>
                <a:stretch>
                  <a:fillRect l="-9677" r="-6452" b="-1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2050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0940C-50D7-217B-C904-74B7CFFCD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5C67C468-EDA3-7353-FEB2-3BCFEA7A6444}"/>
              </a:ext>
            </a:extLst>
          </p:cNvPr>
          <p:cNvSpPr/>
          <p:nvPr/>
        </p:nvSpPr>
        <p:spPr>
          <a:xfrm>
            <a:off x="7868270" y="3339088"/>
            <a:ext cx="2380342" cy="656093"/>
          </a:xfrm>
          <a:custGeom>
            <a:avLst/>
            <a:gdLst>
              <a:gd name="connsiteX0" fmla="*/ 51013 w 2380342"/>
              <a:gd name="connsiteY0" fmla="*/ 153602 h 656093"/>
              <a:gd name="connsiteX1" fmla="*/ 648173 w 2380342"/>
              <a:gd name="connsiteY1" fmla="*/ 4312 h 656093"/>
              <a:gd name="connsiteX2" fmla="*/ 1077381 w 2380342"/>
              <a:gd name="connsiteY2" fmla="*/ 321553 h 656093"/>
              <a:gd name="connsiteX3" fmla="*/ 1823830 w 2380342"/>
              <a:gd name="connsiteY3" fmla="*/ 41634 h 656093"/>
              <a:gd name="connsiteX4" fmla="*/ 2346344 w 2380342"/>
              <a:gd name="connsiteY4" fmla="*/ 414859 h 656093"/>
              <a:gd name="connsiteX5" fmla="*/ 2290360 w 2380342"/>
              <a:gd name="connsiteY5" fmla="*/ 638793 h 656093"/>
              <a:gd name="connsiteX6" fmla="*/ 1973119 w 2380342"/>
              <a:gd name="connsiteY6" fmla="*/ 638793 h 656093"/>
              <a:gd name="connsiteX7" fmla="*/ 1525250 w 2380342"/>
              <a:gd name="connsiteY7" fmla="*/ 620132 h 656093"/>
              <a:gd name="connsiteX8" fmla="*/ 1152026 w 2380342"/>
              <a:gd name="connsiteY8" fmla="*/ 620132 h 656093"/>
              <a:gd name="connsiteX9" fmla="*/ 853446 w 2380342"/>
              <a:gd name="connsiteY9" fmla="*/ 620132 h 656093"/>
              <a:gd name="connsiteX10" fmla="*/ 554866 w 2380342"/>
              <a:gd name="connsiteY10" fmla="*/ 620132 h 656093"/>
              <a:gd name="connsiteX11" fmla="*/ 349593 w 2380342"/>
              <a:gd name="connsiteY11" fmla="*/ 620132 h 656093"/>
              <a:gd name="connsiteX12" fmla="*/ 106997 w 2380342"/>
              <a:gd name="connsiteY12" fmla="*/ 638793 h 656093"/>
              <a:gd name="connsiteX13" fmla="*/ 51013 w 2380342"/>
              <a:gd name="connsiteY13" fmla="*/ 638793 h 656093"/>
              <a:gd name="connsiteX14" fmla="*/ 51013 w 2380342"/>
              <a:gd name="connsiteY14" fmla="*/ 508165 h 656093"/>
              <a:gd name="connsiteX15" fmla="*/ 32352 w 2380342"/>
              <a:gd name="connsiteY15" fmla="*/ 377536 h 656093"/>
              <a:gd name="connsiteX16" fmla="*/ 51013 w 2380342"/>
              <a:gd name="connsiteY16" fmla="*/ 153602 h 65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80342" h="656093">
                <a:moveTo>
                  <a:pt x="51013" y="153602"/>
                </a:moveTo>
                <a:cubicBezTo>
                  <a:pt x="153650" y="91398"/>
                  <a:pt x="477112" y="-23680"/>
                  <a:pt x="648173" y="4312"/>
                </a:cubicBezTo>
                <a:cubicBezTo>
                  <a:pt x="819234" y="32304"/>
                  <a:pt x="881438" y="315333"/>
                  <a:pt x="1077381" y="321553"/>
                </a:cubicBezTo>
                <a:cubicBezTo>
                  <a:pt x="1273324" y="327773"/>
                  <a:pt x="1612336" y="26083"/>
                  <a:pt x="1823830" y="41634"/>
                </a:cubicBezTo>
                <a:cubicBezTo>
                  <a:pt x="2035324" y="57185"/>
                  <a:pt x="2268589" y="315333"/>
                  <a:pt x="2346344" y="414859"/>
                </a:cubicBezTo>
                <a:cubicBezTo>
                  <a:pt x="2424099" y="514386"/>
                  <a:pt x="2352564" y="601471"/>
                  <a:pt x="2290360" y="638793"/>
                </a:cubicBezTo>
                <a:cubicBezTo>
                  <a:pt x="2228156" y="676115"/>
                  <a:pt x="2100637" y="641903"/>
                  <a:pt x="1973119" y="638793"/>
                </a:cubicBezTo>
                <a:cubicBezTo>
                  <a:pt x="1845601" y="635683"/>
                  <a:pt x="1662099" y="623242"/>
                  <a:pt x="1525250" y="620132"/>
                </a:cubicBezTo>
                <a:cubicBezTo>
                  <a:pt x="1388401" y="617022"/>
                  <a:pt x="1152026" y="620132"/>
                  <a:pt x="1152026" y="620132"/>
                </a:cubicBezTo>
                <a:lnTo>
                  <a:pt x="853446" y="620132"/>
                </a:lnTo>
                <a:lnTo>
                  <a:pt x="554866" y="620132"/>
                </a:lnTo>
                <a:cubicBezTo>
                  <a:pt x="470891" y="620132"/>
                  <a:pt x="424238" y="617022"/>
                  <a:pt x="349593" y="620132"/>
                </a:cubicBezTo>
                <a:cubicBezTo>
                  <a:pt x="274948" y="623242"/>
                  <a:pt x="106997" y="638793"/>
                  <a:pt x="106997" y="638793"/>
                </a:cubicBezTo>
                <a:cubicBezTo>
                  <a:pt x="57234" y="641903"/>
                  <a:pt x="60344" y="660564"/>
                  <a:pt x="51013" y="638793"/>
                </a:cubicBezTo>
                <a:cubicBezTo>
                  <a:pt x="41682" y="617022"/>
                  <a:pt x="54123" y="551708"/>
                  <a:pt x="51013" y="508165"/>
                </a:cubicBezTo>
                <a:cubicBezTo>
                  <a:pt x="47903" y="464622"/>
                  <a:pt x="32352" y="430409"/>
                  <a:pt x="32352" y="377536"/>
                </a:cubicBezTo>
                <a:cubicBezTo>
                  <a:pt x="32352" y="324663"/>
                  <a:pt x="-51624" y="215806"/>
                  <a:pt x="51013" y="15360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1D6126-8B73-83A5-D9D2-94CCC6808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02" y="365125"/>
            <a:ext cx="11551298" cy="1325563"/>
          </a:xfrm>
        </p:spPr>
        <p:txBody>
          <a:bodyPr>
            <a:normAutofit/>
          </a:bodyPr>
          <a:lstStyle/>
          <a:p>
            <a:r>
              <a:rPr lang="en-US" dirty="0"/>
              <a:t>Correlated Sampling</a:t>
            </a:r>
            <a:endParaRPr lang="en-IL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9D7109-3003-8A5D-3F09-8C5E6D9F0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2845"/>
            <a:ext cx="11353800" cy="65280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00" dirty="0">
              <a:latin typeface="+mj-lt"/>
            </a:endParaRPr>
          </a:p>
          <a:p>
            <a:pPr lvl="1"/>
            <a:endParaRPr lang="en-US" sz="2600" dirty="0">
              <a:latin typeface="+mj-lt"/>
            </a:endParaRPr>
          </a:p>
          <a:p>
            <a:pPr lvl="1"/>
            <a:endParaRPr lang="en-US" sz="2600" dirty="0">
              <a:latin typeface="+mj-lt"/>
            </a:endParaRPr>
          </a:p>
          <a:p>
            <a:pPr lvl="1"/>
            <a:endParaRPr lang="en-US" sz="2600" dirty="0">
              <a:latin typeface="+mj-lt"/>
            </a:endParaRPr>
          </a:p>
          <a:p>
            <a:pPr lvl="1"/>
            <a:endParaRPr lang="en-US" sz="2600" dirty="0">
              <a:latin typeface="+mj-lt"/>
            </a:endParaRPr>
          </a:p>
          <a:p>
            <a:pPr marL="457200" lvl="1" indent="0">
              <a:buNone/>
            </a:pPr>
            <a:endParaRPr lang="en-US" sz="900" dirty="0">
              <a:latin typeface="+mj-lt"/>
            </a:endParaRPr>
          </a:p>
          <a:p>
            <a:endParaRPr lang="en-US" sz="2600" dirty="0">
              <a:latin typeface="+mj-lt"/>
            </a:endParaRPr>
          </a:p>
          <a:p>
            <a:endParaRPr lang="en-IL" dirty="0">
              <a:latin typeface="+mj-lt"/>
            </a:endParaRPr>
          </a:p>
          <a:p>
            <a:endParaRPr lang="en-US" i="1" dirty="0">
              <a:latin typeface="+mj-lt"/>
            </a:endParaRPr>
          </a:p>
          <a:p>
            <a:endParaRPr lang="en-IL" sz="26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6F4082-ADDD-D8AC-EACB-9B0D765F11DA}"/>
              </a:ext>
            </a:extLst>
          </p:cNvPr>
          <p:cNvSpPr txBox="1"/>
          <p:nvPr/>
        </p:nvSpPr>
        <p:spPr>
          <a:xfrm>
            <a:off x="2838207" y="1763223"/>
            <a:ext cx="62228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6600" dirty="0">
                <a:solidFill>
                  <a:srgbClr val="7030A0"/>
                </a:solidFill>
              </a:rPr>
              <a:t>P</a:t>
            </a:r>
            <a:endParaRPr lang="en-IL" dirty="0">
              <a:solidFill>
                <a:srgbClr val="7030A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96EC09-7E63-F858-111E-8A09C238847C}"/>
              </a:ext>
            </a:extLst>
          </p:cNvPr>
          <p:cNvSpPr txBox="1"/>
          <p:nvPr/>
        </p:nvSpPr>
        <p:spPr>
          <a:xfrm>
            <a:off x="7383140" y="1781439"/>
            <a:ext cx="6655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6600" dirty="0">
                <a:solidFill>
                  <a:srgbClr val="7030A0"/>
                </a:solidFill>
              </a:rPr>
              <a:t>V</a:t>
            </a:r>
            <a:endParaRPr lang="en-IL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E2D157-E710-9C7C-173E-9488BB1669C8}"/>
                  </a:ext>
                </a:extLst>
              </p:cNvPr>
              <p:cNvSpPr txBox="1"/>
              <p:nvPr/>
            </p:nvSpPr>
            <p:spPr>
              <a:xfrm>
                <a:off x="5668582" y="1781439"/>
                <a:ext cx="2839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468B7A-7F5B-924D-91F7-455277D5B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582" y="1781439"/>
                <a:ext cx="283924" cy="369332"/>
              </a:xfrm>
              <a:prstGeom prst="rect">
                <a:avLst/>
              </a:prstGeom>
              <a:blipFill>
                <a:blip r:embed="rId3"/>
                <a:stretch>
                  <a:fillRect l="-26087" r="-21739" b="-2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0E5B17-252A-B870-1D66-57F2DAD91BF2}"/>
                  </a:ext>
                </a:extLst>
              </p:cNvPr>
              <p:cNvSpPr txBox="1"/>
              <p:nvPr/>
            </p:nvSpPr>
            <p:spPr>
              <a:xfrm>
                <a:off x="3460493" y="2422844"/>
                <a:ext cx="3055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B9DD0C-3D06-ED52-BB46-40F94F2C2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493" y="2422844"/>
                <a:ext cx="305596" cy="369332"/>
              </a:xfrm>
              <a:prstGeom prst="rect">
                <a:avLst/>
              </a:prstGeom>
              <a:blipFill>
                <a:blip r:embed="rId4"/>
                <a:stretch>
                  <a:fillRect l="-12000" r="-8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75C0A22-CD35-DD59-7963-1BB8ACF8B9F0}"/>
              </a:ext>
            </a:extLst>
          </p:cNvPr>
          <p:cNvCxnSpPr>
            <a:cxnSpLocks/>
          </p:cNvCxnSpPr>
          <p:nvPr/>
        </p:nvCxnSpPr>
        <p:spPr>
          <a:xfrm flipH="1">
            <a:off x="4629632" y="3158123"/>
            <a:ext cx="2645747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3C83F8-F556-7407-E84D-4A1DA9439AE8}"/>
                  </a:ext>
                </a:extLst>
              </p:cNvPr>
              <p:cNvSpPr txBox="1"/>
              <p:nvPr/>
            </p:nvSpPr>
            <p:spPr>
              <a:xfrm>
                <a:off x="5526620" y="2660692"/>
                <a:ext cx="5088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IL" sz="2400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16B39F-D4B4-FBFD-3718-A0C804307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620" y="2660692"/>
                <a:ext cx="508857" cy="369332"/>
              </a:xfrm>
              <a:prstGeom prst="rect">
                <a:avLst/>
              </a:prstGeom>
              <a:blipFill>
                <a:blip r:embed="rId5"/>
                <a:stretch>
                  <a:fillRect l="-7317" r="-12195" b="-2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079E904-FD4F-F428-B990-45183FE6BAD3}"/>
              </a:ext>
            </a:extLst>
          </p:cNvPr>
          <p:cNvCxnSpPr>
            <a:cxnSpLocks/>
          </p:cNvCxnSpPr>
          <p:nvPr/>
        </p:nvCxnSpPr>
        <p:spPr>
          <a:xfrm>
            <a:off x="4629631" y="3627764"/>
            <a:ext cx="2645747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B4F3D7-9923-37CD-266C-3BDB419259E5}"/>
                  </a:ext>
                </a:extLst>
              </p:cNvPr>
              <p:cNvSpPr txBox="1"/>
              <p:nvPr/>
            </p:nvSpPr>
            <p:spPr>
              <a:xfrm>
                <a:off x="5498408" y="3248502"/>
                <a:ext cx="2479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B4F3D7-9923-37CD-266C-3BDB41925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408" y="3248502"/>
                <a:ext cx="247952" cy="369332"/>
              </a:xfrm>
              <a:prstGeom prst="rect">
                <a:avLst/>
              </a:prstGeom>
              <a:blipFill>
                <a:blip r:embed="rId6"/>
                <a:stretch>
                  <a:fillRect l="-9524" r="-1428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4B511D7-390E-DB1F-F94D-7DAC7697E129}"/>
              </a:ext>
            </a:extLst>
          </p:cNvPr>
          <p:cNvCxnSpPr/>
          <p:nvPr/>
        </p:nvCxnSpPr>
        <p:spPr>
          <a:xfrm>
            <a:off x="7666193" y="3976685"/>
            <a:ext cx="28551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BD0EB53-534C-9D5B-5D54-774E8E4A273D}"/>
              </a:ext>
            </a:extLst>
          </p:cNvPr>
          <p:cNvCxnSpPr>
            <a:cxnSpLocks/>
          </p:cNvCxnSpPr>
          <p:nvPr/>
        </p:nvCxnSpPr>
        <p:spPr>
          <a:xfrm flipV="1">
            <a:off x="7899067" y="2941998"/>
            <a:ext cx="0" cy="11949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6D964556-4D54-FBF0-3FCC-B72A10528DB4}"/>
              </a:ext>
            </a:extLst>
          </p:cNvPr>
          <p:cNvSpPr/>
          <p:nvPr/>
        </p:nvSpPr>
        <p:spPr>
          <a:xfrm>
            <a:off x="10170781" y="3236958"/>
            <a:ext cx="90724" cy="712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8D11D5-50FC-FC6D-FDEE-C90A6795CE52}"/>
                  </a:ext>
                </a:extLst>
              </p:cNvPr>
              <p:cNvSpPr txBox="1"/>
              <p:nvPr/>
            </p:nvSpPr>
            <p:spPr>
              <a:xfrm>
                <a:off x="7906745" y="2336881"/>
                <a:ext cx="2215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BD71AED-89A7-7D46-9264-AC07A6B79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6745" y="2336881"/>
                <a:ext cx="221535" cy="369332"/>
              </a:xfrm>
              <a:prstGeom prst="rect">
                <a:avLst/>
              </a:prstGeom>
              <a:blipFill>
                <a:blip r:embed="rId7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eform 12">
            <a:extLst>
              <a:ext uri="{FF2B5EF4-FFF2-40B4-BE49-F238E27FC236}">
                <a16:creationId xmlns:a16="http://schemas.microsoft.com/office/drawing/2014/main" id="{9FCEAC16-8832-74D5-39EE-13E724318D31}"/>
              </a:ext>
            </a:extLst>
          </p:cNvPr>
          <p:cNvSpPr/>
          <p:nvPr/>
        </p:nvSpPr>
        <p:spPr>
          <a:xfrm>
            <a:off x="7870044" y="3339088"/>
            <a:ext cx="2380342" cy="656093"/>
          </a:xfrm>
          <a:custGeom>
            <a:avLst/>
            <a:gdLst>
              <a:gd name="connsiteX0" fmla="*/ 51013 w 2380342"/>
              <a:gd name="connsiteY0" fmla="*/ 153602 h 656093"/>
              <a:gd name="connsiteX1" fmla="*/ 648173 w 2380342"/>
              <a:gd name="connsiteY1" fmla="*/ 4312 h 656093"/>
              <a:gd name="connsiteX2" fmla="*/ 1077381 w 2380342"/>
              <a:gd name="connsiteY2" fmla="*/ 321553 h 656093"/>
              <a:gd name="connsiteX3" fmla="*/ 1823830 w 2380342"/>
              <a:gd name="connsiteY3" fmla="*/ 41634 h 656093"/>
              <a:gd name="connsiteX4" fmla="*/ 2346344 w 2380342"/>
              <a:gd name="connsiteY4" fmla="*/ 414859 h 656093"/>
              <a:gd name="connsiteX5" fmla="*/ 2290360 w 2380342"/>
              <a:gd name="connsiteY5" fmla="*/ 638793 h 656093"/>
              <a:gd name="connsiteX6" fmla="*/ 1973119 w 2380342"/>
              <a:gd name="connsiteY6" fmla="*/ 638793 h 656093"/>
              <a:gd name="connsiteX7" fmla="*/ 1525250 w 2380342"/>
              <a:gd name="connsiteY7" fmla="*/ 620132 h 656093"/>
              <a:gd name="connsiteX8" fmla="*/ 1152026 w 2380342"/>
              <a:gd name="connsiteY8" fmla="*/ 620132 h 656093"/>
              <a:gd name="connsiteX9" fmla="*/ 853446 w 2380342"/>
              <a:gd name="connsiteY9" fmla="*/ 620132 h 656093"/>
              <a:gd name="connsiteX10" fmla="*/ 554866 w 2380342"/>
              <a:gd name="connsiteY10" fmla="*/ 620132 h 656093"/>
              <a:gd name="connsiteX11" fmla="*/ 349593 w 2380342"/>
              <a:gd name="connsiteY11" fmla="*/ 620132 h 656093"/>
              <a:gd name="connsiteX12" fmla="*/ 106997 w 2380342"/>
              <a:gd name="connsiteY12" fmla="*/ 638793 h 656093"/>
              <a:gd name="connsiteX13" fmla="*/ 51013 w 2380342"/>
              <a:gd name="connsiteY13" fmla="*/ 638793 h 656093"/>
              <a:gd name="connsiteX14" fmla="*/ 51013 w 2380342"/>
              <a:gd name="connsiteY14" fmla="*/ 508165 h 656093"/>
              <a:gd name="connsiteX15" fmla="*/ 32352 w 2380342"/>
              <a:gd name="connsiteY15" fmla="*/ 377536 h 656093"/>
              <a:gd name="connsiteX16" fmla="*/ 51013 w 2380342"/>
              <a:gd name="connsiteY16" fmla="*/ 153602 h 65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80342" h="656093">
                <a:moveTo>
                  <a:pt x="51013" y="153602"/>
                </a:moveTo>
                <a:cubicBezTo>
                  <a:pt x="153650" y="91398"/>
                  <a:pt x="477112" y="-23680"/>
                  <a:pt x="648173" y="4312"/>
                </a:cubicBezTo>
                <a:cubicBezTo>
                  <a:pt x="819234" y="32304"/>
                  <a:pt x="881438" y="315333"/>
                  <a:pt x="1077381" y="321553"/>
                </a:cubicBezTo>
                <a:cubicBezTo>
                  <a:pt x="1273324" y="327773"/>
                  <a:pt x="1612336" y="26083"/>
                  <a:pt x="1823830" y="41634"/>
                </a:cubicBezTo>
                <a:cubicBezTo>
                  <a:pt x="2035324" y="57185"/>
                  <a:pt x="2268589" y="315333"/>
                  <a:pt x="2346344" y="414859"/>
                </a:cubicBezTo>
                <a:cubicBezTo>
                  <a:pt x="2424099" y="514386"/>
                  <a:pt x="2352564" y="601471"/>
                  <a:pt x="2290360" y="638793"/>
                </a:cubicBezTo>
                <a:cubicBezTo>
                  <a:pt x="2228156" y="676115"/>
                  <a:pt x="2100637" y="641903"/>
                  <a:pt x="1973119" y="638793"/>
                </a:cubicBezTo>
                <a:cubicBezTo>
                  <a:pt x="1845601" y="635683"/>
                  <a:pt x="1662099" y="623242"/>
                  <a:pt x="1525250" y="620132"/>
                </a:cubicBezTo>
                <a:cubicBezTo>
                  <a:pt x="1388401" y="617022"/>
                  <a:pt x="1152026" y="620132"/>
                  <a:pt x="1152026" y="620132"/>
                </a:cubicBezTo>
                <a:lnTo>
                  <a:pt x="853446" y="620132"/>
                </a:lnTo>
                <a:lnTo>
                  <a:pt x="554866" y="620132"/>
                </a:lnTo>
                <a:cubicBezTo>
                  <a:pt x="470891" y="620132"/>
                  <a:pt x="424238" y="617022"/>
                  <a:pt x="349593" y="620132"/>
                </a:cubicBezTo>
                <a:cubicBezTo>
                  <a:pt x="274948" y="623242"/>
                  <a:pt x="106997" y="638793"/>
                  <a:pt x="106997" y="638793"/>
                </a:cubicBezTo>
                <a:cubicBezTo>
                  <a:pt x="57234" y="641903"/>
                  <a:pt x="60344" y="660564"/>
                  <a:pt x="51013" y="638793"/>
                </a:cubicBezTo>
                <a:cubicBezTo>
                  <a:pt x="41682" y="617022"/>
                  <a:pt x="54123" y="551708"/>
                  <a:pt x="51013" y="508165"/>
                </a:cubicBezTo>
                <a:cubicBezTo>
                  <a:pt x="47903" y="464622"/>
                  <a:pt x="32352" y="430409"/>
                  <a:pt x="32352" y="377536"/>
                </a:cubicBezTo>
                <a:cubicBezTo>
                  <a:pt x="32352" y="324663"/>
                  <a:pt x="-51624" y="215806"/>
                  <a:pt x="51013" y="15360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E3472D4-27A0-18CB-B3A7-72170BD0692B}"/>
              </a:ext>
            </a:extLst>
          </p:cNvPr>
          <p:cNvCxnSpPr/>
          <p:nvPr/>
        </p:nvCxnSpPr>
        <p:spPr>
          <a:xfrm>
            <a:off x="7667967" y="3976685"/>
            <a:ext cx="28551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4AB34FA-6165-FD2F-3610-D5CB3E30FA72}"/>
              </a:ext>
            </a:extLst>
          </p:cNvPr>
          <p:cNvCxnSpPr>
            <a:cxnSpLocks/>
          </p:cNvCxnSpPr>
          <p:nvPr/>
        </p:nvCxnSpPr>
        <p:spPr>
          <a:xfrm flipV="1">
            <a:off x="7900841" y="2941998"/>
            <a:ext cx="0" cy="11949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9D9E485A-2723-93F9-84A6-77CF6FD28C70}"/>
              </a:ext>
            </a:extLst>
          </p:cNvPr>
          <p:cNvSpPr/>
          <p:nvPr/>
        </p:nvSpPr>
        <p:spPr>
          <a:xfrm>
            <a:off x="10172555" y="3236958"/>
            <a:ext cx="90724" cy="712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6493549-1EE7-C537-C9A5-33B06EB6CCC6}"/>
              </a:ext>
            </a:extLst>
          </p:cNvPr>
          <p:cNvCxnSpPr/>
          <p:nvPr/>
        </p:nvCxnSpPr>
        <p:spPr>
          <a:xfrm>
            <a:off x="8306650" y="3864135"/>
            <a:ext cx="0" cy="19138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0A1881B-49FD-FDFD-E4FF-4BA2C2F75E3E}"/>
              </a:ext>
            </a:extLst>
          </p:cNvPr>
          <p:cNvCxnSpPr/>
          <p:nvPr/>
        </p:nvCxnSpPr>
        <p:spPr>
          <a:xfrm>
            <a:off x="8758090" y="3867680"/>
            <a:ext cx="0" cy="19138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12EAED1-06E1-E71B-D56A-5CFE9663C13A}"/>
              </a:ext>
            </a:extLst>
          </p:cNvPr>
          <p:cNvCxnSpPr/>
          <p:nvPr/>
        </p:nvCxnSpPr>
        <p:spPr>
          <a:xfrm>
            <a:off x="9191365" y="3867680"/>
            <a:ext cx="0" cy="19138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D689B2F-A01C-80E4-C989-70F646467C98}"/>
                  </a:ext>
                </a:extLst>
              </p:cNvPr>
              <p:cNvSpPr txBox="1"/>
              <p:nvPr/>
            </p:nvSpPr>
            <p:spPr>
              <a:xfrm>
                <a:off x="7912446" y="3952322"/>
                <a:ext cx="3759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D689B2F-A01C-80E4-C989-70F646467C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2446" y="3952322"/>
                <a:ext cx="375936" cy="369332"/>
              </a:xfrm>
              <a:prstGeom prst="rect">
                <a:avLst/>
              </a:prstGeom>
              <a:blipFill>
                <a:blip r:embed="rId8"/>
                <a:stretch>
                  <a:fillRect l="-10000" r="-6667" b="-1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18F4BF6-BAFF-472F-858D-79743E5FDB83}"/>
                  </a:ext>
                </a:extLst>
              </p:cNvPr>
              <p:cNvSpPr txBox="1"/>
              <p:nvPr/>
            </p:nvSpPr>
            <p:spPr>
              <a:xfrm>
                <a:off x="8365635" y="3981687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18F4BF6-BAFF-472F-858D-79743E5FD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5635" y="3981687"/>
                <a:ext cx="383054" cy="369332"/>
              </a:xfrm>
              <a:prstGeom prst="rect">
                <a:avLst/>
              </a:prstGeom>
              <a:blipFill>
                <a:blip r:embed="rId9"/>
                <a:stretch>
                  <a:fillRect l="-9677" r="-6452" b="-1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0234DCA-4CBE-AD73-8D6B-4F65A0E218A3}"/>
                  </a:ext>
                </a:extLst>
              </p:cNvPr>
              <p:cNvSpPr txBox="1"/>
              <p:nvPr/>
            </p:nvSpPr>
            <p:spPr>
              <a:xfrm>
                <a:off x="8788888" y="3981687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0234DCA-4CBE-AD73-8D6B-4F65A0E21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8888" y="3981687"/>
                <a:ext cx="383054" cy="369332"/>
              </a:xfrm>
              <a:prstGeom prst="rect">
                <a:avLst/>
              </a:prstGeom>
              <a:blipFill>
                <a:blip r:embed="rId10"/>
                <a:stretch>
                  <a:fillRect l="-9677" r="-6452" b="-1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A895655F-73D5-1A62-DCA2-87903BABD6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5020" r="59270"/>
          <a:stretch>
            <a:fillRect/>
          </a:stretch>
        </p:blipFill>
        <p:spPr>
          <a:xfrm>
            <a:off x="8332341" y="3038279"/>
            <a:ext cx="416347" cy="12319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675F48E-1524-1F4C-0CCC-6C6B4AEBEBF8}"/>
                  </a:ext>
                </a:extLst>
              </p:cNvPr>
              <p:cNvSpPr txBox="1"/>
              <p:nvPr/>
            </p:nvSpPr>
            <p:spPr>
              <a:xfrm>
                <a:off x="7899067" y="4614283"/>
                <a:ext cx="14784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⁡[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675F48E-1524-1F4C-0CCC-6C6B4AEBE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9067" y="4614283"/>
                <a:ext cx="1478418" cy="369332"/>
              </a:xfrm>
              <a:prstGeom prst="rect">
                <a:avLst/>
              </a:prstGeom>
              <a:blipFill>
                <a:blip r:embed="rId13"/>
                <a:stretch>
                  <a:fillRect l="-5128" t="-6667" r="-6838" b="-3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9094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6D43B-4133-9326-BE0C-30228B84F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2A27F172-DAAD-2E40-6D0A-961A952D507F}"/>
              </a:ext>
            </a:extLst>
          </p:cNvPr>
          <p:cNvSpPr/>
          <p:nvPr/>
        </p:nvSpPr>
        <p:spPr>
          <a:xfrm>
            <a:off x="7886558" y="3339088"/>
            <a:ext cx="2380342" cy="656093"/>
          </a:xfrm>
          <a:custGeom>
            <a:avLst/>
            <a:gdLst>
              <a:gd name="connsiteX0" fmla="*/ 51013 w 2380342"/>
              <a:gd name="connsiteY0" fmla="*/ 153602 h 656093"/>
              <a:gd name="connsiteX1" fmla="*/ 648173 w 2380342"/>
              <a:gd name="connsiteY1" fmla="*/ 4312 h 656093"/>
              <a:gd name="connsiteX2" fmla="*/ 1077381 w 2380342"/>
              <a:gd name="connsiteY2" fmla="*/ 321553 h 656093"/>
              <a:gd name="connsiteX3" fmla="*/ 1823830 w 2380342"/>
              <a:gd name="connsiteY3" fmla="*/ 41634 h 656093"/>
              <a:gd name="connsiteX4" fmla="*/ 2346344 w 2380342"/>
              <a:gd name="connsiteY4" fmla="*/ 414859 h 656093"/>
              <a:gd name="connsiteX5" fmla="*/ 2290360 w 2380342"/>
              <a:gd name="connsiteY5" fmla="*/ 638793 h 656093"/>
              <a:gd name="connsiteX6" fmla="*/ 1973119 w 2380342"/>
              <a:gd name="connsiteY6" fmla="*/ 638793 h 656093"/>
              <a:gd name="connsiteX7" fmla="*/ 1525250 w 2380342"/>
              <a:gd name="connsiteY7" fmla="*/ 620132 h 656093"/>
              <a:gd name="connsiteX8" fmla="*/ 1152026 w 2380342"/>
              <a:gd name="connsiteY8" fmla="*/ 620132 h 656093"/>
              <a:gd name="connsiteX9" fmla="*/ 853446 w 2380342"/>
              <a:gd name="connsiteY9" fmla="*/ 620132 h 656093"/>
              <a:gd name="connsiteX10" fmla="*/ 554866 w 2380342"/>
              <a:gd name="connsiteY10" fmla="*/ 620132 h 656093"/>
              <a:gd name="connsiteX11" fmla="*/ 349593 w 2380342"/>
              <a:gd name="connsiteY11" fmla="*/ 620132 h 656093"/>
              <a:gd name="connsiteX12" fmla="*/ 106997 w 2380342"/>
              <a:gd name="connsiteY12" fmla="*/ 638793 h 656093"/>
              <a:gd name="connsiteX13" fmla="*/ 51013 w 2380342"/>
              <a:gd name="connsiteY13" fmla="*/ 638793 h 656093"/>
              <a:gd name="connsiteX14" fmla="*/ 51013 w 2380342"/>
              <a:gd name="connsiteY14" fmla="*/ 508165 h 656093"/>
              <a:gd name="connsiteX15" fmla="*/ 32352 w 2380342"/>
              <a:gd name="connsiteY15" fmla="*/ 377536 h 656093"/>
              <a:gd name="connsiteX16" fmla="*/ 51013 w 2380342"/>
              <a:gd name="connsiteY16" fmla="*/ 153602 h 65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80342" h="656093">
                <a:moveTo>
                  <a:pt x="51013" y="153602"/>
                </a:moveTo>
                <a:cubicBezTo>
                  <a:pt x="153650" y="91398"/>
                  <a:pt x="477112" y="-23680"/>
                  <a:pt x="648173" y="4312"/>
                </a:cubicBezTo>
                <a:cubicBezTo>
                  <a:pt x="819234" y="32304"/>
                  <a:pt x="881438" y="315333"/>
                  <a:pt x="1077381" y="321553"/>
                </a:cubicBezTo>
                <a:cubicBezTo>
                  <a:pt x="1273324" y="327773"/>
                  <a:pt x="1612336" y="26083"/>
                  <a:pt x="1823830" y="41634"/>
                </a:cubicBezTo>
                <a:cubicBezTo>
                  <a:pt x="2035324" y="57185"/>
                  <a:pt x="2268589" y="315333"/>
                  <a:pt x="2346344" y="414859"/>
                </a:cubicBezTo>
                <a:cubicBezTo>
                  <a:pt x="2424099" y="514386"/>
                  <a:pt x="2352564" y="601471"/>
                  <a:pt x="2290360" y="638793"/>
                </a:cubicBezTo>
                <a:cubicBezTo>
                  <a:pt x="2228156" y="676115"/>
                  <a:pt x="2100637" y="641903"/>
                  <a:pt x="1973119" y="638793"/>
                </a:cubicBezTo>
                <a:cubicBezTo>
                  <a:pt x="1845601" y="635683"/>
                  <a:pt x="1662099" y="623242"/>
                  <a:pt x="1525250" y="620132"/>
                </a:cubicBezTo>
                <a:cubicBezTo>
                  <a:pt x="1388401" y="617022"/>
                  <a:pt x="1152026" y="620132"/>
                  <a:pt x="1152026" y="620132"/>
                </a:cubicBezTo>
                <a:lnTo>
                  <a:pt x="853446" y="620132"/>
                </a:lnTo>
                <a:lnTo>
                  <a:pt x="554866" y="620132"/>
                </a:lnTo>
                <a:cubicBezTo>
                  <a:pt x="470891" y="620132"/>
                  <a:pt x="424238" y="617022"/>
                  <a:pt x="349593" y="620132"/>
                </a:cubicBezTo>
                <a:cubicBezTo>
                  <a:pt x="274948" y="623242"/>
                  <a:pt x="106997" y="638793"/>
                  <a:pt x="106997" y="638793"/>
                </a:cubicBezTo>
                <a:cubicBezTo>
                  <a:pt x="57234" y="641903"/>
                  <a:pt x="60344" y="660564"/>
                  <a:pt x="51013" y="638793"/>
                </a:cubicBezTo>
                <a:cubicBezTo>
                  <a:pt x="41682" y="617022"/>
                  <a:pt x="54123" y="551708"/>
                  <a:pt x="51013" y="508165"/>
                </a:cubicBezTo>
                <a:cubicBezTo>
                  <a:pt x="47903" y="464622"/>
                  <a:pt x="32352" y="430409"/>
                  <a:pt x="32352" y="377536"/>
                </a:cubicBezTo>
                <a:cubicBezTo>
                  <a:pt x="32352" y="324663"/>
                  <a:pt x="-51624" y="215806"/>
                  <a:pt x="51013" y="153602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E03321-5F8B-0368-BEAE-A068BC4A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02" y="365125"/>
            <a:ext cx="11551298" cy="1325563"/>
          </a:xfrm>
        </p:spPr>
        <p:txBody>
          <a:bodyPr>
            <a:normAutofit/>
          </a:bodyPr>
          <a:lstStyle/>
          <a:p>
            <a:r>
              <a:rPr lang="en-US" dirty="0"/>
              <a:t>Correlated Sampling</a:t>
            </a:r>
            <a:endParaRPr lang="en-IL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90D41D-5213-683C-37FB-BF84D8067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2845"/>
            <a:ext cx="11353800" cy="65280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00" dirty="0">
              <a:latin typeface="+mj-lt"/>
            </a:endParaRPr>
          </a:p>
          <a:p>
            <a:pPr lvl="1"/>
            <a:endParaRPr lang="en-US" sz="2600" dirty="0">
              <a:latin typeface="+mj-lt"/>
            </a:endParaRPr>
          </a:p>
          <a:p>
            <a:pPr lvl="1"/>
            <a:endParaRPr lang="en-US" sz="2600" dirty="0">
              <a:latin typeface="+mj-lt"/>
            </a:endParaRPr>
          </a:p>
          <a:p>
            <a:pPr lvl="1"/>
            <a:endParaRPr lang="en-US" sz="2600" dirty="0">
              <a:latin typeface="+mj-lt"/>
            </a:endParaRPr>
          </a:p>
          <a:p>
            <a:pPr lvl="1"/>
            <a:endParaRPr lang="en-US" sz="2600" dirty="0">
              <a:latin typeface="+mj-lt"/>
            </a:endParaRPr>
          </a:p>
          <a:p>
            <a:pPr marL="457200" lvl="1" indent="0">
              <a:buNone/>
            </a:pPr>
            <a:endParaRPr lang="en-US" sz="900" dirty="0">
              <a:latin typeface="+mj-lt"/>
            </a:endParaRPr>
          </a:p>
          <a:p>
            <a:endParaRPr lang="en-US" sz="2600" dirty="0">
              <a:latin typeface="+mj-lt"/>
            </a:endParaRPr>
          </a:p>
          <a:p>
            <a:endParaRPr lang="en-IL" dirty="0">
              <a:latin typeface="+mj-lt"/>
            </a:endParaRPr>
          </a:p>
          <a:p>
            <a:endParaRPr lang="en-US" i="1" dirty="0">
              <a:latin typeface="+mj-lt"/>
            </a:endParaRPr>
          </a:p>
          <a:p>
            <a:endParaRPr lang="en-IL" sz="26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D27EF2-CC5B-3BDB-719F-56675016C885}"/>
              </a:ext>
            </a:extLst>
          </p:cNvPr>
          <p:cNvSpPr txBox="1"/>
          <p:nvPr/>
        </p:nvSpPr>
        <p:spPr>
          <a:xfrm>
            <a:off x="2838207" y="1763223"/>
            <a:ext cx="62228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6600" dirty="0">
                <a:solidFill>
                  <a:srgbClr val="7030A0"/>
                </a:solidFill>
              </a:rPr>
              <a:t>P</a:t>
            </a:r>
            <a:endParaRPr lang="en-IL" dirty="0">
              <a:solidFill>
                <a:srgbClr val="7030A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4F073B-F1EE-B8E3-60B9-B2317F44AC9E}"/>
              </a:ext>
            </a:extLst>
          </p:cNvPr>
          <p:cNvSpPr txBox="1"/>
          <p:nvPr/>
        </p:nvSpPr>
        <p:spPr>
          <a:xfrm>
            <a:off x="7383140" y="1781439"/>
            <a:ext cx="6655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6600" dirty="0">
                <a:solidFill>
                  <a:srgbClr val="7030A0"/>
                </a:solidFill>
              </a:rPr>
              <a:t>V</a:t>
            </a:r>
            <a:endParaRPr lang="en-IL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6563DC-45B2-B785-DF91-4D1B19497F7D}"/>
                  </a:ext>
                </a:extLst>
              </p:cNvPr>
              <p:cNvSpPr txBox="1"/>
              <p:nvPr/>
            </p:nvSpPr>
            <p:spPr>
              <a:xfrm>
                <a:off x="5668582" y="1781439"/>
                <a:ext cx="2839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6563DC-45B2-B785-DF91-4D1B19497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582" y="1781439"/>
                <a:ext cx="283924" cy="369332"/>
              </a:xfrm>
              <a:prstGeom prst="rect">
                <a:avLst/>
              </a:prstGeom>
              <a:blipFill>
                <a:blip r:embed="rId3"/>
                <a:stretch>
                  <a:fillRect l="-26087" r="-21739" b="-2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D81D5C8-0830-0EFB-3C22-EAB9981E7A9C}"/>
                  </a:ext>
                </a:extLst>
              </p:cNvPr>
              <p:cNvSpPr txBox="1"/>
              <p:nvPr/>
            </p:nvSpPr>
            <p:spPr>
              <a:xfrm>
                <a:off x="3460493" y="2422844"/>
                <a:ext cx="3055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D81D5C8-0830-0EFB-3C22-EAB9981E7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493" y="2422844"/>
                <a:ext cx="305596" cy="369332"/>
              </a:xfrm>
              <a:prstGeom prst="rect">
                <a:avLst/>
              </a:prstGeom>
              <a:blipFill>
                <a:blip r:embed="rId4"/>
                <a:stretch>
                  <a:fillRect l="-12000" r="-8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B358AA-54C0-E568-569B-1752C933ECDF}"/>
              </a:ext>
            </a:extLst>
          </p:cNvPr>
          <p:cNvCxnSpPr>
            <a:cxnSpLocks/>
          </p:cNvCxnSpPr>
          <p:nvPr/>
        </p:nvCxnSpPr>
        <p:spPr>
          <a:xfrm flipH="1">
            <a:off x="4629632" y="3158123"/>
            <a:ext cx="2645747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BC645F-FB02-9875-4CCB-FB21432B06DB}"/>
                  </a:ext>
                </a:extLst>
              </p:cNvPr>
              <p:cNvSpPr txBox="1"/>
              <p:nvPr/>
            </p:nvSpPr>
            <p:spPr>
              <a:xfrm>
                <a:off x="5526620" y="2660692"/>
                <a:ext cx="5088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IL" sz="2400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BC645F-FB02-9875-4CCB-FB21432B0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620" y="2660692"/>
                <a:ext cx="508857" cy="369332"/>
              </a:xfrm>
              <a:prstGeom prst="rect">
                <a:avLst/>
              </a:prstGeom>
              <a:blipFill>
                <a:blip r:embed="rId5"/>
                <a:stretch>
                  <a:fillRect l="-7317" r="-12195" b="-2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17262C4-535B-5F2A-0A8C-EC9226F01640}"/>
              </a:ext>
            </a:extLst>
          </p:cNvPr>
          <p:cNvCxnSpPr>
            <a:cxnSpLocks/>
          </p:cNvCxnSpPr>
          <p:nvPr/>
        </p:nvCxnSpPr>
        <p:spPr>
          <a:xfrm>
            <a:off x="4629631" y="3627764"/>
            <a:ext cx="2645747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CFDCC3E-F86D-6EE9-E68E-230BD3013B5E}"/>
                  </a:ext>
                </a:extLst>
              </p:cNvPr>
              <p:cNvSpPr txBox="1"/>
              <p:nvPr/>
            </p:nvSpPr>
            <p:spPr>
              <a:xfrm>
                <a:off x="5498408" y="3248502"/>
                <a:ext cx="2479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CFDCC3E-F86D-6EE9-E68E-230BD3013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408" y="3248502"/>
                <a:ext cx="247952" cy="369332"/>
              </a:xfrm>
              <a:prstGeom prst="rect">
                <a:avLst/>
              </a:prstGeom>
              <a:blipFill>
                <a:blip r:embed="rId6"/>
                <a:stretch>
                  <a:fillRect l="-9524" r="-1428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0E69E9B-729D-0B02-4B6F-BE75B298CB33}"/>
              </a:ext>
            </a:extLst>
          </p:cNvPr>
          <p:cNvCxnSpPr/>
          <p:nvPr/>
        </p:nvCxnSpPr>
        <p:spPr>
          <a:xfrm>
            <a:off x="7684481" y="3976685"/>
            <a:ext cx="28551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CF64A83-1CC2-870C-A8D6-2E53505724AB}"/>
              </a:ext>
            </a:extLst>
          </p:cNvPr>
          <p:cNvCxnSpPr>
            <a:cxnSpLocks/>
          </p:cNvCxnSpPr>
          <p:nvPr/>
        </p:nvCxnSpPr>
        <p:spPr>
          <a:xfrm flipV="1">
            <a:off x="7917355" y="2941998"/>
            <a:ext cx="0" cy="11949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FB39B5F-BFCD-8F66-2E05-224B36588BF6}"/>
              </a:ext>
            </a:extLst>
          </p:cNvPr>
          <p:cNvSpPr/>
          <p:nvPr/>
        </p:nvSpPr>
        <p:spPr>
          <a:xfrm>
            <a:off x="10189069" y="3236958"/>
            <a:ext cx="90724" cy="712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EC5037C-6F76-3C44-F02A-B11C9DB927A2}"/>
                  </a:ext>
                </a:extLst>
              </p:cNvPr>
              <p:cNvSpPr txBox="1"/>
              <p:nvPr/>
            </p:nvSpPr>
            <p:spPr>
              <a:xfrm>
                <a:off x="7906745" y="2336881"/>
                <a:ext cx="2215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EC5037C-6F76-3C44-F02A-B11C9DB92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6745" y="2336881"/>
                <a:ext cx="221535" cy="369332"/>
              </a:xfrm>
              <a:prstGeom prst="rect">
                <a:avLst/>
              </a:prstGeom>
              <a:blipFill>
                <a:blip r:embed="rId7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4DFAD9A-4BC2-0A92-7803-EC3E63115D04}"/>
              </a:ext>
            </a:extLst>
          </p:cNvPr>
          <p:cNvCxnSpPr/>
          <p:nvPr/>
        </p:nvCxnSpPr>
        <p:spPr>
          <a:xfrm>
            <a:off x="7667967" y="3976685"/>
            <a:ext cx="28551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409FD11-06C5-321A-5C4C-499ABE5ADD45}"/>
              </a:ext>
            </a:extLst>
          </p:cNvPr>
          <p:cNvCxnSpPr>
            <a:cxnSpLocks/>
          </p:cNvCxnSpPr>
          <p:nvPr/>
        </p:nvCxnSpPr>
        <p:spPr>
          <a:xfrm flipV="1">
            <a:off x="7900841" y="2941998"/>
            <a:ext cx="0" cy="11949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6F1B7473-B2F6-E102-F352-98FC8F70AA02}"/>
              </a:ext>
            </a:extLst>
          </p:cNvPr>
          <p:cNvSpPr/>
          <p:nvPr/>
        </p:nvSpPr>
        <p:spPr>
          <a:xfrm>
            <a:off x="10172555" y="3236958"/>
            <a:ext cx="90724" cy="712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2291368-ADCB-BE83-8362-C5C1DB8E3259}"/>
              </a:ext>
            </a:extLst>
          </p:cNvPr>
          <p:cNvCxnSpPr/>
          <p:nvPr/>
        </p:nvCxnSpPr>
        <p:spPr>
          <a:xfrm>
            <a:off x="8324938" y="3864135"/>
            <a:ext cx="0" cy="19138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DFE6E4F-22AE-9531-C387-0BBC0ECCEE46}"/>
              </a:ext>
            </a:extLst>
          </p:cNvPr>
          <p:cNvCxnSpPr/>
          <p:nvPr/>
        </p:nvCxnSpPr>
        <p:spPr>
          <a:xfrm>
            <a:off x="8776378" y="3867680"/>
            <a:ext cx="0" cy="19138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7B5710D-9743-6B62-ADC1-9430F06C89E6}"/>
              </a:ext>
            </a:extLst>
          </p:cNvPr>
          <p:cNvCxnSpPr/>
          <p:nvPr/>
        </p:nvCxnSpPr>
        <p:spPr>
          <a:xfrm>
            <a:off x="9209653" y="3867680"/>
            <a:ext cx="0" cy="19138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832AB1-69A0-298D-47C2-C347755A73E3}"/>
                  </a:ext>
                </a:extLst>
              </p:cNvPr>
              <p:cNvSpPr txBox="1"/>
              <p:nvPr/>
            </p:nvSpPr>
            <p:spPr>
              <a:xfrm>
                <a:off x="7930734" y="3952322"/>
                <a:ext cx="3759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832AB1-69A0-298D-47C2-C347755A7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734" y="3952322"/>
                <a:ext cx="375936" cy="369332"/>
              </a:xfrm>
              <a:prstGeom prst="rect">
                <a:avLst/>
              </a:prstGeom>
              <a:blipFill>
                <a:blip r:embed="rId8"/>
                <a:stretch>
                  <a:fillRect l="-9677" r="-6452" b="-1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CB6C45B-3ADB-DFA2-9F2E-6FEBA21201AC}"/>
                  </a:ext>
                </a:extLst>
              </p:cNvPr>
              <p:cNvSpPr txBox="1"/>
              <p:nvPr/>
            </p:nvSpPr>
            <p:spPr>
              <a:xfrm>
                <a:off x="8383923" y="3981687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CB6C45B-3ADB-DFA2-9F2E-6FEBA2120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3923" y="3981687"/>
                <a:ext cx="383054" cy="369332"/>
              </a:xfrm>
              <a:prstGeom prst="rect">
                <a:avLst/>
              </a:prstGeom>
              <a:blipFill>
                <a:blip r:embed="rId9"/>
                <a:stretch>
                  <a:fillRect l="-9677" r="-6452" b="-1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7FB923D-1106-5457-E823-C2F16EC464E2}"/>
                  </a:ext>
                </a:extLst>
              </p:cNvPr>
              <p:cNvSpPr txBox="1"/>
              <p:nvPr/>
            </p:nvSpPr>
            <p:spPr>
              <a:xfrm>
                <a:off x="8807176" y="3981687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7FB923D-1106-5457-E823-C2F16EC46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7176" y="3981687"/>
                <a:ext cx="383054" cy="369332"/>
              </a:xfrm>
              <a:prstGeom prst="rect">
                <a:avLst/>
              </a:prstGeom>
              <a:blipFill>
                <a:blip r:embed="rId10"/>
                <a:stretch>
                  <a:fillRect l="-9677" r="-6452" b="-1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5855912-C380-03B7-70B4-A69FBE368239}"/>
              </a:ext>
            </a:extLst>
          </p:cNvPr>
          <p:cNvSpPr txBox="1"/>
          <p:nvPr/>
        </p:nvSpPr>
        <p:spPr>
          <a:xfrm>
            <a:off x="10587256" y="2986686"/>
            <a:ext cx="95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dirty="0">
                <a:latin typeface="+mj-lt"/>
              </a:rPr>
              <a:t>Area = 1</a:t>
            </a:r>
          </a:p>
        </p:txBody>
      </p:sp>
    </p:spTree>
    <p:extLst>
      <p:ext uri="{BB962C8B-B14F-4D97-AF65-F5344CB8AC3E}">
        <p14:creationId xmlns:p14="http://schemas.microsoft.com/office/powerpoint/2010/main" val="2584507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7DD9E-CDC8-853C-AAFB-277401195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D32E2226-943D-5AC8-1C7D-1933F7C45BFF}"/>
              </a:ext>
            </a:extLst>
          </p:cNvPr>
          <p:cNvSpPr/>
          <p:nvPr/>
        </p:nvSpPr>
        <p:spPr>
          <a:xfrm>
            <a:off x="7868270" y="3339088"/>
            <a:ext cx="2380342" cy="656093"/>
          </a:xfrm>
          <a:custGeom>
            <a:avLst/>
            <a:gdLst>
              <a:gd name="connsiteX0" fmla="*/ 51013 w 2380342"/>
              <a:gd name="connsiteY0" fmla="*/ 153602 h 656093"/>
              <a:gd name="connsiteX1" fmla="*/ 648173 w 2380342"/>
              <a:gd name="connsiteY1" fmla="*/ 4312 h 656093"/>
              <a:gd name="connsiteX2" fmla="*/ 1077381 w 2380342"/>
              <a:gd name="connsiteY2" fmla="*/ 321553 h 656093"/>
              <a:gd name="connsiteX3" fmla="*/ 1823830 w 2380342"/>
              <a:gd name="connsiteY3" fmla="*/ 41634 h 656093"/>
              <a:gd name="connsiteX4" fmla="*/ 2346344 w 2380342"/>
              <a:gd name="connsiteY4" fmla="*/ 414859 h 656093"/>
              <a:gd name="connsiteX5" fmla="*/ 2290360 w 2380342"/>
              <a:gd name="connsiteY5" fmla="*/ 638793 h 656093"/>
              <a:gd name="connsiteX6" fmla="*/ 1973119 w 2380342"/>
              <a:gd name="connsiteY6" fmla="*/ 638793 h 656093"/>
              <a:gd name="connsiteX7" fmla="*/ 1525250 w 2380342"/>
              <a:gd name="connsiteY7" fmla="*/ 620132 h 656093"/>
              <a:gd name="connsiteX8" fmla="*/ 1152026 w 2380342"/>
              <a:gd name="connsiteY8" fmla="*/ 620132 h 656093"/>
              <a:gd name="connsiteX9" fmla="*/ 853446 w 2380342"/>
              <a:gd name="connsiteY9" fmla="*/ 620132 h 656093"/>
              <a:gd name="connsiteX10" fmla="*/ 554866 w 2380342"/>
              <a:gd name="connsiteY10" fmla="*/ 620132 h 656093"/>
              <a:gd name="connsiteX11" fmla="*/ 349593 w 2380342"/>
              <a:gd name="connsiteY11" fmla="*/ 620132 h 656093"/>
              <a:gd name="connsiteX12" fmla="*/ 106997 w 2380342"/>
              <a:gd name="connsiteY12" fmla="*/ 638793 h 656093"/>
              <a:gd name="connsiteX13" fmla="*/ 51013 w 2380342"/>
              <a:gd name="connsiteY13" fmla="*/ 638793 h 656093"/>
              <a:gd name="connsiteX14" fmla="*/ 51013 w 2380342"/>
              <a:gd name="connsiteY14" fmla="*/ 508165 h 656093"/>
              <a:gd name="connsiteX15" fmla="*/ 32352 w 2380342"/>
              <a:gd name="connsiteY15" fmla="*/ 377536 h 656093"/>
              <a:gd name="connsiteX16" fmla="*/ 51013 w 2380342"/>
              <a:gd name="connsiteY16" fmla="*/ 153602 h 65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80342" h="656093">
                <a:moveTo>
                  <a:pt x="51013" y="153602"/>
                </a:moveTo>
                <a:cubicBezTo>
                  <a:pt x="153650" y="91398"/>
                  <a:pt x="477112" y="-23680"/>
                  <a:pt x="648173" y="4312"/>
                </a:cubicBezTo>
                <a:cubicBezTo>
                  <a:pt x="819234" y="32304"/>
                  <a:pt x="881438" y="315333"/>
                  <a:pt x="1077381" y="321553"/>
                </a:cubicBezTo>
                <a:cubicBezTo>
                  <a:pt x="1273324" y="327773"/>
                  <a:pt x="1612336" y="26083"/>
                  <a:pt x="1823830" y="41634"/>
                </a:cubicBezTo>
                <a:cubicBezTo>
                  <a:pt x="2035324" y="57185"/>
                  <a:pt x="2268589" y="315333"/>
                  <a:pt x="2346344" y="414859"/>
                </a:cubicBezTo>
                <a:cubicBezTo>
                  <a:pt x="2424099" y="514386"/>
                  <a:pt x="2352564" y="601471"/>
                  <a:pt x="2290360" y="638793"/>
                </a:cubicBezTo>
                <a:cubicBezTo>
                  <a:pt x="2228156" y="676115"/>
                  <a:pt x="2100637" y="641903"/>
                  <a:pt x="1973119" y="638793"/>
                </a:cubicBezTo>
                <a:cubicBezTo>
                  <a:pt x="1845601" y="635683"/>
                  <a:pt x="1662099" y="623242"/>
                  <a:pt x="1525250" y="620132"/>
                </a:cubicBezTo>
                <a:cubicBezTo>
                  <a:pt x="1388401" y="617022"/>
                  <a:pt x="1152026" y="620132"/>
                  <a:pt x="1152026" y="620132"/>
                </a:cubicBezTo>
                <a:lnTo>
                  <a:pt x="853446" y="620132"/>
                </a:lnTo>
                <a:lnTo>
                  <a:pt x="554866" y="620132"/>
                </a:lnTo>
                <a:cubicBezTo>
                  <a:pt x="470891" y="620132"/>
                  <a:pt x="424238" y="617022"/>
                  <a:pt x="349593" y="620132"/>
                </a:cubicBezTo>
                <a:cubicBezTo>
                  <a:pt x="274948" y="623242"/>
                  <a:pt x="106997" y="638793"/>
                  <a:pt x="106997" y="638793"/>
                </a:cubicBezTo>
                <a:cubicBezTo>
                  <a:pt x="57234" y="641903"/>
                  <a:pt x="60344" y="660564"/>
                  <a:pt x="51013" y="638793"/>
                </a:cubicBezTo>
                <a:cubicBezTo>
                  <a:pt x="41682" y="617022"/>
                  <a:pt x="54123" y="551708"/>
                  <a:pt x="51013" y="508165"/>
                </a:cubicBezTo>
                <a:cubicBezTo>
                  <a:pt x="47903" y="464622"/>
                  <a:pt x="32352" y="430409"/>
                  <a:pt x="32352" y="377536"/>
                </a:cubicBezTo>
                <a:cubicBezTo>
                  <a:pt x="32352" y="324663"/>
                  <a:pt x="-51624" y="215806"/>
                  <a:pt x="51013" y="153602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4394B8-667D-5D2D-474E-86172387D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02" y="365125"/>
            <a:ext cx="11551298" cy="1325563"/>
          </a:xfrm>
        </p:spPr>
        <p:txBody>
          <a:bodyPr>
            <a:normAutofit/>
          </a:bodyPr>
          <a:lstStyle/>
          <a:p>
            <a:r>
              <a:rPr lang="en-US" dirty="0"/>
              <a:t>Correlated Sampling</a:t>
            </a:r>
            <a:endParaRPr lang="en-IL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2DEA88-A41E-1B9B-7A3B-EC7675159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2845"/>
            <a:ext cx="11353800" cy="65280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00" dirty="0">
              <a:latin typeface="+mj-lt"/>
            </a:endParaRPr>
          </a:p>
          <a:p>
            <a:pPr lvl="1"/>
            <a:endParaRPr lang="en-US" sz="2600" dirty="0">
              <a:latin typeface="+mj-lt"/>
            </a:endParaRPr>
          </a:p>
          <a:p>
            <a:pPr lvl="1"/>
            <a:endParaRPr lang="en-US" sz="2600" dirty="0">
              <a:latin typeface="+mj-lt"/>
            </a:endParaRPr>
          </a:p>
          <a:p>
            <a:pPr lvl="1"/>
            <a:endParaRPr lang="en-US" sz="2600" dirty="0">
              <a:latin typeface="+mj-lt"/>
            </a:endParaRPr>
          </a:p>
          <a:p>
            <a:pPr lvl="1"/>
            <a:endParaRPr lang="en-US" sz="2600" dirty="0">
              <a:latin typeface="+mj-lt"/>
            </a:endParaRPr>
          </a:p>
          <a:p>
            <a:pPr marL="457200" lvl="1" indent="0">
              <a:buNone/>
            </a:pPr>
            <a:endParaRPr lang="en-US" sz="900" dirty="0">
              <a:latin typeface="+mj-lt"/>
            </a:endParaRPr>
          </a:p>
          <a:p>
            <a:endParaRPr lang="en-US" sz="2600" dirty="0">
              <a:latin typeface="+mj-lt"/>
            </a:endParaRPr>
          </a:p>
          <a:p>
            <a:endParaRPr lang="en-IL" dirty="0">
              <a:latin typeface="+mj-lt"/>
            </a:endParaRPr>
          </a:p>
          <a:p>
            <a:endParaRPr lang="en-US" i="1" dirty="0">
              <a:latin typeface="+mj-lt"/>
            </a:endParaRPr>
          </a:p>
          <a:p>
            <a:endParaRPr lang="en-IL" sz="26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1ED23B-5FFF-9FEE-5D29-7EEFD90AB961}"/>
              </a:ext>
            </a:extLst>
          </p:cNvPr>
          <p:cNvSpPr txBox="1"/>
          <p:nvPr/>
        </p:nvSpPr>
        <p:spPr>
          <a:xfrm>
            <a:off x="2838207" y="1763223"/>
            <a:ext cx="62228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6600" dirty="0">
                <a:solidFill>
                  <a:srgbClr val="7030A0"/>
                </a:solidFill>
              </a:rPr>
              <a:t>P</a:t>
            </a:r>
            <a:endParaRPr lang="en-IL" dirty="0">
              <a:solidFill>
                <a:srgbClr val="7030A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688F5F-2650-8FA8-E40F-8B2FAD930D83}"/>
              </a:ext>
            </a:extLst>
          </p:cNvPr>
          <p:cNvSpPr txBox="1"/>
          <p:nvPr/>
        </p:nvSpPr>
        <p:spPr>
          <a:xfrm>
            <a:off x="7383140" y="1781439"/>
            <a:ext cx="6655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6600" dirty="0">
                <a:solidFill>
                  <a:srgbClr val="7030A0"/>
                </a:solidFill>
              </a:rPr>
              <a:t>V</a:t>
            </a:r>
            <a:endParaRPr lang="en-IL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40BEDA-51CF-2507-72BA-ECCBC51005C4}"/>
                  </a:ext>
                </a:extLst>
              </p:cNvPr>
              <p:cNvSpPr txBox="1"/>
              <p:nvPr/>
            </p:nvSpPr>
            <p:spPr>
              <a:xfrm>
                <a:off x="5668582" y="1781439"/>
                <a:ext cx="2839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40BEDA-51CF-2507-72BA-ECCBC5100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582" y="1781439"/>
                <a:ext cx="283924" cy="369332"/>
              </a:xfrm>
              <a:prstGeom prst="rect">
                <a:avLst/>
              </a:prstGeom>
              <a:blipFill>
                <a:blip r:embed="rId3"/>
                <a:stretch>
                  <a:fillRect l="-26087" r="-21739" b="-2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388FA8-0539-E05F-0214-6A0BCAD5080A}"/>
                  </a:ext>
                </a:extLst>
              </p:cNvPr>
              <p:cNvSpPr txBox="1"/>
              <p:nvPr/>
            </p:nvSpPr>
            <p:spPr>
              <a:xfrm>
                <a:off x="3460493" y="2422844"/>
                <a:ext cx="3055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388FA8-0539-E05F-0214-6A0BCAD50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493" y="2422844"/>
                <a:ext cx="305596" cy="369332"/>
              </a:xfrm>
              <a:prstGeom prst="rect">
                <a:avLst/>
              </a:prstGeom>
              <a:blipFill>
                <a:blip r:embed="rId4"/>
                <a:stretch>
                  <a:fillRect l="-12000" r="-8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8C84DC6-DBC1-78C3-D60B-D2D1A372B245}"/>
              </a:ext>
            </a:extLst>
          </p:cNvPr>
          <p:cNvCxnSpPr>
            <a:cxnSpLocks/>
          </p:cNvCxnSpPr>
          <p:nvPr/>
        </p:nvCxnSpPr>
        <p:spPr>
          <a:xfrm flipH="1">
            <a:off x="4629632" y="3158123"/>
            <a:ext cx="2645747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F7C95F-7254-868E-6660-758828B5D16D}"/>
                  </a:ext>
                </a:extLst>
              </p:cNvPr>
              <p:cNvSpPr txBox="1"/>
              <p:nvPr/>
            </p:nvSpPr>
            <p:spPr>
              <a:xfrm>
                <a:off x="5526620" y="2660692"/>
                <a:ext cx="5088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IL" sz="2400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F7C95F-7254-868E-6660-758828B5D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620" y="2660692"/>
                <a:ext cx="508857" cy="369332"/>
              </a:xfrm>
              <a:prstGeom prst="rect">
                <a:avLst/>
              </a:prstGeom>
              <a:blipFill>
                <a:blip r:embed="rId5"/>
                <a:stretch>
                  <a:fillRect l="-7317" r="-12195" b="-2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8DA9D4B-EB9B-E035-AF48-B9F10774C4CA}"/>
              </a:ext>
            </a:extLst>
          </p:cNvPr>
          <p:cNvCxnSpPr>
            <a:cxnSpLocks/>
          </p:cNvCxnSpPr>
          <p:nvPr/>
        </p:nvCxnSpPr>
        <p:spPr>
          <a:xfrm>
            <a:off x="4629631" y="3627764"/>
            <a:ext cx="2645747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07F9170-5671-E78F-C225-395CDF973C52}"/>
                  </a:ext>
                </a:extLst>
              </p:cNvPr>
              <p:cNvSpPr txBox="1"/>
              <p:nvPr/>
            </p:nvSpPr>
            <p:spPr>
              <a:xfrm>
                <a:off x="5498408" y="3248502"/>
                <a:ext cx="2479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07F9170-5671-E78F-C225-395CDF973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408" y="3248502"/>
                <a:ext cx="247952" cy="369332"/>
              </a:xfrm>
              <a:prstGeom prst="rect">
                <a:avLst/>
              </a:prstGeom>
              <a:blipFill>
                <a:blip r:embed="rId6"/>
                <a:stretch>
                  <a:fillRect l="-9524" r="-1428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930650F-9B35-7834-B9B3-DB4B110D4995}"/>
              </a:ext>
            </a:extLst>
          </p:cNvPr>
          <p:cNvCxnSpPr/>
          <p:nvPr/>
        </p:nvCxnSpPr>
        <p:spPr>
          <a:xfrm>
            <a:off x="7666193" y="3976685"/>
            <a:ext cx="28551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6C7252B-2039-FCFB-62F4-61946CC8F166}"/>
              </a:ext>
            </a:extLst>
          </p:cNvPr>
          <p:cNvCxnSpPr>
            <a:cxnSpLocks/>
          </p:cNvCxnSpPr>
          <p:nvPr/>
        </p:nvCxnSpPr>
        <p:spPr>
          <a:xfrm flipV="1">
            <a:off x="7899067" y="2941998"/>
            <a:ext cx="0" cy="11949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C33D2C4-EDC0-3686-AC0F-369CBE378473}"/>
              </a:ext>
            </a:extLst>
          </p:cNvPr>
          <p:cNvSpPr/>
          <p:nvPr/>
        </p:nvSpPr>
        <p:spPr>
          <a:xfrm>
            <a:off x="10170781" y="3236958"/>
            <a:ext cx="90724" cy="712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614DB56-F43E-11F1-8032-6D8233C5BE94}"/>
                  </a:ext>
                </a:extLst>
              </p:cNvPr>
              <p:cNvSpPr txBox="1"/>
              <p:nvPr/>
            </p:nvSpPr>
            <p:spPr>
              <a:xfrm>
                <a:off x="7906745" y="2336881"/>
                <a:ext cx="2215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614DB56-F43E-11F1-8032-6D8233C5B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6745" y="2336881"/>
                <a:ext cx="221535" cy="369332"/>
              </a:xfrm>
              <a:prstGeom prst="rect">
                <a:avLst/>
              </a:prstGeom>
              <a:blipFill>
                <a:blip r:embed="rId7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041E0B7-32C8-E0EF-E079-2D8CB2F7B284}"/>
              </a:ext>
            </a:extLst>
          </p:cNvPr>
          <p:cNvCxnSpPr/>
          <p:nvPr/>
        </p:nvCxnSpPr>
        <p:spPr>
          <a:xfrm>
            <a:off x="7667967" y="3976685"/>
            <a:ext cx="28551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9823F23-5A37-252B-E05E-2AC9D5A668CB}"/>
              </a:ext>
            </a:extLst>
          </p:cNvPr>
          <p:cNvCxnSpPr>
            <a:cxnSpLocks/>
          </p:cNvCxnSpPr>
          <p:nvPr/>
        </p:nvCxnSpPr>
        <p:spPr>
          <a:xfrm flipV="1">
            <a:off x="7900841" y="2941998"/>
            <a:ext cx="0" cy="11949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834981E0-6028-4A53-2E73-F1E36E1795A0}"/>
              </a:ext>
            </a:extLst>
          </p:cNvPr>
          <p:cNvSpPr/>
          <p:nvPr/>
        </p:nvSpPr>
        <p:spPr>
          <a:xfrm>
            <a:off x="10172555" y="3236958"/>
            <a:ext cx="90724" cy="712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CD162B4-1C94-6A3B-E124-2053622C3193}"/>
              </a:ext>
            </a:extLst>
          </p:cNvPr>
          <p:cNvCxnSpPr/>
          <p:nvPr/>
        </p:nvCxnSpPr>
        <p:spPr>
          <a:xfrm>
            <a:off x="8306650" y="3864135"/>
            <a:ext cx="0" cy="19138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3C535E-6ADD-DCB0-82CD-F4B67C6DE5D5}"/>
              </a:ext>
            </a:extLst>
          </p:cNvPr>
          <p:cNvCxnSpPr/>
          <p:nvPr/>
        </p:nvCxnSpPr>
        <p:spPr>
          <a:xfrm>
            <a:off x="8758090" y="3867680"/>
            <a:ext cx="0" cy="19138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AFE51E6-5DAB-EE9C-0704-646FCEEB812A}"/>
              </a:ext>
            </a:extLst>
          </p:cNvPr>
          <p:cNvCxnSpPr/>
          <p:nvPr/>
        </p:nvCxnSpPr>
        <p:spPr>
          <a:xfrm>
            <a:off x="9191365" y="3867680"/>
            <a:ext cx="0" cy="19138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DFACA2-C785-5642-B571-B93B67E675BB}"/>
                  </a:ext>
                </a:extLst>
              </p:cNvPr>
              <p:cNvSpPr txBox="1"/>
              <p:nvPr/>
            </p:nvSpPr>
            <p:spPr>
              <a:xfrm>
                <a:off x="7912446" y="3952322"/>
                <a:ext cx="3759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DFACA2-C785-5642-B571-B93B67E67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2446" y="3952322"/>
                <a:ext cx="375936" cy="369332"/>
              </a:xfrm>
              <a:prstGeom prst="rect">
                <a:avLst/>
              </a:prstGeom>
              <a:blipFill>
                <a:blip r:embed="rId8"/>
                <a:stretch>
                  <a:fillRect l="-10000" r="-6667" b="-1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6DEF87F-74C6-FADE-FECC-CDE533E9A377}"/>
                  </a:ext>
                </a:extLst>
              </p:cNvPr>
              <p:cNvSpPr txBox="1"/>
              <p:nvPr/>
            </p:nvSpPr>
            <p:spPr>
              <a:xfrm>
                <a:off x="8365635" y="3981687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6DEF87F-74C6-FADE-FECC-CDE533E9A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5635" y="3981687"/>
                <a:ext cx="383054" cy="369332"/>
              </a:xfrm>
              <a:prstGeom prst="rect">
                <a:avLst/>
              </a:prstGeom>
              <a:blipFill>
                <a:blip r:embed="rId9"/>
                <a:stretch>
                  <a:fillRect l="-9677" r="-6452" b="-1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5C86398-71D7-EFF7-8CEA-597991A8588C}"/>
                  </a:ext>
                </a:extLst>
              </p:cNvPr>
              <p:cNvSpPr txBox="1"/>
              <p:nvPr/>
            </p:nvSpPr>
            <p:spPr>
              <a:xfrm>
                <a:off x="8788888" y="3981687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5C86398-71D7-EFF7-8CEA-597991A85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8888" y="3981687"/>
                <a:ext cx="383054" cy="369332"/>
              </a:xfrm>
              <a:prstGeom prst="rect">
                <a:avLst/>
              </a:prstGeom>
              <a:blipFill>
                <a:blip r:embed="rId10"/>
                <a:stretch>
                  <a:fillRect l="-9677" r="-6452" b="-1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AE7C2A-F927-E8EA-73A1-B0AC7C9FE8AB}"/>
                  </a:ext>
                </a:extLst>
              </p:cNvPr>
              <p:cNvSpPr txBox="1"/>
              <p:nvPr/>
            </p:nvSpPr>
            <p:spPr>
              <a:xfrm>
                <a:off x="10723897" y="2871219"/>
                <a:ext cx="96635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L" dirty="0">
                    <a:latin typeface="+mj-lt"/>
                  </a:rPr>
                  <a:t>Area = </a:t>
                </a:r>
                <a14:m>
                  <m:oMath xmlns:m="http://schemas.openxmlformats.org/officeDocument/2006/math">
                    <m:r>
                      <a:rPr lang="he-IL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he-IL" b="0" dirty="0">
                  <a:latin typeface="+mj-lt"/>
                </a:endParaRPr>
              </a:p>
              <a:p>
                <a:endParaRPr lang="en-IL" dirty="0">
                  <a:latin typeface="+mj-lt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AE7C2A-F927-E8EA-73A1-B0AC7C9FE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3897" y="2871219"/>
                <a:ext cx="966355" cy="646331"/>
              </a:xfrm>
              <a:prstGeom prst="rect">
                <a:avLst/>
              </a:prstGeom>
              <a:blipFill>
                <a:blip r:embed="rId11"/>
                <a:stretch>
                  <a:fillRect l="-5195" t="-7843" r="-1039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9DAC5878-F8B9-4D9F-6AFD-6F98FA3B5CF5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53142"/>
          <a:stretch>
            <a:fillRect/>
          </a:stretch>
        </p:blipFill>
        <p:spPr>
          <a:xfrm>
            <a:off x="9114894" y="2847338"/>
            <a:ext cx="1611144" cy="166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0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23010-ADDC-A935-8F4F-B9A6C75EC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6B320A39-20D5-884F-FDE3-5606742A3A92}"/>
              </a:ext>
            </a:extLst>
          </p:cNvPr>
          <p:cNvSpPr/>
          <p:nvPr/>
        </p:nvSpPr>
        <p:spPr>
          <a:xfrm>
            <a:off x="1211438" y="3339088"/>
            <a:ext cx="2380342" cy="656093"/>
          </a:xfrm>
          <a:custGeom>
            <a:avLst/>
            <a:gdLst>
              <a:gd name="connsiteX0" fmla="*/ 51013 w 2380342"/>
              <a:gd name="connsiteY0" fmla="*/ 153602 h 656093"/>
              <a:gd name="connsiteX1" fmla="*/ 648173 w 2380342"/>
              <a:gd name="connsiteY1" fmla="*/ 4312 h 656093"/>
              <a:gd name="connsiteX2" fmla="*/ 1077381 w 2380342"/>
              <a:gd name="connsiteY2" fmla="*/ 321553 h 656093"/>
              <a:gd name="connsiteX3" fmla="*/ 1823830 w 2380342"/>
              <a:gd name="connsiteY3" fmla="*/ 41634 h 656093"/>
              <a:gd name="connsiteX4" fmla="*/ 2346344 w 2380342"/>
              <a:gd name="connsiteY4" fmla="*/ 414859 h 656093"/>
              <a:gd name="connsiteX5" fmla="*/ 2290360 w 2380342"/>
              <a:gd name="connsiteY5" fmla="*/ 638793 h 656093"/>
              <a:gd name="connsiteX6" fmla="*/ 1973119 w 2380342"/>
              <a:gd name="connsiteY6" fmla="*/ 638793 h 656093"/>
              <a:gd name="connsiteX7" fmla="*/ 1525250 w 2380342"/>
              <a:gd name="connsiteY7" fmla="*/ 620132 h 656093"/>
              <a:gd name="connsiteX8" fmla="*/ 1152026 w 2380342"/>
              <a:gd name="connsiteY8" fmla="*/ 620132 h 656093"/>
              <a:gd name="connsiteX9" fmla="*/ 853446 w 2380342"/>
              <a:gd name="connsiteY9" fmla="*/ 620132 h 656093"/>
              <a:gd name="connsiteX10" fmla="*/ 554866 w 2380342"/>
              <a:gd name="connsiteY10" fmla="*/ 620132 h 656093"/>
              <a:gd name="connsiteX11" fmla="*/ 349593 w 2380342"/>
              <a:gd name="connsiteY11" fmla="*/ 620132 h 656093"/>
              <a:gd name="connsiteX12" fmla="*/ 106997 w 2380342"/>
              <a:gd name="connsiteY12" fmla="*/ 638793 h 656093"/>
              <a:gd name="connsiteX13" fmla="*/ 51013 w 2380342"/>
              <a:gd name="connsiteY13" fmla="*/ 638793 h 656093"/>
              <a:gd name="connsiteX14" fmla="*/ 51013 w 2380342"/>
              <a:gd name="connsiteY14" fmla="*/ 508165 h 656093"/>
              <a:gd name="connsiteX15" fmla="*/ 32352 w 2380342"/>
              <a:gd name="connsiteY15" fmla="*/ 377536 h 656093"/>
              <a:gd name="connsiteX16" fmla="*/ 51013 w 2380342"/>
              <a:gd name="connsiteY16" fmla="*/ 153602 h 65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80342" h="656093">
                <a:moveTo>
                  <a:pt x="51013" y="153602"/>
                </a:moveTo>
                <a:cubicBezTo>
                  <a:pt x="153650" y="91398"/>
                  <a:pt x="477112" y="-23680"/>
                  <a:pt x="648173" y="4312"/>
                </a:cubicBezTo>
                <a:cubicBezTo>
                  <a:pt x="819234" y="32304"/>
                  <a:pt x="881438" y="315333"/>
                  <a:pt x="1077381" y="321553"/>
                </a:cubicBezTo>
                <a:cubicBezTo>
                  <a:pt x="1273324" y="327773"/>
                  <a:pt x="1612336" y="26083"/>
                  <a:pt x="1823830" y="41634"/>
                </a:cubicBezTo>
                <a:cubicBezTo>
                  <a:pt x="2035324" y="57185"/>
                  <a:pt x="2268589" y="315333"/>
                  <a:pt x="2346344" y="414859"/>
                </a:cubicBezTo>
                <a:cubicBezTo>
                  <a:pt x="2424099" y="514386"/>
                  <a:pt x="2352564" y="601471"/>
                  <a:pt x="2290360" y="638793"/>
                </a:cubicBezTo>
                <a:cubicBezTo>
                  <a:pt x="2228156" y="676115"/>
                  <a:pt x="2100637" y="641903"/>
                  <a:pt x="1973119" y="638793"/>
                </a:cubicBezTo>
                <a:cubicBezTo>
                  <a:pt x="1845601" y="635683"/>
                  <a:pt x="1662099" y="623242"/>
                  <a:pt x="1525250" y="620132"/>
                </a:cubicBezTo>
                <a:cubicBezTo>
                  <a:pt x="1388401" y="617022"/>
                  <a:pt x="1152026" y="620132"/>
                  <a:pt x="1152026" y="620132"/>
                </a:cubicBezTo>
                <a:lnTo>
                  <a:pt x="853446" y="620132"/>
                </a:lnTo>
                <a:lnTo>
                  <a:pt x="554866" y="620132"/>
                </a:lnTo>
                <a:cubicBezTo>
                  <a:pt x="470891" y="620132"/>
                  <a:pt x="424238" y="617022"/>
                  <a:pt x="349593" y="620132"/>
                </a:cubicBezTo>
                <a:cubicBezTo>
                  <a:pt x="274948" y="623242"/>
                  <a:pt x="106997" y="638793"/>
                  <a:pt x="106997" y="638793"/>
                </a:cubicBezTo>
                <a:cubicBezTo>
                  <a:pt x="57234" y="641903"/>
                  <a:pt x="60344" y="660564"/>
                  <a:pt x="51013" y="638793"/>
                </a:cubicBezTo>
                <a:cubicBezTo>
                  <a:pt x="41682" y="617022"/>
                  <a:pt x="54123" y="551708"/>
                  <a:pt x="51013" y="508165"/>
                </a:cubicBezTo>
                <a:cubicBezTo>
                  <a:pt x="47903" y="464622"/>
                  <a:pt x="32352" y="430409"/>
                  <a:pt x="32352" y="377536"/>
                </a:cubicBezTo>
                <a:cubicBezTo>
                  <a:pt x="32352" y="324663"/>
                  <a:pt x="-51624" y="215806"/>
                  <a:pt x="51013" y="153602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886821-1142-043D-F98C-7AE774034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02" y="365125"/>
            <a:ext cx="11551298" cy="1325563"/>
          </a:xfrm>
        </p:spPr>
        <p:txBody>
          <a:bodyPr>
            <a:normAutofit/>
          </a:bodyPr>
          <a:lstStyle/>
          <a:p>
            <a:r>
              <a:rPr lang="en-US" dirty="0"/>
              <a:t>Correlated Sampling</a:t>
            </a:r>
            <a:endParaRPr lang="en-IL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0E6B4D-5CE3-08FA-8880-F06C9E440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2845"/>
            <a:ext cx="11353800" cy="65280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00" dirty="0">
              <a:latin typeface="+mj-lt"/>
            </a:endParaRPr>
          </a:p>
          <a:p>
            <a:pPr lvl="1"/>
            <a:endParaRPr lang="en-US" sz="2600" dirty="0">
              <a:latin typeface="+mj-lt"/>
            </a:endParaRPr>
          </a:p>
          <a:p>
            <a:pPr lvl="1"/>
            <a:endParaRPr lang="en-US" sz="2600" dirty="0">
              <a:latin typeface="+mj-lt"/>
            </a:endParaRPr>
          </a:p>
          <a:p>
            <a:pPr lvl="1"/>
            <a:endParaRPr lang="en-US" sz="2600" dirty="0">
              <a:latin typeface="+mj-lt"/>
            </a:endParaRPr>
          </a:p>
          <a:p>
            <a:pPr lvl="1"/>
            <a:endParaRPr lang="en-US" sz="2600" dirty="0">
              <a:latin typeface="+mj-lt"/>
            </a:endParaRPr>
          </a:p>
          <a:p>
            <a:pPr marL="457200" lvl="1" indent="0">
              <a:buNone/>
            </a:pPr>
            <a:endParaRPr lang="en-US" sz="900" dirty="0">
              <a:latin typeface="+mj-lt"/>
            </a:endParaRPr>
          </a:p>
          <a:p>
            <a:endParaRPr lang="en-US" sz="2600" dirty="0">
              <a:latin typeface="+mj-lt"/>
            </a:endParaRPr>
          </a:p>
          <a:p>
            <a:endParaRPr lang="en-IL" dirty="0">
              <a:latin typeface="+mj-lt"/>
            </a:endParaRPr>
          </a:p>
          <a:p>
            <a:endParaRPr lang="en-US" i="1" dirty="0">
              <a:latin typeface="+mj-lt"/>
            </a:endParaRPr>
          </a:p>
          <a:p>
            <a:endParaRPr lang="en-IL" sz="26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010B59-54D9-FA12-0E43-715144773747}"/>
              </a:ext>
            </a:extLst>
          </p:cNvPr>
          <p:cNvSpPr txBox="1"/>
          <p:nvPr/>
        </p:nvSpPr>
        <p:spPr>
          <a:xfrm>
            <a:off x="2838207" y="1763223"/>
            <a:ext cx="62228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6600" dirty="0">
                <a:solidFill>
                  <a:srgbClr val="7030A0"/>
                </a:solidFill>
              </a:rPr>
              <a:t>P</a:t>
            </a:r>
            <a:endParaRPr lang="en-IL" dirty="0">
              <a:solidFill>
                <a:srgbClr val="7030A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305269-80AD-1033-E94A-18B352E1D507}"/>
              </a:ext>
            </a:extLst>
          </p:cNvPr>
          <p:cNvSpPr txBox="1"/>
          <p:nvPr/>
        </p:nvSpPr>
        <p:spPr>
          <a:xfrm>
            <a:off x="7383140" y="1781439"/>
            <a:ext cx="6655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6600" dirty="0">
                <a:solidFill>
                  <a:srgbClr val="7030A0"/>
                </a:solidFill>
              </a:rPr>
              <a:t>V</a:t>
            </a:r>
            <a:endParaRPr lang="en-IL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2D5C4C6-C2F9-FBE7-779D-B454D233FFCE}"/>
                  </a:ext>
                </a:extLst>
              </p:cNvPr>
              <p:cNvSpPr txBox="1"/>
              <p:nvPr/>
            </p:nvSpPr>
            <p:spPr>
              <a:xfrm>
                <a:off x="5668582" y="1781439"/>
                <a:ext cx="2839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2D5C4C6-C2F9-FBE7-779D-B454D233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582" y="1781439"/>
                <a:ext cx="283924" cy="369332"/>
              </a:xfrm>
              <a:prstGeom prst="rect">
                <a:avLst/>
              </a:prstGeom>
              <a:blipFill>
                <a:blip r:embed="rId3"/>
                <a:stretch>
                  <a:fillRect l="-26087" r="-21739" b="-2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ACC795-371C-F659-B725-58A83400517D}"/>
                  </a:ext>
                </a:extLst>
              </p:cNvPr>
              <p:cNvSpPr txBox="1"/>
              <p:nvPr/>
            </p:nvSpPr>
            <p:spPr>
              <a:xfrm>
                <a:off x="3460493" y="2422844"/>
                <a:ext cx="3055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ACC795-371C-F659-B725-58A834005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493" y="2422844"/>
                <a:ext cx="305596" cy="369332"/>
              </a:xfrm>
              <a:prstGeom prst="rect">
                <a:avLst/>
              </a:prstGeom>
              <a:blipFill>
                <a:blip r:embed="rId4"/>
                <a:stretch>
                  <a:fillRect l="-12000" r="-8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812C0DF-89FB-EDE2-E19A-9323EBC0F7E8}"/>
              </a:ext>
            </a:extLst>
          </p:cNvPr>
          <p:cNvCxnSpPr>
            <a:cxnSpLocks/>
          </p:cNvCxnSpPr>
          <p:nvPr/>
        </p:nvCxnSpPr>
        <p:spPr>
          <a:xfrm flipH="1">
            <a:off x="4629632" y="3158123"/>
            <a:ext cx="2645747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81AF023-3F86-1E75-2652-A7354FE19629}"/>
                  </a:ext>
                </a:extLst>
              </p:cNvPr>
              <p:cNvSpPr txBox="1"/>
              <p:nvPr/>
            </p:nvSpPr>
            <p:spPr>
              <a:xfrm>
                <a:off x="5526620" y="2660692"/>
                <a:ext cx="5088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IL" sz="2400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81AF023-3F86-1E75-2652-A7354FE196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620" y="2660692"/>
                <a:ext cx="508857" cy="369332"/>
              </a:xfrm>
              <a:prstGeom prst="rect">
                <a:avLst/>
              </a:prstGeom>
              <a:blipFill>
                <a:blip r:embed="rId5"/>
                <a:stretch>
                  <a:fillRect l="-7317" r="-12195" b="-2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AE9BC3-4ED2-E6FD-483F-19FBB619D238}"/>
              </a:ext>
            </a:extLst>
          </p:cNvPr>
          <p:cNvCxnSpPr>
            <a:cxnSpLocks/>
          </p:cNvCxnSpPr>
          <p:nvPr/>
        </p:nvCxnSpPr>
        <p:spPr>
          <a:xfrm>
            <a:off x="4629631" y="3627764"/>
            <a:ext cx="2645747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C6EB23B-0676-AF80-3D77-EB0407154D10}"/>
                  </a:ext>
                </a:extLst>
              </p:cNvPr>
              <p:cNvSpPr txBox="1"/>
              <p:nvPr/>
            </p:nvSpPr>
            <p:spPr>
              <a:xfrm>
                <a:off x="5498408" y="3248502"/>
                <a:ext cx="50969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e-IL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sz="2400" b="0" dirty="0"/>
              </a:p>
              <a:p>
                <a:endParaRPr lang="en-IL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C6EB23B-0676-AF80-3D77-EB0407154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408" y="3248502"/>
                <a:ext cx="509691" cy="738664"/>
              </a:xfrm>
              <a:prstGeom prst="rect">
                <a:avLst/>
              </a:prstGeom>
              <a:blipFill>
                <a:blip r:embed="rId6"/>
                <a:stretch>
                  <a:fillRect t="-11864" r="-3095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FFB54F5-D257-60BA-3D22-7C01921E806F}"/>
              </a:ext>
            </a:extLst>
          </p:cNvPr>
          <p:cNvCxnSpPr/>
          <p:nvPr/>
        </p:nvCxnSpPr>
        <p:spPr>
          <a:xfrm>
            <a:off x="1009361" y="3976685"/>
            <a:ext cx="28551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9D00BF6-28A8-F8C9-3859-9454297151D6}"/>
              </a:ext>
            </a:extLst>
          </p:cNvPr>
          <p:cNvCxnSpPr>
            <a:cxnSpLocks/>
          </p:cNvCxnSpPr>
          <p:nvPr/>
        </p:nvCxnSpPr>
        <p:spPr>
          <a:xfrm flipV="1">
            <a:off x="1242235" y="2941998"/>
            <a:ext cx="0" cy="11949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1E3A92E8-6FA7-D314-CF89-DD176E7EAA39}"/>
              </a:ext>
            </a:extLst>
          </p:cNvPr>
          <p:cNvSpPr/>
          <p:nvPr/>
        </p:nvSpPr>
        <p:spPr>
          <a:xfrm>
            <a:off x="3513949" y="3236958"/>
            <a:ext cx="90724" cy="712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06712A9-3D09-C189-FFEE-7B11E5F0092B}"/>
                  </a:ext>
                </a:extLst>
              </p:cNvPr>
              <p:cNvSpPr txBox="1"/>
              <p:nvPr/>
            </p:nvSpPr>
            <p:spPr>
              <a:xfrm>
                <a:off x="7906745" y="2336881"/>
                <a:ext cx="2215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06712A9-3D09-C189-FFEE-7B11E5F00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6745" y="2336881"/>
                <a:ext cx="221535" cy="369332"/>
              </a:xfrm>
              <a:prstGeom prst="rect">
                <a:avLst/>
              </a:prstGeom>
              <a:blipFill>
                <a:blip r:embed="rId7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87E4575-C3E8-2DC4-E127-17DF487D65ED}"/>
              </a:ext>
            </a:extLst>
          </p:cNvPr>
          <p:cNvCxnSpPr/>
          <p:nvPr/>
        </p:nvCxnSpPr>
        <p:spPr>
          <a:xfrm>
            <a:off x="1649818" y="3864135"/>
            <a:ext cx="0" cy="19138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F6069D-ECEB-FB8F-5D78-1D127D3D6140}"/>
              </a:ext>
            </a:extLst>
          </p:cNvPr>
          <p:cNvCxnSpPr/>
          <p:nvPr/>
        </p:nvCxnSpPr>
        <p:spPr>
          <a:xfrm>
            <a:off x="2101258" y="3867680"/>
            <a:ext cx="0" cy="19138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3D2A2B7-580E-1173-B9A4-5C7A7FC5B254}"/>
              </a:ext>
            </a:extLst>
          </p:cNvPr>
          <p:cNvCxnSpPr/>
          <p:nvPr/>
        </p:nvCxnSpPr>
        <p:spPr>
          <a:xfrm>
            <a:off x="2534533" y="3867680"/>
            <a:ext cx="0" cy="19138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828EECB-A305-5466-A586-DBDD24523BCC}"/>
                  </a:ext>
                </a:extLst>
              </p:cNvPr>
              <p:cNvSpPr txBox="1"/>
              <p:nvPr/>
            </p:nvSpPr>
            <p:spPr>
              <a:xfrm>
                <a:off x="1255614" y="3952322"/>
                <a:ext cx="3759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828EECB-A305-5466-A586-DBDD24523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614" y="3952322"/>
                <a:ext cx="375936" cy="369332"/>
              </a:xfrm>
              <a:prstGeom prst="rect">
                <a:avLst/>
              </a:prstGeom>
              <a:blipFill>
                <a:blip r:embed="rId8"/>
                <a:stretch>
                  <a:fillRect l="-6452" r="-6452" b="-1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554505C-EA6F-C5DB-6C5F-F4CEA644DC8A}"/>
                  </a:ext>
                </a:extLst>
              </p:cNvPr>
              <p:cNvSpPr txBox="1"/>
              <p:nvPr/>
            </p:nvSpPr>
            <p:spPr>
              <a:xfrm>
                <a:off x="1708803" y="3981687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554505C-EA6F-C5DB-6C5F-F4CEA644D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803" y="3981687"/>
                <a:ext cx="383054" cy="369332"/>
              </a:xfrm>
              <a:prstGeom prst="rect">
                <a:avLst/>
              </a:prstGeom>
              <a:blipFill>
                <a:blip r:embed="rId9"/>
                <a:stretch>
                  <a:fillRect l="-9677" r="-6452" b="-1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0033C44-D72B-62DD-95DD-902BFD62A661}"/>
                  </a:ext>
                </a:extLst>
              </p:cNvPr>
              <p:cNvSpPr txBox="1"/>
              <p:nvPr/>
            </p:nvSpPr>
            <p:spPr>
              <a:xfrm>
                <a:off x="2132056" y="3981687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0033C44-D72B-62DD-95DD-902BFD62A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056" y="3981687"/>
                <a:ext cx="383054" cy="369332"/>
              </a:xfrm>
              <a:prstGeom prst="rect">
                <a:avLst/>
              </a:prstGeom>
              <a:blipFill>
                <a:blip r:embed="rId10"/>
                <a:stretch>
                  <a:fillRect l="-9677" r="-6452" b="-1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F309E124-5441-E758-EFBE-6D6ECFE27A1F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53142"/>
          <a:stretch>
            <a:fillRect/>
          </a:stretch>
        </p:blipFill>
        <p:spPr>
          <a:xfrm>
            <a:off x="2458062" y="2847338"/>
            <a:ext cx="1611144" cy="1665349"/>
          </a:xfrm>
          <a:prstGeom prst="rect">
            <a:avLst/>
          </a:prstGeom>
        </p:spPr>
      </p:pic>
      <p:sp>
        <p:nvSpPr>
          <p:cNvPr id="51" name="Content Placeholder 4">
            <a:extLst>
              <a:ext uri="{FF2B5EF4-FFF2-40B4-BE49-F238E27FC236}">
                <a16:creationId xmlns:a16="http://schemas.microsoft.com/office/drawing/2014/main" id="{0A4DAA06-5579-827A-C7D0-F4F92CA4798D}"/>
              </a:ext>
            </a:extLst>
          </p:cNvPr>
          <p:cNvSpPr txBox="1">
            <a:spLocks/>
          </p:cNvSpPr>
          <p:nvPr/>
        </p:nvSpPr>
        <p:spPr>
          <a:xfrm>
            <a:off x="434651" y="1619442"/>
            <a:ext cx="11353800" cy="6528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>
              <a:latin typeface="+mj-lt"/>
            </a:endParaRPr>
          </a:p>
          <a:p>
            <a:endParaRPr lang="he-IL" sz="2400" dirty="0">
              <a:latin typeface="+mj-lt"/>
            </a:endParaRPr>
          </a:p>
          <a:p>
            <a:endParaRPr lang="he-IL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r>
              <a:rPr lang="he-IL" sz="2400" dirty="0" err="1">
                <a:latin typeface="+mj-lt"/>
              </a:rPr>
              <a:t>P</a:t>
            </a:r>
            <a:r>
              <a:rPr lang="he-IL" sz="2400" dirty="0">
                <a:latin typeface="+mj-lt"/>
              </a:rPr>
              <a:t> </a:t>
            </a:r>
            <a:r>
              <a:rPr lang="he-IL" sz="2400" dirty="0" err="1">
                <a:latin typeface="+mj-lt"/>
              </a:rPr>
              <a:t>and</a:t>
            </a:r>
            <a:r>
              <a:rPr lang="he-IL" sz="2400" dirty="0">
                <a:latin typeface="+mj-lt"/>
              </a:rPr>
              <a:t> </a:t>
            </a:r>
            <a:r>
              <a:rPr lang="he-IL" sz="2400" dirty="0" err="1">
                <a:latin typeface="+mj-lt"/>
              </a:rPr>
              <a:t>V</a:t>
            </a:r>
            <a:r>
              <a:rPr lang="he-IL" sz="2400" dirty="0">
                <a:latin typeface="+mj-lt"/>
              </a:rPr>
              <a:t> </a:t>
            </a:r>
            <a:r>
              <a:rPr lang="he-IL" sz="2400" dirty="0" err="1">
                <a:latin typeface="+mj-lt"/>
              </a:rPr>
              <a:t>agree</a:t>
            </a:r>
            <a:r>
              <a:rPr lang="he-IL" sz="2400" dirty="0">
                <a:latin typeface="+mj-lt"/>
              </a:rPr>
              <a:t> </a:t>
            </a:r>
            <a:r>
              <a:rPr lang="he-IL" sz="2400" dirty="0" err="1">
                <a:latin typeface="+mj-lt"/>
              </a:rPr>
              <a:t>on</a:t>
            </a:r>
            <a:r>
              <a:rPr lang="he-IL" sz="2400" dirty="0">
                <a:latin typeface="+mj-lt"/>
              </a:rPr>
              <a:t> </a:t>
            </a:r>
            <a:r>
              <a:rPr lang="he-IL" sz="2400" dirty="0" err="1">
                <a:latin typeface="+mj-lt"/>
              </a:rPr>
              <a:t>the</a:t>
            </a:r>
            <a:r>
              <a:rPr lang="he-IL" sz="2400" dirty="0">
                <a:latin typeface="+mj-lt"/>
              </a:rPr>
              <a:t> </a:t>
            </a:r>
            <a:r>
              <a:rPr lang="he-IL" sz="2400" dirty="0" err="1">
                <a:latin typeface="+mj-lt"/>
              </a:rPr>
              <a:t>same</a:t>
            </a:r>
            <a:r>
              <a:rPr lang="he-IL" sz="2400" dirty="0">
                <a:latin typeface="+mj-lt"/>
              </a:rPr>
              <a:t> </a:t>
            </a:r>
            <a:r>
              <a:rPr lang="he-IL" sz="2400" dirty="0" err="1">
                <a:latin typeface="+mj-lt"/>
              </a:rPr>
              <a:t>value</a:t>
            </a:r>
            <a:r>
              <a:rPr lang="he-IL" sz="2400" dirty="0">
                <a:latin typeface="+mj-lt"/>
              </a:rPr>
              <a:t> </a:t>
            </a:r>
            <a:r>
              <a:rPr lang="he-IL" sz="2400" dirty="0" err="1">
                <a:latin typeface="+mj-lt"/>
              </a:rPr>
              <a:t>whp</a:t>
            </a:r>
            <a:r>
              <a:rPr lang="he-IL" sz="2400" dirty="0">
                <a:latin typeface="+mj-lt"/>
              </a:rPr>
              <a:t> </a:t>
            </a:r>
            <a:r>
              <a:rPr lang="he-IL" sz="2400" dirty="0" err="1">
                <a:latin typeface="+mj-lt"/>
              </a:rPr>
              <a:t>even</a:t>
            </a:r>
            <a:r>
              <a:rPr lang="he-IL" sz="2400" dirty="0">
                <a:latin typeface="+mj-lt"/>
              </a:rPr>
              <a:t> </a:t>
            </a:r>
            <a:r>
              <a:rPr lang="he-IL" sz="2400" dirty="0" err="1">
                <a:latin typeface="+mj-lt"/>
              </a:rPr>
              <a:t>when</a:t>
            </a:r>
            <a:r>
              <a:rPr lang="he-IL" sz="2400" dirty="0">
                <a:latin typeface="+mj-lt"/>
              </a:rPr>
              <a:t> </a:t>
            </a:r>
            <a:r>
              <a:rPr lang="he-IL" sz="2400" dirty="0" err="1">
                <a:latin typeface="+mj-lt"/>
              </a:rPr>
              <a:t>the</a:t>
            </a:r>
            <a:r>
              <a:rPr lang="he-IL" sz="2400" dirty="0">
                <a:latin typeface="+mj-lt"/>
              </a:rPr>
              <a:t> </a:t>
            </a:r>
            <a:r>
              <a:rPr lang="he-IL" sz="2400" dirty="0" err="1">
                <a:latin typeface="+mj-lt"/>
              </a:rPr>
              <a:t>distributions</a:t>
            </a:r>
            <a:r>
              <a:rPr lang="he-IL" sz="2400" dirty="0">
                <a:latin typeface="+mj-lt"/>
              </a:rPr>
              <a:t> </a:t>
            </a:r>
            <a:r>
              <a:rPr lang="he-IL" sz="2400" dirty="0" err="1">
                <a:latin typeface="+mj-lt"/>
              </a:rPr>
              <a:t>are</a:t>
            </a:r>
            <a:r>
              <a:rPr lang="he-IL" sz="2400" dirty="0">
                <a:latin typeface="+mj-lt"/>
              </a:rPr>
              <a:t> </a:t>
            </a:r>
            <a:r>
              <a:rPr lang="he-IL" sz="2400" dirty="0" err="1">
                <a:latin typeface="+mj-lt"/>
              </a:rPr>
              <a:t>only</a:t>
            </a:r>
            <a:r>
              <a:rPr lang="he-IL" sz="2400" dirty="0">
                <a:latin typeface="+mj-lt"/>
              </a:rPr>
              <a:t> </a:t>
            </a:r>
            <a:r>
              <a:rPr lang="he-IL" sz="2400" dirty="0" err="1">
                <a:latin typeface="+mj-lt"/>
              </a:rPr>
              <a:t>close</a:t>
            </a:r>
            <a:r>
              <a:rPr lang="he-IL" sz="2400" dirty="0">
                <a:latin typeface="+mj-lt"/>
              </a:rPr>
              <a:t> </a:t>
            </a:r>
            <a:r>
              <a:rPr lang="he-IL" sz="2400" dirty="0" err="1">
                <a:latin typeface="+mj-lt"/>
              </a:rPr>
              <a:t>in</a:t>
            </a:r>
            <a:r>
              <a:rPr lang="he-IL" sz="2400" dirty="0">
                <a:latin typeface="+mj-lt"/>
              </a:rPr>
              <a:t> </a:t>
            </a:r>
            <a:r>
              <a:rPr lang="he-IL" sz="2400" dirty="0" err="1">
                <a:latin typeface="+mj-lt"/>
              </a:rPr>
              <a:t>statistical</a:t>
            </a:r>
            <a:r>
              <a:rPr lang="he-IL" sz="2400" dirty="0">
                <a:latin typeface="+mj-lt"/>
              </a:rPr>
              <a:t> </a:t>
            </a:r>
            <a:r>
              <a:rPr lang="he-IL" sz="2400" dirty="0" err="1">
                <a:latin typeface="+mj-lt"/>
              </a:rPr>
              <a:t>distance</a:t>
            </a:r>
            <a:endParaRPr lang="en-IL" sz="2400" dirty="0">
              <a:latin typeface="+mj-lt"/>
            </a:endParaRPr>
          </a:p>
          <a:p>
            <a:endParaRPr lang="en-IL" sz="2400" dirty="0">
              <a:latin typeface="+mj-lt"/>
            </a:endParaRPr>
          </a:p>
          <a:p>
            <a:endParaRPr lang="en-US" sz="2400" i="1" dirty="0">
              <a:latin typeface="+mj-lt"/>
            </a:endParaRPr>
          </a:p>
          <a:p>
            <a:endParaRPr lang="en-IL" sz="2400" dirty="0">
              <a:latin typeface="+mj-lt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3B5466ED-456B-50B5-C072-46C108943F64}"/>
              </a:ext>
            </a:extLst>
          </p:cNvPr>
          <p:cNvSpPr/>
          <p:nvPr/>
        </p:nvSpPr>
        <p:spPr>
          <a:xfrm>
            <a:off x="7868270" y="3339088"/>
            <a:ext cx="2380342" cy="656093"/>
          </a:xfrm>
          <a:custGeom>
            <a:avLst/>
            <a:gdLst>
              <a:gd name="connsiteX0" fmla="*/ 51013 w 2380342"/>
              <a:gd name="connsiteY0" fmla="*/ 153602 h 656093"/>
              <a:gd name="connsiteX1" fmla="*/ 648173 w 2380342"/>
              <a:gd name="connsiteY1" fmla="*/ 4312 h 656093"/>
              <a:gd name="connsiteX2" fmla="*/ 1077381 w 2380342"/>
              <a:gd name="connsiteY2" fmla="*/ 321553 h 656093"/>
              <a:gd name="connsiteX3" fmla="*/ 1823830 w 2380342"/>
              <a:gd name="connsiteY3" fmla="*/ 41634 h 656093"/>
              <a:gd name="connsiteX4" fmla="*/ 2346344 w 2380342"/>
              <a:gd name="connsiteY4" fmla="*/ 414859 h 656093"/>
              <a:gd name="connsiteX5" fmla="*/ 2290360 w 2380342"/>
              <a:gd name="connsiteY5" fmla="*/ 638793 h 656093"/>
              <a:gd name="connsiteX6" fmla="*/ 1973119 w 2380342"/>
              <a:gd name="connsiteY6" fmla="*/ 638793 h 656093"/>
              <a:gd name="connsiteX7" fmla="*/ 1525250 w 2380342"/>
              <a:gd name="connsiteY7" fmla="*/ 620132 h 656093"/>
              <a:gd name="connsiteX8" fmla="*/ 1152026 w 2380342"/>
              <a:gd name="connsiteY8" fmla="*/ 620132 h 656093"/>
              <a:gd name="connsiteX9" fmla="*/ 853446 w 2380342"/>
              <a:gd name="connsiteY9" fmla="*/ 620132 h 656093"/>
              <a:gd name="connsiteX10" fmla="*/ 554866 w 2380342"/>
              <a:gd name="connsiteY10" fmla="*/ 620132 h 656093"/>
              <a:gd name="connsiteX11" fmla="*/ 349593 w 2380342"/>
              <a:gd name="connsiteY11" fmla="*/ 620132 h 656093"/>
              <a:gd name="connsiteX12" fmla="*/ 106997 w 2380342"/>
              <a:gd name="connsiteY12" fmla="*/ 638793 h 656093"/>
              <a:gd name="connsiteX13" fmla="*/ 51013 w 2380342"/>
              <a:gd name="connsiteY13" fmla="*/ 638793 h 656093"/>
              <a:gd name="connsiteX14" fmla="*/ 51013 w 2380342"/>
              <a:gd name="connsiteY14" fmla="*/ 508165 h 656093"/>
              <a:gd name="connsiteX15" fmla="*/ 32352 w 2380342"/>
              <a:gd name="connsiteY15" fmla="*/ 377536 h 656093"/>
              <a:gd name="connsiteX16" fmla="*/ 51013 w 2380342"/>
              <a:gd name="connsiteY16" fmla="*/ 153602 h 65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80342" h="656093">
                <a:moveTo>
                  <a:pt x="51013" y="153602"/>
                </a:moveTo>
                <a:cubicBezTo>
                  <a:pt x="153650" y="91398"/>
                  <a:pt x="477112" y="-23680"/>
                  <a:pt x="648173" y="4312"/>
                </a:cubicBezTo>
                <a:cubicBezTo>
                  <a:pt x="819234" y="32304"/>
                  <a:pt x="881438" y="315333"/>
                  <a:pt x="1077381" y="321553"/>
                </a:cubicBezTo>
                <a:cubicBezTo>
                  <a:pt x="1273324" y="327773"/>
                  <a:pt x="1612336" y="26083"/>
                  <a:pt x="1823830" y="41634"/>
                </a:cubicBezTo>
                <a:cubicBezTo>
                  <a:pt x="2035324" y="57185"/>
                  <a:pt x="2268589" y="315333"/>
                  <a:pt x="2346344" y="414859"/>
                </a:cubicBezTo>
                <a:cubicBezTo>
                  <a:pt x="2424099" y="514386"/>
                  <a:pt x="2352564" y="601471"/>
                  <a:pt x="2290360" y="638793"/>
                </a:cubicBezTo>
                <a:cubicBezTo>
                  <a:pt x="2228156" y="676115"/>
                  <a:pt x="2100637" y="641903"/>
                  <a:pt x="1973119" y="638793"/>
                </a:cubicBezTo>
                <a:cubicBezTo>
                  <a:pt x="1845601" y="635683"/>
                  <a:pt x="1662099" y="623242"/>
                  <a:pt x="1525250" y="620132"/>
                </a:cubicBezTo>
                <a:cubicBezTo>
                  <a:pt x="1388401" y="617022"/>
                  <a:pt x="1152026" y="620132"/>
                  <a:pt x="1152026" y="620132"/>
                </a:cubicBezTo>
                <a:lnTo>
                  <a:pt x="853446" y="620132"/>
                </a:lnTo>
                <a:lnTo>
                  <a:pt x="554866" y="620132"/>
                </a:lnTo>
                <a:cubicBezTo>
                  <a:pt x="470891" y="620132"/>
                  <a:pt x="424238" y="617022"/>
                  <a:pt x="349593" y="620132"/>
                </a:cubicBezTo>
                <a:cubicBezTo>
                  <a:pt x="274948" y="623242"/>
                  <a:pt x="106997" y="638793"/>
                  <a:pt x="106997" y="638793"/>
                </a:cubicBezTo>
                <a:cubicBezTo>
                  <a:pt x="57234" y="641903"/>
                  <a:pt x="60344" y="660564"/>
                  <a:pt x="51013" y="638793"/>
                </a:cubicBezTo>
                <a:cubicBezTo>
                  <a:pt x="41682" y="617022"/>
                  <a:pt x="54123" y="551708"/>
                  <a:pt x="51013" y="508165"/>
                </a:cubicBezTo>
                <a:cubicBezTo>
                  <a:pt x="47903" y="464622"/>
                  <a:pt x="32352" y="430409"/>
                  <a:pt x="32352" y="377536"/>
                </a:cubicBezTo>
                <a:cubicBezTo>
                  <a:pt x="32352" y="324663"/>
                  <a:pt x="-51624" y="215806"/>
                  <a:pt x="51013" y="153602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A0C2160-9EC3-433E-53A0-A8A939A1F37A}"/>
              </a:ext>
            </a:extLst>
          </p:cNvPr>
          <p:cNvCxnSpPr/>
          <p:nvPr/>
        </p:nvCxnSpPr>
        <p:spPr>
          <a:xfrm>
            <a:off x="7666193" y="3976685"/>
            <a:ext cx="28551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75EE01D-1A3A-1BDD-78AF-95C3569CF49C}"/>
              </a:ext>
            </a:extLst>
          </p:cNvPr>
          <p:cNvCxnSpPr>
            <a:cxnSpLocks/>
          </p:cNvCxnSpPr>
          <p:nvPr/>
        </p:nvCxnSpPr>
        <p:spPr>
          <a:xfrm flipV="1">
            <a:off x="7899067" y="2941998"/>
            <a:ext cx="0" cy="11949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0361AAD8-F329-B418-482F-2A2A7117B7A6}"/>
              </a:ext>
            </a:extLst>
          </p:cNvPr>
          <p:cNvSpPr/>
          <p:nvPr/>
        </p:nvSpPr>
        <p:spPr>
          <a:xfrm>
            <a:off x="10170781" y="3236958"/>
            <a:ext cx="90724" cy="712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5B95CF8-F2B2-ED1C-47A4-C9CAC5C4D9EB}"/>
              </a:ext>
            </a:extLst>
          </p:cNvPr>
          <p:cNvCxnSpPr/>
          <p:nvPr/>
        </p:nvCxnSpPr>
        <p:spPr>
          <a:xfrm>
            <a:off x="7667967" y="3976685"/>
            <a:ext cx="28551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B3CECB5-2D36-9AC7-7E55-58DE04E4A9FE}"/>
              </a:ext>
            </a:extLst>
          </p:cNvPr>
          <p:cNvCxnSpPr>
            <a:cxnSpLocks/>
          </p:cNvCxnSpPr>
          <p:nvPr/>
        </p:nvCxnSpPr>
        <p:spPr>
          <a:xfrm flipV="1">
            <a:off x="7900841" y="2941998"/>
            <a:ext cx="0" cy="11949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8BB5EF10-6417-2A89-D6BA-A3153FBDBB45}"/>
              </a:ext>
            </a:extLst>
          </p:cNvPr>
          <p:cNvSpPr/>
          <p:nvPr/>
        </p:nvSpPr>
        <p:spPr>
          <a:xfrm>
            <a:off x="10172555" y="3236958"/>
            <a:ext cx="90724" cy="712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0DB00E4-6482-194E-7C7C-CE3BA4DDD3D7}"/>
              </a:ext>
            </a:extLst>
          </p:cNvPr>
          <p:cNvCxnSpPr/>
          <p:nvPr/>
        </p:nvCxnSpPr>
        <p:spPr>
          <a:xfrm>
            <a:off x="8306650" y="3864135"/>
            <a:ext cx="0" cy="19138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2D2E0FA-DF37-2FBC-7758-B257BA8E67DE}"/>
              </a:ext>
            </a:extLst>
          </p:cNvPr>
          <p:cNvCxnSpPr/>
          <p:nvPr/>
        </p:nvCxnSpPr>
        <p:spPr>
          <a:xfrm>
            <a:off x="8758090" y="3867680"/>
            <a:ext cx="0" cy="19138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07BB903-4250-36B8-AEDE-289D893E7D3C}"/>
              </a:ext>
            </a:extLst>
          </p:cNvPr>
          <p:cNvCxnSpPr/>
          <p:nvPr/>
        </p:nvCxnSpPr>
        <p:spPr>
          <a:xfrm>
            <a:off x="9191365" y="3867680"/>
            <a:ext cx="0" cy="19138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2DA7E72-2A7F-50BA-2C9F-DD56DDB0995D}"/>
                  </a:ext>
                </a:extLst>
              </p:cNvPr>
              <p:cNvSpPr txBox="1"/>
              <p:nvPr/>
            </p:nvSpPr>
            <p:spPr>
              <a:xfrm>
                <a:off x="7912446" y="3952322"/>
                <a:ext cx="3759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2DA7E72-2A7F-50BA-2C9F-DD56DDB09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2446" y="3952322"/>
                <a:ext cx="375936" cy="369332"/>
              </a:xfrm>
              <a:prstGeom prst="rect">
                <a:avLst/>
              </a:prstGeom>
              <a:blipFill>
                <a:blip r:embed="rId12"/>
                <a:stretch>
                  <a:fillRect l="-10000" r="-6667" b="-1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E7CB333-76D9-FAFD-BD8C-A4F27472D006}"/>
                  </a:ext>
                </a:extLst>
              </p:cNvPr>
              <p:cNvSpPr txBox="1"/>
              <p:nvPr/>
            </p:nvSpPr>
            <p:spPr>
              <a:xfrm>
                <a:off x="8365635" y="3981687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E7CB333-76D9-FAFD-BD8C-A4F27472D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5635" y="3981687"/>
                <a:ext cx="383054" cy="369332"/>
              </a:xfrm>
              <a:prstGeom prst="rect">
                <a:avLst/>
              </a:prstGeom>
              <a:blipFill>
                <a:blip r:embed="rId13"/>
                <a:stretch>
                  <a:fillRect l="-9677" r="-6452" b="-1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176804C-7F80-0F5A-4E0E-E2E91EDFD6B5}"/>
                  </a:ext>
                </a:extLst>
              </p:cNvPr>
              <p:cNvSpPr txBox="1"/>
              <p:nvPr/>
            </p:nvSpPr>
            <p:spPr>
              <a:xfrm>
                <a:off x="8788888" y="3981687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176804C-7F80-0F5A-4E0E-E2E91EDFD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8888" y="3981687"/>
                <a:ext cx="383054" cy="369332"/>
              </a:xfrm>
              <a:prstGeom prst="rect">
                <a:avLst/>
              </a:prstGeom>
              <a:blipFill>
                <a:blip r:embed="rId8"/>
                <a:stretch>
                  <a:fillRect l="-9677" r="-6452" b="-1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6540C8D-C02D-7B68-1D81-32964A90674F}"/>
                  </a:ext>
                </a:extLst>
              </p:cNvPr>
              <p:cNvSpPr txBox="1"/>
              <p:nvPr/>
            </p:nvSpPr>
            <p:spPr>
              <a:xfrm>
                <a:off x="10723897" y="2871219"/>
                <a:ext cx="96635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L" dirty="0">
                    <a:latin typeface="+mj-lt"/>
                  </a:rPr>
                  <a:t>Area = </a:t>
                </a:r>
                <a14:m>
                  <m:oMath xmlns:m="http://schemas.openxmlformats.org/officeDocument/2006/math">
                    <m:r>
                      <a:rPr lang="he-IL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he-IL" b="0" dirty="0">
                  <a:latin typeface="+mj-lt"/>
                </a:endParaRPr>
              </a:p>
              <a:p>
                <a:endParaRPr lang="en-IL" dirty="0">
                  <a:latin typeface="+mj-lt"/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6540C8D-C02D-7B68-1D81-32964A906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3897" y="2871219"/>
                <a:ext cx="966355" cy="646331"/>
              </a:xfrm>
              <a:prstGeom prst="rect">
                <a:avLst/>
              </a:prstGeom>
              <a:blipFill>
                <a:blip r:embed="rId14"/>
                <a:stretch>
                  <a:fillRect l="-5195" t="-7843" r="-1039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48">
            <a:extLst>
              <a:ext uri="{FF2B5EF4-FFF2-40B4-BE49-F238E27FC236}">
                <a16:creationId xmlns:a16="http://schemas.microsoft.com/office/drawing/2014/main" id="{82D9CA71-1603-9646-DB4A-03215EBA597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53142"/>
          <a:stretch>
            <a:fillRect/>
          </a:stretch>
        </p:blipFill>
        <p:spPr>
          <a:xfrm>
            <a:off x="9114894" y="2847338"/>
            <a:ext cx="1611144" cy="166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8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5" grpId="0"/>
      <p:bldP spid="26" grpId="0"/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D70D0-1067-9C85-9799-E1BE8A237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F3EDD-7222-CD05-EDD6-272E21573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5E22C69-3D0E-5AAA-4A40-EB198A5AB2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82845"/>
                <a:ext cx="11353800" cy="652809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L" sz="2400" b="1" u="sng" dirty="0">
                    <a:latin typeface="+mj-lt"/>
                  </a:rPr>
                  <a:t>Thm</a:t>
                </a:r>
                <a:r>
                  <a:rPr lang="en-IL" sz="2400" dirty="0">
                    <a:latin typeface="+mj-lt"/>
                  </a:rPr>
                  <a:t>: For any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IL" sz="2400" dirty="0">
                    <a:latin typeface="+mj-lt"/>
                  </a:rPr>
                  <a:t> the following are equivalent:</a:t>
                </a:r>
              </a:p>
              <a:p>
                <a:r>
                  <a:rPr lang="en-US" sz="2400" dirty="0">
                    <a:latin typeface="+mj-lt"/>
                  </a:rPr>
                  <a:t>There exists a WE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endParaRPr lang="en-IL" sz="2400" dirty="0">
                  <a:latin typeface="+mj-lt"/>
                </a:endParaRPr>
              </a:p>
              <a:p>
                <a:r>
                  <a:rPr lang="en-IL" sz="2400" dirty="0">
                    <a:latin typeface="+mj-lt"/>
                  </a:rPr>
                  <a:t> </a:t>
                </a:r>
                <a:r>
                  <a:rPr lang="en-US" sz="2400" dirty="0">
                    <a:latin typeface="+mj-lt"/>
                  </a:rPr>
                  <a:t>There exists a laconic </a:t>
                </a:r>
                <a:r>
                  <a:rPr lang="en-IL" sz="2400" i="1" dirty="0">
                    <a:solidFill>
                      <a:srgbClr val="7030A0"/>
                    </a:solidFill>
                    <a:latin typeface="+mj-lt"/>
                  </a:rPr>
                  <a:t>special</a:t>
                </a:r>
                <a:r>
                  <a:rPr lang="en-IL" sz="2400" dirty="0">
                    <a:latin typeface="+mj-lt"/>
                  </a:rPr>
                  <a:t> honest-verifier ZK argument (SHVZK)</a:t>
                </a:r>
              </a:p>
              <a:p>
                <a:pPr marL="0" indent="0">
                  <a:buNone/>
                </a:pPr>
                <a:endParaRPr lang="en-IL" sz="2400" dirty="0">
                  <a:latin typeface="+mj-lt"/>
                </a:endParaRPr>
              </a:p>
              <a:p>
                <a:endParaRPr lang="en-IL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IL" sz="2400" dirty="0">
                    <a:latin typeface="+mj-lt"/>
                  </a:rPr>
                  <a:t>Open Questions:</a:t>
                </a:r>
              </a:p>
              <a:p>
                <a:r>
                  <a:rPr lang="en-IL" sz="2400" dirty="0">
                    <a:latin typeface="+mj-lt"/>
                  </a:rPr>
                  <a:t>WE from laconic HVZK?</a:t>
                </a:r>
              </a:p>
              <a:p>
                <a:r>
                  <a:rPr lang="en-IL" sz="2400" dirty="0">
                    <a:latin typeface="+mj-lt"/>
                  </a:rPr>
                  <a:t>Which languages have WE</a:t>
                </a:r>
                <a:r>
                  <a:rPr kumimoji="0" lang="en-IL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? Under which assumptions?</a:t>
                </a:r>
                <a:endParaRPr lang="en-IL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IL" sz="2400" dirty="0">
                  <a:latin typeface="+mj-lt"/>
                </a:endParaRP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5E22C69-3D0E-5AAA-4A40-EB198A5AB2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82845"/>
                <a:ext cx="11353800" cy="6528094"/>
              </a:xfrm>
              <a:blipFill>
                <a:blip r:embed="rId3"/>
                <a:stretch>
                  <a:fillRect l="-894" t="-116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8D3C08C-4154-20FE-23A3-5CE46116B65A}"/>
              </a:ext>
            </a:extLst>
          </p:cNvPr>
          <p:cNvSpPr/>
          <p:nvPr/>
        </p:nvSpPr>
        <p:spPr>
          <a:xfrm>
            <a:off x="410547" y="1474238"/>
            <a:ext cx="11420669" cy="1921388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3E0D06-6803-448B-0823-536905DFECED}"/>
              </a:ext>
            </a:extLst>
          </p:cNvPr>
          <p:cNvSpPr txBox="1"/>
          <p:nvPr/>
        </p:nvSpPr>
        <p:spPr>
          <a:xfrm>
            <a:off x="9362030" y="5670753"/>
            <a:ext cx="23548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5400" dirty="0">
                <a:solidFill>
                  <a:srgbClr val="7030A0"/>
                </a:solidFill>
                <a:latin typeface="+mj-lt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236569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69177-1516-B4BD-4AEC-DE225529A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Zero Knowledge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FFEFB39-97FC-0A91-BA2E-7D2EBBF3D5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682331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IL" sz="2400" b="1" dirty="0">
                    <a:latin typeface="+mj-lt"/>
                  </a:rPr>
                  <a:t>Completeness</a:t>
                </a:r>
                <a:r>
                  <a:rPr lang="en-IL" sz="2400" dirty="0">
                    <a:latin typeface="+mj-lt"/>
                  </a:rPr>
                  <a:t>: For every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IL" sz="24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IL" sz="2400" dirty="0">
                    <a:latin typeface="+mj-lt"/>
                  </a:rPr>
                  <a:t> accepts with probability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2/3</m:t>
                    </m:r>
                  </m:oMath>
                </a14:m>
                <a:endParaRPr lang="en-IL" sz="2400" dirty="0">
                  <a:latin typeface="+mj-lt"/>
                </a:endParaRP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FFEFB39-97FC-0A91-BA2E-7D2EBBF3D5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682331"/>
                <a:ext cx="10515600" cy="4351338"/>
              </a:xfrm>
              <a:blipFill>
                <a:blip r:embed="rId2"/>
                <a:stretch>
                  <a:fillRect l="-844" t="-174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B76E9B-5906-CE21-4DA8-1C60B55EEA82}"/>
                  </a:ext>
                </a:extLst>
              </p:cNvPr>
              <p:cNvSpPr txBox="1"/>
              <p:nvPr/>
            </p:nvSpPr>
            <p:spPr>
              <a:xfrm>
                <a:off x="1003300" y="1690688"/>
                <a:ext cx="9867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NP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B76E9B-5906-CE21-4DA8-1C60B55EE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00" y="1690688"/>
                <a:ext cx="986745" cy="369332"/>
              </a:xfrm>
              <a:prstGeom prst="rect">
                <a:avLst/>
              </a:prstGeom>
              <a:blipFill>
                <a:blip r:embed="rId3"/>
                <a:stretch>
                  <a:fillRect l="-7692" r="-6410" b="-645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37A1932-6346-F02F-C90B-8DFD5540B852}"/>
              </a:ext>
            </a:extLst>
          </p:cNvPr>
          <p:cNvSpPr txBox="1"/>
          <p:nvPr/>
        </p:nvSpPr>
        <p:spPr>
          <a:xfrm>
            <a:off x="3136900" y="1829187"/>
            <a:ext cx="62228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6600" dirty="0">
                <a:solidFill>
                  <a:srgbClr val="7030A0"/>
                </a:solidFill>
              </a:rPr>
              <a:t>P</a:t>
            </a:r>
            <a:endParaRPr lang="en-IL" dirty="0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2EDC6-EE38-D44E-EE90-55A055794583}"/>
              </a:ext>
            </a:extLst>
          </p:cNvPr>
          <p:cNvSpPr txBox="1"/>
          <p:nvPr/>
        </p:nvSpPr>
        <p:spPr>
          <a:xfrm>
            <a:off x="6807200" y="1829187"/>
            <a:ext cx="6655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6600" dirty="0">
                <a:solidFill>
                  <a:srgbClr val="7030A0"/>
                </a:solidFill>
              </a:rPr>
              <a:t>V</a:t>
            </a:r>
            <a:endParaRPr lang="en-IL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BBE45C5-06E9-6CDC-D650-2DEEABF2F710}"/>
                  </a:ext>
                </a:extLst>
              </p:cNvPr>
              <p:cNvSpPr txBox="1"/>
              <p:nvPr/>
            </p:nvSpPr>
            <p:spPr>
              <a:xfrm>
                <a:off x="4999695" y="2093873"/>
                <a:ext cx="2839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BBE45C5-06E9-6CDC-D650-2DEEABF2F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695" y="2093873"/>
                <a:ext cx="283924" cy="369332"/>
              </a:xfrm>
              <a:prstGeom prst="rect">
                <a:avLst/>
              </a:prstGeom>
              <a:blipFill>
                <a:blip r:embed="rId4"/>
                <a:stretch>
                  <a:fillRect l="-20833" r="-16667" b="-2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5DE76E-4604-A7FF-6BD2-8F96D539A7AF}"/>
                  </a:ext>
                </a:extLst>
              </p:cNvPr>
              <p:cNvSpPr txBox="1"/>
              <p:nvPr/>
            </p:nvSpPr>
            <p:spPr>
              <a:xfrm>
                <a:off x="7356784" y="2742783"/>
                <a:ext cx="2215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5DE76E-4604-A7FF-6BD2-8F96D539A7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6784" y="2742783"/>
                <a:ext cx="221536" cy="369332"/>
              </a:xfrm>
              <a:prstGeom prst="rect">
                <a:avLst/>
              </a:prstGeom>
              <a:blipFill>
                <a:blip r:embed="rId5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9631209-4688-3423-162A-50F34CE7E8FC}"/>
              </a:ext>
            </a:extLst>
          </p:cNvPr>
          <p:cNvCxnSpPr/>
          <p:nvPr/>
        </p:nvCxnSpPr>
        <p:spPr>
          <a:xfrm>
            <a:off x="4161453" y="3112115"/>
            <a:ext cx="2645747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998A6C0-FF3D-7405-C534-C1485D89BA87}"/>
              </a:ext>
            </a:extLst>
          </p:cNvPr>
          <p:cNvCxnSpPr>
            <a:cxnSpLocks/>
          </p:cNvCxnSpPr>
          <p:nvPr/>
        </p:nvCxnSpPr>
        <p:spPr>
          <a:xfrm rot="10800000">
            <a:off x="4161453" y="3429000"/>
            <a:ext cx="2645747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B23AE4D-6D99-4C09-3C00-DF8D8567E22A}"/>
              </a:ext>
            </a:extLst>
          </p:cNvPr>
          <p:cNvCxnSpPr/>
          <p:nvPr/>
        </p:nvCxnSpPr>
        <p:spPr>
          <a:xfrm>
            <a:off x="4161452" y="3786674"/>
            <a:ext cx="2645747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873B2E8-6C81-135E-C78F-79027953B186}"/>
              </a:ext>
            </a:extLst>
          </p:cNvPr>
          <p:cNvCxnSpPr>
            <a:cxnSpLocks/>
          </p:cNvCxnSpPr>
          <p:nvPr/>
        </p:nvCxnSpPr>
        <p:spPr>
          <a:xfrm>
            <a:off x="7459259" y="3909123"/>
            <a:ext cx="8293" cy="438942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22259E4-B769-3381-F740-8BF6242D9243}"/>
                  </a:ext>
                </a:extLst>
              </p:cNvPr>
              <p:cNvSpPr txBox="1"/>
              <p:nvPr/>
            </p:nvSpPr>
            <p:spPr>
              <a:xfrm>
                <a:off x="7578320" y="4180779"/>
                <a:ext cx="19818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𝐴𝑐𝑐𝑒𝑝𝑡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𝑟𝑒𝑗𝑒𝑐𝑡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22259E4-B769-3381-F740-8BF6242D92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320" y="4180779"/>
                <a:ext cx="1981889" cy="369332"/>
              </a:xfrm>
              <a:prstGeom prst="rect">
                <a:avLst/>
              </a:prstGeom>
              <a:blipFill>
                <a:blip r:embed="rId6"/>
                <a:stretch>
                  <a:fillRect l="-4459" r="-4459" b="-3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51D1BA4-E220-CB86-F38C-7576A04D3181}"/>
                  </a:ext>
                </a:extLst>
              </p:cNvPr>
              <p:cNvSpPr txBox="1"/>
              <p:nvPr/>
            </p:nvSpPr>
            <p:spPr>
              <a:xfrm>
                <a:off x="3537650" y="2558117"/>
                <a:ext cx="3055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51D1BA4-E220-CB86-F38C-7576A04D3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650" y="2558117"/>
                <a:ext cx="305596" cy="369332"/>
              </a:xfrm>
              <a:prstGeom prst="rect">
                <a:avLst/>
              </a:prstGeom>
              <a:blipFill>
                <a:blip r:embed="rId7"/>
                <a:stretch>
                  <a:fillRect l="-12000" r="-8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94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9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8D147-5A22-4497-726A-90C19C5E6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BC324-830F-B4C6-17BF-7B3ADFF5D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Zero Knowledge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A5C16FC-D7C5-37CC-011C-A09873DAFE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682331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IL" sz="2400" b="1" dirty="0">
                    <a:latin typeface="+mj-lt"/>
                  </a:rPr>
                  <a:t>Completeness</a:t>
                </a:r>
                <a:r>
                  <a:rPr lang="en-IL" sz="2400" dirty="0">
                    <a:latin typeface="+mj-lt"/>
                  </a:rPr>
                  <a:t>: For every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IL" sz="24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IL" sz="2400" dirty="0">
                    <a:latin typeface="+mj-lt"/>
                  </a:rPr>
                  <a:t> accepts with probability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2/3</m:t>
                    </m:r>
                  </m:oMath>
                </a14:m>
                <a:endParaRPr lang="en-IL" sz="2400" dirty="0">
                  <a:latin typeface="+mj-lt"/>
                </a:endParaRPr>
              </a:p>
              <a:p>
                <a:r>
                  <a:rPr lang="en-IL" sz="2400" b="1" dirty="0">
                    <a:latin typeface="+mj-lt"/>
                  </a:rPr>
                  <a:t>(Computational) soundness</a:t>
                </a:r>
                <a:r>
                  <a:rPr lang="en-IL" sz="2400" dirty="0">
                    <a:latin typeface="+mj-lt"/>
                  </a:rPr>
                  <a:t>: For every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IL" sz="2400" dirty="0">
                    <a:latin typeface="+mj-lt"/>
                  </a:rPr>
                  <a:t> and for any eff.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IL" sz="24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IL" sz="2400" dirty="0">
                    <a:latin typeface="+mj-lt"/>
                  </a:rPr>
                  <a:t> accepts with probability at most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1/3</m:t>
                    </m:r>
                  </m:oMath>
                </a14:m>
                <a:endParaRPr lang="en-IL" sz="2400" dirty="0">
                  <a:latin typeface="+mj-lt"/>
                </a:endParaRPr>
              </a:p>
              <a:p>
                <a:endParaRPr lang="en-IL" sz="2400" dirty="0">
                  <a:latin typeface="+mj-lt"/>
                </a:endParaRP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A5C16FC-D7C5-37CC-011C-A09873DAFE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682331"/>
                <a:ext cx="10515600" cy="4351338"/>
              </a:xfrm>
              <a:blipFill>
                <a:blip r:embed="rId2"/>
                <a:stretch>
                  <a:fillRect l="-844" t="-174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6C2F4EB-D477-D75E-FD62-DC2920DDF54A}"/>
                  </a:ext>
                </a:extLst>
              </p:cNvPr>
              <p:cNvSpPr txBox="1"/>
              <p:nvPr/>
            </p:nvSpPr>
            <p:spPr>
              <a:xfrm>
                <a:off x="1003300" y="1690688"/>
                <a:ext cx="9867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NP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6C2F4EB-D477-D75E-FD62-DC2920DDF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00" y="1690688"/>
                <a:ext cx="986745" cy="369332"/>
              </a:xfrm>
              <a:prstGeom prst="rect">
                <a:avLst/>
              </a:prstGeom>
              <a:blipFill>
                <a:blip r:embed="rId3"/>
                <a:stretch>
                  <a:fillRect l="-7692" r="-6410" b="-645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4476365-ADAF-2B75-2571-620D6A987E75}"/>
              </a:ext>
            </a:extLst>
          </p:cNvPr>
          <p:cNvSpPr txBox="1"/>
          <p:nvPr/>
        </p:nvSpPr>
        <p:spPr>
          <a:xfrm>
            <a:off x="3136900" y="1829187"/>
            <a:ext cx="12346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6600" dirty="0">
                <a:solidFill>
                  <a:srgbClr val="7030A0"/>
                </a:solidFill>
              </a:rPr>
              <a:t>P* </a:t>
            </a:r>
            <a:endParaRPr lang="en-IL" dirty="0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9B54A0-9CBF-9C8B-E275-9FCA77A382F0}"/>
              </a:ext>
            </a:extLst>
          </p:cNvPr>
          <p:cNvSpPr txBox="1"/>
          <p:nvPr/>
        </p:nvSpPr>
        <p:spPr>
          <a:xfrm>
            <a:off x="6807200" y="1829187"/>
            <a:ext cx="6655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6600" dirty="0">
                <a:solidFill>
                  <a:srgbClr val="7030A0"/>
                </a:solidFill>
              </a:rPr>
              <a:t>V</a:t>
            </a:r>
            <a:endParaRPr lang="en-IL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40E2B8-76F2-B0C3-D2AB-C49ED1EE9CC9}"/>
                  </a:ext>
                </a:extLst>
              </p:cNvPr>
              <p:cNvSpPr txBox="1"/>
              <p:nvPr/>
            </p:nvSpPr>
            <p:spPr>
              <a:xfrm>
                <a:off x="4999695" y="2093873"/>
                <a:ext cx="2839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40E2B8-76F2-B0C3-D2AB-C49ED1EE9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695" y="2093873"/>
                <a:ext cx="283924" cy="369332"/>
              </a:xfrm>
              <a:prstGeom prst="rect">
                <a:avLst/>
              </a:prstGeom>
              <a:blipFill>
                <a:blip r:embed="rId4"/>
                <a:stretch>
                  <a:fillRect l="-20833" r="-16667" b="-2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BBCC6FA-3C83-BE08-3C0F-EC3A30B2E881}"/>
                  </a:ext>
                </a:extLst>
              </p:cNvPr>
              <p:cNvSpPr txBox="1"/>
              <p:nvPr/>
            </p:nvSpPr>
            <p:spPr>
              <a:xfrm>
                <a:off x="7356784" y="2742783"/>
                <a:ext cx="2215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BBCC6FA-3C83-BE08-3C0F-EC3A30B2E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6784" y="2742783"/>
                <a:ext cx="221536" cy="369332"/>
              </a:xfrm>
              <a:prstGeom prst="rect">
                <a:avLst/>
              </a:prstGeom>
              <a:blipFill>
                <a:blip r:embed="rId5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EFD5C6F-1602-E4EA-58E1-F5A9F951CFA6}"/>
              </a:ext>
            </a:extLst>
          </p:cNvPr>
          <p:cNvCxnSpPr/>
          <p:nvPr/>
        </p:nvCxnSpPr>
        <p:spPr>
          <a:xfrm>
            <a:off x="4161453" y="3112115"/>
            <a:ext cx="2645747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772D904-C675-C4A2-5F5B-5D6F25A79178}"/>
              </a:ext>
            </a:extLst>
          </p:cNvPr>
          <p:cNvCxnSpPr>
            <a:cxnSpLocks/>
          </p:cNvCxnSpPr>
          <p:nvPr/>
        </p:nvCxnSpPr>
        <p:spPr>
          <a:xfrm rot="10800000">
            <a:off x="4161453" y="3429000"/>
            <a:ext cx="2645747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98EFDB5-620F-02BF-D9D7-747995B8E8AA}"/>
              </a:ext>
            </a:extLst>
          </p:cNvPr>
          <p:cNvCxnSpPr/>
          <p:nvPr/>
        </p:nvCxnSpPr>
        <p:spPr>
          <a:xfrm>
            <a:off x="4161452" y="3786674"/>
            <a:ext cx="2645747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1D828DD-B867-200C-813E-9AA8218D732B}"/>
              </a:ext>
            </a:extLst>
          </p:cNvPr>
          <p:cNvCxnSpPr>
            <a:cxnSpLocks/>
          </p:cNvCxnSpPr>
          <p:nvPr/>
        </p:nvCxnSpPr>
        <p:spPr>
          <a:xfrm>
            <a:off x="7459259" y="3909123"/>
            <a:ext cx="8293" cy="438942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B126874-AA32-4DD4-B29C-7A8F04606D3F}"/>
                  </a:ext>
                </a:extLst>
              </p:cNvPr>
              <p:cNvSpPr txBox="1"/>
              <p:nvPr/>
            </p:nvSpPr>
            <p:spPr>
              <a:xfrm>
                <a:off x="7578320" y="4180779"/>
                <a:ext cx="19818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𝐴𝑐𝑐𝑒𝑝𝑡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𝑟𝑒𝑗𝑒𝑐𝑡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B126874-AA32-4DD4-B29C-7A8F04606D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320" y="4180779"/>
                <a:ext cx="1981889" cy="369332"/>
              </a:xfrm>
              <a:prstGeom prst="rect">
                <a:avLst/>
              </a:prstGeom>
              <a:blipFill>
                <a:blip r:embed="rId6"/>
                <a:stretch>
                  <a:fillRect l="-4459" r="-4459" b="-3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1514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FC527-86AE-3FD2-76DF-12D24C899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24AA4-3A72-35E5-75F5-4D068ACB6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Zero Knowledge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69ED720-40B1-DB1F-6F10-009F0973EF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682331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IL" sz="2400" b="1" dirty="0">
                    <a:latin typeface="+mj-lt"/>
                  </a:rPr>
                  <a:t>Completeness</a:t>
                </a:r>
                <a:r>
                  <a:rPr lang="en-IL" sz="2400" dirty="0">
                    <a:latin typeface="+mj-lt"/>
                  </a:rPr>
                  <a:t>: For every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IL" sz="24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IL" sz="2400" dirty="0">
                    <a:latin typeface="+mj-lt"/>
                  </a:rPr>
                  <a:t> accepts with probability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2/3</m:t>
                    </m:r>
                  </m:oMath>
                </a14:m>
                <a:endParaRPr lang="en-IL" sz="2400" dirty="0">
                  <a:latin typeface="+mj-lt"/>
                </a:endParaRPr>
              </a:p>
              <a:p>
                <a:r>
                  <a:rPr lang="en-IL" sz="2400" b="1" dirty="0">
                    <a:latin typeface="+mj-lt"/>
                  </a:rPr>
                  <a:t>(Computational) soundness</a:t>
                </a:r>
                <a:r>
                  <a:rPr lang="en-IL" sz="2400" dirty="0">
                    <a:latin typeface="+mj-lt"/>
                  </a:rPr>
                  <a:t>: For every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IL" sz="2400" dirty="0">
                    <a:latin typeface="+mj-lt"/>
                  </a:rPr>
                  <a:t> and for any eff.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IL" sz="24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IL" sz="2400" dirty="0">
                    <a:latin typeface="+mj-lt"/>
                  </a:rPr>
                  <a:t> accepts with probability at most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1/3</m:t>
                    </m:r>
                  </m:oMath>
                </a14:m>
                <a:endParaRPr lang="en-IL" sz="2400" dirty="0">
                  <a:latin typeface="+mj-lt"/>
                </a:endParaRPr>
              </a:p>
              <a:p>
                <a:r>
                  <a:rPr lang="en-IL" sz="2400" b="1" dirty="0">
                    <a:latin typeface="+mj-lt"/>
                  </a:rPr>
                  <a:t>(Honest verifier) zero-knowledge</a:t>
                </a:r>
                <a:r>
                  <a:rPr lang="en-IL" sz="2400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IL" sz="2400" dirty="0">
                    <a:latin typeface="+mj-lt"/>
                  </a:rPr>
                  <a:t>eff. </a:t>
                </a:r>
                <a:r>
                  <a:rPr lang="en-US" sz="2400" dirty="0">
                    <a:latin typeface="+mj-lt"/>
                  </a:rPr>
                  <a:t>s</a:t>
                </a:r>
                <a:r>
                  <a:rPr lang="en-IL" sz="2400" dirty="0">
                    <a:latin typeface="+mj-lt"/>
                  </a:rPr>
                  <a:t>imulator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IL" sz="2400" dirty="0">
                    <a:latin typeface="+mj-lt"/>
                  </a:rPr>
                  <a:t>, such that for every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IL" sz="24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sz="2400" dirty="0">
                    <a:latin typeface="+mj-lt"/>
                  </a:rPr>
                  <a:t> is indistinguishable from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IL" sz="2400" dirty="0">
                    <a:latin typeface="+mj-lt"/>
                  </a:rPr>
                  <a:t>’s view</a:t>
                </a:r>
              </a:p>
              <a:p>
                <a:endParaRPr lang="en-IL" sz="2400" dirty="0">
                  <a:latin typeface="+mj-lt"/>
                </a:endParaRP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69ED720-40B1-DB1F-6F10-009F0973EF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682331"/>
                <a:ext cx="10515600" cy="4351338"/>
              </a:xfrm>
              <a:blipFill>
                <a:blip r:embed="rId2"/>
                <a:stretch>
                  <a:fillRect l="-844" t="-174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248828-3360-29BD-CBDC-CAF4ADA6B9CC}"/>
                  </a:ext>
                </a:extLst>
              </p:cNvPr>
              <p:cNvSpPr txBox="1"/>
              <p:nvPr/>
            </p:nvSpPr>
            <p:spPr>
              <a:xfrm>
                <a:off x="1003300" y="1690688"/>
                <a:ext cx="9867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NP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248828-3360-29BD-CBDC-CAF4ADA6B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00" y="1690688"/>
                <a:ext cx="986745" cy="369332"/>
              </a:xfrm>
              <a:prstGeom prst="rect">
                <a:avLst/>
              </a:prstGeom>
              <a:blipFill>
                <a:blip r:embed="rId3"/>
                <a:stretch>
                  <a:fillRect l="-7692" r="-6410" b="-645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0C1A96B-3F8B-F28F-567E-75ACFF1648B1}"/>
              </a:ext>
            </a:extLst>
          </p:cNvPr>
          <p:cNvSpPr txBox="1"/>
          <p:nvPr/>
        </p:nvSpPr>
        <p:spPr>
          <a:xfrm>
            <a:off x="3136900" y="1829187"/>
            <a:ext cx="62228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6600" dirty="0">
                <a:solidFill>
                  <a:srgbClr val="7030A0"/>
                </a:solidFill>
              </a:rPr>
              <a:t>P</a:t>
            </a:r>
            <a:endParaRPr lang="en-IL" dirty="0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7A1242-5A08-1B5F-DAC0-30B8FA24DD7E}"/>
              </a:ext>
            </a:extLst>
          </p:cNvPr>
          <p:cNvSpPr txBox="1"/>
          <p:nvPr/>
        </p:nvSpPr>
        <p:spPr>
          <a:xfrm>
            <a:off x="6807200" y="1829187"/>
            <a:ext cx="6655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6600" dirty="0">
                <a:solidFill>
                  <a:srgbClr val="7030A0"/>
                </a:solidFill>
              </a:rPr>
              <a:t>V</a:t>
            </a:r>
            <a:endParaRPr lang="en-IL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D86D9B1-FC55-264C-77AA-788185D82C58}"/>
                  </a:ext>
                </a:extLst>
              </p:cNvPr>
              <p:cNvSpPr txBox="1"/>
              <p:nvPr/>
            </p:nvSpPr>
            <p:spPr>
              <a:xfrm>
                <a:off x="4999695" y="2093873"/>
                <a:ext cx="2839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D86D9B1-FC55-264C-77AA-788185D82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695" y="2093873"/>
                <a:ext cx="283924" cy="369332"/>
              </a:xfrm>
              <a:prstGeom prst="rect">
                <a:avLst/>
              </a:prstGeom>
              <a:blipFill>
                <a:blip r:embed="rId4"/>
                <a:stretch>
                  <a:fillRect l="-20833" r="-16667" b="-2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52F76F5-8466-167C-ED08-E83CC9E4D945}"/>
                  </a:ext>
                </a:extLst>
              </p:cNvPr>
              <p:cNvSpPr txBox="1"/>
              <p:nvPr/>
            </p:nvSpPr>
            <p:spPr>
              <a:xfrm>
                <a:off x="7356784" y="2742783"/>
                <a:ext cx="2215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52F76F5-8466-167C-ED08-E83CC9E4D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6784" y="2742783"/>
                <a:ext cx="221536" cy="369332"/>
              </a:xfrm>
              <a:prstGeom prst="rect">
                <a:avLst/>
              </a:prstGeom>
              <a:blipFill>
                <a:blip r:embed="rId5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D778CAF-53AB-802D-1F42-387321D8672F}"/>
              </a:ext>
            </a:extLst>
          </p:cNvPr>
          <p:cNvCxnSpPr/>
          <p:nvPr/>
        </p:nvCxnSpPr>
        <p:spPr>
          <a:xfrm>
            <a:off x="4161453" y="3112115"/>
            <a:ext cx="2645747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C349565-C3E1-7C11-E6F5-00B3A7551755}"/>
              </a:ext>
            </a:extLst>
          </p:cNvPr>
          <p:cNvCxnSpPr>
            <a:cxnSpLocks/>
          </p:cNvCxnSpPr>
          <p:nvPr/>
        </p:nvCxnSpPr>
        <p:spPr>
          <a:xfrm rot="10800000">
            <a:off x="4161453" y="3429000"/>
            <a:ext cx="2645747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93FC141-862F-7782-8292-CA063F3808E3}"/>
              </a:ext>
            </a:extLst>
          </p:cNvPr>
          <p:cNvCxnSpPr/>
          <p:nvPr/>
        </p:nvCxnSpPr>
        <p:spPr>
          <a:xfrm>
            <a:off x="4161452" y="3786674"/>
            <a:ext cx="2645747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C3238E0-0EC0-F765-EE32-9D63D1995AA9}"/>
              </a:ext>
            </a:extLst>
          </p:cNvPr>
          <p:cNvCxnSpPr>
            <a:cxnSpLocks/>
          </p:cNvCxnSpPr>
          <p:nvPr/>
        </p:nvCxnSpPr>
        <p:spPr>
          <a:xfrm>
            <a:off x="7459259" y="3909123"/>
            <a:ext cx="8293" cy="438942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533B84B-E7C8-50B9-AA70-1E9AEB5E6C76}"/>
                  </a:ext>
                </a:extLst>
              </p:cNvPr>
              <p:cNvSpPr txBox="1"/>
              <p:nvPr/>
            </p:nvSpPr>
            <p:spPr>
              <a:xfrm>
                <a:off x="7578320" y="4180779"/>
                <a:ext cx="19818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𝐴𝑐𝑐𝑒𝑝𝑡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𝑟𝑒𝑗𝑒𝑐𝑡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533B84B-E7C8-50B9-AA70-1E9AEB5E6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320" y="4180779"/>
                <a:ext cx="1981889" cy="369332"/>
              </a:xfrm>
              <a:prstGeom prst="rect">
                <a:avLst/>
              </a:prstGeom>
              <a:blipFill>
                <a:blip r:embed="rId6"/>
                <a:stretch>
                  <a:fillRect l="-4459" r="-4459" b="-3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2810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C7DC3-BAD2-4141-53D4-8B75C8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364E4-4B38-7ABC-870E-C3A6A416F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Laconic Zero Knowledge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537BF42-D948-B8C6-74C2-6E2EC00978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682331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IL" sz="2400" dirty="0">
                    <a:latin typeface="+mj-lt"/>
                  </a:rPr>
                  <a:t>ZK protocol is </a:t>
                </a:r>
                <a:r>
                  <a:rPr lang="en-IL" sz="2400" i="1" dirty="0">
                    <a:solidFill>
                      <a:srgbClr val="7030A0"/>
                    </a:solidFill>
                    <a:latin typeface="+mj-lt"/>
                  </a:rPr>
                  <a:t>laconic </a:t>
                </a:r>
                <a:r>
                  <a:rPr lang="en-IL" sz="2400" dirty="0">
                    <a:solidFill>
                      <a:schemeClr val="tx1"/>
                    </a:solidFill>
                    <a:latin typeface="+mj-lt"/>
                  </a:rPr>
                  <a:t>if the total prover to verifier communication is small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sz="2400" dirty="0">
                    <a:solidFill>
                      <a:schemeClr val="tx1"/>
                    </a:solidFill>
                    <a:latin typeface="+mj-lt"/>
                  </a:rPr>
                  <a:t>)</a:t>
                </a:r>
                <a:endParaRPr lang="en-IL" sz="2400" dirty="0">
                  <a:solidFill>
                    <a:srgbClr val="7030A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537BF42-D948-B8C6-74C2-6E2EC00978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682331"/>
                <a:ext cx="10515600" cy="4351338"/>
              </a:xfrm>
              <a:blipFill>
                <a:blip r:embed="rId2"/>
                <a:stretch>
                  <a:fillRect l="-844" t="-174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769D9E-F043-4078-03AB-8B6DE6EEA560}"/>
                  </a:ext>
                </a:extLst>
              </p:cNvPr>
              <p:cNvSpPr txBox="1"/>
              <p:nvPr/>
            </p:nvSpPr>
            <p:spPr>
              <a:xfrm>
                <a:off x="1003300" y="1690688"/>
                <a:ext cx="9867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NP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769D9E-F043-4078-03AB-8B6DE6EEA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00" y="1690688"/>
                <a:ext cx="986745" cy="369332"/>
              </a:xfrm>
              <a:prstGeom prst="rect">
                <a:avLst/>
              </a:prstGeom>
              <a:blipFill>
                <a:blip r:embed="rId3"/>
                <a:stretch>
                  <a:fillRect l="-7692" r="-6410" b="-645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51EEA4D-9754-DB92-181B-E18DE0CC59CC}"/>
              </a:ext>
            </a:extLst>
          </p:cNvPr>
          <p:cNvSpPr txBox="1"/>
          <p:nvPr/>
        </p:nvSpPr>
        <p:spPr>
          <a:xfrm>
            <a:off x="3136900" y="1829187"/>
            <a:ext cx="62228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6600" dirty="0">
                <a:solidFill>
                  <a:srgbClr val="7030A0"/>
                </a:solidFill>
              </a:rPr>
              <a:t>P</a:t>
            </a:r>
            <a:endParaRPr lang="en-IL" dirty="0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95371B-A2C5-14A4-1FEE-FB138A9D6C32}"/>
              </a:ext>
            </a:extLst>
          </p:cNvPr>
          <p:cNvSpPr txBox="1"/>
          <p:nvPr/>
        </p:nvSpPr>
        <p:spPr>
          <a:xfrm>
            <a:off x="6807200" y="1829187"/>
            <a:ext cx="6655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6600" dirty="0">
                <a:solidFill>
                  <a:srgbClr val="7030A0"/>
                </a:solidFill>
              </a:rPr>
              <a:t>V</a:t>
            </a:r>
            <a:endParaRPr lang="en-IL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A6D253-4E98-0403-A435-693503C2BD64}"/>
                  </a:ext>
                </a:extLst>
              </p:cNvPr>
              <p:cNvSpPr txBox="1"/>
              <p:nvPr/>
            </p:nvSpPr>
            <p:spPr>
              <a:xfrm>
                <a:off x="4999695" y="2093873"/>
                <a:ext cx="2839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A6D253-4E98-0403-A435-693503C2B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695" y="2093873"/>
                <a:ext cx="283924" cy="369332"/>
              </a:xfrm>
              <a:prstGeom prst="rect">
                <a:avLst/>
              </a:prstGeom>
              <a:blipFill>
                <a:blip r:embed="rId4"/>
                <a:stretch>
                  <a:fillRect l="-20833" r="-16667" b="-2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C0AB6E-314C-4691-42DF-5E10BA716D14}"/>
                  </a:ext>
                </a:extLst>
              </p:cNvPr>
              <p:cNvSpPr txBox="1"/>
              <p:nvPr/>
            </p:nvSpPr>
            <p:spPr>
              <a:xfrm>
                <a:off x="7356784" y="2742783"/>
                <a:ext cx="2215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C0AB6E-314C-4691-42DF-5E10BA716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6784" y="2742783"/>
                <a:ext cx="221536" cy="369332"/>
              </a:xfrm>
              <a:prstGeom prst="rect">
                <a:avLst/>
              </a:prstGeom>
              <a:blipFill>
                <a:blip r:embed="rId5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10F63B4-EF6F-D84D-55A5-B127FD5BCE73}"/>
              </a:ext>
            </a:extLst>
          </p:cNvPr>
          <p:cNvCxnSpPr/>
          <p:nvPr/>
        </p:nvCxnSpPr>
        <p:spPr>
          <a:xfrm>
            <a:off x="4161453" y="3112115"/>
            <a:ext cx="2645747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1463CAB-451F-B88F-3BC8-9E7282C1ED39}"/>
              </a:ext>
            </a:extLst>
          </p:cNvPr>
          <p:cNvCxnSpPr>
            <a:cxnSpLocks/>
          </p:cNvCxnSpPr>
          <p:nvPr/>
        </p:nvCxnSpPr>
        <p:spPr>
          <a:xfrm rot="10800000">
            <a:off x="4161453" y="3429000"/>
            <a:ext cx="2645747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886E3E3-15EF-1314-D2E3-1CC3949703FB}"/>
              </a:ext>
            </a:extLst>
          </p:cNvPr>
          <p:cNvCxnSpPr/>
          <p:nvPr/>
        </p:nvCxnSpPr>
        <p:spPr>
          <a:xfrm>
            <a:off x="4161452" y="3786674"/>
            <a:ext cx="2645747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EAD6A06-319F-E1B2-E098-CB24C59EA845}"/>
              </a:ext>
            </a:extLst>
          </p:cNvPr>
          <p:cNvCxnSpPr>
            <a:cxnSpLocks/>
          </p:cNvCxnSpPr>
          <p:nvPr/>
        </p:nvCxnSpPr>
        <p:spPr>
          <a:xfrm>
            <a:off x="7459259" y="3909123"/>
            <a:ext cx="8293" cy="438942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6E94FBA-C645-B748-5647-CB939317BB06}"/>
                  </a:ext>
                </a:extLst>
              </p:cNvPr>
              <p:cNvSpPr txBox="1"/>
              <p:nvPr/>
            </p:nvSpPr>
            <p:spPr>
              <a:xfrm>
                <a:off x="7578320" y="4180779"/>
                <a:ext cx="19818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𝐴𝑐𝑐𝑒𝑝𝑡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𝑟𝑒𝑗𝑒𝑐𝑡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6E94FBA-C645-B748-5647-CB939317B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320" y="4180779"/>
                <a:ext cx="1981889" cy="369332"/>
              </a:xfrm>
              <a:prstGeom prst="rect">
                <a:avLst/>
              </a:prstGeom>
              <a:blipFill>
                <a:blip r:embed="rId6"/>
                <a:stretch>
                  <a:fillRect l="-4459" r="-4459" b="-3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BCB2BAD-BE51-16AD-0007-C3189EE83415}"/>
              </a:ext>
            </a:extLst>
          </p:cNvPr>
          <p:cNvSpPr/>
          <p:nvPr/>
        </p:nvSpPr>
        <p:spPr>
          <a:xfrm>
            <a:off x="838200" y="3062978"/>
            <a:ext cx="10350500" cy="13295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2600" dirty="0">
                <a:solidFill>
                  <a:srgbClr val="7030A0"/>
                </a:solidFill>
                <a:latin typeface="+mj-lt"/>
              </a:rPr>
              <a:t>Question:</a:t>
            </a:r>
            <a:br>
              <a:rPr lang="en-IL" sz="2600" dirty="0">
                <a:solidFill>
                  <a:srgbClr val="7030A0"/>
                </a:solidFill>
                <a:latin typeface="+mj-lt"/>
              </a:rPr>
            </a:br>
            <a:r>
              <a:rPr lang="en-US" sz="2600" i="1" dirty="0">
                <a:solidFill>
                  <a:srgbClr val="7030A0"/>
                </a:solidFill>
                <a:latin typeface="+mj-lt"/>
              </a:rPr>
              <a:t>For what languages does laconic ZK exist, and under what hardness assumptions?</a:t>
            </a:r>
          </a:p>
        </p:txBody>
      </p:sp>
    </p:spTree>
    <p:extLst>
      <p:ext uri="{BB962C8B-B14F-4D97-AF65-F5344CB8AC3E}">
        <p14:creationId xmlns:p14="http://schemas.microsoft.com/office/powerpoint/2010/main" val="164272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1C6A2-1649-32DA-1D74-A3CF9F46A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08195-49FB-BE6A-AB61-73E4DB227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Witness Encryption to Laconic HV-ZK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08A1BDA-627E-031B-D373-149C65A4DD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82845"/>
                <a:ext cx="11353800" cy="6528094"/>
              </a:xfrm>
            </p:spPr>
            <p:txBody>
              <a:bodyPr>
                <a:normAutofit/>
              </a:bodyPr>
              <a:lstStyle/>
              <a:p>
                <a:r>
                  <a:rPr lang="en-IL" sz="2400" b="1" dirty="0">
                    <a:latin typeface="+mj-lt"/>
                  </a:rPr>
                  <a:t>Observation</a:t>
                </a:r>
                <a:r>
                  <a:rPr lang="en-IL" sz="2400" dirty="0">
                    <a:latin typeface="+mj-lt"/>
                  </a:rPr>
                  <a:t>: If </a:t>
                </a:r>
                <a:r>
                  <a:rPr lang="en-US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IL" sz="2400" dirty="0">
                    <a:latin typeface="+mj-lt"/>
                  </a:rPr>
                  <a:t> has WE,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IL" sz="2400" dirty="0">
                    <a:latin typeface="+mj-lt"/>
                  </a:rPr>
                  <a:t> has laconic Honest-Verifier ZK argument</a:t>
                </a:r>
              </a:p>
              <a:p>
                <a:endParaRPr lang="en-IL" sz="2400" dirty="0">
                  <a:latin typeface="+mj-lt"/>
                </a:endParaRPr>
              </a:p>
              <a:p>
                <a:endParaRPr lang="en-IL" sz="2400" dirty="0">
                  <a:latin typeface="+mj-lt"/>
                </a:endParaRPr>
              </a:p>
              <a:p>
                <a:endParaRPr lang="en-IL" sz="2400" dirty="0">
                  <a:latin typeface="+mj-lt"/>
                </a:endParaRPr>
              </a:p>
              <a:p>
                <a:endParaRPr lang="en-IL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IL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IL" sz="2400" dirty="0">
                  <a:latin typeface="+mj-lt"/>
                </a:endParaRPr>
              </a:p>
              <a:p>
                <a:r>
                  <a:rPr lang="en-IL" sz="2400" dirty="0">
                    <a:latin typeface="+mj-lt"/>
                  </a:rPr>
                  <a:t>Two rounds</a:t>
                </a:r>
              </a:p>
              <a:p>
                <a:r>
                  <a:rPr lang="en-IL" sz="2400" dirty="0">
                    <a:latin typeface="+mj-lt"/>
                  </a:rPr>
                  <a:t>Deterministic prover</a:t>
                </a:r>
              </a:p>
              <a:p>
                <a:r>
                  <a:rPr lang="en-IL" sz="2400" dirty="0">
                    <a:latin typeface="+mj-lt"/>
                  </a:rPr>
                  <a:t>Negligible completeness error</a:t>
                </a:r>
              </a:p>
              <a:p>
                <a:r>
                  <a:rPr lang="en-IL" sz="2400" dirty="0">
                    <a:latin typeface="+mj-lt"/>
                  </a:rPr>
                  <a:t>Optimal soundness error: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IL" sz="24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IL" sz="2400" dirty="0">
                    <a:latin typeface="+mj-lt"/>
                  </a:rPr>
                  <a:t> rejects with probability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−ℓ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𝑛𝑒𝑔𝑙</m:t>
                    </m:r>
                  </m:oMath>
                </a14:m>
                <a:endParaRPr lang="en-IL" sz="2400" dirty="0">
                  <a:latin typeface="+mj-lt"/>
                </a:endParaRP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08A1BDA-627E-031B-D373-149C65A4DD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82845"/>
                <a:ext cx="11353800" cy="6528094"/>
              </a:xfrm>
              <a:blipFill>
                <a:blip r:embed="rId2"/>
                <a:stretch>
                  <a:fillRect l="-782" t="-116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8D0BE46-7F10-CB2B-17AF-D0FE2A6EF8B7}"/>
              </a:ext>
            </a:extLst>
          </p:cNvPr>
          <p:cNvSpPr txBox="1"/>
          <p:nvPr/>
        </p:nvSpPr>
        <p:spPr>
          <a:xfrm>
            <a:off x="2838207" y="2911536"/>
            <a:ext cx="62228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6600" dirty="0">
                <a:solidFill>
                  <a:srgbClr val="7030A0"/>
                </a:solidFill>
              </a:rPr>
              <a:t>P</a:t>
            </a:r>
            <a:endParaRPr lang="en-IL" dirty="0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9BA34C-F8F7-C43D-80DC-1334B30F4471}"/>
              </a:ext>
            </a:extLst>
          </p:cNvPr>
          <p:cNvSpPr txBox="1"/>
          <p:nvPr/>
        </p:nvSpPr>
        <p:spPr>
          <a:xfrm>
            <a:off x="7383140" y="2929752"/>
            <a:ext cx="6655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6600" dirty="0">
                <a:solidFill>
                  <a:srgbClr val="7030A0"/>
                </a:solidFill>
              </a:rPr>
              <a:t>V</a:t>
            </a:r>
            <a:endParaRPr lang="en-IL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6B1C3E-C901-4C41-ED45-53051084A86B}"/>
                  </a:ext>
                </a:extLst>
              </p:cNvPr>
              <p:cNvSpPr txBox="1"/>
              <p:nvPr/>
            </p:nvSpPr>
            <p:spPr>
              <a:xfrm>
                <a:off x="5668582" y="2929752"/>
                <a:ext cx="2839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6B1C3E-C901-4C41-ED45-53051084A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582" y="2929752"/>
                <a:ext cx="283924" cy="369332"/>
              </a:xfrm>
              <a:prstGeom prst="rect">
                <a:avLst/>
              </a:prstGeom>
              <a:blipFill>
                <a:blip r:embed="rId3"/>
                <a:stretch>
                  <a:fillRect l="-26087" r="-21739" b="-2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0055691-73AD-954F-A61F-89778941588A}"/>
                  </a:ext>
                </a:extLst>
              </p:cNvPr>
              <p:cNvSpPr txBox="1"/>
              <p:nvPr/>
            </p:nvSpPr>
            <p:spPr>
              <a:xfrm>
                <a:off x="3460493" y="3571157"/>
                <a:ext cx="3055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0055691-73AD-954F-A61F-897789415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493" y="3571157"/>
                <a:ext cx="305596" cy="369332"/>
              </a:xfrm>
              <a:prstGeom prst="rect">
                <a:avLst/>
              </a:prstGeom>
              <a:blipFill>
                <a:blip r:embed="rId4"/>
                <a:stretch>
                  <a:fillRect l="-12000" r="-8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F48F8AC-17CD-F7C2-FDD3-E96DB6CA4D36}"/>
                  </a:ext>
                </a:extLst>
              </p:cNvPr>
              <p:cNvSpPr txBox="1"/>
              <p:nvPr/>
            </p:nvSpPr>
            <p:spPr>
              <a:xfrm>
                <a:off x="8048707" y="3671197"/>
                <a:ext cx="1531830" cy="382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F48F8AC-17CD-F7C2-FDD3-E96DB6CA4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707" y="3671197"/>
                <a:ext cx="1531830" cy="382477"/>
              </a:xfrm>
              <a:prstGeom prst="rect">
                <a:avLst/>
              </a:prstGeom>
              <a:blipFill>
                <a:blip r:embed="rId5"/>
                <a:stretch>
                  <a:fillRect l="-1639" r="-1639" b="-625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F6EA27F-B8E7-B847-B446-05D964E18D34}"/>
              </a:ext>
            </a:extLst>
          </p:cNvPr>
          <p:cNvCxnSpPr>
            <a:cxnSpLocks/>
          </p:cNvCxnSpPr>
          <p:nvPr/>
        </p:nvCxnSpPr>
        <p:spPr>
          <a:xfrm flipH="1">
            <a:off x="4629632" y="4306436"/>
            <a:ext cx="2645747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4FF776E-115C-1CC1-A884-FD035A54975C}"/>
                  </a:ext>
                </a:extLst>
              </p:cNvPr>
              <p:cNvSpPr txBox="1"/>
              <p:nvPr/>
            </p:nvSpPr>
            <p:spPr>
              <a:xfrm>
                <a:off x="5526620" y="3809005"/>
                <a:ext cx="1283749" cy="4022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𝜑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4FF776E-115C-1CC1-A884-FD035A549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620" y="3809005"/>
                <a:ext cx="1283749" cy="402226"/>
              </a:xfrm>
              <a:prstGeom prst="rect">
                <a:avLst/>
              </a:prstGeom>
              <a:blipFill>
                <a:blip r:embed="rId6"/>
                <a:stretch>
                  <a:fillRect l="-4902" r="-7843" b="-25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93F5672-094F-9DA0-22CA-5E43555863EB}"/>
              </a:ext>
            </a:extLst>
          </p:cNvPr>
          <p:cNvCxnSpPr>
            <a:cxnSpLocks/>
          </p:cNvCxnSpPr>
          <p:nvPr/>
        </p:nvCxnSpPr>
        <p:spPr>
          <a:xfrm>
            <a:off x="4629631" y="4776077"/>
            <a:ext cx="2645747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A4E7C44-CFCB-6B4B-C494-3F3788200439}"/>
                  </a:ext>
                </a:extLst>
              </p:cNvPr>
              <p:cNvSpPr txBox="1"/>
              <p:nvPr/>
            </p:nvSpPr>
            <p:spPr>
              <a:xfrm>
                <a:off x="5838691" y="4401642"/>
                <a:ext cx="3322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A4E7C44-CFCB-6B4B-C494-3F3788200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691" y="4401642"/>
                <a:ext cx="332270" cy="369332"/>
              </a:xfrm>
              <a:prstGeom prst="rect">
                <a:avLst/>
              </a:prstGeom>
              <a:blipFill>
                <a:blip r:embed="rId7"/>
                <a:stretch>
                  <a:fillRect l="-11111" r="-1111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149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3" grpId="0"/>
      <p:bldP spid="17" grpId="0"/>
      <p:bldP spid="20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10505-A9B2-A5EC-7ED2-D61038F25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3E40E-0F0D-E1FA-21A5-55EFB2C5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Witness Encryption to Laconic HV-ZK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D8C4499-0E82-5860-FA89-60D2798F2B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82845"/>
                <a:ext cx="11353800" cy="6528094"/>
              </a:xfrm>
            </p:spPr>
            <p:txBody>
              <a:bodyPr>
                <a:normAutofit/>
              </a:bodyPr>
              <a:lstStyle/>
              <a:p>
                <a:r>
                  <a:rPr lang="en-IL" sz="2400" b="1" dirty="0">
                    <a:latin typeface="+mj-lt"/>
                  </a:rPr>
                  <a:t>Observation</a:t>
                </a:r>
                <a:r>
                  <a:rPr lang="en-IL" sz="2400" dirty="0">
                    <a:latin typeface="+mj-lt"/>
                  </a:rPr>
                  <a:t>: If </a:t>
                </a:r>
                <a:r>
                  <a:rPr lang="en-US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IL" sz="2400" dirty="0">
                    <a:latin typeface="+mj-lt"/>
                  </a:rPr>
                  <a:t> has WE,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IL" sz="2400" dirty="0">
                    <a:latin typeface="+mj-lt"/>
                  </a:rPr>
                  <a:t> has laconic Honest-Verifier ZK argument</a:t>
                </a:r>
              </a:p>
              <a:p>
                <a:endParaRPr lang="en-IL" sz="2400" dirty="0">
                  <a:latin typeface="+mj-lt"/>
                </a:endParaRPr>
              </a:p>
              <a:p>
                <a:endParaRPr lang="en-IL" sz="2400" dirty="0">
                  <a:latin typeface="+mj-lt"/>
                </a:endParaRPr>
              </a:p>
              <a:p>
                <a:endParaRPr lang="en-IL" sz="2400" dirty="0">
                  <a:latin typeface="+mj-lt"/>
                </a:endParaRPr>
              </a:p>
              <a:p>
                <a:endParaRPr lang="en-IL" sz="2400" dirty="0">
                  <a:latin typeface="+mj-lt"/>
                </a:endParaRPr>
              </a:p>
              <a:p>
                <a:endParaRPr lang="en-IL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IL" sz="2400" dirty="0">
                  <a:latin typeface="+mj-lt"/>
                </a:endParaRPr>
              </a:p>
              <a:p>
                <a:r>
                  <a:rPr lang="en-IL" sz="2400" dirty="0">
                    <a:latin typeface="+mj-lt"/>
                  </a:rPr>
                  <a:t>Two rounds</a:t>
                </a:r>
              </a:p>
              <a:p>
                <a:r>
                  <a:rPr lang="en-IL" sz="2400" dirty="0">
                    <a:latin typeface="+mj-lt"/>
                  </a:rPr>
                  <a:t>Deterministic prover</a:t>
                </a:r>
              </a:p>
              <a:p>
                <a:r>
                  <a:rPr lang="en-IL" sz="2400" dirty="0">
                    <a:latin typeface="+mj-lt"/>
                  </a:rPr>
                  <a:t>Negligible completeness error</a:t>
                </a:r>
              </a:p>
              <a:p>
                <a:r>
                  <a:rPr lang="en-IL" sz="2400" dirty="0">
                    <a:latin typeface="+mj-lt"/>
                  </a:rPr>
                  <a:t>Optimal soundness error: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IL" sz="24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IL" sz="2400" dirty="0">
                    <a:latin typeface="+mj-lt"/>
                  </a:rPr>
                  <a:t> rejects with probability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−ℓ</m:t>
                        </m:r>
                      </m:sup>
                    </m:sSup>
                  </m:oMath>
                </a14:m>
                <a:endParaRPr lang="en-IL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D8C4499-0E82-5860-FA89-60D2798F2B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82845"/>
                <a:ext cx="11353800" cy="6528094"/>
              </a:xfrm>
              <a:blipFill>
                <a:blip r:embed="rId2"/>
                <a:stretch>
                  <a:fillRect l="-782" t="-116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22C03A8-6F30-904C-F985-A64FD4827203}"/>
              </a:ext>
            </a:extLst>
          </p:cNvPr>
          <p:cNvSpPr txBox="1"/>
          <p:nvPr/>
        </p:nvSpPr>
        <p:spPr>
          <a:xfrm>
            <a:off x="2838207" y="2911536"/>
            <a:ext cx="62228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6600" dirty="0">
                <a:solidFill>
                  <a:srgbClr val="7030A0"/>
                </a:solidFill>
              </a:rPr>
              <a:t>P</a:t>
            </a:r>
            <a:endParaRPr lang="en-IL" dirty="0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EA5D7D-8B2A-1B98-C442-9979A1DC8705}"/>
              </a:ext>
            </a:extLst>
          </p:cNvPr>
          <p:cNvSpPr txBox="1"/>
          <p:nvPr/>
        </p:nvSpPr>
        <p:spPr>
          <a:xfrm>
            <a:off x="7383140" y="2929752"/>
            <a:ext cx="6655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6600" dirty="0">
                <a:solidFill>
                  <a:srgbClr val="7030A0"/>
                </a:solidFill>
              </a:rPr>
              <a:t>V</a:t>
            </a:r>
            <a:endParaRPr lang="en-IL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3405215-493D-B308-22EC-BCEB5A23D2B5}"/>
                  </a:ext>
                </a:extLst>
              </p:cNvPr>
              <p:cNvSpPr txBox="1"/>
              <p:nvPr/>
            </p:nvSpPr>
            <p:spPr>
              <a:xfrm>
                <a:off x="5668582" y="2929752"/>
                <a:ext cx="2839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3405215-493D-B308-22EC-BCEB5A23D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582" y="2929752"/>
                <a:ext cx="283924" cy="369332"/>
              </a:xfrm>
              <a:prstGeom prst="rect">
                <a:avLst/>
              </a:prstGeom>
              <a:blipFill>
                <a:blip r:embed="rId3"/>
                <a:stretch>
                  <a:fillRect l="-26087" r="-21739" b="-2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169430-B521-6004-7329-D22E36251A0E}"/>
                  </a:ext>
                </a:extLst>
              </p:cNvPr>
              <p:cNvSpPr txBox="1"/>
              <p:nvPr/>
            </p:nvSpPr>
            <p:spPr>
              <a:xfrm>
                <a:off x="3460493" y="3571157"/>
                <a:ext cx="3055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169430-B521-6004-7329-D22E36251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493" y="3571157"/>
                <a:ext cx="305596" cy="369332"/>
              </a:xfrm>
              <a:prstGeom prst="rect">
                <a:avLst/>
              </a:prstGeom>
              <a:blipFill>
                <a:blip r:embed="rId4"/>
                <a:stretch>
                  <a:fillRect l="-12000" r="-8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9FDC76B-B1CE-904D-5A56-CDC209448F18}"/>
                  </a:ext>
                </a:extLst>
              </p:cNvPr>
              <p:cNvSpPr txBox="1"/>
              <p:nvPr/>
            </p:nvSpPr>
            <p:spPr>
              <a:xfrm>
                <a:off x="8048707" y="3671197"/>
                <a:ext cx="1531830" cy="382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9FDC76B-B1CE-904D-5A56-CDC209448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707" y="3671197"/>
                <a:ext cx="1531830" cy="382477"/>
              </a:xfrm>
              <a:prstGeom prst="rect">
                <a:avLst/>
              </a:prstGeom>
              <a:blipFill>
                <a:blip r:embed="rId5"/>
                <a:stretch>
                  <a:fillRect l="-1639" r="-1639" b="-625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5BE041E-47C4-214A-579C-530553542E02}"/>
              </a:ext>
            </a:extLst>
          </p:cNvPr>
          <p:cNvCxnSpPr>
            <a:cxnSpLocks/>
          </p:cNvCxnSpPr>
          <p:nvPr/>
        </p:nvCxnSpPr>
        <p:spPr>
          <a:xfrm flipH="1">
            <a:off x="4629632" y="4306436"/>
            <a:ext cx="2645747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8B7123-D7F1-3029-6F16-0B804E64E636}"/>
                  </a:ext>
                </a:extLst>
              </p:cNvPr>
              <p:cNvSpPr txBox="1"/>
              <p:nvPr/>
            </p:nvSpPr>
            <p:spPr>
              <a:xfrm>
                <a:off x="5526620" y="3809005"/>
                <a:ext cx="1283749" cy="4022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𝜑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8B7123-D7F1-3029-6F16-0B804E64E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620" y="3809005"/>
                <a:ext cx="1283749" cy="402226"/>
              </a:xfrm>
              <a:prstGeom prst="rect">
                <a:avLst/>
              </a:prstGeom>
              <a:blipFill>
                <a:blip r:embed="rId6"/>
                <a:stretch>
                  <a:fillRect l="-4902" r="-7843" b="-25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1EC05AB-C603-E47B-E044-848C972D1077}"/>
              </a:ext>
            </a:extLst>
          </p:cNvPr>
          <p:cNvCxnSpPr>
            <a:cxnSpLocks/>
          </p:cNvCxnSpPr>
          <p:nvPr/>
        </p:nvCxnSpPr>
        <p:spPr>
          <a:xfrm>
            <a:off x="4629631" y="4776077"/>
            <a:ext cx="2645747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7040D9-1BD5-B5A4-6E21-FA724724B111}"/>
                  </a:ext>
                </a:extLst>
              </p:cNvPr>
              <p:cNvSpPr txBox="1"/>
              <p:nvPr/>
            </p:nvSpPr>
            <p:spPr>
              <a:xfrm>
                <a:off x="5838691" y="4401642"/>
                <a:ext cx="2276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7040D9-1BD5-B5A4-6E21-FA724724B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691" y="4401642"/>
                <a:ext cx="227626" cy="369332"/>
              </a:xfrm>
              <a:prstGeom prst="rect">
                <a:avLst/>
              </a:prstGeom>
              <a:blipFill>
                <a:blip r:embed="rId7"/>
                <a:stretch>
                  <a:fillRect l="-31579" r="-31579" b="-10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F1026F4-71E2-F914-AB2A-7D1B73C0026C}"/>
                  </a:ext>
                </a:extLst>
              </p:cNvPr>
              <p:cNvSpPr/>
              <p:nvPr/>
            </p:nvSpPr>
            <p:spPr>
              <a:xfrm>
                <a:off x="358154" y="2438268"/>
                <a:ext cx="11188700" cy="273688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L" sz="2600" dirty="0">
                    <a:solidFill>
                      <a:srgbClr val="7030A0"/>
                    </a:solidFill>
                    <a:latin typeface="+mj-lt"/>
                  </a:rPr>
                  <a:t>Question:</a:t>
                </a:r>
                <a:br>
                  <a:rPr lang="en-IL" sz="2600" dirty="0">
                    <a:solidFill>
                      <a:srgbClr val="7030A0"/>
                    </a:solidFill>
                    <a:latin typeface="+mj-lt"/>
                  </a:rPr>
                </a:br>
                <a:r>
                  <a:rPr lang="en-US" sz="2600" i="1" dirty="0">
                    <a:solidFill>
                      <a:srgbClr val="7030A0"/>
                    </a:solidFill>
                    <a:latin typeface="+mj-lt"/>
                  </a:rPr>
                  <a:t>Is Witness Encryption Necessary? </a:t>
                </a:r>
              </a:p>
              <a:p>
                <a:pPr algn="ctr"/>
                <a:endParaRPr lang="en-US" sz="2600" i="1" dirty="0">
                  <a:solidFill>
                    <a:srgbClr val="7030A0"/>
                  </a:solidFill>
                  <a:latin typeface="+mj-lt"/>
                </a:endParaRPr>
              </a:p>
              <a:p>
                <a:r>
                  <a:rPr lang="en-US" sz="2600" dirty="0">
                    <a:solidFill>
                      <a:schemeClr val="tx1"/>
                    </a:solidFill>
                    <a:latin typeface="+mj-lt"/>
                  </a:rPr>
                  <a:t>[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Berman-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Degwekar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-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Rothblum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-Vasudevan</a:t>
                </a:r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]: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1/3</m:t>
                            </m:r>
                          </m:sup>
                        </m:sSup>
                      </m:fNam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-laconic honest-verifier </a:t>
                </a:r>
                <a:r>
                  <a:rPr lang="en-US" sz="2400" i="1" dirty="0">
                    <a:solidFill>
                      <a:schemeClr val="tx1"/>
                    </a:solidFill>
                    <a:latin typeface="+mj-lt"/>
                  </a:rPr>
                  <a:t>statistical</a:t>
                </a:r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 ZK arguments for </a:t>
                </a:r>
                <a:r>
                  <a:rPr lang="en-US" sz="2400" i="1" dirty="0">
                    <a:solidFill>
                      <a:srgbClr val="7030A0"/>
                    </a:solidFill>
                    <a:latin typeface="+mj-lt"/>
                  </a:rPr>
                  <a:t>cryptographic hard language</a:t>
                </a:r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 PKE</a:t>
                </a: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F1026F4-71E2-F914-AB2A-7D1B73C002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54" y="2438268"/>
                <a:ext cx="11188700" cy="2736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405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0E737-2AD5-E620-4065-5138E6071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91B5-FB7A-EE95-1AD3-732B08730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Our Results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63C472D-B957-F899-4699-A50FC55B58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82845"/>
                <a:ext cx="11353800" cy="652809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L" sz="2400" b="1" u="sng" dirty="0">
                    <a:latin typeface="+mj-lt"/>
                  </a:rPr>
                  <a:t>Thm</a:t>
                </a:r>
                <a:r>
                  <a:rPr lang="en-IL" sz="2400" dirty="0">
                    <a:latin typeface="+mj-lt"/>
                  </a:rPr>
                  <a:t>: For any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IL" sz="2400" dirty="0">
                    <a:latin typeface="+mj-lt"/>
                  </a:rPr>
                  <a:t> the following are equivalent:</a:t>
                </a:r>
              </a:p>
              <a:p>
                <a:r>
                  <a:rPr lang="en-US" sz="2400" dirty="0">
                    <a:latin typeface="+mj-lt"/>
                  </a:rPr>
                  <a:t>There exists a WE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endParaRPr lang="en-IL" sz="2400" dirty="0">
                  <a:latin typeface="+mj-lt"/>
                </a:endParaRPr>
              </a:p>
              <a:p>
                <a:r>
                  <a:rPr lang="en-IL" sz="2400" dirty="0">
                    <a:latin typeface="+mj-lt"/>
                  </a:rPr>
                  <a:t> </a:t>
                </a:r>
                <a:r>
                  <a:rPr lang="en-US" sz="2400" dirty="0">
                    <a:latin typeface="+mj-lt"/>
                  </a:rPr>
                  <a:t>There exists a laconic </a:t>
                </a:r>
                <a:r>
                  <a:rPr lang="en-IL" sz="2400" i="1" dirty="0">
                    <a:solidFill>
                      <a:srgbClr val="7030A0"/>
                    </a:solidFill>
                    <a:latin typeface="+mj-lt"/>
                  </a:rPr>
                  <a:t>specia</a:t>
                </a:r>
                <a:r>
                  <a:rPr lang="en-US" sz="2400" i="1" dirty="0">
                    <a:solidFill>
                      <a:srgbClr val="7030A0"/>
                    </a:solidFill>
                    <a:latin typeface="+mj-lt"/>
                  </a:rPr>
                  <a:t>l</a:t>
                </a:r>
                <a:r>
                  <a:rPr lang="he-IL" sz="2400" i="1" dirty="0">
                    <a:solidFill>
                      <a:srgbClr val="7030A0"/>
                    </a:solidFill>
                    <a:latin typeface="+mj-lt"/>
                  </a:rPr>
                  <a:t> </a:t>
                </a:r>
                <a:r>
                  <a:rPr lang="en-IL" sz="2400" dirty="0">
                    <a:latin typeface="+mj-lt"/>
                  </a:rPr>
                  <a:t>honest-verifier ZK argument (SHVZK)</a:t>
                </a:r>
              </a:p>
              <a:p>
                <a:endParaRPr lang="en-IL" sz="2400" dirty="0">
                  <a:latin typeface="+mj-lt"/>
                </a:endParaRPr>
              </a:p>
              <a:p>
                <a:endParaRPr lang="en-IL" sz="2400" dirty="0">
                  <a:latin typeface="+mj-lt"/>
                </a:endParaRPr>
              </a:p>
              <a:p>
                <a:endParaRPr lang="en-IL" sz="2400" dirty="0">
                  <a:latin typeface="+mj-lt"/>
                </a:endParaRPr>
              </a:p>
              <a:p>
                <a:pPr marL="0" indent="0">
                  <a:buNone/>
                </a:pPr>
                <a:endParaRPr lang="he-IL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IL" sz="2000" dirty="0">
                  <a:latin typeface="+mj-lt"/>
                </a:endParaRPr>
              </a:p>
              <a:p>
                <a:endParaRPr lang="en-IL" sz="2400" dirty="0">
                  <a:latin typeface="+mj-lt"/>
                </a:endParaRPr>
              </a:p>
              <a:p>
                <a:endParaRPr lang="en-IL" sz="1200" dirty="0">
                  <a:latin typeface="+mj-lt"/>
                </a:endParaRPr>
              </a:p>
              <a:p>
                <a:r>
                  <a:rPr lang="en-IL" sz="2400" b="1" dirty="0">
                    <a:latin typeface="+mj-lt"/>
                  </a:rPr>
                  <a:t>Special ZK:</a:t>
                </a:r>
                <a:r>
                  <a:rPr lang="en-IL" sz="2400" dirty="0">
                    <a:latin typeface="+mj-lt"/>
                  </a:rPr>
                  <a:t> [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Cramer-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Damgard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-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Schoenmakers</a:t>
                </a:r>
                <a:r>
                  <a:rPr lang="en-US" sz="2400" dirty="0">
                    <a:latin typeface="+mj-lt"/>
                  </a:rPr>
                  <a:t>,</a:t>
                </a:r>
                <a:r>
                  <a:rPr lang="en-US" sz="2400" dirty="0">
                    <a:solidFill>
                      <a:prstClr val="black"/>
                    </a:solidFill>
                    <a:latin typeface="Calibri Light" panose="020F0302020204030204"/>
                  </a:rPr>
                  <a:t>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  <a:latin typeface="Calibri Light" panose="020F0302020204030204"/>
                  </a:rPr>
                  <a:t>Damgard</a:t>
                </a:r>
                <a:r>
                  <a:rPr lang="en-IL" sz="2400" dirty="0">
                    <a:latin typeface="+mj-lt"/>
                  </a:rPr>
                  <a:t>] Exists eff.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IL" sz="2400" dirty="0">
                    <a:latin typeface="+mj-lt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sz="2400" dirty="0">
                    <a:latin typeface="+mj-lt"/>
                  </a:rPr>
                  <a:t> is indistiguishable from the view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IL" sz="2400" dirty="0">
                    <a:latin typeface="+mj-lt"/>
                  </a:rPr>
                  <a:t> in the protocol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63C472D-B957-F899-4699-A50FC55B58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82845"/>
                <a:ext cx="11353800" cy="6528094"/>
              </a:xfrm>
              <a:blipFill>
                <a:blip r:embed="rId2"/>
                <a:stretch>
                  <a:fillRect l="-894" t="-116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6003133-76C7-74B1-EF24-75B39A26D67D}"/>
              </a:ext>
            </a:extLst>
          </p:cNvPr>
          <p:cNvSpPr txBox="1"/>
          <p:nvPr/>
        </p:nvSpPr>
        <p:spPr>
          <a:xfrm>
            <a:off x="4480508" y="3649223"/>
            <a:ext cx="62228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6600" dirty="0">
                <a:solidFill>
                  <a:srgbClr val="7030A0"/>
                </a:solidFill>
              </a:rPr>
              <a:t>P</a:t>
            </a:r>
            <a:endParaRPr lang="en-IL" dirty="0">
              <a:solidFill>
                <a:srgbClr val="7030A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56D84D-C020-40C0-C46D-55DCC737E332}"/>
              </a:ext>
            </a:extLst>
          </p:cNvPr>
          <p:cNvSpPr txBox="1"/>
          <p:nvPr/>
        </p:nvSpPr>
        <p:spPr>
          <a:xfrm>
            <a:off x="8150808" y="3649223"/>
            <a:ext cx="6655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6600" dirty="0">
                <a:solidFill>
                  <a:srgbClr val="7030A0"/>
                </a:solidFill>
              </a:rPr>
              <a:t>V</a:t>
            </a:r>
            <a:endParaRPr lang="en-IL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63874CF-3C88-E228-3483-B7CD69C23551}"/>
                  </a:ext>
                </a:extLst>
              </p:cNvPr>
              <p:cNvSpPr txBox="1"/>
              <p:nvPr/>
            </p:nvSpPr>
            <p:spPr>
              <a:xfrm>
                <a:off x="6343303" y="3913909"/>
                <a:ext cx="2839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63874CF-3C88-E228-3483-B7CD69C23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303" y="3913909"/>
                <a:ext cx="283924" cy="369332"/>
              </a:xfrm>
              <a:prstGeom prst="rect">
                <a:avLst/>
              </a:prstGeom>
              <a:blipFill>
                <a:blip r:embed="rId3"/>
                <a:stretch>
                  <a:fillRect l="-26087" r="-21739" b="-2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B36B1F1-63CB-1A3B-FACB-32870D3B82B7}"/>
                  </a:ext>
                </a:extLst>
              </p:cNvPr>
              <p:cNvSpPr txBox="1"/>
              <p:nvPr/>
            </p:nvSpPr>
            <p:spPr>
              <a:xfrm>
                <a:off x="8700392" y="4562819"/>
                <a:ext cx="2215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B36B1F1-63CB-1A3B-FACB-32870D3B8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0392" y="4562819"/>
                <a:ext cx="221536" cy="369332"/>
              </a:xfrm>
              <a:prstGeom prst="rect">
                <a:avLst/>
              </a:prstGeom>
              <a:blipFill>
                <a:blip r:embed="rId4"/>
                <a:stretch>
                  <a:fillRect l="-10526" r="-1578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2CEADDA-3995-7D64-9A8A-54E06BF62C98}"/>
              </a:ext>
            </a:extLst>
          </p:cNvPr>
          <p:cNvCxnSpPr/>
          <p:nvPr/>
        </p:nvCxnSpPr>
        <p:spPr>
          <a:xfrm>
            <a:off x="5505061" y="4932151"/>
            <a:ext cx="2645747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CA3A84B-3D5E-68B3-D8D2-0DD5ECB36E30}"/>
              </a:ext>
            </a:extLst>
          </p:cNvPr>
          <p:cNvCxnSpPr>
            <a:cxnSpLocks/>
          </p:cNvCxnSpPr>
          <p:nvPr/>
        </p:nvCxnSpPr>
        <p:spPr>
          <a:xfrm rot="10800000">
            <a:off x="5505061" y="5249036"/>
            <a:ext cx="2645747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7FD3C22-8F5A-F4E4-AE15-22A521F09772}"/>
              </a:ext>
            </a:extLst>
          </p:cNvPr>
          <p:cNvCxnSpPr/>
          <p:nvPr/>
        </p:nvCxnSpPr>
        <p:spPr>
          <a:xfrm>
            <a:off x="5505060" y="5606710"/>
            <a:ext cx="2645747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0048987C-682D-B357-385C-D036CD6B981E}"/>
              </a:ext>
            </a:extLst>
          </p:cNvPr>
          <p:cNvSpPr/>
          <p:nvPr/>
        </p:nvSpPr>
        <p:spPr>
          <a:xfrm>
            <a:off x="410547" y="1474238"/>
            <a:ext cx="11420669" cy="1921388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7708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144691</TotalTime>
  <Words>1384</Words>
  <Application>Microsoft Macintosh PowerPoint</Application>
  <PresentationFormat>Widescreen</PresentationFormat>
  <Paragraphs>422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Office Theme</vt:lpstr>
      <vt:lpstr>On Witness Encryption and Laconic Zero-Knowledge Arguments</vt:lpstr>
      <vt:lpstr>Witness Encryption</vt:lpstr>
      <vt:lpstr>Zero Knowledge</vt:lpstr>
      <vt:lpstr>Zero Knowledge</vt:lpstr>
      <vt:lpstr>Zero Knowledge</vt:lpstr>
      <vt:lpstr>Laconic Zero Knowledge</vt:lpstr>
      <vt:lpstr>Witness Encryption to Laconic HV-ZK</vt:lpstr>
      <vt:lpstr>Witness Encryption to Laconic HV-ZK</vt:lpstr>
      <vt:lpstr>Our Results</vt:lpstr>
      <vt:lpstr>Our Results</vt:lpstr>
      <vt:lpstr>Previous Works: Predictive Arguments</vt:lpstr>
      <vt:lpstr>Previous Works: Predictive Arguments</vt:lpstr>
      <vt:lpstr>Previous Works: Laconic Zero-Knowledge</vt:lpstr>
      <vt:lpstr>Previous Works: Laconic Zero-Knowledge</vt:lpstr>
      <vt:lpstr>Previous Works: Laconic Zero-Knowledge</vt:lpstr>
      <vt:lpstr>Previous Works: Laconic Zero-Knowledge</vt:lpstr>
      <vt:lpstr>Previous Works: Laconic Zero-Knowledge</vt:lpstr>
      <vt:lpstr>Our Technique: WE from SHVZK</vt:lpstr>
      <vt:lpstr>Our Technique: WE from SHVZK</vt:lpstr>
      <vt:lpstr>Correlated Sampling</vt:lpstr>
      <vt:lpstr>Correlated Sampling</vt:lpstr>
      <vt:lpstr>Correlated Sampling</vt:lpstr>
      <vt:lpstr>Correlated Sampling</vt:lpstr>
      <vt:lpstr>Correlated Sampling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Kolmogorov Comes to Cryptomania:   On Interactive Kolmogorov Complexity and Key-Agreement</dc:title>
  <dc:creator>Noam Mazor</dc:creator>
  <cp:lastModifiedBy>Noam Mazor</cp:lastModifiedBy>
  <cp:revision>91</cp:revision>
  <dcterms:created xsi:type="dcterms:W3CDTF">2023-09-08T00:55:18Z</dcterms:created>
  <dcterms:modified xsi:type="dcterms:W3CDTF">2025-08-21T03:34:19Z</dcterms:modified>
</cp:coreProperties>
</file>