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35"/>
  </p:notesMasterIdLst>
  <p:sldIdLst>
    <p:sldId id="485" r:id="rId5"/>
    <p:sldId id="554" r:id="rId6"/>
    <p:sldId id="486" r:id="rId7"/>
    <p:sldId id="488" r:id="rId8"/>
    <p:sldId id="549" r:id="rId9"/>
    <p:sldId id="489" r:id="rId10"/>
    <p:sldId id="493" r:id="rId11"/>
    <p:sldId id="550" r:id="rId12"/>
    <p:sldId id="551" r:id="rId13"/>
    <p:sldId id="538" r:id="rId14"/>
    <p:sldId id="539" r:id="rId15"/>
    <p:sldId id="553" r:id="rId16"/>
    <p:sldId id="552" r:id="rId17"/>
    <p:sldId id="540" r:id="rId18"/>
    <p:sldId id="555" r:id="rId19"/>
    <p:sldId id="556" r:id="rId20"/>
    <p:sldId id="557" r:id="rId21"/>
    <p:sldId id="558" r:id="rId22"/>
    <p:sldId id="559" r:id="rId23"/>
    <p:sldId id="560" r:id="rId24"/>
    <p:sldId id="568" r:id="rId25"/>
    <p:sldId id="561" r:id="rId26"/>
    <p:sldId id="562" r:id="rId27"/>
    <p:sldId id="563" r:id="rId28"/>
    <p:sldId id="564" r:id="rId29"/>
    <p:sldId id="569" r:id="rId30"/>
    <p:sldId id="565" r:id="rId31"/>
    <p:sldId id="567" r:id="rId32"/>
    <p:sldId id="570" r:id="rId33"/>
    <p:sldId id="46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8A7E932-6B96-474F-A6C8-673D5586AB96}">
          <p14:sldIdLst/>
        </p14:section>
        <p14:section name="Extraction" id="{61280633-686C-4984-8A1D-6ADC2CC6EDD3}">
          <p14:sldIdLst>
            <p14:sldId id="485"/>
            <p14:sldId id="554"/>
            <p14:sldId id="486"/>
            <p14:sldId id="488"/>
            <p14:sldId id="549"/>
            <p14:sldId id="489"/>
            <p14:sldId id="493"/>
            <p14:sldId id="550"/>
            <p14:sldId id="551"/>
            <p14:sldId id="538"/>
            <p14:sldId id="539"/>
            <p14:sldId id="553"/>
            <p14:sldId id="552"/>
            <p14:sldId id="540"/>
            <p14:sldId id="555"/>
            <p14:sldId id="556"/>
            <p14:sldId id="557"/>
            <p14:sldId id="558"/>
            <p14:sldId id="559"/>
            <p14:sldId id="560"/>
            <p14:sldId id="568"/>
            <p14:sldId id="561"/>
            <p14:sldId id="562"/>
            <p14:sldId id="563"/>
            <p14:sldId id="564"/>
            <p14:sldId id="569"/>
            <p14:sldId id="565"/>
            <p14:sldId id="567"/>
            <p14:sldId id="570"/>
            <p14:sldId id="46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don Chung" initials="EC" lastIdx="4" clrIdx="0">
    <p:extLst>
      <p:ext uri="{19B8F6BF-5375-455C-9EA6-DF929625EA0E}">
        <p15:presenceInfo xmlns:p15="http://schemas.microsoft.com/office/powerpoint/2012/main" userId="Eldon C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ADE4"/>
    <a:srgbClr val="CCE3F5"/>
    <a:srgbClr val="57F7FF"/>
    <a:srgbClr val="086B08"/>
    <a:srgbClr val="79FF8F"/>
    <a:srgbClr val="00B0F0"/>
    <a:srgbClr val="F44242"/>
    <a:srgbClr val="D2A6A6"/>
    <a:srgbClr val="F88080"/>
    <a:srgbClr val="2323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40"/>
  </p:normalViewPr>
  <p:slideViewPr>
    <p:cSldViewPr snapToGrid="0">
      <p:cViewPr varScale="1">
        <p:scale>
          <a:sx n="93" d="100"/>
          <a:sy n="93" d="100"/>
        </p:scale>
        <p:origin x="216" y="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8/20/25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84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59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401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AB6E0-355B-786A-0A1E-B43FDB0A7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BFE71D-B25E-62AC-0647-75E286E7AE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79DABF-FDD4-D3D9-F450-2A4DCED148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51190-2AA5-37EB-F13D-6FC82806CC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44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4062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85794-CF04-CA6D-6631-B53067BEC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641453-ED41-C7C0-0308-CD332DD310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AA0366-1F60-54F5-C021-C9C39925AC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3964B5-77A3-BE74-3B9D-134884E25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734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18FCE-6984-DCF2-D49B-B7F63533F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CDC772-F353-C47D-ED90-751AD59506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3288820-F841-2B3A-72CE-E2E084804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327BDC-BA6B-18A7-C407-C83125759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86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589645-F326-12F2-20BB-FED0D677F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1902FE-3146-03A3-03F8-F0B2CE8364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844CD8-C989-EEE2-6E33-FF4918E5F5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199AA8-EDB5-B527-8E13-20B06D13F2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367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CC3A6-F0E1-7FC1-3AA6-11AF838D7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8A5E4E-517A-4827-3848-FB32A6AD73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E95955-6F98-9DB2-0448-D5621ADD71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FDC9A-1346-C065-2A82-E5E312DAFE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693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7DCA7-073F-F55A-E2E3-9551CE335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8F5819-FFE6-CD18-B3CB-93C69F638F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EE22A3D-8E8C-40CA-31A3-E56087E1E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66F974-40C1-19E9-2B30-45AB0D3E95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164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7A9FEA-74AB-A241-86F9-27378126DA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895BD4-620B-A1C6-E3B6-8D76338DB5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2536B5-7223-F522-BB39-AE1EEF0BE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44178-76E7-2505-1012-17DC00F3DB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155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648400-4002-BC0C-594A-5D5FE4822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F5E215-744F-2F14-37B8-E6A553884C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F2F73B-2D9C-6B85-9BC6-226FDD531A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C4BD8-4AA7-22D7-03B4-673CE32C58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32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8248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68566F-9843-3C53-35AA-374133A7AB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452878-4580-F0B1-931B-F9CD8761D6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EA4810-4ECC-262A-7AB9-EDA193D00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04EA87-CE5F-3DD5-D194-5ACD732601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8837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2FD9E-422F-72A0-9BB5-B2A42D3C4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A3A3D6C-8184-2557-4290-94A887A8D7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983FBC-7A17-022D-C02E-BE1504A860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1D8932-A73C-3ECD-D27F-6B503F65B39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1859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C9A30-1331-5719-5C72-5B401AD41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C71D38-DDF7-60BC-1601-0422CB3B1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51D065-0702-1306-B85C-23D6686132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A3C921-57F1-FC2B-BE5C-1CAB6607F2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9183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F324A-1583-A605-5761-EE46E059FF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CD191F2-CB90-B7E3-494A-6D6E8B70D7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1A6849-9BDB-3C11-8A40-C620856549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C97955-10C8-2172-2A00-BB5332593C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4390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0B4BD-1A1A-65FE-5D52-E2BB14708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418865-96A3-4DF0-FA85-93C6DB2FD5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EBD782-ECBA-B57D-1BBE-C65F657FF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51C7AD-B8DB-159E-D0D6-ACB0799CBC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555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4B1745-1A66-34E3-C82D-7EAFC4BCA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701BB5-1E4B-6B1D-CC9D-12126A8EEC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B67BE-4C97-4C6F-75CE-8664D429A0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561311-6B35-F59F-4A23-3C897156B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736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5597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FE863-7780-E29D-400A-31A413387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67D993-FDE8-1C74-ADC4-A36A365A90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7C3328-174B-018C-F24A-A5A6CB4F76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F960B-9AAE-1B9F-1FB2-39DE89B7D6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451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290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707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1A5E2-DF19-0CCA-7AB6-77D6CD667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C19A0B-5467-960D-ED65-B17583F6E4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16AB87-C82A-D20F-D391-8D5F6DC709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A21231-7181-7A34-A178-C18254C96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17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82E28-B1F4-53A9-E246-4A6610FDA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27CDA5-8D44-7849-91CF-DD883192C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F37ED2-6E02-25AE-D7C7-AA03A4A9E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170396-23B2-813C-2168-373BDB608B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095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Introduce leakage on 2 part memory </a:t>
            </a:r>
            <a:br>
              <a:rPr lang="en-US"/>
            </a:br>
            <a:r>
              <a:rPr lang="en-US"/>
              <a:t>- add some justification like why it’s worth considering</a:t>
            </a:r>
          </a:p>
          <a:p>
            <a:endParaRPr lang="en-US"/>
          </a:p>
          <a:p>
            <a:r>
              <a:rPr lang="en-US"/>
              <a:t>Also another slide on extraction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39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058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933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4789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945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712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41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8/20/25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40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8/20/25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79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8/20/25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5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015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8/20/25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8570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8/20/25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103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6D5E20-DF61-482B-843B-ADAD3EE2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29" y="898883"/>
            <a:ext cx="11805557" cy="1499616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rgbClr val="00B0F0"/>
                </a:solidFill>
              </a:rPr>
              <a:t>Efficient randomized 2-source non-malleable extractor for any linear min-entropy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F18EFC-937C-D348-A449-492D3F7DC7D0}"/>
              </a:ext>
            </a:extLst>
          </p:cNvPr>
          <p:cNvSpPr txBox="1"/>
          <p:nvPr/>
        </p:nvSpPr>
        <p:spPr>
          <a:xfrm>
            <a:off x="2964873" y="164869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F15DF7-4B62-4540-9AB0-B71AB005625A}"/>
              </a:ext>
            </a:extLst>
          </p:cNvPr>
          <p:cNvSpPr txBox="1"/>
          <p:nvPr/>
        </p:nvSpPr>
        <p:spPr>
          <a:xfrm>
            <a:off x="651656" y="3744247"/>
            <a:ext cx="11540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/>
              <a:t>Divesh Aggarwal		      Pranjal Dutta        Saswata Mukherjee		        Satyajeet </a:t>
            </a:r>
            <a:r>
              <a:rPr lang="en-US" sz="3000" dirty="0" err="1"/>
              <a:t>Nagargoje</a:t>
            </a:r>
            <a:r>
              <a:rPr lang="en-US" sz="3000" dirty="0"/>
              <a:t>         Maciej Obremski			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DE502F-27A1-9796-4051-E08D663D30E3}"/>
              </a:ext>
            </a:extLst>
          </p:cNvPr>
          <p:cNvSpPr txBox="1"/>
          <p:nvPr/>
        </p:nvSpPr>
        <p:spPr>
          <a:xfrm>
            <a:off x="2964873" y="5625756"/>
            <a:ext cx="115403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National University of Singapore</a:t>
            </a:r>
          </a:p>
        </p:txBody>
      </p:sp>
    </p:spTree>
    <p:extLst>
      <p:ext uri="{BB962C8B-B14F-4D97-AF65-F5344CB8AC3E}">
        <p14:creationId xmlns:p14="http://schemas.microsoft.com/office/powerpoint/2010/main" val="1078660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6D5E20-DF61-482B-843B-ADAD3EE2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7" y="585216"/>
            <a:ext cx="10706955" cy="1499616"/>
          </a:xfrm>
        </p:spPr>
        <p:txBody>
          <a:bodyPr/>
          <a:lstStyle/>
          <a:p>
            <a:r>
              <a:rPr lang="en-US" dirty="0"/>
              <a:t>Why two-source non-malleable extractors?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49E816-9BD4-1C49-A67C-38F0C7287BF1}"/>
              </a:ext>
            </a:extLst>
          </p:cNvPr>
          <p:cNvSpPr txBox="1"/>
          <p:nvPr/>
        </p:nvSpPr>
        <p:spPr>
          <a:xfrm>
            <a:off x="401444" y="2653989"/>
            <a:ext cx="1132963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Applications in non-malleable cryptography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-Non-malleable codes</a:t>
            </a:r>
          </a:p>
          <a:p>
            <a:endParaRPr lang="en-US" sz="2400" dirty="0"/>
          </a:p>
          <a:p>
            <a:r>
              <a:rPr lang="en-US" sz="2400" dirty="0"/>
              <a:t>-Non-malleable commitments</a:t>
            </a:r>
          </a:p>
          <a:p>
            <a:endParaRPr lang="en-US" sz="2400" dirty="0"/>
          </a:p>
          <a:p>
            <a:r>
              <a:rPr lang="en-US" sz="2400" dirty="0"/>
              <a:t>-Network Extractors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-Non-malleable secret sharing</a:t>
            </a:r>
          </a:p>
          <a:p>
            <a:endParaRPr lang="en-US" sz="2400" dirty="0"/>
          </a:p>
          <a:p>
            <a:r>
              <a:rPr lang="en-US" sz="2400" dirty="0"/>
              <a:t>-Privacy amplification</a:t>
            </a:r>
          </a:p>
        </p:txBody>
      </p:sp>
    </p:spTree>
    <p:extLst>
      <p:ext uri="{BB962C8B-B14F-4D97-AF65-F5344CB8AC3E}">
        <p14:creationId xmlns:p14="http://schemas.microsoft.com/office/powerpoint/2010/main" val="1267276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6D5E20-DF61-482B-843B-ADAD3EE2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-219444"/>
            <a:ext cx="10706955" cy="1499616"/>
          </a:xfrm>
        </p:spPr>
        <p:txBody>
          <a:bodyPr/>
          <a:lstStyle/>
          <a:p>
            <a:r>
              <a:rPr lang="en-US" dirty="0"/>
              <a:t>So what do we want: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0B5FF5-AEDC-66AF-A097-492C569CC8FF}"/>
              </a:ext>
            </a:extLst>
          </p:cNvPr>
          <p:cNvSpPr txBox="1"/>
          <p:nvPr/>
        </p:nvSpPr>
        <p:spPr>
          <a:xfrm>
            <a:off x="826863" y="872763"/>
            <a:ext cx="973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Efficiency</a:t>
            </a:r>
            <a:r>
              <a:rPr lang="en-US" sz="2400" dirty="0"/>
              <a:t>:  </a:t>
            </a:r>
            <a:r>
              <a:rPr lang="en-US" sz="2400" dirty="0" err="1"/>
              <a:t>NmExt</a:t>
            </a:r>
            <a:r>
              <a:rPr lang="en-US" sz="2400" dirty="0"/>
              <a:t> is efficiently computable.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6EC27-66C3-272A-6461-3ABB1183C277}"/>
              </a:ext>
            </a:extLst>
          </p:cNvPr>
          <p:cNvSpPr txBox="1"/>
          <p:nvPr/>
        </p:nvSpPr>
        <p:spPr>
          <a:xfrm>
            <a:off x="1237174" y="16081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522069-5806-3C67-C00C-0C2EB55A2155}"/>
              </a:ext>
            </a:extLst>
          </p:cNvPr>
          <p:cNvSpPr txBox="1"/>
          <p:nvPr/>
        </p:nvSpPr>
        <p:spPr>
          <a:xfrm>
            <a:off x="1258946" y="24073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pic>
        <p:nvPicPr>
          <p:cNvPr id="17" name="Picture 16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18421623-0B51-2196-BF3A-962FF81E1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602" y="5897781"/>
            <a:ext cx="2185762" cy="461665"/>
          </a:xfrm>
          <a:prstGeom prst="rect">
            <a:avLst/>
          </a:prstGeom>
        </p:spPr>
      </p:pic>
      <p:pic>
        <p:nvPicPr>
          <p:cNvPr id="18" name="Picture 17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54F562FE-5E05-CE98-18A5-CCDDC6C51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97" y="1635281"/>
            <a:ext cx="1564821" cy="461665"/>
          </a:xfrm>
          <a:prstGeom prst="rect">
            <a:avLst/>
          </a:prstGeom>
        </p:spPr>
      </p:pic>
      <p:pic>
        <p:nvPicPr>
          <p:cNvPr id="22" name="Picture 21" descr="A person in armor using a computer&#10;&#10;AI-generated content may be incorrect.">
            <a:extLst>
              <a:ext uri="{FF2B5EF4-FFF2-40B4-BE49-F238E27FC236}">
                <a16:creationId xmlns:a16="http://schemas.microsoft.com/office/drawing/2014/main" id="{359519AF-8D38-81F8-268B-3E3382B13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964" y="1399627"/>
            <a:ext cx="2227036" cy="2318657"/>
          </a:xfrm>
          <a:prstGeom prst="rect">
            <a:avLst/>
          </a:prstGeom>
        </p:spPr>
      </p:pic>
      <p:pic>
        <p:nvPicPr>
          <p:cNvPr id="23" name="Picture 22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66986CA9-2332-CD90-1C82-0B0A82171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743" y="2039536"/>
            <a:ext cx="1564821" cy="4616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61680B7-76C5-6395-A915-50A0EFFA0F6A}"/>
              </a:ext>
            </a:extLst>
          </p:cNvPr>
          <p:cNvSpPr txBox="1"/>
          <p:nvPr/>
        </p:nvSpPr>
        <p:spPr>
          <a:xfrm>
            <a:off x="8269132" y="201410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NmExt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C02353-523E-3928-E2F0-2BD89D73B692}"/>
                  </a:ext>
                </a:extLst>
              </p:cNvPr>
              <p:cNvSpPr txBox="1"/>
              <p:nvPr/>
            </p:nvSpPr>
            <p:spPr>
              <a:xfrm>
                <a:off x="468953" y="3905711"/>
                <a:ext cx="114261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</a:rPr>
                  <a:t>Security</a:t>
                </a:r>
                <a:r>
                  <a:rPr lang="en-US" sz="2400" dirty="0"/>
                  <a:t>:  Against computationally unbounded adversary, for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(X)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0.01n,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(Y)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0.01n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0C02353-523E-3928-E2F0-2BD89D73B6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53" y="3905711"/>
                <a:ext cx="11426147" cy="461665"/>
              </a:xfrm>
              <a:prstGeom prst="rect">
                <a:avLst/>
              </a:prstGeom>
              <a:blipFill>
                <a:blip r:embed="rId5"/>
                <a:stretch>
                  <a:fillRect l="-777" t="-10811" r="-666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3461F1D7-EE86-31EF-8532-D341FB22FC35}"/>
              </a:ext>
            </a:extLst>
          </p:cNvPr>
          <p:cNvSpPr txBox="1"/>
          <p:nvPr/>
        </p:nvSpPr>
        <p:spPr>
          <a:xfrm>
            <a:off x="1426942" y="4550191"/>
            <a:ext cx="2034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NmExt</a:t>
            </a:r>
            <a:r>
              <a:rPr lang="en-US" dirty="0">
                <a:solidFill>
                  <a:srgbClr val="FF0000"/>
                </a:solidFill>
              </a:rPr>
              <a:t>(f(X), g(Y))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93CC80E-A73E-B786-42DC-C6794EADD451}"/>
              </a:ext>
            </a:extLst>
          </p:cNvPr>
          <p:cNvSpPr txBox="1"/>
          <p:nvPr/>
        </p:nvSpPr>
        <p:spPr>
          <a:xfrm>
            <a:off x="3320443" y="5539259"/>
            <a:ext cx="125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NmExt</a:t>
            </a:r>
            <a:r>
              <a:rPr lang="en-US" dirty="0"/>
              <a:t>(X,Y)</a:t>
            </a:r>
          </a:p>
        </p:txBody>
      </p:sp>
      <p:pic>
        <p:nvPicPr>
          <p:cNvPr id="29" name="Picture 28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BEFE5A4A-B3F0-A18F-52C2-95CA0E033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20716">
            <a:off x="3305750" y="4827504"/>
            <a:ext cx="2128372" cy="308725"/>
          </a:xfrm>
          <a:prstGeom prst="rect">
            <a:avLst/>
          </a:prstGeom>
        </p:spPr>
      </p:pic>
      <p:pic>
        <p:nvPicPr>
          <p:cNvPr id="30" name="Picture 29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338A59AF-B4A3-A0D3-DD9F-DE05F04C9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400" y="2452055"/>
            <a:ext cx="1564821" cy="461665"/>
          </a:xfrm>
          <a:prstGeom prst="rect">
            <a:avLst/>
          </a:prstGeom>
        </p:spPr>
      </p:pic>
      <p:pic>
        <p:nvPicPr>
          <p:cNvPr id="32" name="Picture 31" descr="A cartoon of a wizard&#10;&#10;AI-generated content may be incorrect.">
            <a:extLst>
              <a:ext uri="{FF2B5EF4-FFF2-40B4-BE49-F238E27FC236}">
                <a16:creationId xmlns:a16="http://schemas.microsoft.com/office/drawing/2014/main" id="{DFB531B8-DC7D-CD82-6662-1298E20A4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649" y="4423393"/>
            <a:ext cx="2294688" cy="24520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0C36B97-B255-9A97-E9A7-62042DAFB9D3}"/>
              </a:ext>
            </a:extLst>
          </p:cNvPr>
          <p:cNvSpPr txBox="1"/>
          <p:nvPr/>
        </p:nvSpPr>
        <p:spPr>
          <a:xfrm>
            <a:off x="9616260" y="5249421"/>
            <a:ext cx="197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give up????</a:t>
            </a:r>
          </a:p>
        </p:txBody>
      </p:sp>
      <p:pic>
        <p:nvPicPr>
          <p:cNvPr id="35" name="Picture 34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013E9E35-2B46-E85B-EC5C-90771F154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888" y="5249421"/>
            <a:ext cx="1564821" cy="461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7877DF-3648-97E8-08B6-C9EBA5116DB7}"/>
              </a:ext>
            </a:extLst>
          </p:cNvPr>
          <p:cNvSpPr txBox="1"/>
          <p:nvPr/>
        </p:nvSpPr>
        <p:spPr>
          <a:xfrm>
            <a:off x="3350954" y="6359446"/>
            <a:ext cx="1251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 U</a:t>
            </a:r>
          </a:p>
        </p:txBody>
      </p:sp>
    </p:spTree>
    <p:extLst>
      <p:ext uri="{BB962C8B-B14F-4D97-AF65-F5344CB8AC3E}">
        <p14:creationId xmlns:p14="http://schemas.microsoft.com/office/powerpoint/2010/main" val="189782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8" grpId="0"/>
      <p:bldP spid="33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796F7-9B1B-02C2-B129-CFA9E5860C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9F937DF-5335-4EAE-1AC6-54A4933F5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-219444"/>
            <a:ext cx="10706955" cy="1499616"/>
          </a:xfrm>
        </p:spPr>
        <p:txBody>
          <a:bodyPr/>
          <a:lstStyle/>
          <a:p>
            <a:r>
              <a:rPr lang="en-US" dirty="0"/>
              <a:t>Our result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B5A90-F2E8-043F-A8D7-C5B067C24B5A}"/>
                  </a:ext>
                </a:extLst>
              </p:cNvPr>
              <p:cNvSpPr txBox="1"/>
              <p:nvPr/>
            </p:nvSpPr>
            <p:spPr>
              <a:xfrm>
                <a:off x="603289" y="1077685"/>
                <a:ext cx="1111975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Theorem: Given access to a random string R of length d = O(n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), we get a construction of </a:t>
                </a:r>
                <a:r>
                  <a:rPr lang="en-US" sz="2400" dirty="0" err="1"/>
                  <a:t>nmExt</a:t>
                </a:r>
                <a:r>
                  <a:rPr lang="en-US" sz="2400" dirty="0"/>
                  <a:t>: {0,1}</a:t>
                </a:r>
                <a:r>
                  <a:rPr lang="en-US" sz="2400" baseline="30000" dirty="0"/>
                  <a:t>n</a:t>
                </a:r>
                <a:r>
                  <a:rPr lang="en-US" sz="2400" dirty="0"/>
                  <a:t> x {0,1}</a:t>
                </a:r>
                <a:r>
                  <a:rPr lang="en-US" sz="2400" baseline="30000" dirty="0"/>
                  <a:t>n   </a:t>
                </a:r>
                <a:r>
                  <a:rPr lang="en-US" sz="2400" dirty="0">
                    <a:sym typeface="Wingdings" pitchFamily="2" charset="2"/>
                  </a:rPr>
                  <a:t> </a:t>
                </a:r>
                <a:r>
                  <a:rPr lang="en-US" sz="2400" dirty="0"/>
                  <a:t>{0,1}</a:t>
                </a:r>
                <a:r>
                  <a:rPr lang="en-US" sz="2400" baseline="30000" dirty="0"/>
                  <a:t>m</a:t>
                </a:r>
                <a:r>
                  <a:rPr lang="en-US" sz="2400" dirty="0"/>
                  <a:t> such that, if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(X)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0.01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400" dirty="0"/>
                  <a:t>,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(Y)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0.01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</m:oMath>
                </a14:m>
                <a:r>
                  <a:rPr lang="en-US" sz="2400" dirty="0"/>
                  <a:t>,  then,</a:t>
                </a:r>
              </a:p>
              <a:p>
                <a:endParaRPr lang="en-US" sz="2400" dirty="0"/>
              </a:p>
              <a:p>
                <a:r>
                  <a:rPr lang="en-US" sz="2400" dirty="0" err="1">
                    <a:solidFill>
                      <a:schemeClr val="accent5"/>
                    </a:solidFill>
                  </a:rPr>
                  <a:t>nmExt</a:t>
                </a:r>
                <a:r>
                  <a:rPr lang="en-US" sz="2400" dirty="0">
                    <a:solidFill>
                      <a:schemeClr val="accent5"/>
                    </a:solidFill>
                  </a:rPr>
                  <a:t>(X,Y),  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nmExt</a:t>
                </a:r>
                <a:r>
                  <a:rPr lang="en-US" sz="2400" dirty="0">
                    <a:solidFill>
                      <a:srgbClr val="FF0000"/>
                    </a:solidFill>
                  </a:rPr>
                  <a:t>(f(X), g(Y))</a:t>
                </a:r>
                <a:r>
                  <a:rPr lang="en-US" sz="2400" dirty="0"/>
                  <a:t>,   X  is   2</a:t>
                </a:r>
                <a:r>
                  <a:rPr lang="en-US" sz="2400" baseline="30000" dirty="0"/>
                  <a:t>-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baseline="30000" smtClean="0">
                        <a:latin typeface="Cambria Math" panose="02040503050406030204" pitchFamily="18" charset="0"/>
                      </a:rPr>
                      <m:t>c</m:t>
                    </m:r>
                    <m:r>
                      <a:rPr lang="en-US" sz="2400" b="0" i="1" baseline="3000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b="0" i="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close to </a:t>
                </a:r>
                <a:r>
                  <a:rPr lang="en-US" sz="2400" baseline="300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4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  </a:t>
                </a:r>
                <a:r>
                  <a:rPr lang="en-US" sz="2400" dirty="0">
                    <a:solidFill>
                      <a:schemeClr val="accent5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0" i="0" dirty="0" smtClean="0">
                        <a:solidFill>
                          <a:schemeClr val="accent5"/>
                        </a:solidFill>
                      </a:rPr>
                      <m:t>U</m:t>
                    </m:r>
                    <m:r>
                      <m:rPr>
                        <m:nor/>
                      </m:rPr>
                      <a:rPr lang="en-US" sz="2400" dirty="0">
                        <a:solidFill>
                          <a:schemeClr val="accent5"/>
                        </a:solidFill>
                      </a:rPr>
                      <m:t>,   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nmExt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(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f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(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X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), 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g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(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Y</m:t>
                    </m:r>
                    <m:r>
                      <m:rPr>
                        <m:nor/>
                      </m:rPr>
                      <a:rPr lang="en-US" sz="2400" b="0" i="0" dirty="0" smtClean="0">
                        <a:solidFill>
                          <a:srgbClr val="FF0000"/>
                        </a:solidFill>
                      </a:rPr>
                      <m:t>)</m:t>
                    </m:r>
                    <m:r>
                      <m:rPr>
                        <m:nor/>
                      </m:rPr>
                      <a:rPr lang="en-US" sz="2400" dirty="0" smtClean="0">
                        <a:solidFill>
                          <a:srgbClr val="FF0000"/>
                        </a:solidFill>
                      </a:rPr>
                      <m:t>)</m:t>
                    </m:r>
                    <m:r>
                      <m:rPr>
                        <m:nor/>
                      </m:rPr>
                      <a:rPr lang="en-US" sz="2400" dirty="0"/>
                      <m:t>,   </m:t>
                    </m:r>
                    <m:r>
                      <m:rPr>
                        <m:nor/>
                      </m:rPr>
                      <a:rPr lang="en-US" sz="2400" dirty="0"/>
                      <m:t>X</m:t>
                    </m:r>
                    <m:r>
                      <m:rPr>
                        <m:nor/>
                      </m:rPr>
                      <a:rPr lang="en-US" sz="2400" dirty="0"/>
                      <m:t> 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A01B5A90-F2E8-043F-A8D7-C5B067C24B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89" y="1077685"/>
                <a:ext cx="11119758" cy="1569660"/>
              </a:xfrm>
              <a:prstGeom prst="rect">
                <a:avLst/>
              </a:prstGeom>
              <a:blipFill>
                <a:blip r:embed="rId3"/>
                <a:stretch>
                  <a:fillRect l="-912" t="-2400" r="-114" b="-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C384DF8E-03C9-6084-AE1A-6042C98A355F}"/>
              </a:ext>
            </a:extLst>
          </p:cNvPr>
          <p:cNvSpPr txBox="1"/>
          <p:nvPr/>
        </p:nvSpPr>
        <p:spPr>
          <a:xfrm>
            <a:off x="797378" y="3425826"/>
            <a:ext cx="10597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Remarks: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X and Y can depend on R arbitrarily as long as they are independent given R.</a:t>
            </a:r>
          </a:p>
          <a:p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28E306-B127-02A5-6CFD-162253FB4D0D}"/>
                  </a:ext>
                </a:extLst>
              </p:cNvPr>
              <p:cNvSpPr txBox="1"/>
              <p:nvPr/>
            </p:nvSpPr>
            <p:spPr>
              <a:xfrm>
                <a:off x="797378" y="4541089"/>
                <a:ext cx="1059724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Our construction works even if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(R) &gt; 0.9d</a:t>
                </a:r>
                <a:br>
                  <a:rPr lang="en-US" sz="2400" dirty="0"/>
                </a:br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628E306-B127-02A5-6CFD-162253FB4D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378" y="4541089"/>
                <a:ext cx="10597243" cy="1200329"/>
              </a:xfrm>
              <a:prstGeom prst="rect">
                <a:avLst/>
              </a:prstGeom>
              <a:blipFill>
                <a:blip r:embed="rId4"/>
                <a:stretch>
                  <a:fillRect l="-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0E193C21-1985-BF3E-2881-7D3C9AE64E9F}"/>
              </a:ext>
            </a:extLst>
          </p:cNvPr>
          <p:cNvSpPr txBox="1"/>
          <p:nvPr/>
        </p:nvSpPr>
        <p:spPr>
          <a:xfrm>
            <a:off x="797378" y="5372563"/>
            <a:ext cx="10597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can sample R via a 2 party protocol, even if one of the two is malicious.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4269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98FF617-AD97-B75F-857E-CA6F3DEFA058}"/>
              </a:ext>
            </a:extLst>
          </p:cNvPr>
          <p:cNvSpPr txBox="1"/>
          <p:nvPr/>
        </p:nvSpPr>
        <p:spPr>
          <a:xfrm>
            <a:off x="2935705" y="2995863"/>
            <a:ext cx="713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PRIOR</a:t>
            </a:r>
            <a:r>
              <a:rPr lang="en-US" sz="3200" dirty="0"/>
              <a:t> WORK AND THEIR CAVEATS</a:t>
            </a:r>
          </a:p>
        </p:txBody>
      </p:sp>
    </p:spTree>
    <p:extLst>
      <p:ext uri="{BB962C8B-B14F-4D97-AF65-F5344CB8AC3E}">
        <p14:creationId xmlns:p14="http://schemas.microsoft.com/office/powerpoint/2010/main" val="16505177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6D5E20-DF61-482B-843B-ADAD3EE2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2" y="0"/>
            <a:ext cx="10706955" cy="1499616"/>
          </a:xfrm>
        </p:spPr>
        <p:txBody>
          <a:bodyPr/>
          <a:lstStyle/>
          <a:p>
            <a:r>
              <a:rPr lang="en-US" dirty="0"/>
              <a:t>EXISTENTIAL RESULT 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2308D7-DD25-3617-9620-A38AC4C8D060}"/>
              </a:ext>
            </a:extLst>
          </p:cNvPr>
          <p:cNvSpPr txBox="1"/>
          <p:nvPr/>
        </p:nvSpPr>
        <p:spPr>
          <a:xfrm>
            <a:off x="742522" y="1084117"/>
            <a:ext cx="8786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[DodisWichs09, CheragchiGuruswami13].      A </a:t>
            </a:r>
            <a:r>
              <a:rPr lang="en-US" sz="2400" dirty="0">
                <a:solidFill>
                  <a:schemeClr val="accent6"/>
                </a:solidFill>
              </a:rPr>
              <a:t>random function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   h: {0,1}</a:t>
            </a:r>
            <a:r>
              <a:rPr lang="en-US" sz="2400" baseline="30000" dirty="0"/>
              <a:t>n</a:t>
            </a:r>
            <a:r>
              <a:rPr lang="en-US" sz="2400" dirty="0"/>
              <a:t> x {0,1}</a:t>
            </a:r>
            <a:r>
              <a:rPr lang="en-US" sz="2400" baseline="30000" dirty="0"/>
              <a:t>n   </a:t>
            </a:r>
            <a:r>
              <a:rPr lang="en-US" sz="2400" dirty="0">
                <a:sym typeface="Wingdings" pitchFamily="2" charset="2"/>
              </a:rPr>
              <a:t> </a:t>
            </a:r>
            <a:r>
              <a:rPr lang="en-US" sz="2400" dirty="0"/>
              <a:t>{0,1}</a:t>
            </a:r>
            <a:r>
              <a:rPr lang="en-US" sz="2400" baseline="30000" dirty="0"/>
              <a:t>m</a:t>
            </a:r>
            <a:r>
              <a:rPr lang="en-US" sz="2400" dirty="0"/>
              <a:t>   is a 2-source non-malleable extractor.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2EEB2-AB86-A84F-A895-3F7190D57D4A}"/>
              </a:ext>
            </a:extLst>
          </p:cNvPr>
          <p:cNvSpPr txBox="1"/>
          <p:nvPr/>
        </p:nvSpPr>
        <p:spPr>
          <a:xfrm>
            <a:off x="876587" y="2442701"/>
            <a:ext cx="4259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Caveat</a:t>
            </a:r>
            <a:r>
              <a:rPr lang="en-US" sz="2400" dirty="0"/>
              <a:t>: Not efficient at all. </a:t>
            </a:r>
          </a:p>
        </p:txBody>
      </p:sp>
      <p:pic>
        <p:nvPicPr>
          <p:cNvPr id="7" name="Picture 6" descr="A cartoon of a wizard holding a scroll&#10;&#10;AI-generated content may be incorrect.">
            <a:extLst>
              <a:ext uri="{FF2B5EF4-FFF2-40B4-BE49-F238E27FC236}">
                <a16:creationId xmlns:a16="http://schemas.microsoft.com/office/drawing/2014/main" id="{1392287B-7EB2-D509-92A3-C7CFC777A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234" y="2943577"/>
            <a:ext cx="3096748" cy="3699417"/>
          </a:xfrm>
          <a:prstGeom prst="rect">
            <a:avLst/>
          </a:prstGeom>
        </p:spPr>
      </p:pic>
      <p:pic>
        <p:nvPicPr>
          <p:cNvPr id="13" name="Picture 12" descr="A black and white rectangular object&#10;&#10;AI-generated content may be incorrect.">
            <a:extLst>
              <a:ext uri="{FF2B5EF4-FFF2-40B4-BE49-F238E27FC236}">
                <a16:creationId xmlns:a16="http://schemas.microsoft.com/office/drawing/2014/main" id="{2E1D5679-58B0-D031-7DFF-38A4926E8A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4874" y="2943577"/>
            <a:ext cx="5673892" cy="24595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2FCBCE-210A-3C21-1F47-383356FD6AB1}"/>
              </a:ext>
            </a:extLst>
          </p:cNvPr>
          <p:cNvSpPr txBox="1"/>
          <p:nvPr/>
        </p:nvSpPr>
        <p:spPr>
          <a:xfrm>
            <a:off x="7122694" y="3573199"/>
            <a:ext cx="2875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do I send this huge truth table to any user?</a:t>
            </a:r>
          </a:p>
        </p:txBody>
      </p:sp>
    </p:spTree>
    <p:extLst>
      <p:ext uri="{BB962C8B-B14F-4D97-AF65-F5344CB8AC3E}">
        <p14:creationId xmlns:p14="http://schemas.microsoft.com/office/powerpoint/2010/main" val="2654859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74891-EAA0-641F-65AF-E551574F1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8905F3D-9E74-7EBA-380D-327CDCE25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2" y="0"/>
            <a:ext cx="10706955" cy="1499616"/>
          </a:xfrm>
        </p:spPr>
        <p:txBody>
          <a:bodyPr/>
          <a:lstStyle/>
          <a:p>
            <a:r>
              <a:rPr lang="en-US" dirty="0"/>
              <a:t>HIGH Entropy regime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A9E230-373C-D661-DE24-05DF3167A21F}"/>
              </a:ext>
            </a:extLst>
          </p:cNvPr>
          <p:cNvSpPr txBox="1"/>
          <p:nvPr/>
        </p:nvSpPr>
        <p:spPr>
          <a:xfrm>
            <a:off x="1023543" y="3686513"/>
            <a:ext cx="94593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Caveat</a:t>
            </a:r>
            <a:r>
              <a:rPr lang="en-US" sz="2400" dirty="0"/>
              <a:t>: 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Two-source extractor only for entropy rate &gt; 0.44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Two-source non-malleable extractors only for entropy rate above 2/3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7D2993-D97D-FC4A-A666-DE95E4DAC473}"/>
              </a:ext>
            </a:extLst>
          </p:cNvPr>
          <p:cNvSpPr txBox="1"/>
          <p:nvPr/>
        </p:nvSpPr>
        <p:spPr>
          <a:xfrm>
            <a:off x="876587" y="1370994"/>
            <a:ext cx="10940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Two-source extractor constructions [ChorGoldreich88, Raz05, Bourgain05, Lewko19]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Two-source </a:t>
            </a:r>
            <a:r>
              <a:rPr lang="en-US" sz="2400" dirty="0" err="1"/>
              <a:t>nmExt</a:t>
            </a:r>
            <a:r>
              <a:rPr lang="en-US" sz="2400" dirty="0"/>
              <a:t> [ChattopadhyayGoyalLi16, Li17, AChungObremski23, Li23]</a:t>
            </a:r>
          </a:p>
        </p:txBody>
      </p:sp>
    </p:spTree>
    <p:extLst>
      <p:ext uri="{BB962C8B-B14F-4D97-AF65-F5344CB8AC3E}">
        <p14:creationId xmlns:p14="http://schemas.microsoft.com/office/powerpoint/2010/main" val="9078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C860F6-BD91-2869-0E54-E3B29A3A9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628018-B92F-61B5-8BFF-A1861E118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2" y="0"/>
            <a:ext cx="10706955" cy="1499616"/>
          </a:xfrm>
        </p:spPr>
        <p:txBody>
          <a:bodyPr/>
          <a:lstStyle/>
          <a:p>
            <a:r>
              <a:rPr lang="en-US" dirty="0"/>
              <a:t>Large distance from uniform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933AC5-B1A7-1210-AED3-FD0F71BF572B}"/>
              </a:ext>
            </a:extLst>
          </p:cNvPr>
          <p:cNvSpPr txBox="1"/>
          <p:nvPr/>
        </p:nvSpPr>
        <p:spPr>
          <a:xfrm>
            <a:off x="876587" y="2131946"/>
            <a:ext cx="945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Caveat</a:t>
            </a:r>
            <a:r>
              <a:rPr lang="en-US" sz="2400" dirty="0"/>
              <a:t>: Distance from uniform is 1/poly(n).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E27E52-C0EC-7C03-49AF-A27DF033C9CE}"/>
              </a:ext>
            </a:extLst>
          </p:cNvPr>
          <p:cNvSpPr txBox="1"/>
          <p:nvPr/>
        </p:nvSpPr>
        <p:spPr>
          <a:xfrm>
            <a:off x="876587" y="1370994"/>
            <a:ext cx="1094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[ChattopadhyayZuckerman16, Li16, Cohen17, Ben-AroyaDoronTa-Shma17,…,Li23]</a:t>
            </a:r>
          </a:p>
        </p:txBody>
      </p:sp>
      <p:pic>
        <p:nvPicPr>
          <p:cNvPr id="11" name="Picture 10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9077E850-0E7D-8305-AC10-46A9C8747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71" y="4425177"/>
            <a:ext cx="2185762" cy="4616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FB36EB-C36D-41D0-0DB4-682DBCC6C261}"/>
              </a:ext>
            </a:extLst>
          </p:cNvPr>
          <p:cNvSpPr txBox="1"/>
          <p:nvPr/>
        </p:nvSpPr>
        <p:spPr>
          <a:xfrm>
            <a:off x="244928" y="3895058"/>
            <a:ext cx="32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Ext(X, Y)    OR      U</a:t>
            </a:r>
          </a:p>
        </p:txBody>
      </p:sp>
      <p:pic>
        <p:nvPicPr>
          <p:cNvPr id="15" name="Picture 14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4CCFF38D-F6AE-752B-BC4D-22F7F8F3A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13" y="4079724"/>
            <a:ext cx="1488101" cy="461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2FE5531-519D-F85B-0B0C-6EE68706ACF2}"/>
              </a:ext>
            </a:extLst>
          </p:cNvPr>
          <p:cNvSpPr txBox="1"/>
          <p:nvPr/>
        </p:nvSpPr>
        <p:spPr>
          <a:xfrm>
            <a:off x="9668579" y="4055845"/>
            <a:ext cx="2278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Guess with probability ½ + 1/poly(n)</a:t>
            </a:r>
          </a:p>
        </p:txBody>
      </p:sp>
      <p:pic>
        <p:nvPicPr>
          <p:cNvPr id="3" name="Picture 2" descr="A cartoon of a wizard holding two small vases&#10;&#10;AI-generated content may be incorrect.">
            <a:extLst>
              <a:ext uri="{FF2B5EF4-FFF2-40B4-BE49-F238E27FC236}">
                <a16:creationId xmlns:a16="http://schemas.microsoft.com/office/drawing/2014/main" id="{10064E73-29AC-A7F3-BEEC-3A3487BE3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575" y="2771988"/>
            <a:ext cx="3571421" cy="37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4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1"/>
      <p:bldP spid="1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2B9390-90FA-8E38-5CD0-E77FF70AA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3A8858-5F88-1EF3-4341-78A770467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2" y="0"/>
            <a:ext cx="10706955" cy="1499616"/>
          </a:xfrm>
        </p:spPr>
        <p:txBody>
          <a:bodyPr/>
          <a:lstStyle/>
          <a:p>
            <a:r>
              <a:rPr lang="en-US" dirty="0"/>
              <a:t>Computational assumption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127AAF-4ABD-1D1E-89EC-6546C459DF24}"/>
              </a:ext>
            </a:extLst>
          </p:cNvPr>
          <p:cNvSpPr txBox="1"/>
          <p:nvPr/>
        </p:nvSpPr>
        <p:spPr>
          <a:xfrm>
            <a:off x="876587" y="2131946"/>
            <a:ext cx="945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Caveat</a:t>
            </a:r>
            <a:r>
              <a:rPr lang="en-US" sz="2400" dirty="0"/>
              <a:t>: Requires </a:t>
            </a:r>
            <a:r>
              <a:rPr lang="en-US" sz="2400" dirty="0" err="1"/>
              <a:t>subexponential</a:t>
            </a:r>
            <a:r>
              <a:rPr lang="en-US" sz="2400" dirty="0"/>
              <a:t> hardness of DDH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97F828-9799-4338-DEC6-188182504D13}"/>
              </a:ext>
            </a:extLst>
          </p:cNvPr>
          <p:cNvSpPr txBox="1"/>
          <p:nvPr/>
        </p:nvSpPr>
        <p:spPr>
          <a:xfrm>
            <a:off x="876587" y="1370994"/>
            <a:ext cx="1094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[GargKalaiKhurana20, AggarwalObremskiRibeiroSimkinSiniscalchi22]</a:t>
            </a:r>
          </a:p>
        </p:txBody>
      </p:sp>
      <p:pic>
        <p:nvPicPr>
          <p:cNvPr id="11" name="Picture 10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C8BC47D0-DADC-723C-8D2A-43167A563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71" y="4425177"/>
            <a:ext cx="2185762" cy="4616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5EED72-C6B6-C93D-30DB-E635B5B6243C}"/>
              </a:ext>
            </a:extLst>
          </p:cNvPr>
          <p:cNvSpPr txBox="1"/>
          <p:nvPr/>
        </p:nvSpPr>
        <p:spPr>
          <a:xfrm>
            <a:off x="287103" y="5117674"/>
            <a:ext cx="32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Ext(X, Y)    OR      U</a:t>
            </a:r>
          </a:p>
        </p:txBody>
      </p:sp>
      <p:pic>
        <p:nvPicPr>
          <p:cNvPr id="15" name="Picture 14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3479D7D2-9CCF-FEE9-4C9A-C752B2FD7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13" y="4079724"/>
            <a:ext cx="1488101" cy="461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89F67AC-928D-2165-A7E2-17BF61BA8E59}"/>
              </a:ext>
            </a:extLst>
          </p:cNvPr>
          <p:cNvSpPr txBox="1"/>
          <p:nvPr/>
        </p:nvSpPr>
        <p:spPr>
          <a:xfrm>
            <a:off x="9668579" y="4055845"/>
            <a:ext cx="2278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Guess with probability ½ + 1/poly(n)</a:t>
            </a:r>
          </a:p>
        </p:txBody>
      </p:sp>
      <p:pic>
        <p:nvPicPr>
          <p:cNvPr id="18" name="Picture 17" descr="A cartoon of a wizard holding two small vases&#10;&#10;AI-generated content may be incorrect.">
            <a:extLst>
              <a:ext uri="{FF2B5EF4-FFF2-40B4-BE49-F238E27FC236}">
                <a16:creationId xmlns:a16="http://schemas.microsoft.com/office/drawing/2014/main" id="{EF76DC6C-27E7-69DB-9BEE-DE7BE65F9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575" y="2771988"/>
            <a:ext cx="3571421" cy="37680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E3D2A-8E9E-764A-C24A-E11268C824BB}"/>
              </a:ext>
            </a:extLst>
          </p:cNvPr>
          <p:cNvSpPr txBox="1"/>
          <p:nvPr/>
        </p:nvSpPr>
        <p:spPr>
          <a:xfrm>
            <a:off x="437688" y="3759378"/>
            <a:ext cx="32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nmExt</a:t>
            </a:r>
            <a:r>
              <a:rPr lang="en-US" dirty="0"/>
              <a:t>(f(X), g(Y)</a:t>
            </a:r>
          </a:p>
        </p:txBody>
      </p:sp>
    </p:spTree>
    <p:extLst>
      <p:ext uri="{BB962C8B-B14F-4D97-AF65-F5344CB8AC3E}">
        <p14:creationId xmlns:p14="http://schemas.microsoft.com/office/powerpoint/2010/main" val="39322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6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5A1D9-96CA-F89C-D1AC-64356F043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4490C40-2187-AEE9-4B2F-9E471B6C1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2" y="0"/>
            <a:ext cx="10706955" cy="1499616"/>
          </a:xfrm>
        </p:spPr>
        <p:txBody>
          <a:bodyPr/>
          <a:lstStyle/>
          <a:p>
            <a:r>
              <a:rPr lang="en-US" dirty="0"/>
              <a:t>Computational assumption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EAB3C7-4B3F-1F79-418B-DDEE7CEF993F}"/>
              </a:ext>
            </a:extLst>
          </p:cNvPr>
          <p:cNvSpPr txBox="1"/>
          <p:nvPr/>
        </p:nvSpPr>
        <p:spPr>
          <a:xfrm>
            <a:off x="876587" y="2131946"/>
            <a:ext cx="945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Caveat</a:t>
            </a:r>
            <a:r>
              <a:rPr lang="en-US" sz="2400" dirty="0"/>
              <a:t>: Requires </a:t>
            </a:r>
            <a:r>
              <a:rPr lang="en-US" sz="2400" dirty="0" err="1"/>
              <a:t>subexponential</a:t>
            </a:r>
            <a:r>
              <a:rPr lang="en-US" sz="2400" dirty="0"/>
              <a:t> hardness of DDH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69B527-A835-8F47-B1BD-026F0B8801DF}"/>
              </a:ext>
            </a:extLst>
          </p:cNvPr>
          <p:cNvSpPr txBox="1"/>
          <p:nvPr/>
        </p:nvSpPr>
        <p:spPr>
          <a:xfrm>
            <a:off x="876587" y="1370994"/>
            <a:ext cx="109401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[GargKalaiKhurana20, AggarwalObremskiRibeiroSimkinSiniscalchi22]</a:t>
            </a:r>
          </a:p>
        </p:txBody>
      </p:sp>
      <p:pic>
        <p:nvPicPr>
          <p:cNvPr id="11" name="Picture 10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F8985F36-21A1-6CC1-0C48-685AE766E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471" y="4425177"/>
            <a:ext cx="2185762" cy="46166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65F8207-8645-A677-E34C-8274012E476B}"/>
              </a:ext>
            </a:extLst>
          </p:cNvPr>
          <p:cNvSpPr txBox="1"/>
          <p:nvPr/>
        </p:nvSpPr>
        <p:spPr>
          <a:xfrm>
            <a:off x="287103" y="5117674"/>
            <a:ext cx="32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Ext(X, Y)    OR      U</a:t>
            </a:r>
          </a:p>
        </p:txBody>
      </p:sp>
      <p:pic>
        <p:nvPicPr>
          <p:cNvPr id="15" name="Picture 14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2EC17652-F21C-10F6-3BA7-015887BC25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4113" y="4079724"/>
            <a:ext cx="1488101" cy="46166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32A7E36-D8FC-9ACD-0998-E60517C4583C}"/>
              </a:ext>
            </a:extLst>
          </p:cNvPr>
          <p:cNvSpPr txBox="1"/>
          <p:nvPr/>
        </p:nvSpPr>
        <p:spPr>
          <a:xfrm>
            <a:off x="9668579" y="4055845"/>
            <a:ext cx="2278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Guess with probability ½ + 1/poly(n)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013989-6FDC-7B74-3929-BE83E86C47CC}"/>
              </a:ext>
            </a:extLst>
          </p:cNvPr>
          <p:cNvSpPr txBox="1"/>
          <p:nvPr/>
        </p:nvSpPr>
        <p:spPr>
          <a:xfrm>
            <a:off x="437688" y="3759378"/>
            <a:ext cx="32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nmExt</a:t>
            </a:r>
            <a:r>
              <a:rPr lang="en-US" dirty="0"/>
              <a:t>(f(X), g(Y)</a:t>
            </a:r>
          </a:p>
        </p:txBody>
      </p:sp>
      <p:pic>
        <p:nvPicPr>
          <p:cNvPr id="7" name="Picture 6" descr="A cartoon of a person in armor holding two red and blue objects&#10;&#10;AI-generated content may be incorrect.">
            <a:extLst>
              <a:ext uri="{FF2B5EF4-FFF2-40B4-BE49-F238E27FC236}">
                <a16:creationId xmlns:a16="http://schemas.microsoft.com/office/drawing/2014/main" id="{9A9BFA4E-32ED-88B0-3A0B-91E30C389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525" y="2702237"/>
            <a:ext cx="3863521" cy="3678304"/>
          </a:xfrm>
          <a:prstGeom prst="rect">
            <a:avLst/>
          </a:prstGeom>
        </p:spPr>
      </p:pic>
      <p:pic>
        <p:nvPicPr>
          <p:cNvPr id="9" name="Picture 8" descr="A white surface with a black spot&#10;&#10;AI-generated content may be incorrect.">
            <a:extLst>
              <a:ext uri="{FF2B5EF4-FFF2-40B4-BE49-F238E27FC236}">
                <a16:creationId xmlns:a16="http://schemas.microsoft.com/office/drawing/2014/main" id="{8D2B9C4F-A8CF-438F-D0D0-908855BFCC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9" y="3027144"/>
            <a:ext cx="1197081" cy="891713"/>
          </a:xfrm>
          <a:prstGeom prst="rect">
            <a:avLst/>
          </a:prstGeom>
        </p:spPr>
      </p:pic>
      <p:pic>
        <p:nvPicPr>
          <p:cNvPr id="12" name="Picture 11" descr="A bottle of energy potion&#10;&#10;AI-generated content may be incorrect.">
            <a:extLst>
              <a:ext uri="{FF2B5EF4-FFF2-40B4-BE49-F238E27FC236}">
                <a16:creationId xmlns:a16="http://schemas.microsoft.com/office/drawing/2014/main" id="{EB34C093-1D45-BC55-CD3C-3C624D816A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3301" y="3164132"/>
            <a:ext cx="625509" cy="126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84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F742B-72E2-B8ED-0E1C-79B029115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E88ED38-5C12-817D-34AE-6203242693FF}"/>
              </a:ext>
            </a:extLst>
          </p:cNvPr>
          <p:cNvSpPr txBox="1"/>
          <p:nvPr/>
        </p:nvSpPr>
        <p:spPr>
          <a:xfrm>
            <a:off x="2935705" y="2995863"/>
            <a:ext cx="713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OUR CONSTRUCTION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6273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6C1D0-D886-23F8-5E89-D3B54B461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E3CFB27-749B-0998-BF1D-2A0DE3236404}"/>
              </a:ext>
            </a:extLst>
          </p:cNvPr>
          <p:cNvSpPr txBox="1"/>
          <p:nvPr/>
        </p:nvSpPr>
        <p:spPr>
          <a:xfrm>
            <a:off x="2935705" y="2995863"/>
            <a:ext cx="713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INTRODUCTION AND MOTIVATION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12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7027DF-3828-A2C2-7671-A23E23F659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1DC73E-5C30-51B2-76BB-8FAA6128B89E}"/>
                  </a:ext>
                </a:extLst>
              </p:cNvPr>
              <p:cNvSpPr txBox="1"/>
              <p:nvPr/>
            </p:nvSpPr>
            <p:spPr>
              <a:xfrm>
                <a:off x="963386" y="1763485"/>
                <a:ext cx="97644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Let X be an n-bit string. Interpret 0</a:t>
                </a:r>
                <a:r>
                  <a:rPr lang="en-US" sz="2400" baseline="30000" dirty="0"/>
                  <a:t>9n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||</m:t>
                    </m:r>
                  </m:oMath>
                </a14:m>
                <a:r>
                  <a:rPr lang="en-US" sz="2400" dirty="0"/>
                  <a:t> X  as an element of  GF(2</a:t>
                </a:r>
                <a:r>
                  <a:rPr lang="en-US" sz="2400" baseline="30000" dirty="0"/>
                  <a:t>10n</a:t>
                </a:r>
                <a:r>
                  <a:rPr lang="en-US" sz="2400" dirty="0"/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Let p: GF(2</a:t>
                </a:r>
                <a:r>
                  <a:rPr lang="en-US" sz="2400" baseline="30000" dirty="0"/>
                  <a:t>10n</a:t>
                </a:r>
                <a:r>
                  <a:rPr lang="en-US" sz="2400" dirty="0"/>
                  <a:t>) </a:t>
                </a:r>
                <a:r>
                  <a:rPr lang="en-US" sz="2400" dirty="0">
                    <a:sym typeface="Wingdings" pitchFamily="2" charset="2"/>
                  </a:rPr>
                  <a:t> </a:t>
                </a:r>
                <a:r>
                  <a:rPr lang="en-US" sz="2400" dirty="0"/>
                  <a:t>GF(2</a:t>
                </a:r>
                <a:r>
                  <a:rPr lang="en-US" sz="2400" baseline="30000" dirty="0"/>
                  <a:t>10n</a:t>
                </a:r>
                <a:r>
                  <a:rPr lang="en-US" sz="2400" dirty="0"/>
                  <a:t>)  be a 10n degree polynomial, chosen uniformly at random.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err="1"/>
                  <a:t>nmExt</a:t>
                </a:r>
                <a:r>
                  <a:rPr lang="en-US" sz="2400" dirty="0"/>
                  <a:t>(X,Y) =  〈 p(0</a:t>
                </a:r>
                <a:r>
                  <a:rPr lang="en-US" sz="2400" baseline="30000" dirty="0"/>
                  <a:t>9n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||</m:t>
                    </m:r>
                  </m:oMath>
                </a14:m>
                <a:r>
                  <a:rPr lang="en-US" sz="2400" dirty="0"/>
                  <a:t> X) ,  p(0</a:t>
                </a:r>
                <a:r>
                  <a:rPr lang="en-US" sz="2400" baseline="30000" dirty="0"/>
                  <a:t>9n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||</m:t>
                    </m:r>
                  </m:oMath>
                </a14:m>
                <a:r>
                  <a:rPr lang="en-US" sz="2400" dirty="0"/>
                  <a:t> Y) ⟩  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A1DC73E-5C30-51B2-76BB-8FAA6128B8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386" y="1763485"/>
                <a:ext cx="9764486" cy="2308324"/>
              </a:xfrm>
              <a:prstGeom prst="rect">
                <a:avLst/>
              </a:prstGeom>
              <a:blipFill>
                <a:blip r:embed="rId3"/>
                <a:stretch>
                  <a:fillRect l="-779" t="-2186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3">
            <a:extLst>
              <a:ext uri="{FF2B5EF4-FFF2-40B4-BE49-F238E27FC236}">
                <a16:creationId xmlns:a16="http://schemas.microsoft.com/office/drawing/2014/main" id="{ECD0DC5B-7B81-16BD-6C45-1D6B118A9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2" y="0"/>
            <a:ext cx="10706955" cy="1499616"/>
          </a:xfrm>
        </p:spPr>
        <p:txBody>
          <a:bodyPr/>
          <a:lstStyle/>
          <a:p>
            <a:r>
              <a:rPr lang="en-US" dirty="0"/>
              <a:t>Our construction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9F39E3-1004-2D85-8544-A83CFB88C834}"/>
              </a:ext>
            </a:extLst>
          </p:cNvPr>
          <p:cNvSpPr txBox="1"/>
          <p:nvPr/>
        </p:nvSpPr>
        <p:spPr>
          <a:xfrm>
            <a:off x="1268473" y="5209401"/>
            <a:ext cx="9459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(Arguably Minor) Caveat</a:t>
            </a:r>
            <a:r>
              <a:rPr lang="en-US" sz="2400" dirty="0"/>
              <a:t>: Requires O(n</a:t>
            </a:r>
            <a:r>
              <a:rPr lang="en-US" sz="2400" baseline="30000" dirty="0"/>
              <a:t>2</a:t>
            </a:r>
            <a:r>
              <a:rPr lang="en-US" sz="2400" dirty="0"/>
              <a:t>) bits of randomness to sample p.</a:t>
            </a:r>
          </a:p>
        </p:txBody>
      </p:sp>
    </p:spTree>
    <p:extLst>
      <p:ext uri="{BB962C8B-B14F-4D97-AF65-F5344CB8AC3E}">
        <p14:creationId xmlns:p14="http://schemas.microsoft.com/office/powerpoint/2010/main" val="26402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9D73A-3748-24FB-C844-12312AB79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233A902-774A-05CD-F579-7B56F08C6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-219444"/>
            <a:ext cx="10706955" cy="1499616"/>
          </a:xfrm>
        </p:spPr>
        <p:txBody>
          <a:bodyPr/>
          <a:lstStyle/>
          <a:p>
            <a:r>
              <a:rPr lang="en-US" dirty="0"/>
              <a:t>Key technical ingredients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C144D2-D9EC-EA87-D54E-9E454E7CCAA4}"/>
              </a:ext>
            </a:extLst>
          </p:cNvPr>
          <p:cNvSpPr txBox="1"/>
          <p:nvPr/>
        </p:nvSpPr>
        <p:spPr>
          <a:xfrm>
            <a:off x="1016092" y="1045028"/>
            <a:ext cx="1117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 need a Boolean matrix with the following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 descr="A black and white image of numbers and dots&#10;&#10;AI-generated content may be incorrect.">
            <a:extLst>
              <a:ext uri="{FF2B5EF4-FFF2-40B4-BE49-F238E27FC236}">
                <a16:creationId xmlns:a16="http://schemas.microsoft.com/office/drawing/2014/main" id="{50B9A637-EBB5-C03F-B34D-97C43E91D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445" y="2544644"/>
            <a:ext cx="3548743" cy="4093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9C7E61-E13C-68A6-6B5B-8E9ABBE91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12696" y="39143"/>
            <a:ext cx="433810" cy="49856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9D47BB-B16F-0C2D-6DA5-B63AF27BCE28}"/>
              </a:ext>
            </a:extLst>
          </p:cNvPr>
          <p:cNvSpPr txBox="1"/>
          <p:nvPr/>
        </p:nvSpPr>
        <p:spPr>
          <a:xfrm>
            <a:off x="2259287" y="1912049"/>
            <a:ext cx="947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 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B1DC2A6-EEB8-EBFF-6261-3DDD24F8E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445" y="2565891"/>
            <a:ext cx="406000" cy="40935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B5583C57-5048-7AAE-6F67-5553AB7EDA9F}"/>
              </a:ext>
            </a:extLst>
          </p:cNvPr>
          <p:cNvSpPr txBox="1"/>
          <p:nvPr/>
        </p:nvSpPr>
        <p:spPr>
          <a:xfrm rot="16200000">
            <a:off x="-132690" y="4006630"/>
            <a:ext cx="12003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F67367A-EB8E-92A9-F26B-902B41885280}"/>
              </a:ext>
            </a:extLst>
          </p:cNvPr>
          <p:cNvSpPr txBox="1"/>
          <p:nvPr/>
        </p:nvSpPr>
        <p:spPr>
          <a:xfrm>
            <a:off x="4889672" y="4001016"/>
            <a:ext cx="6343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 = 2</a:t>
            </a:r>
            <a:r>
              <a:rPr lang="en-US" sz="2400" baseline="30000" dirty="0"/>
              <a:t>n </a:t>
            </a:r>
            <a:r>
              <a:rPr lang="en-US" sz="2400" dirty="0"/>
              <a:t>random variables A</a:t>
            </a:r>
            <a:r>
              <a:rPr lang="en-US" sz="2400" baseline="-25000" dirty="0"/>
              <a:t>1</a:t>
            </a:r>
            <a:r>
              <a:rPr lang="en-US" sz="2400" dirty="0"/>
              <a:t>, …, A</a:t>
            </a:r>
            <a:r>
              <a:rPr lang="en-US" sz="2400" baseline="-25000" dirty="0"/>
              <a:t>N</a:t>
            </a:r>
            <a:r>
              <a:rPr lang="en-US" sz="2400" dirty="0"/>
              <a:t> in {0, 1}</a:t>
            </a:r>
            <a:r>
              <a:rPr lang="en-US" sz="2400" baseline="30000" dirty="0"/>
              <a:t>10n</a:t>
            </a:r>
            <a:r>
              <a:rPr lang="en-US" sz="2400" dirty="0"/>
              <a:t> that are O(n)-wise independent suffice.</a:t>
            </a:r>
            <a:r>
              <a:rPr lang="en-US" sz="2400" baseline="-25000" dirty="0"/>
              <a:t> </a:t>
            </a:r>
            <a:endParaRPr lang="en-US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DBAD43-3436-5ACE-1852-2CDB9296E4EF}"/>
              </a:ext>
            </a:extLst>
          </p:cNvPr>
          <p:cNvSpPr txBox="1"/>
          <p:nvPr/>
        </p:nvSpPr>
        <p:spPr>
          <a:xfrm>
            <a:off x="4705770" y="2943497"/>
            <a:ext cx="4985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Submatrix with any 2</a:t>
            </a:r>
            <a:r>
              <a:rPr lang="en-US" sz="2400" baseline="30000" dirty="0"/>
              <a:t>0.01n </a:t>
            </a:r>
            <a:r>
              <a:rPr lang="en-US" sz="2400" dirty="0"/>
              <a:t>rows has a rank greater than 5n.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B7F24A-5B50-7901-ED04-10A42CBAD3CB}"/>
              </a:ext>
            </a:extLst>
          </p:cNvPr>
          <p:cNvSpPr txBox="1"/>
          <p:nvPr/>
        </p:nvSpPr>
        <p:spPr>
          <a:xfrm>
            <a:off x="4889672" y="5257597"/>
            <a:ext cx="63438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Can be easily generated using O(n</a:t>
            </a:r>
            <a:r>
              <a:rPr lang="en-US" sz="2400" baseline="30000" dirty="0"/>
              <a:t>2</a:t>
            </a:r>
            <a:r>
              <a:rPr lang="en-US" sz="2400" dirty="0"/>
              <a:t>) bits of randomness.</a:t>
            </a:r>
          </a:p>
        </p:txBody>
      </p:sp>
    </p:spTree>
    <p:extLst>
      <p:ext uri="{BB962C8B-B14F-4D97-AF65-F5344CB8AC3E}">
        <p14:creationId xmlns:p14="http://schemas.microsoft.com/office/powerpoint/2010/main" val="23405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1" grpId="0"/>
      <p:bldP spid="33" grpId="0"/>
      <p:bldP spid="3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CC6C8-F098-31E3-F612-6C893391B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BE479653-4044-47E5-9FC0-B00240303C20}"/>
              </a:ext>
            </a:extLst>
          </p:cNvPr>
          <p:cNvSpPr txBox="1"/>
          <p:nvPr/>
        </p:nvSpPr>
        <p:spPr>
          <a:xfrm>
            <a:off x="604157" y="1714499"/>
            <a:ext cx="112286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Recent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/>
              <a:t>breakthrough Polynomial Freiman Ruzsa Conjecture (now </a:t>
            </a:r>
            <a:r>
              <a:rPr lang="en-US" sz="2400" dirty="0">
                <a:solidFill>
                  <a:schemeClr val="accent5"/>
                </a:solidFill>
              </a:rPr>
              <a:t>Theorem</a:t>
            </a:r>
            <a:r>
              <a:rPr lang="en-US" sz="2400" dirty="0"/>
              <a:t>) [GowersGreenMannersTao24]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7" name="Title 3">
            <a:extLst>
              <a:ext uri="{FF2B5EF4-FFF2-40B4-BE49-F238E27FC236}">
                <a16:creationId xmlns:a16="http://schemas.microsoft.com/office/drawing/2014/main" id="{8BA9F37B-6214-6472-121E-8C63B4398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2" y="0"/>
            <a:ext cx="10706955" cy="1499616"/>
          </a:xfrm>
        </p:spPr>
        <p:txBody>
          <a:bodyPr/>
          <a:lstStyle/>
          <a:p>
            <a:r>
              <a:rPr lang="en-US" dirty="0"/>
              <a:t>Key technical ingredients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136036-08C7-65AF-3286-0591CBAB7EBC}"/>
              </a:ext>
            </a:extLst>
          </p:cNvPr>
          <p:cNvSpPr txBox="1"/>
          <p:nvPr/>
        </p:nvSpPr>
        <p:spPr>
          <a:xfrm>
            <a:off x="742521" y="3110148"/>
            <a:ext cx="969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We need the Approximate Duality Conjecture (also </a:t>
            </a:r>
            <a:r>
              <a:rPr lang="en-US" sz="2400" dirty="0">
                <a:solidFill>
                  <a:schemeClr val="accent5"/>
                </a:solidFill>
              </a:rPr>
              <a:t>theorem</a:t>
            </a:r>
            <a:r>
              <a:rPr lang="en-US" sz="2400" dirty="0"/>
              <a:t> now) implied by PFR [Ben-SassonRon-Zewi14]</a:t>
            </a:r>
          </a:p>
        </p:txBody>
      </p:sp>
    </p:spTree>
    <p:extLst>
      <p:ext uri="{BB962C8B-B14F-4D97-AF65-F5344CB8AC3E}">
        <p14:creationId xmlns:p14="http://schemas.microsoft.com/office/powerpoint/2010/main" val="255201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E8871-0093-BE0F-9BFA-0B038CF436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15BA6A-C918-4230-2AC4-178F6B9B7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-219444"/>
            <a:ext cx="10706955" cy="1499616"/>
          </a:xfrm>
        </p:spPr>
        <p:txBody>
          <a:bodyPr/>
          <a:lstStyle/>
          <a:p>
            <a:r>
              <a:rPr lang="en-US" dirty="0"/>
              <a:t>So what do we Get: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229B4-13BC-635F-2AEB-191D7F999397}"/>
              </a:ext>
            </a:extLst>
          </p:cNvPr>
          <p:cNvSpPr txBox="1"/>
          <p:nvPr/>
        </p:nvSpPr>
        <p:spPr>
          <a:xfrm>
            <a:off x="826863" y="872763"/>
            <a:ext cx="9731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Efficiency</a:t>
            </a:r>
            <a:r>
              <a:rPr lang="en-US" sz="2400" dirty="0"/>
              <a:t>:  </a:t>
            </a:r>
            <a:r>
              <a:rPr lang="en-US" sz="2400" dirty="0" err="1"/>
              <a:t>NmExt</a:t>
            </a:r>
            <a:r>
              <a:rPr lang="en-US" sz="2400" dirty="0"/>
              <a:t> is efficiently computable (Requires some public randomness).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138543-4119-02C1-2E06-BCAEC703F8B6}"/>
              </a:ext>
            </a:extLst>
          </p:cNvPr>
          <p:cNvSpPr txBox="1"/>
          <p:nvPr/>
        </p:nvSpPr>
        <p:spPr>
          <a:xfrm>
            <a:off x="1237174" y="160815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76FCE1-6EF7-D611-CE3B-CE3BD26DB015}"/>
              </a:ext>
            </a:extLst>
          </p:cNvPr>
          <p:cNvSpPr txBox="1"/>
          <p:nvPr/>
        </p:nvSpPr>
        <p:spPr>
          <a:xfrm>
            <a:off x="1258946" y="24073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y</a:t>
            </a:r>
          </a:p>
        </p:txBody>
      </p:sp>
      <p:pic>
        <p:nvPicPr>
          <p:cNvPr id="17" name="Picture 16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71F4246D-A4BE-585E-EA23-59E91698E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8231" y="5666948"/>
            <a:ext cx="2185762" cy="461665"/>
          </a:xfrm>
          <a:prstGeom prst="rect">
            <a:avLst/>
          </a:prstGeom>
        </p:spPr>
      </p:pic>
      <p:pic>
        <p:nvPicPr>
          <p:cNvPr id="18" name="Picture 17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3D78F3E5-1FDD-1C37-CC5F-0F990F7E3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297" y="1635281"/>
            <a:ext cx="1564821" cy="461665"/>
          </a:xfrm>
          <a:prstGeom prst="rect">
            <a:avLst/>
          </a:prstGeom>
        </p:spPr>
      </p:pic>
      <p:pic>
        <p:nvPicPr>
          <p:cNvPr id="22" name="Picture 21" descr="A person in armor using a computer&#10;&#10;AI-generated content may be incorrect.">
            <a:extLst>
              <a:ext uri="{FF2B5EF4-FFF2-40B4-BE49-F238E27FC236}">
                <a16:creationId xmlns:a16="http://schemas.microsoft.com/office/drawing/2014/main" id="{6DB16232-96BD-3847-21E8-5E754CC34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964" y="1399627"/>
            <a:ext cx="2227036" cy="2318657"/>
          </a:xfrm>
          <a:prstGeom prst="rect">
            <a:avLst/>
          </a:prstGeom>
        </p:spPr>
      </p:pic>
      <p:pic>
        <p:nvPicPr>
          <p:cNvPr id="23" name="Picture 22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38BCB9E3-FA02-F705-5452-0EBA4398B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2743" y="2039536"/>
            <a:ext cx="1564821" cy="46166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98FB8B9-C50D-E636-B4F3-0DD2FF7C288B}"/>
              </a:ext>
            </a:extLst>
          </p:cNvPr>
          <p:cNvSpPr txBox="1"/>
          <p:nvPr/>
        </p:nvSpPr>
        <p:spPr>
          <a:xfrm>
            <a:off x="8269132" y="201410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NmExt</a:t>
            </a:r>
            <a:r>
              <a:rPr lang="en-US" sz="2400" dirty="0"/>
              <a:t>(</a:t>
            </a:r>
            <a:r>
              <a:rPr lang="en-US" sz="2400" dirty="0" err="1"/>
              <a:t>x,y</a:t>
            </a:r>
            <a:r>
              <a:rPr lang="en-US" sz="2400" dirty="0"/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E918E7-083A-1195-6FB7-47F9BFD1F065}"/>
                  </a:ext>
                </a:extLst>
              </p:cNvPr>
              <p:cNvSpPr txBox="1"/>
              <p:nvPr/>
            </p:nvSpPr>
            <p:spPr>
              <a:xfrm>
                <a:off x="468953" y="3905711"/>
                <a:ext cx="114261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00B050"/>
                    </a:solidFill>
                  </a:rPr>
                  <a:t>Security</a:t>
                </a:r>
                <a:r>
                  <a:rPr lang="en-US" sz="2400" dirty="0"/>
                  <a:t>:  Against computationally unbounded adversary, for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(X)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0.01n,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(Y)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0.01n 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DE918E7-083A-1195-6FB7-47F9BFD1F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953" y="3905711"/>
                <a:ext cx="11426147" cy="461665"/>
              </a:xfrm>
              <a:prstGeom prst="rect">
                <a:avLst/>
              </a:prstGeom>
              <a:blipFill>
                <a:blip r:embed="rId5"/>
                <a:stretch>
                  <a:fillRect l="-777" t="-10811" r="-666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21A903EE-E834-A52B-0BE5-030EE2E8E884}"/>
              </a:ext>
            </a:extLst>
          </p:cNvPr>
          <p:cNvSpPr txBox="1"/>
          <p:nvPr/>
        </p:nvSpPr>
        <p:spPr>
          <a:xfrm>
            <a:off x="967958" y="4753462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NmExt</a:t>
            </a:r>
            <a:r>
              <a:rPr lang="en-US" dirty="0"/>
              <a:t>(f(X), g(Y)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886C308-77C4-2424-60A6-D7A9737D5F7C}"/>
              </a:ext>
            </a:extLst>
          </p:cNvPr>
          <p:cNvSpPr txBox="1"/>
          <p:nvPr/>
        </p:nvSpPr>
        <p:spPr>
          <a:xfrm>
            <a:off x="87390" y="5713115"/>
            <a:ext cx="3232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of </a:t>
            </a:r>
            <a:r>
              <a:rPr lang="en-US" dirty="0" err="1"/>
              <a:t>NmExt</a:t>
            </a:r>
            <a:r>
              <a:rPr lang="en-US" dirty="0"/>
              <a:t>(X, Y)    OR      U</a:t>
            </a:r>
          </a:p>
        </p:txBody>
      </p:sp>
      <p:pic>
        <p:nvPicPr>
          <p:cNvPr id="29" name="Picture 28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80CAC951-7B26-C61C-E314-D48576E26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7234" y="4743277"/>
            <a:ext cx="2616415" cy="379517"/>
          </a:xfrm>
          <a:prstGeom prst="rect">
            <a:avLst/>
          </a:prstGeom>
        </p:spPr>
      </p:pic>
      <p:pic>
        <p:nvPicPr>
          <p:cNvPr id="30" name="Picture 29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249171B7-A8A2-34F4-782B-30BD5381C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400" y="2452055"/>
            <a:ext cx="1564821" cy="461665"/>
          </a:xfrm>
          <a:prstGeom prst="rect">
            <a:avLst/>
          </a:prstGeom>
        </p:spPr>
      </p:pic>
      <p:pic>
        <p:nvPicPr>
          <p:cNvPr id="32" name="Picture 31" descr="A cartoon of a wizard&#10;&#10;AI-generated content may be incorrect.">
            <a:extLst>
              <a:ext uri="{FF2B5EF4-FFF2-40B4-BE49-F238E27FC236}">
                <a16:creationId xmlns:a16="http://schemas.microsoft.com/office/drawing/2014/main" id="{98E4D049-145F-2573-E747-BF9352EF4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3649" y="4423393"/>
            <a:ext cx="2294688" cy="2452008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39F62F2-0C85-57C1-1391-788C2F3FE332}"/>
              </a:ext>
            </a:extLst>
          </p:cNvPr>
          <p:cNvSpPr txBox="1"/>
          <p:nvPr/>
        </p:nvSpPr>
        <p:spPr>
          <a:xfrm>
            <a:off x="9616260" y="5249421"/>
            <a:ext cx="1973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????</a:t>
            </a:r>
          </a:p>
        </p:txBody>
      </p:sp>
      <p:pic>
        <p:nvPicPr>
          <p:cNvPr id="35" name="Picture 34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5FADD327-22C9-AFB3-FECF-597F22EE1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9888" y="5249421"/>
            <a:ext cx="1564821" cy="46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14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3DD02-91D5-4561-1095-D0359FA14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8D386AA-07E9-2D5D-8C04-3431A5B8C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-219444"/>
            <a:ext cx="10706955" cy="1499616"/>
          </a:xfrm>
        </p:spPr>
        <p:txBody>
          <a:bodyPr/>
          <a:lstStyle/>
          <a:p>
            <a:r>
              <a:rPr lang="en-US" dirty="0"/>
              <a:t>Two party computation</a:t>
            </a:r>
            <a:endParaRPr lang="en-GB" dirty="0"/>
          </a:p>
        </p:txBody>
      </p:sp>
      <p:pic>
        <p:nvPicPr>
          <p:cNvPr id="3" name="Picture 2" descr="A person and person talking&#10;&#10;AI-generated content may be incorrect.">
            <a:extLst>
              <a:ext uri="{FF2B5EF4-FFF2-40B4-BE49-F238E27FC236}">
                <a16:creationId xmlns:a16="http://schemas.microsoft.com/office/drawing/2014/main" id="{E3A1BE57-C555-E84E-E864-554CE43A80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513" y="971550"/>
            <a:ext cx="7964029" cy="4914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0683E-5ECA-49F6-B416-AA802FE54C2F}"/>
              </a:ext>
            </a:extLst>
          </p:cNvPr>
          <p:cNvSpPr txBox="1"/>
          <p:nvPr/>
        </p:nvSpPr>
        <p:spPr>
          <a:xfrm>
            <a:off x="2302328" y="1453241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don’t trust the random string you used to sample the polynomial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50A8E-9684-8979-0128-F74FB511F64B}"/>
              </a:ext>
            </a:extLst>
          </p:cNvPr>
          <p:cNvSpPr txBox="1"/>
          <p:nvPr/>
        </p:nvSpPr>
        <p:spPr>
          <a:xfrm>
            <a:off x="6096000" y="1453240"/>
            <a:ext cx="33963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 could let you generate, but I don’t want to trust you either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A1A3CD-B675-92E6-2E6F-EFC109DE2494}"/>
              </a:ext>
            </a:extLst>
          </p:cNvPr>
          <p:cNvSpPr txBox="1"/>
          <p:nvPr/>
        </p:nvSpPr>
        <p:spPr>
          <a:xfrm>
            <a:off x="4623350" y="3382898"/>
            <a:ext cx="2945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How about 2PC!! </a:t>
            </a:r>
          </a:p>
        </p:txBody>
      </p:sp>
    </p:spTree>
    <p:extLst>
      <p:ext uri="{BB962C8B-B14F-4D97-AF65-F5344CB8AC3E}">
        <p14:creationId xmlns:p14="http://schemas.microsoft.com/office/powerpoint/2010/main" val="42765842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28D88-C0A7-A592-3541-A01EF8B7B3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C44B45-50E5-BADA-EA50-1E4912F12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-219444"/>
            <a:ext cx="10706955" cy="1499616"/>
          </a:xfrm>
        </p:spPr>
        <p:txBody>
          <a:bodyPr/>
          <a:lstStyle/>
          <a:p>
            <a:r>
              <a:rPr lang="en-US" dirty="0"/>
              <a:t>Two party computation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5332F8-C561-C929-EBEF-1B77C204CBD2}"/>
              </a:ext>
            </a:extLst>
          </p:cNvPr>
          <p:cNvSpPr txBox="1"/>
          <p:nvPr/>
        </p:nvSpPr>
        <p:spPr>
          <a:xfrm>
            <a:off x="1016092" y="1045028"/>
            <a:ext cx="10065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Our construction is secure even if the random polynomial has entropy rate 0.9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9" name="Picture 8" descr="A cartoon of a person&#10;&#10;AI-generated content may be incorrect.">
            <a:extLst>
              <a:ext uri="{FF2B5EF4-FFF2-40B4-BE49-F238E27FC236}">
                <a16:creationId xmlns:a16="http://schemas.microsoft.com/office/drawing/2014/main" id="{9FB3E9F6-9B70-C348-FBD2-CB9B3A085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3306" y="1983744"/>
            <a:ext cx="1694556" cy="2628900"/>
          </a:xfrm>
          <a:prstGeom prst="rect">
            <a:avLst/>
          </a:prstGeom>
        </p:spPr>
      </p:pic>
      <p:pic>
        <p:nvPicPr>
          <p:cNvPr id="11" name="Picture 10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891A64C2-D341-9ADB-EB9F-9BCED6F9B9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411" y="2614689"/>
            <a:ext cx="2735035" cy="461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D91A827-FEA0-15EA-2188-EC3B5ABBB537}"/>
              </a:ext>
            </a:extLst>
          </p:cNvPr>
          <p:cNvSpPr txBox="1"/>
          <p:nvPr/>
        </p:nvSpPr>
        <p:spPr>
          <a:xfrm>
            <a:off x="4639538" y="2153024"/>
            <a:ext cx="273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q(x) of degree 100n </a:t>
            </a:r>
          </a:p>
        </p:txBody>
      </p:sp>
      <p:pic>
        <p:nvPicPr>
          <p:cNvPr id="13" name="Picture 12" descr="A yellow line on a white background&#10;&#10;AI-generated content may be incorrect.">
            <a:extLst>
              <a:ext uri="{FF2B5EF4-FFF2-40B4-BE49-F238E27FC236}">
                <a16:creationId xmlns:a16="http://schemas.microsoft.com/office/drawing/2014/main" id="{6A67D026-1D46-4689-C76B-F4A93C94AB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728482" y="3871046"/>
            <a:ext cx="2735035" cy="4616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EB63C0-EDAC-5233-9A9B-91CB6A62A70D}"/>
              </a:ext>
            </a:extLst>
          </p:cNvPr>
          <p:cNvSpPr txBox="1"/>
          <p:nvPr/>
        </p:nvSpPr>
        <p:spPr>
          <a:xfrm>
            <a:off x="4904015" y="3409381"/>
            <a:ext cx="2735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r(x) of degree 10n </a:t>
            </a:r>
          </a:p>
        </p:txBody>
      </p:sp>
      <p:pic>
        <p:nvPicPr>
          <p:cNvPr id="19" name="Picture 18" descr="A cartoon of a person&#10;&#10;AI-generated content may be incorrect.">
            <a:extLst>
              <a:ext uri="{FF2B5EF4-FFF2-40B4-BE49-F238E27FC236}">
                <a16:creationId xmlns:a16="http://schemas.microsoft.com/office/drawing/2014/main" id="{A6240252-2386-91EA-5409-F1E4A58DF6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0566" y="2312789"/>
            <a:ext cx="1728628" cy="2476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4A4A182-F03C-0ABA-3B75-A16B5F40B919}"/>
              </a:ext>
            </a:extLst>
          </p:cNvPr>
          <p:cNvSpPr txBox="1"/>
          <p:nvPr/>
        </p:nvSpPr>
        <p:spPr>
          <a:xfrm>
            <a:off x="4454912" y="4573405"/>
            <a:ext cx="2735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p(x) = q(x) + r(x)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10AA7EA-443D-02DF-49B1-5569C180B8B2}"/>
              </a:ext>
            </a:extLst>
          </p:cNvPr>
          <p:cNvSpPr txBox="1"/>
          <p:nvPr/>
        </p:nvSpPr>
        <p:spPr>
          <a:xfrm>
            <a:off x="1176155" y="5699040"/>
            <a:ext cx="108961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5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Observation 2 </a:t>
            </a:r>
            <a:r>
              <a:rPr lang="en-US" sz="2400" dirty="0"/>
              <a:t>:</a:t>
            </a:r>
            <a:r>
              <a:rPr lang="en-US" sz="2400" dirty="0">
                <a:solidFill>
                  <a:schemeClr val="accent5"/>
                </a:solidFill>
              </a:rPr>
              <a:t> </a:t>
            </a:r>
            <a:r>
              <a:rPr lang="en-US" sz="2400" dirty="0"/>
              <a:t>If Bob is honest, the polynomial p(x) is a random degree 10 n polynomial since r(x) is chosen independent of q(x)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FE22E-547F-0459-AC24-FF8739ED95E1}"/>
              </a:ext>
            </a:extLst>
          </p:cNvPr>
          <p:cNvSpPr txBox="1"/>
          <p:nvPr/>
        </p:nvSpPr>
        <p:spPr>
          <a:xfrm>
            <a:off x="1176156" y="5440740"/>
            <a:ext cx="10896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5"/>
                </a:solidFill>
              </a:rPr>
              <a:t>Observation 1</a:t>
            </a:r>
            <a:r>
              <a:rPr lang="en-US" sz="2400" dirty="0"/>
              <a:t>: If Alice is honest, the polynomial p(x) has sufficient entropy given r(x)</a:t>
            </a:r>
          </a:p>
        </p:txBody>
      </p:sp>
    </p:spTree>
    <p:extLst>
      <p:ext uri="{BB962C8B-B14F-4D97-AF65-F5344CB8AC3E}">
        <p14:creationId xmlns:p14="http://schemas.microsoft.com/office/powerpoint/2010/main" val="363415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C18D8-EEF9-B3AA-373B-D93311AF5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B3684E-6130-50FF-6704-FE5FBF04A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-219444"/>
            <a:ext cx="10706955" cy="1499616"/>
          </a:xfrm>
        </p:spPr>
        <p:txBody>
          <a:bodyPr/>
          <a:lstStyle/>
          <a:p>
            <a:r>
              <a:rPr lang="en-US" dirty="0"/>
              <a:t>remarks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355442-ECA2-A869-20FE-2A3C6D150899}"/>
              </a:ext>
            </a:extLst>
          </p:cNvPr>
          <p:cNvSpPr txBox="1"/>
          <p:nvPr/>
        </p:nvSpPr>
        <p:spPr>
          <a:xfrm>
            <a:off x="1016092" y="1045028"/>
            <a:ext cx="10065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is well known [Cleve86] that tossing a coin fairly in a 2 party computation setting is impossible.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F52AA4-5FDC-D4FC-DB73-631DA7E2EC93}"/>
              </a:ext>
            </a:extLst>
          </p:cNvPr>
          <p:cNvSpPr txBox="1"/>
          <p:nvPr/>
        </p:nvSpPr>
        <p:spPr>
          <a:xfrm>
            <a:off x="1016092" y="2998004"/>
            <a:ext cx="101598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[ChattopadhyayGurmukhaniRingach23] show that generating a random string of min-entropy rate 0.5 is impossible as well.</a:t>
            </a:r>
          </a:p>
        </p:txBody>
      </p:sp>
    </p:spTree>
    <p:extLst>
      <p:ext uri="{BB962C8B-B14F-4D97-AF65-F5344CB8AC3E}">
        <p14:creationId xmlns:p14="http://schemas.microsoft.com/office/powerpoint/2010/main" val="34937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D04BD-70AB-8680-2277-38A6522D1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6BFC729-49CF-AB6A-654D-AB24203695DD}"/>
              </a:ext>
            </a:extLst>
          </p:cNvPr>
          <p:cNvSpPr txBox="1"/>
          <p:nvPr/>
        </p:nvSpPr>
        <p:spPr>
          <a:xfrm>
            <a:off x="2935705" y="2995863"/>
            <a:ext cx="713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OPEN QUESTION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637626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93E08B-F4BD-5B0D-0A29-95AB3CED9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DC3717-2BDF-A5F0-03C4-06394E1C4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-219444"/>
            <a:ext cx="10706955" cy="1499616"/>
          </a:xfrm>
        </p:spPr>
        <p:txBody>
          <a:bodyPr/>
          <a:lstStyle/>
          <a:p>
            <a:r>
              <a:rPr lang="en-US" dirty="0"/>
              <a:t>EXPLICIT TWO-SOURCE EXTRACTOR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08DB7E9-2262-80B1-25A6-1FF615CE4A1C}"/>
              </a:ext>
            </a:extLst>
          </p:cNvPr>
          <p:cNvSpPr txBox="1"/>
          <p:nvPr/>
        </p:nvSpPr>
        <p:spPr>
          <a:xfrm>
            <a:off x="1016092" y="1045028"/>
            <a:ext cx="111759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to derandomize our construction – We want a matrix with the following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 descr="A black and white image of numbers and dots&#10;&#10;AI-generated content may be incorrect.">
            <a:extLst>
              <a:ext uri="{FF2B5EF4-FFF2-40B4-BE49-F238E27FC236}">
                <a16:creationId xmlns:a16="http://schemas.microsoft.com/office/drawing/2014/main" id="{1BE4AEA0-9A09-9E9C-BC40-F0A97D44D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1185" y="2472872"/>
            <a:ext cx="3548743" cy="4093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85BC087-CCDD-0350-D12C-78040BD14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87109" y="-30567"/>
            <a:ext cx="433810" cy="498565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8918B3B-3515-6088-CF21-0BA5EFE84802}"/>
              </a:ext>
            </a:extLst>
          </p:cNvPr>
          <p:cNvSpPr txBox="1"/>
          <p:nvPr/>
        </p:nvSpPr>
        <p:spPr>
          <a:xfrm>
            <a:off x="3712027" y="1783692"/>
            <a:ext cx="947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 n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9C60703-96D7-13D2-8E14-C6DFC371A1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5185" y="2472872"/>
            <a:ext cx="406000" cy="409350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CD8A335-9A7E-8C0D-823C-F9FCB9EEF85D}"/>
              </a:ext>
            </a:extLst>
          </p:cNvPr>
          <p:cNvSpPr txBox="1"/>
          <p:nvPr/>
        </p:nvSpPr>
        <p:spPr>
          <a:xfrm rot="16200000">
            <a:off x="909633" y="3817605"/>
            <a:ext cx="1200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</a:t>
            </a:r>
            <a:endParaRPr lang="en-US" sz="3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907879-A300-6A17-8E15-CFAA87DD15A9}"/>
              </a:ext>
            </a:extLst>
          </p:cNvPr>
          <p:cNvSpPr txBox="1"/>
          <p:nvPr/>
        </p:nvSpPr>
        <p:spPr>
          <a:xfrm>
            <a:off x="6662057" y="3282042"/>
            <a:ext cx="4312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Submatrix with any 2</a:t>
            </a:r>
            <a:r>
              <a:rPr lang="en-US" sz="2400" baseline="30000" dirty="0"/>
              <a:t>0.01n </a:t>
            </a:r>
            <a:r>
              <a:rPr lang="en-US" sz="2400" dirty="0"/>
              <a:t>rows has a rank greater than 5n.</a:t>
            </a:r>
          </a:p>
        </p:txBody>
      </p:sp>
    </p:spTree>
    <p:extLst>
      <p:ext uri="{BB962C8B-B14F-4D97-AF65-F5344CB8AC3E}">
        <p14:creationId xmlns:p14="http://schemas.microsoft.com/office/powerpoint/2010/main" val="262687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BF9551-D56C-F814-8BA0-5A955CDB4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DDFDCC2-4E36-BDE5-639A-B8C758B753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53" y="-219444"/>
            <a:ext cx="10706955" cy="1499616"/>
          </a:xfrm>
        </p:spPr>
        <p:txBody>
          <a:bodyPr/>
          <a:lstStyle/>
          <a:p>
            <a:r>
              <a:rPr lang="en-US" dirty="0"/>
              <a:t>Any </a:t>
            </a:r>
            <a:r>
              <a:rPr lang="en-US" dirty="0" err="1"/>
              <a:t>R.n.g</a:t>
            </a:r>
            <a:r>
              <a:rPr lang="en-US" dirty="0"/>
              <a:t>. will generate this matrix in its sleep</a:t>
            </a:r>
            <a:endParaRPr lang="en-GB" dirty="0"/>
          </a:p>
        </p:txBody>
      </p:sp>
      <p:pic>
        <p:nvPicPr>
          <p:cNvPr id="7" name="Picture 6" descr="A cartoon of a robot lying on a bed with a crossword puzzle&#10;&#10;AI-generated content may be incorrect.">
            <a:extLst>
              <a:ext uri="{FF2B5EF4-FFF2-40B4-BE49-F238E27FC236}">
                <a16:creationId xmlns:a16="http://schemas.microsoft.com/office/drawing/2014/main" id="{A2B44667-6898-8266-850A-480929487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630" y="969034"/>
            <a:ext cx="7496276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95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6D5E20-DF61-482B-843B-ADAD3EE2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RANDOMNESS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A4C186-4F45-4CEA-B41A-1F71B8ED71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4126" y="2286000"/>
            <a:ext cx="6184747" cy="4023360"/>
          </a:xfrm>
        </p:spPr>
        <p:txBody>
          <a:bodyPr>
            <a:normAutofit/>
          </a:bodyPr>
          <a:lstStyle/>
          <a:p>
            <a:r>
              <a:rPr lang="en-US" sz="2400" dirty="0"/>
              <a:t>Lots of applications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BPP algorithms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Cryptographic constructions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Distributed and Network Protocols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/>
              <a:t> </a:t>
            </a:r>
            <a:r>
              <a:rPr lang="en-US" sz="2400" dirty="0" err="1"/>
              <a:t>Etc</a:t>
            </a:r>
            <a:endParaRPr lang="en-GB" sz="2400" dirty="0"/>
          </a:p>
        </p:txBody>
      </p:sp>
      <p:pic>
        <p:nvPicPr>
          <p:cNvPr id="1034" name="Picture 10" descr="Gold coin illustrations, New Super Mario Bros. U, Gold coins, gold Coin,  gold png | PNGEgg">
            <a:extLst>
              <a:ext uri="{FF2B5EF4-FFF2-40B4-BE49-F238E27FC236}">
                <a16:creationId xmlns:a16="http://schemas.microsoft.com/office/drawing/2014/main" id="{1C616ACA-A2C3-4311-A7D7-C6D6C35948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216" y="2286000"/>
            <a:ext cx="3179572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AEFECF-C59B-2C4F-81E9-8157875D1DA0}"/>
              </a:ext>
            </a:extLst>
          </p:cNvPr>
          <p:cNvSpPr txBox="1"/>
          <p:nvPr/>
        </p:nvSpPr>
        <p:spPr>
          <a:xfrm>
            <a:off x="1616149" y="5805376"/>
            <a:ext cx="59754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But can we generate uniform randomness?</a:t>
            </a:r>
          </a:p>
        </p:txBody>
      </p:sp>
    </p:spTree>
    <p:extLst>
      <p:ext uri="{BB962C8B-B14F-4D97-AF65-F5344CB8AC3E}">
        <p14:creationId xmlns:p14="http://schemas.microsoft.com/office/powerpoint/2010/main" val="1572185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85711-5BD5-47E9-B9B8-8D1A0205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 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0A02E6-E251-49D5-B001-4E454858E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3429000"/>
            <a:ext cx="9720073" cy="4023360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4400" dirty="0"/>
              <a:t>Questions?</a:t>
            </a:r>
            <a:endParaRPr lang="en-GB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2E6AD6-457B-8D58-88E0-FEA887EB03E3}"/>
              </a:ext>
            </a:extLst>
          </p:cNvPr>
          <p:cNvSpPr txBox="1"/>
          <p:nvPr/>
        </p:nvSpPr>
        <p:spPr>
          <a:xfrm>
            <a:off x="1698171" y="2547256"/>
            <a:ext cx="8670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Images generated by AI-Draw (AI-Know, National University of Singapore) using [OpenAI DALL-E/Google Imagen3].</a:t>
            </a:r>
            <a:endParaRPr lang="en-US" sz="2400" dirty="0"/>
          </a:p>
          <a:p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997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6D5E20-DF61-482B-843B-ADAD3EE24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258" y="273732"/>
            <a:ext cx="9720072" cy="1499616"/>
          </a:xfrm>
        </p:spPr>
        <p:txBody>
          <a:bodyPr/>
          <a:lstStyle/>
          <a:p>
            <a:r>
              <a:rPr lang="en-US" dirty="0"/>
              <a:t>IDEAL WORLD</a:t>
            </a:r>
            <a:endParaRPr lang="en-GB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8FBFC1-C5D5-724C-B006-0B3E51337B12}"/>
              </a:ext>
            </a:extLst>
          </p:cNvPr>
          <p:cNvCxnSpPr/>
          <p:nvPr/>
        </p:nvCxnSpPr>
        <p:spPr>
          <a:xfrm>
            <a:off x="5408174" y="3192175"/>
            <a:ext cx="1892595" cy="0"/>
          </a:xfrm>
          <a:prstGeom prst="straightConnector1">
            <a:avLst/>
          </a:prstGeom>
          <a:ln w="92075">
            <a:solidFill>
              <a:schemeClr val="accent1">
                <a:alpha val="93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0" descr="Gold coin illustrations, New Super Mario Bros. U, Gold coins, gold Coin,  gold png | PNGEgg">
            <a:extLst>
              <a:ext uri="{FF2B5EF4-FFF2-40B4-BE49-F238E27FC236}">
                <a16:creationId xmlns:a16="http://schemas.microsoft.com/office/drawing/2014/main" id="{6D8BCCE1-189A-C44E-85EE-156D9ED4E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156" y="1572768"/>
            <a:ext cx="3179572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EA1844-3C4E-1B47-9BB2-6040A6585A63}"/>
              </a:ext>
            </a:extLst>
          </p:cNvPr>
          <p:cNvSpPr txBox="1"/>
          <p:nvPr/>
        </p:nvSpPr>
        <p:spPr>
          <a:xfrm>
            <a:off x="843959" y="5429419"/>
            <a:ext cx="101759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Pr</a:t>
            </a:r>
            <a:r>
              <a:rPr lang="en-US" sz="2400" dirty="0"/>
              <a:t>[X</a:t>
            </a:r>
            <a:r>
              <a:rPr lang="en-US" sz="2400" baseline="-25000" dirty="0"/>
              <a:t>i</a:t>
            </a:r>
            <a:r>
              <a:rPr lang="en-US" sz="2400" dirty="0"/>
              <a:t> = 0]   = </a:t>
            </a:r>
            <a:r>
              <a:rPr lang="en-US" sz="2400" dirty="0" err="1"/>
              <a:t>Pr</a:t>
            </a:r>
            <a:r>
              <a:rPr lang="en-US" sz="2400" dirty="0"/>
              <a:t>[X</a:t>
            </a:r>
            <a:r>
              <a:rPr lang="en-US" sz="2400" baseline="-25000" dirty="0"/>
              <a:t>i</a:t>
            </a:r>
            <a:r>
              <a:rPr lang="en-US" sz="2400" dirty="0"/>
              <a:t> = 1]    =    ½</a:t>
            </a:r>
          </a:p>
          <a:p>
            <a:endParaRPr lang="en-US" sz="2400" dirty="0"/>
          </a:p>
          <a:p>
            <a:r>
              <a:rPr lang="en-US" sz="2400" dirty="0" err="1"/>
              <a:t>Pr</a:t>
            </a:r>
            <a:r>
              <a:rPr lang="en-US" sz="2400" dirty="0"/>
              <a:t>[X = x]  =  1/2</a:t>
            </a:r>
            <a:r>
              <a:rPr lang="en-US" sz="2400" baseline="30000" dirty="0"/>
              <a:t>n</a:t>
            </a:r>
            <a:endParaRPr lang="en-US" sz="2400" dirty="0"/>
          </a:p>
        </p:txBody>
      </p:sp>
      <p:pic>
        <p:nvPicPr>
          <p:cNvPr id="3" name="Picture 2" descr="A computer with gold coins flying out of the screen&#10;&#10;AI-generated content may be incorrect.">
            <a:extLst>
              <a:ext uri="{FF2B5EF4-FFF2-40B4-BE49-F238E27FC236}">
                <a16:creationId xmlns:a16="http://schemas.microsoft.com/office/drawing/2014/main" id="{A7046381-8399-8F04-07BE-82B147488D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748" y="1773348"/>
            <a:ext cx="4333772" cy="283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34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6D41B-C07F-871A-817F-F858F68A2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8F3303B-59D8-D544-A72C-0846E6A0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258" y="273732"/>
            <a:ext cx="9720072" cy="1499616"/>
          </a:xfrm>
        </p:spPr>
        <p:txBody>
          <a:bodyPr/>
          <a:lstStyle/>
          <a:p>
            <a:r>
              <a:rPr lang="en-US" dirty="0"/>
              <a:t>In reality..</a:t>
            </a:r>
            <a:endParaRPr lang="en-GB" dirty="0"/>
          </a:p>
        </p:txBody>
      </p:sp>
      <p:pic>
        <p:nvPicPr>
          <p:cNvPr id="3" name="Picture 2" descr="A computer with a sign and keys on a desk&#10;&#10;AI-generated content may be incorrect.">
            <a:extLst>
              <a:ext uri="{FF2B5EF4-FFF2-40B4-BE49-F238E27FC236}">
                <a16:creationId xmlns:a16="http://schemas.microsoft.com/office/drawing/2014/main" id="{D22047B2-961A-4A2D-5E98-A0BAE4B70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242" y="1773348"/>
            <a:ext cx="4944952" cy="4944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5F25D-2708-E9B6-974D-B6CB6EEE3790}"/>
              </a:ext>
            </a:extLst>
          </p:cNvPr>
          <p:cNvSpPr txBox="1"/>
          <p:nvPr/>
        </p:nvSpPr>
        <p:spPr>
          <a:xfrm>
            <a:off x="7298871" y="2955471"/>
            <a:ext cx="435972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Randomness is weak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- Timing attacks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-Side-channel attacks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-Differential analysis</a:t>
            </a:r>
          </a:p>
        </p:txBody>
      </p:sp>
    </p:spTree>
    <p:extLst>
      <p:ext uri="{BB962C8B-B14F-4D97-AF65-F5344CB8AC3E}">
        <p14:creationId xmlns:p14="http://schemas.microsoft.com/office/powerpoint/2010/main" val="2453915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6D5E20-DF61-482B-843B-ADAD3EE2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 </a:t>
            </a:r>
            <a:r>
              <a:rPr lang="en-US" dirty="0" err="1"/>
              <a:t>REAListic</a:t>
            </a:r>
            <a:r>
              <a:rPr lang="en-US" dirty="0"/>
              <a:t> assumption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9EF1FB-149A-FA46-A5FA-C58D325DF6D6}"/>
                  </a:ext>
                </a:extLst>
              </p:cNvPr>
              <p:cNvSpPr txBox="1"/>
              <p:nvPr/>
            </p:nvSpPr>
            <p:spPr>
              <a:xfrm>
                <a:off x="4527395" y="2542477"/>
                <a:ext cx="7292898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random number generator outputs X, such that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“Hard” to guess X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Equivalently, for all x,   </a:t>
                </a:r>
                <a:r>
                  <a:rPr lang="en-US" sz="2400" dirty="0" err="1"/>
                  <a:t>Pr</a:t>
                </a:r>
                <a:r>
                  <a:rPr lang="en-US" sz="2400" dirty="0"/>
                  <a:t>[X=x]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</m:oMath>
                </a14:m>
                <a:r>
                  <a:rPr lang="en-US" sz="2400" dirty="0"/>
                  <a:t> 1/2</a:t>
                </a:r>
                <a:r>
                  <a:rPr lang="en-US" sz="2400" baseline="30000" dirty="0"/>
                  <a:t>k</a:t>
                </a:r>
                <a:r>
                  <a:rPr lang="en-US" sz="2400" dirty="0"/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</a:t>
                </a:r>
                <a14:m>
                  <m:oMath xmlns:m="http://schemas.openxmlformats.org/officeDocument/2006/math">
                    <m:r>
                      <a:rPr lang="en-US" sz="240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(X)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k </a:t>
                </a:r>
                <a:endParaRPr lang="en-US" sz="2400" baseline="-250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79EF1FB-149A-FA46-A5FA-C58D325DF6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7395" y="2542477"/>
                <a:ext cx="7292898" cy="2677656"/>
              </a:xfrm>
              <a:prstGeom prst="rect">
                <a:avLst/>
              </a:prstGeom>
              <a:blipFill>
                <a:blip r:embed="rId4"/>
                <a:stretch>
                  <a:fillRect l="-1215" t="-1415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5E04BC53-E587-674E-98A7-115679424C7F}"/>
              </a:ext>
            </a:extLst>
          </p:cNvPr>
          <p:cNvSpPr txBox="1"/>
          <p:nvPr/>
        </p:nvSpPr>
        <p:spPr>
          <a:xfrm>
            <a:off x="1616149" y="5805376"/>
            <a:ext cx="74832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How can we use such a source for crypto applications?</a:t>
            </a:r>
          </a:p>
        </p:txBody>
      </p:sp>
      <p:pic>
        <p:nvPicPr>
          <p:cNvPr id="6" name="Picture 5" descr="A machine with dice inside&#10;&#10;AI-generated content may be incorrect.">
            <a:extLst>
              <a:ext uri="{FF2B5EF4-FFF2-40B4-BE49-F238E27FC236}">
                <a16:creationId xmlns:a16="http://schemas.microsoft.com/office/drawing/2014/main" id="{7CDC83C5-E809-8208-E6FD-61E651E80E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626" y="1788695"/>
            <a:ext cx="3524584" cy="352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848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F6D5E20-DF61-482B-843B-ADAD3EE2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UNIFORM RANDOMNESS</a:t>
            </a: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F85138-75B4-D04C-8520-C664D032D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654" y="2204466"/>
            <a:ext cx="7159857" cy="1263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4A9BCC2-A1A2-8A4E-8060-A9B67702164D}"/>
                  </a:ext>
                </a:extLst>
              </p:cNvPr>
              <p:cNvSpPr/>
              <p:nvPr/>
            </p:nvSpPr>
            <p:spPr>
              <a:xfrm>
                <a:off x="2710880" y="3587604"/>
                <a:ext cx="179087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(X)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k </a:t>
                </a:r>
                <a:endParaRPr lang="en-US" sz="2400" baseline="-25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14A9BCC2-A1A2-8A4E-8060-A9B6770216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880" y="3587604"/>
                <a:ext cx="1790875" cy="461665"/>
              </a:xfrm>
              <a:prstGeom prst="rect">
                <a:avLst/>
              </a:prstGeom>
              <a:blipFill>
                <a:blip r:embed="rId4"/>
                <a:stretch>
                  <a:fillRect l="-4225" t="-7895" r="-4225" b="-26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13B44BA-7802-9041-B198-AC485FEA602D}"/>
              </a:ext>
            </a:extLst>
          </p:cNvPr>
          <p:cNvSpPr txBox="1"/>
          <p:nvPr/>
        </p:nvSpPr>
        <p:spPr>
          <a:xfrm>
            <a:off x="446049" y="4661210"/>
            <a:ext cx="1045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Unfortunately, no deterministic extractor extracts from all such sources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164850-1165-E044-AFD2-C45007A2F7E3}"/>
              </a:ext>
            </a:extLst>
          </p:cNvPr>
          <p:cNvSpPr txBox="1"/>
          <p:nvPr/>
        </p:nvSpPr>
        <p:spPr>
          <a:xfrm>
            <a:off x="483976" y="5713949"/>
            <a:ext cx="1045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Can we still build crypto primitives from weak random (min-entropy) sources?</a:t>
            </a:r>
          </a:p>
        </p:txBody>
      </p:sp>
    </p:spTree>
    <p:extLst>
      <p:ext uri="{BB962C8B-B14F-4D97-AF65-F5344CB8AC3E}">
        <p14:creationId xmlns:p14="http://schemas.microsoft.com/office/powerpoint/2010/main" val="205756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347F4-3D4F-9CB1-1821-C7EC2739E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8B3B72-DC7C-FFE7-0B86-A5DE4305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EXTRACTING from two independent sources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77DA34-10D8-0F94-E4CB-97FC7AF27FE1}"/>
                  </a:ext>
                </a:extLst>
              </p:cNvPr>
              <p:cNvSpPr/>
              <p:nvPr/>
            </p:nvSpPr>
            <p:spPr>
              <a:xfrm>
                <a:off x="2089669" y="3904008"/>
                <a:ext cx="309091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(X)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k,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(Y)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k</a:t>
                </a:r>
                <a:endParaRPr lang="en-US" sz="2400" baseline="-25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077DA34-10D8-0F94-E4CB-97FC7AF27FE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9669" y="3904008"/>
                <a:ext cx="3090911" cy="461665"/>
              </a:xfrm>
              <a:prstGeom prst="rect">
                <a:avLst/>
              </a:prstGeom>
              <a:blipFill>
                <a:blip r:embed="rId3"/>
                <a:stretch>
                  <a:fillRect l="-2857" t="-10811" r="-2041" b="-297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ACA4F5E-0D12-3786-3229-702DFC8A6583}"/>
              </a:ext>
            </a:extLst>
          </p:cNvPr>
          <p:cNvSpPr txBox="1"/>
          <p:nvPr/>
        </p:nvSpPr>
        <p:spPr>
          <a:xfrm>
            <a:off x="446049" y="4661210"/>
            <a:ext cx="1045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 Probabilistic Method shows that two-source extractors exist </a:t>
            </a:r>
            <a:r>
              <a:rPr lang="en-US" sz="2400" dirty="0">
                <a:solidFill>
                  <a:srgbClr val="00B050"/>
                </a:solidFill>
                <a:sym typeface="Wingdings" pitchFamily="2" charset="2"/>
              </a:rPr>
              <a:t>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D58AA3-4B07-36B5-35EB-2CCB0C6FBFBE}"/>
              </a:ext>
            </a:extLst>
          </p:cNvPr>
          <p:cNvSpPr txBox="1"/>
          <p:nvPr/>
        </p:nvSpPr>
        <p:spPr>
          <a:xfrm>
            <a:off x="483976" y="5713949"/>
            <a:ext cx="1045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Efficient constructions come with many caveats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A close-up of a grey speckled surface&#10;&#10;AI-generated content may be incorrect.">
            <a:extLst>
              <a:ext uri="{FF2B5EF4-FFF2-40B4-BE49-F238E27FC236}">
                <a16:creationId xmlns:a16="http://schemas.microsoft.com/office/drawing/2014/main" id="{2A009535-585D-D5F6-91B8-4CDEE2CF2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0737" y="3124078"/>
            <a:ext cx="2695402" cy="609091"/>
          </a:xfrm>
          <a:prstGeom prst="rect">
            <a:avLst/>
          </a:prstGeom>
        </p:spPr>
      </p:pic>
      <p:pic>
        <p:nvPicPr>
          <p:cNvPr id="9" name="Picture 8" descr="A yellow arrow next to a black box&#10;&#10;AI-generated content may be incorrect.">
            <a:extLst>
              <a:ext uri="{FF2B5EF4-FFF2-40B4-BE49-F238E27FC236}">
                <a16:creationId xmlns:a16="http://schemas.microsoft.com/office/drawing/2014/main" id="{85D33F43-0CE0-B31E-DA56-15F10D771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5971" y="2264018"/>
            <a:ext cx="5575495" cy="1499616"/>
          </a:xfrm>
          <a:prstGeom prst="rect">
            <a:avLst/>
          </a:prstGeom>
        </p:spPr>
      </p:pic>
      <p:pic>
        <p:nvPicPr>
          <p:cNvPr id="10" name="Picture 9" descr="A close-up of a grey speckled surface&#10;&#10;AI-generated content may be incorrect.">
            <a:extLst>
              <a:ext uri="{FF2B5EF4-FFF2-40B4-BE49-F238E27FC236}">
                <a16:creationId xmlns:a16="http://schemas.microsoft.com/office/drawing/2014/main" id="{3BAB8A95-5225-6FE4-719F-F4755B229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0918" y="2125022"/>
            <a:ext cx="2695402" cy="609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02FD14-0E41-FF29-9886-E64AE43E7D03}"/>
              </a:ext>
            </a:extLst>
          </p:cNvPr>
          <p:cNvSpPr txBox="1"/>
          <p:nvPr/>
        </p:nvSpPr>
        <p:spPr>
          <a:xfrm flipH="1">
            <a:off x="1587066" y="2297101"/>
            <a:ext cx="56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76190A-3A32-5CFB-7378-1EFD862A46C9}"/>
              </a:ext>
            </a:extLst>
          </p:cNvPr>
          <p:cNvSpPr txBox="1"/>
          <p:nvPr/>
        </p:nvSpPr>
        <p:spPr>
          <a:xfrm rot="10800000" flipH="1" flipV="1">
            <a:off x="1587066" y="3240414"/>
            <a:ext cx="448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98253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3EB98-CF6A-21B3-5A8F-E7EC1ED62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7EDCBA-E9EF-DAFA-C9B2-21B4BAEE8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096" y="-20838"/>
            <a:ext cx="9720072" cy="1499616"/>
          </a:xfrm>
        </p:spPr>
        <p:txBody>
          <a:bodyPr/>
          <a:lstStyle/>
          <a:p>
            <a:r>
              <a:rPr lang="en-US" dirty="0"/>
              <a:t>Two-source non-malleable extractors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1376A97-8B44-45DE-CBEA-243EB689AEEF}"/>
                  </a:ext>
                </a:extLst>
              </p:cNvPr>
              <p:cNvSpPr/>
              <p:nvPr/>
            </p:nvSpPr>
            <p:spPr>
              <a:xfrm>
                <a:off x="1852750" y="4440588"/>
                <a:ext cx="8879418" cy="12003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We want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(X)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k, H</a:t>
                </a:r>
                <a14:m>
                  <m:oMath xmlns:m="http://schemas.openxmlformats.org/officeDocument/2006/math">
                    <m:r>
                      <a:rPr lang="en-US" sz="2400" i="1" baseline="-250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r>
                  <a:rPr lang="en-US" sz="2400" dirty="0"/>
                  <a:t>(Y)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sz="2400" dirty="0"/>
                  <a:t> k  </a:t>
                </a:r>
                <a:r>
                  <a:rPr lang="en-US" sz="2400" dirty="0">
                    <a:sym typeface="Wingdings" pitchFamily="2" charset="2"/>
                  </a:rPr>
                  <a:t> for any f, g (with no fixed points)</a:t>
                </a:r>
                <a:br>
                  <a:rPr lang="en-US" sz="2400" dirty="0">
                    <a:sym typeface="Wingdings" pitchFamily="2" charset="2"/>
                  </a:rPr>
                </a:br>
                <a:br>
                  <a:rPr lang="en-US" sz="2400" dirty="0">
                    <a:sym typeface="Wingdings" pitchFamily="2" charset="2"/>
                  </a:rPr>
                </a:br>
                <a:r>
                  <a:rPr lang="en-US" sz="2400" dirty="0" err="1">
                    <a:sym typeface="Wingdings" pitchFamily="2" charset="2"/>
                  </a:rPr>
                  <a:t>nmExt</a:t>
                </a:r>
                <a:r>
                  <a:rPr lang="en-US" sz="2400" dirty="0">
                    <a:sym typeface="Wingdings" pitchFamily="2" charset="2"/>
                  </a:rPr>
                  <a:t>(X, Y)    looks uniform given    </a:t>
                </a:r>
                <a:r>
                  <a:rPr lang="en-US" sz="2400" dirty="0" err="1">
                    <a:sym typeface="Wingdings" pitchFamily="2" charset="2"/>
                  </a:rPr>
                  <a:t>nmExt</a:t>
                </a:r>
                <a:r>
                  <a:rPr lang="en-US" sz="2400" dirty="0">
                    <a:sym typeface="Wingdings" pitchFamily="2" charset="2"/>
                  </a:rPr>
                  <a:t>(f(X), g(Y)),  and  X. </a:t>
                </a:r>
                <a:endParaRPr lang="en-US" sz="2400" baseline="-250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1376A97-8B44-45DE-CBEA-243EB689AE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2750" y="4440588"/>
                <a:ext cx="8879418" cy="1200329"/>
              </a:xfrm>
              <a:prstGeom prst="rect">
                <a:avLst/>
              </a:prstGeom>
              <a:blipFill>
                <a:blip r:embed="rId3"/>
                <a:stretch>
                  <a:fillRect l="-856" t="-416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AAEB214-8775-32A3-1779-B469B7AD59CD}"/>
              </a:ext>
            </a:extLst>
          </p:cNvPr>
          <p:cNvSpPr txBox="1"/>
          <p:nvPr/>
        </p:nvSpPr>
        <p:spPr>
          <a:xfrm>
            <a:off x="540456" y="5830753"/>
            <a:ext cx="1045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/>
                </a:solidFill>
              </a:rPr>
              <a:t>The Probabilistic Method shows that two-source non-malleable extractors exist </a:t>
            </a:r>
            <a:r>
              <a:rPr lang="en-US" sz="2400" dirty="0">
                <a:solidFill>
                  <a:schemeClr val="accent5"/>
                </a:solidFill>
                <a:sym typeface="Wingdings" pitchFamily="2" charset="2"/>
              </a:rPr>
              <a:t></a:t>
            </a:r>
            <a:endParaRPr lang="en-US" sz="2400" dirty="0">
              <a:solidFill>
                <a:schemeClr val="accent5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0603BA-C43C-9CB2-8F89-54EAF243E120}"/>
              </a:ext>
            </a:extLst>
          </p:cNvPr>
          <p:cNvSpPr txBox="1"/>
          <p:nvPr/>
        </p:nvSpPr>
        <p:spPr>
          <a:xfrm>
            <a:off x="563721" y="6372929"/>
            <a:ext cx="10459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Efficient constructions come with even more caveats </a:t>
            </a:r>
            <a:r>
              <a:rPr lang="en-US" sz="2400" dirty="0">
                <a:solidFill>
                  <a:srgbClr val="FF0000"/>
                </a:solidFill>
                <a:sym typeface="Wingdings" pitchFamily="2" charset="2"/>
              </a:rPr>
              <a:t>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7" name="Picture 6" descr="A close-up of a grey speckled surface&#10;&#10;AI-generated content may be incorrect.">
            <a:extLst>
              <a:ext uri="{FF2B5EF4-FFF2-40B4-BE49-F238E27FC236}">
                <a16:creationId xmlns:a16="http://schemas.microsoft.com/office/drawing/2014/main" id="{E09D5290-8C15-4107-E641-81768BDE1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941" y="1947355"/>
            <a:ext cx="2695402" cy="609091"/>
          </a:xfrm>
          <a:prstGeom prst="rect">
            <a:avLst/>
          </a:prstGeom>
        </p:spPr>
      </p:pic>
      <p:pic>
        <p:nvPicPr>
          <p:cNvPr id="10" name="Picture 9" descr="A close-up of a grey speckled surface&#10;&#10;AI-generated content may be incorrect.">
            <a:extLst>
              <a:ext uri="{FF2B5EF4-FFF2-40B4-BE49-F238E27FC236}">
                <a16:creationId xmlns:a16="http://schemas.microsoft.com/office/drawing/2014/main" id="{93890CB8-2B8B-9015-F0E8-F84A3EDA7A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655" y="1149984"/>
            <a:ext cx="2695402" cy="6090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89BCC1A-F072-E8A3-909A-3666B723F3E1}"/>
              </a:ext>
            </a:extLst>
          </p:cNvPr>
          <p:cNvSpPr txBox="1"/>
          <p:nvPr/>
        </p:nvSpPr>
        <p:spPr>
          <a:xfrm flipH="1">
            <a:off x="566270" y="1287557"/>
            <a:ext cx="563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79E5DB-5BA2-AE04-F585-D0D167310DCF}"/>
              </a:ext>
            </a:extLst>
          </p:cNvPr>
          <p:cNvSpPr txBox="1"/>
          <p:nvPr/>
        </p:nvSpPr>
        <p:spPr>
          <a:xfrm rot="10800000" flipV="1">
            <a:off x="563721" y="2089042"/>
            <a:ext cx="359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0E2811-EFF8-05D7-85B8-201F6D139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590" y="1731610"/>
            <a:ext cx="5243021" cy="635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2DDBCE-1CCC-4686-D284-FE1754FF6A93}"/>
              </a:ext>
            </a:extLst>
          </p:cNvPr>
          <p:cNvSpPr txBox="1"/>
          <p:nvPr/>
        </p:nvSpPr>
        <p:spPr>
          <a:xfrm>
            <a:off x="4988326" y="1258945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nmExt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9EB81A-9F69-C955-FDBD-932E52B3D0B8}"/>
              </a:ext>
            </a:extLst>
          </p:cNvPr>
          <p:cNvSpPr txBox="1"/>
          <p:nvPr/>
        </p:nvSpPr>
        <p:spPr>
          <a:xfrm>
            <a:off x="7623542" y="1191231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nmExt</a:t>
            </a:r>
            <a:r>
              <a:rPr lang="en-US" sz="2400" dirty="0"/>
              <a:t>(X,Y)</a:t>
            </a:r>
          </a:p>
        </p:txBody>
      </p:sp>
      <p:pic>
        <p:nvPicPr>
          <p:cNvPr id="22" name="Picture 21" descr="A grey and black square pattern&#10;&#10;AI-generated content may be incorrect.">
            <a:extLst>
              <a:ext uri="{FF2B5EF4-FFF2-40B4-BE49-F238E27FC236}">
                <a16:creationId xmlns:a16="http://schemas.microsoft.com/office/drawing/2014/main" id="{9F274A83-032D-BF64-5A3A-79FD97E1A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1655" y="2941550"/>
            <a:ext cx="2695402" cy="505417"/>
          </a:xfrm>
          <a:prstGeom prst="rect">
            <a:avLst/>
          </a:prstGeom>
        </p:spPr>
      </p:pic>
      <p:pic>
        <p:nvPicPr>
          <p:cNvPr id="24" name="Picture 23" descr="A black and white rectangular pattern&#10;&#10;AI-generated content may be incorrect.">
            <a:extLst>
              <a:ext uri="{FF2B5EF4-FFF2-40B4-BE49-F238E27FC236}">
                <a16:creationId xmlns:a16="http://schemas.microsoft.com/office/drawing/2014/main" id="{477FECB7-4640-8F3C-386A-6870B0AC1E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1655" y="3662629"/>
            <a:ext cx="2695402" cy="5202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45C1CD-1F3A-DD07-35B3-A4C0F5832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8590" y="3309713"/>
            <a:ext cx="5243021" cy="635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05DA5A1-7282-875A-58BC-42D5DD0D5166}"/>
              </a:ext>
            </a:extLst>
          </p:cNvPr>
          <p:cNvSpPr txBox="1"/>
          <p:nvPr/>
        </p:nvSpPr>
        <p:spPr>
          <a:xfrm>
            <a:off x="5018404" y="2890522"/>
            <a:ext cx="150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nmExt</a:t>
            </a:r>
            <a:endParaRPr lang="en-US" sz="24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AD4E3A-738C-FBED-87B9-927F52199A6A}"/>
              </a:ext>
            </a:extLst>
          </p:cNvPr>
          <p:cNvSpPr txBox="1"/>
          <p:nvPr/>
        </p:nvSpPr>
        <p:spPr>
          <a:xfrm>
            <a:off x="7570493" y="2763833"/>
            <a:ext cx="2537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nmExt</a:t>
            </a:r>
            <a:r>
              <a:rPr lang="en-US" sz="2400" dirty="0"/>
              <a:t>(f(X),g(Y))</a:t>
            </a:r>
          </a:p>
        </p:txBody>
      </p:sp>
      <p:pic>
        <p:nvPicPr>
          <p:cNvPr id="30" name="Picture 29" descr="A black and white image of a rectangular object&#10;&#10;AI-generated content may be incorrect.">
            <a:extLst>
              <a:ext uri="{FF2B5EF4-FFF2-40B4-BE49-F238E27FC236}">
                <a16:creationId xmlns:a16="http://schemas.microsoft.com/office/drawing/2014/main" id="{DBE3B1D4-E80D-5913-7F49-A57E740EE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1200" y="3316574"/>
            <a:ext cx="2126348" cy="63500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F71C8362-CF41-9C97-7F7E-EBF27B5ABC52}"/>
              </a:ext>
            </a:extLst>
          </p:cNvPr>
          <p:cNvSpPr txBox="1"/>
          <p:nvPr/>
        </p:nvSpPr>
        <p:spPr>
          <a:xfrm>
            <a:off x="411477" y="3013561"/>
            <a:ext cx="6238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f(X)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DF3CBB-36C0-AE28-570C-8B3976F7A69D}"/>
              </a:ext>
            </a:extLst>
          </p:cNvPr>
          <p:cNvSpPr txBox="1"/>
          <p:nvPr/>
        </p:nvSpPr>
        <p:spPr>
          <a:xfrm>
            <a:off x="377813" y="3720743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g(X)</a:t>
            </a:r>
          </a:p>
        </p:txBody>
      </p:sp>
    </p:spTree>
    <p:extLst>
      <p:ext uri="{BB962C8B-B14F-4D97-AF65-F5344CB8AC3E}">
        <p14:creationId xmlns:p14="http://schemas.microsoft.com/office/powerpoint/2010/main" val="237398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810B59CB1C1D140B0045BED7315C713" ma:contentTypeVersion="7" ma:contentTypeDescription="Create a new document." ma:contentTypeScope="" ma:versionID="6e18b4387a2d40f00cc0b3020f8c656d">
  <xsd:schema xmlns:xsd="http://www.w3.org/2001/XMLSchema" xmlns:xs="http://www.w3.org/2001/XMLSchema" xmlns:p="http://schemas.microsoft.com/office/2006/metadata/properties" xmlns:ns3="56ae8ca3-86c9-4e7e-a4f0-26b5548434cf" xmlns:ns4="8b95ca26-1f3b-48ac-a9de-9f2a1fa6dc99" targetNamespace="http://schemas.microsoft.com/office/2006/metadata/properties" ma:root="true" ma:fieldsID="256143e6b8ed5581eac7ec6eb0a9ec84" ns3:_="" ns4:_="">
    <xsd:import namespace="56ae8ca3-86c9-4e7e-a4f0-26b5548434cf"/>
    <xsd:import namespace="8b95ca26-1f3b-48ac-a9de-9f2a1fa6dc9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ae8ca3-86c9-4e7e-a4f0-26b5548434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95ca26-1f3b-48ac-a9de-9f2a1fa6dc9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9DB3BF-F81A-416B-A0A9-E76A1EB193E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2A486D-7F3F-47C4-9771-F68FB3A1497F}">
  <ds:schemaRefs>
    <ds:schemaRef ds:uri="56ae8ca3-86c9-4e7e-a4f0-26b5548434cf"/>
    <ds:schemaRef ds:uri="8b95ca26-1f3b-48ac-a9de-9f2a1fa6dc9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DB808FC-EFCC-4627-BF64-30037B033560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http://purl.org/dc/elements/1.1/"/>
    <ds:schemaRef ds:uri="http://purl.org/dc/dcmitype/"/>
    <ds:schemaRef ds:uri="8b95ca26-1f3b-48ac-a9de-9f2a1fa6dc99"/>
    <ds:schemaRef ds:uri="56ae8ca3-86c9-4e7e-a4f0-26b5548434c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Web2F83</Template>
  <TotalTime>7861</TotalTime>
  <Words>1873</Words>
  <Application>Microsoft Macintosh PowerPoint</Application>
  <PresentationFormat>Widescreen</PresentationFormat>
  <Paragraphs>263</Paragraphs>
  <Slides>30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 Math</vt:lpstr>
      <vt:lpstr>Tw Cen MT</vt:lpstr>
      <vt:lpstr>Tw Cen MT Condensed</vt:lpstr>
      <vt:lpstr>Wingdings</vt:lpstr>
      <vt:lpstr>Wingdings 3</vt:lpstr>
      <vt:lpstr>Integral</vt:lpstr>
      <vt:lpstr>Efficient randomized 2-source non-malleable extractor for any linear min-entropy</vt:lpstr>
      <vt:lpstr>PowerPoint Presentation</vt:lpstr>
      <vt:lpstr>UNIFORM RANDOMNESS</vt:lpstr>
      <vt:lpstr>IDEAL WORLD</vt:lpstr>
      <vt:lpstr>In reality..</vt:lpstr>
      <vt:lpstr>MINIMAL REAListic assumption</vt:lpstr>
      <vt:lpstr>EXTRACTING UNIFORM RANDOMNESS</vt:lpstr>
      <vt:lpstr>EXTRACTING from two independent sources</vt:lpstr>
      <vt:lpstr>Two-source non-malleable extractors</vt:lpstr>
      <vt:lpstr>Why two-source non-malleable extractors?</vt:lpstr>
      <vt:lpstr>So what do we want:</vt:lpstr>
      <vt:lpstr>Our result</vt:lpstr>
      <vt:lpstr>PowerPoint Presentation</vt:lpstr>
      <vt:lpstr>EXISTENTIAL RESULT </vt:lpstr>
      <vt:lpstr>HIGH Entropy regime</vt:lpstr>
      <vt:lpstr>Large distance from uniform</vt:lpstr>
      <vt:lpstr>Computational assumption</vt:lpstr>
      <vt:lpstr>Computational assumption</vt:lpstr>
      <vt:lpstr>PowerPoint Presentation</vt:lpstr>
      <vt:lpstr>Our construction</vt:lpstr>
      <vt:lpstr>Key technical ingredients</vt:lpstr>
      <vt:lpstr>Key technical ingredients</vt:lpstr>
      <vt:lpstr>So what do we Get:</vt:lpstr>
      <vt:lpstr>Two party computation</vt:lpstr>
      <vt:lpstr>Two party computation</vt:lpstr>
      <vt:lpstr>remarks</vt:lpstr>
      <vt:lpstr>PowerPoint Presentation</vt:lpstr>
      <vt:lpstr>EXPLICIT TWO-SOURCE EXTRACTOR</vt:lpstr>
      <vt:lpstr>Any R.n.g. will generate this matrix in its sleep</vt:lpstr>
      <vt:lpstr>Thank you!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Eldon Chung</dc:creator>
  <cp:lastModifiedBy>divesh.aggarwal divesh.aggarwal</cp:lastModifiedBy>
  <cp:revision>42</cp:revision>
  <dcterms:created xsi:type="dcterms:W3CDTF">2021-06-07T05:37:15Z</dcterms:created>
  <dcterms:modified xsi:type="dcterms:W3CDTF">2025-08-20T14:49:17Z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0x0101004810B59CB1C1D140B0045BED7315C713</vt:lpwstr>
  </property>
</Properties>
</file>