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68" r:id="rId11"/>
    <p:sldId id="272" r:id="rId12"/>
    <p:sldId id="273" r:id="rId13"/>
    <p:sldId id="274" r:id="rId14"/>
    <p:sldId id="277" r:id="rId15"/>
    <p:sldId id="278" r:id="rId16"/>
    <p:sldId id="275" r:id="rId17"/>
    <p:sldId id="279" r:id="rId18"/>
    <p:sldId id="282" r:id="rId19"/>
    <p:sldId id="284" r:id="rId20"/>
    <p:sldId id="286" r:id="rId21"/>
    <p:sldId id="287" r:id="rId22"/>
    <p:sldId id="270" r:id="rId23"/>
    <p:sldId id="289" r:id="rId24"/>
    <p:sldId id="290" r:id="rId25"/>
    <p:sldId id="288" r:id="rId26"/>
    <p:sldId id="291" r:id="rId27"/>
    <p:sldId id="293" r:id="rId28"/>
    <p:sldId id="295" r:id="rId29"/>
    <p:sldId id="305" r:id="rId30"/>
    <p:sldId id="296" r:id="rId31"/>
    <p:sldId id="297" r:id="rId32"/>
    <p:sldId id="298" r:id="rId33"/>
    <p:sldId id="301" r:id="rId34"/>
    <p:sldId id="302" r:id="rId35"/>
    <p:sldId id="306" r:id="rId36"/>
    <p:sldId id="304" r:id="rId37"/>
    <p:sldId id="309" r:id="rId38"/>
    <p:sldId id="307" r:id="rId39"/>
    <p:sldId id="308" r:id="rId40"/>
    <p:sldId id="310" r:id="rId41"/>
    <p:sldId id="311" r:id="rId42"/>
    <p:sldId id="312" r:id="rId43"/>
    <p:sldId id="313" r:id="rId44"/>
    <p:sldId id="315" r:id="rId45"/>
    <p:sldId id="3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9C"/>
    <a:srgbClr val="FDF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1550"/>
  </p:normalViewPr>
  <p:slideViewPr>
    <p:cSldViewPr snapToGrid="0">
      <p:cViewPr varScale="1">
        <p:scale>
          <a:sx n="87" d="100"/>
          <a:sy n="87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B2C56-153A-9D42-8D75-DA1DF4D9538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12F3B-B75D-3C44-A5E1-AFA656703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99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86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7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60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10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95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56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27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81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1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03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4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7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3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9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12F3B-B75D-3C44-A5E1-AFA656703A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8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8664-12D3-A8BB-7C3F-52B9029B9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F7814-D6F8-9D7B-6075-64827905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1AC8B-C73C-B1AF-0B68-FC97E72E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F515-4C25-A4ED-B5DC-8429C7A4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6ABAC-BDE8-FA4E-CF90-EB78020B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9039-B1F4-8FFF-3B22-C42FA600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083D-7492-1E55-5959-F4B5684A1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FC6B8-13B7-1150-1E80-FBE5A173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60E3F-82DB-AE59-0B06-83D55734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5D1DB-30B6-3B7C-7084-FDB21EAF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ED729-898F-19DE-BB51-36DA6953E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75627-1EFB-16FB-FAE0-ACBCA362F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04936-4F58-4104-8CEC-913FD46B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3822-5C17-C23D-3492-A9AF18C5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FCFD-DE18-2640-25DB-8711C781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2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FA6B-2A3F-ABE1-F964-2F8336D6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6119C-C113-63E6-226C-51677D5E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E306-DFEC-C6C9-EB56-5AB152BB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4500B-9DE4-CFD2-DCE1-5DE86A4C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7CF2A-E06E-9F1C-D5EB-5B72C1B7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001A8-EDB1-5F35-973C-6B91E897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53C87-3A2E-66A1-2796-49FDB203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F185D-8B5B-DC6D-832E-3875E6F1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1751E-8314-5D27-C812-3DA7B55E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9614-65AD-4520-8884-2C93BFEB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3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AB9FF-0DBC-6843-62E0-D840D3FA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6A84A-EF31-30EC-40FD-21C328158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08386-7112-56B8-D763-15E40AB00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BD698-D15E-1CF5-B7BD-66213F15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EA284-344C-D784-2763-8EB32B38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7451C-6491-CBB0-CEBB-4F93AA32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6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33A6-C892-E0D9-8349-05026CB9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B9E20-4018-B4EE-8106-449DCAC0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C89BC-FE32-E95A-3E46-B336BA7BE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50263-09F7-7240-9EFB-25A721C6A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33DFC-F34A-6D97-44E3-741AD3CBA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F1D4E-B1D4-B182-979F-AC18F76C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8FC3D-A60E-4F24-10F5-97C3BB0D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6201D-E962-B72D-778C-BC0083E9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4962-5D84-F710-3046-80A54F83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ABB5D-5AB8-7E4C-F50D-4963CBC85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7F259-79B6-218D-16CE-E1EA0025D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4F655-C077-413D-F66C-1EC7182E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21222-E62E-7790-9646-4F93F3CC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A73F6-7BF4-5A02-D33C-24F716546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B41DE-A1BC-56EC-2D68-A9BDF013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8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8804-D1C9-BFCE-A51C-00B4CED5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F9CF4-3A38-1247-3024-11BAB7E7F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CC16C-A95C-DDC9-7A4D-A56C4A42C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D51D0-846A-B318-91DC-1C5582769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10A30-2DFD-EB67-4F18-DAEEB73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FD856-C4BB-8A93-10ED-F29407C2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A892-4138-391D-11DF-606B1EFF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538A3-A4FA-1581-0D7E-5E9B3A4C5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552C4-6F8F-CA3A-3A37-80B86B7B6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85357-B38E-F678-D92B-3566AADC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74839-FE98-4116-0A60-A8646CCD0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6EE5C-54B4-DF68-3200-F578030A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3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68010-E354-4039-9B69-12034183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3D5EC-0EF3-0305-A180-AF5258D42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6901-7348-B9FB-CD5B-18105DBB1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2410D8-D9FE-BE4B-A4FB-3B402DBA1E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3E88E-1D2E-4A9A-D608-C443E49F3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14E4F-A26C-3C27-04C0-70C3FEA2F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0EF1E-7CCB-9949-B7F6-34ED2891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6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8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59.png"/><Relationship Id="rId3" Type="http://schemas.openxmlformats.org/officeDocument/2006/relationships/image" Target="../media/image6.png"/><Relationship Id="rId21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6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24" Type="http://schemas.openxmlformats.org/officeDocument/2006/relationships/image" Target="../media/image73.png"/><Relationship Id="rId32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30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67.png"/><Relationship Id="rId26" Type="http://schemas.openxmlformats.org/officeDocument/2006/relationships/image" Target="../media/image78.png"/><Relationship Id="rId3" Type="http://schemas.openxmlformats.org/officeDocument/2006/relationships/image" Target="../media/image6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20" Type="http://schemas.openxmlformats.org/officeDocument/2006/relationships/image" Target="../media/image69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24" Type="http://schemas.openxmlformats.org/officeDocument/2006/relationships/image" Target="../media/image73.png"/><Relationship Id="rId32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23" Type="http://schemas.openxmlformats.org/officeDocument/2006/relationships/image" Target="../media/image72.png"/><Relationship Id="rId28" Type="http://schemas.openxmlformats.org/officeDocument/2006/relationships/image" Target="../media/image80.png"/><Relationship Id="rId10" Type="http://schemas.openxmlformats.org/officeDocument/2006/relationships/image" Target="../media/image30.png"/><Relationship Id="rId19" Type="http://schemas.openxmlformats.org/officeDocument/2006/relationships/image" Target="../media/image68.png"/><Relationship Id="rId31" Type="http://schemas.openxmlformats.org/officeDocument/2006/relationships/image" Target="../media/image83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71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67.png"/><Relationship Id="rId26" Type="http://schemas.openxmlformats.org/officeDocument/2006/relationships/image" Target="../media/image78.png"/><Relationship Id="rId39" Type="http://schemas.openxmlformats.org/officeDocument/2006/relationships/image" Target="../media/image24.png"/><Relationship Id="rId21" Type="http://schemas.openxmlformats.org/officeDocument/2006/relationships/image" Target="../media/image70.png"/><Relationship Id="rId34" Type="http://schemas.openxmlformats.org/officeDocument/2006/relationships/image" Target="../media/image8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8.png"/><Relationship Id="rId38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png"/><Relationship Id="rId20" Type="http://schemas.openxmlformats.org/officeDocument/2006/relationships/image" Target="../media/image69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24" Type="http://schemas.openxmlformats.org/officeDocument/2006/relationships/image" Target="../media/image73.png"/><Relationship Id="rId32" Type="http://schemas.openxmlformats.org/officeDocument/2006/relationships/image" Target="../media/image87.png"/><Relationship Id="rId37" Type="http://schemas.openxmlformats.org/officeDocument/2006/relationships/image" Target="../media/image92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23" Type="http://schemas.openxmlformats.org/officeDocument/2006/relationships/image" Target="../media/image72.png"/><Relationship Id="rId28" Type="http://schemas.openxmlformats.org/officeDocument/2006/relationships/image" Target="../media/image80.png"/><Relationship Id="rId36" Type="http://schemas.openxmlformats.org/officeDocument/2006/relationships/image" Target="../media/image91.png"/><Relationship Id="rId10" Type="http://schemas.openxmlformats.org/officeDocument/2006/relationships/image" Target="../media/image30.png"/><Relationship Id="rId19" Type="http://schemas.openxmlformats.org/officeDocument/2006/relationships/image" Target="../media/image68.png"/><Relationship Id="rId31" Type="http://schemas.openxmlformats.org/officeDocument/2006/relationships/image" Target="../media/image86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71.png"/><Relationship Id="rId27" Type="http://schemas.openxmlformats.org/officeDocument/2006/relationships/image" Target="../media/image79.png"/><Relationship Id="rId30" Type="http://schemas.openxmlformats.org/officeDocument/2006/relationships/image" Target="../media/image85.png"/><Relationship Id="rId35" Type="http://schemas.openxmlformats.org/officeDocument/2006/relationships/image" Target="../media/image90.png"/><Relationship Id="rId8" Type="http://schemas.openxmlformats.org/officeDocument/2006/relationships/image" Target="../media/image28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8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04.png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7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40.png"/><Relationship Id="rId3" Type="http://schemas.openxmlformats.org/officeDocument/2006/relationships/image" Target="../media/image104.png"/><Relationship Id="rId21" Type="http://schemas.openxmlformats.org/officeDocument/2006/relationships/image" Target="../media/image143.png"/><Relationship Id="rId7" Type="http://schemas.openxmlformats.org/officeDocument/2006/relationships/image" Target="../media/image121.png"/><Relationship Id="rId12" Type="http://schemas.openxmlformats.org/officeDocument/2006/relationships/image" Target="../media/image139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0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7.png"/><Relationship Id="rId15" Type="http://schemas.openxmlformats.org/officeDocument/2006/relationships/image" Target="../media/image129.png"/><Relationship Id="rId23" Type="http://schemas.openxmlformats.org/officeDocument/2006/relationships/image" Target="../media/image145.png"/><Relationship Id="rId10" Type="http://schemas.openxmlformats.org/officeDocument/2006/relationships/image" Target="../media/image124.png"/><Relationship Id="rId19" Type="http://schemas.openxmlformats.org/officeDocument/2006/relationships/image" Target="../media/image141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7.png"/><Relationship Id="rId9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59.png"/><Relationship Id="rId3" Type="http://schemas.openxmlformats.org/officeDocument/2006/relationships/image" Target="../media/image7.png"/><Relationship Id="rId21" Type="http://schemas.openxmlformats.org/officeDocument/2006/relationships/image" Target="../media/image15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58.png"/><Relationship Id="rId2" Type="http://schemas.openxmlformats.org/officeDocument/2006/relationships/image" Target="../media/image6.png"/><Relationship Id="rId16" Type="http://schemas.openxmlformats.org/officeDocument/2006/relationships/image" Target="../media/image37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57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23" Type="http://schemas.openxmlformats.org/officeDocument/2006/relationships/image" Target="../media/image156.png"/><Relationship Id="rId28" Type="http://schemas.openxmlformats.org/officeDocument/2006/relationships/image" Target="../media/image161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55.png"/><Relationship Id="rId27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59.png"/><Relationship Id="rId3" Type="http://schemas.openxmlformats.org/officeDocument/2006/relationships/image" Target="../media/image7.png"/><Relationship Id="rId21" Type="http://schemas.openxmlformats.org/officeDocument/2006/relationships/image" Target="../media/image15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58.png"/><Relationship Id="rId2" Type="http://schemas.openxmlformats.org/officeDocument/2006/relationships/image" Target="../media/image6.png"/><Relationship Id="rId16" Type="http://schemas.openxmlformats.org/officeDocument/2006/relationships/image" Target="../media/image37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57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23" Type="http://schemas.openxmlformats.org/officeDocument/2006/relationships/image" Target="../media/image15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55.png"/><Relationship Id="rId27" Type="http://schemas.openxmlformats.org/officeDocument/2006/relationships/image" Target="../media/image1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68.png"/><Relationship Id="rId3" Type="http://schemas.openxmlformats.org/officeDocument/2006/relationships/image" Target="../media/image7.png"/><Relationship Id="rId21" Type="http://schemas.openxmlformats.org/officeDocument/2006/relationships/image" Target="../media/image16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67.png"/><Relationship Id="rId2" Type="http://schemas.openxmlformats.org/officeDocument/2006/relationships/image" Target="../media/image6.png"/><Relationship Id="rId16" Type="http://schemas.openxmlformats.org/officeDocument/2006/relationships/image" Target="../media/image37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66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23" Type="http://schemas.openxmlformats.org/officeDocument/2006/relationships/image" Target="../media/image165.png"/><Relationship Id="rId28" Type="http://schemas.openxmlformats.org/officeDocument/2006/relationships/image" Target="../media/image170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64.png"/><Relationship Id="rId27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173.png"/><Relationship Id="rId26" Type="http://schemas.openxmlformats.org/officeDocument/2006/relationships/image" Target="../media/image178.png"/><Relationship Id="rId3" Type="http://schemas.openxmlformats.org/officeDocument/2006/relationships/image" Target="../media/image7.png"/><Relationship Id="rId21" Type="http://schemas.openxmlformats.org/officeDocument/2006/relationships/image" Target="../media/image7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72.png"/><Relationship Id="rId25" Type="http://schemas.openxmlformats.org/officeDocument/2006/relationships/image" Target="../media/image177.png"/><Relationship Id="rId2" Type="http://schemas.openxmlformats.org/officeDocument/2006/relationships/image" Target="../media/image6.png"/><Relationship Id="rId16" Type="http://schemas.openxmlformats.org/officeDocument/2006/relationships/image" Target="../media/image171.png"/><Relationship Id="rId20" Type="http://schemas.openxmlformats.org/officeDocument/2006/relationships/image" Target="../media/image70.png"/><Relationship Id="rId29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76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23" Type="http://schemas.openxmlformats.org/officeDocument/2006/relationships/image" Target="../media/image175.png"/><Relationship Id="rId28" Type="http://schemas.openxmlformats.org/officeDocument/2006/relationships/image" Target="../media/image180.png"/><Relationship Id="rId10" Type="http://schemas.openxmlformats.org/officeDocument/2006/relationships/image" Target="../media/image31.png"/><Relationship Id="rId19" Type="http://schemas.openxmlformats.org/officeDocument/2006/relationships/image" Target="../media/image174.png"/><Relationship Id="rId31" Type="http://schemas.openxmlformats.org/officeDocument/2006/relationships/image" Target="../media/image183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72.png"/><Relationship Id="rId27" Type="http://schemas.openxmlformats.org/officeDocument/2006/relationships/image" Target="../media/image179.png"/><Relationship Id="rId30" Type="http://schemas.openxmlformats.org/officeDocument/2006/relationships/image" Target="../media/image1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77.png"/><Relationship Id="rId3" Type="http://schemas.openxmlformats.org/officeDocument/2006/relationships/image" Target="../media/image7.png"/><Relationship Id="rId21" Type="http://schemas.openxmlformats.org/officeDocument/2006/relationships/image" Target="../media/image19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87.png"/><Relationship Id="rId2" Type="http://schemas.openxmlformats.org/officeDocument/2006/relationships/image" Target="../media/image6.pn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5" Type="http://schemas.openxmlformats.org/officeDocument/2006/relationships/image" Target="../media/image185.png"/><Relationship Id="rId10" Type="http://schemas.openxmlformats.org/officeDocument/2006/relationships/image" Target="../media/image31.png"/><Relationship Id="rId19" Type="http://schemas.openxmlformats.org/officeDocument/2006/relationships/image" Target="../media/image188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184.png"/><Relationship Id="rId22" Type="http://schemas.openxmlformats.org/officeDocument/2006/relationships/image" Target="../media/image1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195.png"/><Relationship Id="rId26" Type="http://schemas.openxmlformats.org/officeDocument/2006/relationships/image" Target="../media/image203.png"/><Relationship Id="rId3" Type="http://schemas.openxmlformats.org/officeDocument/2006/relationships/image" Target="../media/image7.png"/><Relationship Id="rId21" Type="http://schemas.openxmlformats.org/officeDocument/2006/relationships/image" Target="../media/image198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94.png"/><Relationship Id="rId25" Type="http://schemas.openxmlformats.org/officeDocument/2006/relationships/image" Target="../media/image202.png"/><Relationship Id="rId2" Type="http://schemas.openxmlformats.org/officeDocument/2006/relationships/image" Target="../media/image6.png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29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201.png"/><Relationship Id="rId5" Type="http://schemas.openxmlformats.org/officeDocument/2006/relationships/image" Target="../media/image9.png"/><Relationship Id="rId15" Type="http://schemas.openxmlformats.org/officeDocument/2006/relationships/image" Target="../media/image192.png"/><Relationship Id="rId23" Type="http://schemas.openxmlformats.org/officeDocument/2006/relationships/image" Target="../media/image200.png"/><Relationship Id="rId28" Type="http://schemas.openxmlformats.org/officeDocument/2006/relationships/image" Target="../media/image205.png"/><Relationship Id="rId10" Type="http://schemas.openxmlformats.org/officeDocument/2006/relationships/image" Target="../media/image31.png"/><Relationship Id="rId19" Type="http://schemas.openxmlformats.org/officeDocument/2006/relationships/image" Target="../media/image196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1910.png"/><Relationship Id="rId22" Type="http://schemas.openxmlformats.org/officeDocument/2006/relationships/image" Target="../media/image199.png"/><Relationship Id="rId27" Type="http://schemas.openxmlformats.org/officeDocument/2006/relationships/image" Target="../media/image204.png"/><Relationship Id="rId30" Type="http://schemas.openxmlformats.org/officeDocument/2006/relationships/image" Target="../media/image2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212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11.png"/><Relationship Id="rId2" Type="http://schemas.openxmlformats.org/officeDocument/2006/relationships/image" Target="../media/image6.png"/><Relationship Id="rId16" Type="http://schemas.openxmlformats.org/officeDocument/2006/relationships/image" Target="../media/image210.png"/><Relationship Id="rId20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5" Type="http://schemas.openxmlformats.org/officeDocument/2006/relationships/image" Target="../media/image209.png"/><Relationship Id="rId10" Type="http://schemas.openxmlformats.org/officeDocument/2006/relationships/image" Target="../media/image31.png"/><Relationship Id="rId19" Type="http://schemas.openxmlformats.org/officeDocument/2006/relationships/image" Target="../media/image213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2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15.png"/><Relationship Id="rId18" Type="http://schemas.openxmlformats.org/officeDocument/2006/relationships/image" Target="../media/image223.png"/><Relationship Id="rId3" Type="http://schemas.openxmlformats.org/officeDocument/2006/relationships/image" Target="../media/image8.png"/><Relationship Id="rId7" Type="http://schemas.openxmlformats.org/officeDocument/2006/relationships/image" Target="../media/image216.png"/><Relationship Id="rId12" Type="http://schemas.openxmlformats.org/officeDocument/2006/relationships/image" Target="../media/image114.png"/><Relationship Id="rId17" Type="http://schemas.openxmlformats.org/officeDocument/2006/relationships/image" Target="../media/image222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0.png"/><Relationship Id="rId11" Type="http://schemas.openxmlformats.org/officeDocument/2006/relationships/image" Target="../media/image219.png"/><Relationship Id="rId5" Type="http://schemas.openxmlformats.org/officeDocument/2006/relationships/image" Target="../media/image2140.png"/><Relationship Id="rId15" Type="http://schemas.openxmlformats.org/officeDocument/2006/relationships/image" Target="../media/image221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218.png"/><Relationship Id="rId14" Type="http://schemas.openxmlformats.org/officeDocument/2006/relationships/image" Target="../media/image2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" Type="http://schemas.openxmlformats.org/officeDocument/2006/relationships/image" Target="../media/image104.png"/><Relationship Id="rId16" Type="http://schemas.openxmlformats.org/officeDocument/2006/relationships/image" Target="../media/image229.png"/><Relationship Id="rId20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224.png"/><Relationship Id="rId5" Type="http://schemas.openxmlformats.org/officeDocument/2006/relationships/image" Target="../media/image120.png"/><Relationship Id="rId15" Type="http://schemas.openxmlformats.org/officeDocument/2006/relationships/image" Target="../media/image228.png"/><Relationship Id="rId10" Type="http://schemas.openxmlformats.org/officeDocument/2006/relationships/image" Target="../media/image125.png"/><Relationship Id="rId19" Type="http://schemas.openxmlformats.org/officeDocument/2006/relationships/image" Target="../media/image232.png"/><Relationship Id="rId4" Type="http://schemas.openxmlformats.org/officeDocument/2006/relationships/image" Target="../media/image7.png"/><Relationship Id="rId9" Type="http://schemas.openxmlformats.org/officeDocument/2006/relationships/image" Target="../media/image124.png"/><Relationship Id="rId14" Type="http://schemas.openxmlformats.org/officeDocument/2006/relationships/image" Target="../media/image2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" Type="http://schemas.openxmlformats.org/officeDocument/2006/relationships/image" Target="../media/image104.png"/><Relationship Id="rId16" Type="http://schemas.openxmlformats.org/officeDocument/2006/relationships/image" Target="../media/image229.png"/><Relationship Id="rId20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224.png"/><Relationship Id="rId5" Type="http://schemas.openxmlformats.org/officeDocument/2006/relationships/image" Target="../media/image120.png"/><Relationship Id="rId15" Type="http://schemas.openxmlformats.org/officeDocument/2006/relationships/image" Target="../media/image228.png"/><Relationship Id="rId10" Type="http://schemas.openxmlformats.org/officeDocument/2006/relationships/image" Target="../media/image125.png"/><Relationship Id="rId19" Type="http://schemas.openxmlformats.org/officeDocument/2006/relationships/image" Target="../media/image232.png"/><Relationship Id="rId4" Type="http://schemas.openxmlformats.org/officeDocument/2006/relationships/image" Target="../media/image7.png"/><Relationship Id="rId9" Type="http://schemas.openxmlformats.org/officeDocument/2006/relationships/image" Target="../media/image124.png"/><Relationship Id="rId14" Type="http://schemas.openxmlformats.org/officeDocument/2006/relationships/image" Target="../media/image2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7.png"/><Relationship Id="rId7" Type="http://schemas.openxmlformats.org/officeDocument/2006/relationships/image" Target="../media/image23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AFB839-7360-016B-37BB-385A34E0624F}"/>
              </a:ext>
            </a:extLst>
          </p:cNvPr>
          <p:cNvSpPr/>
          <p:nvPr/>
        </p:nvSpPr>
        <p:spPr>
          <a:xfrm>
            <a:off x="1043940" y="493693"/>
            <a:ext cx="10104120" cy="22495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159F9-3099-B7F6-BB60-BA363CC59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901" y="-90617"/>
            <a:ext cx="9688948" cy="238760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Multiparty Garbling from OT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with Linear Scaling and RAM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48436EAB-300F-6691-F40D-4B10427C5EE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21970" y="2940895"/>
                <a:ext cx="11148060" cy="976210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David Heath</a:t>
                </a:r>
                <a:r>
                  <a:rPr lang="en-US" sz="2800" baseline="30000" dirty="0"/>
                  <a:t>*</a:t>
                </a:r>
                <a:r>
                  <a:rPr lang="en-US" sz="2800" dirty="0"/>
                  <a:t>        Vladimir Kolesnikov</a:t>
                </a:r>
                <a14:m>
                  <m:oMath xmlns:m="http://schemas.openxmlformats.org/officeDocument/2006/math">
                    <m:r>
                      <a:rPr lang="en-US" sz="280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‡</m:t>
                    </m:r>
                  </m:oMath>
                </a14:m>
                <a:r>
                  <a:rPr lang="en-US" sz="2800" dirty="0"/>
                  <a:t>        Varun Narayanan</a:t>
                </a:r>
                <a:r>
                  <a:rPr lang="en-US" sz="2800" baseline="30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 Rafail Ostrovsky</a:t>
                </a:r>
                <a:r>
                  <a:rPr lang="en-US" sz="2800" baseline="30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en-US" sz="2800" dirty="0"/>
                  <a:t>        </a:t>
                </a:r>
                <a:r>
                  <a:rPr lang="en-US" sz="2800" b="1" dirty="0"/>
                  <a:t>Akash Shah</a:t>
                </a:r>
                <a14:m>
                  <m:oMath xmlns:m="http://schemas.openxmlformats.org/officeDocument/2006/math">
                    <m:r>
                      <a:rPr lang="en-US" sz="280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endPara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48436EAB-300F-6691-F40D-4B10427C5E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21970" y="2940895"/>
                <a:ext cx="11148060" cy="976210"/>
              </a:xfrm>
              <a:blipFill>
                <a:blip r:embed="rId3"/>
                <a:stretch>
                  <a:fillRect t="-1025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792286B-254A-A980-511D-9B1964AA8B75}"/>
              </a:ext>
            </a:extLst>
          </p:cNvPr>
          <p:cNvSpPr txBox="1"/>
          <p:nvPr/>
        </p:nvSpPr>
        <p:spPr>
          <a:xfrm>
            <a:off x="5047507" y="6004889"/>
            <a:ext cx="201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CRYPTO 2025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17C2A7-B764-1799-8A14-4BAA8991F396}"/>
              </a:ext>
            </a:extLst>
          </p:cNvPr>
          <p:cNvGrpSpPr/>
          <p:nvPr/>
        </p:nvGrpSpPr>
        <p:grpSpPr>
          <a:xfrm>
            <a:off x="1507032" y="4087573"/>
            <a:ext cx="9014685" cy="1486821"/>
            <a:chOff x="331120" y="4077304"/>
            <a:chExt cx="9014685" cy="1486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4B7E53-270E-B0DC-25DA-A2B0A5A6C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1098" y="4369048"/>
              <a:ext cx="1924707" cy="9033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8EBFD1-C003-E9E9-63AA-D62A4DB70F90}"/>
                </a:ext>
              </a:extLst>
            </p:cNvPr>
            <p:cNvSpPr txBox="1"/>
            <p:nvPr/>
          </p:nvSpPr>
          <p:spPr>
            <a:xfrm>
              <a:off x="331120" y="4608955"/>
              <a:ext cx="3816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33065EE-1ABF-3AE3-4DB8-C13649D4DE4D}"/>
                    </a:ext>
                  </a:extLst>
                </p:cNvPr>
                <p:cNvSpPr txBox="1"/>
                <p:nvPr/>
              </p:nvSpPr>
              <p:spPr>
                <a:xfrm>
                  <a:off x="4229740" y="4597096"/>
                  <a:ext cx="47768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‡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33065EE-1ABF-3AE3-4DB8-C13649D4DE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9740" y="4597096"/>
                  <a:ext cx="477683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79F5A21-5795-1A4F-979B-E43AE21D13A1}"/>
                    </a:ext>
                  </a:extLst>
                </p:cNvPr>
                <p:cNvSpPr txBox="1"/>
                <p:nvPr/>
              </p:nvSpPr>
              <p:spPr>
                <a:xfrm>
                  <a:off x="6943415" y="4589881"/>
                  <a:ext cx="47768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79F5A21-5795-1A4F-979B-E43AE21D13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3415" y="4589881"/>
                  <a:ext cx="477683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2" descr="UIUC Logo (University of Illinois Logo), symbol, meaning, history, PNG,  brand">
              <a:extLst>
                <a:ext uri="{FF2B5EF4-FFF2-40B4-BE49-F238E27FC236}">
                  <a16:creationId xmlns:a16="http://schemas.microsoft.com/office/drawing/2014/main" id="{E6369EE9-091C-5ACF-CD24-C2AC7B4CD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81" y="4077304"/>
              <a:ext cx="2643237" cy="148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Logos | Brand Guide">
              <a:extLst>
                <a:ext uri="{FF2B5EF4-FFF2-40B4-BE49-F238E27FC236}">
                  <a16:creationId xmlns:a16="http://schemas.microsoft.com/office/drawing/2014/main" id="{4A7B5080-7ED6-31B2-C19E-1135713C7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512" y="4126896"/>
              <a:ext cx="1425781" cy="142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561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DF1E4A20-F6FF-9967-1262-0BE73BBA3EE3}"/>
              </a:ext>
            </a:extLst>
          </p:cNvPr>
          <p:cNvSpPr/>
          <p:nvPr/>
        </p:nvSpPr>
        <p:spPr>
          <a:xfrm>
            <a:off x="5810874" y="2377372"/>
            <a:ext cx="737034" cy="7277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45026-11AA-5EEA-9A56-9FA5A93EF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E80FEC-2796-9608-6530-FA312EDB4A55}"/>
              </a:ext>
            </a:extLst>
          </p:cNvPr>
          <p:cNvGrpSpPr/>
          <p:nvPr/>
        </p:nvGrpSpPr>
        <p:grpSpPr>
          <a:xfrm>
            <a:off x="2626657" y="2174369"/>
            <a:ext cx="6938684" cy="3301250"/>
            <a:chOff x="2608728" y="3023700"/>
            <a:chExt cx="6938684" cy="3301250"/>
          </a:xfrm>
        </p:grpSpPr>
        <p:sp>
          <p:nvSpPr>
            <p:cNvPr id="14" name="Delay 13">
              <a:extLst>
                <a:ext uri="{FF2B5EF4-FFF2-40B4-BE49-F238E27FC236}">
                  <a16:creationId xmlns:a16="http://schemas.microsoft.com/office/drawing/2014/main" id="{B1AD9839-2406-4FF8-A8D9-FD60CBE6796C}"/>
                </a:ext>
              </a:extLst>
            </p:cNvPr>
            <p:cNvSpPr/>
            <p:nvPr/>
          </p:nvSpPr>
          <p:spPr>
            <a:xfrm>
              <a:off x="4074460" y="3023700"/>
              <a:ext cx="1062318" cy="1053702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DB2736-F35D-F327-0AB9-461F25692FD8}"/>
                </a:ext>
              </a:extLst>
            </p:cNvPr>
            <p:cNvCxnSpPr/>
            <p:nvPr/>
          </p:nvCxnSpPr>
          <p:spPr>
            <a:xfrm>
              <a:off x="2608728" y="3291050"/>
              <a:ext cx="14657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05FC47D-E70C-DB7F-A11A-CABEC3F97F0B}"/>
                </a:ext>
              </a:extLst>
            </p:cNvPr>
            <p:cNvCxnSpPr/>
            <p:nvPr/>
          </p:nvCxnSpPr>
          <p:spPr>
            <a:xfrm>
              <a:off x="2608729" y="3845510"/>
              <a:ext cx="14657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8EBD51B-EA31-ACAA-30D5-79CAEF949225}"/>
                </a:ext>
              </a:extLst>
            </p:cNvPr>
            <p:cNvCxnSpPr/>
            <p:nvPr/>
          </p:nvCxnSpPr>
          <p:spPr>
            <a:xfrm>
              <a:off x="2757204" y="5507310"/>
              <a:ext cx="14657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AF7899-F8EB-495B-B132-FDBB67FD9CD0}"/>
                </a:ext>
              </a:extLst>
            </p:cNvPr>
            <p:cNvCxnSpPr/>
            <p:nvPr/>
          </p:nvCxnSpPr>
          <p:spPr>
            <a:xfrm>
              <a:off x="2757204" y="6041350"/>
              <a:ext cx="14657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86EBA8CE-6A3E-FA14-5294-EA6E8D2306DD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5136778" y="3550551"/>
              <a:ext cx="2049368" cy="72778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BE22DE65-3443-44B3-8A98-4698DB20F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7983" y="4884756"/>
              <a:ext cx="2060388" cy="91334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307C1B8-7884-9B2E-377B-94519AFC27D2}"/>
                </a:ext>
              </a:extLst>
            </p:cNvPr>
            <p:cNvCxnSpPr/>
            <p:nvPr/>
          </p:nvCxnSpPr>
          <p:spPr>
            <a:xfrm>
              <a:off x="8117542" y="4604253"/>
              <a:ext cx="14298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6DD2043-4DB7-668E-C549-F24EB6AB1822}"/>
                </a:ext>
              </a:extLst>
            </p:cNvPr>
            <p:cNvGrpSpPr/>
            <p:nvPr/>
          </p:nvGrpSpPr>
          <p:grpSpPr>
            <a:xfrm>
              <a:off x="4074460" y="5271248"/>
              <a:ext cx="1062318" cy="1053702"/>
              <a:chOff x="4074460" y="5271248"/>
              <a:chExt cx="1062318" cy="1053702"/>
            </a:xfrm>
          </p:grpSpPr>
          <p:sp>
            <p:nvSpPr>
              <p:cNvPr id="28" name="Stored Data 27">
                <a:extLst>
                  <a:ext uri="{FF2B5EF4-FFF2-40B4-BE49-F238E27FC236}">
                    <a16:creationId xmlns:a16="http://schemas.microsoft.com/office/drawing/2014/main" id="{31B6E59C-C4AC-7077-8224-97B3B8CA94D0}"/>
                  </a:ext>
                </a:extLst>
              </p:cNvPr>
              <p:cNvSpPr/>
              <p:nvPr/>
            </p:nvSpPr>
            <p:spPr>
              <a:xfrm>
                <a:off x="4074460" y="5271248"/>
                <a:ext cx="1062318" cy="1053702"/>
              </a:xfrm>
              <a:prstGeom prst="flowChartOnlineStorage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2D7935-564A-7FF0-9FF6-20DE661039A4}"/>
                  </a:ext>
                </a:extLst>
              </p:cNvPr>
              <p:cNvSpPr txBox="1"/>
              <p:nvPr/>
            </p:nvSpPr>
            <p:spPr>
              <a:xfrm>
                <a:off x="4482360" y="5628056"/>
                <a:ext cx="623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</a:t>
                </a:r>
                <a:r>
                  <a:rPr lang="en-US" baseline="-25000" dirty="0"/>
                  <a:t>2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0D7250-3082-1A8A-8844-DF3129C642A6}"/>
                </a:ext>
              </a:extLst>
            </p:cNvPr>
            <p:cNvGrpSpPr/>
            <p:nvPr/>
          </p:nvGrpSpPr>
          <p:grpSpPr>
            <a:xfrm>
              <a:off x="7055224" y="4077402"/>
              <a:ext cx="1062318" cy="1053702"/>
              <a:chOff x="7055224" y="4077402"/>
              <a:chExt cx="1062318" cy="1053702"/>
            </a:xfrm>
          </p:grpSpPr>
          <p:sp>
            <p:nvSpPr>
              <p:cNvPr id="24" name="Stored Data 23">
                <a:extLst>
                  <a:ext uri="{FF2B5EF4-FFF2-40B4-BE49-F238E27FC236}">
                    <a16:creationId xmlns:a16="http://schemas.microsoft.com/office/drawing/2014/main" id="{44AF6C5D-1916-975B-BE67-8E69B2C4EFF9}"/>
                  </a:ext>
                </a:extLst>
              </p:cNvPr>
              <p:cNvSpPr/>
              <p:nvPr/>
            </p:nvSpPr>
            <p:spPr>
              <a:xfrm>
                <a:off x="7055224" y="4077402"/>
                <a:ext cx="1062318" cy="1053702"/>
              </a:xfrm>
              <a:prstGeom prst="flowChartOnlineStorage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3A3505-A533-6187-4C60-141A3A97EE79}"/>
                  </a:ext>
                </a:extLst>
              </p:cNvPr>
              <p:cNvSpPr txBox="1"/>
              <p:nvPr/>
            </p:nvSpPr>
            <p:spPr>
              <a:xfrm>
                <a:off x="7494497" y="4419587"/>
                <a:ext cx="623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</a:t>
                </a:r>
                <a:r>
                  <a:rPr lang="en-US" baseline="-25000" dirty="0"/>
                  <a:t>3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B6B97B7-5E5D-C49A-E72D-DE65D4C9F725}"/>
                  </a:ext>
                </a:extLst>
              </p:cNvPr>
              <p:cNvSpPr/>
              <p:nvPr/>
            </p:nvSpPr>
            <p:spPr>
              <a:xfrm>
                <a:off x="5733397" y="1946113"/>
                <a:ext cx="925418" cy="32384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Wire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B6B97B7-5E5D-C49A-E72D-DE65D4C9F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397" y="1946113"/>
                <a:ext cx="925418" cy="323848"/>
              </a:xfrm>
              <a:prstGeom prst="roundRect">
                <a:avLst/>
              </a:prstGeom>
              <a:blipFill>
                <a:blip r:embed="rId3"/>
                <a:stretch>
                  <a:fillRect l="-1333" t="-1071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94AFBCB-71E9-1057-D7A9-B70CEB929CFC}"/>
              </a:ext>
            </a:extLst>
          </p:cNvPr>
          <p:cNvCxnSpPr>
            <a:cxnSpLocks/>
            <a:stCxn id="37" idx="6"/>
          </p:cNvCxnSpPr>
          <p:nvPr/>
        </p:nvCxnSpPr>
        <p:spPr>
          <a:xfrm flipV="1">
            <a:off x="6547908" y="2269961"/>
            <a:ext cx="1587563" cy="471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99E91860-2707-B26E-DBA7-0A813BD5DEDD}"/>
                  </a:ext>
                </a:extLst>
              </p:cNvPr>
              <p:cNvSpPr/>
              <p:nvPr/>
            </p:nvSpPr>
            <p:spPr>
              <a:xfrm>
                <a:off x="8135470" y="1875354"/>
                <a:ext cx="2936481" cy="82586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400" b="1" dirty="0"/>
                  <a:t>Mask</a:t>
                </a:r>
                <a14:m>
                  <m:oMath xmlns:m="http://schemas.openxmlformats.org/officeDocument/2006/math">
                    <m:r>
                      <a:rPr lang="en-US" sz="1400" b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1400" dirty="0"/>
              </a:p>
              <a:p>
                <a:r>
                  <a:rPr lang="en-US" sz="1400" b="1" dirty="0"/>
                  <a:t>True Value: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1400" dirty="0"/>
              </a:p>
              <a:p>
                <a:r>
                  <a:rPr lang="en-US" sz="1400" dirty="0"/>
                  <a:t> </a:t>
                </a:r>
                <a:r>
                  <a:rPr lang="en-US" sz="1400" b="1" dirty="0"/>
                  <a:t>Masked Value: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99E91860-2707-B26E-DBA7-0A813BD5DE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470" y="1875354"/>
                <a:ext cx="2936481" cy="825866"/>
              </a:xfrm>
              <a:prstGeom prst="roundRect">
                <a:avLst/>
              </a:prstGeom>
              <a:blipFill>
                <a:blip r:embed="rId4"/>
                <a:stretch>
                  <a:fillRect b="-4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85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B121-1CB3-9E40-582C-7C4470B9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CFAC-F4F8-9638-E55B-E66CB482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8E235EF6-59AA-1C75-B903-0DE497B5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52B3B69D-61CC-3E74-7166-EDB9EBD29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4BC0DB19-A9FB-1ABC-E47A-1D122FF7F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1ADF8A03-5DC6-139A-BFD1-CAD4CE4D6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A2045-2959-61CF-6304-6FFA86A2E601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63C3B6-838C-CD0D-E876-5D21DF1F3494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63C3B6-838C-CD0D-E876-5D21DF1F3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A39AC3-F057-10C5-8FF1-EBD5FA780A30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A39AC3-F057-10C5-8FF1-EBD5FA780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CAF54C-AFE4-1D39-BDEE-EE690F5DD1B1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56636-ACD5-5941-67C0-C066023F41F5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ED7291-8ACD-D20C-A656-6471EEB17E7C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ED7291-8ACD-D20C-A656-6471EEB17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1E303B-5331-2FDB-AF37-E674C7DE5B4C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1E303B-5331-2FDB-AF37-E674C7DE5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DD53ED-7AC4-44FA-CA1C-61D2A263838D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DD53ED-7AC4-44FA-CA1C-61D2A2638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838D887C-E6AC-7111-5CC9-E60F07086A50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0581F8-4BBB-170E-6115-F684067D7728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0581F8-4BBB-170E-6115-F684067D7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99FEAC-D1C5-7D0A-D929-549872352511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99FEAC-D1C5-7D0A-D929-549872352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F7BDB1-C093-C54A-C28E-C256D1DCFBF1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F7BDB1-C093-C54A-C28E-C256D1DC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B6FD09D2-8940-F5E5-7423-C8324A236379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B6FD09D2-8940-F5E5-7423-C8324A2363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8654A9-3C52-A2B1-F9D3-669A9237CC52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88D3A2-5E93-E576-A1B8-F609C674374C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88D3A2-5E93-E576-A1B8-F609C6743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C1397C-0F9C-E7B4-26A1-6CC469B031E7}"/>
                  </a:ext>
                </a:extLst>
              </p:cNvPr>
              <p:cNvSpPr txBox="1"/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C1397C-0F9C-E7B4-26A1-6CC469B03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48BBAA-FA1C-0FBB-0165-379E4B03FBD9}"/>
                  </a:ext>
                </a:extLst>
              </p:cNvPr>
              <p:cNvSpPr txBox="1"/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48BBAA-FA1C-0FBB-0165-379E4B03F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B228EA-011D-B634-13B7-25F598FCDEF5}"/>
                  </a:ext>
                </a:extLst>
              </p:cNvPr>
              <p:cNvSpPr txBox="1"/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B228EA-011D-B634-13B7-25F598FC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943B7AE-1660-59C8-A32A-4E560FF739B6}"/>
              </a:ext>
            </a:extLst>
          </p:cNvPr>
          <p:cNvSpPr txBox="1"/>
          <p:nvPr/>
        </p:nvSpPr>
        <p:spPr>
          <a:xfrm>
            <a:off x="9355531" y="34729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20436B1-FDAF-2D3A-9CF6-C92EEA1F6B24}"/>
                  </a:ext>
                </a:extLst>
              </p:cNvPr>
              <p:cNvSpPr txBox="1"/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20436B1-FDAF-2D3A-9CF6-C92EEA1F6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622C6164-8359-2467-295A-2F1E3E590CD1}"/>
                  </a:ext>
                </a:extLst>
              </p:cNvPr>
              <p:cNvSpPr/>
              <p:nvPr/>
            </p:nvSpPr>
            <p:spPr>
              <a:xfrm>
                <a:off x="63541" y="445761"/>
                <a:ext cx="2454180" cy="43404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622C6164-8359-2467-295A-2F1E3E590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1" y="445761"/>
                <a:ext cx="2454180" cy="434040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79E758-2FA1-07FB-309E-3E7FB74BEC96}"/>
                  </a:ext>
                </a:extLst>
              </p:cNvPr>
              <p:cNvSpPr txBox="1"/>
              <p:nvPr/>
            </p:nvSpPr>
            <p:spPr>
              <a:xfrm>
                <a:off x="1478203" y="4003776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79E758-2FA1-07FB-309E-3E7FB74BE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03" y="4003776"/>
                <a:ext cx="816527" cy="41319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14CB86-7BFD-569C-DDF4-5D5B2FB50BC2}"/>
                  </a:ext>
                </a:extLst>
              </p:cNvPr>
              <p:cNvSpPr txBox="1"/>
              <p:nvPr/>
            </p:nvSpPr>
            <p:spPr>
              <a:xfrm>
                <a:off x="4111542" y="4003100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14CB86-7BFD-569C-DDF4-5D5B2FB50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542" y="4003100"/>
                <a:ext cx="816527" cy="41319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ECE6583-A54F-1D7F-EAFB-3C41D08C22E0}"/>
                  </a:ext>
                </a:extLst>
              </p:cNvPr>
              <p:cNvSpPr txBox="1"/>
              <p:nvPr/>
            </p:nvSpPr>
            <p:spPr>
              <a:xfrm>
                <a:off x="2517721" y="4003776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ECE6583-A54F-1D7F-EAFB-3C41D08C2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721" y="4003776"/>
                <a:ext cx="816527" cy="41319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639F9132-BB44-926A-DEAA-D43FF964967D}"/>
              </a:ext>
            </a:extLst>
          </p:cNvPr>
          <p:cNvSpPr txBox="1"/>
          <p:nvPr/>
        </p:nvSpPr>
        <p:spPr>
          <a:xfrm>
            <a:off x="3483887" y="388355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C11A1C-ED74-442E-99CF-86EF32DFD7ED}"/>
                  </a:ext>
                </a:extLst>
              </p:cNvPr>
              <p:cNvSpPr txBox="1"/>
              <p:nvPr/>
            </p:nvSpPr>
            <p:spPr>
              <a:xfrm>
                <a:off x="1477087" y="4510689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C11A1C-ED74-442E-99CF-86EF32DFD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87" y="4510689"/>
                <a:ext cx="816527" cy="41319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2A58AB-8DF6-6B8D-DDCC-85FE3780B448}"/>
                  </a:ext>
                </a:extLst>
              </p:cNvPr>
              <p:cNvSpPr txBox="1"/>
              <p:nvPr/>
            </p:nvSpPr>
            <p:spPr>
              <a:xfrm>
                <a:off x="4110426" y="4510013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2A58AB-8DF6-6B8D-DDCC-85FE3780B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426" y="4510013"/>
                <a:ext cx="816527" cy="41319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2B5D9D6-495F-9BF0-F669-695F67C20DD9}"/>
                  </a:ext>
                </a:extLst>
              </p:cNvPr>
              <p:cNvSpPr txBox="1"/>
              <p:nvPr/>
            </p:nvSpPr>
            <p:spPr>
              <a:xfrm>
                <a:off x="2516605" y="4510689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2B5D9D6-495F-9BF0-F669-695F67C20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605" y="4510689"/>
                <a:ext cx="816527" cy="41319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F787F670-A1EC-9633-8CE7-EB1715A25161}"/>
              </a:ext>
            </a:extLst>
          </p:cNvPr>
          <p:cNvSpPr txBox="1"/>
          <p:nvPr/>
        </p:nvSpPr>
        <p:spPr>
          <a:xfrm>
            <a:off x="3482771" y="439047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BF6D1DD-7993-63D3-43E6-4AAE7ED10723}"/>
                  </a:ext>
                </a:extLst>
              </p:cNvPr>
              <p:cNvSpPr txBox="1"/>
              <p:nvPr/>
            </p:nvSpPr>
            <p:spPr>
              <a:xfrm>
                <a:off x="5700399" y="4504642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BF6D1DD-7993-63D3-43E6-4AAE7ED10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399" y="4504642"/>
                <a:ext cx="816527" cy="41319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F2A19C0-52EC-5BD6-CFCF-56A1BBEC625B}"/>
                  </a:ext>
                </a:extLst>
              </p:cNvPr>
              <p:cNvSpPr txBox="1"/>
              <p:nvPr/>
            </p:nvSpPr>
            <p:spPr>
              <a:xfrm>
                <a:off x="7745918" y="4514640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F2A19C0-52EC-5BD6-CFCF-56A1BBEC6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18" y="4514640"/>
                <a:ext cx="816527" cy="41319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56D8C29-0221-D1A7-636C-E041A3F6F1E4}"/>
                  </a:ext>
                </a:extLst>
              </p:cNvPr>
              <p:cNvSpPr txBox="1"/>
              <p:nvPr/>
            </p:nvSpPr>
            <p:spPr>
              <a:xfrm>
                <a:off x="10649434" y="4514640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56D8C29-0221-D1A7-636C-E041A3F6F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434" y="4514640"/>
                <a:ext cx="816527" cy="41319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0E55028-181E-196E-046E-D0754607C07A}"/>
                  </a:ext>
                </a:extLst>
              </p:cNvPr>
              <p:cNvSpPr txBox="1"/>
              <p:nvPr/>
            </p:nvSpPr>
            <p:spPr>
              <a:xfrm>
                <a:off x="5700398" y="4002392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0E55028-181E-196E-046E-D0754607C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398" y="4002392"/>
                <a:ext cx="816527" cy="41319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4E02524-1848-5247-9D31-6E9674AD8AE2}"/>
                  </a:ext>
                </a:extLst>
              </p:cNvPr>
              <p:cNvSpPr txBox="1"/>
              <p:nvPr/>
            </p:nvSpPr>
            <p:spPr>
              <a:xfrm>
                <a:off x="7745918" y="4023270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4E02524-1848-5247-9D31-6E9674AD8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18" y="4023270"/>
                <a:ext cx="816527" cy="41319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1B0E4D8-C21A-4D30-616C-01024F61449E}"/>
                  </a:ext>
                </a:extLst>
              </p:cNvPr>
              <p:cNvSpPr txBox="1"/>
              <p:nvPr/>
            </p:nvSpPr>
            <p:spPr>
              <a:xfrm>
                <a:off x="10649435" y="4002392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1B0E4D8-C21A-4D30-616C-01024F614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435" y="4002392"/>
                <a:ext cx="816527" cy="41319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FFECFE8E-D4CE-BBAF-01C8-A0A307C726E1}"/>
              </a:ext>
            </a:extLst>
          </p:cNvPr>
          <p:cNvSpPr txBox="1"/>
          <p:nvPr/>
        </p:nvSpPr>
        <p:spPr>
          <a:xfrm>
            <a:off x="9373433" y="4142294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A26687-37F1-5093-E035-8FB9103CFD80}"/>
              </a:ext>
            </a:extLst>
          </p:cNvPr>
          <p:cNvSpPr txBox="1"/>
          <p:nvPr/>
        </p:nvSpPr>
        <p:spPr>
          <a:xfrm>
            <a:off x="8370380" y="63634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</p:spTree>
    <p:extLst>
      <p:ext uri="{BB962C8B-B14F-4D97-AF65-F5344CB8AC3E}">
        <p14:creationId xmlns:p14="http://schemas.microsoft.com/office/powerpoint/2010/main" val="308485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7" grpId="0" animBg="1"/>
      <p:bldP spid="18" grpId="0"/>
      <p:bldP spid="19" grpId="0"/>
      <p:bldP spid="20" grpId="0"/>
      <p:bldP spid="22" grpId="0" animBg="1"/>
      <p:bldP spid="28" grpId="0"/>
      <p:bldP spid="29" grpId="0"/>
      <p:bldP spid="30" grpId="0"/>
      <p:bldP spid="31" grpId="0"/>
      <p:bldP spid="32" grpId="0"/>
      <p:bldP spid="33" grpId="0"/>
      <p:bldP spid="38" grpId="0" animBg="1"/>
      <p:bldP spid="43" grpId="0" animBg="1"/>
      <p:bldP spid="44" grpId="0" animBg="1"/>
      <p:bldP spid="45" grpId="0" animBg="1"/>
      <p:bldP spid="47" grpId="0"/>
      <p:bldP spid="49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1D8D2-3386-01FF-1BAB-FF5B797D3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EF6FE2FE-10F8-DF49-3BF5-B7866885D15F}"/>
              </a:ext>
            </a:extLst>
          </p:cNvPr>
          <p:cNvSpPr/>
          <p:nvPr/>
        </p:nvSpPr>
        <p:spPr>
          <a:xfrm>
            <a:off x="5340238" y="3576694"/>
            <a:ext cx="1597446" cy="16442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3B65F42-F1B2-44BC-627C-1BB877EE9B67}"/>
              </a:ext>
            </a:extLst>
          </p:cNvPr>
          <p:cNvSpPr/>
          <p:nvPr/>
        </p:nvSpPr>
        <p:spPr>
          <a:xfrm>
            <a:off x="7448666" y="3585113"/>
            <a:ext cx="1597446" cy="16442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4541E85-858B-926B-1CD8-7417FD692DFA}"/>
              </a:ext>
            </a:extLst>
          </p:cNvPr>
          <p:cNvSpPr/>
          <p:nvPr/>
        </p:nvSpPr>
        <p:spPr>
          <a:xfrm>
            <a:off x="10254669" y="3608290"/>
            <a:ext cx="1597446" cy="16442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7D7920A-CFEA-765A-B9A4-6DFF5F8C7120}"/>
              </a:ext>
            </a:extLst>
          </p:cNvPr>
          <p:cNvSpPr/>
          <p:nvPr/>
        </p:nvSpPr>
        <p:spPr>
          <a:xfrm>
            <a:off x="2322952" y="3588881"/>
            <a:ext cx="1597446" cy="16442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631B7-83CD-D878-9086-C93FBBDF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4E1C6164-0925-4757-FD56-5673011E3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4D13B785-53CF-635F-02C7-CEBA13EB2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F31D24FF-F615-3FD9-C405-7A26109F3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ADD9C5B6-6D65-C54D-A0D9-54F2101FE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1144F-FF3E-1FC9-8B19-9B2C8FC1A090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D9339F-8BF4-E5AB-A13E-C57455D05FC6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D9339F-8BF4-E5AB-A13E-C57455D05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8DE150-3984-AF36-80DB-4B6E84D05051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8DE150-3984-AF36-80DB-4B6E84D05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FBB1B8D-7AED-EAFE-453B-E9565BC36111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D36F5-F2F6-3400-59C3-707DCDAA6E7D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ADBDBE-F51E-8829-BD1A-C22143764E42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ADBDBE-F51E-8829-BD1A-C22143764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D608B7-5F67-465D-6769-94FD51F46090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D608B7-5F67-465D-6769-94FD51F46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D7F999-8984-32BD-412A-F41603C8DC9E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D7F999-8984-32BD-412A-F41603C8D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9C1B0A59-AD9D-5363-4A6F-7D15E9C84E37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36CDB0-DD24-E000-9A85-56C7C50DD27E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36CDB0-DD24-E000-9A85-56C7C50DD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427461-55A7-F389-F4EE-85DC71FE2061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427461-55A7-F389-F4EE-85DC71FE2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FB681E-B31E-8631-41AE-88CC38CD4A85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FB681E-B31E-8631-41AE-88CC38CD4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2ACDF3F-F97F-0481-7EE9-78B2E074073B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2ACDF3F-F97F-0481-7EE9-78B2E0740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2CD24F-EA55-C628-64C2-0826CE67449F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BA9B53-141A-D9F3-EA9F-405219F91895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BA9B53-141A-D9F3-EA9F-405219F91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D03712-D019-E225-1909-03478EEE72D1}"/>
                  </a:ext>
                </a:extLst>
              </p:cNvPr>
              <p:cNvSpPr txBox="1"/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D03712-D019-E225-1909-03478EEE7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618E28-F3A1-BE82-AE3C-E9B623FEDE3C}"/>
                  </a:ext>
                </a:extLst>
              </p:cNvPr>
              <p:cNvSpPr txBox="1"/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618E28-F3A1-BE82-AE3C-E9B623FED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76C2A4-8702-B1FF-7D94-4CA5263EF607}"/>
                  </a:ext>
                </a:extLst>
              </p:cNvPr>
              <p:cNvSpPr txBox="1"/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76C2A4-8702-B1FF-7D94-4CA5263EF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2FE8F24-10EE-DFD6-3F03-D0FC1376BF6D}"/>
              </a:ext>
            </a:extLst>
          </p:cNvPr>
          <p:cNvSpPr txBox="1"/>
          <p:nvPr/>
        </p:nvSpPr>
        <p:spPr>
          <a:xfrm>
            <a:off x="9355531" y="34729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307597-CB94-FFC0-1EA0-F9B0E32E0F34}"/>
                  </a:ext>
                </a:extLst>
              </p:cNvPr>
              <p:cNvSpPr txBox="1"/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307597-CB94-FFC0-1EA0-F9B0E32E0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9135E57-DE1A-B881-6ABE-B3BAF588565B}"/>
              </a:ext>
            </a:extLst>
          </p:cNvPr>
          <p:cNvSpPr txBox="1"/>
          <p:nvPr/>
        </p:nvSpPr>
        <p:spPr>
          <a:xfrm>
            <a:off x="9355531" y="4090250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A14556-29D3-6C12-F1CE-626E5DF646E7}"/>
                  </a:ext>
                </a:extLst>
              </p:cNvPr>
              <p:cNvSpPr txBox="1"/>
              <p:nvPr/>
            </p:nvSpPr>
            <p:spPr>
              <a:xfrm>
                <a:off x="2538377" y="3958518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A14556-29D3-6C12-F1CE-626E5DF6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377" y="3958518"/>
                <a:ext cx="1181032" cy="4412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F9B228-55F4-07D5-B329-7D6B78A7B616}"/>
                  </a:ext>
                </a:extLst>
              </p:cNvPr>
              <p:cNvSpPr txBox="1"/>
              <p:nvPr/>
            </p:nvSpPr>
            <p:spPr>
              <a:xfrm>
                <a:off x="2508242" y="4431537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F9B228-55F4-07D5-B329-7D6B78A7B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2" y="4431537"/>
                <a:ext cx="1181032" cy="44127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4B060F-01C8-B58D-7665-BAE8F188DA0C}"/>
                  </a:ext>
                </a:extLst>
              </p:cNvPr>
              <p:cNvSpPr txBox="1"/>
              <p:nvPr/>
            </p:nvSpPr>
            <p:spPr>
              <a:xfrm>
                <a:off x="5512085" y="3957941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4B060F-01C8-B58D-7665-BAE8F188D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085" y="3957941"/>
                <a:ext cx="1181032" cy="4412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CAD06A-2F68-777E-0C74-91CB34D9EDDC}"/>
                  </a:ext>
                </a:extLst>
              </p:cNvPr>
              <p:cNvSpPr txBox="1"/>
              <p:nvPr/>
            </p:nvSpPr>
            <p:spPr>
              <a:xfrm>
                <a:off x="5481950" y="4430960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CAD06A-2F68-777E-0C74-91CB34D9E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950" y="4430960"/>
                <a:ext cx="1181032" cy="44127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E510F6-CE85-C4C8-1A03-AD7C2E896B92}"/>
                  </a:ext>
                </a:extLst>
              </p:cNvPr>
              <p:cNvSpPr txBox="1"/>
              <p:nvPr/>
            </p:nvSpPr>
            <p:spPr>
              <a:xfrm>
                <a:off x="7673442" y="3955655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E510F6-CE85-C4C8-1A03-AD7C2E896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442" y="3955655"/>
                <a:ext cx="1181032" cy="44127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BA143D9-BE28-A4C3-93FA-BDEBC9831C63}"/>
                  </a:ext>
                </a:extLst>
              </p:cNvPr>
              <p:cNvSpPr txBox="1"/>
              <p:nvPr/>
            </p:nvSpPr>
            <p:spPr>
              <a:xfrm>
                <a:off x="7643307" y="4428674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BA143D9-BE28-A4C3-93FA-BDEBC9831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307" y="4428674"/>
                <a:ext cx="1181032" cy="44127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2D42BFA-39EA-7A71-CACD-18ED9EBAD097}"/>
                  </a:ext>
                </a:extLst>
              </p:cNvPr>
              <p:cNvSpPr txBox="1"/>
              <p:nvPr/>
            </p:nvSpPr>
            <p:spPr>
              <a:xfrm>
                <a:off x="10452385" y="3996556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2D42BFA-39EA-7A71-CACD-18ED9EBAD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2385" y="3996556"/>
                <a:ext cx="1181032" cy="441275"/>
              </a:xfrm>
              <a:prstGeom prst="rect">
                <a:avLst/>
              </a:prstGeom>
              <a:blipFill>
                <a:blip r:embed="rId27"/>
                <a:stretch>
                  <a:fillRect r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E210F6-B0A5-0448-EEEA-E16CE707538B}"/>
                  </a:ext>
                </a:extLst>
              </p:cNvPr>
              <p:cNvSpPr txBox="1"/>
              <p:nvPr/>
            </p:nvSpPr>
            <p:spPr>
              <a:xfrm>
                <a:off x="10422250" y="4469575"/>
                <a:ext cx="1181032" cy="441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E210F6-B0A5-0448-EEEA-E16CE7075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250" y="4469575"/>
                <a:ext cx="1181032" cy="44127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19A52E-0C7A-4778-A797-507F210AAD68}"/>
              </a:ext>
            </a:extLst>
          </p:cNvPr>
          <p:cNvCxnSpPr>
            <a:stCxn id="42" idx="4"/>
          </p:cNvCxnSpPr>
          <p:nvPr/>
        </p:nvCxnSpPr>
        <p:spPr>
          <a:xfrm>
            <a:off x="3121675" y="5233133"/>
            <a:ext cx="7218" cy="418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F3175398-498A-66C4-A010-E369BA78D27F}"/>
                  </a:ext>
                </a:extLst>
              </p:cNvPr>
              <p:cNvSpPr/>
              <p:nvPr/>
            </p:nvSpPr>
            <p:spPr>
              <a:xfrm>
                <a:off x="2461992" y="5662696"/>
                <a:ext cx="1333801" cy="41309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bdoz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r>
                  <a:rPr lang="en-US" baseline="-25000" dirty="0"/>
                  <a:t>1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F3175398-498A-66C4-A010-E369BA78D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992" y="5662696"/>
                <a:ext cx="1333801" cy="413093"/>
              </a:xfrm>
              <a:prstGeom prst="roundRect">
                <a:avLst/>
              </a:prstGeom>
              <a:blipFill>
                <a:blip r:embed="rId29"/>
                <a:stretch>
                  <a:fillRect l="-1869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69DD80C-B5EB-9312-BD25-A21CC6427106}"/>
              </a:ext>
            </a:extLst>
          </p:cNvPr>
          <p:cNvCxnSpPr/>
          <p:nvPr/>
        </p:nvCxnSpPr>
        <p:spPr>
          <a:xfrm>
            <a:off x="11081933" y="5252542"/>
            <a:ext cx="7218" cy="418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539A38C-F69A-0007-88E2-96704E7109DC}"/>
                  </a:ext>
                </a:extLst>
              </p:cNvPr>
              <p:cNvSpPr/>
              <p:nvPr/>
            </p:nvSpPr>
            <p:spPr>
              <a:xfrm>
                <a:off x="10422250" y="5682105"/>
                <a:ext cx="1333801" cy="41309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bdoz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r>
                  <a:rPr lang="en-US" baseline="-25000" dirty="0"/>
                  <a:t>n</a:t>
                </a: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539A38C-F69A-0007-88E2-96704E7109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250" y="5682105"/>
                <a:ext cx="1333801" cy="413093"/>
              </a:xfrm>
              <a:prstGeom prst="roundRect">
                <a:avLst/>
              </a:prstGeom>
              <a:blipFill>
                <a:blip r:embed="rId30"/>
                <a:stretch>
                  <a:fillRect l="-1869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13FFD78-5765-1234-D8D8-DF4824AC2DCF}"/>
              </a:ext>
            </a:extLst>
          </p:cNvPr>
          <p:cNvCxnSpPr/>
          <p:nvPr/>
        </p:nvCxnSpPr>
        <p:spPr>
          <a:xfrm>
            <a:off x="8264386" y="5233133"/>
            <a:ext cx="7218" cy="418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C98FB26C-71AD-8675-90AF-E81D3AD3AC31}"/>
                  </a:ext>
                </a:extLst>
              </p:cNvPr>
              <p:cNvSpPr/>
              <p:nvPr/>
            </p:nvSpPr>
            <p:spPr>
              <a:xfrm>
                <a:off x="7604703" y="5662696"/>
                <a:ext cx="1333801" cy="41309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bdoz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r>
                  <a:rPr lang="en-US" baseline="-25000" dirty="0"/>
                  <a:t>3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C98FB26C-71AD-8675-90AF-E81D3AD3AC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03" y="5662696"/>
                <a:ext cx="1333801" cy="413093"/>
              </a:xfrm>
              <a:prstGeom prst="roundRect">
                <a:avLst/>
              </a:prstGeom>
              <a:blipFill>
                <a:blip r:embed="rId31"/>
                <a:stretch>
                  <a:fillRect l="-1869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3AEAB09-696B-72B6-613B-00F8185EE118}"/>
              </a:ext>
            </a:extLst>
          </p:cNvPr>
          <p:cNvCxnSpPr>
            <a:cxnSpLocks/>
          </p:cNvCxnSpPr>
          <p:nvPr/>
        </p:nvCxnSpPr>
        <p:spPr>
          <a:xfrm>
            <a:off x="6158641" y="5236559"/>
            <a:ext cx="7218" cy="418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F599E2C9-C732-BDB9-74B7-8644BD914C5D}"/>
                  </a:ext>
                </a:extLst>
              </p:cNvPr>
              <p:cNvSpPr/>
              <p:nvPr/>
            </p:nvSpPr>
            <p:spPr>
              <a:xfrm>
                <a:off x="5498958" y="5666122"/>
                <a:ext cx="1333801" cy="41309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bdoz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r>
                  <a:rPr lang="en-US" baseline="-25000" dirty="0"/>
                  <a:t>2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F599E2C9-C732-BDB9-74B7-8644BD914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958" y="5666122"/>
                <a:ext cx="1333801" cy="413093"/>
              </a:xfrm>
              <a:prstGeom prst="roundRect">
                <a:avLst/>
              </a:prstGeom>
              <a:blipFill>
                <a:blip r:embed="rId32"/>
                <a:stretch>
                  <a:fillRect l="-926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B351D783-6089-5659-122F-12868C632AD7}"/>
              </a:ext>
            </a:extLst>
          </p:cNvPr>
          <p:cNvSpPr txBox="1"/>
          <p:nvPr/>
        </p:nvSpPr>
        <p:spPr>
          <a:xfrm>
            <a:off x="8370380" y="63634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</p:spTree>
    <p:extLst>
      <p:ext uri="{BB962C8B-B14F-4D97-AF65-F5344CB8AC3E}">
        <p14:creationId xmlns:p14="http://schemas.microsoft.com/office/powerpoint/2010/main" val="422948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ABAA-9BAC-7F35-73B1-966E7C4E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4AC7F-91D8-BAAB-776C-0032998F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5290AAE2-6C68-18E9-8E90-3E0DBC1C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8D1D08BA-4FF0-821C-60A3-D96161FC9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DB1C7F2D-BEA0-DE06-9E33-AC1FF09DB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F53F42D3-6708-C983-0F62-3F93C4642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A5D3E-D511-A62E-7A6A-754EC6A061D3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7D57C2-ED4F-98EC-C7AE-64C1EE481768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7D57C2-ED4F-98EC-C7AE-64C1EE481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E535EB-F936-0066-8AAD-D48F107359A9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E535EB-F936-0066-8AAD-D48F10735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313B9BC-5A8C-AEBF-0403-BE51B3FF6D2B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D5FC9-EBBE-178E-F892-6655EDE5F9C0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4BFC26-41C1-4E31-7523-351F45AEF2E4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4BFC26-41C1-4E31-7523-351F45AE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57C52A-3E6B-32C8-F437-C9768AFFD431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57C52A-3E6B-32C8-F437-C9768AFFD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5B9BD8-1196-7CAE-B3C1-310F71EC1170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5B9BD8-1196-7CAE-B3C1-310F71EC1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0409686C-029E-348A-63D1-9232FAA1A986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D1633-0659-2141-A98E-726279A9B453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D1633-0659-2141-A98E-726279A9B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B09D37-A379-8561-AC44-472C0AA4CB9C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B09D37-A379-8561-AC44-472C0AA4C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E40E95-6B9B-B491-DFCA-35AE588EA2A9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E40E95-6B9B-B491-DFCA-35AE588EA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CCE60F54-6D23-5344-C692-7610AE756F10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CCE60F54-6D23-5344-C692-7610AE756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666CF8-8B22-26C3-C94A-2939BD70D9ED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C275DA-9EA5-ABE5-BCBD-327EAD5AC75E}"/>
              </a:ext>
            </a:extLst>
          </p:cNvPr>
          <p:cNvCxnSpPr>
            <a:cxnSpLocks/>
          </p:cNvCxnSpPr>
          <p:nvPr/>
        </p:nvCxnSpPr>
        <p:spPr>
          <a:xfrm>
            <a:off x="0" y="4699078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39702C-343C-64F6-E5C1-FAB4BA1DC0DA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39702C-343C-64F6-E5C1-FAB4BA1DC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9905559-5C5B-13C4-F8A7-D99941E07F22}"/>
                  </a:ext>
                </a:extLst>
              </p:cNvPr>
              <p:cNvSpPr/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9905559-5C5B-13C4-F8A7-D99941E07F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33E6D28-49AB-2494-5CDA-6469D32A57BF}"/>
                  </a:ext>
                </a:extLst>
              </p:cNvPr>
              <p:cNvSpPr/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33E6D28-49AB-2494-5CDA-6469D32A5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F5381A3D-E5E1-69C6-D285-E9AC82EFD03F}"/>
                  </a:ext>
                </a:extLst>
              </p:cNvPr>
              <p:cNvSpPr/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3</a:t>
                </a: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F5381A3D-E5E1-69C6-D285-E9AC82EFD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blipFill>
                <a:blip r:embed="rId1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1224502-14F1-DD7C-F6EA-175837ED5A56}"/>
                  </a:ext>
                </a:extLst>
              </p:cNvPr>
              <p:cNvSpPr/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2</a:t>
                </a: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1224502-14F1-DD7C-F6EA-175837ED5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FF3E9D71-94DE-F720-469B-194052F5E51A}"/>
              </a:ext>
            </a:extLst>
          </p:cNvPr>
          <p:cNvSpPr txBox="1"/>
          <p:nvPr/>
        </p:nvSpPr>
        <p:spPr>
          <a:xfrm>
            <a:off x="9301759" y="355477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D769555-45A9-28AD-2DF1-0CACCB68093C}"/>
                  </a:ext>
                </a:extLst>
              </p:cNvPr>
              <p:cNvSpPr txBox="1"/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D769555-45A9-28AD-2DF1-0CACCB680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blipFill>
                <a:blip r:embed="rId21"/>
                <a:stretch>
                  <a:fillRect l="-12903" r="-967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147668-C3BA-C99B-9834-DFC18608B6DB}"/>
                  </a:ext>
                </a:extLst>
              </p:cNvPr>
              <p:cNvSpPr txBox="1"/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147668-C3BA-C99B-9834-DFC18608B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blipFill>
                <a:blip r:embed="rId22"/>
                <a:stretch>
                  <a:fillRect l="-9375" t="-4545" r="-625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E9AFF59-673A-AF16-0B89-01E25500EE54}"/>
                  </a:ext>
                </a:extLst>
              </p:cNvPr>
              <p:cNvSpPr txBox="1"/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E9AFF59-673A-AF16-0B89-01E25500E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blipFill>
                <a:blip r:embed="rId23"/>
                <a:stretch>
                  <a:fillRect l="-9375" t="-4762" r="-937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DAFF4E1E-52F2-F172-A2F9-2E46715003C3}"/>
              </a:ext>
            </a:extLst>
          </p:cNvPr>
          <p:cNvSpPr txBox="1"/>
          <p:nvPr/>
        </p:nvSpPr>
        <p:spPr>
          <a:xfrm>
            <a:off x="8482291" y="43913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D80F5124-741F-C797-EC03-1B53A5FF02F8}"/>
                  </a:ext>
                </a:extLst>
              </p:cNvPr>
              <p:cNvSpPr/>
              <p:nvPr/>
            </p:nvSpPr>
            <p:spPr>
              <a:xfrm>
                <a:off x="84844" y="4764745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XOR Gate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D80F5124-741F-C797-EC03-1B53A5FF0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4764745"/>
                <a:ext cx="1535837" cy="444738"/>
              </a:xfrm>
              <a:prstGeom prst="roundRect">
                <a:avLst/>
              </a:prstGeom>
              <a:blipFill>
                <a:blip r:embed="rId24"/>
                <a:stretch>
                  <a:fillRect t="-789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234557C-2779-C5D9-5F4A-A87C3A6C9B3B}"/>
                  </a:ext>
                </a:extLst>
              </p:cNvPr>
              <p:cNvSpPr/>
              <p:nvPr/>
            </p:nvSpPr>
            <p:spPr>
              <a:xfrm>
                <a:off x="2498401" y="4790133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234557C-2779-C5D9-5F4A-A87C3A6C9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1" y="4790133"/>
                <a:ext cx="1129695" cy="349879"/>
              </a:xfrm>
              <a:prstGeom prst="roundRect">
                <a:avLst/>
              </a:prstGeom>
              <a:blipFill>
                <a:blip r:embed="rId2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640ABA33-208F-D9E2-6652-004AD59A885C}"/>
                  </a:ext>
                </a:extLst>
              </p:cNvPr>
              <p:cNvSpPr/>
              <p:nvPr/>
            </p:nvSpPr>
            <p:spPr>
              <a:xfrm>
                <a:off x="1807636" y="536304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640ABA33-208F-D9E2-6652-004AD59A8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636" y="5363049"/>
                <a:ext cx="1129695" cy="349879"/>
              </a:xfrm>
              <a:prstGeom prst="roundRect">
                <a:avLst/>
              </a:prstGeom>
              <a:blipFill>
                <a:blip r:embed="rId2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5A5803AA-D3E2-FE32-C0FA-C62FE10C0A6A}"/>
                  </a:ext>
                </a:extLst>
              </p:cNvPr>
              <p:cNvSpPr/>
              <p:nvPr/>
            </p:nvSpPr>
            <p:spPr>
              <a:xfrm>
                <a:off x="3333938" y="5363852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5A5803AA-D3E2-FE32-C0FA-C62FE10C0A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938" y="5363852"/>
                <a:ext cx="1129695" cy="349879"/>
              </a:xfrm>
              <a:prstGeom prst="roundRect">
                <a:avLst/>
              </a:prstGeom>
              <a:blipFill>
                <a:blip r:embed="rId2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C830C230-F060-A22B-91B0-B6B0F876F0CF}"/>
              </a:ext>
            </a:extLst>
          </p:cNvPr>
          <p:cNvSpPr txBox="1"/>
          <p:nvPr/>
        </p:nvSpPr>
        <p:spPr>
          <a:xfrm>
            <a:off x="2853953" y="5372737"/>
            <a:ext cx="563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⊕</a:t>
            </a:r>
            <a:endParaRPr lang="en-US" sz="18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61137EC-F095-49FD-087C-15BE98BF85C5}"/>
                  </a:ext>
                </a:extLst>
              </p:cNvPr>
              <p:cNvSpPr txBox="1"/>
              <p:nvPr/>
            </p:nvSpPr>
            <p:spPr>
              <a:xfrm rot="5400000">
                <a:off x="3025828" y="5153378"/>
                <a:ext cx="2196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61137EC-F095-49FD-087C-15BE98BF8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025828" y="5153378"/>
                <a:ext cx="219612" cy="276999"/>
              </a:xfrm>
              <a:prstGeom prst="rect">
                <a:avLst/>
              </a:prstGeom>
              <a:blipFill>
                <a:blip r:embed="rId28"/>
                <a:stretch>
                  <a:fillRect t="-1666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DC0CE3F3-E661-A3F5-7E5F-DFAD57AE4A93}"/>
                  </a:ext>
                </a:extLst>
              </p:cNvPr>
              <p:cNvSpPr/>
              <p:nvPr/>
            </p:nvSpPr>
            <p:spPr>
              <a:xfrm>
                <a:off x="10596447" y="483191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DC0CE3F3-E661-A3F5-7E5F-DFAD57AE4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447" y="4831915"/>
                <a:ext cx="1129695" cy="349879"/>
              </a:xfrm>
              <a:prstGeom prst="roundRect">
                <a:avLst/>
              </a:prstGeom>
              <a:blipFill>
                <a:blip r:embed="rId29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60A27DE7-0090-CA04-C07F-CF9F03CA64FF}"/>
                  </a:ext>
                </a:extLst>
              </p:cNvPr>
              <p:cNvSpPr/>
              <p:nvPr/>
            </p:nvSpPr>
            <p:spPr>
              <a:xfrm>
                <a:off x="5530683" y="48249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60A27DE7-0090-CA04-C07F-CF9F03CA6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4824995"/>
                <a:ext cx="1129695" cy="349879"/>
              </a:xfrm>
              <a:prstGeom prst="roundRect">
                <a:avLst/>
              </a:prstGeom>
              <a:blipFill>
                <a:blip r:embed="rId3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3F1481A-4500-E826-C06B-206F611625BE}"/>
                  </a:ext>
                </a:extLst>
              </p:cNvPr>
              <p:cNvSpPr/>
              <p:nvPr/>
            </p:nvSpPr>
            <p:spPr>
              <a:xfrm>
                <a:off x="7745975" y="482146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3F1481A-4500-E826-C06B-206F61162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4821468"/>
                <a:ext cx="1129695" cy="349879"/>
              </a:xfrm>
              <a:prstGeom prst="roundRect">
                <a:avLst/>
              </a:prstGeom>
              <a:blipFill>
                <a:blip r:embed="rId3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1CEE5F5D-AEBB-2311-FE58-51206F2F13B1}"/>
              </a:ext>
            </a:extLst>
          </p:cNvPr>
          <p:cNvSpPr txBox="1"/>
          <p:nvPr/>
        </p:nvSpPr>
        <p:spPr>
          <a:xfrm>
            <a:off x="9301759" y="4589533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DF87ED-FB6D-E0BD-F58A-8DC45B3CE3E7}"/>
                  </a:ext>
                </a:extLst>
              </p:cNvPr>
              <p:cNvSpPr txBox="1"/>
              <p:nvPr/>
            </p:nvSpPr>
            <p:spPr>
              <a:xfrm>
                <a:off x="84844" y="5291877"/>
                <a:ext cx="1608967" cy="317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DF87ED-FB6D-E0BD-F58A-8DC45B3CE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5291877"/>
                <a:ext cx="1608967" cy="317844"/>
              </a:xfrm>
              <a:prstGeom prst="rect">
                <a:avLst/>
              </a:prstGeom>
              <a:blipFill>
                <a:blip r:embed="rId3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15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1" grpId="0"/>
      <p:bldP spid="62" grpId="0"/>
      <p:bldP spid="63" grpId="0" animBg="1"/>
      <p:bldP spid="67" grpId="0" animBg="1"/>
      <p:bldP spid="77" grpId="0" animBg="1"/>
      <p:bldP spid="7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1BF1-3E2B-4B49-AD3E-80690C809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0312-C92D-AF71-386B-4BE29779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E66525D5-613F-928B-4A5D-ACE63AF9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C12C8D67-BDF2-451E-7E7C-AC52D90F5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F2D926BC-6A69-304D-5DEA-E60E2AEED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50475967-A576-02CF-9774-473526602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0DE00-4937-F8DB-EFA8-7594183D2D3A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AB4E12-D7FC-2B2D-F24A-88799E5E84B0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AB4E12-D7FC-2B2D-F24A-88799E5E8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E32E8-CB25-8EA3-45B1-9251F796BEB5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E32E8-CB25-8EA3-45B1-9251F796B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9E4CA37-842C-3165-1178-BCC8F878CCF8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D3331-4562-8888-F52E-B02DB6C19DC2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D0EFFF-5BF3-115B-2C8E-DBEDED1191DF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D0EFFF-5BF3-115B-2C8E-DBEDED119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53F9D4-516A-D239-7210-4B7F115FED81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53F9D4-516A-D239-7210-4B7F115FE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9CA1A8-B02A-B24D-B51E-47787EB3BCD6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9CA1A8-B02A-B24D-B51E-47787EB3B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2DEA9511-B70C-E11D-BBDE-AB38B8DEDCD9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1E8299-C8C2-3AFA-74F1-4637DF938750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1E8299-C8C2-3AFA-74F1-4637DF938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A1CC86-CE6C-0E68-B15D-9E8A91913794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A1CC86-CE6C-0E68-B15D-9E8A91913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6D131E-A88F-0AFE-620D-30D05CDE78BA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6D131E-A88F-0AFE-620D-30D05CDE7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4BDDBA-B87D-8A10-8CB2-258E8AEE4842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4BDDBA-B87D-8A10-8CB2-258E8AEE4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595D817-F2D3-D141-7C3D-7CDEC997477B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53C827-1C48-D200-8823-8A4E7B610E41}"/>
              </a:ext>
            </a:extLst>
          </p:cNvPr>
          <p:cNvCxnSpPr>
            <a:cxnSpLocks/>
          </p:cNvCxnSpPr>
          <p:nvPr/>
        </p:nvCxnSpPr>
        <p:spPr>
          <a:xfrm>
            <a:off x="0" y="4699078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33EC5B-6C6E-E94D-EC29-D16F07E6603B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33EC5B-6C6E-E94D-EC29-D16F07E66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A49B4D7F-EE53-9978-65FA-3BDB7ACFDCDF}"/>
                  </a:ext>
                </a:extLst>
              </p:cNvPr>
              <p:cNvSpPr/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A49B4D7F-EE53-9978-65FA-3BDB7ACFD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EE2DD94-8E1C-99C2-9F49-095EEDF2D5C8}"/>
                  </a:ext>
                </a:extLst>
              </p:cNvPr>
              <p:cNvSpPr/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EE2DD94-8E1C-99C2-9F49-095EEDF2D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249ABA32-684F-A462-A827-3429F6899AAD}"/>
                  </a:ext>
                </a:extLst>
              </p:cNvPr>
              <p:cNvSpPr/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3</a:t>
                </a: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249ABA32-684F-A462-A827-3429F6899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blipFill>
                <a:blip r:embed="rId1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827FF979-AA79-278F-FF15-74390FBB1125}"/>
                  </a:ext>
                </a:extLst>
              </p:cNvPr>
              <p:cNvSpPr/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2</a:t>
                </a: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827FF979-AA79-278F-FF15-74390FBB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695F00A-55D9-53AA-EDF2-2571DBEB60BA}"/>
              </a:ext>
            </a:extLst>
          </p:cNvPr>
          <p:cNvSpPr txBox="1"/>
          <p:nvPr/>
        </p:nvSpPr>
        <p:spPr>
          <a:xfrm>
            <a:off x="9301759" y="355477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FCC5AAE-7ACE-EEEA-DB68-0E13634575C3}"/>
                  </a:ext>
                </a:extLst>
              </p:cNvPr>
              <p:cNvSpPr txBox="1"/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FCC5AAE-7ACE-EEEA-DB68-0E1363457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blipFill>
                <a:blip r:embed="rId21"/>
                <a:stretch>
                  <a:fillRect l="-12903" r="-967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F5D51F-987C-DFE0-496B-349BC049A72D}"/>
                  </a:ext>
                </a:extLst>
              </p:cNvPr>
              <p:cNvSpPr txBox="1"/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F5D51F-987C-DFE0-496B-349BC049A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blipFill>
                <a:blip r:embed="rId22"/>
                <a:stretch>
                  <a:fillRect l="-9375" t="-4545" r="-625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FEC34A-FC23-C5D1-1FB9-9D83AC96D6E5}"/>
                  </a:ext>
                </a:extLst>
              </p:cNvPr>
              <p:cNvSpPr txBox="1"/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FEC34A-FC23-C5D1-1FB9-9D83AC96D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blipFill>
                <a:blip r:embed="rId23"/>
                <a:stretch>
                  <a:fillRect l="-9375" t="-4762" r="-937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3CFE4D2-BA6E-1532-735F-1A5677BF3C75}"/>
              </a:ext>
            </a:extLst>
          </p:cNvPr>
          <p:cNvSpPr txBox="1"/>
          <p:nvPr/>
        </p:nvSpPr>
        <p:spPr>
          <a:xfrm>
            <a:off x="8482291" y="43913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F4A33CA-108A-8CF2-F0C6-08B49E302BBB}"/>
                  </a:ext>
                </a:extLst>
              </p:cNvPr>
              <p:cNvSpPr/>
              <p:nvPr/>
            </p:nvSpPr>
            <p:spPr>
              <a:xfrm>
                <a:off x="84844" y="4764745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XOR Gate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F4A33CA-108A-8CF2-F0C6-08B49E302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4764745"/>
                <a:ext cx="1535837" cy="444738"/>
              </a:xfrm>
              <a:prstGeom prst="roundRect">
                <a:avLst/>
              </a:prstGeom>
              <a:blipFill>
                <a:blip r:embed="rId24"/>
                <a:stretch>
                  <a:fillRect t="-789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03ABCD3-F4E7-FD8F-703B-80F1F3B56CE6}"/>
                  </a:ext>
                </a:extLst>
              </p:cNvPr>
              <p:cNvSpPr/>
              <p:nvPr/>
            </p:nvSpPr>
            <p:spPr>
              <a:xfrm>
                <a:off x="2498401" y="4790133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03ABCD3-F4E7-FD8F-703B-80F1F3B56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1" y="4790133"/>
                <a:ext cx="1129695" cy="349879"/>
              </a:xfrm>
              <a:prstGeom prst="roundRect">
                <a:avLst/>
              </a:prstGeom>
              <a:blipFill>
                <a:blip r:embed="rId2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676C8836-9736-EF4B-8388-FF46B5BF2DB2}"/>
                  </a:ext>
                </a:extLst>
              </p:cNvPr>
              <p:cNvSpPr/>
              <p:nvPr/>
            </p:nvSpPr>
            <p:spPr>
              <a:xfrm>
                <a:off x="10596447" y="483191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676C8836-9736-EF4B-8388-FF46B5BF2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447" y="4831915"/>
                <a:ext cx="1129695" cy="349879"/>
              </a:xfrm>
              <a:prstGeom prst="roundRect">
                <a:avLst/>
              </a:prstGeom>
              <a:blipFill>
                <a:blip r:embed="rId2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F9C6898D-5E64-20B0-CD66-A19F5F6FB892}"/>
                  </a:ext>
                </a:extLst>
              </p:cNvPr>
              <p:cNvSpPr/>
              <p:nvPr/>
            </p:nvSpPr>
            <p:spPr>
              <a:xfrm>
                <a:off x="5530683" y="48249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F9C6898D-5E64-20B0-CD66-A19F5F6FB8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4824995"/>
                <a:ext cx="1129695" cy="349879"/>
              </a:xfrm>
              <a:prstGeom prst="roundRect">
                <a:avLst/>
              </a:prstGeom>
              <a:blipFill>
                <a:blip r:embed="rId2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C69E3FF6-3480-2FA3-7D59-74446037ACA9}"/>
                  </a:ext>
                </a:extLst>
              </p:cNvPr>
              <p:cNvSpPr/>
              <p:nvPr/>
            </p:nvSpPr>
            <p:spPr>
              <a:xfrm>
                <a:off x="7745975" y="482146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C69E3FF6-3480-2FA3-7D59-74446037A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4821468"/>
                <a:ext cx="1129695" cy="349879"/>
              </a:xfrm>
              <a:prstGeom prst="roundRect">
                <a:avLst/>
              </a:prstGeom>
              <a:blipFill>
                <a:blip r:embed="rId2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D95F3469-3C90-C0B1-C5FF-DE25A58437E8}"/>
              </a:ext>
            </a:extLst>
          </p:cNvPr>
          <p:cNvSpPr txBox="1"/>
          <p:nvPr/>
        </p:nvSpPr>
        <p:spPr>
          <a:xfrm>
            <a:off x="9301759" y="4589533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6B3B4-7DE2-F26B-60B9-EAB5A2A1CF6C}"/>
                  </a:ext>
                </a:extLst>
              </p:cNvPr>
              <p:cNvSpPr txBox="1"/>
              <p:nvPr/>
            </p:nvSpPr>
            <p:spPr>
              <a:xfrm>
                <a:off x="5410214" y="5373870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6B3B4-7DE2-F26B-60B9-EAB5A2A1C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14" y="5373870"/>
                <a:ext cx="1370632" cy="269241"/>
              </a:xfrm>
              <a:prstGeom prst="rect">
                <a:avLst/>
              </a:prstGeom>
              <a:blipFill>
                <a:blip r:embed="rId29"/>
                <a:stretch>
                  <a:fillRect l="-4630" t="-4545" r="-3704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8211CC-02E7-1E70-D59F-0BA8DCAB2270}"/>
                  </a:ext>
                </a:extLst>
              </p:cNvPr>
              <p:cNvSpPr txBox="1"/>
              <p:nvPr/>
            </p:nvSpPr>
            <p:spPr>
              <a:xfrm>
                <a:off x="7538105" y="5407659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8211CC-02E7-1E70-D59F-0BA8DCAB2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105" y="5407659"/>
                <a:ext cx="1370632" cy="269241"/>
              </a:xfrm>
              <a:prstGeom prst="rect">
                <a:avLst/>
              </a:prstGeom>
              <a:blipFill>
                <a:blip r:embed="rId30"/>
                <a:stretch>
                  <a:fillRect l="-4587" r="-367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61B6DC-9886-10AA-9473-3E22B7B0508E}"/>
                  </a:ext>
                </a:extLst>
              </p:cNvPr>
              <p:cNvSpPr txBox="1"/>
              <p:nvPr/>
            </p:nvSpPr>
            <p:spPr>
              <a:xfrm>
                <a:off x="10475978" y="5407658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61B6DC-9886-10AA-9473-3E22B7B05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5978" y="5407658"/>
                <a:ext cx="1370632" cy="269241"/>
              </a:xfrm>
              <a:prstGeom prst="rect">
                <a:avLst/>
              </a:prstGeom>
              <a:blipFill>
                <a:blip r:embed="rId31"/>
                <a:stretch>
                  <a:fillRect l="-4630" r="-370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856FB-DD10-C695-DEC3-FD4ACA4FD00C}"/>
                  </a:ext>
                </a:extLst>
              </p:cNvPr>
              <p:cNvSpPr txBox="1"/>
              <p:nvPr/>
            </p:nvSpPr>
            <p:spPr>
              <a:xfrm>
                <a:off x="84844" y="5291877"/>
                <a:ext cx="1608967" cy="317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856FB-DD10-C695-DEC3-FD4ACA4FD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5291877"/>
                <a:ext cx="1608967" cy="317844"/>
              </a:xfrm>
              <a:prstGeom prst="rect">
                <a:avLst/>
              </a:prstGeom>
              <a:blipFill>
                <a:blip r:embed="rId3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168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FBF43-23C9-0BFE-89ED-9FC0DC82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BB07D-7B58-97AC-5DAD-AE60C341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40CAFEEB-FA4B-7801-7DB1-E07A0686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D4480EB8-13FA-4B9A-0C07-EB29F6B98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B713AC24-6EC4-12A8-AD1C-644A9FF09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BB3F7D2C-97A3-D623-5836-ADE565799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F0659-342A-970E-5794-27185EFF8344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68A203-377F-C783-99CB-519433F1969D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68A203-377F-C783-99CB-519433F19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A4ED6D-2844-B1CC-3A19-15E0D7009590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A4ED6D-2844-B1CC-3A19-15E0D700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88D558-B823-0105-3031-77A1BA0F2534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828CCA-9A56-9E22-05E0-45C776C6A73E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0BF5F8-8C18-430C-8A8A-5C3FBE243C9C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0BF5F8-8C18-430C-8A8A-5C3FBE243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5090AD-B2BD-A5E1-7ABA-3F7FEEE5A04B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5090AD-B2BD-A5E1-7ABA-3F7FEEE5A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832063-FA8B-DB40-5FC7-0C0D436BF670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832063-FA8B-DB40-5FC7-0C0D436BF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5D3DD311-F689-6BCB-9EBF-31E92D7E400F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250B0F-C188-39E2-E830-BF42B8F05D22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250B0F-C188-39E2-E830-BF42B8F05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87C4C6-9583-9359-5AAE-95D4EEAF6017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87C4C6-9583-9359-5AAE-95D4EEAF6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9F7C57-3185-6113-EA61-747DDFC157E2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9F7C57-3185-6113-EA61-747DDFC15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77E11A7F-B5E5-0791-E1A7-60A09390AC35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77E11A7F-B5E5-0791-E1A7-60A09390A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95655C-FC3B-8601-CDC2-78A212CE9EE6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EFDCCC-50F2-3B6E-412C-7D0146816308}"/>
              </a:ext>
            </a:extLst>
          </p:cNvPr>
          <p:cNvCxnSpPr>
            <a:cxnSpLocks/>
          </p:cNvCxnSpPr>
          <p:nvPr/>
        </p:nvCxnSpPr>
        <p:spPr>
          <a:xfrm>
            <a:off x="0" y="4699078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9F8FD7-896A-1D36-BA28-A90B1DEAD54C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9F8FD7-896A-1D36-BA28-A90B1DEAD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C688432C-6B97-D6EE-6B1C-09F36F7B9D9A}"/>
                  </a:ext>
                </a:extLst>
              </p:cNvPr>
              <p:cNvSpPr/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C688432C-6B97-D6EE-6B1C-09F36F7B9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ED27F376-B8B0-735F-FED9-6E886331F503}"/>
                  </a:ext>
                </a:extLst>
              </p:cNvPr>
              <p:cNvSpPr/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ED27F376-B8B0-735F-FED9-6E886331F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FF2D48E1-7126-1702-629C-A5646A628526}"/>
                  </a:ext>
                </a:extLst>
              </p:cNvPr>
              <p:cNvSpPr/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3</a:t>
                </a: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FF2D48E1-7126-1702-629C-A5646A628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blipFill>
                <a:blip r:embed="rId1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86FF4D39-4DF4-75B5-08FC-0A13E5E5232C}"/>
                  </a:ext>
                </a:extLst>
              </p:cNvPr>
              <p:cNvSpPr/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2</a:t>
                </a: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86FF4D39-4DF4-75B5-08FC-0A13E5E52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B48AA94-A102-44F7-7057-1A896FA9E5CB}"/>
              </a:ext>
            </a:extLst>
          </p:cNvPr>
          <p:cNvSpPr txBox="1"/>
          <p:nvPr/>
        </p:nvSpPr>
        <p:spPr>
          <a:xfrm>
            <a:off x="9301759" y="355477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AB1D0EF-71BA-93F8-0D32-DAE98BA6B642}"/>
                  </a:ext>
                </a:extLst>
              </p:cNvPr>
              <p:cNvSpPr txBox="1"/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AB1D0EF-71BA-93F8-0D32-DAE98BA6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blipFill>
                <a:blip r:embed="rId21"/>
                <a:stretch>
                  <a:fillRect l="-12903" r="-967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B4A9B1-5739-E3D2-2239-F633E446BA88}"/>
                  </a:ext>
                </a:extLst>
              </p:cNvPr>
              <p:cNvSpPr txBox="1"/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B4A9B1-5739-E3D2-2239-F633E446B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blipFill>
                <a:blip r:embed="rId22"/>
                <a:stretch>
                  <a:fillRect l="-9375" t="-4545" r="-625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B203732-7906-BA29-7029-F6AFC2A68EBD}"/>
                  </a:ext>
                </a:extLst>
              </p:cNvPr>
              <p:cNvSpPr txBox="1"/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B203732-7906-BA29-7029-F6AFC2A68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blipFill>
                <a:blip r:embed="rId23"/>
                <a:stretch>
                  <a:fillRect l="-9375" t="-4762" r="-937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DC15FB96-6880-EE0B-4755-B395A49BD9E1}"/>
              </a:ext>
            </a:extLst>
          </p:cNvPr>
          <p:cNvSpPr txBox="1"/>
          <p:nvPr/>
        </p:nvSpPr>
        <p:spPr>
          <a:xfrm>
            <a:off x="8482291" y="43913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8D23786-0970-FB75-18E3-A2EFF97D99E4}"/>
                  </a:ext>
                </a:extLst>
              </p:cNvPr>
              <p:cNvSpPr/>
              <p:nvPr/>
            </p:nvSpPr>
            <p:spPr>
              <a:xfrm>
                <a:off x="84844" y="4764745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XOR Gate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8D23786-0970-FB75-18E3-A2EFF97D9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4764745"/>
                <a:ext cx="1535837" cy="444738"/>
              </a:xfrm>
              <a:prstGeom prst="roundRect">
                <a:avLst/>
              </a:prstGeom>
              <a:blipFill>
                <a:blip r:embed="rId24"/>
                <a:stretch>
                  <a:fillRect t="-789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5B7E40C2-9EA5-1979-BE4B-0285EDD23134}"/>
                  </a:ext>
                </a:extLst>
              </p:cNvPr>
              <p:cNvSpPr/>
              <p:nvPr/>
            </p:nvSpPr>
            <p:spPr>
              <a:xfrm>
                <a:off x="2498401" y="4790133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5B7E40C2-9EA5-1979-BE4B-0285EDD23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1" y="4790133"/>
                <a:ext cx="1129695" cy="349879"/>
              </a:xfrm>
              <a:prstGeom prst="roundRect">
                <a:avLst/>
              </a:prstGeom>
              <a:blipFill>
                <a:blip r:embed="rId2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9A581F4-876C-D506-9075-A5D4BD66D8F2}"/>
                  </a:ext>
                </a:extLst>
              </p:cNvPr>
              <p:cNvSpPr/>
              <p:nvPr/>
            </p:nvSpPr>
            <p:spPr>
              <a:xfrm>
                <a:off x="10596447" y="483191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9A581F4-876C-D506-9075-A5D4BD66D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447" y="4831915"/>
                <a:ext cx="1129695" cy="349879"/>
              </a:xfrm>
              <a:prstGeom prst="roundRect">
                <a:avLst/>
              </a:prstGeom>
              <a:blipFill>
                <a:blip r:embed="rId2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DF2178D1-78D3-E6A8-D269-7FE31A067ED0}"/>
                  </a:ext>
                </a:extLst>
              </p:cNvPr>
              <p:cNvSpPr/>
              <p:nvPr/>
            </p:nvSpPr>
            <p:spPr>
              <a:xfrm>
                <a:off x="5530683" y="48249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DF2178D1-78D3-E6A8-D269-7FE31A067E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4824995"/>
                <a:ext cx="1129695" cy="349879"/>
              </a:xfrm>
              <a:prstGeom prst="roundRect">
                <a:avLst/>
              </a:prstGeom>
              <a:blipFill>
                <a:blip r:embed="rId2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1365C2CD-864C-0A4D-5E91-0358452BA97A}"/>
                  </a:ext>
                </a:extLst>
              </p:cNvPr>
              <p:cNvSpPr/>
              <p:nvPr/>
            </p:nvSpPr>
            <p:spPr>
              <a:xfrm>
                <a:off x="7745975" y="482146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1365C2CD-864C-0A4D-5E91-0358452BA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4821468"/>
                <a:ext cx="1129695" cy="349879"/>
              </a:xfrm>
              <a:prstGeom prst="roundRect">
                <a:avLst/>
              </a:prstGeom>
              <a:blipFill>
                <a:blip r:embed="rId2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08FDD800-0F0B-B4A6-1791-2B348783508D}"/>
              </a:ext>
            </a:extLst>
          </p:cNvPr>
          <p:cNvSpPr txBox="1"/>
          <p:nvPr/>
        </p:nvSpPr>
        <p:spPr>
          <a:xfrm>
            <a:off x="9301759" y="4589533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57A4AE-32DB-81AA-5B71-5F3F5586864F}"/>
                  </a:ext>
                </a:extLst>
              </p:cNvPr>
              <p:cNvSpPr txBox="1"/>
              <p:nvPr/>
            </p:nvSpPr>
            <p:spPr>
              <a:xfrm>
                <a:off x="5916635" y="5328906"/>
                <a:ext cx="357790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57A4AE-32DB-81AA-5B71-5F3F55868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635" y="5328906"/>
                <a:ext cx="357790" cy="269241"/>
              </a:xfrm>
              <a:prstGeom prst="rect">
                <a:avLst/>
              </a:prstGeom>
              <a:blipFill>
                <a:blip r:embed="rId29"/>
                <a:stretch>
                  <a:fillRect l="-14286" r="-1428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347D2-CBB0-4406-227E-5F7A6F9C2EEC}"/>
                  </a:ext>
                </a:extLst>
              </p:cNvPr>
              <p:cNvSpPr txBox="1"/>
              <p:nvPr/>
            </p:nvSpPr>
            <p:spPr>
              <a:xfrm>
                <a:off x="8044526" y="5353823"/>
                <a:ext cx="357790" cy="27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347D2-CBB0-4406-227E-5F7A6F9C2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526" y="5353823"/>
                <a:ext cx="357790" cy="270330"/>
              </a:xfrm>
              <a:prstGeom prst="rect">
                <a:avLst/>
              </a:prstGeom>
              <a:blipFill>
                <a:blip r:embed="rId30"/>
                <a:stretch>
                  <a:fillRect l="-10345" r="-103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57954B-0F5E-45C1-567B-CE3BA5D8B415}"/>
                  </a:ext>
                </a:extLst>
              </p:cNvPr>
              <p:cNvSpPr txBox="1"/>
              <p:nvPr/>
            </p:nvSpPr>
            <p:spPr>
              <a:xfrm>
                <a:off x="10982399" y="5349263"/>
                <a:ext cx="357790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57954B-0F5E-45C1-567B-CE3BA5D8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399" y="5349263"/>
                <a:ext cx="357790" cy="261610"/>
              </a:xfrm>
              <a:prstGeom prst="rect">
                <a:avLst/>
              </a:prstGeom>
              <a:blipFill>
                <a:blip r:embed="rId31"/>
                <a:stretch>
                  <a:fillRect l="-10345" t="-4762" r="-1379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662C4D5-EA22-F1C2-6C7A-D5FF9E77AB34}"/>
                  </a:ext>
                </a:extLst>
              </p:cNvPr>
              <p:cNvSpPr/>
              <p:nvPr/>
            </p:nvSpPr>
            <p:spPr>
              <a:xfrm>
                <a:off x="12663" y="6077738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AND Gate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662C4D5-EA22-F1C2-6C7A-D5FF9E77A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3" y="6077738"/>
                <a:ext cx="1535837" cy="444738"/>
              </a:xfrm>
              <a:prstGeom prst="roundRect">
                <a:avLst/>
              </a:prstGeom>
              <a:blipFill>
                <a:blip r:embed="rId32"/>
                <a:stretch>
                  <a:fillRect t="-10811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D7BB44-B4F8-7829-A27B-BD55C08E26B3}"/>
                  </a:ext>
                </a:extLst>
              </p:cNvPr>
              <p:cNvSpPr txBox="1"/>
              <p:nvPr/>
            </p:nvSpPr>
            <p:spPr>
              <a:xfrm>
                <a:off x="0" y="6522476"/>
                <a:ext cx="1579535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D7BB44-B4F8-7829-A27B-BD55C08E2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22476"/>
                <a:ext cx="1579535" cy="31669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63B95BC-4894-B83E-5C34-8D3DB0678A81}"/>
                  </a:ext>
                </a:extLst>
              </p:cNvPr>
              <p:cNvSpPr/>
              <p:nvPr/>
            </p:nvSpPr>
            <p:spPr>
              <a:xfrm>
                <a:off x="2543579" y="607773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63B95BC-4894-B83E-5C34-8D3DB0678A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579" y="6077738"/>
                <a:ext cx="1129695" cy="349879"/>
              </a:xfrm>
              <a:prstGeom prst="roundRect">
                <a:avLst/>
              </a:prstGeom>
              <a:blipFill>
                <a:blip r:embed="rId3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FFDC544-DDE4-CF07-D6EE-70694F678D1C}"/>
                  </a:ext>
                </a:extLst>
              </p:cNvPr>
              <p:cNvSpPr/>
              <p:nvPr/>
            </p:nvSpPr>
            <p:spPr>
              <a:xfrm>
                <a:off x="10563522" y="607773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FFDC544-DDE4-CF07-D6EE-70694F678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522" y="6077738"/>
                <a:ext cx="1129695" cy="349879"/>
              </a:xfrm>
              <a:prstGeom prst="roundRect">
                <a:avLst/>
              </a:prstGeom>
              <a:blipFill>
                <a:blip r:embed="rId35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7FEFACC9-CC4B-2BA6-6ABA-04D85338AD01}"/>
                  </a:ext>
                </a:extLst>
              </p:cNvPr>
              <p:cNvSpPr/>
              <p:nvPr/>
            </p:nvSpPr>
            <p:spPr>
              <a:xfrm>
                <a:off x="7745975" y="607773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3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7FEFACC9-CC4B-2BA6-6ABA-04D85338A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6077738"/>
                <a:ext cx="1129695" cy="349879"/>
              </a:xfrm>
              <a:prstGeom prst="roundRect">
                <a:avLst/>
              </a:prstGeom>
              <a:blipFill>
                <a:blip r:embed="rId3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86F9C4F6-42B2-C03F-BE46-91E3661E3073}"/>
                  </a:ext>
                </a:extLst>
              </p:cNvPr>
              <p:cNvSpPr/>
              <p:nvPr/>
            </p:nvSpPr>
            <p:spPr>
              <a:xfrm>
                <a:off x="5576331" y="607237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2</a:t>
                </a:r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86F9C4F6-42B2-C03F-BE46-91E3661E3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331" y="6072371"/>
                <a:ext cx="1129695" cy="349879"/>
              </a:xfrm>
              <a:prstGeom prst="roundRect">
                <a:avLst/>
              </a:prstGeom>
              <a:blipFill>
                <a:blip r:embed="rId3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70E12AA-740C-F46A-AF2A-2B56B5D4BBF8}"/>
              </a:ext>
            </a:extLst>
          </p:cNvPr>
          <p:cNvSpPr txBox="1"/>
          <p:nvPr/>
        </p:nvSpPr>
        <p:spPr>
          <a:xfrm>
            <a:off x="9301759" y="595022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FC7556-1FA6-4849-973D-C71E17A842AE}"/>
              </a:ext>
            </a:extLst>
          </p:cNvPr>
          <p:cNvCxnSpPr>
            <a:cxnSpLocks/>
          </p:cNvCxnSpPr>
          <p:nvPr/>
        </p:nvCxnSpPr>
        <p:spPr>
          <a:xfrm>
            <a:off x="-12671" y="5831979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4FBCC24-F7C7-2A6C-1B8D-637D98CDCB8E}"/>
                  </a:ext>
                </a:extLst>
              </p:cNvPr>
              <p:cNvSpPr/>
              <p:nvPr/>
            </p:nvSpPr>
            <p:spPr>
              <a:xfrm>
                <a:off x="134899" y="1233046"/>
                <a:ext cx="2103185" cy="57878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</a:rPr>
                  <a:t>Communication cost</a:t>
                </a:r>
                <a:r>
                  <a:rPr lang="en-US" sz="1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per wire/gate</a:t>
                </a:r>
              </a:p>
            </p:txBody>
          </p:sp>
        </mc:Choice>
        <mc:Fallback xmlns="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84FBCC24-F7C7-2A6C-1B8D-637D98CDC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99" y="1233046"/>
                <a:ext cx="2103185" cy="578782"/>
              </a:xfrm>
              <a:prstGeom prst="roundRect">
                <a:avLst/>
              </a:prstGeom>
              <a:blipFill>
                <a:blip r:embed="rId38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7FBEA9-599B-F6B1-5CF8-004120B7747A}"/>
                  </a:ext>
                </a:extLst>
              </p:cNvPr>
              <p:cNvSpPr txBox="1"/>
              <p:nvPr/>
            </p:nvSpPr>
            <p:spPr>
              <a:xfrm>
                <a:off x="84844" y="5291877"/>
                <a:ext cx="1608967" cy="317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7FBEA9-599B-F6B1-5CF8-004120B77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5291877"/>
                <a:ext cx="1608967" cy="317844"/>
              </a:xfrm>
              <a:prstGeom prst="rect">
                <a:avLst/>
              </a:prstGeom>
              <a:blipFill>
                <a:blip r:embed="rId39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4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 animBg="1"/>
      <p:bldP spid="29" grpId="0" animBg="1"/>
      <p:bldP spid="30" grpId="0" animBg="1"/>
      <p:bldP spid="31" grpId="0" animBg="1"/>
      <p:bldP spid="32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2C853-0B39-A032-73CA-7169F8EF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Protocol Invariant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7A49BC-4FF9-5B99-20E3-860925F25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an evaluated wire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, WRK maintains the invariant that Evaluator holds masked values: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7A49BC-4FF9-5B99-20E3-860925F25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86EBF7E3-D317-B0AB-E9E4-D752FE8F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440" y="4001294"/>
            <a:ext cx="2060389" cy="2212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E5D017-4650-2A74-6D5D-041F95A1D1F5}"/>
                  </a:ext>
                </a:extLst>
              </p:cNvPr>
              <p:cNvSpPr txBox="1"/>
              <p:nvPr/>
            </p:nvSpPr>
            <p:spPr>
              <a:xfrm>
                <a:off x="9702357" y="3631962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E5D017-4650-2A74-6D5D-041F95A1D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2357" y="3631962"/>
                <a:ext cx="45102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CEE7595-39C5-1B75-7F97-7952C0CE4F4E}"/>
              </a:ext>
            </a:extLst>
          </p:cNvPr>
          <p:cNvSpPr txBox="1"/>
          <p:nvPr/>
        </p:nvSpPr>
        <p:spPr>
          <a:xfrm>
            <a:off x="9282522" y="3334821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</p:spTree>
    <p:extLst>
      <p:ext uri="{BB962C8B-B14F-4D97-AF65-F5344CB8AC3E}">
        <p14:creationId xmlns:p14="http://schemas.microsoft.com/office/powerpoint/2010/main" val="424983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395B-9408-39CF-F3D5-FFCF743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74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XOR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562A3F-21B7-8482-F0D2-398CE9290F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9109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XOR Gates are free</a:t>
                </a:r>
              </a:p>
              <a:p>
                <a:r>
                  <a:rPr lang="en-US" dirty="0"/>
                  <a:t>For XOR Gate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562A3F-21B7-8482-F0D2-398CE9290F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9109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58E1F93A-8E7F-62AE-3CB8-933C1513E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292" y="681037"/>
            <a:ext cx="2060389" cy="2212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CA5193-2318-4863-3AE7-C6F1F1BA359A}"/>
                  </a:ext>
                </a:extLst>
              </p:cNvPr>
              <p:cNvSpPr txBox="1"/>
              <p:nvPr/>
            </p:nvSpPr>
            <p:spPr>
              <a:xfrm>
                <a:off x="925703" y="3564700"/>
                <a:ext cx="2919517" cy="106984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Wire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CA5193-2318-4863-3AE7-C6F1F1BA3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03" y="3564700"/>
                <a:ext cx="2919517" cy="1069845"/>
              </a:xfrm>
              <a:prstGeom prst="rect">
                <a:avLst/>
              </a:prstGeom>
              <a:blipFill>
                <a:blip r:embed="rId5"/>
                <a:stretch>
                  <a:fillRect l="-1724" t="-4651" b="-43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74095-35DD-0B10-1501-6B5909D95DB5}"/>
                  </a:ext>
                </a:extLst>
              </p:cNvPr>
              <p:cNvSpPr txBox="1"/>
              <p:nvPr/>
            </p:nvSpPr>
            <p:spPr>
              <a:xfrm>
                <a:off x="920893" y="5035969"/>
                <a:ext cx="2929135" cy="107131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Wire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74095-35DD-0B10-1501-6B5909D95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93" y="5035969"/>
                <a:ext cx="2929135" cy="1071319"/>
              </a:xfrm>
              <a:prstGeom prst="rect">
                <a:avLst/>
              </a:prstGeom>
              <a:blipFill>
                <a:blip r:embed="rId6"/>
                <a:stretch>
                  <a:fillRect l="-1717" t="-5814" b="-43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B2F559F8-D3C1-B175-E293-76F853E41A03}"/>
              </a:ext>
            </a:extLst>
          </p:cNvPr>
          <p:cNvSpPr/>
          <p:nvPr/>
        </p:nvSpPr>
        <p:spPr>
          <a:xfrm rot="16200000">
            <a:off x="4926946" y="3756455"/>
            <a:ext cx="264405" cy="204113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3BE0B0-2F0B-5258-82F6-6857D8E7006E}"/>
                  </a:ext>
                </a:extLst>
              </p:cNvPr>
              <p:cNvSpPr txBox="1"/>
              <p:nvPr/>
            </p:nvSpPr>
            <p:spPr>
              <a:xfrm>
                <a:off x="6269967" y="4177572"/>
                <a:ext cx="2521844" cy="107131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Wire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e>
                        </m:nary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3BE0B0-2F0B-5258-82F6-6857D8E70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967" y="4177572"/>
                <a:ext cx="2521844" cy="1071319"/>
              </a:xfrm>
              <a:prstGeom prst="rect">
                <a:avLst/>
              </a:prstGeom>
              <a:blipFill>
                <a:blip r:embed="rId7"/>
                <a:stretch>
                  <a:fillRect l="-1990" t="-459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78E507-BEBF-4EC4-6EB1-43EB55C45503}"/>
                  </a:ext>
                </a:extLst>
              </p:cNvPr>
              <p:cNvSpPr txBox="1"/>
              <p:nvPr/>
            </p:nvSpPr>
            <p:spPr>
              <a:xfrm>
                <a:off x="8779921" y="4539895"/>
                <a:ext cx="404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78E507-BEBF-4EC4-6EB1-43EB55C4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921" y="4539895"/>
                <a:ext cx="4042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0539B8-9750-6D36-2A62-A38E61376C34}"/>
                  </a:ext>
                </a:extLst>
              </p:cNvPr>
              <p:cNvSpPr txBox="1"/>
              <p:nvPr/>
            </p:nvSpPr>
            <p:spPr>
              <a:xfrm>
                <a:off x="9194292" y="4179046"/>
                <a:ext cx="2919517" cy="106984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Wire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0539B8-9750-6D36-2A62-A38E61376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292" y="4179046"/>
                <a:ext cx="2919517" cy="1069845"/>
              </a:xfrm>
              <a:prstGeom prst="rect">
                <a:avLst/>
              </a:prstGeom>
              <a:blipFill>
                <a:blip r:embed="rId9"/>
                <a:stretch>
                  <a:fillRect l="-1293" t="-459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188BF1-2E53-88DB-2AFA-444B9509D3E9}"/>
                  </a:ext>
                </a:extLst>
              </p:cNvPr>
              <p:cNvSpPr txBox="1"/>
              <p:nvPr/>
            </p:nvSpPr>
            <p:spPr>
              <a:xfrm>
                <a:off x="1690021" y="2932443"/>
                <a:ext cx="13908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holds: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188BF1-2E53-88DB-2AFA-444B9509D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21" y="2932443"/>
                <a:ext cx="1390878" cy="461665"/>
              </a:xfrm>
              <a:prstGeom prst="rect">
                <a:avLst/>
              </a:prstGeom>
              <a:blipFill>
                <a:blip r:embed="rId10"/>
                <a:stretch>
                  <a:fillRect t="-7895" r="-450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91D5B8-AFC3-28AC-2531-DB36665CFF36}"/>
                  </a:ext>
                </a:extLst>
              </p:cNvPr>
              <p:cNvSpPr txBox="1"/>
              <p:nvPr/>
            </p:nvSpPr>
            <p:spPr>
              <a:xfrm>
                <a:off x="4111498" y="4251567"/>
                <a:ext cx="21632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computes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91D5B8-AFC3-28AC-2531-DB36665CF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498" y="4251567"/>
                <a:ext cx="2163277" cy="461665"/>
              </a:xfrm>
              <a:prstGeom prst="rect">
                <a:avLst/>
              </a:prstGeom>
              <a:blipFill>
                <a:blip r:embed="rId11"/>
                <a:stretch>
                  <a:fillRect l="-58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6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9E29-5D8E-8BB3-05D8-0022AB46C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F2F8-E669-5A1F-88D8-FD749082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Garbling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16CCD3-00FF-BDEC-1C9F-FD05D5D650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</p:spPr>
            <p:txBody>
              <a:bodyPr/>
              <a:lstStyle/>
              <a:p>
                <a:r>
                  <a:rPr lang="en-US" dirty="0"/>
                  <a:t>For AND Gate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16CCD3-00FF-BDEC-1C9F-FD05D5D65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  <a:blipFill>
                <a:blip r:embed="rId3"/>
                <a:stretch>
                  <a:fillRect l="-983" t="-1568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6BDD9B74-D2AE-A9FA-CE2A-02EB56F79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973" y="1072384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A708AD-82C6-51EB-EB07-022E5C22C863}"/>
                  </a:ext>
                </a:extLst>
              </p:cNvPr>
              <p:cNvSpPr txBox="1"/>
              <p:nvPr/>
            </p:nvSpPr>
            <p:spPr>
              <a:xfrm>
                <a:off x="10265861" y="732851"/>
                <a:ext cx="1175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Garbler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A708AD-82C6-51EB-EB07-022E5C22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61" y="732851"/>
                <a:ext cx="1175450" cy="369332"/>
              </a:xfrm>
              <a:prstGeom prst="rect">
                <a:avLst/>
              </a:prstGeom>
              <a:blipFill>
                <a:blip r:embed="rId5"/>
                <a:stretch>
                  <a:fillRect l="-430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87BACF28-43DB-309B-42D9-1040F1BF3603}"/>
                  </a:ext>
                </a:extLst>
              </p:cNvPr>
              <p:cNvSpPr/>
              <p:nvPr/>
            </p:nvSpPr>
            <p:spPr>
              <a:xfrm>
                <a:off x="4181120" y="2161056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87BACF28-43DB-309B-42D9-1040F1BF36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120" y="2161056"/>
                <a:ext cx="1129695" cy="349879"/>
              </a:xfrm>
              <a:prstGeom prst="round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81BE4A7E-FE26-7601-6C53-DF1D6E29574A}"/>
                  </a:ext>
                </a:extLst>
              </p:cNvPr>
              <p:cNvSpPr/>
              <p:nvPr/>
            </p:nvSpPr>
            <p:spPr>
              <a:xfrm>
                <a:off x="5531152" y="2161056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81BE4A7E-FE26-7601-6C53-DF1D6E2957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52" y="2161056"/>
                <a:ext cx="1129695" cy="349879"/>
              </a:xfrm>
              <a:prstGeom prst="round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071535A-F2D8-21E5-8E85-8419FA6C3F6C}"/>
                  </a:ext>
                </a:extLst>
              </p:cNvPr>
              <p:cNvSpPr/>
              <p:nvPr/>
            </p:nvSpPr>
            <p:spPr>
              <a:xfrm>
                <a:off x="4181120" y="263883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071535A-F2D8-21E5-8E85-8419FA6C3F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120" y="2638839"/>
                <a:ext cx="1129695" cy="349879"/>
              </a:xfrm>
              <a:prstGeom prst="round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5349050E-FB21-19B9-AA43-B7693666C48E}"/>
                  </a:ext>
                </a:extLst>
              </p:cNvPr>
              <p:cNvSpPr/>
              <p:nvPr/>
            </p:nvSpPr>
            <p:spPr>
              <a:xfrm>
                <a:off x="5531151" y="262892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bdoz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5349050E-FB21-19B9-AA43-B7693666C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51" y="2628924"/>
                <a:ext cx="1129695" cy="349879"/>
              </a:xfrm>
              <a:prstGeom prst="round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E73809CA-FFFA-2B40-6093-AAC1DA8D28A6}"/>
                  </a:ext>
                </a:extLst>
              </p:cNvPr>
              <p:cNvSpPr/>
              <p:nvPr/>
            </p:nvSpPr>
            <p:spPr>
              <a:xfrm>
                <a:off x="4898959" y="3060217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E73809CA-FFFA-2B40-6093-AAC1DA8D2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959" y="3060217"/>
                <a:ext cx="1129695" cy="349879"/>
              </a:xfrm>
              <a:prstGeom prst="round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A08C1-CD3A-8927-C37E-8260F7716D4B}"/>
                  </a:ext>
                </a:extLst>
              </p:cNvPr>
              <p:cNvSpPr txBox="1"/>
              <p:nvPr/>
            </p:nvSpPr>
            <p:spPr>
              <a:xfrm>
                <a:off x="420488" y="2430680"/>
                <a:ext cx="3073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Each Garbler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holds: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A08C1-CD3A-8927-C37E-8260F7716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88" y="2430680"/>
                <a:ext cx="3073706" cy="369332"/>
              </a:xfrm>
              <a:prstGeom prst="rect">
                <a:avLst/>
              </a:prstGeom>
              <a:blipFill>
                <a:blip r:embed="rId11"/>
                <a:stretch>
                  <a:fillRect l="-164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DD5C56-6F44-E96C-5268-36F585A34992}"/>
                  </a:ext>
                </a:extLst>
              </p:cNvPr>
              <p:cNvSpPr txBox="1"/>
              <p:nvPr/>
            </p:nvSpPr>
            <p:spPr>
              <a:xfrm>
                <a:off x="9641154" y="6307305"/>
                <a:ext cx="2483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DD5C56-6F44-E96C-5268-36F585A3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154" y="6307305"/>
                <a:ext cx="2483500" cy="369332"/>
              </a:xfrm>
              <a:prstGeom prst="rect">
                <a:avLst/>
              </a:prstGeom>
              <a:blipFill>
                <a:blip r:embed="rId1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E43153-CA5D-6A04-FCDF-971D69323796}"/>
              </a:ext>
            </a:extLst>
          </p:cNvPr>
          <p:cNvCxnSpPr>
            <a:cxnSpLocks/>
          </p:cNvCxnSpPr>
          <p:nvPr/>
        </p:nvCxnSpPr>
        <p:spPr>
          <a:xfrm>
            <a:off x="-67346" y="3509184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16F84B-D7E0-E06D-A433-FA96D45A7095}"/>
                  </a:ext>
                </a:extLst>
              </p:cNvPr>
              <p:cNvSpPr txBox="1"/>
              <p:nvPr/>
            </p:nvSpPr>
            <p:spPr>
              <a:xfrm>
                <a:off x="6927719" y="2570667"/>
                <a:ext cx="2459969" cy="4464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Labels: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16F84B-D7E0-E06D-A433-FA96D45A7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719" y="2570667"/>
                <a:ext cx="2459969" cy="446404"/>
              </a:xfrm>
              <a:prstGeom prst="rect">
                <a:avLst/>
              </a:prstGeom>
              <a:blipFill>
                <a:blip r:embed="rId13"/>
                <a:stretch>
                  <a:fillRect l="-152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41BCE-8363-9092-86C9-4D14790AB944}"/>
                  </a:ext>
                </a:extLst>
              </p:cNvPr>
              <p:cNvSpPr txBox="1"/>
              <p:nvPr/>
            </p:nvSpPr>
            <p:spPr>
              <a:xfrm>
                <a:off x="293077" y="3816632"/>
                <a:ext cx="4040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Each Garbler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prepares garbled gate: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41BCE-8363-9092-86C9-4D14790AB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77" y="3816632"/>
                <a:ext cx="4040593" cy="369332"/>
              </a:xfrm>
              <a:prstGeom prst="rect">
                <a:avLst/>
              </a:prstGeom>
              <a:blipFill>
                <a:blip r:embed="rId14"/>
                <a:stretch>
                  <a:fillRect l="-1254" t="-6667" r="-31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9EA0D5E-FC27-EB10-C86B-A5C652E506FF}"/>
                  </a:ext>
                </a:extLst>
              </p:cNvPr>
              <p:cNvSpPr/>
              <p:nvPr/>
            </p:nvSpPr>
            <p:spPr>
              <a:xfrm>
                <a:off x="4133522" y="4493411"/>
                <a:ext cx="2660568" cy="1350975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Garbled Gate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9EA0D5E-FC27-EB10-C86B-A5C652E50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522" y="4493411"/>
                <a:ext cx="2660568" cy="1350975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630D5F-D609-F865-9E04-234396492B42}"/>
                  </a:ext>
                </a:extLst>
              </p:cNvPr>
              <p:cNvSpPr txBox="1"/>
              <p:nvPr/>
            </p:nvSpPr>
            <p:spPr>
              <a:xfrm>
                <a:off x="7686356" y="3770008"/>
                <a:ext cx="3909596" cy="72340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By linear-combining BDOZ shares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Encrypting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630D5F-D609-F865-9E04-234396492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56" y="3770008"/>
                <a:ext cx="3909596" cy="723403"/>
              </a:xfrm>
              <a:prstGeom prst="rect">
                <a:avLst/>
              </a:prstGeom>
              <a:blipFill>
                <a:blip r:embed="rId16"/>
                <a:stretch>
                  <a:fillRect l="-645" t="-339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F59A23-18FC-38BC-1B2D-7CFE001DCFD8}"/>
                  </a:ext>
                </a:extLst>
              </p:cNvPr>
              <p:cNvSpPr txBox="1"/>
              <p:nvPr/>
            </p:nvSpPr>
            <p:spPr>
              <a:xfrm>
                <a:off x="4796860" y="5967167"/>
                <a:ext cx="12991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Size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F59A23-18FC-38BC-1B2D-7CFE001DC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60" y="5967167"/>
                <a:ext cx="1299138" cy="369332"/>
              </a:xfrm>
              <a:prstGeom prst="rect">
                <a:avLst/>
              </a:prstGeom>
              <a:blipFill>
                <a:blip r:embed="rId17"/>
                <a:stretch>
                  <a:fillRect l="-384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own Arrow 26">
            <a:extLst>
              <a:ext uri="{FF2B5EF4-FFF2-40B4-BE49-F238E27FC236}">
                <a16:creationId xmlns:a16="http://schemas.microsoft.com/office/drawing/2014/main" id="{53398967-1F56-5F2F-3876-37CA532E6975}"/>
              </a:ext>
            </a:extLst>
          </p:cNvPr>
          <p:cNvSpPr/>
          <p:nvPr/>
        </p:nvSpPr>
        <p:spPr>
          <a:xfrm rot="16200000">
            <a:off x="8290655" y="3972580"/>
            <a:ext cx="264405" cy="2436593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D7E61A-5D6D-5DB8-4F56-B5A8CB247AD2}"/>
                  </a:ext>
                </a:extLst>
              </p:cNvPr>
              <p:cNvSpPr txBox="1"/>
              <p:nvPr/>
            </p:nvSpPr>
            <p:spPr>
              <a:xfrm>
                <a:off x="7301941" y="4754234"/>
                <a:ext cx="2241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Send to 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D7E61A-5D6D-5DB8-4F56-B5A8CB247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941" y="4754234"/>
                <a:ext cx="2241832" cy="369332"/>
              </a:xfrm>
              <a:prstGeom prst="rect">
                <a:avLst/>
              </a:prstGeom>
              <a:blipFill>
                <a:blip r:embed="rId18"/>
                <a:stretch>
                  <a:fillRect l="-282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2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1" grpId="0"/>
      <p:bldP spid="22" grpId="0" animBg="1"/>
      <p:bldP spid="24" grpId="0" animBg="1"/>
      <p:bldP spid="25" grpId="0"/>
      <p:bldP spid="27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D770-C415-CE75-56B7-51BFF92B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6B7-4ACA-EBF4-C340-0409B553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887C46-DF51-BCF4-79DD-8EEC97BD53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</p:spPr>
            <p:txBody>
              <a:bodyPr/>
              <a:lstStyle/>
              <a:p>
                <a:r>
                  <a:rPr lang="en-US" dirty="0"/>
                  <a:t>For AND Gate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887C46-DF51-BCF4-79DD-8EEC97BD53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  <a:blipFill>
                <a:blip r:embed="rId3"/>
                <a:stretch>
                  <a:fillRect l="-983" t="-1568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D49907-9467-A28B-4E86-E4F5F03CA918}"/>
                  </a:ext>
                </a:extLst>
              </p:cNvPr>
              <p:cNvSpPr txBox="1"/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D49907-9467-A28B-4E86-E4F5F03CA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blipFill>
                <a:blip r:embed="rId4"/>
                <a:stretch>
                  <a:fillRect l="-36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2F41C333-A124-14B6-4BE9-BF30E6D93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0080" y="1220039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BDFAEA-1524-356B-F4B2-12A014C50C1F}"/>
                  </a:ext>
                </a:extLst>
              </p:cNvPr>
              <p:cNvSpPr txBox="1"/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BDFAEA-1524-356B-F4B2-12A014C50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  <a:blipFill>
                <a:blip r:embed="rId6"/>
                <a:stretch>
                  <a:fillRect l="-526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153A98-1A55-D8B8-6017-10C470D429EC}"/>
                  </a:ext>
                </a:extLst>
              </p:cNvPr>
              <p:cNvSpPr txBox="1"/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153A98-1A55-D8B8-6017-10C470D42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  <a:blipFill>
                <a:blip r:embed="rId7"/>
                <a:stretch>
                  <a:fillRect l="-1053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FFEA09-13FC-4ABB-E8B5-D53F494E77CB}"/>
                  </a:ext>
                </a:extLst>
              </p:cNvPr>
              <p:cNvSpPr txBox="1"/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holds: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FFEA09-13FC-4ABB-E8B5-D53F494E7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blipFill>
                <a:blip r:embed="rId8"/>
                <a:stretch>
                  <a:fillRect l="-909" t="-8108" r="-454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744B49B-705E-7E92-1CC1-0A27080F3C6B}"/>
                  </a:ext>
                </a:extLst>
              </p:cNvPr>
              <p:cNvSpPr/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744B49B-705E-7E92-1CC1-0A27080F3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CD115CA-96F1-439E-E301-F9B6D5081C2C}"/>
                  </a:ext>
                </a:extLst>
              </p:cNvPr>
              <p:cNvSpPr/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CD115CA-96F1-439E-E301-F9B6D5081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5BEB578-AA63-5BF1-3B1E-851F54169890}"/>
              </a:ext>
            </a:extLst>
          </p:cNvPr>
          <p:cNvSpPr txBox="1"/>
          <p:nvPr/>
        </p:nvSpPr>
        <p:spPr>
          <a:xfrm>
            <a:off x="6410261" y="2808062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1455C2B1-1B9D-6E38-E574-A5968B84C3EE}"/>
                  </a:ext>
                </a:extLst>
              </p:cNvPr>
              <p:cNvSpPr/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1455C2B1-1B9D-6E38-E574-A5968B84C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1489467-C369-8F1B-BD59-74BBA81A3C2B}"/>
              </a:ext>
            </a:extLst>
          </p:cNvPr>
          <p:cNvSpPr txBox="1"/>
          <p:nvPr/>
        </p:nvSpPr>
        <p:spPr>
          <a:xfrm>
            <a:off x="2118964" y="2075211"/>
            <a:ext cx="13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Wires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4C447-5F5A-49BC-25A8-8E55F7D1101B}"/>
              </a:ext>
            </a:extLst>
          </p:cNvPr>
          <p:cNvSpPr txBox="1"/>
          <p:nvPr/>
        </p:nvSpPr>
        <p:spPr>
          <a:xfrm>
            <a:off x="1963504" y="311737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Garbled Gates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FEEC91-BB15-4F2E-52BA-4366CF8F247A}"/>
                  </a:ext>
                </a:extLst>
              </p:cNvPr>
              <p:cNvSpPr txBox="1"/>
              <p:nvPr/>
            </p:nvSpPr>
            <p:spPr>
              <a:xfrm>
                <a:off x="185820" y="5127142"/>
                <a:ext cx="2143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determines: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FEEC91-BB15-4F2E-52BA-4366CF8F2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20" y="5127142"/>
                <a:ext cx="2143472" cy="461665"/>
              </a:xfrm>
              <a:prstGeom prst="rect">
                <a:avLst/>
              </a:prstGeom>
              <a:blipFill>
                <a:blip r:embed="rId12"/>
                <a:stretch>
                  <a:fillRect l="-588" t="-10526" r="-35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49F1A63C-ED5C-22DE-ACAB-F80AE2379EE7}"/>
                  </a:ext>
                </a:extLst>
              </p:cNvPr>
              <p:cNvSpPr/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49F1A63C-ED5C-22DE-ACAB-F80AE2379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20DF46-B0DF-D35B-F3CA-B06B63898FC1}"/>
                  </a:ext>
                </a:extLst>
              </p:cNvPr>
              <p:cNvSpPr/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20DF46-B0DF-D35B-F3CA-B06B63898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FFA6147-585B-139B-FBA6-412B4250B49B}"/>
                  </a:ext>
                </a:extLst>
              </p:cNvPr>
              <p:cNvSpPr/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FFA6147-585B-139B-FBA6-412B4250B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5A0880B0-177C-16AE-89B5-A2712261571D}"/>
                  </a:ext>
                </a:extLst>
              </p:cNvPr>
              <p:cNvSpPr/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5A0880B0-177C-16AE-89B5-A27122615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1BD44C9-E284-A484-3E0A-3EB20895DFB9}"/>
                  </a:ext>
                </a:extLst>
              </p:cNvPr>
              <p:cNvSpPr/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1BD44C9-E284-A484-3E0A-3EB20895DF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A9FB1C-9B2E-1C20-BAE7-5D7F14E83F05}"/>
                  </a:ext>
                </a:extLst>
              </p:cNvPr>
              <p:cNvSpPr txBox="1"/>
              <p:nvPr/>
            </p:nvSpPr>
            <p:spPr>
              <a:xfrm>
                <a:off x="2577003" y="5127142"/>
                <a:ext cx="620554" cy="450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A9FB1C-9B2E-1C20-BAE7-5D7F14E83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03" y="5127142"/>
                <a:ext cx="620554" cy="450764"/>
              </a:xfrm>
              <a:prstGeom prst="rect">
                <a:avLst/>
              </a:prstGeom>
              <a:blipFill>
                <a:blip r:embed="rId1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BB4ED69C-284D-FE56-900F-D847BD19CE5C}"/>
              </a:ext>
            </a:extLst>
          </p:cNvPr>
          <p:cNvSpPr txBox="1"/>
          <p:nvPr/>
        </p:nvSpPr>
        <p:spPr>
          <a:xfrm>
            <a:off x="1963504" y="4035780"/>
            <a:ext cx="150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BDOZ Shares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C866E5-4625-481D-6A27-2BC0BC8342FB}"/>
              </a:ext>
            </a:extLst>
          </p:cNvPr>
          <p:cNvCxnSpPr>
            <a:cxnSpLocks/>
          </p:cNvCxnSpPr>
          <p:nvPr/>
        </p:nvCxnSpPr>
        <p:spPr>
          <a:xfrm>
            <a:off x="-90792" y="4611153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Left Arrow 41">
            <a:extLst>
              <a:ext uri="{FF2B5EF4-FFF2-40B4-BE49-F238E27FC236}">
                <a16:creationId xmlns:a16="http://schemas.microsoft.com/office/drawing/2014/main" id="{5FDD72A8-3C76-7438-90E3-3F2E26B68DA1}"/>
              </a:ext>
            </a:extLst>
          </p:cNvPr>
          <p:cNvSpPr/>
          <p:nvPr/>
        </p:nvSpPr>
        <p:spPr>
          <a:xfrm rot="19575863">
            <a:off x="5165000" y="1748107"/>
            <a:ext cx="660108" cy="13419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E4F59DE1-AFAB-49F4-0924-714658B974B5}"/>
              </a:ext>
            </a:extLst>
          </p:cNvPr>
          <p:cNvSpPr/>
          <p:nvPr/>
        </p:nvSpPr>
        <p:spPr>
          <a:xfrm>
            <a:off x="10549118" y="4127803"/>
            <a:ext cx="1110138" cy="1559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>
            <a:extLst>
              <a:ext uri="{FF2B5EF4-FFF2-40B4-BE49-F238E27FC236}">
                <a16:creationId xmlns:a16="http://schemas.microsoft.com/office/drawing/2014/main" id="{F3EEFD55-3BB7-4465-54EB-D3D58E414C95}"/>
              </a:ext>
            </a:extLst>
          </p:cNvPr>
          <p:cNvSpPr/>
          <p:nvPr/>
        </p:nvSpPr>
        <p:spPr>
          <a:xfrm rot="19575863">
            <a:off x="7860234" y="1748107"/>
            <a:ext cx="660108" cy="13419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5FE886-45A0-6B1C-0BEA-E3D40E186D60}"/>
                  </a:ext>
                </a:extLst>
              </p:cNvPr>
              <p:cNvSpPr txBox="1"/>
              <p:nvPr/>
            </p:nvSpPr>
            <p:spPr>
              <a:xfrm>
                <a:off x="3801111" y="5220601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5FE886-45A0-6B1C-0BEA-E3D40E186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111" y="5220601"/>
                <a:ext cx="816527" cy="41319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0ED934-F1D1-F5BF-143B-4C2333656D1A}"/>
                  </a:ext>
                </a:extLst>
              </p:cNvPr>
              <p:cNvSpPr txBox="1"/>
              <p:nvPr/>
            </p:nvSpPr>
            <p:spPr>
              <a:xfrm>
                <a:off x="6434450" y="5219925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0ED934-F1D1-F5BF-143B-4C2333656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450" y="5219925"/>
                <a:ext cx="816527" cy="41319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EDAE29-2A6D-051E-5FA2-6B8AEFC0C077}"/>
                  </a:ext>
                </a:extLst>
              </p:cNvPr>
              <p:cNvSpPr txBox="1"/>
              <p:nvPr/>
            </p:nvSpPr>
            <p:spPr>
              <a:xfrm>
                <a:off x="4840629" y="5220601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EDAE29-2A6D-051E-5FA2-6B8AEFC0C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629" y="5220601"/>
                <a:ext cx="816527" cy="41319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DE3D37F-55A9-6BBD-1C02-E0C901C443D8}"/>
              </a:ext>
            </a:extLst>
          </p:cNvPr>
          <p:cNvSpPr txBox="1"/>
          <p:nvPr/>
        </p:nvSpPr>
        <p:spPr>
          <a:xfrm>
            <a:off x="5806795" y="5100383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64622DF-9BE9-C586-3109-26497E538A9F}"/>
                  </a:ext>
                </a:extLst>
              </p:cNvPr>
              <p:cNvSpPr txBox="1"/>
              <p:nvPr/>
            </p:nvSpPr>
            <p:spPr>
              <a:xfrm>
                <a:off x="3799995" y="5727514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64622DF-9BE9-C586-3109-26497E538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995" y="5727514"/>
                <a:ext cx="816527" cy="41319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5DD580-4052-D00A-E94B-3ABDC5E75068}"/>
                  </a:ext>
                </a:extLst>
              </p:cNvPr>
              <p:cNvSpPr txBox="1"/>
              <p:nvPr/>
            </p:nvSpPr>
            <p:spPr>
              <a:xfrm>
                <a:off x="6433334" y="5726838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5DD580-4052-D00A-E94B-3ABDC5E75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334" y="5726838"/>
                <a:ext cx="816527" cy="41319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F51981-1591-0C42-20E8-E14587455BFE}"/>
                  </a:ext>
                </a:extLst>
              </p:cNvPr>
              <p:cNvSpPr txBox="1"/>
              <p:nvPr/>
            </p:nvSpPr>
            <p:spPr>
              <a:xfrm>
                <a:off x="4839513" y="5727514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F51981-1591-0C42-20E8-E14587455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13" y="5727514"/>
                <a:ext cx="816527" cy="41319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5765C3D2-637A-A065-7F01-5D9EFCA43CCD}"/>
              </a:ext>
            </a:extLst>
          </p:cNvPr>
          <p:cNvSpPr txBox="1"/>
          <p:nvPr/>
        </p:nvSpPr>
        <p:spPr>
          <a:xfrm>
            <a:off x="5805679" y="5607296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168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50" grpId="0" animBg="1"/>
      <p:bldP spid="51" grpId="0" animBg="1"/>
      <p:bldP spid="52" grpId="0" animBg="1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56B8-E632-E0C7-60B9-C01E0EF4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Secure Multiparty Computation (MPC)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E2750B28-9FEE-AB09-595A-C9C8881B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95" y="1512517"/>
            <a:ext cx="1461009" cy="1568712"/>
          </a:xfrm>
          <a:prstGeom prst="rect">
            <a:avLst/>
          </a:prstGeom>
        </p:spPr>
      </p:pic>
      <p:pic>
        <p:nvPicPr>
          <p:cNvPr id="7" name="Picture 6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7D0FC2CD-AE11-442B-311C-845BA7902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79" y="1512517"/>
            <a:ext cx="1461009" cy="1568712"/>
          </a:xfrm>
          <a:prstGeom prst="rect">
            <a:avLst/>
          </a:prstGeom>
        </p:spPr>
      </p:pic>
      <p:pic>
        <p:nvPicPr>
          <p:cNvPr id="9" name="Picture 8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391D726A-0B27-C46E-5E15-DDAF13B2A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79" y="4606927"/>
            <a:ext cx="1461009" cy="1568712"/>
          </a:xfrm>
          <a:prstGeom prst="rect">
            <a:avLst/>
          </a:prstGeom>
        </p:spPr>
      </p:pic>
      <p:pic>
        <p:nvPicPr>
          <p:cNvPr id="11" name="Picture 10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C25575A4-88D9-2334-5BDA-3F7F1DB83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895" y="4606927"/>
            <a:ext cx="1461009" cy="1568712"/>
          </a:xfrm>
          <a:prstGeom prst="rect">
            <a:avLst/>
          </a:prstGeom>
        </p:spPr>
      </p:pic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82AC4A66-BA69-4FBC-FC34-7ECAFFEA268B}"/>
              </a:ext>
            </a:extLst>
          </p:cNvPr>
          <p:cNvSpPr/>
          <p:nvPr/>
        </p:nvSpPr>
        <p:spPr>
          <a:xfrm>
            <a:off x="1779961" y="2108417"/>
            <a:ext cx="1524360" cy="3210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0BA38274-995E-63ED-848B-30D3792A5F06}"/>
              </a:ext>
            </a:extLst>
          </p:cNvPr>
          <p:cNvSpPr/>
          <p:nvPr/>
        </p:nvSpPr>
        <p:spPr>
          <a:xfrm>
            <a:off x="1826711" y="5230749"/>
            <a:ext cx="1524360" cy="3210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87405004-920B-15C4-F806-BAFDE4B72AA5}"/>
              </a:ext>
            </a:extLst>
          </p:cNvPr>
          <p:cNvSpPr/>
          <p:nvPr/>
        </p:nvSpPr>
        <p:spPr>
          <a:xfrm rot="5400000">
            <a:off x="219202" y="3682876"/>
            <a:ext cx="1524360" cy="3210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46539145-31BB-D762-914E-C79FC7950686}"/>
              </a:ext>
            </a:extLst>
          </p:cNvPr>
          <p:cNvSpPr/>
          <p:nvPr/>
        </p:nvSpPr>
        <p:spPr>
          <a:xfrm rot="5400000">
            <a:off x="3434218" y="3616239"/>
            <a:ext cx="1524360" cy="3210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3FC31FF4-D231-5DB9-ACBC-A200CBA23C8D}"/>
              </a:ext>
            </a:extLst>
          </p:cNvPr>
          <p:cNvSpPr/>
          <p:nvPr/>
        </p:nvSpPr>
        <p:spPr>
          <a:xfrm rot="2560354">
            <a:off x="1474201" y="3725242"/>
            <a:ext cx="2337125" cy="3210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1198CCD2-3B8A-45C6-242F-D885D4037498}"/>
              </a:ext>
            </a:extLst>
          </p:cNvPr>
          <p:cNvSpPr/>
          <p:nvPr/>
        </p:nvSpPr>
        <p:spPr>
          <a:xfrm rot="7956208">
            <a:off x="1420330" y="3756264"/>
            <a:ext cx="2337125" cy="3210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F7FCF2-B0AE-FC78-C803-AC81CE29E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8559" y="3119071"/>
            <a:ext cx="1437946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56E491-3819-9582-0791-F7A967C4C7D3}"/>
                  </a:ext>
                </a:extLst>
              </p:cNvPr>
              <p:cNvSpPr txBox="1"/>
              <p:nvPr/>
            </p:nvSpPr>
            <p:spPr>
              <a:xfrm>
                <a:off x="1679706" y="2576024"/>
                <a:ext cx="42511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56E491-3819-9582-0791-F7A967C4C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706" y="2576024"/>
                <a:ext cx="425116" cy="362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9308CC-8E20-36BF-0625-020C3BB5AA5C}"/>
                  </a:ext>
                </a:extLst>
              </p:cNvPr>
              <p:cNvSpPr txBox="1"/>
              <p:nvPr/>
            </p:nvSpPr>
            <p:spPr>
              <a:xfrm>
                <a:off x="4889775" y="2576024"/>
                <a:ext cx="42511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9308CC-8E20-36BF-0625-020C3BB5A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775" y="2576024"/>
                <a:ext cx="425116" cy="362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5AF76C-7FDF-0722-1E5A-1E7F28EB4204}"/>
                  </a:ext>
                </a:extLst>
              </p:cNvPr>
              <p:cNvSpPr txBox="1"/>
              <p:nvPr/>
            </p:nvSpPr>
            <p:spPr>
              <a:xfrm>
                <a:off x="1679706" y="5715479"/>
                <a:ext cx="42511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5AF76C-7FDF-0722-1E5A-1E7F28EB4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706" y="5715479"/>
                <a:ext cx="425116" cy="362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96C055-22AB-AE49-3795-BEBEB73627F6}"/>
                  </a:ext>
                </a:extLst>
              </p:cNvPr>
              <p:cNvSpPr txBox="1"/>
              <p:nvPr/>
            </p:nvSpPr>
            <p:spPr>
              <a:xfrm>
                <a:off x="4926904" y="5715479"/>
                <a:ext cx="42511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96C055-22AB-AE49-3795-BEBEB7362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904" y="5715479"/>
                <a:ext cx="425116" cy="3629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C2B6EF3-DA4D-FB0F-05ED-0F47A218057D}"/>
                  </a:ext>
                </a:extLst>
              </p:cNvPr>
              <p:cNvSpPr/>
              <p:nvPr/>
            </p:nvSpPr>
            <p:spPr>
              <a:xfrm>
                <a:off x="1826712" y="6267783"/>
                <a:ext cx="1524359" cy="54966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0" i="0" dirty="0">
                    <a:solidFill>
                      <a:schemeClr val="tx1"/>
                    </a:solidFill>
                    <a:latin typeface="+mj-lt"/>
                  </a:rPr>
                  <a:t>Compute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C2B6EF3-DA4D-FB0F-05ED-0F47A2180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712" y="6267783"/>
                <a:ext cx="1524359" cy="549663"/>
              </a:xfrm>
              <a:prstGeom prst="rect">
                <a:avLst/>
              </a:prstGeom>
              <a:blipFill>
                <a:blip r:embed="rId12"/>
                <a:stretch>
                  <a:fillRect t="-21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84CCA5-EB26-194E-B563-374C3BE50E17}"/>
                  </a:ext>
                </a:extLst>
              </p:cNvPr>
              <p:cNvSpPr/>
              <p:nvPr/>
            </p:nvSpPr>
            <p:spPr>
              <a:xfrm>
                <a:off x="6387914" y="1564357"/>
                <a:ext cx="4024126" cy="138364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-Parties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holds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Parties want to compute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privately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Lucida Calligraphy" panose="03010101010101010101" pitchFamily="66" charset="77"/>
                  </a:rPr>
                  <a:t>A </a:t>
                </a:r>
                <a:r>
                  <a:rPr lang="en-US" b="0" i="0" dirty="0">
                    <a:solidFill>
                      <a:schemeClr val="tx1"/>
                    </a:solidFill>
                    <a:latin typeface="+mj-lt"/>
                  </a:rPr>
                  <a:t>corrupts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b="0" i="0" dirty="0">
                    <a:solidFill>
                      <a:schemeClr val="tx1"/>
                    </a:solidFill>
                    <a:latin typeface="+mj-lt"/>
                  </a:rPr>
                  <a:t> of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0" i="0" dirty="0">
                    <a:solidFill>
                      <a:schemeClr val="tx1"/>
                    </a:solidFill>
                    <a:latin typeface="+mj-lt"/>
                  </a:rPr>
                  <a:t> parties</a:t>
                </a:r>
                <a:endParaRPr lang="en-US" dirty="0">
                  <a:solidFill>
                    <a:schemeClr val="tx1"/>
                  </a:solidFill>
                  <a:latin typeface="Lucida Calligraphy" panose="03010101010101010101" pitchFamily="66" charset="77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84CCA5-EB26-194E-B563-374C3BE50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914" y="1564357"/>
                <a:ext cx="4024126" cy="1383644"/>
              </a:xfrm>
              <a:prstGeom prst="rect">
                <a:avLst/>
              </a:prstGeom>
              <a:blipFill>
                <a:blip r:embed="rId13"/>
                <a:stretch>
                  <a:fillRect l="-62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02F0E04-13FE-A439-24F9-9F68B469E9CA}"/>
                  </a:ext>
                </a:extLst>
              </p:cNvPr>
              <p:cNvSpPr/>
              <p:nvPr/>
            </p:nvSpPr>
            <p:spPr>
              <a:xfrm>
                <a:off x="6387913" y="3359467"/>
                <a:ext cx="4965887" cy="10090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Security: </a:t>
                </a:r>
              </a:p>
              <a:p>
                <a:pPr algn="just"/>
                <a:r>
                  <a:rPr lang="en-US" dirty="0">
                    <a:solidFill>
                      <a:schemeClr val="tx1"/>
                    </a:solidFill>
                    <a:latin typeface="Lucida Calligraphy" panose="03010101010101010101" pitchFamily="66" charset="77"/>
                  </a:rPr>
                  <a:t>A </a:t>
                </a:r>
                <a:r>
                  <a:rPr lang="en-US" dirty="0">
                    <a:solidFill>
                      <a:schemeClr val="tx1"/>
                    </a:solidFill>
                  </a:rPr>
                  <a:t>learns no information beyond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Lucida Calligraphy" panose="03010101010101010101" pitchFamily="66" charset="77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02F0E04-13FE-A439-24F9-9F68B469E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913" y="3359467"/>
                <a:ext cx="4965887" cy="1009010"/>
              </a:xfrm>
              <a:prstGeom prst="rect">
                <a:avLst/>
              </a:prstGeom>
              <a:blipFill>
                <a:blip r:embed="rId14"/>
                <a:stretch>
                  <a:fillRect l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C00DB00C-5EE6-F9C7-0BDB-A7041632FE61}"/>
              </a:ext>
            </a:extLst>
          </p:cNvPr>
          <p:cNvSpPr/>
          <p:nvPr/>
        </p:nvSpPr>
        <p:spPr>
          <a:xfrm>
            <a:off x="6387913" y="4779943"/>
            <a:ext cx="4267978" cy="6058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Our Setting: Malicious Security with abort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1910F1-3BC4-AC22-CE1B-6F11092D5175}"/>
              </a:ext>
            </a:extLst>
          </p:cNvPr>
          <p:cNvSpPr/>
          <p:nvPr/>
        </p:nvSpPr>
        <p:spPr>
          <a:xfrm>
            <a:off x="3372395" y="1298412"/>
            <a:ext cx="1680193" cy="1683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D174ED-82A8-23B0-6BC0-D24B2CDCC18E}"/>
              </a:ext>
            </a:extLst>
          </p:cNvPr>
          <p:cNvSpPr/>
          <p:nvPr/>
        </p:nvSpPr>
        <p:spPr>
          <a:xfrm>
            <a:off x="3439909" y="4559632"/>
            <a:ext cx="1680193" cy="1683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85324-CE0C-2657-29B8-1EE4FAD9B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6385-ABBC-9AAB-1FF6-B73EB704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D6DEB0-0003-3265-18EB-83B0D9ED97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</p:spPr>
            <p:txBody>
              <a:bodyPr/>
              <a:lstStyle/>
              <a:p>
                <a:r>
                  <a:rPr lang="en-US" dirty="0"/>
                  <a:t>For AND Gate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D6DEB0-0003-3265-18EB-83B0D9ED97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  <a:blipFill>
                <a:blip r:embed="rId3"/>
                <a:stretch>
                  <a:fillRect l="-983" t="-1568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AC31C1-794A-9F70-734D-FF40377CCDAD}"/>
                  </a:ext>
                </a:extLst>
              </p:cNvPr>
              <p:cNvSpPr txBox="1"/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AC31C1-794A-9F70-734D-FF40377CC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blipFill>
                <a:blip r:embed="rId4"/>
                <a:stretch>
                  <a:fillRect l="-36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A37ADB7B-73D0-6E32-6B0C-DF3876243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0080" y="1220039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AF1BDF-5FCC-615B-4C8B-7D92C7ED2B42}"/>
                  </a:ext>
                </a:extLst>
              </p:cNvPr>
              <p:cNvSpPr txBox="1"/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AF1BDF-5FCC-615B-4C8B-7D92C7ED2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  <a:blipFill>
                <a:blip r:embed="rId6"/>
                <a:stretch>
                  <a:fillRect l="-526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01FB57-F38B-117C-67D7-02B98D3A4D56}"/>
                  </a:ext>
                </a:extLst>
              </p:cNvPr>
              <p:cNvSpPr txBox="1"/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01FB57-F38B-117C-67D7-02B98D3A4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  <a:blipFill>
                <a:blip r:embed="rId7"/>
                <a:stretch>
                  <a:fillRect l="-1053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72F3E1-7DC0-15D9-A186-2581F7DE9CBF}"/>
                  </a:ext>
                </a:extLst>
              </p:cNvPr>
              <p:cNvSpPr txBox="1"/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holds: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72F3E1-7DC0-15D9-A186-2581F7DE9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blipFill>
                <a:blip r:embed="rId8"/>
                <a:stretch>
                  <a:fillRect l="-909" t="-8108" r="-454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80E614CE-662C-6F43-6D2A-E2634ED985A5}"/>
                  </a:ext>
                </a:extLst>
              </p:cNvPr>
              <p:cNvSpPr/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80E614CE-662C-6F43-6D2A-E2634ED985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6538972-3B37-B677-978E-CD9C3F9853EC}"/>
                  </a:ext>
                </a:extLst>
              </p:cNvPr>
              <p:cNvSpPr/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6538972-3B37-B677-978E-CD9C3F98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E565C1D-AED5-97A2-AF95-624E18AE7230}"/>
              </a:ext>
            </a:extLst>
          </p:cNvPr>
          <p:cNvSpPr txBox="1"/>
          <p:nvPr/>
        </p:nvSpPr>
        <p:spPr>
          <a:xfrm>
            <a:off x="6410261" y="2808062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E5E5317-80DA-3C65-ABF3-CDFB6584CE50}"/>
                  </a:ext>
                </a:extLst>
              </p:cNvPr>
              <p:cNvSpPr/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E5E5317-80DA-3C65-ABF3-CDFB6584C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C0BF04B-AD89-804B-CA52-4B1B0A599F73}"/>
              </a:ext>
            </a:extLst>
          </p:cNvPr>
          <p:cNvSpPr txBox="1"/>
          <p:nvPr/>
        </p:nvSpPr>
        <p:spPr>
          <a:xfrm>
            <a:off x="2118964" y="2075211"/>
            <a:ext cx="13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Wires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C369E-87B3-7C38-71B5-A1D6089202E3}"/>
              </a:ext>
            </a:extLst>
          </p:cNvPr>
          <p:cNvSpPr txBox="1"/>
          <p:nvPr/>
        </p:nvSpPr>
        <p:spPr>
          <a:xfrm>
            <a:off x="1963504" y="311737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Garbled Gates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1E1F3F-EB9A-70B2-A894-465882FB280D}"/>
                  </a:ext>
                </a:extLst>
              </p:cNvPr>
              <p:cNvSpPr txBox="1"/>
              <p:nvPr/>
            </p:nvSpPr>
            <p:spPr>
              <a:xfrm>
                <a:off x="0" y="4669197"/>
                <a:ext cx="45599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decrypts each Garble 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1E1F3F-EB9A-70B2-A894-465882FB2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69197"/>
                <a:ext cx="4559903" cy="461665"/>
              </a:xfrm>
              <a:prstGeom prst="rect">
                <a:avLst/>
              </a:prstGeom>
              <a:blipFill>
                <a:blip r:embed="rId12"/>
                <a:stretch>
                  <a:fillRect l="-278" t="-10526" r="-83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01295816-F87B-0B05-8777-FC1C3CC0782F}"/>
                  </a:ext>
                </a:extLst>
              </p:cNvPr>
              <p:cNvSpPr/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01295816-F87B-0B05-8777-FC1C3CC07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B0FFBB1-15D1-9C33-5C6D-8126102653BF}"/>
                  </a:ext>
                </a:extLst>
              </p:cNvPr>
              <p:cNvSpPr/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B0FFBB1-15D1-9C33-5C6D-812610265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8C49A508-F9FA-3C26-32E3-93DDA705DCCF}"/>
                  </a:ext>
                </a:extLst>
              </p:cNvPr>
              <p:cNvSpPr/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8C49A508-F9FA-3C26-32E3-93DDA705D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42E053CA-9512-379F-0AFB-13646EAC207C}"/>
                  </a:ext>
                </a:extLst>
              </p:cNvPr>
              <p:cNvSpPr/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42E053CA-9512-379F-0AFB-13646EAC20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E99115F8-EF51-8A40-665F-956962BCCE7C}"/>
                  </a:ext>
                </a:extLst>
              </p:cNvPr>
              <p:cNvSpPr/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bdoz(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E99115F8-EF51-8A40-665F-956962BCCE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139680-C8ED-4187-5B78-ECCE1D1AA7CC}"/>
                  </a:ext>
                </a:extLst>
              </p:cNvPr>
              <p:cNvSpPr txBox="1"/>
              <p:nvPr/>
            </p:nvSpPr>
            <p:spPr>
              <a:xfrm>
                <a:off x="2118964" y="5276074"/>
                <a:ext cx="620554" cy="450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139680-C8ED-4187-5B78-ECCE1D1AA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64" y="5276074"/>
                <a:ext cx="620554" cy="450764"/>
              </a:xfrm>
              <a:prstGeom prst="rect">
                <a:avLst/>
              </a:prstGeom>
              <a:blipFill>
                <a:blip r:embed="rId1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77C25BC9-A101-9A1F-067F-8C94D9F60FF5}"/>
              </a:ext>
            </a:extLst>
          </p:cNvPr>
          <p:cNvSpPr txBox="1"/>
          <p:nvPr/>
        </p:nvSpPr>
        <p:spPr>
          <a:xfrm>
            <a:off x="1963504" y="4035780"/>
            <a:ext cx="150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BDOZ Shares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94910F-3B83-CC28-D953-2577DAA4F7F7}"/>
              </a:ext>
            </a:extLst>
          </p:cNvPr>
          <p:cNvCxnSpPr>
            <a:cxnSpLocks/>
          </p:cNvCxnSpPr>
          <p:nvPr/>
        </p:nvCxnSpPr>
        <p:spPr>
          <a:xfrm>
            <a:off x="-90792" y="4611153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Left Arrow 41">
            <a:extLst>
              <a:ext uri="{FF2B5EF4-FFF2-40B4-BE49-F238E27FC236}">
                <a16:creationId xmlns:a16="http://schemas.microsoft.com/office/drawing/2014/main" id="{3AA3FBEB-89EA-4B10-42E9-500224292C3F}"/>
              </a:ext>
            </a:extLst>
          </p:cNvPr>
          <p:cNvSpPr/>
          <p:nvPr/>
        </p:nvSpPr>
        <p:spPr>
          <a:xfrm rot="19575863">
            <a:off x="5744347" y="1851642"/>
            <a:ext cx="660108" cy="13419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3A219179-EB55-83A1-1C89-3A35BE5B1C69}"/>
              </a:ext>
            </a:extLst>
          </p:cNvPr>
          <p:cNvSpPr/>
          <p:nvPr/>
        </p:nvSpPr>
        <p:spPr>
          <a:xfrm>
            <a:off x="8014711" y="3178753"/>
            <a:ext cx="1110138" cy="1559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>
            <a:extLst>
              <a:ext uri="{FF2B5EF4-FFF2-40B4-BE49-F238E27FC236}">
                <a16:creationId xmlns:a16="http://schemas.microsoft.com/office/drawing/2014/main" id="{313501CF-9C89-5591-364E-F81288485B19}"/>
              </a:ext>
            </a:extLst>
          </p:cNvPr>
          <p:cNvSpPr/>
          <p:nvPr/>
        </p:nvSpPr>
        <p:spPr>
          <a:xfrm rot="19575863">
            <a:off x="8551465" y="1800090"/>
            <a:ext cx="660108" cy="13419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8C97E52-5A89-EA40-79F9-3C89C2F099EF}"/>
                  </a:ext>
                </a:extLst>
              </p:cNvPr>
              <p:cNvSpPr txBox="1"/>
              <p:nvPr/>
            </p:nvSpPr>
            <p:spPr>
              <a:xfrm>
                <a:off x="3653955" y="5313648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8C97E52-5A89-EA40-79F9-3C89C2F09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955" y="5313648"/>
                <a:ext cx="816527" cy="41319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F04DDB-499D-CD80-8D7D-CF22414CC7DF}"/>
                  </a:ext>
                </a:extLst>
              </p:cNvPr>
              <p:cNvSpPr txBox="1"/>
              <p:nvPr/>
            </p:nvSpPr>
            <p:spPr>
              <a:xfrm>
                <a:off x="6129315" y="5294861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F04DDB-499D-CD80-8D7D-CF22414CC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15" y="5294861"/>
                <a:ext cx="816527" cy="41319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56AD74-535F-CACC-D1A3-9AC9FD7DF8B6}"/>
                  </a:ext>
                </a:extLst>
              </p:cNvPr>
              <p:cNvSpPr txBox="1"/>
              <p:nvPr/>
            </p:nvSpPr>
            <p:spPr>
              <a:xfrm>
                <a:off x="4691728" y="5313648"/>
                <a:ext cx="81652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56AD74-535F-CACC-D1A3-9AC9FD7DF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728" y="5313648"/>
                <a:ext cx="816527" cy="41319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E4063E53-64D9-BB43-873F-54A5103DD9DB}"/>
              </a:ext>
            </a:extLst>
          </p:cNvPr>
          <p:cNvSpPr txBox="1"/>
          <p:nvPr/>
        </p:nvSpPr>
        <p:spPr>
          <a:xfrm>
            <a:off x="5583391" y="520361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C5131D-16D0-440D-F10E-0CEFB5AED96E}"/>
                  </a:ext>
                </a:extLst>
              </p:cNvPr>
              <p:cNvSpPr txBox="1"/>
              <p:nvPr/>
            </p:nvSpPr>
            <p:spPr>
              <a:xfrm>
                <a:off x="8014385" y="5304128"/>
                <a:ext cx="2375907" cy="413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C5131D-16D0-440D-F10E-0CEFB5AED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385" y="5304128"/>
                <a:ext cx="2375907" cy="41319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7B5326A7-DC74-E39D-41CC-069ADDD473CC}"/>
              </a:ext>
            </a:extLst>
          </p:cNvPr>
          <p:cNvSpPr/>
          <p:nvPr/>
        </p:nvSpPr>
        <p:spPr>
          <a:xfrm rot="5400000">
            <a:off x="5264656" y="4275963"/>
            <a:ext cx="123745" cy="337677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38CF01-0100-2EF1-88F9-4B91A53BC0E8}"/>
                  </a:ext>
                </a:extLst>
              </p:cNvPr>
              <p:cNvSpPr txBox="1"/>
              <p:nvPr/>
            </p:nvSpPr>
            <p:spPr>
              <a:xfrm>
                <a:off x="4873635" y="6035979"/>
                <a:ext cx="899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Size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38CF01-0100-2EF1-88F9-4B91A53BC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35" y="6035979"/>
                <a:ext cx="899157" cy="369332"/>
              </a:xfrm>
              <a:prstGeom prst="rect">
                <a:avLst/>
              </a:prstGeom>
              <a:blipFill>
                <a:blip r:embed="rId23"/>
                <a:stretch>
                  <a:fillRect l="-555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7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42" grpId="0" animBg="1"/>
      <p:bldP spid="43" grpId="0" animBg="1"/>
      <p:bldP spid="44" grpId="0" animBg="1"/>
      <p:bldP spid="50" grpId="0" animBg="1"/>
      <p:bldP spid="51" grpId="0" animBg="1"/>
      <p:bldP spid="52" grpId="0" animBg="1"/>
      <p:bldP spid="53" grpId="0"/>
      <p:bldP spid="13" grpId="0" animBg="1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BFBE-9D0C-C934-4EA3-C223EBD9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46EAFB-71CC-5B8A-62FA-A13789F45A69}"/>
                  </a:ext>
                </a:extLst>
              </p:cNvPr>
              <p:cNvSpPr txBox="1"/>
              <p:nvPr/>
            </p:nvSpPr>
            <p:spPr>
              <a:xfrm>
                <a:off x="10013159" y="496371"/>
                <a:ext cx="139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46EAFB-71CC-5B8A-62FA-A13789F45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159" y="496371"/>
                <a:ext cx="1393395" cy="369332"/>
              </a:xfrm>
              <a:prstGeom prst="rect">
                <a:avLst/>
              </a:prstGeom>
              <a:blipFill>
                <a:blip r:embed="rId3"/>
                <a:stretch>
                  <a:fillRect l="-3604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F664A4B5-AE25-3BDF-2641-D445069A3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378" y="983559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0772E-7FFB-17FB-FD23-7616AE181C25}"/>
                  </a:ext>
                </a:extLst>
              </p:cNvPr>
              <p:cNvSpPr txBox="1"/>
              <p:nvPr/>
            </p:nvSpPr>
            <p:spPr>
              <a:xfrm>
                <a:off x="838200" y="2862307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computes: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0772E-7FFB-17FB-FD23-7616AE181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62307"/>
                <a:ext cx="6096000" cy="461665"/>
              </a:xfrm>
              <a:prstGeom prst="rect">
                <a:avLst/>
              </a:prstGeom>
              <a:blipFill>
                <a:blip r:embed="rId5"/>
                <a:stretch>
                  <a:fillRect l="-41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C25D33-411D-F5A9-D61E-AAF37A481FD3}"/>
                  </a:ext>
                </a:extLst>
              </p:cNvPr>
              <p:cNvSpPr txBox="1"/>
              <p:nvPr/>
            </p:nvSpPr>
            <p:spPr>
              <a:xfrm>
                <a:off x="838200" y="3410851"/>
                <a:ext cx="1470274" cy="3770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C25D33-411D-F5A9-D61E-AAF37A481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10851"/>
                <a:ext cx="1470274" cy="3770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CA1428-5224-39A0-E52C-1E77D664297F}"/>
                  </a:ext>
                </a:extLst>
              </p:cNvPr>
              <p:cNvSpPr txBox="1"/>
              <p:nvPr/>
            </p:nvSpPr>
            <p:spPr>
              <a:xfrm>
                <a:off x="838200" y="1421544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verifies: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CA1428-5224-39A0-E52C-1E77D66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21544"/>
                <a:ext cx="6096000" cy="461665"/>
              </a:xfrm>
              <a:prstGeom prst="rect">
                <a:avLst/>
              </a:prstGeom>
              <a:blipFill>
                <a:blip r:embed="rId7"/>
                <a:stretch>
                  <a:fillRect l="-416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2E189DA-6CC7-BE6C-56E4-F71723FD7DCE}"/>
                  </a:ext>
                </a:extLst>
              </p:cNvPr>
              <p:cNvSpPr/>
              <p:nvPr/>
            </p:nvSpPr>
            <p:spPr>
              <a:xfrm>
                <a:off x="838200" y="2155738"/>
                <a:ext cx="2890675" cy="43404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nor/>
                            </m:rP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2E189DA-6CC7-BE6C-56E4-F71723FD7D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55738"/>
                <a:ext cx="2890675" cy="43404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0513EA-1492-33AA-9F18-96A53DFF5D9A}"/>
                  </a:ext>
                </a:extLst>
              </p:cNvPr>
              <p:cNvSpPr txBox="1"/>
              <p:nvPr/>
            </p:nvSpPr>
            <p:spPr>
              <a:xfrm>
                <a:off x="838200" y="3926044"/>
                <a:ext cx="3984552" cy="6390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0513EA-1492-33AA-9F18-96A53DFF5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6044"/>
                <a:ext cx="3984552" cy="6390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112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01D31-1ACA-A9A8-7388-77C47FC1C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D2C1-5A2A-F83F-2A44-913A4058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Our Protocol</a:t>
            </a:r>
          </a:p>
        </p:txBody>
      </p:sp>
    </p:spTree>
    <p:extLst>
      <p:ext uri="{BB962C8B-B14F-4D97-AF65-F5344CB8AC3E}">
        <p14:creationId xmlns:p14="http://schemas.microsoft.com/office/powerpoint/2010/main" val="3204487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45E2C-7E35-FF80-1123-EAFB60F0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45550-1D2D-7C76-7637-EEDE94BBE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Each party obtains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authentication of additive share of every other party</a:t>
            </a:r>
            <a:r>
              <a:rPr lang="en-US" sz="2400" dirty="0"/>
              <a:t> in [WRK17]</a:t>
            </a:r>
          </a:p>
          <a:p>
            <a:pPr lvl="1"/>
            <a:r>
              <a:rPr lang="en-US" dirty="0"/>
              <a:t>This is not necessary</a:t>
            </a:r>
          </a:p>
          <a:p>
            <a:r>
              <a:rPr lang="en-US" sz="2400" dirty="0"/>
              <a:t>Suffices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share authentication of the value with every party’s MAC Key</a:t>
            </a:r>
          </a:p>
        </p:txBody>
      </p:sp>
    </p:spTree>
    <p:extLst>
      <p:ext uri="{BB962C8B-B14F-4D97-AF65-F5344CB8AC3E}">
        <p14:creationId xmlns:p14="http://schemas.microsoft.com/office/powerpoint/2010/main" val="2171887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B1F5-2E85-6015-B7CF-75320DF9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Packed Secret Sharing [FY92]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45E11D5-8657-B3C6-07F8-0E636627B4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2693" y="1253330"/>
                <a:ext cx="10515600" cy="498334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Parameters: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Number of Parties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Vector length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)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Degree of polynomial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Threshold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distinct points in Field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…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…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Consider a secret vector </a:t>
                </a:r>
                <a:r>
                  <a:rPr lang="en-US" b="1" dirty="0"/>
                  <a:t>x</a:t>
                </a:r>
                <a:r>
                  <a:rPr lang="en-US" dirty="0"/>
                  <a:t>=(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…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Packed Secret Sharing of </a:t>
                </a:r>
                <a:r>
                  <a:rPr lang="en-US" b="1" dirty="0"/>
                  <a:t>x </a:t>
                </a:r>
                <a:r>
                  <a:rPr lang="en-US" dirty="0"/>
                  <a:t>denoted as [</a:t>
                </a:r>
                <a:r>
                  <a:rPr lang="en-US" b="1" dirty="0"/>
                  <a:t>x</a:t>
                </a:r>
                <a:r>
                  <a:rPr lang="en-US" dirty="0"/>
                  <a:t>]:</a:t>
                </a:r>
              </a:p>
              <a:p>
                <a:pPr lvl="1"/>
                <a:r>
                  <a:rPr lang="en-US" dirty="0"/>
                  <a:t>Define a polynomial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(∙)</m:t>
                    </m:r>
                  </m:oMath>
                </a14:m>
                <a:r>
                  <a:rPr lang="en-US" dirty="0"/>
                  <a:t> of degree </a:t>
                </a:r>
                <a:r>
                  <a:rPr lang="en-US" dirty="0" err="1"/>
                  <a:t>atmost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∈{1,…,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∈{1,…,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are random</a:t>
                </a:r>
              </a:p>
              <a:p>
                <a:pPr lvl="1"/>
                <a:r>
                  <a:rPr lang="en-US" dirty="0"/>
                  <a:t>Each party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learns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(secret-share)</a:t>
                </a:r>
              </a:p>
              <a:p>
                <a:pPr marL="914400" lvl="2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b="0" dirty="0"/>
                  <a:t>Threshold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≤(1−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45E11D5-8657-B3C6-07F8-0E636627B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2693" y="1253330"/>
                <a:ext cx="10515600" cy="4983347"/>
              </a:xfrm>
              <a:blipFill>
                <a:blip r:embed="rId2"/>
                <a:stretch>
                  <a:fillRect l="-965" t="-3046" b="-3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86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2F64-5636-F6D5-D130-7835F624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9E9F-56A7-08FD-AC13-DCFEF5A0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7742100A-0BC0-7A48-F1D2-BAA92A7B0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168FE4FD-56EC-A35A-C741-129DC297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5E7488F8-4B9D-F6D8-65A0-E935F3EAB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D3BC9826-F878-F1FE-D8B8-6CC0DF2B4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54EAE-578C-3B1D-1198-07B38EBEF57E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160E13-C8EB-0814-19A1-061E2931AD08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160E13-C8EB-0814-19A1-061E2931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DC5CAF-9A16-883E-907C-F75ACD7B3E43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DC5CAF-9A16-883E-907C-F75ACD7B3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C8D0075-B839-1201-F9AE-AE0128767B22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C5E52-32A3-409F-F5EE-C8D399EC6266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632385-FC02-CD3B-DBB7-72782425B575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632385-FC02-CD3B-DBB7-72782425B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7EB83A-5B01-8B4D-DF7B-79F115C79AC4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7EB83A-5B01-8B4D-DF7B-79F115C79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4DB13E-0A0B-B665-8889-E5F28245FA2D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4DB13E-0A0B-B665-8889-E5F28245F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DA03E5F9-27F6-90AA-82C6-AE09301FA1D0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250B8A-36CB-274C-8942-BB155B35E5D7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250B8A-36CB-274C-8942-BB155B35E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281172-7930-B3EF-0F32-ED2DA792E099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281172-7930-B3EF-0F32-ED2DA792E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1791A-E364-E967-302F-03B71B47B566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1791A-E364-E967-302F-03B71B47B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0640FB4-F0DF-175A-994C-ABD2454F3442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0640FB4-F0DF-175A-994C-ABD2454F3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0C3988-497F-9760-96E7-46350E5888F1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F8BD09-5F3D-CDEE-C4A4-9A0FFB557904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F8BD09-5F3D-CDEE-C4A4-9A0FFB557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A04648-0F24-007E-269E-213A5E964045}"/>
                  </a:ext>
                </a:extLst>
              </p:cNvPr>
              <p:cNvSpPr txBox="1"/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A04648-0F24-007E-269E-213A5E964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47881B-1EF0-FB81-7B3C-8B7FE8D60955}"/>
                  </a:ext>
                </a:extLst>
              </p:cNvPr>
              <p:cNvSpPr txBox="1"/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47881B-1EF0-FB81-7B3C-8B7FE8D60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8B6CEF-0F42-6118-C452-FB5999F6E993}"/>
                  </a:ext>
                </a:extLst>
              </p:cNvPr>
              <p:cNvSpPr txBox="1"/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8B6CEF-0F42-6118-C452-FB5999F6E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04E8B16-3235-3A45-D6F7-9FAAF6B9255C}"/>
              </a:ext>
            </a:extLst>
          </p:cNvPr>
          <p:cNvSpPr txBox="1"/>
          <p:nvPr/>
        </p:nvSpPr>
        <p:spPr>
          <a:xfrm>
            <a:off x="9355531" y="34729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8E6C6-4A88-F8B5-3424-6F7248C457F2}"/>
                  </a:ext>
                </a:extLst>
              </p:cNvPr>
              <p:cNvSpPr txBox="1"/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8E6C6-4A88-F8B5-3424-6F7248C45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9EE5A991-ED22-85EE-8A89-EF08BA81EF32}"/>
              </a:ext>
            </a:extLst>
          </p:cNvPr>
          <p:cNvSpPr txBox="1"/>
          <p:nvPr/>
        </p:nvSpPr>
        <p:spPr>
          <a:xfrm>
            <a:off x="8370380" y="63634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1C9B8B-84FF-A4F3-2669-5EF911EE81A8}"/>
                  </a:ext>
                </a:extLst>
              </p:cNvPr>
              <p:cNvSpPr txBox="1"/>
              <p:nvPr/>
            </p:nvSpPr>
            <p:spPr>
              <a:xfrm>
                <a:off x="2458071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1C9B8B-84FF-A4F3-2669-5EF911EE8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71" y="4044694"/>
                <a:ext cx="1078308" cy="333489"/>
              </a:xfrm>
              <a:prstGeom prst="rect">
                <a:avLst/>
              </a:prstGeom>
              <a:blipFill>
                <a:blip r:embed="rId20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52CDF5-A36D-B98F-2674-092EB7422558}"/>
                  </a:ext>
                </a:extLst>
              </p:cNvPr>
              <p:cNvSpPr txBox="1"/>
              <p:nvPr/>
            </p:nvSpPr>
            <p:spPr>
              <a:xfrm>
                <a:off x="5509925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52CDF5-A36D-B98F-2674-092EB7422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925" y="4044694"/>
                <a:ext cx="1078308" cy="333489"/>
              </a:xfrm>
              <a:prstGeom prst="rect">
                <a:avLst/>
              </a:prstGeom>
              <a:blipFill>
                <a:blip r:embed="rId21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2BBB96-95C1-64A9-5171-382C438DA166}"/>
                  </a:ext>
                </a:extLst>
              </p:cNvPr>
              <p:cNvSpPr txBox="1"/>
              <p:nvPr/>
            </p:nvSpPr>
            <p:spPr>
              <a:xfrm>
                <a:off x="7708757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2BBB96-95C1-64A9-5171-382C438DA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57" y="4044694"/>
                <a:ext cx="1078308" cy="333489"/>
              </a:xfrm>
              <a:prstGeom prst="rect">
                <a:avLst/>
              </a:prstGeom>
              <a:blipFill>
                <a:blip r:embed="rId22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F21A63-97DA-3700-16CA-3E821249D18B}"/>
                  </a:ext>
                </a:extLst>
              </p:cNvPr>
              <p:cNvSpPr txBox="1"/>
              <p:nvPr/>
            </p:nvSpPr>
            <p:spPr>
              <a:xfrm>
                <a:off x="10393970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F21A63-97DA-3700-16CA-3E821249D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970" y="4044694"/>
                <a:ext cx="1078308" cy="333489"/>
              </a:xfrm>
              <a:prstGeom prst="rect">
                <a:avLst/>
              </a:prstGeom>
              <a:blipFill>
                <a:blip r:embed="rId23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2F871A-C1D4-5ECB-9316-148D8C9B3260}"/>
                  </a:ext>
                </a:extLst>
              </p:cNvPr>
              <p:cNvSpPr txBox="1"/>
              <p:nvPr/>
            </p:nvSpPr>
            <p:spPr>
              <a:xfrm>
                <a:off x="2458071" y="5450490"/>
                <a:ext cx="1094339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2F871A-C1D4-5ECB-9316-148D8C9B3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71" y="5450490"/>
                <a:ext cx="1094339" cy="333489"/>
              </a:xfrm>
              <a:prstGeom prst="rect">
                <a:avLst/>
              </a:prstGeom>
              <a:blipFill>
                <a:blip r:embed="rId24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13BF40-5AEC-AEBC-7859-8CE8DCFFA94A}"/>
                  </a:ext>
                </a:extLst>
              </p:cNvPr>
              <p:cNvSpPr txBox="1"/>
              <p:nvPr/>
            </p:nvSpPr>
            <p:spPr>
              <a:xfrm>
                <a:off x="5509925" y="5450490"/>
                <a:ext cx="1094339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13BF40-5AEC-AEBC-7859-8CE8DCFFA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925" y="5450490"/>
                <a:ext cx="1094339" cy="333489"/>
              </a:xfrm>
              <a:prstGeom prst="rect">
                <a:avLst/>
              </a:prstGeom>
              <a:blipFill>
                <a:blip r:embed="rId25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A3E70C-34CC-D187-0CDD-E7EB6DB0960F}"/>
                  </a:ext>
                </a:extLst>
              </p:cNvPr>
              <p:cNvSpPr txBox="1"/>
              <p:nvPr/>
            </p:nvSpPr>
            <p:spPr>
              <a:xfrm>
                <a:off x="7708757" y="5450490"/>
                <a:ext cx="1094339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A3E70C-34CC-D187-0CDD-E7EB6DB09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57" y="5450490"/>
                <a:ext cx="1094339" cy="333489"/>
              </a:xfrm>
              <a:prstGeom prst="rect">
                <a:avLst/>
              </a:prstGeom>
              <a:blipFill>
                <a:blip r:embed="rId26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6CD839-E80D-87E9-E987-B79A32DE6283}"/>
                  </a:ext>
                </a:extLst>
              </p:cNvPr>
              <p:cNvSpPr txBox="1"/>
              <p:nvPr/>
            </p:nvSpPr>
            <p:spPr>
              <a:xfrm>
                <a:off x="10393970" y="5450490"/>
                <a:ext cx="1100621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6CD839-E80D-87E9-E987-B79A32DE6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970" y="5450490"/>
                <a:ext cx="1100621" cy="333489"/>
              </a:xfrm>
              <a:prstGeom prst="rect">
                <a:avLst/>
              </a:prstGeom>
              <a:blipFill>
                <a:blip r:embed="rId27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861DFAE-7AC0-04C2-8717-AF7ECC241DBD}"/>
              </a:ext>
            </a:extLst>
          </p:cNvPr>
          <p:cNvSpPr txBox="1"/>
          <p:nvPr/>
        </p:nvSpPr>
        <p:spPr>
          <a:xfrm>
            <a:off x="2858037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B6BE0A-2861-B1E4-14A3-8ECCB6B1895B}"/>
              </a:ext>
            </a:extLst>
          </p:cNvPr>
          <p:cNvSpPr txBox="1"/>
          <p:nvPr/>
        </p:nvSpPr>
        <p:spPr>
          <a:xfrm>
            <a:off x="5923884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BD41B6-6E20-A662-4E89-283A5AEDA589}"/>
              </a:ext>
            </a:extLst>
          </p:cNvPr>
          <p:cNvSpPr txBox="1"/>
          <p:nvPr/>
        </p:nvSpPr>
        <p:spPr>
          <a:xfrm>
            <a:off x="10812472" y="444746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00BC7B-FC93-2B8E-BCBB-B23133E514D8}"/>
              </a:ext>
            </a:extLst>
          </p:cNvPr>
          <p:cNvSpPr txBox="1"/>
          <p:nvPr/>
        </p:nvSpPr>
        <p:spPr>
          <a:xfrm>
            <a:off x="8177848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6810421E-C8D4-920F-1965-7E5591A4B8C3}"/>
                  </a:ext>
                </a:extLst>
              </p:cNvPr>
              <p:cNvSpPr/>
              <p:nvPr/>
            </p:nvSpPr>
            <p:spPr>
              <a:xfrm>
                <a:off x="4860380" y="6261159"/>
                <a:ext cx="2377397" cy="37429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Size is  still </a:t>
                </a:r>
                <a14:m>
                  <m:oMath xmlns:m="http://schemas.openxmlformats.org/officeDocument/2006/math">
                    <m:r>
                      <a:rPr lang="en-US" sz="1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1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per wire</a:t>
                </a:r>
              </a:p>
            </p:txBody>
          </p:sp>
        </mc:Choice>
        <mc:Fallback xmlns="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6810421E-C8D4-920F-1965-7E5591A4B8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380" y="6261159"/>
                <a:ext cx="2377397" cy="374297"/>
              </a:xfrm>
              <a:prstGeom prst="roundRect">
                <a:avLst/>
              </a:prstGeom>
              <a:blipFill>
                <a:blip r:embed="rId2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6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34" grpId="0" animBg="1"/>
      <p:bldP spid="35" grpId="0"/>
      <p:bldP spid="41" grpId="0"/>
      <p:bldP spid="42" grpId="0"/>
      <p:bldP spid="46" grpId="0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617FE-D7C3-BD39-90E6-A7C9F4761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1FF1-F4BD-B4C5-32C8-A7D4B73A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673A126E-4A60-7DC3-0D99-3D4FA569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BFCD2571-8A96-B470-55F0-30BD234D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DEF76B6E-0DB4-8337-5231-ED230251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D1F6BA33-E56A-9F0A-1398-9D2D8EB36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F11322-CCF7-342B-8DA6-E05543AA0976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6A6FD8-CF04-D0DF-B301-C458D45860C0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6A6FD8-CF04-D0DF-B301-C458D458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77571E-1E9C-A599-A655-FCEE5D9CB154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77571E-1E9C-A599-A655-FCEE5D9CB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9A259B4-311F-B2E1-8643-695E17BB44E8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F7563D-B454-EA99-18F4-14F64CE984A0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39E385-E8FA-A44B-60A8-066D7CB0F869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39E385-E8FA-A44B-60A8-066D7CB0F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68A186-6EA5-642E-3F04-1C95237CE70A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68A186-6EA5-642E-3F04-1C95237CE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F3FD4A-CC72-C209-F533-1D547A9FA652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F3FD4A-CC72-C209-F533-1D547A9FA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EAEDBAD2-0536-5B08-FFE5-73F555C8DA5E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38FBF-55A7-EED8-4C4B-A914EE755873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38FBF-55A7-EED8-4C4B-A914EE75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59EE74-5131-EE4D-1E68-56ACA96640F3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59EE74-5131-EE4D-1E68-56ACA9664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F402A7-0EAC-118F-8F3F-F16DDCD382A8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F402A7-0EAC-118F-8F3F-F16DDCD38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C3E3DB97-A081-9608-E481-D2D14880B55D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C3E3DB97-A081-9608-E481-D2D14880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59DA9D-71E3-2A8B-BCA3-771F7A0D46AB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F03DDB-C5C7-EE66-1890-63CF8ACB5FB9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F03DDB-C5C7-EE66-1890-63CF8ACB5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F10FB7-43B8-4730-125D-37D6CB8992BE}"/>
                  </a:ext>
                </a:extLst>
              </p:cNvPr>
              <p:cNvSpPr txBox="1"/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F10FB7-43B8-4730-125D-37D6CB899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7AF6E3-556C-A92D-FD8E-E0D8D69C3B24}"/>
                  </a:ext>
                </a:extLst>
              </p:cNvPr>
              <p:cNvSpPr txBox="1"/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7AF6E3-556C-A92D-FD8E-E0D8D69C3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293857B-29E5-FE3D-B294-EFF47B4C2CBD}"/>
                  </a:ext>
                </a:extLst>
              </p:cNvPr>
              <p:cNvSpPr txBox="1"/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293857B-29E5-FE3D-B294-EFF47B4C2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EA355711-1C48-5CC4-E82E-D27A36A15B58}"/>
              </a:ext>
            </a:extLst>
          </p:cNvPr>
          <p:cNvSpPr txBox="1"/>
          <p:nvPr/>
        </p:nvSpPr>
        <p:spPr>
          <a:xfrm>
            <a:off x="9355531" y="34729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DA13AF-0845-F463-04C4-2F184C8B71B3}"/>
                  </a:ext>
                </a:extLst>
              </p:cNvPr>
              <p:cNvSpPr txBox="1"/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DA13AF-0845-F463-04C4-2F184C8B7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D90735D5-2869-0B02-9752-155A28BB6D52}"/>
              </a:ext>
            </a:extLst>
          </p:cNvPr>
          <p:cNvSpPr txBox="1"/>
          <p:nvPr/>
        </p:nvSpPr>
        <p:spPr>
          <a:xfrm>
            <a:off x="8370380" y="63634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4D42FC-CA5E-3946-1574-01C1DC7AC148}"/>
                  </a:ext>
                </a:extLst>
              </p:cNvPr>
              <p:cNvSpPr txBox="1"/>
              <p:nvPr/>
            </p:nvSpPr>
            <p:spPr>
              <a:xfrm>
                <a:off x="2458071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4D42FC-CA5E-3946-1574-01C1DC7AC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71" y="4044694"/>
                <a:ext cx="1078308" cy="333489"/>
              </a:xfrm>
              <a:prstGeom prst="rect">
                <a:avLst/>
              </a:prstGeom>
              <a:blipFill>
                <a:blip r:embed="rId20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A39975-F47E-F137-50EA-03BBD27299B9}"/>
                  </a:ext>
                </a:extLst>
              </p:cNvPr>
              <p:cNvSpPr txBox="1"/>
              <p:nvPr/>
            </p:nvSpPr>
            <p:spPr>
              <a:xfrm>
                <a:off x="5509925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A39975-F47E-F137-50EA-03BBD2729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925" y="4044694"/>
                <a:ext cx="1078308" cy="333489"/>
              </a:xfrm>
              <a:prstGeom prst="rect">
                <a:avLst/>
              </a:prstGeom>
              <a:blipFill>
                <a:blip r:embed="rId21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819B1C-647C-75A9-2329-C7C913EF52B4}"/>
                  </a:ext>
                </a:extLst>
              </p:cNvPr>
              <p:cNvSpPr txBox="1"/>
              <p:nvPr/>
            </p:nvSpPr>
            <p:spPr>
              <a:xfrm>
                <a:off x="7708757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819B1C-647C-75A9-2329-C7C913EF5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57" y="4044694"/>
                <a:ext cx="1078308" cy="333489"/>
              </a:xfrm>
              <a:prstGeom prst="rect">
                <a:avLst/>
              </a:prstGeom>
              <a:blipFill>
                <a:blip r:embed="rId22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D33AC51-04D3-5743-B1EB-787AA683A3CC}"/>
                  </a:ext>
                </a:extLst>
              </p:cNvPr>
              <p:cNvSpPr txBox="1"/>
              <p:nvPr/>
            </p:nvSpPr>
            <p:spPr>
              <a:xfrm>
                <a:off x="10393970" y="4044694"/>
                <a:ext cx="1078308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D33AC51-04D3-5743-B1EB-787AA683A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970" y="4044694"/>
                <a:ext cx="1078308" cy="333489"/>
              </a:xfrm>
              <a:prstGeom prst="rect">
                <a:avLst/>
              </a:prstGeom>
              <a:blipFill>
                <a:blip r:embed="rId23"/>
                <a:stretch>
                  <a:fillRect b="-6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DBA48B-3690-A04C-7329-E06834C66CA9}"/>
                  </a:ext>
                </a:extLst>
              </p:cNvPr>
              <p:cNvSpPr txBox="1"/>
              <p:nvPr/>
            </p:nvSpPr>
            <p:spPr>
              <a:xfrm>
                <a:off x="2458071" y="5450490"/>
                <a:ext cx="1094339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DBA48B-3690-A04C-7329-E06834C66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71" y="5450490"/>
                <a:ext cx="1094339" cy="333489"/>
              </a:xfrm>
              <a:prstGeom prst="rect">
                <a:avLst/>
              </a:prstGeom>
              <a:blipFill>
                <a:blip r:embed="rId24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F870ED-25C4-94B4-1C2B-77BA60062FD6}"/>
                  </a:ext>
                </a:extLst>
              </p:cNvPr>
              <p:cNvSpPr txBox="1"/>
              <p:nvPr/>
            </p:nvSpPr>
            <p:spPr>
              <a:xfrm>
                <a:off x="5509925" y="5450490"/>
                <a:ext cx="1094339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F870ED-25C4-94B4-1C2B-77BA60062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925" y="5450490"/>
                <a:ext cx="1094339" cy="333489"/>
              </a:xfrm>
              <a:prstGeom prst="rect">
                <a:avLst/>
              </a:prstGeom>
              <a:blipFill>
                <a:blip r:embed="rId25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D90AC6-592B-2E9B-C560-D6EB7227A500}"/>
                  </a:ext>
                </a:extLst>
              </p:cNvPr>
              <p:cNvSpPr txBox="1"/>
              <p:nvPr/>
            </p:nvSpPr>
            <p:spPr>
              <a:xfrm>
                <a:off x="7708757" y="5450490"/>
                <a:ext cx="1094339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D90AC6-592B-2E9B-C560-D6EB7227A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57" y="5450490"/>
                <a:ext cx="1094339" cy="333489"/>
              </a:xfrm>
              <a:prstGeom prst="rect">
                <a:avLst/>
              </a:prstGeom>
              <a:blipFill>
                <a:blip r:embed="rId26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3BFA96-3455-A049-6A1C-35FE3128A700}"/>
                  </a:ext>
                </a:extLst>
              </p:cNvPr>
              <p:cNvSpPr txBox="1"/>
              <p:nvPr/>
            </p:nvSpPr>
            <p:spPr>
              <a:xfrm>
                <a:off x="10393970" y="5450490"/>
                <a:ext cx="1100621" cy="333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3BFA96-3455-A049-6A1C-35FE3128A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970" y="5450490"/>
                <a:ext cx="1100621" cy="333489"/>
              </a:xfrm>
              <a:prstGeom prst="rect">
                <a:avLst/>
              </a:prstGeom>
              <a:blipFill>
                <a:blip r:embed="rId27"/>
                <a:stretch>
                  <a:fillRect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A9C6F72-5612-516C-4C91-FED977831EEB}"/>
              </a:ext>
            </a:extLst>
          </p:cNvPr>
          <p:cNvSpPr txBox="1"/>
          <p:nvPr/>
        </p:nvSpPr>
        <p:spPr>
          <a:xfrm>
            <a:off x="2858037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17EAA3-858F-CCCA-E08B-9C669A95B6B9}"/>
              </a:ext>
            </a:extLst>
          </p:cNvPr>
          <p:cNvSpPr txBox="1"/>
          <p:nvPr/>
        </p:nvSpPr>
        <p:spPr>
          <a:xfrm>
            <a:off x="5923884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96933C-C9A2-B62B-1A98-32D7853EB4DC}"/>
              </a:ext>
            </a:extLst>
          </p:cNvPr>
          <p:cNvSpPr txBox="1"/>
          <p:nvPr/>
        </p:nvSpPr>
        <p:spPr>
          <a:xfrm>
            <a:off x="10812472" y="444746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5755A5-1A2D-694F-515E-9E8501D769FE}"/>
              </a:ext>
            </a:extLst>
          </p:cNvPr>
          <p:cNvSpPr txBox="1"/>
          <p:nvPr/>
        </p:nvSpPr>
        <p:spPr>
          <a:xfrm>
            <a:off x="8177848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CA3CBE6C-506F-ACA7-9332-635FF7D8725F}"/>
              </a:ext>
            </a:extLst>
          </p:cNvPr>
          <p:cNvSpPr/>
          <p:nvPr/>
        </p:nvSpPr>
        <p:spPr>
          <a:xfrm rot="19734047">
            <a:off x="1535191" y="5418401"/>
            <a:ext cx="741268" cy="1876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FBD8650-625F-BEB8-056D-C98FE3690244}"/>
              </a:ext>
            </a:extLst>
          </p:cNvPr>
          <p:cNvSpPr/>
          <p:nvPr/>
        </p:nvSpPr>
        <p:spPr>
          <a:xfrm>
            <a:off x="504607" y="6013938"/>
            <a:ext cx="3123489" cy="6572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Packed Secret Sharing</a:t>
            </a:r>
          </a:p>
        </p:txBody>
      </p:sp>
    </p:spTree>
    <p:extLst>
      <p:ext uri="{BB962C8B-B14F-4D97-AF65-F5344CB8AC3E}">
        <p14:creationId xmlns:p14="http://schemas.microsoft.com/office/powerpoint/2010/main" val="863013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22CB1-37C8-48FD-0DFE-AE768283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847A-03E2-A950-5D7E-3DAAB59A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213F99AB-978B-1CCD-E99F-1E724B9A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3E69D440-3CF0-2857-7CAD-42D680E1A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C84E38F7-6A40-333A-D0D7-10D3A7982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71837287-A4D9-82C8-6C30-A5357B444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9ADC-B128-DCEF-779C-43629C003F92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59AD0C-0A47-F2F2-ADAA-D33C7FFC20C0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59AD0C-0A47-F2F2-ADAA-D33C7FFC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CA21B5-0B5D-AD2D-256E-9407FF86640A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CA21B5-0B5D-AD2D-256E-9407FF866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C1EF41-CEFE-7143-E1B4-A96EE9CE0BB8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B9CD4-6F6F-0D10-3209-C173B30CF10C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1410CD-641C-4963-21BE-2A92DD0215FC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1410CD-641C-4963-21BE-2A92DD021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D62B9D-B247-4A11-78E0-13080F7BE918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D62B9D-B247-4A11-78E0-13080F7BE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879BB2-EC82-0E79-D6B0-4C721130A5C6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879BB2-EC82-0E79-D6B0-4C721130A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8B28870E-3ABB-B72B-0819-982023016636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277E32-1149-0C10-80B2-88E72635FD81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277E32-1149-0C10-80B2-88E72635F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EEC111-4428-2BCC-C8CE-D29C2C2D3D9D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EEC111-4428-2BCC-C8CE-D29C2C2D3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7D9674-0BD8-808A-96EF-20D2D4211AD2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7D9674-0BD8-808A-96EF-20D2D4211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0EED6A06-5618-A336-119B-7E0E7551FEF1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0EED6A06-5618-A336-119B-7E0E7551F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4CD0A7-A652-EBFB-921D-B7092AE3AABD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957D4A-5619-05B8-3960-70DCA973120F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957D4A-5619-05B8-3960-70DCA9731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FADBB5-CCB5-CBDA-486A-21E5684B1E34}"/>
                  </a:ext>
                </a:extLst>
              </p:cNvPr>
              <p:cNvSpPr txBox="1"/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FADBB5-CCB5-CBDA-486A-21E5684B1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532" y="3558745"/>
                <a:ext cx="542456" cy="3613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FEBA57-8BF4-772B-C2F8-97172B05203B}"/>
                  </a:ext>
                </a:extLst>
              </p:cNvPr>
              <p:cNvSpPr txBox="1"/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FEBA57-8BF4-772B-C2F8-97172B052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41" y="3557946"/>
                <a:ext cx="542456" cy="3615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153EBA-3D4A-7360-6655-CCDBF4FFD2D5}"/>
                  </a:ext>
                </a:extLst>
              </p:cNvPr>
              <p:cNvSpPr txBox="1"/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153EBA-3D4A-7360-6655-CCDBF4FFD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83" y="3557946"/>
                <a:ext cx="542456" cy="36266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C55AC71-F5D6-6153-478B-F57EF8C2775E}"/>
              </a:ext>
            </a:extLst>
          </p:cNvPr>
          <p:cNvSpPr txBox="1"/>
          <p:nvPr/>
        </p:nvSpPr>
        <p:spPr>
          <a:xfrm>
            <a:off x="9355531" y="34729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4092A8-C5FB-D747-86CF-37F795F89A2D}"/>
                  </a:ext>
                </a:extLst>
              </p:cNvPr>
              <p:cNvSpPr txBox="1"/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4092A8-C5FB-D747-86CF-37F795F8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471" y="3557946"/>
                <a:ext cx="542456" cy="3539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78F918E0-C24F-3A8D-64C1-2345B97179A7}"/>
              </a:ext>
            </a:extLst>
          </p:cNvPr>
          <p:cNvSpPr txBox="1"/>
          <p:nvPr/>
        </p:nvSpPr>
        <p:spPr>
          <a:xfrm>
            <a:off x="8370380" y="636340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03842E-D904-E12E-EB17-26469A7C7DD6}"/>
                  </a:ext>
                </a:extLst>
              </p:cNvPr>
              <p:cNvSpPr txBox="1"/>
              <p:nvPr/>
            </p:nvSpPr>
            <p:spPr>
              <a:xfrm>
                <a:off x="2027087" y="4065325"/>
                <a:ext cx="1956305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03842E-D904-E12E-EB17-26469A7C7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087" y="4065325"/>
                <a:ext cx="1956305" cy="33547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DC03FD0-03EF-E238-A186-9734BBC18040}"/>
              </a:ext>
            </a:extLst>
          </p:cNvPr>
          <p:cNvSpPr txBox="1"/>
          <p:nvPr/>
        </p:nvSpPr>
        <p:spPr>
          <a:xfrm>
            <a:off x="2858037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EA656A-AF86-90DF-F4BF-507061846264}"/>
              </a:ext>
            </a:extLst>
          </p:cNvPr>
          <p:cNvSpPr txBox="1"/>
          <p:nvPr/>
        </p:nvSpPr>
        <p:spPr>
          <a:xfrm>
            <a:off x="5923884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7133C5-CDFD-E1EC-8D67-A61DBABFE197}"/>
              </a:ext>
            </a:extLst>
          </p:cNvPr>
          <p:cNvSpPr txBox="1"/>
          <p:nvPr/>
        </p:nvSpPr>
        <p:spPr>
          <a:xfrm>
            <a:off x="10812472" y="444746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CB0D6B-C1C9-D55C-75C8-23F2B74F45E8}"/>
              </a:ext>
            </a:extLst>
          </p:cNvPr>
          <p:cNvSpPr txBox="1"/>
          <p:nvPr/>
        </p:nvSpPr>
        <p:spPr>
          <a:xfrm>
            <a:off x="8177848" y="4452671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0D00C1-E535-D441-E674-FB70CD33EB98}"/>
                  </a:ext>
                </a:extLst>
              </p:cNvPr>
              <p:cNvSpPr txBox="1"/>
              <p:nvPr/>
            </p:nvSpPr>
            <p:spPr>
              <a:xfrm>
                <a:off x="5070926" y="4065325"/>
                <a:ext cx="1956305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0D00C1-E535-D441-E674-FB70CD33E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926" y="4065325"/>
                <a:ext cx="1956305" cy="33547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882F778-9C7E-5B5D-2592-CC11711D9623}"/>
                  </a:ext>
                </a:extLst>
              </p:cNvPr>
              <p:cNvSpPr txBox="1"/>
              <p:nvPr/>
            </p:nvSpPr>
            <p:spPr>
              <a:xfrm>
                <a:off x="7230457" y="4065325"/>
                <a:ext cx="1956305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882F778-9C7E-5B5D-2592-CC11711D9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457" y="4065325"/>
                <a:ext cx="1956305" cy="33547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44222AE-96F4-0FE1-3D17-D8ECAB2CF89E}"/>
                  </a:ext>
                </a:extLst>
              </p:cNvPr>
              <p:cNvSpPr txBox="1"/>
              <p:nvPr/>
            </p:nvSpPr>
            <p:spPr>
              <a:xfrm>
                <a:off x="9954971" y="4065325"/>
                <a:ext cx="1956305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44222AE-96F4-0FE1-3D17-D8ECAB2CF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971" y="4065325"/>
                <a:ext cx="1956305" cy="33547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CEF4BF9-1E40-1084-A35E-9C9D2432651D}"/>
                  </a:ext>
                </a:extLst>
              </p:cNvPr>
              <p:cNvSpPr txBox="1"/>
              <p:nvPr/>
            </p:nvSpPr>
            <p:spPr>
              <a:xfrm>
                <a:off x="1821215" y="5487701"/>
                <a:ext cx="2324034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CEF4BF9-1E40-1084-A35E-9C9D24326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215" y="5487701"/>
                <a:ext cx="2324034" cy="33547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C57DA93-4FB2-FD9E-557C-2CA2E7CBA31E}"/>
                  </a:ext>
                </a:extLst>
              </p:cNvPr>
              <p:cNvSpPr txBox="1"/>
              <p:nvPr/>
            </p:nvSpPr>
            <p:spPr>
              <a:xfrm>
                <a:off x="4599256" y="5487701"/>
                <a:ext cx="2324034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C57DA93-4FB2-FD9E-557C-2CA2E7CB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256" y="5487701"/>
                <a:ext cx="2324034" cy="33547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36A2929-3FAE-75E0-A3D5-FE67229350D1}"/>
                  </a:ext>
                </a:extLst>
              </p:cNvPr>
              <p:cNvSpPr txBox="1"/>
              <p:nvPr/>
            </p:nvSpPr>
            <p:spPr>
              <a:xfrm>
                <a:off x="7085894" y="5486634"/>
                <a:ext cx="2324034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36A2929-3FAE-75E0-A3D5-FE6722935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94" y="5486634"/>
                <a:ext cx="2324034" cy="33547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EE69EF6-76D9-6555-056A-15A598929A4A}"/>
                  </a:ext>
                </a:extLst>
              </p:cNvPr>
              <p:cNvSpPr txBox="1"/>
              <p:nvPr/>
            </p:nvSpPr>
            <p:spPr>
              <a:xfrm>
                <a:off x="9771106" y="5469831"/>
                <a:ext cx="2324034" cy="3354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EE69EF6-76D9-6555-056A-15A59892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106" y="5469831"/>
                <a:ext cx="2324034" cy="33547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>
            <a:extLst>
              <a:ext uri="{FF2B5EF4-FFF2-40B4-BE49-F238E27FC236}">
                <a16:creationId xmlns:a16="http://schemas.microsoft.com/office/drawing/2014/main" id="{DD77C956-C4C8-4961-1172-A7E49DB4E557}"/>
              </a:ext>
            </a:extLst>
          </p:cNvPr>
          <p:cNvSpPr/>
          <p:nvPr/>
        </p:nvSpPr>
        <p:spPr>
          <a:xfrm rot="20522575" flipV="1">
            <a:off x="1738449" y="5054059"/>
            <a:ext cx="1184659" cy="137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BF6941B3-9B2D-89C2-1A6D-DFF7949C4CD0}"/>
                  </a:ext>
                </a:extLst>
              </p:cNvPr>
              <p:cNvSpPr/>
              <p:nvPr/>
            </p:nvSpPr>
            <p:spPr>
              <a:xfrm>
                <a:off x="125418" y="5287219"/>
                <a:ext cx="1597910" cy="5435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0" dirty="0">
                    <a:solidFill>
                      <a:schemeClr val="tx1"/>
                    </a:solidFill>
                  </a:rPr>
                  <a:t>Constant many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BF6941B3-9B2D-89C2-1A6D-DFF7949C4C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18" y="5287219"/>
                <a:ext cx="1597910" cy="543538"/>
              </a:xfrm>
              <a:prstGeom prst="roundRect">
                <a:avLst/>
              </a:prstGeom>
              <a:blipFill>
                <a:blip r:embed="rId28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7226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32AD-BFAB-CF06-26E1-BBE4B837E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8F5-C5C2-FCD1-007C-04DF37CA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09EDEDAF-3D1B-D36D-85F8-4EE4898D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60CD777B-BE2E-9275-113A-653E7DEBE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EAB5764B-E284-2B6D-E97C-F20AC5A6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2C117064-D612-66B6-282E-BFE53C884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CB0F6-E233-C4B4-39D2-2EF6D4DF74E7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8221B7-29EE-7CCD-F4E3-AA36DA14F2D6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8221B7-29EE-7CCD-F4E3-AA36DA14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495731-1FD5-9F38-5708-E9C8D1AC8A89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495731-1FD5-9F38-5708-E9C8D1AC8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413D67A-5F52-0FBA-BE0E-C279F16C66B5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C5635-8ACD-C7DF-FAD4-FEC45358907D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613B0E-6D5E-9DF0-3D7B-2C0B921925CA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613B0E-6D5E-9DF0-3D7B-2C0B92192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7451D-7B16-C940-9643-3EA82F43B78E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7451D-7B16-C940-9643-3EA82F43B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62519F-19E8-714E-63B3-B10E356B52E0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62519F-19E8-714E-63B3-B10E356B5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D7E270CC-CF9B-D50B-8903-5120034CCA73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DBF740-4908-55C6-6B52-91A2D05C4FDC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DBF740-4908-55C6-6B52-91A2D05C4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26C193-22D6-1091-B1BE-23C372955A00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26C193-22D6-1091-B1BE-23C372955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FCDC73-DB3B-4874-2DF0-B0D5DA2EF035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FCDC73-DB3B-4874-2DF0-B0D5DA2EF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8874D298-9D52-97D0-635C-ECE5D961480D}"/>
                  </a:ext>
                </a:extLst>
              </p:cNvPr>
              <p:cNvSpPr/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Wire*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8874D298-9D52-97D0-635C-ECE5D96148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26865"/>
                <a:ext cx="839529" cy="292655"/>
              </a:xfrm>
              <a:prstGeom prst="round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8BC131-A612-A544-DB61-D76A4D91126D}"/>
              </a:ext>
            </a:extLst>
          </p:cNvPr>
          <p:cNvCxnSpPr>
            <a:cxnSpLocks/>
          </p:cNvCxnSpPr>
          <p:nvPr/>
        </p:nvCxnSpPr>
        <p:spPr>
          <a:xfrm>
            <a:off x="12663" y="3554771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C31327-DB5D-8B8F-E876-A1C10097E81E}"/>
                  </a:ext>
                </a:extLst>
              </p:cNvPr>
              <p:cNvSpPr txBox="1"/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C31327-DB5D-8B8F-E876-A1C10097E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0" y="4116394"/>
                <a:ext cx="542456" cy="3166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0D14986-5D95-6D48-4FC4-E49DC4581A50}"/>
                  </a:ext>
                </a:extLst>
              </p:cNvPr>
              <p:cNvSpPr/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0D14986-5D95-6D48-4FC4-E49DC4581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2" y="3646595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E7D7D60-B93C-2F31-08F3-523ED8BB9441}"/>
                  </a:ext>
                </a:extLst>
              </p:cNvPr>
              <p:cNvSpPr/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E7D7D60-B93C-2F31-08F3-523ED8BB9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522" y="3666004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5AD20487-2C60-CD5B-6497-4342A8508CE4}"/>
                  </a:ext>
                </a:extLst>
              </p:cNvPr>
              <p:cNvSpPr/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3</a:t>
                </a: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5AD20487-2C60-CD5B-6497-4342A8508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646595"/>
                <a:ext cx="1129695" cy="349879"/>
              </a:xfrm>
              <a:prstGeom prst="round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7938F7C7-F73C-15FD-6546-4672608C64FB}"/>
                  </a:ext>
                </a:extLst>
              </p:cNvPr>
              <p:cNvSpPr/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2</a:t>
                </a: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7938F7C7-F73C-15FD-6546-4672608C6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3674408"/>
                <a:ext cx="1129695" cy="349879"/>
              </a:xfrm>
              <a:prstGeom prst="round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9B1CDB98-B566-0109-025F-8DFCB010FBC4}"/>
              </a:ext>
            </a:extLst>
          </p:cNvPr>
          <p:cNvSpPr txBox="1"/>
          <p:nvPr/>
        </p:nvSpPr>
        <p:spPr>
          <a:xfrm>
            <a:off x="9301759" y="355477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9503BE2-81F2-BE52-3293-92B4BA4A2E0A}"/>
                  </a:ext>
                </a:extLst>
              </p:cNvPr>
              <p:cNvSpPr txBox="1"/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9503BE2-81F2-BE52-3293-92B4BA4A2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324" y="4109939"/>
                <a:ext cx="388055" cy="269241"/>
              </a:xfrm>
              <a:prstGeom prst="rect">
                <a:avLst/>
              </a:prstGeom>
              <a:blipFill>
                <a:blip r:embed="rId20"/>
                <a:stretch>
                  <a:fillRect l="-12903" r="-967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BA0EFF6-50F8-5F52-6D62-EF64B0FAA7A1}"/>
                  </a:ext>
                </a:extLst>
              </p:cNvPr>
              <p:cNvSpPr txBox="1"/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BA0EFF6-50F8-5F52-6D62-EF64B0FAA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696" y="4063624"/>
                <a:ext cx="388055" cy="270330"/>
              </a:xfrm>
              <a:prstGeom prst="rect">
                <a:avLst/>
              </a:prstGeom>
              <a:blipFill>
                <a:blip r:embed="rId21"/>
                <a:stretch>
                  <a:fillRect l="-9375" t="-4545" r="-625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8B2BC31-9A11-A424-F63E-BECC17DED8D8}"/>
                  </a:ext>
                </a:extLst>
              </p:cNvPr>
              <p:cNvSpPr txBox="1"/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8B2BC31-9A11-A424-F63E-BECC17DED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268" y="4063624"/>
                <a:ext cx="388055" cy="261610"/>
              </a:xfrm>
              <a:prstGeom prst="rect">
                <a:avLst/>
              </a:prstGeom>
              <a:blipFill>
                <a:blip r:embed="rId22"/>
                <a:stretch>
                  <a:fillRect l="-9375" t="-4762" r="-937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D1C56B8-18D3-0A19-5D7D-152BDB50D15D}"/>
              </a:ext>
            </a:extLst>
          </p:cNvPr>
          <p:cNvSpPr txBox="1"/>
          <p:nvPr/>
        </p:nvSpPr>
        <p:spPr>
          <a:xfrm>
            <a:off x="8507625" y="6503581"/>
            <a:ext cx="369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*Wire is input wire or output wire of AND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8ACC12-D54D-3AC1-AF90-518B2F5FB84B}"/>
                  </a:ext>
                </a:extLst>
              </p:cNvPr>
              <p:cNvSpPr txBox="1"/>
              <p:nvPr/>
            </p:nvSpPr>
            <p:spPr>
              <a:xfrm>
                <a:off x="2329169" y="4515437"/>
                <a:ext cx="1468159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8ACC12-D54D-3AC1-AF90-518B2F5FB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69" y="4515437"/>
                <a:ext cx="1468159" cy="4412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930BD79-ECC5-1C85-8E5F-A3309591987A}"/>
                  </a:ext>
                </a:extLst>
              </p:cNvPr>
              <p:cNvSpPr txBox="1"/>
              <p:nvPr/>
            </p:nvSpPr>
            <p:spPr>
              <a:xfrm>
                <a:off x="2329169" y="5854268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930BD79-ECC5-1C85-8E5F-A33095919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69" y="5854268"/>
                <a:ext cx="1585562" cy="44127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39DAD46B-B1A4-E876-1DC2-2326F615BD1A}"/>
              </a:ext>
            </a:extLst>
          </p:cNvPr>
          <p:cNvSpPr txBox="1"/>
          <p:nvPr/>
        </p:nvSpPr>
        <p:spPr>
          <a:xfrm>
            <a:off x="2938053" y="495671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737584-5318-5858-E932-FEBCD684C001}"/>
                  </a:ext>
                </a:extLst>
              </p:cNvPr>
              <p:cNvSpPr txBox="1"/>
              <p:nvPr/>
            </p:nvSpPr>
            <p:spPr>
              <a:xfrm>
                <a:off x="5361920" y="4515437"/>
                <a:ext cx="1468159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737584-5318-5858-E932-FEBCD684C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920" y="4515437"/>
                <a:ext cx="1468159" cy="44127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352A61-3F13-3AF3-AB5A-9CF9A317C133}"/>
                  </a:ext>
                </a:extLst>
              </p:cNvPr>
              <p:cNvSpPr txBox="1"/>
              <p:nvPr/>
            </p:nvSpPr>
            <p:spPr>
              <a:xfrm>
                <a:off x="5361920" y="5854268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352A61-3F13-3AF3-AB5A-9CF9A317C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920" y="5854268"/>
                <a:ext cx="1585562" cy="44127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E9AA37F6-AA1B-8A4B-A3AA-B926A98A99B6}"/>
              </a:ext>
            </a:extLst>
          </p:cNvPr>
          <p:cNvSpPr txBox="1"/>
          <p:nvPr/>
        </p:nvSpPr>
        <p:spPr>
          <a:xfrm>
            <a:off x="5970804" y="495671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7FE92A-9CED-ED3B-7A0D-4FA3ECC21E23}"/>
                  </a:ext>
                </a:extLst>
              </p:cNvPr>
              <p:cNvSpPr txBox="1"/>
              <p:nvPr/>
            </p:nvSpPr>
            <p:spPr>
              <a:xfrm>
                <a:off x="7535396" y="4515437"/>
                <a:ext cx="1468159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7FE92A-9CED-ED3B-7A0D-4FA3ECC21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396" y="4515437"/>
                <a:ext cx="1468159" cy="44127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F0FE5F-8507-271B-2059-D298E4DB8890}"/>
                  </a:ext>
                </a:extLst>
              </p:cNvPr>
              <p:cNvSpPr txBox="1"/>
              <p:nvPr/>
            </p:nvSpPr>
            <p:spPr>
              <a:xfrm>
                <a:off x="7535396" y="5854268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F0FE5F-8507-271B-2059-D298E4DB8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396" y="5854268"/>
                <a:ext cx="1585562" cy="44127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E61B57F-1452-6AE5-D0C1-6C0B47896E3A}"/>
              </a:ext>
            </a:extLst>
          </p:cNvPr>
          <p:cNvSpPr txBox="1"/>
          <p:nvPr/>
        </p:nvSpPr>
        <p:spPr>
          <a:xfrm>
            <a:off x="8144280" y="495671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FAC52E0-CE55-5967-B931-3BDF4A2A3994}"/>
                  </a:ext>
                </a:extLst>
              </p:cNvPr>
              <p:cNvSpPr txBox="1"/>
              <p:nvPr/>
            </p:nvSpPr>
            <p:spPr>
              <a:xfrm>
                <a:off x="10413456" y="4515437"/>
                <a:ext cx="1468159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FAC52E0-CE55-5967-B931-3BDF4A2A3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456" y="4515437"/>
                <a:ext cx="1468159" cy="44127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7CBAF77-AD54-1907-84CB-88D7A0486F63}"/>
                  </a:ext>
                </a:extLst>
              </p:cNvPr>
              <p:cNvSpPr txBox="1"/>
              <p:nvPr/>
            </p:nvSpPr>
            <p:spPr>
              <a:xfrm>
                <a:off x="10413456" y="5854268"/>
                <a:ext cx="1601592" cy="4424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7CBAF77-AD54-1907-84CB-88D7A0486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456" y="5854268"/>
                <a:ext cx="1601592" cy="4424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E8E1F8F-4C7B-205C-E8B8-3DD07E76DB26}"/>
              </a:ext>
            </a:extLst>
          </p:cNvPr>
          <p:cNvSpPr txBox="1"/>
          <p:nvPr/>
        </p:nvSpPr>
        <p:spPr>
          <a:xfrm>
            <a:off x="11022340" y="4956712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D324F5-F31D-295B-EA7A-D9057301FDA3}"/>
                  </a:ext>
                </a:extLst>
              </p:cNvPr>
              <p:cNvSpPr txBox="1"/>
              <p:nvPr/>
            </p:nvSpPr>
            <p:spPr>
              <a:xfrm>
                <a:off x="2856298" y="4109939"/>
                <a:ext cx="388055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D324F5-F31D-295B-EA7A-D9057301F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298" y="4109939"/>
                <a:ext cx="388055" cy="269241"/>
              </a:xfrm>
              <a:prstGeom prst="rect">
                <a:avLst/>
              </a:prstGeom>
              <a:blipFill>
                <a:blip r:embed="rId31"/>
                <a:stretch>
                  <a:fillRect l="-12903" r="-967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239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62F7B-DACB-B43C-92B5-14C0046F8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7D6D-F753-5BB7-528D-C238293B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DA6D99C7-2E5F-3E5C-1FB5-4D55F9A1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C2BBE0DA-D919-67D9-D07B-4E9031A9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6A96BADB-46FE-8D58-3FEA-8DE877D7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083F095E-0C93-6B13-5E7F-871F86A2D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F5F71D-6FD2-74AB-CB0D-512A1EA33C04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1831E8-1054-F5DB-52B4-1BE49DFEFB49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1831E8-1054-F5DB-52B4-1BE49DFEF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AC2C51-9286-F49A-7D08-3AF47E620BD7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AC2C51-9286-F49A-7D08-3AF47E620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6564556-FBDE-B3B8-546E-B96860FEAE01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83FCD-9061-5CF6-6D0D-BF93B844238F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4F598D-9328-756A-C776-CF7FBFFB9163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4F598D-9328-756A-C776-CF7FBFFB9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90A909-2BBD-167E-E9D0-1CD236842419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90A909-2BBD-167E-E9D0-1CD236842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3547B9-A061-9F21-2BAF-26BDBEBC1E4B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3547B9-A061-9F21-2BAF-26BDBEBC1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B017966C-DB49-4566-B8AE-A6A9DE07502E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751F9E-F901-4A14-4B04-35A7732D2A9C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751F9E-F901-4A14-4B04-35A7732D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F2980-B13E-68B2-B8CA-9B44D44E92E9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F2980-B13E-68B2-B8CA-9B44D44E9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AB7BB8-F6A2-C954-4909-663AFE321E62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AB7BB8-F6A2-C954-4909-663AFE321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9D710C-58AF-17BF-4AB3-D6B401702E83}"/>
              </a:ext>
            </a:extLst>
          </p:cNvPr>
          <p:cNvCxnSpPr>
            <a:cxnSpLocks/>
          </p:cNvCxnSpPr>
          <p:nvPr/>
        </p:nvCxnSpPr>
        <p:spPr>
          <a:xfrm>
            <a:off x="0" y="3643962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CBFFED5-6B75-A67B-38BD-567B3DB498F7}"/>
                  </a:ext>
                </a:extLst>
              </p:cNvPr>
              <p:cNvSpPr/>
              <p:nvPr/>
            </p:nvSpPr>
            <p:spPr>
              <a:xfrm>
                <a:off x="84844" y="3709629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XOR Gate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CBFFED5-6B75-A67B-38BD-567B3DB498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709629"/>
                <a:ext cx="1535837" cy="444738"/>
              </a:xfrm>
              <a:prstGeom prst="roundRect">
                <a:avLst/>
              </a:prstGeom>
              <a:blipFill>
                <a:blip r:embed="rId14"/>
                <a:stretch>
                  <a:fillRect t="-8108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36672E1B-3461-D521-3AE6-059335823B9F}"/>
                  </a:ext>
                </a:extLst>
              </p:cNvPr>
              <p:cNvSpPr/>
              <p:nvPr/>
            </p:nvSpPr>
            <p:spPr>
              <a:xfrm>
                <a:off x="2498401" y="3735017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36672E1B-3461-D521-3AE6-059335823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1" y="3735017"/>
                <a:ext cx="1129695" cy="349879"/>
              </a:xfrm>
              <a:prstGeom prst="round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49F5559E-6535-2D03-AF99-1C67E1BD90F9}"/>
                  </a:ext>
                </a:extLst>
              </p:cNvPr>
              <p:cNvSpPr/>
              <p:nvPr/>
            </p:nvSpPr>
            <p:spPr>
              <a:xfrm>
                <a:off x="1807636" y="4307933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49F5559E-6535-2D03-AF99-1C67E1BD9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636" y="4307933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3015C7A0-DE22-67CE-0581-85000F8D7B6A}"/>
                  </a:ext>
                </a:extLst>
              </p:cNvPr>
              <p:cNvSpPr/>
              <p:nvPr/>
            </p:nvSpPr>
            <p:spPr>
              <a:xfrm>
                <a:off x="3333938" y="4308736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3015C7A0-DE22-67CE-0581-85000F8D7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938" y="4308736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C35C9185-7406-F9DA-AFAE-E6A7FAEC33A0}"/>
              </a:ext>
            </a:extLst>
          </p:cNvPr>
          <p:cNvSpPr txBox="1"/>
          <p:nvPr/>
        </p:nvSpPr>
        <p:spPr>
          <a:xfrm>
            <a:off x="2853953" y="4317621"/>
            <a:ext cx="563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⊕</a:t>
            </a:r>
            <a:endParaRPr lang="en-US" sz="18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FBD275-C108-F738-1FAE-95489C50D5A1}"/>
                  </a:ext>
                </a:extLst>
              </p:cNvPr>
              <p:cNvSpPr txBox="1"/>
              <p:nvPr/>
            </p:nvSpPr>
            <p:spPr>
              <a:xfrm rot="5400000">
                <a:off x="3025828" y="4098262"/>
                <a:ext cx="2196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FBD275-C108-F738-1FAE-95489C50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025828" y="4098262"/>
                <a:ext cx="219612" cy="276999"/>
              </a:xfrm>
              <a:prstGeom prst="rect">
                <a:avLst/>
              </a:prstGeom>
              <a:blipFill>
                <a:blip r:embed="rId18"/>
                <a:stretch>
                  <a:fillRect t="-1052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79C75D41-1592-11FB-34E8-A50B63E00291}"/>
                  </a:ext>
                </a:extLst>
              </p:cNvPr>
              <p:cNvSpPr/>
              <p:nvPr/>
            </p:nvSpPr>
            <p:spPr>
              <a:xfrm>
                <a:off x="10596447" y="377679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79C75D41-1592-11FB-34E8-A50B63E00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447" y="3776799"/>
                <a:ext cx="1129695" cy="349879"/>
              </a:xfrm>
              <a:prstGeom prst="roundRect">
                <a:avLst/>
              </a:prstGeom>
              <a:blipFill>
                <a:blip r:embed="rId19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EECC0EC7-9770-1B05-0D0E-7B9EAA934638}"/>
                  </a:ext>
                </a:extLst>
              </p:cNvPr>
              <p:cNvSpPr/>
              <p:nvPr/>
            </p:nvSpPr>
            <p:spPr>
              <a:xfrm>
                <a:off x="5530683" y="376987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EECC0EC7-9770-1B05-0D0E-7B9EAA934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3769879"/>
                <a:ext cx="1129695" cy="349879"/>
              </a:xfrm>
              <a:prstGeom prst="roundRect">
                <a:avLst/>
              </a:prstGeom>
              <a:blipFill>
                <a:blip r:embed="rId2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E8B9A21C-E00C-22C0-C632-671C0D5D5E37}"/>
                  </a:ext>
                </a:extLst>
              </p:cNvPr>
              <p:cNvSpPr/>
              <p:nvPr/>
            </p:nvSpPr>
            <p:spPr>
              <a:xfrm>
                <a:off x="7745975" y="3766352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E8B9A21C-E00C-22C0-C632-671C0D5D5E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766352"/>
                <a:ext cx="1129695" cy="349879"/>
              </a:xfrm>
              <a:prstGeom prst="roundRect">
                <a:avLst/>
              </a:prstGeom>
              <a:blipFill>
                <a:blip r:embed="rId21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BAC05042-560C-DB6D-45E6-EED1908FF5D7}"/>
              </a:ext>
            </a:extLst>
          </p:cNvPr>
          <p:cNvSpPr txBox="1"/>
          <p:nvPr/>
        </p:nvSpPr>
        <p:spPr>
          <a:xfrm>
            <a:off x="9301759" y="3534417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08B950-5C3D-CC9D-FECD-D89729375B99}"/>
                  </a:ext>
                </a:extLst>
              </p:cNvPr>
              <p:cNvSpPr txBox="1"/>
              <p:nvPr/>
            </p:nvSpPr>
            <p:spPr>
              <a:xfrm>
                <a:off x="138865" y="4292076"/>
                <a:ext cx="1608967" cy="317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08B950-5C3D-CC9D-FECD-D89729375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65" y="4292076"/>
                <a:ext cx="1608967" cy="317844"/>
              </a:xfrm>
              <a:prstGeom prst="rect">
                <a:avLst/>
              </a:prstGeom>
              <a:blipFill>
                <a:blip r:embed="rId2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1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1" grpId="0"/>
      <p:bldP spid="62" grpId="0"/>
      <p:bldP spid="63" grpId="0" animBg="1"/>
      <p:bldP spid="67" grpId="0" animBg="1"/>
      <p:bldP spid="77" grpId="0" animBg="1"/>
      <p:bldP spid="7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2F27-6297-B54F-1790-403770A2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3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Garbled Circuits [Yao86]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5EB22-CF2B-70F7-F879-EF938C97A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44942"/>
            <a:ext cx="10753165" cy="4351338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efficient two-party computation </a:t>
            </a:r>
            <a:r>
              <a:rPr lang="en-US" dirty="0"/>
              <a:t>protocol</a:t>
            </a:r>
          </a:p>
          <a:p>
            <a:r>
              <a:rPr lang="en-US" dirty="0"/>
              <a:t>Garbled Circuits perform gate-by-gate garbling of Boolean circuits</a:t>
            </a:r>
          </a:p>
          <a:p>
            <a:r>
              <a:rPr lang="en-US" dirty="0"/>
              <a:t>Each gate is encoded as encryption of rows of its truth table</a:t>
            </a:r>
          </a:p>
          <a:p>
            <a:r>
              <a:rPr lang="en-US" dirty="0"/>
              <a:t>Salient Features: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Constant-Round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Uses AES hardware </a:t>
            </a:r>
            <a:r>
              <a:rPr lang="en-US" dirty="0"/>
              <a:t>supported by modern processor chips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4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01C0-B938-64D7-61DF-9B01DB96D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0F2D0-DFC3-E256-BAEB-414601F4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0D7850E6-9F5C-E162-CF21-6371EC0F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E25C02F6-4097-4E4E-2B94-482EB09C6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9F602D67-0C04-EB02-55BB-7E060FA8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FD757245-1BDC-D84C-F63F-5051B7E2F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BF4748-05F3-327E-0BD1-AE2B778B3C1A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6A13C2-4AC1-53BE-F943-2811942DD967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6A13C2-4AC1-53BE-F943-2811942DD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228F84-1E0D-ABC4-69B7-AB08F049EF55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228F84-1E0D-ABC4-69B7-AB08F049E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2E41342-ED86-7B1D-0186-CA955DC2752D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8160A-CD14-9FEC-3ECE-F8C8E711DCB8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04BB9-E610-22B6-FDEF-ABABCAB48D25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04BB9-E610-22B6-FDEF-ABABCAB48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06D824-6760-EEB6-4967-6979CBDEC0E5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06D824-6760-EEB6-4967-6979CBDEC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7969E2-E66F-9586-DCAE-890BAE72DD2A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7969E2-E66F-9586-DCAE-890BAE72D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379F9EFC-7BC5-3540-CDAC-3E70BA8D64B5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584925-517C-4C36-C6AF-09209D4FC95A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584925-517C-4C36-C6AF-09209D4FC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CBFE86-141A-EB0D-C465-11EACCF0EED3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CBFE86-141A-EB0D-C465-11EACCF0E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7BAA1A-A857-F031-C5AA-736848484276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7BAA1A-A857-F031-C5AA-736848484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08511-94F7-9555-5A32-BACDFAB8FEBE}"/>
              </a:ext>
            </a:extLst>
          </p:cNvPr>
          <p:cNvCxnSpPr>
            <a:cxnSpLocks/>
          </p:cNvCxnSpPr>
          <p:nvPr/>
        </p:nvCxnSpPr>
        <p:spPr>
          <a:xfrm>
            <a:off x="0" y="3628644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E25F0A6-1DA1-1F2C-69BB-EB8D47E0391A}"/>
                  </a:ext>
                </a:extLst>
              </p:cNvPr>
              <p:cNvSpPr/>
              <p:nvPr/>
            </p:nvSpPr>
            <p:spPr>
              <a:xfrm>
                <a:off x="84844" y="3694311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XOR Gate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E25F0A6-1DA1-1F2C-69BB-EB8D47E03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" y="3694311"/>
                <a:ext cx="1535837" cy="444738"/>
              </a:xfrm>
              <a:prstGeom prst="roundRect">
                <a:avLst/>
              </a:prstGeom>
              <a:blipFill>
                <a:blip r:embed="rId14"/>
                <a:stretch>
                  <a:fillRect t="-8108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74DE5D20-3AC0-8279-90E2-76DEE3FD4455}"/>
                  </a:ext>
                </a:extLst>
              </p:cNvPr>
              <p:cNvSpPr/>
              <p:nvPr/>
            </p:nvSpPr>
            <p:spPr>
              <a:xfrm>
                <a:off x="2498401" y="371969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74DE5D20-3AC0-8279-90E2-76DEE3FD4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01" y="3719699"/>
                <a:ext cx="1129695" cy="349879"/>
              </a:xfrm>
              <a:prstGeom prst="round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82E60398-2828-B152-D173-532AF3C04286}"/>
                  </a:ext>
                </a:extLst>
              </p:cNvPr>
              <p:cNvSpPr/>
              <p:nvPr/>
            </p:nvSpPr>
            <p:spPr>
              <a:xfrm>
                <a:off x="10596447" y="376148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82E60398-2828-B152-D173-532AF3C04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447" y="3761481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D036D70C-9E06-D177-6C01-1CA9BC7AAEAF}"/>
                  </a:ext>
                </a:extLst>
              </p:cNvPr>
              <p:cNvSpPr/>
              <p:nvPr/>
            </p:nvSpPr>
            <p:spPr>
              <a:xfrm>
                <a:off x="5530683" y="375456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D036D70C-9E06-D177-6C01-1CA9BC7AA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83" y="3754561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92AA9DF-2DC4-7C68-808B-0903BFEE65B2}"/>
                  </a:ext>
                </a:extLst>
              </p:cNvPr>
              <p:cNvSpPr/>
              <p:nvPr/>
            </p:nvSpPr>
            <p:spPr>
              <a:xfrm>
                <a:off x="7745975" y="375103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92AA9DF-2DC4-7C68-808B-0903BFEE6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751034"/>
                <a:ext cx="1129695" cy="349879"/>
              </a:xfrm>
              <a:prstGeom prst="roundRect">
                <a:avLst/>
              </a:prstGeom>
              <a:blipFill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876ED446-B7DD-AEF7-FBA2-D62B912F9F46}"/>
              </a:ext>
            </a:extLst>
          </p:cNvPr>
          <p:cNvSpPr txBox="1"/>
          <p:nvPr/>
        </p:nvSpPr>
        <p:spPr>
          <a:xfrm>
            <a:off x="9301759" y="3519099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A20139-E013-D541-00ED-F17DE82D1B4B}"/>
                  </a:ext>
                </a:extLst>
              </p:cNvPr>
              <p:cNvSpPr txBox="1"/>
              <p:nvPr/>
            </p:nvSpPr>
            <p:spPr>
              <a:xfrm>
                <a:off x="5410214" y="4303436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A20139-E013-D541-00ED-F17DE82D1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14" y="4303436"/>
                <a:ext cx="1370632" cy="269241"/>
              </a:xfrm>
              <a:prstGeom prst="rect">
                <a:avLst/>
              </a:prstGeom>
              <a:blipFill>
                <a:blip r:embed="rId19"/>
                <a:stretch>
                  <a:fillRect l="-4630" r="-370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6F3EB8-EBA9-66BC-5EF5-0D7CEEB565B6}"/>
                  </a:ext>
                </a:extLst>
              </p:cNvPr>
              <p:cNvSpPr txBox="1"/>
              <p:nvPr/>
            </p:nvSpPr>
            <p:spPr>
              <a:xfrm>
                <a:off x="7538105" y="4337225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6F3EB8-EBA9-66BC-5EF5-0D7CEEB56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105" y="4337225"/>
                <a:ext cx="1370632" cy="269241"/>
              </a:xfrm>
              <a:prstGeom prst="rect">
                <a:avLst/>
              </a:prstGeom>
              <a:blipFill>
                <a:blip r:embed="rId20"/>
                <a:stretch>
                  <a:fillRect l="-4587" t="-4545" r="-367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B87DDC-5DA4-8F86-772D-04CB5E80FF94}"/>
                  </a:ext>
                </a:extLst>
              </p:cNvPr>
              <p:cNvSpPr txBox="1"/>
              <p:nvPr/>
            </p:nvSpPr>
            <p:spPr>
              <a:xfrm>
                <a:off x="10475978" y="4337224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B87DDC-5DA4-8F86-772D-04CB5E80F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5978" y="4337224"/>
                <a:ext cx="1370632" cy="269241"/>
              </a:xfrm>
              <a:prstGeom prst="rect">
                <a:avLst/>
              </a:prstGeom>
              <a:blipFill>
                <a:blip r:embed="rId21"/>
                <a:stretch>
                  <a:fillRect l="-4630" t="-4545" r="-370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891D6-4143-3D1C-D7B1-D63F6750D434}"/>
                  </a:ext>
                </a:extLst>
              </p:cNvPr>
              <p:cNvSpPr txBox="1"/>
              <p:nvPr/>
            </p:nvSpPr>
            <p:spPr>
              <a:xfrm>
                <a:off x="2305723" y="4717110"/>
                <a:ext cx="138884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891D6-4143-3D1C-D7B1-D63F6750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723" y="4717110"/>
                <a:ext cx="1388842" cy="44127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8374A1-0183-CB56-7770-492D70903DB7}"/>
                  </a:ext>
                </a:extLst>
              </p:cNvPr>
              <p:cNvSpPr txBox="1"/>
              <p:nvPr/>
            </p:nvSpPr>
            <p:spPr>
              <a:xfrm>
                <a:off x="2305723" y="6055941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8374A1-0183-CB56-7770-492D70903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723" y="6055941"/>
                <a:ext cx="1585562" cy="4412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4B4239A-E901-B4F9-7E1E-5E7F225D53CE}"/>
              </a:ext>
            </a:extLst>
          </p:cNvPr>
          <p:cNvSpPr txBox="1"/>
          <p:nvPr/>
        </p:nvSpPr>
        <p:spPr>
          <a:xfrm>
            <a:off x="2914607" y="5158385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36A25-61D7-14B4-0A75-6B47F922048C}"/>
                  </a:ext>
                </a:extLst>
              </p:cNvPr>
              <p:cNvSpPr txBox="1"/>
              <p:nvPr/>
            </p:nvSpPr>
            <p:spPr>
              <a:xfrm>
                <a:off x="5338474" y="4717110"/>
                <a:ext cx="1393009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36A25-61D7-14B4-0A75-6B47F9220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474" y="4717110"/>
                <a:ext cx="1393009" cy="44127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5403EE-F034-6208-FC04-84D82E06FC1F}"/>
                  </a:ext>
                </a:extLst>
              </p:cNvPr>
              <p:cNvSpPr txBox="1"/>
              <p:nvPr/>
            </p:nvSpPr>
            <p:spPr>
              <a:xfrm>
                <a:off x="5338474" y="6055941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5403EE-F034-6208-FC04-84D82E06F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474" y="6055941"/>
                <a:ext cx="1585562" cy="44127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6B26F42-2694-203E-91EE-E5C933403E4D}"/>
              </a:ext>
            </a:extLst>
          </p:cNvPr>
          <p:cNvSpPr txBox="1"/>
          <p:nvPr/>
        </p:nvSpPr>
        <p:spPr>
          <a:xfrm>
            <a:off x="5947358" y="5158385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1827CB-E97C-5968-EEEF-E4A89E141C50}"/>
                  </a:ext>
                </a:extLst>
              </p:cNvPr>
              <p:cNvSpPr txBox="1"/>
              <p:nvPr/>
            </p:nvSpPr>
            <p:spPr>
              <a:xfrm>
                <a:off x="7511950" y="4717110"/>
                <a:ext cx="1393009" cy="4423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1827CB-E97C-5968-EEEF-E4A89E141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950" y="4717110"/>
                <a:ext cx="1393009" cy="4423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683C25-38F8-20C2-A094-9622D27A9F16}"/>
                  </a:ext>
                </a:extLst>
              </p:cNvPr>
              <p:cNvSpPr txBox="1"/>
              <p:nvPr/>
            </p:nvSpPr>
            <p:spPr>
              <a:xfrm>
                <a:off x="7511950" y="6055941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683C25-38F8-20C2-A094-9622D27A9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950" y="6055941"/>
                <a:ext cx="1585562" cy="44127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0F40EEF2-7895-6BB7-B9DA-EE9A12398F4C}"/>
              </a:ext>
            </a:extLst>
          </p:cNvPr>
          <p:cNvSpPr txBox="1"/>
          <p:nvPr/>
        </p:nvSpPr>
        <p:spPr>
          <a:xfrm>
            <a:off x="8120834" y="5158385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8A22C6-FD56-3214-38B8-17D41F4E3AAB}"/>
                  </a:ext>
                </a:extLst>
              </p:cNvPr>
              <p:cNvSpPr txBox="1"/>
              <p:nvPr/>
            </p:nvSpPr>
            <p:spPr>
              <a:xfrm>
                <a:off x="10390010" y="4717110"/>
                <a:ext cx="1404872" cy="4424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8A22C6-FD56-3214-38B8-17D41F4E3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010" y="4717110"/>
                <a:ext cx="1404872" cy="4424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E62929-D827-9015-5648-0513B2AE2A75}"/>
                  </a:ext>
                </a:extLst>
              </p:cNvPr>
              <p:cNvSpPr txBox="1"/>
              <p:nvPr/>
            </p:nvSpPr>
            <p:spPr>
              <a:xfrm>
                <a:off x="10390010" y="6055941"/>
                <a:ext cx="1601592" cy="4424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E62929-D827-9015-5648-0513B2AE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010" y="6055941"/>
                <a:ext cx="1601592" cy="4424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A01120F7-6D8A-0776-B72A-73D3E366766A}"/>
              </a:ext>
            </a:extLst>
          </p:cNvPr>
          <p:cNvSpPr txBox="1"/>
          <p:nvPr/>
        </p:nvSpPr>
        <p:spPr>
          <a:xfrm>
            <a:off x="10998894" y="5158385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4E462EB-21DC-9D7F-8C9B-38FBF9C38924}"/>
                  </a:ext>
                </a:extLst>
              </p:cNvPr>
              <p:cNvSpPr txBox="1"/>
              <p:nvPr/>
            </p:nvSpPr>
            <p:spPr>
              <a:xfrm>
                <a:off x="2377932" y="4301609"/>
                <a:ext cx="1370632" cy="269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4E462EB-21DC-9D7F-8C9B-38FBF9C38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932" y="4301609"/>
                <a:ext cx="1370632" cy="269241"/>
              </a:xfrm>
              <a:prstGeom prst="rect">
                <a:avLst/>
              </a:prstGeom>
              <a:blipFill>
                <a:blip r:embed="rId30"/>
                <a:stretch>
                  <a:fillRect l="-4587" r="-367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248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36DB4-89E5-0315-43C0-FDB316C06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F8B7-C22C-5D2F-9CEA-71336EE0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Preprocessing</a:t>
            </a:r>
          </a:p>
        </p:txBody>
      </p:sp>
      <p:pic>
        <p:nvPicPr>
          <p:cNvPr id="5" name="Picture 4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E1F5466A-C340-99D7-BFEB-B664B732F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3" y="1944620"/>
            <a:ext cx="1039338" cy="1115956"/>
          </a:xfrm>
          <a:prstGeom prst="rect">
            <a:avLst/>
          </a:prstGeom>
        </p:spPr>
      </p:pic>
      <p:pic>
        <p:nvPicPr>
          <p:cNvPr id="6" name="Picture 5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2CD322F0-E6DE-05BB-323D-A1C1E73B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59" y="1944620"/>
            <a:ext cx="1039338" cy="1115956"/>
          </a:xfrm>
          <a:prstGeom prst="rect">
            <a:avLst/>
          </a:prstGeom>
        </p:spPr>
      </p:pic>
      <p:pic>
        <p:nvPicPr>
          <p:cNvPr id="7" name="Picture 6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48F2BF2C-22E0-3044-BC3F-F3609323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31" y="1944620"/>
            <a:ext cx="1039338" cy="1115956"/>
          </a:xfrm>
          <a:prstGeom prst="rect">
            <a:avLst/>
          </a:prstGeom>
        </p:spPr>
      </p:pic>
      <p:pic>
        <p:nvPicPr>
          <p:cNvPr id="8" name="Picture 7" descr="A black and white drawing of a person&#10;&#10;AI-generated content may be incorrect.">
            <a:extLst>
              <a:ext uri="{FF2B5EF4-FFF2-40B4-BE49-F238E27FC236}">
                <a16:creationId xmlns:a16="http://schemas.microsoft.com/office/drawing/2014/main" id="{FD643A27-1672-784C-5C9B-964758241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456" y="1944620"/>
            <a:ext cx="1039338" cy="1115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9A20A-CC9D-5A73-5C98-C56A3FB4E011}"/>
              </a:ext>
            </a:extLst>
          </p:cNvPr>
          <p:cNvSpPr txBox="1"/>
          <p:nvPr/>
        </p:nvSpPr>
        <p:spPr>
          <a:xfrm>
            <a:off x="9304645" y="215478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57F236-7077-6286-04B5-6B7BF3B5C346}"/>
                  </a:ext>
                </a:extLst>
              </p:cNvPr>
              <p:cNvSpPr txBox="1"/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57F236-7077-6286-04B5-6B7BF3B5C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41" y="3185439"/>
                <a:ext cx="471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E0DA98-C47F-4DF0-FAB0-C0D6A404AAD8}"/>
                  </a:ext>
                </a:extLst>
              </p:cNvPr>
              <p:cNvSpPr txBox="1"/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E0DA98-C47F-4DF0-FAB0-C0D6A404A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17" y="1540461"/>
                <a:ext cx="4510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307CD0F-31E3-C86C-2F7C-D077474C98F1}"/>
              </a:ext>
            </a:extLst>
          </p:cNvPr>
          <p:cNvSpPr txBox="1"/>
          <p:nvPr/>
        </p:nvSpPr>
        <p:spPr>
          <a:xfrm>
            <a:off x="8083813" y="1049061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708F6B-D585-B0BD-2877-ADF7421CFECC}"/>
              </a:ext>
            </a:extLst>
          </p:cNvPr>
          <p:cNvSpPr txBox="1"/>
          <p:nvPr/>
        </p:nvSpPr>
        <p:spPr>
          <a:xfrm>
            <a:off x="2562234" y="1046983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B82123-00BF-CDAD-6FAC-CA791CA953DF}"/>
                  </a:ext>
                </a:extLst>
              </p:cNvPr>
              <p:cNvSpPr txBox="1"/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B82123-00BF-CDAD-6FAC-CA791CA95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1540461"/>
                <a:ext cx="4563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DA50AB-3E5B-EEBA-451C-3C93C985DE4E}"/>
                  </a:ext>
                </a:extLst>
              </p:cNvPr>
              <p:cNvSpPr txBox="1"/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DA50AB-3E5B-EEBA-451C-3C93C985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037" y="1540125"/>
                <a:ext cx="456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AD3655-9EB4-84C9-91A7-4DE07F7F16C9}"/>
                  </a:ext>
                </a:extLst>
              </p:cNvPr>
              <p:cNvSpPr txBox="1"/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AD3655-9EB4-84C9-91A7-4DE07F7F1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953" y="1540125"/>
                <a:ext cx="4563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A3DC3F67-1255-A39A-D070-F26C195ABB8D}"/>
              </a:ext>
            </a:extLst>
          </p:cNvPr>
          <p:cNvSpPr/>
          <p:nvPr/>
        </p:nvSpPr>
        <p:spPr>
          <a:xfrm rot="16200000">
            <a:off x="8541390" y="-1344142"/>
            <a:ext cx="131287" cy="569152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772E0D-0F49-72DD-1418-7E5CC72FF46F}"/>
                  </a:ext>
                </a:extLst>
              </p:cNvPr>
              <p:cNvSpPr txBox="1"/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772E0D-0F49-72DD-1418-7E5CC72F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489" y="3185439"/>
                <a:ext cx="476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CF35E5-D895-0764-DC71-467EE102B642}"/>
                  </a:ext>
                </a:extLst>
              </p:cNvPr>
              <p:cNvSpPr txBox="1"/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CF35E5-D895-0764-DC71-467EE102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47" y="3185439"/>
                <a:ext cx="47634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1ECBE7-B757-FFDC-83F4-E1B18C020C53}"/>
                  </a:ext>
                </a:extLst>
              </p:cNvPr>
              <p:cNvSpPr txBox="1"/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1ECBE7-B757-FFDC-83F4-E1B18C020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2" y="3149767"/>
                <a:ext cx="4904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1BBE1517-E34A-5A1E-C3C8-C01BAD094E2D}"/>
                  </a:ext>
                </a:extLst>
              </p:cNvPr>
              <p:cNvSpPr/>
              <p:nvPr/>
            </p:nvSpPr>
            <p:spPr>
              <a:xfrm>
                <a:off x="12663" y="3889721"/>
                <a:ext cx="1535837" cy="444738"/>
              </a:xfrm>
              <a:prstGeom prst="roundRect">
                <a:avLst/>
              </a:prstGeom>
              <a:solidFill>
                <a:srgbClr val="FBFF9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AND Gate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1BBE1517-E34A-5A1E-C3C8-C01BAD094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3" y="3889721"/>
                <a:ext cx="1535837" cy="444738"/>
              </a:xfrm>
              <a:prstGeom prst="roundRect">
                <a:avLst/>
              </a:prstGeom>
              <a:blipFill>
                <a:blip r:embed="rId14"/>
                <a:stretch>
                  <a:fillRect t="-789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A2D3ED-939A-4071-5712-C29251D16F03}"/>
                  </a:ext>
                </a:extLst>
              </p:cNvPr>
              <p:cNvSpPr txBox="1"/>
              <p:nvPr/>
            </p:nvSpPr>
            <p:spPr>
              <a:xfrm>
                <a:off x="0" y="4334459"/>
                <a:ext cx="1579535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A2D3ED-939A-4071-5712-C29251D16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34459"/>
                <a:ext cx="1579535" cy="3166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D9365303-3BE5-46B9-F6E5-9087D91A4CF1}"/>
                  </a:ext>
                </a:extLst>
              </p:cNvPr>
              <p:cNvSpPr/>
              <p:nvPr/>
            </p:nvSpPr>
            <p:spPr>
              <a:xfrm>
                <a:off x="2543579" y="388972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1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D9365303-3BE5-46B9-F6E5-9087D91A4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579" y="3889721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65A10ED-4A94-E3CA-CA3C-2112A69975DA}"/>
                  </a:ext>
                </a:extLst>
              </p:cNvPr>
              <p:cNvSpPr/>
              <p:nvPr/>
            </p:nvSpPr>
            <p:spPr>
              <a:xfrm>
                <a:off x="10563522" y="388972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n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65A10ED-4A94-E3CA-CA3C-2112A6997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522" y="3889721"/>
                <a:ext cx="1129695" cy="349879"/>
              </a:xfrm>
              <a:prstGeom prst="round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A9995633-9A3C-0765-9802-9847DD58B683}"/>
                  </a:ext>
                </a:extLst>
              </p:cNvPr>
              <p:cNvSpPr/>
              <p:nvPr/>
            </p:nvSpPr>
            <p:spPr>
              <a:xfrm>
                <a:off x="7745975" y="388972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3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A9995633-9A3C-0765-9802-9847DD58B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75" y="3889721"/>
                <a:ext cx="1129695" cy="349879"/>
              </a:xfrm>
              <a:prstGeom prst="round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52BA8EC0-4622-FA1D-EFD5-FE3ABB602A6F}"/>
                  </a:ext>
                </a:extLst>
              </p:cNvPr>
              <p:cNvSpPr/>
              <p:nvPr/>
            </p:nvSpPr>
            <p:spPr>
              <a:xfrm>
                <a:off x="5576331" y="3884354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2</a:t>
                </a:r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52BA8EC0-4622-FA1D-EFD5-FE3ABB602A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331" y="3884354"/>
                <a:ext cx="1129695" cy="349879"/>
              </a:xfrm>
              <a:prstGeom prst="roundRect">
                <a:avLst/>
              </a:prstGeom>
              <a:blipFill>
                <a:blip r:embed="rId1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C971741-CC42-6BCB-6047-A277CA35CE34}"/>
              </a:ext>
            </a:extLst>
          </p:cNvPr>
          <p:cNvSpPr txBox="1"/>
          <p:nvPr/>
        </p:nvSpPr>
        <p:spPr>
          <a:xfrm>
            <a:off x="9301759" y="376221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30CD01-69D9-F22D-5151-93515E8F906A}"/>
              </a:ext>
            </a:extLst>
          </p:cNvPr>
          <p:cNvCxnSpPr>
            <a:cxnSpLocks/>
          </p:cNvCxnSpPr>
          <p:nvPr/>
        </p:nvCxnSpPr>
        <p:spPr>
          <a:xfrm>
            <a:off x="-12671" y="3643962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3C56DCF-1B0F-0758-545A-2CD93B82E16B}"/>
                  </a:ext>
                </a:extLst>
              </p:cNvPr>
              <p:cNvSpPr/>
              <p:nvPr/>
            </p:nvSpPr>
            <p:spPr>
              <a:xfrm>
                <a:off x="3766240" y="5472201"/>
                <a:ext cx="4749875" cy="98032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Our Preprocessing Protocol: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Quite Involved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Communication Cost: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per wire/gate 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3C56DCF-1B0F-0758-545A-2CD93B82E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240" y="5472201"/>
                <a:ext cx="4749875" cy="980322"/>
              </a:xfrm>
              <a:prstGeom prst="roundRect">
                <a:avLst/>
              </a:prstGeom>
              <a:blipFill>
                <a:blip r:embed="rId20"/>
                <a:stretch>
                  <a:fillRect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8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 animBg="1"/>
      <p:bldP spid="29" grpId="0" animBg="1"/>
      <p:bldP spid="30" grpId="0" animBg="1"/>
      <p:bldP spid="31" grpId="0" animBg="1"/>
      <p:bldP spid="3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4D7F-7086-7958-D237-CAD64A65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53C3-9D0D-DA74-00BA-614282C2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Same Protocol Invariant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A3A5CD-5768-C919-3F46-5378D11FC6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wire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, our protocol maintains the same invariant that Evaluator holds: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A3A5CD-5768-C919-3F46-5378D11FC6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2745B3DB-DFB0-82E7-EF77-F366CD10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440" y="4001294"/>
            <a:ext cx="2060389" cy="2212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4A6EAB-8AA7-A862-D181-545C03D145BD}"/>
                  </a:ext>
                </a:extLst>
              </p:cNvPr>
              <p:cNvSpPr txBox="1"/>
              <p:nvPr/>
            </p:nvSpPr>
            <p:spPr>
              <a:xfrm>
                <a:off x="9702357" y="3631962"/>
                <a:ext cx="451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4A6EAB-8AA7-A862-D181-545C03D14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2357" y="3631962"/>
                <a:ext cx="45102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1470E1D-8A17-034D-8EA8-4408EC942DA8}"/>
              </a:ext>
            </a:extLst>
          </p:cNvPr>
          <p:cNvSpPr txBox="1"/>
          <p:nvPr/>
        </p:nvSpPr>
        <p:spPr>
          <a:xfrm>
            <a:off x="9282522" y="3334821"/>
            <a:ext cx="112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Evaluator</a:t>
            </a:r>
          </a:p>
        </p:txBody>
      </p:sp>
    </p:spTree>
    <p:extLst>
      <p:ext uri="{BB962C8B-B14F-4D97-AF65-F5344CB8AC3E}">
        <p14:creationId xmlns:p14="http://schemas.microsoft.com/office/powerpoint/2010/main" val="1362835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F369-E107-A9B0-14DC-3AF1A2D77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32322-A1DF-CAB7-90EE-E86C4705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Garbling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0B876-6072-F289-2A04-D826F6DA8D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</p:spPr>
            <p:txBody>
              <a:bodyPr/>
              <a:lstStyle/>
              <a:p>
                <a:r>
                  <a:rPr lang="en-US" dirty="0"/>
                  <a:t>For AND Gate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0B876-6072-F289-2A04-D826F6DA8D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  <a:blipFill>
                <a:blip r:embed="rId2"/>
                <a:stretch>
                  <a:fillRect l="-983" t="-1568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person with short hair wearing glasses&#10;&#10;AI-generated content may be incorrect.">
            <a:extLst>
              <a:ext uri="{FF2B5EF4-FFF2-40B4-BE49-F238E27FC236}">
                <a16:creationId xmlns:a16="http://schemas.microsoft.com/office/drawing/2014/main" id="{5D8DF2EE-57B5-3B4D-0DB3-DFAAF4310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973" y="1072384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D0C547-98F9-B261-ABED-3B7B5864E0F5}"/>
                  </a:ext>
                </a:extLst>
              </p:cNvPr>
              <p:cNvSpPr txBox="1"/>
              <p:nvPr/>
            </p:nvSpPr>
            <p:spPr>
              <a:xfrm>
                <a:off x="10265861" y="732851"/>
                <a:ext cx="1175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Garbler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D0C547-98F9-B261-ABED-3B7B5864E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61" y="732851"/>
                <a:ext cx="1175450" cy="369332"/>
              </a:xfrm>
              <a:prstGeom prst="rect">
                <a:avLst/>
              </a:prstGeom>
              <a:blipFill>
                <a:blip r:embed="rId4"/>
                <a:stretch>
                  <a:fillRect l="-430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ED47FBF6-D067-01D2-CBC6-AD2DCE09E8A7}"/>
                  </a:ext>
                </a:extLst>
              </p:cNvPr>
              <p:cNvSpPr/>
              <p:nvPr/>
            </p:nvSpPr>
            <p:spPr>
              <a:xfrm>
                <a:off x="2914607" y="207788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ED47FBF6-D067-01D2-CBC6-AD2DCE09E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07" y="2077888"/>
                <a:ext cx="1129695" cy="349879"/>
              </a:xfrm>
              <a:prstGeom prst="roundRect">
                <a:avLst/>
              </a:prstGeom>
              <a:blipFill>
                <a:blip r:embed="rId5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9B34542-EE44-FA40-C2E0-114378E94D13}"/>
                  </a:ext>
                </a:extLst>
              </p:cNvPr>
              <p:cNvSpPr/>
              <p:nvPr/>
            </p:nvSpPr>
            <p:spPr>
              <a:xfrm>
                <a:off x="4264639" y="207788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9B34542-EE44-FA40-C2E0-114378E94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639" y="2077888"/>
                <a:ext cx="1129695" cy="349879"/>
              </a:xfrm>
              <a:prstGeom prst="round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071C69BB-7FB5-850F-63CF-5467563DE6AE}"/>
                  </a:ext>
                </a:extLst>
              </p:cNvPr>
              <p:cNvSpPr/>
              <p:nvPr/>
            </p:nvSpPr>
            <p:spPr>
              <a:xfrm>
                <a:off x="2914607" y="2555671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071C69BB-7FB5-850F-63CF-5467563DE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07" y="2555671"/>
                <a:ext cx="1129695" cy="349879"/>
              </a:xfrm>
              <a:prstGeom prst="round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A4021537-7056-6BE2-3117-1A51DAF1927F}"/>
                  </a:ext>
                </a:extLst>
              </p:cNvPr>
              <p:cNvSpPr/>
              <p:nvPr/>
            </p:nvSpPr>
            <p:spPr>
              <a:xfrm>
                <a:off x="4264638" y="2545756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A4021537-7056-6BE2-3117-1A51DAF19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638" y="2545756"/>
                <a:ext cx="1129695" cy="349879"/>
              </a:xfrm>
              <a:prstGeom prst="roundRect">
                <a:avLst/>
              </a:prstGeom>
              <a:blipFill>
                <a:blip r:embed="rId8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2D817C4F-33EE-834F-74CF-DAEEF1296FEB}"/>
                  </a:ext>
                </a:extLst>
              </p:cNvPr>
              <p:cNvSpPr/>
              <p:nvPr/>
            </p:nvSpPr>
            <p:spPr>
              <a:xfrm>
                <a:off x="3632446" y="297704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2D817C4F-33EE-834F-74CF-DAEEF1296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446" y="2977049"/>
                <a:ext cx="1129695" cy="349879"/>
              </a:xfrm>
              <a:prstGeom prst="roundRect">
                <a:avLst/>
              </a:prstGeom>
              <a:blipFill>
                <a:blip r:embed="rId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0C7E05-1900-946A-52EB-9E811217845B}"/>
                  </a:ext>
                </a:extLst>
              </p:cNvPr>
              <p:cNvSpPr txBox="1"/>
              <p:nvPr/>
            </p:nvSpPr>
            <p:spPr>
              <a:xfrm>
                <a:off x="420488" y="2430680"/>
                <a:ext cx="3073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Each Garbler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holds: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0C7E05-1900-946A-52EB-9E811217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88" y="2430680"/>
                <a:ext cx="3073706" cy="369332"/>
              </a:xfrm>
              <a:prstGeom prst="rect">
                <a:avLst/>
              </a:prstGeom>
              <a:blipFill>
                <a:blip r:embed="rId10"/>
                <a:stretch>
                  <a:fillRect l="-164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0E911-2241-8A2A-7864-DD4A989AC1CB}"/>
              </a:ext>
            </a:extLst>
          </p:cNvPr>
          <p:cNvCxnSpPr>
            <a:cxnSpLocks/>
          </p:cNvCxnSpPr>
          <p:nvPr/>
        </p:nvCxnSpPr>
        <p:spPr>
          <a:xfrm>
            <a:off x="-67346" y="3509184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8CA98F-F528-F135-54E7-B2599B864AFA}"/>
                  </a:ext>
                </a:extLst>
              </p:cNvPr>
              <p:cNvSpPr txBox="1"/>
              <p:nvPr/>
            </p:nvSpPr>
            <p:spPr>
              <a:xfrm>
                <a:off x="5555802" y="2473928"/>
                <a:ext cx="2476575" cy="4464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Labels: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8CA98F-F528-F135-54E7-B2599B864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02" y="2473928"/>
                <a:ext cx="2476575" cy="446404"/>
              </a:xfrm>
              <a:prstGeom prst="rect">
                <a:avLst/>
              </a:prstGeom>
              <a:blipFill>
                <a:blip r:embed="rId11"/>
                <a:stretch>
                  <a:fillRect l="-1515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9AAD41-36E4-B275-9DE1-9906A6A0A47F}"/>
                  </a:ext>
                </a:extLst>
              </p:cNvPr>
              <p:cNvSpPr txBox="1"/>
              <p:nvPr/>
            </p:nvSpPr>
            <p:spPr>
              <a:xfrm>
                <a:off x="293077" y="3816632"/>
                <a:ext cx="4040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Each Garbler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prepares garbled gate: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9AAD41-36E4-B275-9DE1-9906A6A0A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77" y="3816632"/>
                <a:ext cx="4040593" cy="369332"/>
              </a:xfrm>
              <a:prstGeom prst="rect">
                <a:avLst/>
              </a:prstGeom>
              <a:blipFill>
                <a:blip r:embed="rId12"/>
                <a:stretch>
                  <a:fillRect l="-1254" t="-6667" r="-31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CADDCAA-A7AC-2AE6-BB00-69987E8A0151}"/>
                  </a:ext>
                </a:extLst>
              </p:cNvPr>
              <p:cNvSpPr/>
              <p:nvPr/>
            </p:nvSpPr>
            <p:spPr>
              <a:xfrm>
                <a:off x="4133522" y="4493411"/>
                <a:ext cx="2660568" cy="1350975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Garbled Gate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CADDCAA-A7AC-2AE6-BB00-69987E8A01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522" y="4493411"/>
                <a:ext cx="2660568" cy="1350975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8F3EC8-4AB4-86C7-2984-DFF66BA99484}"/>
                  </a:ext>
                </a:extLst>
              </p:cNvPr>
              <p:cNvSpPr txBox="1"/>
              <p:nvPr/>
            </p:nvSpPr>
            <p:spPr>
              <a:xfrm>
                <a:off x="7686356" y="3770008"/>
                <a:ext cx="3909596" cy="72340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By linear-combining PSS shares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Encrypting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8F3EC8-4AB4-86C7-2984-DFF66BA99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56" y="3770008"/>
                <a:ext cx="3909596" cy="723403"/>
              </a:xfrm>
              <a:prstGeom prst="rect">
                <a:avLst/>
              </a:prstGeom>
              <a:blipFill>
                <a:blip r:embed="rId14"/>
                <a:stretch>
                  <a:fillRect l="-645" t="-339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A3FC4F-5D65-4692-9427-F970B3FA9524}"/>
                  </a:ext>
                </a:extLst>
              </p:cNvPr>
              <p:cNvSpPr txBox="1"/>
              <p:nvPr/>
            </p:nvSpPr>
            <p:spPr>
              <a:xfrm>
                <a:off x="4796860" y="5967167"/>
                <a:ext cx="1166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Size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A3FC4F-5D65-4692-9427-F970B3FA9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60" y="5967167"/>
                <a:ext cx="1166088" cy="369332"/>
              </a:xfrm>
              <a:prstGeom prst="rect">
                <a:avLst/>
              </a:prstGeom>
              <a:blipFill>
                <a:blip r:embed="rId15"/>
                <a:stretch>
                  <a:fillRect l="-430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own Arrow 26">
            <a:extLst>
              <a:ext uri="{FF2B5EF4-FFF2-40B4-BE49-F238E27FC236}">
                <a16:creationId xmlns:a16="http://schemas.microsoft.com/office/drawing/2014/main" id="{DC75D5CB-44BE-BA01-2FE0-14B57B29C40C}"/>
              </a:ext>
            </a:extLst>
          </p:cNvPr>
          <p:cNvSpPr/>
          <p:nvPr/>
        </p:nvSpPr>
        <p:spPr>
          <a:xfrm rot="16200000">
            <a:off x="8290655" y="3972580"/>
            <a:ext cx="264405" cy="2436593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26CDE4-9B02-9BA1-CFF8-3EB1C05F133F}"/>
                  </a:ext>
                </a:extLst>
              </p:cNvPr>
              <p:cNvSpPr txBox="1"/>
              <p:nvPr/>
            </p:nvSpPr>
            <p:spPr>
              <a:xfrm>
                <a:off x="7301941" y="4754234"/>
                <a:ext cx="2241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Send to 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26CDE4-9B02-9BA1-CFF8-3EB1C05F1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941" y="4754234"/>
                <a:ext cx="2241832" cy="369332"/>
              </a:xfrm>
              <a:prstGeom prst="rect">
                <a:avLst/>
              </a:prstGeom>
              <a:blipFill>
                <a:blip r:embed="rId16"/>
                <a:stretch>
                  <a:fillRect l="-282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C2EB9A-CB1E-9AC6-C496-646A21BAE567}"/>
                  </a:ext>
                </a:extLst>
              </p:cNvPr>
              <p:cNvSpPr txBox="1"/>
              <p:nvPr/>
            </p:nvSpPr>
            <p:spPr>
              <a:xfrm>
                <a:off x="8372534" y="1648114"/>
                <a:ext cx="138884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C2EB9A-CB1E-9AC6-C496-646A21BAE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534" y="1648114"/>
                <a:ext cx="1388842" cy="4412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FEE3B4-B2A8-12BD-B611-5450E4B16862}"/>
                  </a:ext>
                </a:extLst>
              </p:cNvPr>
              <p:cNvSpPr txBox="1"/>
              <p:nvPr/>
            </p:nvSpPr>
            <p:spPr>
              <a:xfrm>
                <a:off x="8278750" y="2987112"/>
                <a:ext cx="158556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FEE3B4-B2A8-12BD-B611-5450E4B16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50" y="2987112"/>
                <a:ext cx="1585562" cy="4412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C0B6787-C73C-167D-7ABA-3655D77BA925}"/>
              </a:ext>
            </a:extLst>
          </p:cNvPr>
          <p:cNvSpPr txBox="1"/>
          <p:nvPr/>
        </p:nvSpPr>
        <p:spPr>
          <a:xfrm>
            <a:off x="8981418" y="2089389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5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8D60F-1BBF-E762-5138-C00EE0E4B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63F0-B9FC-E87F-DE61-C327FECD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FF11-44B2-054A-9A01-3850F3603A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</p:spPr>
            <p:txBody>
              <a:bodyPr/>
              <a:lstStyle/>
              <a:p>
                <a:r>
                  <a:rPr lang="en-US" dirty="0"/>
                  <a:t>For AND Gate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FF11-44B2-054A-9A01-3850F3603A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  <a:blipFill>
                <a:blip r:embed="rId2"/>
                <a:stretch>
                  <a:fillRect l="-983" t="-1568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81CBB8-9BA1-B79B-3733-D01485A9ADE9}"/>
                  </a:ext>
                </a:extLst>
              </p:cNvPr>
              <p:cNvSpPr txBox="1"/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81CBB8-9BA1-B79B-3733-D01485A9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blipFill>
                <a:blip r:embed="rId3"/>
                <a:stretch>
                  <a:fillRect l="-36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BB1A317F-C9A5-1FF2-D6C0-275FA7D1F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080" y="1220039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46B8FD-B89D-7D8D-9DC6-1B36327A36F7}"/>
                  </a:ext>
                </a:extLst>
              </p:cNvPr>
              <p:cNvSpPr txBox="1"/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46B8FD-B89D-7D8D-9DC6-1B36327A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  <a:blipFill>
                <a:blip r:embed="rId5"/>
                <a:stretch>
                  <a:fillRect l="-526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C3C290-4380-D736-788A-4A2200C88095}"/>
                  </a:ext>
                </a:extLst>
              </p:cNvPr>
              <p:cNvSpPr txBox="1"/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C3C290-4380-D736-788A-4A2200C8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  <a:blipFill>
                <a:blip r:embed="rId6"/>
                <a:stretch>
                  <a:fillRect l="-1053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252526-50AC-F962-A79A-E2E5683EE150}"/>
                  </a:ext>
                </a:extLst>
              </p:cNvPr>
              <p:cNvSpPr txBox="1"/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holds: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252526-50AC-F962-A79A-E2E5683EE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blipFill>
                <a:blip r:embed="rId7"/>
                <a:stretch>
                  <a:fillRect l="-909" t="-8108" r="-454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107205C-8CC1-816A-93F5-C4E7A81E0945}"/>
                  </a:ext>
                </a:extLst>
              </p:cNvPr>
              <p:cNvSpPr/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107205C-8CC1-816A-93F5-C4E7A81E0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62BB6A8-2EC6-FDB3-463B-DEEAD3F5012B}"/>
                  </a:ext>
                </a:extLst>
              </p:cNvPr>
              <p:cNvSpPr/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62BB6A8-2EC6-FDB3-463B-DEEAD3F50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21EB5FF-096E-ED19-E0BD-B0EE6931C2EB}"/>
              </a:ext>
            </a:extLst>
          </p:cNvPr>
          <p:cNvSpPr txBox="1"/>
          <p:nvPr/>
        </p:nvSpPr>
        <p:spPr>
          <a:xfrm>
            <a:off x="6410261" y="2808062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E7D980E-4622-70F2-0FAC-F466351924A3}"/>
                  </a:ext>
                </a:extLst>
              </p:cNvPr>
              <p:cNvSpPr/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E7D980E-4622-70F2-0FAC-F466351924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FE094AA-561D-95B8-B534-6B81FFD3B282}"/>
              </a:ext>
            </a:extLst>
          </p:cNvPr>
          <p:cNvSpPr txBox="1"/>
          <p:nvPr/>
        </p:nvSpPr>
        <p:spPr>
          <a:xfrm>
            <a:off x="2118964" y="2075211"/>
            <a:ext cx="13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Wires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306BD-6D64-93EE-4B38-C870A9B113C8}"/>
              </a:ext>
            </a:extLst>
          </p:cNvPr>
          <p:cNvSpPr txBox="1"/>
          <p:nvPr/>
        </p:nvSpPr>
        <p:spPr>
          <a:xfrm>
            <a:off x="1963504" y="311737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Garbled Gates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F20F55-33EB-981C-32BE-CF9C46D27B61}"/>
                  </a:ext>
                </a:extLst>
              </p:cNvPr>
              <p:cNvSpPr txBox="1"/>
              <p:nvPr/>
            </p:nvSpPr>
            <p:spPr>
              <a:xfrm>
                <a:off x="185820" y="5127142"/>
                <a:ext cx="16259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obtains: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F20F55-33EB-981C-32BE-CF9C46D27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20" y="5127142"/>
                <a:ext cx="1625958" cy="461665"/>
              </a:xfrm>
              <a:prstGeom prst="rect">
                <a:avLst/>
              </a:prstGeom>
              <a:blipFill>
                <a:blip r:embed="rId11"/>
                <a:stretch>
                  <a:fillRect l="-775" t="-10526" r="-465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FED92FD-3047-850F-58DF-E7EB18516E98}"/>
                  </a:ext>
                </a:extLst>
              </p:cNvPr>
              <p:cNvSpPr/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FED92FD-3047-850F-58DF-E7EB18516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49D2DD4-1F56-0FB9-7311-F01BD48B655D}"/>
                  </a:ext>
                </a:extLst>
              </p:cNvPr>
              <p:cNvSpPr/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49D2DD4-1F56-0FB9-7311-F01BD48B6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DD136AC9-FCAB-5788-BEB5-92576C9F0EE6}"/>
                  </a:ext>
                </a:extLst>
              </p:cNvPr>
              <p:cNvSpPr/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DD136AC9-FCAB-5788-BEB5-92576C9F0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10607765-2A1A-AF4A-1837-47830ED1F025}"/>
                  </a:ext>
                </a:extLst>
              </p:cNvPr>
              <p:cNvSpPr/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10607765-2A1A-AF4A-1837-47830ED1F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A90168E1-864F-793A-732F-EDE803AB5B70}"/>
                  </a:ext>
                </a:extLst>
              </p:cNvPr>
              <p:cNvSpPr/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A90168E1-864F-793A-732F-EDE803AB5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B5CB7F-5F7A-D429-7FD5-E4CD17BBE130}"/>
                  </a:ext>
                </a:extLst>
              </p:cNvPr>
              <p:cNvSpPr txBox="1"/>
              <p:nvPr/>
            </p:nvSpPr>
            <p:spPr>
              <a:xfrm>
                <a:off x="2577003" y="5127142"/>
                <a:ext cx="1423531" cy="43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…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B5CB7F-5F7A-D429-7FD5-E4CD17BBE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03" y="5127142"/>
                <a:ext cx="1423531" cy="438262"/>
              </a:xfrm>
              <a:prstGeom prst="rect">
                <a:avLst/>
              </a:prstGeom>
              <a:blipFill>
                <a:blip r:embed="rId17"/>
                <a:stretch>
                  <a:fillRect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4ABECC38-FE2D-A9D2-192D-793AEC72448B}"/>
              </a:ext>
            </a:extLst>
          </p:cNvPr>
          <p:cNvSpPr txBox="1"/>
          <p:nvPr/>
        </p:nvSpPr>
        <p:spPr>
          <a:xfrm>
            <a:off x="2341781" y="4021833"/>
            <a:ext cx="8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6DE8F3-16EF-5532-5FA8-2793E881C095}"/>
              </a:ext>
            </a:extLst>
          </p:cNvPr>
          <p:cNvCxnSpPr>
            <a:cxnSpLocks/>
          </p:cNvCxnSpPr>
          <p:nvPr/>
        </p:nvCxnSpPr>
        <p:spPr>
          <a:xfrm>
            <a:off x="-90792" y="4611153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8A53F5-DA5D-E029-55ED-4C1AB1A9E96A}"/>
                  </a:ext>
                </a:extLst>
              </p:cNvPr>
              <p:cNvSpPr txBox="1"/>
              <p:nvPr/>
            </p:nvSpPr>
            <p:spPr>
              <a:xfrm>
                <a:off x="4662074" y="4817195"/>
                <a:ext cx="288970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8A53F5-DA5D-E029-55ED-4C1AB1A9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074" y="4817195"/>
                <a:ext cx="2889702" cy="4412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78011B6-68DE-B130-71CF-2DFD4133FB8B}"/>
              </a:ext>
            </a:extLst>
          </p:cNvPr>
          <p:cNvSpPr txBox="1"/>
          <p:nvPr/>
        </p:nvSpPr>
        <p:spPr>
          <a:xfrm>
            <a:off x="5970805" y="5329336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6FD50A-0FC7-8859-2228-C3685C65EB82}"/>
                  </a:ext>
                </a:extLst>
              </p:cNvPr>
              <p:cNvSpPr txBox="1"/>
              <p:nvPr/>
            </p:nvSpPr>
            <p:spPr>
              <a:xfrm>
                <a:off x="4288232" y="6323532"/>
                <a:ext cx="3483005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6FD50A-0FC7-8859-2228-C3685C65E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232" y="6323532"/>
                <a:ext cx="3483005" cy="4412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283146-A9E3-9E13-006B-385C8847B3F0}"/>
                  </a:ext>
                </a:extLst>
              </p:cNvPr>
              <p:cNvSpPr txBox="1"/>
              <p:nvPr/>
            </p:nvSpPr>
            <p:spPr>
              <a:xfrm>
                <a:off x="8613860" y="5606335"/>
                <a:ext cx="2430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∈{1,…,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283146-A9E3-9E13-006B-385C8847B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860" y="5606335"/>
                <a:ext cx="2430794" cy="369332"/>
              </a:xfrm>
              <a:prstGeom prst="rect">
                <a:avLst/>
              </a:prstGeom>
              <a:blipFill>
                <a:blip r:embed="rId20"/>
                <a:stretch>
                  <a:fillRect l="-208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Brace 19">
            <a:extLst>
              <a:ext uri="{FF2B5EF4-FFF2-40B4-BE49-F238E27FC236}">
                <a16:creationId xmlns:a16="http://schemas.microsoft.com/office/drawing/2014/main" id="{9B21491D-53AE-6531-EEC2-BA5E4B4CCD9F}"/>
              </a:ext>
            </a:extLst>
          </p:cNvPr>
          <p:cNvSpPr/>
          <p:nvPr/>
        </p:nvSpPr>
        <p:spPr>
          <a:xfrm>
            <a:off x="8006862" y="4817195"/>
            <a:ext cx="351692" cy="194761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F2074-3A6F-F088-5694-BE8445109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639D-3569-DF8B-D907-9E16E027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CB0CA5-1079-3992-3A2F-2692D34AC0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</p:spPr>
            <p:txBody>
              <a:bodyPr/>
              <a:lstStyle/>
              <a:p>
                <a:r>
                  <a:rPr lang="en-US" dirty="0"/>
                  <a:t>For AND Gate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CB0CA5-1079-3992-3A2F-2692D34AC0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863" y="1085324"/>
                <a:ext cx="10321886" cy="637414"/>
              </a:xfrm>
              <a:blipFill>
                <a:blip r:embed="rId2"/>
                <a:stretch>
                  <a:fillRect l="-983" t="-1568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F031C0-F438-7D37-715B-97714F9447A0}"/>
                  </a:ext>
                </a:extLst>
              </p:cNvPr>
              <p:cNvSpPr txBox="1"/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F031C0-F438-7D37-715B-97714F944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61" y="732851"/>
                <a:ext cx="1393395" cy="369332"/>
              </a:xfrm>
              <a:prstGeom prst="rect">
                <a:avLst/>
              </a:prstGeom>
              <a:blipFill>
                <a:blip r:embed="rId3"/>
                <a:stretch>
                  <a:fillRect l="-36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E1C768AA-D5A7-528C-3651-82C03773B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080" y="1220039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491E82-E802-7758-3F42-EAD4697B73CC}"/>
                  </a:ext>
                </a:extLst>
              </p:cNvPr>
              <p:cNvSpPr txBox="1"/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491E82-E802-7758-3F42-EAD4697B7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1801601"/>
                <a:ext cx="2383538" cy="852606"/>
              </a:xfrm>
              <a:prstGeom prst="rect">
                <a:avLst/>
              </a:prstGeom>
              <a:blipFill>
                <a:blip r:embed="rId5"/>
                <a:stretch>
                  <a:fillRect l="-526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4A05F9-1F2E-F05A-79CC-784FC1A47CEA}"/>
                  </a:ext>
                </a:extLst>
              </p:cNvPr>
              <p:cNvSpPr txBox="1"/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Wire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4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nary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4A05F9-1F2E-F05A-79CC-784FC1A47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735" y="1801024"/>
                <a:ext cx="2393156" cy="853760"/>
              </a:xfrm>
              <a:prstGeom prst="rect">
                <a:avLst/>
              </a:prstGeom>
              <a:blipFill>
                <a:blip r:embed="rId6"/>
                <a:stretch>
                  <a:fillRect l="-1053" t="-1449" b="-4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7B5425-6756-1B30-400B-F4E249F2B5D1}"/>
                  </a:ext>
                </a:extLst>
              </p:cNvPr>
              <p:cNvSpPr txBox="1"/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holds: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7B5425-6756-1B30-400B-F4E249F2B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1" y="2180054"/>
                <a:ext cx="1390878" cy="461665"/>
              </a:xfrm>
              <a:prstGeom prst="rect">
                <a:avLst/>
              </a:prstGeom>
              <a:blipFill>
                <a:blip r:embed="rId7"/>
                <a:stretch>
                  <a:fillRect l="-909" t="-8108" r="-454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E6E26CA8-5579-AD98-DBAD-7A4FBC6F4B02}"/>
                  </a:ext>
                </a:extLst>
              </p:cNvPr>
              <p:cNvSpPr/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E6E26CA8-5579-AD98-DBAD-7A4FBC6F4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024" y="2895010"/>
                <a:ext cx="727471" cy="7323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79C1B84-6469-9B3D-5028-A596B927DDE3}"/>
                  </a:ext>
                </a:extLst>
              </p:cNvPr>
              <p:cNvSpPr/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79C1B84-6469-9B3D-5028-A596B927DD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255" y="2895010"/>
                <a:ext cx="727471" cy="73230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09ECE1-CD56-306C-DF73-A5F2F1C026DD}"/>
              </a:ext>
            </a:extLst>
          </p:cNvPr>
          <p:cNvSpPr txBox="1"/>
          <p:nvPr/>
        </p:nvSpPr>
        <p:spPr>
          <a:xfrm>
            <a:off x="6410261" y="2808062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40FEC37-4623-3548-8910-A95F6CAE8102}"/>
                  </a:ext>
                </a:extLst>
              </p:cNvPr>
              <p:cNvSpPr/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40FEC37-4623-3548-8910-A95F6CAE81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077" y="2895010"/>
                <a:ext cx="727471" cy="73230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CD2903-6F3F-4AAC-E115-1E8513B50549}"/>
              </a:ext>
            </a:extLst>
          </p:cNvPr>
          <p:cNvSpPr txBox="1"/>
          <p:nvPr/>
        </p:nvSpPr>
        <p:spPr>
          <a:xfrm>
            <a:off x="2118964" y="2075211"/>
            <a:ext cx="13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Wires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EA4CE-FE86-0A6F-D7D1-E07D0342A7F4}"/>
              </a:ext>
            </a:extLst>
          </p:cNvPr>
          <p:cNvSpPr txBox="1"/>
          <p:nvPr/>
        </p:nvSpPr>
        <p:spPr>
          <a:xfrm>
            <a:off x="1963504" y="311737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Garbled Gates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55E035-B329-7581-A01D-7968104D1DB3}"/>
                  </a:ext>
                </a:extLst>
              </p:cNvPr>
              <p:cNvSpPr txBox="1"/>
              <p:nvPr/>
            </p:nvSpPr>
            <p:spPr>
              <a:xfrm>
                <a:off x="185820" y="5127142"/>
                <a:ext cx="16259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obtains: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55E035-B329-7581-A01D-7968104D1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20" y="5127142"/>
                <a:ext cx="1625958" cy="461665"/>
              </a:xfrm>
              <a:prstGeom prst="rect">
                <a:avLst/>
              </a:prstGeom>
              <a:blipFill>
                <a:blip r:embed="rId11"/>
                <a:stretch>
                  <a:fillRect l="-775" t="-10526" r="-465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B619B87-A4AC-BAC9-9F81-E159BAEBB176}"/>
                  </a:ext>
                </a:extLst>
              </p:cNvPr>
              <p:cNvSpPr/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B619B87-A4AC-BAC9-9F81-E159BAEBB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83" y="4028278"/>
                <a:ext cx="1129695" cy="349879"/>
              </a:xfrm>
              <a:prstGeom prst="round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3EA33AF-C15F-249D-4A76-D4DCDA2F3045}"/>
                  </a:ext>
                </a:extLst>
              </p:cNvPr>
              <p:cNvSpPr/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3EA33AF-C15F-249D-4A76-D4DCDA2F3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417" y="4035780"/>
                <a:ext cx="1129695" cy="349879"/>
              </a:xfrm>
              <a:prstGeom prst="round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2BB0BED3-B818-55A4-6C38-AE3A91A40A53}"/>
                  </a:ext>
                </a:extLst>
              </p:cNvPr>
              <p:cNvSpPr/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2BB0BED3-B818-55A4-6C38-AE3A91A40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51" y="4035780"/>
                <a:ext cx="1129695" cy="349879"/>
              </a:xfrm>
              <a:prstGeom prst="round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71172961-BDC6-BAB7-252B-C439371FA68C}"/>
                  </a:ext>
                </a:extLst>
              </p:cNvPr>
              <p:cNvSpPr/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71172961-BDC6-BAB7-252B-C439371FA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085" y="4036829"/>
                <a:ext cx="1129695" cy="349879"/>
              </a:xfrm>
              <a:prstGeom prst="round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6FF5F2E7-9814-D50B-5B08-06269480441E}"/>
                  </a:ext>
                </a:extLst>
              </p:cNvPr>
              <p:cNvSpPr/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pack(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6FF5F2E7-9814-D50B-5B08-062694804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410" y="4028277"/>
                <a:ext cx="1129695" cy="349879"/>
              </a:xfrm>
              <a:prstGeom prst="round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A8B0B3-8D04-8230-B1FD-C2B59F9EF0BB}"/>
                  </a:ext>
                </a:extLst>
              </p:cNvPr>
              <p:cNvSpPr txBox="1"/>
              <p:nvPr/>
            </p:nvSpPr>
            <p:spPr>
              <a:xfrm>
                <a:off x="2577003" y="5127142"/>
                <a:ext cx="1423531" cy="43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…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A8B0B3-8D04-8230-B1FD-C2B59F9EF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03" y="5127142"/>
                <a:ext cx="1423531" cy="438262"/>
              </a:xfrm>
              <a:prstGeom prst="rect">
                <a:avLst/>
              </a:prstGeom>
              <a:blipFill>
                <a:blip r:embed="rId17"/>
                <a:stretch>
                  <a:fillRect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2C1E546-9A1F-90EF-7C6F-22FBCB6FAD0A}"/>
              </a:ext>
            </a:extLst>
          </p:cNvPr>
          <p:cNvSpPr txBox="1"/>
          <p:nvPr/>
        </p:nvSpPr>
        <p:spPr>
          <a:xfrm>
            <a:off x="2324637" y="4046239"/>
            <a:ext cx="8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BC79227-3ADA-D639-560A-25447C1BE5BE}"/>
              </a:ext>
            </a:extLst>
          </p:cNvPr>
          <p:cNvCxnSpPr>
            <a:cxnSpLocks/>
          </p:cNvCxnSpPr>
          <p:nvPr/>
        </p:nvCxnSpPr>
        <p:spPr>
          <a:xfrm>
            <a:off x="-90792" y="4611153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6514DA-36CB-5266-D781-A480A36D22CE}"/>
                  </a:ext>
                </a:extLst>
              </p:cNvPr>
              <p:cNvSpPr txBox="1"/>
              <p:nvPr/>
            </p:nvSpPr>
            <p:spPr>
              <a:xfrm>
                <a:off x="4662074" y="4817195"/>
                <a:ext cx="2889702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6514DA-36CB-5266-D781-A480A36D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074" y="4817195"/>
                <a:ext cx="2889702" cy="4412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B8AB89E-7896-13C5-528D-2710EFA11589}"/>
              </a:ext>
            </a:extLst>
          </p:cNvPr>
          <p:cNvSpPr txBox="1"/>
          <p:nvPr/>
        </p:nvSpPr>
        <p:spPr>
          <a:xfrm>
            <a:off x="5970805" y="5329336"/>
            <a:ext cx="250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B1F4DB-9D2F-7423-50D7-F19787B0FEE7}"/>
                  </a:ext>
                </a:extLst>
              </p:cNvPr>
              <p:cNvSpPr txBox="1"/>
              <p:nvPr/>
            </p:nvSpPr>
            <p:spPr>
              <a:xfrm>
                <a:off x="4288232" y="6323532"/>
                <a:ext cx="3483005" cy="4412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B1F4DB-9D2F-7423-50D7-F19787B0F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232" y="6323532"/>
                <a:ext cx="3483005" cy="4412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Brace 19">
            <a:extLst>
              <a:ext uri="{FF2B5EF4-FFF2-40B4-BE49-F238E27FC236}">
                <a16:creationId xmlns:a16="http://schemas.microsoft.com/office/drawing/2014/main" id="{24B16AAE-0740-48F9-9C9E-52874537C485}"/>
              </a:ext>
            </a:extLst>
          </p:cNvPr>
          <p:cNvSpPr/>
          <p:nvPr/>
        </p:nvSpPr>
        <p:spPr>
          <a:xfrm>
            <a:off x="8006862" y="4817195"/>
            <a:ext cx="351692" cy="194761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FF00D8-C5FD-7428-D26D-E31113823929}"/>
                  </a:ext>
                </a:extLst>
              </p:cNvPr>
              <p:cNvSpPr txBox="1"/>
              <p:nvPr/>
            </p:nvSpPr>
            <p:spPr>
              <a:xfrm>
                <a:off x="8538273" y="5606335"/>
                <a:ext cx="1166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Size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FF00D8-C5FD-7428-D26D-E31113823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273" y="5606335"/>
                <a:ext cx="1166088" cy="369332"/>
              </a:xfrm>
              <a:prstGeom prst="rect">
                <a:avLst/>
              </a:prstGeom>
              <a:blipFill>
                <a:blip r:embed="rId20"/>
                <a:stretch>
                  <a:fillRect l="-430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506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BDBEC-C716-60D5-CAD6-538BA8D7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76266-C111-04F9-D14C-50D7A488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AND Gates -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D6BE61-BEA6-D521-873B-10361E483919}"/>
                  </a:ext>
                </a:extLst>
              </p:cNvPr>
              <p:cNvSpPr txBox="1"/>
              <p:nvPr/>
            </p:nvSpPr>
            <p:spPr>
              <a:xfrm>
                <a:off x="10013159" y="496371"/>
                <a:ext cx="139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Evaluator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D6BE61-BEA6-D521-873B-10361E483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159" y="496371"/>
                <a:ext cx="1393395" cy="369332"/>
              </a:xfrm>
              <a:prstGeom prst="rect">
                <a:avLst/>
              </a:prstGeom>
              <a:blipFill>
                <a:blip r:embed="rId2"/>
                <a:stretch>
                  <a:fillRect l="-3604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drawing of a person with curly hair&#10;&#10;AI-generated content may be incorrect.">
            <a:extLst>
              <a:ext uri="{FF2B5EF4-FFF2-40B4-BE49-F238E27FC236}">
                <a16:creationId xmlns:a16="http://schemas.microsoft.com/office/drawing/2014/main" id="{B15A4C2A-E590-C724-3A98-1CFAC1624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378" y="983559"/>
            <a:ext cx="1039338" cy="111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AD8E56-B97E-2A64-A9B0-7C8453EEACF9}"/>
                  </a:ext>
                </a:extLst>
              </p:cNvPr>
              <p:cNvSpPr txBox="1"/>
              <p:nvPr/>
            </p:nvSpPr>
            <p:spPr>
              <a:xfrm>
                <a:off x="680875" y="1394157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reconstructs: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AD8E56-B97E-2A64-A9B0-7C8453EEA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5" y="1394157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l="-208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F15FCC-E78E-70F1-4DEB-E76F28F35382}"/>
                  </a:ext>
                </a:extLst>
              </p:cNvPr>
              <p:cNvSpPr txBox="1"/>
              <p:nvPr/>
            </p:nvSpPr>
            <p:spPr>
              <a:xfrm>
                <a:off x="752920" y="1918146"/>
                <a:ext cx="523348" cy="3166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F15FCC-E78E-70F1-4DEB-E76F28F35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20" y="1918146"/>
                <a:ext cx="523348" cy="3166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8DBF2D-9AD2-DC48-0600-9D8348463015}"/>
                  </a:ext>
                </a:extLst>
              </p:cNvPr>
              <p:cNvSpPr txBox="1"/>
              <p:nvPr/>
            </p:nvSpPr>
            <p:spPr>
              <a:xfrm>
                <a:off x="712663" y="3861282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verifies: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8DBF2D-9AD2-DC48-0600-9D8348463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63" y="3861282"/>
                <a:ext cx="6096000" cy="461665"/>
              </a:xfrm>
              <a:prstGeom prst="rect">
                <a:avLst/>
              </a:prstGeom>
              <a:blipFill>
                <a:blip r:embed="rId6"/>
                <a:stretch>
                  <a:fillRect l="-208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6F2A6DC-FD8A-4E8A-0ADE-4F470C045085}"/>
                  </a:ext>
                </a:extLst>
              </p:cNvPr>
              <p:cNvSpPr/>
              <p:nvPr/>
            </p:nvSpPr>
            <p:spPr>
              <a:xfrm>
                <a:off x="712663" y="3119180"/>
                <a:ext cx="1470274" cy="43404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6F2A6DC-FD8A-4E8A-0ADE-4F470C045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63" y="3119180"/>
                <a:ext cx="1470274" cy="43404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E50AD-92B9-A9C7-71BF-C2DB2997BEFE}"/>
                  </a:ext>
                </a:extLst>
              </p:cNvPr>
              <p:cNvSpPr txBox="1"/>
              <p:nvPr/>
            </p:nvSpPr>
            <p:spPr>
              <a:xfrm>
                <a:off x="680875" y="2613851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reconstructs: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E50AD-92B9-A9C7-71BF-C2DB2997B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5" y="2613851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l="-208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5A28AF2E-A680-2D99-235D-4DEA08CE7A16}"/>
                  </a:ext>
                </a:extLst>
              </p:cNvPr>
              <p:cNvSpPr/>
              <p:nvPr/>
            </p:nvSpPr>
            <p:spPr>
              <a:xfrm>
                <a:off x="712663" y="4413989"/>
                <a:ext cx="1470274" cy="43404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5A28AF2E-A680-2D99-235D-4DEA08CE7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63" y="4413989"/>
                <a:ext cx="1470274" cy="43404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133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F308-64FA-4656-08DD-82D4F9031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4DAC-1B58-C22B-3F74-4FE4655E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Communication Cost Analysis</a:t>
            </a:r>
          </a:p>
        </p:txBody>
      </p:sp>
    </p:spTree>
    <p:extLst>
      <p:ext uri="{BB962C8B-B14F-4D97-AF65-F5344CB8AC3E}">
        <p14:creationId xmlns:p14="http://schemas.microsoft.com/office/powerpoint/2010/main" val="3022405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6710-F3DE-8165-D791-6EB7D00B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Total Communication (in GB)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CAA3FC-6A38-A266-9AC6-950DE33FF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405210"/>
              </p:ext>
            </p:extLst>
          </p:nvPr>
        </p:nvGraphicFramePr>
        <p:xfrm>
          <a:off x="543169" y="1690688"/>
          <a:ext cx="6678245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5649">
                  <a:extLst>
                    <a:ext uri="{9D8B030D-6E8A-4147-A177-3AD203B41FA5}">
                      <a16:colId xmlns:a16="http://schemas.microsoft.com/office/drawing/2014/main" val="2891295087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2328721697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657633300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2184088679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2856438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#Parties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[WRK17]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[BGH+23]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[GLM+24]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86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08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1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787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7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10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3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20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36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15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242.17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553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353F533-8D29-5967-318A-29EF12E790E7}"/>
                  </a:ext>
                </a:extLst>
              </p:cNvPr>
              <p:cNvSpPr/>
              <p:nvPr/>
            </p:nvSpPr>
            <p:spPr>
              <a:xfrm>
                <a:off x="7455878" y="2728180"/>
                <a:ext cx="4419599" cy="193174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Our Protocol has least communication for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7000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E.g. for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, our scheme is: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1.76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more efficient than [GLM+24]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7.3</a:t>
                </a:r>
                <a:r>
                  <a:rPr lang="en-US" sz="1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more efficient than [BGH+23]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81</a:t>
                </a:r>
                <a:r>
                  <a:rPr lang="en-US" sz="1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more efficient than [WRK17]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Break-even  point with [BGH+23]: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7000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353F533-8D29-5967-318A-29EF12E79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8" y="2728180"/>
                <a:ext cx="4419599" cy="193174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174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F5D5C-DC99-6FD0-100B-EFC788EC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0CA1-F037-E66E-C21A-F0D40701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Size of Garbled Circuits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6F5ABB-A9F1-3475-05B1-2882A3A09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13660"/>
              </p:ext>
            </p:extLst>
          </p:nvPr>
        </p:nvGraphicFramePr>
        <p:xfrm>
          <a:off x="543169" y="1690688"/>
          <a:ext cx="6678245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5649">
                  <a:extLst>
                    <a:ext uri="{9D8B030D-6E8A-4147-A177-3AD203B41FA5}">
                      <a16:colId xmlns:a16="http://schemas.microsoft.com/office/drawing/2014/main" val="2891295087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2328721697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657633300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2184088679"/>
                    </a:ext>
                  </a:extLst>
                </a:gridCol>
                <a:gridCol w="1335649">
                  <a:extLst>
                    <a:ext uri="{9D8B030D-6E8A-4147-A177-3AD203B41FA5}">
                      <a16:colId xmlns:a16="http://schemas.microsoft.com/office/drawing/2014/main" val="2856438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#Parties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[WRK17]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[BGH+23]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[GLM+24]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86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168.83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08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337.66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1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675.31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787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1350.62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7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2701.25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10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5402.5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3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20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36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1536000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15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553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CF93D3B-44ED-1450-C13F-2C601254A68B}"/>
                  </a:ext>
                </a:extLst>
              </p:cNvPr>
              <p:cNvSpPr/>
              <p:nvPr/>
            </p:nvSpPr>
            <p:spPr>
              <a:xfrm>
                <a:off x="7455878" y="2728180"/>
                <a:ext cx="4419599" cy="193174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Our Protocol has least size of GC for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=880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E.g. for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=128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, our scheme is: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more efficient than [GLM+24]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6.9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more efficient than [BGH+23]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more efficient than [WRK17]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Break-even  point with [BGH+23]: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880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CF93D3B-44ED-1450-C13F-2C601254A6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8" y="2728180"/>
                <a:ext cx="4419599" cy="193174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78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275E01-AB9D-AC72-B4A1-033C52BEDF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874188" cy="4351338"/>
              </a:xfrm>
            </p:spPr>
            <p:txBody>
              <a:bodyPr/>
              <a:lstStyle/>
              <a:p>
                <a:r>
                  <a:rPr lang="en-US" dirty="0"/>
                  <a:t>Generalizes garbled circuits to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multiparty setting</a:t>
                </a:r>
              </a:p>
              <a:p>
                <a:r>
                  <a:rPr lang="en-US" dirty="0"/>
                  <a:t>Uses MPC to garble all gates of circuit in parallel</a:t>
                </a:r>
              </a:p>
              <a:p>
                <a:r>
                  <a:rPr lang="en-US" dirty="0"/>
                  <a:t>Features: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Semi-honest setting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Constant-Round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Black-box use of AES</a:t>
                </a:r>
              </a:p>
              <a:p>
                <a:pPr lvl="1"/>
                <a:r>
                  <a:rPr lang="en-US" dirty="0"/>
                  <a:t>Communication cost per gate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275E01-AB9D-AC72-B4A1-033C52BEDF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874188" cy="4351338"/>
              </a:xfrm>
              <a:blipFill>
                <a:blip r:embed="rId3"/>
                <a:stretch>
                  <a:fillRect l="-105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0F1EE925-0458-7225-CC59-1902425426FE}"/>
              </a:ext>
            </a:extLst>
          </p:cNvPr>
          <p:cNvSpPr txBox="1">
            <a:spLocks/>
          </p:cNvSpPr>
          <p:nvPr/>
        </p:nvSpPr>
        <p:spPr>
          <a:xfrm>
            <a:off x="838200" y="989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Multiparty Garbling [BMR90] </a:t>
            </a:r>
          </a:p>
        </p:txBody>
      </p:sp>
    </p:spTree>
    <p:extLst>
      <p:ext uri="{BB962C8B-B14F-4D97-AF65-F5344CB8AC3E}">
        <p14:creationId xmlns:p14="http://schemas.microsoft.com/office/powerpoint/2010/main" val="34138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9F7164-8EA2-1353-AFA9-528A59C2EFE9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Multiparty Authenticated GRAM</a:t>
            </a:r>
          </a:p>
        </p:txBody>
      </p:sp>
    </p:spTree>
    <p:extLst>
      <p:ext uri="{BB962C8B-B14F-4D97-AF65-F5344CB8AC3E}">
        <p14:creationId xmlns:p14="http://schemas.microsoft.com/office/powerpoint/2010/main" val="1782301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CF4C-B560-39A3-EA9C-75AD35B6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Multiparty Authenticated 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2763E-1F16-A507-6C12-5D8AFF4221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9423" y="1325563"/>
                <a:ext cx="10873154" cy="512188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solidFill>
                      <a:schemeClr val="accent4">
                        <a:lumMod val="75000"/>
                      </a:schemeClr>
                    </a:solidFill>
                  </a:rPr>
                  <a:t>Tri-state Circuits (TSCs)</a:t>
                </a:r>
                <a:r>
                  <a:rPr lang="en-US" dirty="0"/>
                  <a:t> [HKO23]: </a:t>
                </a:r>
              </a:p>
              <a:p>
                <a:pPr lvl="1"/>
                <a:r>
                  <a:rPr lang="en-US" dirty="0"/>
                  <a:t>Efficiently reduces RAM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explicit gate network</a:t>
                </a:r>
              </a:p>
              <a:p>
                <a:pPr lvl="1"/>
                <a:r>
                  <a:rPr lang="en-US" dirty="0"/>
                  <a:t>Gates evaluate in data-dependent orders</a:t>
                </a:r>
              </a:p>
              <a:p>
                <a:r>
                  <a:rPr lang="en-US" b="1" dirty="0">
                    <a:solidFill>
                      <a:schemeClr val="accent4">
                        <a:lumMod val="75000"/>
                      </a:schemeClr>
                    </a:solidFill>
                  </a:rPr>
                  <a:t>Oblivious TSCs</a:t>
                </a:r>
                <a:r>
                  <a:rPr lang="en-US" b="1" dirty="0"/>
                  <a:t> </a:t>
                </a:r>
                <a:r>
                  <a:rPr lang="en-US" dirty="0"/>
                  <a:t>[HKO23]: </a:t>
                </a:r>
              </a:p>
              <a:p>
                <a:pPr lvl="1"/>
                <a:r>
                  <a:rPr lang="en-US" dirty="0"/>
                  <a:t>Takes randomness as input </a:t>
                </a:r>
              </a:p>
              <a:p>
                <a:pPr lvl="1"/>
                <a:r>
                  <a:rPr lang="en-US" dirty="0"/>
                  <a:t>Ensures execution order of gates is </a:t>
                </a:r>
                <a:r>
                  <a:rPr lang="en-US" dirty="0" err="1"/>
                  <a:t>simulatable</a:t>
                </a:r>
                <a:endParaRPr lang="en-US" dirty="0"/>
              </a:p>
              <a:p>
                <a:pPr lvl="1"/>
                <a:r>
                  <a:rPr lang="en-US" dirty="0"/>
                  <a:t>An oblivious TSC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func>
                      <m:func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func>
                          </m:e>
                        </m:d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simulates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steps of any RAM program</a:t>
                </a:r>
              </a:p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Our Handling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Extend ideas from our garbling of Boolean circuits to garble TSCs</a:t>
                </a:r>
              </a:p>
              <a:p>
                <a:pPr lvl="1"/>
                <a:r>
                  <a:rPr lang="en-US" dirty="0"/>
                  <a:t>Garbling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bits per gate</a:t>
                </a:r>
              </a:p>
              <a:p>
                <a:pPr lvl="1"/>
                <a:r>
                  <a:rPr lang="en-US" dirty="0"/>
                  <a:t>We obtain maliciously secure Multiparty GRAM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func>
                      <m:func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func>
                          </m:e>
                        </m:d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</m:func>
                  </m:oMath>
                </a14:m>
                <a:r>
                  <a:rPr lang="en-US" dirty="0"/>
                  <a:t> communication overhead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2763E-1F16-A507-6C12-5D8AFF4221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9423" y="1325563"/>
                <a:ext cx="10873154" cy="5121886"/>
              </a:xfrm>
              <a:blipFill>
                <a:blip r:embed="rId2"/>
                <a:stretch>
                  <a:fillRect l="-932" t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569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7ABC-DCD6-E66D-66A6-3918B8D1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Concluding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034725-DD64-B772-C5EB-9D042AE89A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We propose a concretely efficient maliciously secure Multiparty Garbling Scheme</a:t>
                </a:r>
              </a:p>
              <a:p>
                <a:pPr lvl="1"/>
                <a:r>
                  <a:rPr lang="en-US" dirty="0"/>
                  <a:t>Makes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black-box</a:t>
                </a:r>
                <a:r>
                  <a:rPr lang="en-US" dirty="0"/>
                  <a:t> use of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light-weight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crypto primitives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Concrete Communication Efficiency</a:t>
                </a:r>
              </a:p>
              <a:p>
                <a:r>
                  <a:rPr lang="en-US" dirty="0"/>
                  <a:t>[GLOS25] propose malicious Multiparty Garbling Scheme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  <m:sSup>
                          <m:sSupPr>
                            <m:ctrlPr>
                              <a:rPr lang="el-GR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l-GR" i="1" dirty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l-GR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:pPr lvl="1"/>
                <a:r>
                  <a:rPr lang="en-US" dirty="0"/>
                  <a:t>Focus is on asymptotic improvement</a:t>
                </a:r>
              </a:p>
              <a:p>
                <a:pPr lvl="1"/>
                <a:r>
                  <a:rPr lang="en-US" dirty="0"/>
                  <a:t>Our scheme is concretely efficient for moderate circuit size/#parties, their scheme performs better as circuit size/#parties grow.</a:t>
                </a:r>
              </a:p>
              <a:p>
                <a:r>
                  <a:rPr lang="en-US" dirty="0"/>
                  <a:t> </a:t>
                </a:r>
                <a:r>
                  <a:rPr lang="en-US" b="1" dirty="0"/>
                  <a:t>Open Questions</a:t>
                </a:r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034725-DD64-B772-C5EB-9D042AE89A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43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67592-CE28-97A5-CD74-C4BEF667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19" y="2766218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Thank You!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Questions?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11FBE7-29FC-F7F2-39A3-D8EE8238A883}"/>
              </a:ext>
            </a:extLst>
          </p:cNvPr>
          <p:cNvGrpSpPr/>
          <p:nvPr/>
        </p:nvGrpSpPr>
        <p:grpSpPr>
          <a:xfrm>
            <a:off x="4742162" y="5955851"/>
            <a:ext cx="2411113" cy="641866"/>
            <a:chOff x="4497859" y="5962478"/>
            <a:chExt cx="2411113" cy="6418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EBFCA0-46A4-1969-F3BF-47C8484A5D22}"/>
                </a:ext>
              </a:extLst>
            </p:cNvPr>
            <p:cNvSpPr txBox="1"/>
            <p:nvPr/>
          </p:nvSpPr>
          <p:spPr>
            <a:xfrm>
              <a:off x="4986466" y="6098745"/>
              <a:ext cx="19225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ePrint</a:t>
              </a:r>
              <a:r>
                <a:rPr lang="en-US" dirty="0"/>
                <a:t>: 2025/444</a:t>
              </a:r>
            </a:p>
          </p:txBody>
        </p:sp>
        <p:sp>
          <p:nvSpPr>
            <p:cNvPr id="6" name="Folded Corner 5">
              <a:extLst>
                <a:ext uri="{FF2B5EF4-FFF2-40B4-BE49-F238E27FC236}">
                  <a16:creationId xmlns:a16="http://schemas.microsoft.com/office/drawing/2014/main" id="{FD13528D-4374-4092-461F-B6534347667E}"/>
                </a:ext>
              </a:extLst>
            </p:cNvPr>
            <p:cNvSpPr/>
            <p:nvPr/>
          </p:nvSpPr>
          <p:spPr>
            <a:xfrm rot="10800000">
              <a:off x="4497859" y="5962478"/>
              <a:ext cx="488607" cy="641866"/>
            </a:xfrm>
            <a:prstGeom prst="foldedCorne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DD4264E-D1ED-1EA2-2B4F-1DCC0EB9435D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43" y="6098745"/>
              <a:ext cx="3502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FA0069-9F97-EC19-AE3A-692CC5235C6D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43" y="6202978"/>
              <a:ext cx="3502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9BA504-F482-F436-C696-A5C4863BCA78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43" y="6319910"/>
              <a:ext cx="3502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E3298E9-9E61-912E-AB45-EC0C3822775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43" y="6433179"/>
              <a:ext cx="3502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DD0E989-D73A-6139-B80E-13E6884EF8F6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43" y="6547479"/>
              <a:ext cx="3502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0389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1AAD-8036-6B4B-0C08-FE8E2C84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C42C-17CB-1536-EFDA-428AB8AE8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796"/>
            <a:ext cx="10515600" cy="506107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[BCO+21] Aner Ben-Efraim, </a:t>
            </a:r>
            <a:r>
              <a:rPr lang="en-US" dirty="0" err="1"/>
              <a:t>Kelong</a:t>
            </a:r>
            <a:r>
              <a:rPr lang="en-US" dirty="0"/>
              <a:t> Cong, Eran Omri, Emmanuela Orsini, Nigel P. Smart, and Eduardo </a:t>
            </a:r>
            <a:r>
              <a:rPr lang="en-US" dirty="0" err="1"/>
              <a:t>SoriaVazquez</a:t>
            </a:r>
            <a:r>
              <a:rPr lang="en-US" dirty="0"/>
              <a:t>. </a:t>
            </a:r>
            <a:r>
              <a:rPr lang="en-US" i="1" dirty="0"/>
              <a:t>Large scale, actively secure computation from LPN and free-XOR garbled circuits</a:t>
            </a:r>
            <a:r>
              <a:rPr lang="en-US" dirty="0"/>
              <a:t>. EUROCRYPT 2021.</a:t>
            </a:r>
          </a:p>
          <a:p>
            <a:r>
              <a:rPr lang="en-US" dirty="0"/>
              <a:t>[BDOZ11] Rikke Bendlin, Ivan Damgård, Claudio Orlandi, and Sarah Zakarias. </a:t>
            </a:r>
            <a:r>
              <a:rPr lang="en-US" i="1" dirty="0"/>
              <a:t>Semi-Homomorphic Encryption and Multiparty Computation. </a:t>
            </a:r>
            <a:r>
              <a:rPr lang="en-US" dirty="0" err="1"/>
              <a:t>Eurocrypt</a:t>
            </a:r>
            <a:r>
              <a:rPr lang="en-US" dirty="0"/>
              <a:t> 2011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[BGH+23] Gabrielle Beck, Aarushi Goel, Aditya Hegde, Abhishek Jain, Zhengzhong Jin, and Gabriel </a:t>
            </a:r>
            <a:r>
              <a:rPr lang="en-US" dirty="0" err="1"/>
              <a:t>Kaptchuk</a:t>
            </a:r>
            <a:r>
              <a:rPr lang="en-US" i="1" dirty="0"/>
              <a:t>. Scalable multiparty garbling</a:t>
            </a:r>
            <a:r>
              <a:rPr lang="en-US" dirty="0"/>
              <a:t>. CCS 2023.</a:t>
            </a:r>
          </a:p>
          <a:p>
            <a:r>
              <a:rPr lang="en-US" dirty="0"/>
              <a:t>[BMR90] Donald Beaver, Silvio Micali, and Phillip </a:t>
            </a:r>
            <a:r>
              <a:rPr lang="en-US" dirty="0" err="1"/>
              <a:t>Rogaway</a:t>
            </a:r>
            <a:r>
              <a:rPr lang="en-US" dirty="0"/>
              <a:t>. </a:t>
            </a:r>
            <a:r>
              <a:rPr lang="en-US" i="1" dirty="0"/>
              <a:t>The round complexity of secure protocols (extended abstract)</a:t>
            </a:r>
            <a:r>
              <a:rPr lang="en-US" dirty="0"/>
              <a:t>. STOC 1990.</a:t>
            </a:r>
          </a:p>
          <a:p>
            <a:r>
              <a:rPr lang="en-US" dirty="0"/>
              <a:t>[FY92] Matthew K. Franklin and Moti Yung. </a:t>
            </a:r>
            <a:r>
              <a:rPr lang="en-US" i="1" dirty="0"/>
              <a:t>Communication complexity of secure computation (extended abstract)</a:t>
            </a:r>
            <a:r>
              <a:rPr lang="en-US" dirty="0"/>
              <a:t>. STOC 1992.</a:t>
            </a:r>
          </a:p>
          <a:p>
            <a:r>
              <a:rPr lang="en-US" dirty="0"/>
              <a:t>[GGMP16] Sanjam Garg, Divya Gupta, </a:t>
            </a:r>
            <a:r>
              <a:rPr lang="en-US" dirty="0" err="1"/>
              <a:t>Peihan</a:t>
            </a:r>
            <a:r>
              <a:rPr lang="en-US" dirty="0"/>
              <a:t> Miao, and </a:t>
            </a:r>
            <a:r>
              <a:rPr lang="en-US" dirty="0" err="1"/>
              <a:t>Omkant</a:t>
            </a:r>
            <a:r>
              <a:rPr lang="en-US" dirty="0"/>
              <a:t> Pandey</a:t>
            </a:r>
            <a:r>
              <a:rPr lang="en-US" i="1" dirty="0"/>
              <a:t>. Secure multiparty RAM computation in constant rounds</a:t>
            </a:r>
            <a:r>
              <a:rPr lang="en-US" dirty="0"/>
              <a:t>. TCC 2016.</a:t>
            </a:r>
          </a:p>
          <a:p>
            <a:r>
              <a:rPr lang="en-US" dirty="0"/>
              <a:t>[GLM+24] Vipul Goyal, Junru Li, Ankit Kumar Misra, Rafail Ostrovsky, Yifan Song, and </a:t>
            </a:r>
            <a:r>
              <a:rPr lang="en-US" dirty="0" err="1"/>
              <a:t>Chenkai</a:t>
            </a:r>
            <a:r>
              <a:rPr lang="en-US" dirty="0"/>
              <a:t> Weng. </a:t>
            </a:r>
            <a:r>
              <a:rPr lang="en-US" i="1" dirty="0"/>
              <a:t>Dishonest majority constant-round MPC with linear communication from DDH. </a:t>
            </a:r>
            <a:r>
              <a:rPr lang="en-US" dirty="0" err="1"/>
              <a:t>Asiacrypt</a:t>
            </a:r>
            <a:r>
              <a:rPr lang="en-US" dirty="0"/>
              <a:t> 2024.</a:t>
            </a:r>
          </a:p>
          <a:p>
            <a:r>
              <a:rPr lang="en-US" dirty="0"/>
              <a:t>[GLOS25] Vipul Goyal, Junru Li, Rafail Ostrovsky, and Yifan Song</a:t>
            </a:r>
            <a:r>
              <a:rPr lang="en-US" i="1" dirty="0"/>
              <a:t>. </a:t>
            </a:r>
            <a:r>
              <a:rPr lang="en-US" altLang="en-US" i="1" dirty="0">
                <a:solidFill>
                  <a:srgbClr val="080808"/>
                </a:solidFill>
                <a:latin typeface="-apple-system"/>
              </a:rPr>
              <a:t>Towards Building Scalable Constant-Round MPC from Minimal Assumptions via Round Collapsing. </a:t>
            </a:r>
            <a:r>
              <a:rPr lang="en-US" altLang="en-US" dirty="0">
                <a:solidFill>
                  <a:srgbClr val="080808"/>
                </a:solidFill>
                <a:latin typeface="-apple-system"/>
              </a:rPr>
              <a:t>Crypto 2025</a:t>
            </a:r>
            <a:r>
              <a:rPr lang="en-US" altLang="en-US" i="1" dirty="0">
                <a:solidFill>
                  <a:srgbClr val="080808"/>
                </a:solidFill>
                <a:latin typeface="-apple-system"/>
              </a:rPr>
              <a:t>.</a:t>
            </a:r>
          </a:p>
          <a:p>
            <a:r>
              <a:rPr lang="en-US" dirty="0"/>
              <a:t>[GTRS25] </a:t>
            </a:r>
            <a:r>
              <a:rPr lang="en-US" dirty="0" err="1"/>
              <a:t>Tianyao</a:t>
            </a:r>
            <a:r>
              <a:rPr lang="en-US" dirty="0"/>
              <a:t> Gu, Afonso Tinoco, Sri Harish Govinda Rajan, and Elaine Shi. </a:t>
            </a:r>
            <a:r>
              <a:rPr lang="en-US" i="1" dirty="0" err="1"/>
              <a:t>PicoGRAM</a:t>
            </a:r>
            <a:r>
              <a:rPr lang="en-US" i="1" dirty="0"/>
              <a:t>: Practical Garbled RAM from Decisional Diffie-Hellman. </a:t>
            </a:r>
            <a:r>
              <a:rPr lang="en-US" dirty="0"/>
              <a:t>Crypto 2025</a:t>
            </a:r>
            <a:r>
              <a:rPr lang="en-US" i="1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82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EB4D-0935-BDE9-DCEC-CA08485D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02117-EC00-F6F7-28FC-3626DE94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[HKO22] David Heath, Vladimir Kolesnikov, and Rafail Ostrovsky</a:t>
            </a:r>
            <a:r>
              <a:rPr lang="en-US" i="1" dirty="0"/>
              <a:t>. </a:t>
            </a:r>
            <a:r>
              <a:rPr lang="en-US" i="1" dirty="0" err="1"/>
              <a:t>EpiGRAM</a:t>
            </a:r>
            <a:r>
              <a:rPr lang="en-US" i="1" dirty="0"/>
              <a:t>: Practical garbled RAM.</a:t>
            </a:r>
            <a:r>
              <a:rPr lang="en-US" dirty="0"/>
              <a:t> </a:t>
            </a:r>
            <a:r>
              <a:rPr lang="en-US" dirty="0" err="1"/>
              <a:t>Eurocrypt</a:t>
            </a:r>
            <a:r>
              <a:rPr lang="en-US" dirty="0"/>
              <a:t>  2022.</a:t>
            </a:r>
          </a:p>
          <a:p>
            <a:r>
              <a:rPr lang="en-US" dirty="0"/>
              <a:t>[HKO23] David Heath, Vladimir Kolesnikov, and Rafail Ostrovsky. </a:t>
            </a:r>
            <a:r>
              <a:rPr lang="en-US" i="1" dirty="0"/>
              <a:t>Tri-state circuits - A circuit model that captures RAM. </a:t>
            </a:r>
            <a:r>
              <a:rPr lang="en-US" dirty="0"/>
              <a:t>CRYPTO 2023.</a:t>
            </a:r>
          </a:p>
          <a:p>
            <a:r>
              <a:rPr lang="en-US" dirty="0"/>
              <a:t>[HSS20] Carmit Hazay, Peter Scholl, and Eduardo Soria-Vazquez. </a:t>
            </a:r>
            <a:r>
              <a:rPr lang="en-US" i="1" dirty="0"/>
              <a:t>Low cost constant round MPC combining BMR and oblivious transfer</a:t>
            </a:r>
            <a:r>
              <a:rPr lang="en-US" dirty="0"/>
              <a:t>. Journal of Cryptology 2020.</a:t>
            </a:r>
          </a:p>
          <a:p>
            <a:r>
              <a:rPr lang="en-US" dirty="0"/>
              <a:t>[LPSY15] Yehuda Lindell, Benny Pinkas, Nigel P. Smart, and Avishay Yanai. </a:t>
            </a:r>
            <a:r>
              <a:rPr lang="en-US" i="1" dirty="0"/>
              <a:t>Efficient constant round multiparty computation combining BMR and SPDZ</a:t>
            </a:r>
            <a:r>
              <a:rPr lang="en-US" dirty="0"/>
              <a:t>. CRYPTO 2015.</a:t>
            </a:r>
          </a:p>
          <a:p>
            <a:r>
              <a:rPr lang="en-US" dirty="0"/>
              <a:t>[LSS16] Yehuda Lindell, Nigel P. Smart, and Eduardo Soria-Vazquez. </a:t>
            </a:r>
            <a:r>
              <a:rPr lang="en-US" i="1" dirty="0"/>
              <a:t>More efficient constant-round multiparty computation from BMR and SHE</a:t>
            </a:r>
            <a:r>
              <a:rPr lang="en-US" dirty="0"/>
              <a:t>. TCC 2016.</a:t>
            </a:r>
          </a:p>
          <a:p>
            <a:r>
              <a:rPr lang="en-US" dirty="0"/>
              <a:t>[PLS23] Andrew Park, Wei-Kai Lin, and Elaine Shi. </a:t>
            </a:r>
            <a:r>
              <a:rPr lang="en-US" i="1" dirty="0" err="1"/>
              <a:t>NanoGRAM</a:t>
            </a:r>
            <a:r>
              <a:rPr lang="en-US" i="1" dirty="0"/>
              <a:t>: Garbled RAM with Oe(log N) overhead</a:t>
            </a:r>
            <a:r>
              <a:rPr lang="en-US" dirty="0"/>
              <a:t>. </a:t>
            </a:r>
            <a:r>
              <a:rPr lang="en-US" dirty="0" err="1"/>
              <a:t>Eurocrypt</a:t>
            </a:r>
            <a:r>
              <a:rPr lang="en-US" dirty="0"/>
              <a:t> 2023.</a:t>
            </a:r>
          </a:p>
          <a:p>
            <a:r>
              <a:rPr lang="en-US" dirty="0"/>
              <a:t>[WRK17] Xiao Wang, Samuel </a:t>
            </a:r>
            <a:r>
              <a:rPr lang="en-US" dirty="0" err="1"/>
              <a:t>Ranellucci</a:t>
            </a:r>
            <a:r>
              <a:rPr lang="en-US" dirty="0"/>
              <a:t>, and Jonathan Katz. </a:t>
            </a:r>
            <a:r>
              <a:rPr lang="en-US" i="1" dirty="0"/>
              <a:t>Global-scale secure multiparty computation</a:t>
            </a:r>
            <a:r>
              <a:rPr lang="en-US" dirty="0"/>
              <a:t>. ACM CCS 2017. </a:t>
            </a:r>
          </a:p>
          <a:p>
            <a:r>
              <a:rPr lang="en-US" dirty="0"/>
              <a:t>[Yao86] Andrew Chi-Chih Yao. </a:t>
            </a:r>
            <a:r>
              <a:rPr lang="en-US" i="1" dirty="0"/>
              <a:t>How to generate and exchange secrets (extended abstract)</a:t>
            </a:r>
            <a:r>
              <a:rPr lang="en-US" dirty="0"/>
              <a:t>. FOCS 1986.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8E4C-4514-D3F4-FD2C-759096AC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Malicious Multiparty Garbling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0D34BD7-6F7D-1066-2838-BEB1E54ECE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6838421"/>
                  </p:ext>
                </p:extLst>
              </p:nvPr>
            </p:nvGraphicFramePr>
            <p:xfrm>
              <a:off x="2201119" y="1725783"/>
              <a:ext cx="7789762" cy="373684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65812">
                      <a:extLst>
                        <a:ext uri="{9D8B030D-6E8A-4147-A177-3AD203B41FA5}">
                          <a16:colId xmlns:a16="http://schemas.microsoft.com/office/drawing/2014/main" val="2655256867"/>
                        </a:ext>
                      </a:extLst>
                    </a:gridCol>
                    <a:gridCol w="1770927">
                      <a:extLst>
                        <a:ext uri="{9D8B030D-6E8A-4147-A177-3AD203B41FA5}">
                          <a16:colId xmlns:a16="http://schemas.microsoft.com/office/drawing/2014/main" val="549898723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919647220"/>
                        </a:ext>
                      </a:extLst>
                    </a:gridCol>
                    <a:gridCol w="1493134">
                      <a:extLst>
                        <a:ext uri="{9D8B030D-6E8A-4147-A177-3AD203B41FA5}">
                          <a16:colId xmlns:a16="http://schemas.microsoft.com/office/drawing/2014/main" val="1328847553"/>
                        </a:ext>
                      </a:extLst>
                    </a:gridCol>
                    <a:gridCol w="2025570">
                      <a:extLst>
                        <a:ext uri="{9D8B030D-6E8A-4147-A177-3AD203B41FA5}">
                          <a16:colId xmlns:a16="http://schemas.microsoft.com/office/drawing/2014/main" val="26817412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Protocol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Built 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Free XOR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Bits per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Corruption threshold (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7874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[LPSY15]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7114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[LSS16]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6802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[WRK17]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0776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[HSS20]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0093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[BCO</a:t>
                          </a:r>
                          <a:r>
                            <a:rPr lang="en-US" baseline="0" dirty="0"/>
                            <a:t>+</a:t>
                          </a:r>
                          <a:r>
                            <a:rPr lang="en-US" dirty="0"/>
                            <a:t>21]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651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[BGH+23]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908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[GLM+24]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DDH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22658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0D34BD7-6F7D-1066-2838-BEB1E54ECE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6838421"/>
                  </p:ext>
                </p:extLst>
              </p:nvPr>
            </p:nvGraphicFramePr>
            <p:xfrm>
              <a:off x="2201119" y="1725783"/>
              <a:ext cx="7789762" cy="373684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65812">
                      <a:extLst>
                        <a:ext uri="{9D8B030D-6E8A-4147-A177-3AD203B41FA5}">
                          <a16:colId xmlns:a16="http://schemas.microsoft.com/office/drawing/2014/main" val="2655256867"/>
                        </a:ext>
                      </a:extLst>
                    </a:gridCol>
                    <a:gridCol w="1770927">
                      <a:extLst>
                        <a:ext uri="{9D8B030D-6E8A-4147-A177-3AD203B41FA5}">
                          <a16:colId xmlns:a16="http://schemas.microsoft.com/office/drawing/2014/main" val="549898723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919647220"/>
                        </a:ext>
                      </a:extLst>
                    </a:gridCol>
                    <a:gridCol w="1493134">
                      <a:extLst>
                        <a:ext uri="{9D8B030D-6E8A-4147-A177-3AD203B41FA5}">
                          <a16:colId xmlns:a16="http://schemas.microsoft.com/office/drawing/2014/main" val="1328847553"/>
                        </a:ext>
                      </a:extLst>
                    </a:gridCol>
                    <a:gridCol w="2025570">
                      <a:extLst>
                        <a:ext uri="{9D8B030D-6E8A-4147-A177-3AD203B41FA5}">
                          <a16:colId xmlns:a16="http://schemas.microsoft.com/office/drawing/2014/main" val="2681741245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Protocol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Built 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Free XOR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Bits per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3922" r="-1250" b="-49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874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[LPSY15]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182759" r="-138462" b="-768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182759" r="-1250" b="-7689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7114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[LSS16]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282759" r="-138462" b="-668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282759" r="-1250" b="-6689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680265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[WRK17]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300000" r="-138462" b="-4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300000" r="-1250" b="-4243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77668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[HSS20]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411111" r="-138462" b="-336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411111" r="-1250" b="-336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700939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[BCO</a:t>
                          </a:r>
                          <a:r>
                            <a:rPr lang="en-US" baseline="0" dirty="0"/>
                            <a:t>+</a:t>
                          </a:r>
                          <a:r>
                            <a:rPr lang="en-US" dirty="0"/>
                            <a:t>21]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511111" r="-138462" b="-236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511111" r="-1250" b="-236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9651199"/>
                      </a:ext>
                    </a:extLst>
                  </a:tr>
                  <a:tr h="6126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[BGH+23]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448980" r="-138462" b="-73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448980" r="-1250" b="-73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8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[GLM+24]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DDH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927586" r="-13846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927586" r="-1250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226583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1051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905A77-23F6-AFAF-5DC7-DDE4E4952A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Computation Efficient Schemes  [WRK17, HSS20]:</a:t>
                </a:r>
              </a:p>
              <a:p>
                <a:pPr lvl="1"/>
                <a:r>
                  <a:rPr lang="en-US" dirty="0"/>
                  <a:t>Based on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RO + OT</a:t>
                </a:r>
              </a:p>
              <a:p>
                <a:pPr lvl="1"/>
                <a:r>
                  <a:rPr lang="en-US" dirty="0"/>
                  <a:t>Communication cost per gate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Communication Efficient Schemes [BCO+21, GLM+24]  </a:t>
                </a:r>
              </a:p>
              <a:p>
                <a:pPr lvl="1"/>
                <a:r>
                  <a:rPr lang="en-US" dirty="0"/>
                  <a:t>Based on </a:t>
                </a:r>
                <a:r>
                  <a:rPr lang="en-US" dirty="0">
                    <a:solidFill>
                      <a:srgbClr val="C00000"/>
                    </a:solidFill>
                  </a:rPr>
                  <a:t>LPN or DDH</a:t>
                </a:r>
              </a:p>
              <a:p>
                <a:pPr lvl="1"/>
                <a:r>
                  <a:rPr lang="en-US" dirty="0"/>
                  <a:t>Communication cost per gate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905A77-23F6-AFAF-5DC7-DDE4E4952A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E9EE11FC-8545-DA3F-9371-8BA5185C6360}"/>
              </a:ext>
            </a:extLst>
          </p:cNvPr>
          <p:cNvSpPr txBox="1">
            <a:spLocks/>
          </p:cNvSpPr>
          <p:nvPr/>
        </p:nvSpPr>
        <p:spPr>
          <a:xfrm>
            <a:off x="96552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Malicious Multiparty Garbling in </a:t>
            </a:r>
          </a:p>
          <a:p>
            <a:pPr algn="ctr"/>
            <a:r>
              <a:rPr lang="en-US" sz="4000" dirty="0"/>
              <a:t>Dishonest Majority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BF9E64F7-B5C0-559E-453D-C316A8379A0E}"/>
                  </a:ext>
                </a:extLst>
              </p:cNvPr>
              <p:cNvSpPr/>
              <p:nvPr/>
            </p:nvSpPr>
            <p:spPr>
              <a:xfrm>
                <a:off x="838200" y="4842076"/>
                <a:ext cx="9905999" cy="87985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Can we get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garbling with just black-box use of RO + OT?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BF9E64F7-B5C0-559E-453D-C316A8379A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42076"/>
                <a:ext cx="9905999" cy="879851"/>
              </a:xfrm>
              <a:prstGeom prst="roundRect">
                <a:avLst/>
              </a:prstGeom>
              <a:blipFill>
                <a:blip r:embed="rId4"/>
                <a:stretch>
                  <a:fillRect l="-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8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6625-2F81-3E86-4215-075FB9B4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6B1F9674-5F49-2623-36DC-195CBA62EA0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32253445"/>
                  </p:ext>
                </p:extLst>
              </p:nvPr>
            </p:nvGraphicFramePr>
            <p:xfrm>
              <a:off x="2201119" y="1690688"/>
              <a:ext cx="7789762" cy="419404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65812">
                      <a:extLst>
                        <a:ext uri="{9D8B030D-6E8A-4147-A177-3AD203B41FA5}">
                          <a16:colId xmlns:a16="http://schemas.microsoft.com/office/drawing/2014/main" val="2655256867"/>
                        </a:ext>
                      </a:extLst>
                    </a:gridCol>
                    <a:gridCol w="1770927">
                      <a:extLst>
                        <a:ext uri="{9D8B030D-6E8A-4147-A177-3AD203B41FA5}">
                          <a16:colId xmlns:a16="http://schemas.microsoft.com/office/drawing/2014/main" val="549898723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919647220"/>
                        </a:ext>
                      </a:extLst>
                    </a:gridCol>
                    <a:gridCol w="1493134">
                      <a:extLst>
                        <a:ext uri="{9D8B030D-6E8A-4147-A177-3AD203B41FA5}">
                          <a16:colId xmlns:a16="http://schemas.microsoft.com/office/drawing/2014/main" val="1328847553"/>
                        </a:ext>
                      </a:extLst>
                    </a:gridCol>
                    <a:gridCol w="2025570">
                      <a:extLst>
                        <a:ext uri="{9D8B030D-6E8A-4147-A177-3AD203B41FA5}">
                          <a16:colId xmlns:a16="http://schemas.microsoft.com/office/drawing/2014/main" val="26817412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Protocol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Built 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Free XOR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Bits per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Corruption threshold (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7874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[LPSY15]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7114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[LSS16]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6802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[WRK17]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0776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[HSS20]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0093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[BCO</a:t>
                          </a:r>
                          <a:r>
                            <a:rPr lang="en-US" baseline="0" dirty="0"/>
                            <a:t>+</a:t>
                          </a:r>
                          <a:r>
                            <a:rPr lang="en-US" dirty="0"/>
                            <a:t>21]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9651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[BGH+23]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908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[GLM+24]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DDH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22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Ours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OT, RO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1−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80933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6B1F9674-5F49-2623-36DC-195CBA62EA0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32253445"/>
                  </p:ext>
                </p:extLst>
              </p:nvPr>
            </p:nvGraphicFramePr>
            <p:xfrm>
              <a:off x="2201119" y="1690688"/>
              <a:ext cx="7789762" cy="419404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65812">
                      <a:extLst>
                        <a:ext uri="{9D8B030D-6E8A-4147-A177-3AD203B41FA5}">
                          <a16:colId xmlns:a16="http://schemas.microsoft.com/office/drawing/2014/main" val="2655256867"/>
                        </a:ext>
                      </a:extLst>
                    </a:gridCol>
                    <a:gridCol w="1770927">
                      <a:extLst>
                        <a:ext uri="{9D8B030D-6E8A-4147-A177-3AD203B41FA5}">
                          <a16:colId xmlns:a16="http://schemas.microsoft.com/office/drawing/2014/main" val="549898723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919647220"/>
                        </a:ext>
                      </a:extLst>
                    </a:gridCol>
                    <a:gridCol w="1493134">
                      <a:extLst>
                        <a:ext uri="{9D8B030D-6E8A-4147-A177-3AD203B41FA5}">
                          <a16:colId xmlns:a16="http://schemas.microsoft.com/office/drawing/2014/main" val="1328847553"/>
                        </a:ext>
                      </a:extLst>
                    </a:gridCol>
                    <a:gridCol w="2025570">
                      <a:extLst>
                        <a:ext uri="{9D8B030D-6E8A-4147-A177-3AD203B41FA5}">
                          <a16:colId xmlns:a16="http://schemas.microsoft.com/office/drawing/2014/main" val="2681741245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Protocol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Built 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Free XOR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Bits per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3922" r="-1250" b="-5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874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[LPSY15]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182759" r="-138462" b="-9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182759" r="-1250" b="-9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7114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[LSS16]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SHE, </a:t>
                          </a:r>
                          <a:r>
                            <a:rPr lang="en-US" dirty="0" err="1"/>
                            <a:t>ZKPoPK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282759" r="-138462" b="-8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282759" r="-1250" b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680265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[WRK17]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308333" r="-138462" b="-54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308333" r="-1250" b="-547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77668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[HSS20]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OT, 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408333" r="-138462" b="-44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408333" r="-1250" b="-447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700939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[BCO</a:t>
                          </a:r>
                          <a:r>
                            <a:rPr lang="en-US" baseline="0" dirty="0"/>
                            <a:t>+</a:t>
                          </a:r>
                          <a:r>
                            <a:rPr lang="en-US" dirty="0"/>
                            <a:t>21]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508333" r="-138462" b="-34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508333" r="-1250" b="-347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9651199"/>
                      </a:ext>
                    </a:extLst>
                  </a:tr>
                  <a:tr h="6126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[BGH+23]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LPN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446939" r="-138462" b="-1551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446939" r="-1250" b="-1551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08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[GLM+24]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DDH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924138" r="-138462" b="-1620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924138" r="-1250" b="-1620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226583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Ours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OT, RO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accent6"/>
                              </a:solidFill>
                            </a:rPr>
                            <a:t>✓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889" t="-825000" r="-138462" b="-3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4375" t="-825000" r="-1250" b="-30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80933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8085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906D-BB3E-93C6-EBFA-B3744F72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Garbled RAM (GRAM)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041881-4886-8977-4CE9-36E533DA68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1396" y="1253330"/>
                <a:ext cx="11149208" cy="52101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Extends garbling to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random access machines</a:t>
                </a:r>
              </a:p>
              <a:p>
                <a:r>
                  <a:rPr lang="en-US" dirty="0"/>
                  <a:t>Garbles RAM program with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quasilinear overhead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b="1" dirty="0"/>
                  <a:t>Two-party Setting</a:t>
                </a:r>
                <a:r>
                  <a:rPr lang="en-US" dirty="0"/>
                  <a:t>: Advances in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practical GRAM </a:t>
                </a:r>
                <a:r>
                  <a:rPr lang="en-US" dirty="0"/>
                  <a:t>construction [HKO22, PLS23, HKO23, GTRS25]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b="1" dirty="0"/>
                  <a:t>Multiparty Setting</a:t>
                </a:r>
                <a:r>
                  <a:rPr lang="en-US" dirty="0"/>
                  <a:t>: [GGMP16] built GRAM with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 communication overhead</a:t>
                </a:r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runtime of RAM program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Feasibility Result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b="1" dirty="0"/>
                  <a:t>Our Result</a:t>
                </a:r>
                <a:r>
                  <a:rPr lang="en-US" dirty="0"/>
                  <a:t>: We construct a concretely efficient multiparty authenticated GRAM </a:t>
                </a:r>
              </a:p>
              <a:p>
                <a:pPr lvl="1"/>
                <a:r>
                  <a:rPr lang="en-US" dirty="0"/>
                  <a:t>Assumption: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RO and OT</a:t>
                </a:r>
              </a:p>
              <a:p>
                <a:pPr lvl="1"/>
                <a:r>
                  <a:rPr lang="en-US" dirty="0"/>
                  <a:t>Communication Overhead: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func>
                      <m:func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func>
                          </m:e>
                        </m:d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Corruption Threshold: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041881-4886-8977-4CE9-36E533DA68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1396" y="1253330"/>
                <a:ext cx="11149208" cy="5210100"/>
              </a:xfrm>
              <a:blipFill>
                <a:blip r:embed="rId3"/>
                <a:stretch>
                  <a:fillRect l="-797" t="-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5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E2DB-BF8D-23CE-DEBF-0207D754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WRK Protocol [WRK17]</a:t>
            </a:r>
          </a:p>
        </p:txBody>
      </p:sp>
    </p:spTree>
    <p:extLst>
      <p:ext uri="{BB962C8B-B14F-4D97-AF65-F5344CB8AC3E}">
        <p14:creationId xmlns:p14="http://schemas.microsoft.com/office/powerpoint/2010/main" val="21323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10535</TotalTime>
  <Words>3428</Words>
  <Application>Microsoft Macintosh PowerPoint</Application>
  <PresentationFormat>Widescreen</PresentationFormat>
  <Paragraphs>1012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-apple-system</vt:lpstr>
      <vt:lpstr>Aptos</vt:lpstr>
      <vt:lpstr>Aptos Display</vt:lpstr>
      <vt:lpstr>Arial</vt:lpstr>
      <vt:lpstr>Cambria Math</vt:lpstr>
      <vt:lpstr>Lucida Calligraphy</vt:lpstr>
      <vt:lpstr>Office Theme</vt:lpstr>
      <vt:lpstr>Multiparty Garbling from OT with Linear Scaling and RAM Support</vt:lpstr>
      <vt:lpstr>Secure Multiparty Computation (MPC)</vt:lpstr>
      <vt:lpstr>Garbled Circuits [Yao86]</vt:lpstr>
      <vt:lpstr>PowerPoint Presentation</vt:lpstr>
      <vt:lpstr>Malicious Multiparty Garbling</vt:lpstr>
      <vt:lpstr>PowerPoint Presentation</vt:lpstr>
      <vt:lpstr>Our Result</vt:lpstr>
      <vt:lpstr>Garbled RAM (GRAM)</vt:lpstr>
      <vt:lpstr>WRK Protocol [WRK17]</vt:lpstr>
      <vt:lpstr>Notation</vt:lpstr>
      <vt:lpstr>Preprocessing</vt:lpstr>
      <vt:lpstr>Preprocessing</vt:lpstr>
      <vt:lpstr>Preprocessing</vt:lpstr>
      <vt:lpstr>Preprocessing</vt:lpstr>
      <vt:lpstr>Preprocessing</vt:lpstr>
      <vt:lpstr>Protocol Invariant</vt:lpstr>
      <vt:lpstr>XOR Gates - Evaluation</vt:lpstr>
      <vt:lpstr>AND Gates - Garbling</vt:lpstr>
      <vt:lpstr>AND Gates - Evaluation</vt:lpstr>
      <vt:lpstr>AND Gates - Evaluation</vt:lpstr>
      <vt:lpstr>AND Gates - Evaluation</vt:lpstr>
      <vt:lpstr>Our Protocol</vt:lpstr>
      <vt:lpstr>Our Observation</vt:lpstr>
      <vt:lpstr>Packed Secret Sharing [FY92]</vt:lpstr>
      <vt:lpstr>Preprocessing</vt:lpstr>
      <vt:lpstr>Preprocessing</vt:lpstr>
      <vt:lpstr>Preprocessing</vt:lpstr>
      <vt:lpstr>Preprocessing</vt:lpstr>
      <vt:lpstr>Preprocessing</vt:lpstr>
      <vt:lpstr>Preprocessing</vt:lpstr>
      <vt:lpstr>Preprocessing</vt:lpstr>
      <vt:lpstr>Same Protocol Invariant</vt:lpstr>
      <vt:lpstr>AND Gates - Garbling</vt:lpstr>
      <vt:lpstr>AND Gates - Evaluation</vt:lpstr>
      <vt:lpstr>AND Gates - Evaluation</vt:lpstr>
      <vt:lpstr>AND Gates - Evaluation</vt:lpstr>
      <vt:lpstr>Communication Cost Analysis</vt:lpstr>
      <vt:lpstr>Total Communication (in GB)</vt:lpstr>
      <vt:lpstr>Size of Garbled Circuits</vt:lpstr>
      <vt:lpstr>PowerPoint Presentation</vt:lpstr>
      <vt:lpstr>Multiparty Authenticated GRAM</vt:lpstr>
      <vt:lpstr>Concluding Remarks</vt:lpstr>
      <vt:lpstr>Thank You! Questions?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Akash Shah</dc:creator>
  <cp:lastModifiedBy>Akash Shah</cp:lastModifiedBy>
  <cp:revision>81</cp:revision>
  <dcterms:created xsi:type="dcterms:W3CDTF">2025-08-11T20:42:12Z</dcterms:created>
  <dcterms:modified xsi:type="dcterms:W3CDTF">2025-08-19T14:16:19Z</dcterms:modified>
</cp:coreProperties>
</file>