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931" r:id="rId2"/>
    <p:sldId id="1924" r:id="rId3"/>
    <p:sldId id="1907" r:id="rId4"/>
    <p:sldId id="1901" r:id="rId5"/>
    <p:sldId id="1905" r:id="rId6"/>
    <p:sldId id="1908" r:id="rId7"/>
    <p:sldId id="1912" r:id="rId8"/>
    <p:sldId id="1906" r:id="rId9"/>
    <p:sldId id="1911" r:id="rId10"/>
    <p:sldId id="1918" r:id="rId11"/>
    <p:sldId id="1903" r:id="rId12"/>
    <p:sldId id="1919" r:id="rId13"/>
    <p:sldId id="1920" r:id="rId14"/>
    <p:sldId id="1909" r:id="rId15"/>
    <p:sldId id="1916" r:id="rId16"/>
    <p:sldId id="1904" r:id="rId17"/>
    <p:sldId id="1915" r:id="rId18"/>
    <p:sldId id="1917" r:id="rId19"/>
    <p:sldId id="1910" r:id="rId20"/>
    <p:sldId id="1922" r:id="rId21"/>
    <p:sldId id="1923" r:id="rId22"/>
    <p:sldId id="1921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Candara" panose="020E0502030303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1F5"/>
    <a:srgbClr val="FFFDA2"/>
    <a:srgbClr val="008F21"/>
    <a:srgbClr val="FFEBEA"/>
    <a:srgbClr val="DEE4E4"/>
    <a:srgbClr val="EEE9D3"/>
    <a:srgbClr val="FEE9E8"/>
    <a:srgbClr val="6DB12E"/>
    <a:srgbClr val="F6F4E9"/>
    <a:srgbClr val="FFF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/>
    <p:restoredTop sz="79752"/>
  </p:normalViewPr>
  <p:slideViewPr>
    <p:cSldViewPr snapToGrid="0">
      <p:cViewPr varScale="1">
        <p:scale>
          <a:sx n="66" d="100"/>
          <a:sy n="66" d="100"/>
        </p:scale>
        <p:origin x="224" y="808"/>
      </p:cViewPr>
      <p:guideLst>
        <p:guide orient="horz" pos="1728"/>
        <p:guide pos="384"/>
      </p:guideLst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8/17/25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8/17/25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baseline="0" dirty="0"/>
              <a:t>Good morning, everyone! First, I would like to thank the organizers for their kind invitation. </a:t>
            </a:r>
          </a:p>
          <a:p>
            <a:pPr marL="0" indent="0">
              <a:buFont typeface="Arial" charset="0"/>
              <a:buNone/>
            </a:pPr>
            <a:endParaRPr lang="en-US" baseline="0" dirty="0"/>
          </a:p>
          <a:p>
            <a:pPr marL="0" indent="0">
              <a:buFont typeface="Arial" charset="0"/>
              <a:buNone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Karthikeyan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37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6B30A-5574-FA07-8C4B-045C9D0F1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26148D-A007-EE5C-4E3F-9CC178BA7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C9DC1-72BA-D98A-3276-66AC74AD6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13118-FC5B-356F-55B5-4E0B2C31C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39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91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6D3F0-F167-25D0-C707-8ECB996F6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E971A0-6521-AE94-6CF4-7CC14C2D7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38619-2EA5-DB73-637A-3BDA6A94B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CDC22-320C-9B6D-8C27-D3CC571C6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7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F7D53-0DB9-B245-A7DE-D6DACC149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EC4E9A-FFAA-E78C-F763-0A9F1C663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9F1544-14F2-A0CD-D804-9ECE65D51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E80C0-5596-9144-092C-B5E1A40F9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0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3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Yaobin Shen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Xiamen University, Xiamen, China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 Wang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Shanghai Jiao Tong University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Dawu Gu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4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4868B-B4AB-A3D4-EE9C-C5D655536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FF659-232B-97ED-4EE8-22F3356CF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FE16C9-2799-6781-620D-19CD07271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7CF31-7194-13D2-E9D5-DB80D939D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5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1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86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3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02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7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EDFE80D-3963-684E-A567-BA22A7121D54}" type="datetime1">
              <a:rPr lang="en-US" smtClean="0"/>
              <a:pPr/>
              <a:t>8/17/25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C2899E-02B9-474E-B539-67B6316AC150}" type="datetime1">
              <a:rPr lang="en-US" smtClean="0"/>
              <a:t>8/17/25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0301AB-0F6E-FD45-B64D-F11FC15C2C6E}" type="datetime1">
              <a:rPr lang="en-US" smtClean="0"/>
              <a:t>8/17/25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163EBF2-CAB8-2646-AC0A-701503E9B99A}" type="datetime1">
              <a:rPr lang="en-US" smtClean="0"/>
              <a:pPr/>
              <a:t>8/17/25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A40C6D-D04A-7540-83DD-154F90882B91}" type="datetime1">
              <a:rPr lang="en-US" smtClean="0"/>
              <a:t>8/17/25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352B45-879A-3843-B88F-62D5BA8DD0E8}" type="datetime1">
              <a:rPr lang="en-US" smtClean="0"/>
              <a:t>8/17/25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B43BB9-2EB0-8740-A005-F33E0F1863CB}" type="datetime1">
              <a:rPr lang="en-US" smtClean="0"/>
              <a:t>8/17/25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92707F2-4376-7447-AE98-42AACD2C1EA7}" type="datetime1">
              <a:rPr lang="en-US" smtClean="0"/>
              <a:pPr/>
              <a:t>8/17/25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B7ABF1D-C22C-2F41-AC0A-B7A7B6BB363F}" type="datetime1">
              <a:rPr lang="en-US" smtClean="0"/>
              <a:pPr/>
              <a:t>8/17/25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A916CC-DF14-1246-AE48-FA7A055C87A0}" type="datetime1">
              <a:rPr lang="en-US" smtClean="0"/>
              <a:t>8/17/25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C84649-F92F-054C-918A-7FA715221EC5}" type="datetime1">
              <a:rPr lang="en-US" smtClean="0"/>
              <a:t>8/17/25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30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8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5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0.png"/><Relationship Id="rId5" Type="http://schemas.openxmlformats.org/officeDocument/2006/relationships/image" Target="../media/image34.png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k12.thoughtfullearning.com/minilesson/summarizing-ideas-nutshell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422" y="774274"/>
            <a:ext cx="10986977" cy="3227375"/>
          </a:xfrm>
        </p:spPr>
        <p:txBody>
          <a:bodyPr anchor="t">
            <a:normAutofit fontScale="90000"/>
          </a:bodyPr>
          <a:lstStyle/>
          <a:p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Cryptographic Treatment of </a:t>
            </a:r>
            <a:b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 Control Security</a:t>
            </a:r>
            <a:br>
              <a:rPr lang="en-US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Light of NIST SP 800-108</a:t>
            </a:r>
            <a:br>
              <a:rPr lang="en-US" sz="8800" b="1" dirty="0">
                <a:latin typeface="Candara" panose="020E0502030303020204" pitchFamily="34" charset="0"/>
              </a:rPr>
            </a:br>
            <a:endParaRPr lang="en-US" sz="8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0" y="3848706"/>
            <a:ext cx="8492723" cy="447003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Ritam Bhaumik, Avijit Dutta, Akiko Inoue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Tetsu Iwata, Ashwin Jha, Kazuhiko Minematsu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Mridul Nandi, Yu Sasaki, Meltem Sönmez Turan </a:t>
            </a:r>
            <a:r>
              <a:rPr lang="en-US" b="1" dirty="0">
                <a:solidFill>
                  <a:srgbClr val="C00000"/>
                </a:solidFill>
              </a:rPr>
              <a:t>Stefano Tessaro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3DEFA-1A9B-6C40-8351-3694FAD3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3"/>
    </mc:Choice>
    <mc:Fallback xmlns="">
      <p:transition spd="slow" advTm="80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001E7-867D-04BB-8A2B-635F535A4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rtoon characters of two people&#10;&#10;AI-generated content may be incorrect.">
            <a:extLst>
              <a:ext uri="{FF2B5EF4-FFF2-40B4-BE49-F238E27FC236}">
                <a16:creationId xmlns:a16="http://schemas.microsoft.com/office/drawing/2014/main" id="{9DA8DBA9-5A89-B0D2-F65B-3BA292CF54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98" t="6243" b="18523"/>
          <a:stretch>
            <a:fillRect/>
          </a:stretch>
        </p:blipFill>
        <p:spPr>
          <a:xfrm>
            <a:off x="7915877" y="894133"/>
            <a:ext cx="1303456" cy="1896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CAD4C2-C836-CC46-A43D-A0FF881E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KCS Attack Scenario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AEE7D-7813-328F-D93E-49C904AC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A cartoon characters of two people&#10;&#10;AI-generated content may be incorrect.">
            <a:extLst>
              <a:ext uri="{FF2B5EF4-FFF2-40B4-BE49-F238E27FC236}">
                <a16:creationId xmlns:a16="http://schemas.microsoft.com/office/drawing/2014/main" id="{D99B621D-DF0F-D95D-CF5D-028D753B1F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898" r="51496" b="19977"/>
          <a:stretch>
            <a:fillRect/>
          </a:stretch>
        </p:blipFill>
        <p:spPr>
          <a:xfrm>
            <a:off x="2779948" y="933522"/>
            <a:ext cx="1266757" cy="185753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2E733F-751F-937C-6113-9339C8B22D97}"/>
              </a:ext>
            </a:extLst>
          </p:cNvPr>
          <p:cNvCxnSpPr/>
          <p:nvPr/>
        </p:nvCxnSpPr>
        <p:spPr>
          <a:xfrm>
            <a:off x="4377446" y="1356454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BB1D60-BB04-4004-26F9-E7D5CA88CFE5}"/>
              </a:ext>
            </a:extLst>
          </p:cNvPr>
          <p:cNvCxnSpPr>
            <a:cxnSpLocks/>
          </p:cNvCxnSpPr>
          <p:nvPr/>
        </p:nvCxnSpPr>
        <p:spPr>
          <a:xfrm flipH="1">
            <a:off x="4377446" y="1781229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C01D62-6345-282E-071C-953B2A9B56FE}"/>
              </a:ext>
            </a:extLst>
          </p:cNvPr>
          <p:cNvCxnSpPr/>
          <p:nvPr/>
        </p:nvCxnSpPr>
        <p:spPr>
          <a:xfrm>
            <a:off x="4377446" y="2194654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506D02-CBE4-B847-CF64-3866CE67F9F7}"/>
              </a:ext>
            </a:extLst>
          </p:cNvPr>
          <p:cNvCxnSpPr>
            <a:cxnSpLocks/>
          </p:cNvCxnSpPr>
          <p:nvPr/>
        </p:nvCxnSpPr>
        <p:spPr>
          <a:xfrm flipH="1">
            <a:off x="4377446" y="2619429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AB8777-7C0D-D319-BC0C-1524E1E2D255}"/>
                  </a:ext>
                </a:extLst>
              </p:cNvPr>
              <p:cNvSpPr txBox="1"/>
              <p:nvPr/>
            </p:nvSpPr>
            <p:spPr>
              <a:xfrm>
                <a:off x="3015573" y="2892293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AB8777-7C0D-D319-BC0C-1524E1E2D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73" y="2892293"/>
                <a:ext cx="795506" cy="615553"/>
              </a:xfrm>
              <a:prstGeom prst="rect">
                <a:avLst/>
              </a:prstGeom>
              <a:blipFill>
                <a:blip r:embed="rId5"/>
                <a:stretch>
                  <a:fillRect l="-20635" r="-11111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94F0A7-6F4A-701A-6B87-4817AE4F67C9}"/>
                  </a:ext>
                </a:extLst>
              </p:cNvPr>
              <p:cNvSpPr txBox="1"/>
              <p:nvPr/>
            </p:nvSpPr>
            <p:spPr>
              <a:xfrm>
                <a:off x="8200254" y="2897157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94F0A7-6F4A-701A-6B87-4817AE4F6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54" y="2897157"/>
                <a:ext cx="795506" cy="615553"/>
              </a:xfrm>
              <a:prstGeom prst="rect">
                <a:avLst/>
              </a:prstGeom>
              <a:blipFill>
                <a:blip r:embed="rId6"/>
                <a:stretch>
                  <a:fillRect l="-18750" r="-9375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CC5BAC-77D2-A10E-B382-C31AC9521CDA}"/>
                  </a:ext>
                </a:extLst>
              </p:cNvPr>
              <p:cNvSpPr txBox="1"/>
              <p:nvPr/>
            </p:nvSpPr>
            <p:spPr>
              <a:xfrm>
                <a:off x="609600" y="4671323"/>
                <a:ext cx="1004595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Goal: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smtClean="0">
                        <a:solidFill>
                          <a:srgbClr val="0070C0"/>
                        </a:solidFill>
                        <a:latin typeface="Candara" panose="020E0502030303020204" pitchFamily="34" charset="0"/>
                      </a:rPr>
                      <m:t>KDF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 smtClean="0">
                            <a:solidFill>
                              <a:srgbClr val="008F21"/>
                            </a:solidFill>
                            <a:latin typeface="Candara" panose="020E0502030303020204" pitchFamily="34" charset="0"/>
                          </a:rPr>
                          <m:t>“</m:t>
                        </m:r>
                        <m:r>
                          <m:rPr>
                            <m:nor/>
                          </m:rPr>
                          <a:rPr lang="en-US" sz="3200" smtClean="0">
                            <a:solidFill>
                              <a:srgbClr val="008F21"/>
                            </a:solidFill>
                            <a:latin typeface="Candara" panose="020E0502030303020204" pitchFamily="34" charset="0"/>
                          </a:rPr>
                          <m:t>encrypt</m:t>
                        </m:r>
                        <m:r>
                          <m:rPr>
                            <m:nor/>
                          </m:rPr>
                          <a:rPr lang="en-US" sz="3200" smtClean="0">
                            <a:solidFill>
                              <a:srgbClr val="008F21"/>
                            </a:solidFill>
                            <a:latin typeface="Candara" panose="020E0502030303020204" pitchFamily="34" charset="0"/>
                          </a:rPr>
                          <m:t>”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ndara" panose="020E0502030303020204" pitchFamily="34" charset="0"/>
                              </a:rPr>
                              <m:t>Nonce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BadKeys</m:t>
                    </m:r>
                  </m:oMath>
                </a14:m>
                <a:endParaRPr lang="en-US" sz="32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CC5BAC-77D2-A10E-B382-C31AC9521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71323"/>
                <a:ext cx="10045959" cy="492443"/>
              </a:xfrm>
              <a:prstGeom prst="rect">
                <a:avLst/>
              </a:prstGeom>
              <a:blipFill>
                <a:blip r:embed="rId7"/>
                <a:stretch>
                  <a:fillRect l="-2525" t="-22500" b="-4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83F3B5-EF17-0482-31C4-F593E86F2B8E}"/>
              </a:ext>
            </a:extLst>
          </p:cNvPr>
          <p:cNvCxnSpPr>
            <a:cxnSpLocks/>
          </p:cNvCxnSpPr>
          <p:nvPr/>
        </p:nvCxnSpPr>
        <p:spPr>
          <a:xfrm flipH="1">
            <a:off x="4323619" y="4029129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67C977-0993-24B6-84B4-D587631F90D9}"/>
                  </a:ext>
                </a:extLst>
              </p:cNvPr>
              <p:cNvSpPr txBox="1"/>
              <p:nvPr/>
            </p:nvSpPr>
            <p:spPr>
              <a:xfrm>
                <a:off x="4785143" y="3425030"/>
                <a:ext cx="268082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smtClean="0">
                              <a:solidFill>
                                <a:srgbClr val="C00000"/>
                              </a:solidFill>
                              <a:latin typeface="Candara" panose="020E0502030303020204" pitchFamily="34" charset="0"/>
                            </a:rPr>
                            <m:t>Nonce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67C977-0993-24B6-84B4-D587631F9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43" y="3425030"/>
                <a:ext cx="268082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AAE3D20-AA27-7982-2C58-4480203C9006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7592113" y="3512710"/>
            <a:ext cx="1005894" cy="516419"/>
          </a:xfrm>
          <a:prstGeom prst="curvedConnector2">
            <a:avLst/>
          </a:prstGeom>
          <a:ln w="571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BACD290-5728-77A8-4EBF-6A61850E399B}"/>
              </a:ext>
            </a:extLst>
          </p:cNvPr>
          <p:cNvSpPr txBox="1"/>
          <p:nvPr/>
        </p:nvSpPr>
        <p:spPr>
          <a:xfrm>
            <a:off x="6442956" y="4917544"/>
            <a:ext cx="5105607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e.g. weak block cipher keys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3A4401-7700-6719-E2ED-05F3FC27A3A0}"/>
                  </a:ext>
                </a:extLst>
              </p:cNvPr>
              <p:cNvSpPr txBox="1"/>
              <p:nvPr/>
            </p:nvSpPr>
            <p:spPr>
              <a:xfrm>
                <a:off x="584590" y="5605039"/>
                <a:ext cx="9575410" cy="1231106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dirty="0">
                    <a:latin typeface="Candara" panose="020E0502030303020204" pitchFamily="34" charset="0"/>
                  </a:rPr>
                  <a:t>KCS → finding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ndara" panose="020E0502030303020204" pitchFamily="34" charset="0"/>
                          </a:rPr>
                          <m:t>Nonce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 is infeasible for any “reasonable” choice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BadKeys</m:t>
                    </m:r>
                  </m:oMath>
                </a14:m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3A4401-7700-6719-E2ED-05F3FC27A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0" y="5605039"/>
                <a:ext cx="9575410" cy="1231106"/>
              </a:xfrm>
              <a:prstGeom prst="rect">
                <a:avLst/>
              </a:prstGeom>
              <a:blipFill>
                <a:blip r:embed="rId9"/>
                <a:stretch>
                  <a:fillRect l="-397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34C69AE-B340-27BF-9BDE-BFE4B0DAF0C7}"/>
              </a:ext>
            </a:extLst>
          </p:cNvPr>
          <p:cNvSpPr txBox="1"/>
          <p:nvPr/>
        </p:nvSpPr>
        <p:spPr>
          <a:xfrm>
            <a:off x="9550074" y="274639"/>
            <a:ext cx="2534074" cy="1634490"/>
          </a:xfrm>
          <a:prstGeom prst="wedgeRoundRectCallout">
            <a:avLst>
              <a:gd name="adj1" fmla="val -66328"/>
              <a:gd name="adj2" fmla="val 29086"/>
              <a:gd name="adj3" fmla="val 16667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Candara" panose="020E0502030303020204" pitchFamily="34" charset="0"/>
              </a:rPr>
              <a:t>Malicious Bob could pick bad nonce …</a:t>
            </a:r>
          </a:p>
        </p:txBody>
      </p:sp>
    </p:spTree>
    <p:extLst>
      <p:ext uri="{BB962C8B-B14F-4D97-AF65-F5344CB8AC3E}">
        <p14:creationId xmlns:p14="http://schemas.microsoft.com/office/powerpoint/2010/main" val="4425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89B63EB-9260-AEB1-7DFB-E76425D99818}"/>
              </a:ext>
            </a:extLst>
          </p:cNvPr>
          <p:cNvSpPr/>
          <p:nvPr/>
        </p:nvSpPr>
        <p:spPr>
          <a:xfrm>
            <a:off x="1849086" y="2099940"/>
            <a:ext cx="8869423" cy="38067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600" b="1" dirty="0">
                <a:solidFill>
                  <a:srgbClr val="0070C0"/>
                </a:solidFill>
                <a:latin typeface="Candara" panose="020E0502030303020204" pitchFamily="34" charset="0"/>
              </a:rPr>
              <a:t>KDF</a:t>
            </a:r>
            <a:endParaRPr lang="en-US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1F475327-223F-2B67-ADE3-2A4AC8A99253}"/>
              </a:ext>
            </a:extLst>
          </p:cNvPr>
          <p:cNvCxnSpPr>
            <a:cxnSpLocks/>
            <a:stCxn id="56" idx="3"/>
            <a:endCxn id="5" idx="1"/>
          </p:cNvCxnSpPr>
          <p:nvPr/>
        </p:nvCxnSpPr>
        <p:spPr>
          <a:xfrm>
            <a:off x="1473483" y="2863979"/>
            <a:ext cx="1460868" cy="1103951"/>
          </a:xfrm>
          <a:prstGeom prst="bentConnector3">
            <a:avLst>
              <a:gd name="adj1" fmla="val 58284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860FB73F-E08C-5808-08ED-5528D0B19091}"/>
              </a:ext>
            </a:extLst>
          </p:cNvPr>
          <p:cNvCxnSpPr>
            <a:cxnSpLocks/>
            <a:stCxn id="56" idx="3"/>
            <a:endCxn id="9" idx="1"/>
          </p:cNvCxnSpPr>
          <p:nvPr/>
        </p:nvCxnSpPr>
        <p:spPr>
          <a:xfrm>
            <a:off x="1473483" y="2863979"/>
            <a:ext cx="3499098" cy="1103951"/>
          </a:xfrm>
          <a:prstGeom prst="bentConnector3">
            <a:avLst>
              <a:gd name="adj1" fmla="val 88046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30D2E8A5-3411-D5BA-6604-302B13906373}"/>
              </a:ext>
            </a:extLst>
          </p:cNvPr>
          <p:cNvCxnSpPr>
            <a:cxnSpLocks/>
            <a:stCxn id="56" idx="3"/>
            <a:endCxn id="10" idx="1"/>
          </p:cNvCxnSpPr>
          <p:nvPr/>
        </p:nvCxnSpPr>
        <p:spPr>
          <a:xfrm>
            <a:off x="1473483" y="2863979"/>
            <a:ext cx="6928452" cy="1103951"/>
          </a:xfrm>
          <a:prstGeom prst="bentConnector3">
            <a:avLst>
              <a:gd name="adj1" fmla="val 93281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7BB66D-063E-B812-DEDF-B57C9F86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26849-321D-D0CB-27D6-5BCE51D2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08D632-C607-4B32-C29A-B01DE5EAA663}"/>
              </a:ext>
            </a:extLst>
          </p:cNvPr>
          <p:cNvSpPr/>
          <p:nvPr/>
        </p:nvSpPr>
        <p:spPr>
          <a:xfrm>
            <a:off x="2934351" y="3274803"/>
            <a:ext cx="1386254" cy="13862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F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F21"/>
                </a:solidFill>
                <a:latin typeface="Candara" panose="020E0502030303020204" pitchFamily="34" charset="0"/>
              </a:rPr>
              <a:t>PRF</a:t>
            </a:r>
            <a:endParaRPr lang="en-US" b="1" dirty="0">
              <a:solidFill>
                <a:srgbClr val="008F2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26783-EB70-6A12-CE1A-3AF185A9F29D}"/>
              </a:ext>
            </a:extLst>
          </p:cNvPr>
          <p:cNvSpPr txBox="1"/>
          <p:nvPr/>
        </p:nvSpPr>
        <p:spPr>
          <a:xfrm>
            <a:off x="9336484" y="169350"/>
            <a:ext cx="2949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NIST SP 800-108</a:t>
            </a:r>
            <a:endParaRPr lang="en-US" sz="28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CE4C94-28F9-59DA-4A33-B767DA48F51C}"/>
              </a:ext>
            </a:extLst>
          </p:cNvPr>
          <p:cNvSpPr/>
          <p:nvPr/>
        </p:nvSpPr>
        <p:spPr>
          <a:xfrm>
            <a:off x="4972581" y="3274803"/>
            <a:ext cx="1386254" cy="13862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F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F21"/>
                </a:solidFill>
                <a:latin typeface="Candara" panose="020E0502030303020204" pitchFamily="34" charset="0"/>
              </a:rPr>
              <a:t>PRF</a:t>
            </a:r>
            <a:endParaRPr lang="en-US" b="1" dirty="0">
              <a:solidFill>
                <a:srgbClr val="008F2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EC032B7-CBB1-6AF4-0ED5-ADC8DAB71923}"/>
              </a:ext>
            </a:extLst>
          </p:cNvPr>
          <p:cNvSpPr/>
          <p:nvPr/>
        </p:nvSpPr>
        <p:spPr>
          <a:xfrm>
            <a:off x="8401935" y="3274803"/>
            <a:ext cx="1386254" cy="13862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F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F21"/>
                </a:solidFill>
                <a:latin typeface="Candara" panose="020E0502030303020204" pitchFamily="34" charset="0"/>
              </a:rPr>
              <a:t>PRF</a:t>
            </a:r>
            <a:endParaRPr lang="en-US" b="1" dirty="0">
              <a:solidFill>
                <a:srgbClr val="008F21"/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181584-2701-87B3-2E45-0C5CEB5C42B9}"/>
                  </a:ext>
                </a:extLst>
              </p:cNvPr>
              <p:cNvSpPr txBox="1"/>
              <p:nvPr/>
            </p:nvSpPr>
            <p:spPr>
              <a:xfrm>
                <a:off x="2278510" y="1258229"/>
                <a:ext cx="27158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Label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Context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181584-2701-87B3-2E45-0C5CEB5C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10" y="1258229"/>
                <a:ext cx="2715872" cy="430887"/>
              </a:xfrm>
              <a:prstGeom prst="rect">
                <a:avLst/>
              </a:prstGeom>
              <a:blipFill>
                <a:blip r:embed="rId3"/>
                <a:stretch>
                  <a:fillRect l="-2791" t="-5714" r="-2326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7B9024-155C-275F-A511-074CAE1A8023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 flipH="1">
            <a:off x="3627478" y="1689116"/>
            <a:ext cx="8968" cy="1585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E434C605-8B4D-2653-9C6C-ADE6E4913CE8}"/>
              </a:ext>
            </a:extLst>
          </p:cNvPr>
          <p:cNvCxnSpPr>
            <a:stCxn id="11" idx="2"/>
            <a:endCxn id="9" idx="0"/>
          </p:cNvCxnSpPr>
          <p:nvPr/>
        </p:nvCxnSpPr>
        <p:spPr>
          <a:xfrm rot="16200000" flipH="1">
            <a:off x="3858234" y="1467328"/>
            <a:ext cx="1585687" cy="202926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92CD213-EF0A-ADE7-5646-A1D4216E85DB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rot="16200000" flipH="1">
            <a:off x="5572911" y="-247349"/>
            <a:ext cx="1585687" cy="54586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32C5F-7150-9C4C-3EBF-3D6416AD7842}"/>
                  </a:ext>
                </a:extLst>
              </p:cNvPr>
              <p:cNvSpPr/>
              <p:nvPr/>
            </p:nvSpPr>
            <p:spPr>
              <a:xfrm>
                <a:off x="2608363" y="4985842"/>
                <a:ext cx="2038230" cy="6297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332C5F-7150-9C4C-3EBF-3D6416AD7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63" y="4985842"/>
                <a:ext cx="2038230" cy="629768"/>
              </a:xfrm>
              <a:prstGeom prst="rect">
                <a:avLst/>
              </a:prstGeom>
              <a:blipFill>
                <a:blip r:embed="rId4"/>
                <a:stretch>
                  <a:fillRect b="-15686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65943CA-4337-AFEC-226E-6620E3F0586E}"/>
                  </a:ext>
                </a:extLst>
              </p:cNvPr>
              <p:cNvSpPr/>
              <p:nvPr/>
            </p:nvSpPr>
            <p:spPr>
              <a:xfrm>
                <a:off x="4646593" y="4985842"/>
                <a:ext cx="2038230" cy="6297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65943CA-4337-AFEC-226E-6620E3F05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593" y="4985842"/>
                <a:ext cx="2038230" cy="629768"/>
              </a:xfrm>
              <a:prstGeom prst="rect">
                <a:avLst/>
              </a:prstGeom>
              <a:blipFill>
                <a:blip r:embed="rId5"/>
                <a:stretch>
                  <a:fillRect b="-15686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61CA031-80B5-31E6-8454-EA3EF314F88E}"/>
              </a:ext>
            </a:extLst>
          </p:cNvPr>
          <p:cNvCxnSpPr>
            <a:cxnSpLocks/>
            <a:stCxn id="5" idx="2"/>
            <a:endCxn id="24" idx="0"/>
          </p:cNvCxnSpPr>
          <p:nvPr/>
        </p:nvCxnSpPr>
        <p:spPr>
          <a:xfrm>
            <a:off x="3627478" y="4661057"/>
            <a:ext cx="0" cy="324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9B0C5E-9A72-9A9A-B476-447C05843EFC}"/>
              </a:ext>
            </a:extLst>
          </p:cNvPr>
          <p:cNvCxnSpPr>
            <a:cxnSpLocks/>
            <a:stCxn id="9" idx="2"/>
            <a:endCxn id="26" idx="0"/>
          </p:cNvCxnSpPr>
          <p:nvPr/>
        </p:nvCxnSpPr>
        <p:spPr>
          <a:xfrm>
            <a:off x="5665708" y="4661057"/>
            <a:ext cx="0" cy="324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5E35321-25B8-CF9F-6D33-62F6C5CD9A76}"/>
                  </a:ext>
                </a:extLst>
              </p:cNvPr>
              <p:cNvSpPr/>
              <p:nvPr/>
            </p:nvSpPr>
            <p:spPr>
              <a:xfrm>
                <a:off x="8075947" y="4985842"/>
                <a:ext cx="2038230" cy="6297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5E35321-25B8-CF9F-6D33-62F6C5CD9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947" y="4985842"/>
                <a:ext cx="2038230" cy="629768"/>
              </a:xfrm>
              <a:prstGeom prst="rect">
                <a:avLst/>
              </a:prstGeom>
              <a:blipFill>
                <a:blip r:embed="rId6"/>
                <a:stretch>
                  <a:fillRect b="-15686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7EE3A4-0C5D-165A-50DA-A9CDFD6012CF}"/>
              </a:ext>
            </a:extLst>
          </p:cNvPr>
          <p:cNvCxnSpPr>
            <a:cxnSpLocks/>
            <a:stCxn id="10" idx="2"/>
            <a:endCxn id="38" idx="0"/>
          </p:cNvCxnSpPr>
          <p:nvPr/>
        </p:nvCxnSpPr>
        <p:spPr>
          <a:xfrm>
            <a:off x="9095062" y="4661057"/>
            <a:ext cx="0" cy="324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270C51B-A6B0-7DFA-A238-63647E6829E7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3224918" y="3126108"/>
            <a:ext cx="0" cy="148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20ADB4-1345-F7ED-E5C3-9AC414235FD6}"/>
                  </a:ext>
                </a:extLst>
              </p:cNvPr>
              <p:cNvSpPr txBox="1"/>
              <p:nvPr/>
            </p:nvSpPr>
            <p:spPr>
              <a:xfrm flipH="1">
                <a:off x="2915961" y="2602888"/>
                <a:ext cx="617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20ADB4-1345-F7ED-E5C3-9AC414235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15961" y="2602888"/>
                <a:ext cx="61791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18FC517-465B-6A0B-8B2D-CC696893BD65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5248552" y="3126108"/>
            <a:ext cx="0" cy="148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197BBF-0002-82D7-EB72-18F08E843834}"/>
                  </a:ext>
                </a:extLst>
              </p:cNvPr>
              <p:cNvSpPr txBox="1"/>
              <p:nvPr/>
            </p:nvSpPr>
            <p:spPr>
              <a:xfrm flipH="1">
                <a:off x="4939595" y="2602888"/>
                <a:ext cx="617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197BBF-0002-82D7-EB72-18F08E843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39595" y="2602888"/>
                <a:ext cx="61791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A53F08C-CD97-C0DE-99B5-A7B91D5C7841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8710892" y="3125589"/>
            <a:ext cx="0" cy="148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AC4823-3EDE-85C6-D2FC-9887E90EA881}"/>
                  </a:ext>
                </a:extLst>
              </p:cNvPr>
              <p:cNvSpPr txBox="1"/>
              <p:nvPr/>
            </p:nvSpPr>
            <p:spPr>
              <a:xfrm flipH="1">
                <a:off x="8401935" y="2602369"/>
                <a:ext cx="617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AC4823-3EDE-85C6-D2FC-9887E90EA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01935" y="2602369"/>
                <a:ext cx="61791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DB933F5-7BBD-C80C-25AE-6E58FC27418C}"/>
                  </a:ext>
                </a:extLst>
              </p:cNvPr>
              <p:cNvSpPr txBox="1"/>
              <p:nvPr/>
            </p:nvSpPr>
            <p:spPr>
              <a:xfrm>
                <a:off x="609600" y="2602369"/>
                <a:ext cx="8638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DB933F5-7BBD-C80C-25AE-6E58FC274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02369"/>
                <a:ext cx="863883" cy="523220"/>
              </a:xfrm>
              <a:prstGeom prst="rect">
                <a:avLst/>
              </a:prstGeom>
              <a:blipFill>
                <a:blip r:embed="rId1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C3FFFAA-3A9A-0161-5651-5CBF0CFCE1A1}"/>
              </a:ext>
            </a:extLst>
          </p:cNvPr>
          <p:cNvCxnSpPr/>
          <p:nvPr/>
        </p:nvCxnSpPr>
        <p:spPr>
          <a:xfrm>
            <a:off x="2608363" y="5936343"/>
            <a:ext cx="0" cy="42000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5E0C7D8-E4FF-A0B7-1544-08B205ABFE73}"/>
              </a:ext>
            </a:extLst>
          </p:cNvPr>
          <p:cNvCxnSpPr/>
          <p:nvPr/>
        </p:nvCxnSpPr>
        <p:spPr>
          <a:xfrm>
            <a:off x="8914820" y="5936343"/>
            <a:ext cx="0" cy="42000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9331D9-0600-66DA-36AD-123258E247EB}"/>
              </a:ext>
            </a:extLst>
          </p:cNvPr>
          <p:cNvCxnSpPr>
            <a:cxnSpLocks/>
          </p:cNvCxnSpPr>
          <p:nvPr/>
        </p:nvCxnSpPr>
        <p:spPr>
          <a:xfrm>
            <a:off x="2608363" y="6168571"/>
            <a:ext cx="6306457" cy="0"/>
          </a:xfrm>
          <a:prstGeom prst="line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3C16CBF-08B8-8632-9C1F-86B90A94492C}"/>
                  </a:ext>
                </a:extLst>
              </p:cNvPr>
              <p:cNvSpPr txBox="1"/>
              <p:nvPr/>
            </p:nvSpPr>
            <p:spPr>
              <a:xfrm>
                <a:off x="4320605" y="6198256"/>
                <a:ext cx="30895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3C16CBF-08B8-8632-9C1F-86B90A94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605" y="6198256"/>
                <a:ext cx="3089514" cy="523220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98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E981A-BD81-3A0E-1CB5-C07248885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93816BE-1758-28AD-C358-95383103A6B7}"/>
              </a:ext>
            </a:extLst>
          </p:cNvPr>
          <p:cNvSpPr/>
          <p:nvPr/>
        </p:nvSpPr>
        <p:spPr>
          <a:xfrm>
            <a:off x="1849086" y="2099940"/>
            <a:ext cx="3181293" cy="38067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600" b="1" dirty="0">
                <a:solidFill>
                  <a:srgbClr val="0070C0"/>
                </a:solidFill>
                <a:latin typeface="Candara" panose="020E0502030303020204" pitchFamily="34" charset="0"/>
              </a:rPr>
              <a:t>KDF</a:t>
            </a:r>
            <a:endParaRPr lang="en-US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9A53DD72-0B80-DF19-B345-FBE639394B40}"/>
              </a:ext>
            </a:extLst>
          </p:cNvPr>
          <p:cNvCxnSpPr>
            <a:cxnSpLocks/>
            <a:stCxn id="56" idx="3"/>
            <a:endCxn id="5" idx="1"/>
          </p:cNvCxnSpPr>
          <p:nvPr/>
        </p:nvCxnSpPr>
        <p:spPr>
          <a:xfrm>
            <a:off x="1473483" y="2863979"/>
            <a:ext cx="1460868" cy="1103951"/>
          </a:xfrm>
          <a:prstGeom prst="bentConnector3">
            <a:avLst>
              <a:gd name="adj1" fmla="val 58284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ED2A51-D9C8-085C-FE1C-A7CA6EF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CTR-</a:t>
            </a:r>
            <a:r>
              <a:rPr lang="en-US" dirty="0">
                <a:solidFill>
                  <a:srgbClr val="C00000"/>
                </a:solidFill>
              </a:rPr>
              <a:t>CMAC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F9F4D-21B4-A9D4-4D17-6873E285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7B5E57E-4B76-3C00-30AC-78A864C2F23C}"/>
              </a:ext>
            </a:extLst>
          </p:cNvPr>
          <p:cNvSpPr/>
          <p:nvPr/>
        </p:nvSpPr>
        <p:spPr>
          <a:xfrm>
            <a:off x="2934351" y="3274803"/>
            <a:ext cx="1386254" cy="13862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F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F21"/>
                </a:solidFill>
                <a:latin typeface="Candara" panose="020E0502030303020204" pitchFamily="34" charset="0"/>
              </a:rPr>
              <a:t>PRF</a:t>
            </a:r>
            <a:endParaRPr lang="en-US" b="1" dirty="0">
              <a:solidFill>
                <a:srgbClr val="008F21"/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D755E5-1763-97DC-3D36-F8937A2599FA}"/>
                  </a:ext>
                </a:extLst>
              </p:cNvPr>
              <p:cNvSpPr txBox="1"/>
              <p:nvPr/>
            </p:nvSpPr>
            <p:spPr>
              <a:xfrm>
                <a:off x="2070449" y="1414031"/>
                <a:ext cx="3114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Label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Context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, 128</m:t>
                      </m:r>
                    </m:oMath>
                  </m:oMathPara>
                </a14:m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D755E5-1763-97DC-3D36-F8937A259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49" y="1414031"/>
                <a:ext cx="3114058" cy="430887"/>
              </a:xfrm>
              <a:prstGeom prst="rect">
                <a:avLst/>
              </a:prstGeom>
              <a:blipFill>
                <a:blip r:embed="rId2"/>
                <a:stretch>
                  <a:fillRect l="-2846" t="-8571" r="-2033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2ED816-8525-C38F-CAF3-485FADE9F43D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>
            <a:off x="3627478" y="1844918"/>
            <a:ext cx="0" cy="1429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5373E9-0A9D-4D25-8A4F-F88999AC58D0}"/>
                  </a:ext>
                </a:extLst>
              </p:cNvPr>
              <p:cNvSpPr/>
              <p:nvPr/>
            </p:nvSpPr>
            <p:spPr>
              <a:xfrm>
                <a:off x="2608363" y="4985842"/>
                <a:ext cx="2038230" cy="6297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5373E9-0A9D-4D25-8A4F-F88999AC5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63" y="4985842"/>
                <a:ext cx="2038230" cy="629768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8D06AC-457D-89E4-9BF1-736768862C35}"/>
              </a:ext>
            </a:extLst>
          </p:cNvPr>
          <p:cNvCxnSpPr>
            <a:cxnSpLocks/>
            <a:stCxn id="5" idx="2"/>
            <a:endCxn id="24" idx="0"/>
          </p:cNvCxnSpPr>
          <p:nvPr/>
        </p:nvCxnSpPr>
        <p:spPr>
          <a:xfrm>
            <a:off x="3627478" y="4661057"/>
            <a:ext cx="0" cy="324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4AA0F24-83B9-7D0D-0B17-6C64D00876A2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3224918" y="3126108"/>
            <a:ext cx="0" cy="148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E50B0E-F60C-19D9-6F83-788A53C8110D}"/>
                  </a:ext>
                </a:extLst>
              </p:cNvPr>
              <p:cNvSpPr txBox="1"/>
              <p:nvPr/>
            </p:nvSpPr>
            <p:spPr>
              <a:xfrm flipH="1">
                <a:off x="2915961" y="2602888"/>
                <a:ext cx="617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E50B0E-F60C-19D9-6F83-788A53C81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15961" y="2602888"/>
                <a:ext cx="617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6E62812-8D8E-BDED-BEB1-CB5B452EB7BA}"/>
                  </a:ext>
                </a:extLst>
              </p:cNvPr>
              <p:cNvSpPr txBox="1"/>
              <p:nvPr/>
            </p:nvSpPr>
            <p:spPr>
              <a:xfrm>
                <a:off x="609600" y="2602369"/>
                <a:ext cx="8638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6E62812-8D8E-BDED-BEB1-CB5B452EB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02369"/>
                <a:ext cx="863883" cy="523220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1C80C4-A495-15C1-EF5D-4B54685520B1}"/>
              </a:ext>
            </a:extLst>
          </p:cNvPr>
          <p:cNvSpPr/>
          <p:nvPr/>
        </p:nvSpPr>
        <p:spPr>
          <a:xfrm>
            <a:off x="5682226" y="2289925"/>
            <a:ext cx="6263476" cy="36488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F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8F21"/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EF2DBEF-84F1-58C8-B82A-E42150D2549A}"/>
                  </a:ext>
                </a:extLst>
              </p:cNvPr>
              <p:cNvSpPr/>
              <p:nvPr/>
            </p:nvSpPr>
            <p:spPr>
              <a:xfrm>
                <a:off x="6013728" y="3291471"/>
                <a:ext cx="1103951" cy="11039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EF2DBEF-84F1-58C8-B82A-E42150D25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28" y="3291471"/>
                <a:ext cx="1103951" cy="110395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8C2CAE0E-590B-D572-BC29-4ADBC939B110}"/>
                  </a:ext>
                </a:extLst>
              </p:cNvPr>
              <p:cNvSpPr/>
              <p:nvPr/>
            </p:nvSpPr>
            <p:spPr>
              <a:xfrm>
                <a:off x="7715884" y="3291471"/>
                <a:ext cx="1103951" cy="11039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3200" b="1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8C2CAE0E-590B-D572-BC29-4ADBC939B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884" y="3291471"/>
                <a:ext cx="1103951" cy="110395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42BAABE-8E73-210A-7E83-80DA323E5934}"/>
                  </a:ext>
                </a:extLst>
              </p:cNvPr>
              <p:cNvSpPr/>
              <p:nvPr/>
            </p:nvSpPr>
            <p:spPr>
              <a:xfrm>
                <a:off x="9508604" y="3291470"/>
                <a:ext cx="1103951" cy="11039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42BAABE-8E73-210A-7E83-80DA323E5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604" y="3291470"/>
                <a:ext cx="1103951" cy="110395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F23D87-9651-6C2E-3551-1AF072258ED4}"/>
              </a:ext>
            </a:extLst>
          </p:cNvPr>
          <p:cNvCxnSpPr>
            <a:cxnSpLocks/>
            <a:stCxn id="58" idx="2"/>
            <a:endCxn id="7" idx="0"/>
          </p:cNvCxnSpPr>
          <p:nvPr/>
        </p:nvCxnSpPr>
        <p:spPr>
          <a:xfrm>
            <a:off x="6565703" y="2289926"/>
            <a:ext cx="1" cy="1001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AB213A-FC04-A532-453E-4DEC576648DA}"/>
              </a:ext>
            </a:extLst>
          </p:cNvPr>
          <p:cNvCxnSpPr>
            <a:cxnSpLocks/>
            <a:stCxn id="23" idx="4"/>
            <a:endCxn id="14" idx="0"/>
          </p:cNvCxnSpPr>
          <p:nvPr/>
        </p:nvCxnSpPr>
        <p:spPr>
          <a:xfrm>
            <a:off x="8267859" y="2890430"/>
            <a:ext cx="1" cy="4010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ADE302-539E-FE6F-3B99-66797948FEA4}"/>
              </a:ext>
            </a:extLst>
          </p:cNvPr>
          <p:cNvGrpSpPr/>
          <p:nvPr/>
        </p:nvGrpSpPr>
        <p:grpSpPr>
          <a:xfrm>
            <a:off x="8115857" y="2586427"/>
            <a:ext cx="304003" cy="304003"/>
            <a:chOff x="8483125" y="2569759"/>
            <a:chExt cx="304003" cy="30400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E048B36-A369-4EDD-F2BA-B23534B2E430}"/>
                </a:ext>
              </a:extLst>
            </p:cNvPr>
            <p:cNvSpPr/>
            <p:nvPr/>
          </p:nvSpPr>
          <p:spPr>
            <a:xfrm>
              <a:off x="8483125" y="2569759"/>
              <a:ext cx="304003" cy="30400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70E952-5B06-9F1D-1A7C-072CEBF0AE00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8483125" y="2721761"/>
              <a:ext cx="30400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FD4A9DC-F090-8B96-9192-3DF5E1FD6915}"/>
                </a:ext>
              </a:extLst>
            </p:cNvPr>
            <p:cNvCxnSpPr>
              <a:cxnSpLocks/>
              <a:stCxn id="23" idx="0"/>
              <a:endCxn id="23" idx="4"/>
            </p:cNvCxnSpPr>
            <p:nvPr/>
          </p:nvCxnSpPr>
          <p:spPr>
            <a:xfrm>
              <a:off x="8635127" y="2569759"/>
              <a:ext cx="0" cy="3040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9FFCEF6B-AAA0-0B5D-3E49-201B59398EC3}"/>
              </a:ext>
            </a:extLst>
          </p:cNvPr>
          <p:cNvCxnSpPr>
            <a:cxnSpLocks/>
            <a:stCxn id="7" idx="2"/>
            <a:endCxn id="23" idx="2"/>
          </p:cNvCxnSpPr>
          <p:nvPr/>
        </p:nvCxnSpPr>
        <p:spPr>
          <a:xfrm rot="5400000" flipH="1" flipV="1">
            <a:off x="6512283" y="2791849"/>
            <a:ext cx="1656993" cy="1550153"/>
          </a:xfrm>
          <a:prstGeom prst="bentConnector4">
            <a:avLst>
              <a:gd name="adj1" fmla="val -28577"/>
              <a:gd name="adj2" fmla="val 55164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F88FE9C-0C05-668B-AF9D-2F84D8582B4B}"/>
              </a:ext>
            </a:extLst>
          </p:cNvPr>
          <p:cNvCxnSpPr>
            <a:cxnSpLocks/>
            <a:stCxn id="64" idx="2"/>
            <a:endCxn id="23" idx="0"/>
          </p:cNvCxnSpPr>
          <p:nvPr/>
        </p:nvCxnSpPr>
        <p:spPr>
          <a:xfrm>
            <a:off x="8267858" y="2289926"/>
            <a:ext cx="1" cy="2965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90F3A59-6B48-EFFC-3748-23463E4F9850}"/>
                  </a:ext>
                </a:extLst>
              </p:cNvPr>
              <p:cNvSpPr txBox="1"/>
              <p:nvPr/>
            </p:nvSpPr>
            <p:spPr>
              <a:xfrm>
                <a:off x="5949808" y="1705151"/>
                <a:ext cx="12317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90F3A59-6B48-EFFC-3748-23463E4F9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808" y="1705151"/>
                <a:ext cx="1231789" cy="584775"/>
              </a:xfrm>
              <a:prstGeom prst="rect">
                <a:avLst/>
              </a:prstGeom>
              <a:blipFill>
                <a:blip r:embed="rId9"/>
                <a:stretch>
                  <a:fillRect r="-1020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85A1057-6EF5-8103-6097-F2AC33D0E4A8}"/>
                  </a:ext>
                </a:extLst>
              </p:cNvPr>
              <p:cNvSpPr txBox="1"/>
              <p:nvPr/>
            </p:nvSpPr>
            <p:spPr>
              <a:xfrm>
                <a:off x="7651963" y="1705151"/>
                <a:ext cx="12317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85A1057-6EF5-8103-6097-F2AC33D0E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963" y="1705151"/>
                <a:ext cx="1231789" cy="584775"/>
              </a:xfrm>
              <a:prstGeom prst="rect">
                <a:avLst/>
              </a:prstGeom>
              <a:blipFill>
                <a:blip r:embed="rId10"/>
                <a:stretch>
                  <a:fillRect r="-1020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CA27B51-4B42-4635-1B68-20E44179301F}"/>
              </a:ext>
            </a:extLst>
          </p:cNvPr>
          <p:cNvCxnSpPr>
            <a:cxnSpLocks/>
            <a:stCxn id="68" idx="4"/>
            <a:endCxn id="15" idx="0"/>
          </p:cNvCxnSpPr>
          <p:nvPr/>
        </p:nvCxnSpPr>
        <p:spPr>
          <a:xfrm>
            <a:off x="10060579" y="2948257"/>
            <a:ext cx="1" cy="3432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C62532C-A033-8E74-1385-4431ED758D81}"/>
              </a:ext>
            </a:extLst>
          </p:cNvPr>
          <p:cNvGrpSpPr/>
          <p:nvPr/>
        </p:nvGrpSpPr>
        <p:grpSpPr>
          <a:xfrm>
            <a:off x="9908577" y="2644254"/>
            <a:ext cx="304003" cy="304003"/>
            <a:chOff x="8483125" y="2569759"/>
            <a:chExt cx="304003" cy="30400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0E6A098-FEE5-47BF-C75E-2DA1835A6E6D}"/>
                </a:ext>
              </a:extLst>
            </p:cNvPr>
            <p:cNvSpPr/>
            <p:nvPr/>
          </p:nvSpPr>
          <p:spPr>
            <a:xfrm>
              <a:off x="8483125" y="2569759"/>
              <a:ext cx="304003" cy="30400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8AB2B7A-5DBF-CE49-2F18-AE91F19BEA99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>
              <a:off x="8483125" y="2721761"/>
              <a:ext cx="30400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F206B0-0D51-640F-D310-F9681EF394EE}"/>
                </a:ext>
              </a:extLst>
            </p:cNvPr>
            <p:cNvCxnSpPr>
              <a:cxnSpLocks/>
              <a:stCxn id="68" idx="0"/>
              <a:endCxn id="68" idx="4"/>
            </p:cNvCxnSpPr>
            <p:nvPr/>
          </p:nvCxnSpPr>
          <p:spPr>
            <a:xfrm>
              <a:off x="8635127" y="2569759"/>
              <a:ext cx="0" cy="3040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71FCDD61-F9AF-F4E1-9B27-F32E912B7268}"/>
              </a:ext>
            </a:extLst>
          </p:cNvPr>
          <p:cNvCxnSpPr>
            <a:cxnSpLocks/>
            <a:endCxn id="68" idx="2"/>
          </p:cNvCxnSpPr>
          <p:nvPr/>
        </p:nvCxnSpPr>
        <p:spPr>
          <a:xfrm rot="5400000" flipH="1" flipV="1">
            <a:off x="8305003" y="2849676"/>
            <a:ext cx="1656993" cy="1550153"/>
          </a:xfrm>
          <a:prstGeom prst="bentConnector4">
            <a:avLst>
              <a:gd name="adj1" fmla="val -28577"/>
              <a:gd name="adj2" fmla="val 55164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3B60AA8-E604-AA19-EC0A-DE82B0C82781}"/>
              </a:ext>
            </a:extLst>
          </p:cNvPr>
          <p:cNvCxnSpPr>
            <a:cxnSpLocks/>
            <a:stCxn id="74" idx="2"/>
            <a:endCxn id="68" idx="0"/>
          </p:cNvCxnSpPr>
          <p:nvPr/>
        </p:nvCxnSpPr>
        <p:spPr>
          <a:xfrm>
            <a:off x="10046640" y="2295651"/>
            <a:ext cx="13939" cy="3486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7296F8-DE1B-D4AF-660A-714A9E33ABA1}"/>
                  </a:ext>
                </a:extLst>
              </p:cNvPr>
              <p:cNvSpPr txBox="1"/>
              <p:nvPr/>
            </p:nvSpPr>
            <p:spPr>
              <a:xfrm>
                <a:off x="9375209" y="1710876"/>
                <a:ext cx="13428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7296F8-DE1B-D4AF-660A-714A9E33A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209" y="1710876"/>
                <a:ext cx="1342861" cy="584775"/>
              </a:xfrm>
              <a:prstGeom prst="rect">
                <a:avLst/>
              </a:prstGeom>
              <a:blipFill>
                <a:blip r:embed="rId11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2BE4AD-489E-2692-E016-B63A098E1B8B}"/>
              </a:ext>
            </a:extLst>
          </p:cNvPr>
          <p:cNvCxnSpPr>
            <a:cxnSpLocks/>
            <a:stCxn id="15" idx="2"/>
            <a:endCxn id="99" idx="0"/>
          </p:cNvCxnSpPr>
          <p:nvPr/>
        </p:nvCxnSpPr>
        <p:spPr>
          <a:xfrm flipH="1">
            <a:off x="10060578" y="4395421"/>
            <a:ext cx="2" cy="17515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F635D7C-A97D-2A23-F5C2-0495CD057540}"/>
                  </a:ext>
                </a:extLst>
              </p:cNvPr>
              <p:cNvSpPr txBox="1"/>
              <p:nvPr/>
            </p:nvSpPr>
            <p:spPr>
              <a:xfrm>
                <a:off x="5493281" y="5317081"/>
                <a:ext cx="21151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F635D7C-A97D-2A23-F5C2-0495CD05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281" y="5317081"/>
                <a:ext cx="2115119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946E1F9-B97F-06B7-914C-64C95B2D4C9A}"/>
                  </a:ext>
                </a:extLst>
              </p:cNvPr>
              <p:cNvSpPr txBox="1"/>
              <p:nvPr/>
            </p:nvSpPr>
            <p:spPr>
              <a:xfrm>
                <a:off x="10484542" y="2597251"/>
                <a:ext cx="161316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d>
                  </m:oMath>
                </a14:m>
                <a:endParaRPr lang="en-US" sz="1100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946E1F9-B97F-06B7-914C-64C95B2D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542" y="2597251"/>
                <a:ext cx="161316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9B51DA8-0F97-5F0E-AA3B-744050B49468}"/>
              </a:ext>
            </a:extLst>
          </p:cNvPr>
          <p:cNvCxnSpPr>
            <a:cxnSpLocks/>
            <a:stCxn id="91" idx="1"/>
            <a:endCxn id="68" idx="6"/>
          </p:cNvCxnSpPr>
          <p:nvPr/>
        </p:nvCxnSpPr>
        <p:spPr>
          <a:xfrm flipH="1" flipV="1">
            <a:off x="10212580" y="2796256"/>
            <a:ext cx="271962" cy="10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8503F50-C9AE-0102-BE68-E222F9111DDC}"/>
                  </a:ext>
                </a:extLst>
              </p:cNvPr>
              <p:cNvSpPr txBox="1"/>
              <p:nvPr/>
            </p:nvSpPr>
            <p:spPr>
              <a:xfrm>
                <a:off x="9238999" y="6146980"/>
                <a:ext cx="16431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8503F50-C9AE-0102-BE68-E222F9111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999" y="6146980"/>
                <a:ext cx="1643157" cy="584775"/>
              </a:xfrm>
              <a:prstGeom prst="rect">
                <a:avLst/>
              </a:prstGeom>
              <a:blipFill>
                <a:blip r:embed="rId1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6424F95-DE81-CA9E-85F5-9216E03C524B}"/>
                  </a:ext>
                </a:extLst>
              </p:cNvPr>
              <p:cNvSpPr txBox="1"/>
              <p:nvPr/>
            </p:nvSpPr>
            <p:spPr>
              <a:xfrm>
                <a:off x="6044363" y="139823"/>
                <a:ext cx="61782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altLang="ja-JP" sz="2400" i="0">
                          <a:latin typeface="Cambria Math" panose="02040503050406030204" pitchFamily="18" charset="0"/>
                        </a:rPr>
                        <m:t>Label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altLang="ja-JP" sz="2400" i="0">
                          <a:latin typeface="Cambria Math" panose="02040503050406030204" pitchFamily="18" charset="0"/>
                        </a:rPr>
                        <m:t>Context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6424F95-DE81-CA9E-85F5-9216E03C5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63" y="139823"/>
                <a:ext cx="6178272" cy="461665"/>
              </a:xfrm>
              <a:prstGeom prst="rect">
                <a:avLst/>
              </a:prstGeom>
              <a:blipFill>
                <a:blip r:embed="rId15"/>
                <a:stretch>
                  <a:fillRect l="-411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030762D-4450-4E42-8832-56435D978127}"/>
                  </a:ext>
                </a:extLst>
              </p:cNvPr>
              <p:cNvSpPr txBox="1"/>
              <p:nvPr/>
            </p:nvSpPr>
            <p:spPr>
              <a:xfrm>
                <a:off x="6044363" y="590984"/>
                <a:ext cx="61782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sz="2400" i="0">
                          <a:latin typeface="Cambria Math" panose="02040503050406030204" pitchFamily="18" charset="0"/>
                        </a:rPr>
                        <m:t>Context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030762D-4450-4E42-8832-56435D978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63" y="590984"/>
                <a:ext cx="6178272" cy="461665"/>
              </a:xfrm>
              <a:prstGeom prst="rect">
                <a:avLst/>
              </a:prstGeom>
              <a:blipFill>
                <a:blip r:embed="rId16"/>
                <a:stretch>
                  <a:fillRect l="-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79E99FE-3A15-0B1C-2216-8F12754CC0E6}"/>
                  </a:ext>
                </a:extLst>
              </p:cNvPr>
              <p:cNvSpPr txBox="1"/>
              <p:nvPr/>
            </p:nvSpPr>
            <p:spPr>
              <a:xfrm>
                <a:off x="6044363" y="1051813"/>
                <a:ext cx="61782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sz="2400" i="0">
                          <a:latin typeface="Cambria Math" panose="02040503050406030204" pitchFamily="18" charset="0"/>
                        </a:rPr>
                        <m:t>Context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e>
                          </m:d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79E99FE-3A15-0B1C-2216-8F12754CC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63" y="1051813"/>
                <a:ext cx="6178272" cy="461665"/>
              </a:xfrm>
              <a:prstGeom prst="rect">
                <a:avLst/>
              </a:prstGeom>
              <a:blipFill>
                <a:blip r:embed="rId17"/>
                <a:stretch>
                  <a:fillRect l="-411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CDFFD1A-8E3E-DEE0-DEE9-045331B6B6AD}"/>
              </a:ext>
            </a:extLst>
          </p:cNvPr>
          <p:cNvCxnSpPr/>
          <p:nvPr/>
        </p:nvCxnSpPr>
        <p:spPr>
          <a:xfrm flipV="1">
            <a:off x="4121834" y="2391508"/>
            <a:ext cx="1827974" cy="883295"/>
          </a:xfrm>
          <a:prstGeom prst="line">
            <a:avLst/>
          </a:prstGeom>
          <a:ln w="6350">
            <a:solidFill>
              <a:srgbClr val="008F2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80F9297-7C7B-C0E7-C62D-B78110772DE1}"/>
              </a:ext>
            </a:extLst>
          </p:cNvPr>
          <p:cNvCxnSpPr>
            <a:cxnSpLocks/>
          </p:cNvCxnSpPr>
          <p:nvPr/>
        </p:nvCxnSpPr>
        <p:spPr>
          <a:xfrm>
            <a:off x="4121834" y="4661057"/>
            <a:ext cx="1922529" cy="1277705"/>
          </a:xfrm>
          <a:prstGeom prst="line">
            <a:avLst/>
          </a:prstGeom>
          <a:ln w="6350">
            <a:solidFill>
              <a:srgbClr val="008F2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58" grpId="0"/>
      <p:bldP spid="64" grpId="0"/>
      <p:bldP spid="74" grpId="0"/>
      <p:bldP spid="88" grpId="0"/>
      <p:bldP spid="91" grpId="0"/>
      <p:bldP spid="99" grpId="0"/>
      <p:bldP spid="101" grpId="0"/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B43D2-587A-4185-77A2-DB1CBC768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4D7806F-E737-07A8-1A8F-BD97D9BDBA82}"/>
              </a:ext>
            </a:extLst>
          </p:cNvPr>
          <p:cNvSpPr/>
          <p:nvPr/>
        </p:nvSpPr>
        <p:spPr>
          <a:xfrm>
            <a:off x="5682226" y="2289925"/>
            <a:ext cx="6263476" cy="36488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F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8F21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908C77-4E4C-225E-C01B-5AAE778392AC}"/>
              </a:ext>
            </a:extLst>
          </p:cNvPr>
          <p:cNvSpPr/>
          <p:nvPr/>
        </p:nvSpPr>
        <p:spPr>
          <a:xfrm>
            <a:off x="285402" y="1508227"/>
            <a:ext cx="5396823" cy="364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F5F74-9987-05D6-C829-DB65EDA2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KCS Attack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76E4-A3ED-F659-261E-2FF234D0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B0DCD71-884B-C92E-DCC3-2E731D1ADBA4}"/>
                  </a:ext>
                </a:extLst>
              </p:cNvPr>
              <p:cNvSpPr/>
              <p:nvPr/>
            </p:nvSpPr>
            <p:spPr>
              <a:xfrm>
                <a:off x="6013728" y="3291471"/>
                <a:ext cx="1103951" cy="11039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B0DCD71-884B-C92E-DCC3-2E731D1AD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28" y="3291471"/>
                <a:ext cx="1103951" cy="110395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534B284-EDC1-C9E8-CF79-85CCFF0CFDE0}"/>
                  </a:ext>
                </a:extLst>
              </p:cNvPr>
              <p:cNvSpPr/>
              <p:nvPr/>
            </p:nvSpPr>
            <p:spPr>
              <a:xfrm>
                <a:off x="7715884" y="3291471"/>
                <a:ext cx="1103951" cy="11039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3200" b="1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534B284-EDC1-C9E8-CF79-85CCFF0CF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884" y="3291471"/>
                <a:ext cx="1103951" cy="110395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B5A220FF-6426-A279-D8AE-1BC1EF95A778}"/>
                  </a:ext>
                </a:extLst>
              </p:cNvPr>
              <p:cNvSpPr/>
              <p:nvPr/>
            </p:nvSpPr>
            <p:spPr>
              <a:xfrm>
                <a:off x="9508604" y="3291470"/>
                <a:ext cx="1103951" cy="11039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B5A220FF-6426-A279-D8AE-1BC1EF95A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604" y="3291470"/>
                <a:ext cx="1103951" cy="110395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840DDB-13CD-C597-6408-0C7F40FC3935}"/>
              </a:ext>
            </a:extLst>
          </p:cNvPr>
          <p:cNvCxnSpPr>
            <a:cxnSpLocks/>
            <a:stCxn id="58" idx="2"/>
            <a:endCxn id="7" idx="0"/>
          </p:cNvCxnSpPr>
          <p:nvPr/>
        </p:nvCxnSpPr>
        <p:spPr>
          <a:xfrm>
            <a:off x="6565703" y="2289926"/>
            <a:ext cx="1" cy="1001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32998D-20E1-3E67-6E3A-21AC7BF24E71}"/>
              </a:ext>
            </a:extLst>
          </p:cNvPr>
          <p:cNvCxnSpPr>
            <a:cxnSpLocks/>
            <a:stCxn id="23" idx="4"/>
            <a:endCxn id="14" idx="0"/>
          </p:cNvCxnSpPr>
          <p:nvPr/>
        </p:nvCxnSpPr>
        <p:spPr>
          <a:xfrm>
            <a:off x="8267859" y="2890430"/>
            <a:ext cx="1" cy="4010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0372B5-0F22-8F48-DA75-7CCDE8E4174D}"/>
              </a:ext>
            </a:extLst>
          </p:cNvPr>
          <p:cNvGrpSpPr/>
          <p:nvPr/>
        </p:nvGrpSpPr>
        <p:grpSpPr>
          <a:xfrm>
            <a:off x="8115857" y="2586427"/>
            <a:ext cx="304003" cy="304003"/>
            <a:chOff x="8483125" y="2569759"/>
            <a:chExt cx="304003" cy="30400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FB63893-C2D1-D6C2-34D9-E2D496D934C9}"/>
                </a:ext>
              </a:extLst>
            </p:cNvPr>
            <p:cNvSpPr/>
            <p:nvPr/>
          </p:nvSpPr>
          <p:spPr>
            <a:xfrm>
              <a:off x="8483125" y="2569759"/>
              <a:ext cx="304003" cy="30400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6B9611-E2C4-464B-0B8C-EB3BAA29EE4C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8483125" y="2721761"/>
              <a:ext cx="30400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9F41977-1C98-6C75-CCF2-090FEDD7FCED}"/>
                </a:ext>
              </a:extLst>
            </p:cNvPr>
            <p:cNvCxnSpPr>
              <a:cxnSpLocks/>
              <a:stCxn id="23" idx="0"/>
              <a:endCxn id="23" idx="4"/>
            </p:cNvCxnSpPr>
            <p:nvPr/>
          </p:nvCxnSpPr>
          <p:spPr>
            <a:xfrm>
              <a:off x="8635127" y="2569759"/>
              <a:ext cx="0" cy="3040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5BBC014E-F0FD-CE9E-4F9F-E730A62E5D2E}"/>
              </a:ext>
            </a:extLst>
          </p:cNvPr>
          <p:cNvCxnSpPr>
            <a:cxnSpLocks/>
            <a:stCxn id="7" idx="2"/>
            <a:endCxn id="23" idx="2"/>
          </p:cNvCxnSpPr>
          <p:nvPr/>
        </p:nvCxnSpPr>
        <p:spPr>
          <a:xfrm rot="5400000" flipH="1" flipV="1">
            <a:off x="6512283" y="2791849"/>
            <a:ext cx="1656993" cy="1550153"/>
          </a:xfrm>
          <a:prstGeom prst="bentConnector4">
            <a:avLst>
              <a:gd name="adj1" fmla="val -28577"/>
              <a:gd name="adj2" fmla="val 55164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40DADE8-CD68-6F50-7C0F-D7C57BA859A6}"/>
              </a:ext>
            </a:extLst>
          </p:cNvPr>
          <p:cNvCxnSpPr>
            <a:cxnSpLocks/>
            <a:stCxn id="64" idx="2"/>
            <a:endCxn id="23" idx="0"/>
          </p:cNvCxnSpPr>
          <p:nvPr/>
        </p:nvCxnSpPr>
        <p:spPr>
          <a:xfrm>
            <a:off x="8267858" y="2289926"/>
            <a:ext cx="1" cy="2965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A1166BF-3502-2E88-86AA-4DCB9E7F3B68}"/>
                  </a:ext>
                </a:extLst>
              </p:cNvPr>
              <p:cNvSpPr txBox="1"/>
              <p:nvPr/>
            </p:nvSpPr>
            <p:spPr>
              <a:xfrm>
                <a:off x="5949808" y="1705151"/>
                <a:ext cx="12317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A1166BF-3502-2E88-86AA-4DCB9E7F3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808" y="1705151"/>
                <a:ext cx="1231789" cy="584775"/>
              </a:xfrm>
              <a:prstGeom prst="rect">
                <a:avLst/>
              </a:prstGeom>
              <a:blipFill>
                <a:blip r:embed="rId6"/>
                <a:stretch>
                  <a:fillRect r="-1020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9470010-28AF-2B9E-0EFE-1A864839C602}"/>
                  </a:ext>
                </a:extLst>
              </p:cNvPr>
              <p:cNvSpPr txBox="1"/>
              <p:nvPr/>
            </p:nvSpPr>
            <p:spPr>
              <a:xfrm>
                <a:off x="7651963" y="1705151"/>
                <a:ext cx="12317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9470010-28AF-2B9E-0EFE-1A864839C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963" y="1705151"/>
                <a:ext cx="1231789" cy="584775"/>
              </a:xfrm>
              <a:prstGeom prst="rect">
                <a:avLst/>
              </a:prstGeom>
              <a:blipFill>
                <a:blip r:embed="rId7"/>
                <a:stretch>
                  <a:fillRect r="-1020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F8318D7-16F2-DCF8-4256-CBA470BB7DDF}"/>
              </a:ext>
            </a:extLst>
          </p:cNvPr>
          <p:cNvCxnSpPr>
            <a:cxnSpLocks/>
            <a:stCxn id="68" idx="4"/>
            <a:endCxn id="15" idx="0"/>
          </p:cNvCxnSpPr>
          <p:nvPr/>
        </p:nvCxnSpPr>
        <p:spPr>
          <a:xfrm>
            <a:off x="10060579" y="2948257"/>
            <a:ext cx="1" cy="3432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2A888BB-C64E-B644-B3DE-974852BB9D0C}"/>
              </a:ext>
            </a:extLst>
          </p:cNvPr>
          <p:cNvGrpSpPr/>
          <p:nvPr/>
        </p:nvGrpSpPr>
        <p:grpSpPr>
          <a:xfrm>
            <a:off x="9908577" y="2644254"/>
            <a:ext cx="304003" cy="304003"/>
            <a:chOff x="8483125" y="2569759"/>
            <a:chExt cx="304003" cy="30400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D16394-4908-7D60-F070-39261627AE7E}"/>
                </a:ext>
              </a:extLst>
            </p:cNvPr>
            <p:cNvSpPr/>
            <p:nvPr/>
          </p:nvSpPr>
          <p:spPr>
            <a:xfrm>
              <a:off x="8483125" y="2569759"/>
              <a:ext cx="304003" cy="30400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FFB9907-5A5A-6752-2F84-4E9F0197392D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>
              <a:off x="8483125" y="2721761"/>
              <a:ext cx="30400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35B980C-7176-F378-79FB-E6A7BDB7CB2D}"/>
                </a:ext>
              </a:extLst>
            </p:cNvPr>
            <p:cNvCxnSpPr>
              <a:cxnSpLocks/>
              <a:stCxn id="68" idx="0"/>
              <a:endCxn id="68" idx="4"/>
            </p:cNvCxnSpPr>
            <p:nvPr/>
          </p:nvCxnSpPr>
          <p:spPr>
            <a:xfrm>
              <a:off x="8635127" y="2569759"/>
              <a:ext cx="0" cy="3040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26B7B9E3-7383-8861-3271-6927D1E5B49B}"/>
              </a:ext>
            </a:extLst>
          </p:cNvPr>
          <p:cNvCxnSpPr>
            <a:cxnSpLocks/>
            <a:endCxn id="68" idx="2"/>
          </p:cNvCxnSpPr>
          <p:nvPr/>
        </p:nvCxnSpPr>
        <p:spPr>
          <a:xfrm rot="5400000" flipH="1" flipV="1">
            <a:off x="8305003" y="2849676"/>
            <a:ext cx="1656993" cy="1550153"/>
          </a:xfrm>
          <a:prstGeom prst="bentConnector4">
            <a:avLst>
              <a:gd name="adj1" fmla="val -28577"/>
              <a:gd name="adj2" fmla="val 55164"/>
            </a:avLst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AE91F08-D946-6E3E-014D-84E543B2C3CA}"/>
              </a:ext>
            </a:extLst>
          </p:cNvPr>
          <p:cNvCxnSpPr>
            <a:cxnSpLocks/>
            <a:stCxn id="74" idx="2"/>
            <a:endCxn id="68" idx="0"/>
          </p:cNvCxnSpPr>
          <p:nvPr/>
        </p:nvCxnSpPr>
        <p:spPr>
          <a:xfrm>
            <a:off x="10046640" y="2295651"/>
            <a:ext cx="13939" cy="3486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E3DE44A-F60A-007D-0D6A-B29A6E17C67F}"/>
                  </a:ext>
                </a:extLst>
              </p:cNvPr>
              <p:cNvSpPr txBox="1"/>
              <p:nvPr/>
            </p:nvSpPr>
            <p:spPr>
              <a:xfrm>
                <a:off x="9375209" y="1710876"/>
                <a:ext cx="13428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E3DE44A-F60A-007D-0D6A-B29A6E17C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209" y="1710876"/>
                <a:ext cx="1342861" cy="584775"/>
              </a:xfrm>
              <a:prstGeom prst="rect">
                <a:avLst/>
              </a:prstGeom>
              <a:blipFill>
                <a:blip r:embed="rId8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FBE84C8-DED7-BBE5-D2D3-4C6B38A56298}"/>
              </a:ext>
            </a:extLst>
          </p:cNvPr>
          <p:cNvCxnSpPr>
            <a:cxnSpLocks/>
            <a:stCxn id="15" idx="2"/>
            <a:endCxn id="99" idx="0"/>
          </p:cNvCxnSpPr>
          <p:nvPr/>
        </p:nvCxnSpPr>
        <p:spPr>
          <a:xfrm flipH="1">
            <a:off x="10060578" y="4395421"/>
            <a:ext cx="2" cy="16685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3A69BA8-AE36-B946-97FA-99155637A4FA}"/>
                  </a:ext>
                </a:extLst>
              </p:cNvPr>
              <p:cNvSpPr txBox="1"/>
              <p:nvPr/>
            </p:nvSpPr>
            <p:spPr>
              <a:xfrm>
                <a:off x="5493281" y="5317081"/>
                <a:ext cx="21151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3A69BA8-AE36-B946-97FA-99155637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281" y="5317081"/>
                <a:ext cx="2115119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0EE129A-C0F3-33F6-98FF-F239F049812D}"/>
                  </a:ext>
                </a:extLst>
              </p:cNvPr>
              <p:cNvSpPr txBox="1"/>
              <p:nvPr/>
            </p:nvSpPr>
            <p:spPr>
              <a:xfrm>
                <a:off x="10484542" y="2597251"/>
                <a:ext cx="158528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d>
                  </m:oMath>
                </a14:m>
                <a:endParaRPr lang="en-US" sz="1100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0EE129A-C0F3-33F6-98FF-F239F0498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542" y="2597251"/>
                <a:ext cx="158528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6287AB8-14F4-7A5C-562E-205995159A69}"/>
              </a:ext>
            </a:extLst>
          </p:cNvPr>
          <p:cNvCxnSpPr>
            <a:cxnSpLocks/>
            <a:stCxn id="91" idx="1"/>
            <a:endCxn id="68" idx="6"/>
          </p:cNvCxnSpPr>
          <p:nvPr/>
        </p:nvCxnSpPr>
        <p:spPr>
          <a:xfrm flipH="1" flipV="1">
            <a:off x="10212580" y="2796256"/>
            <a:ext cx="271962" cy="10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8FDA305-8FF5-3442-E4E6-ED37150D5693}"/>
                  </a:ext>
                </a:extLst>
              </p:cNvPr>
              <p:cNvSpPr txBox="1"/>
              <p:nvPr/>
            </p:nvSpPr>
            <p:spPr>
              <a:xfrm>
                <a:off x="9074408" y="6063963"/>
                <a:ext cx="19723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8FDA305-8FF5-3442-E4E6-ED37150D5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408" y="6063963"/>
                <a:ext cx="1972340" cy="584775"/>
              </a:xfrm>
              <a:prstGeom prst="rect">
                <a:avLst/>
              </a:prstGeom>
              <a:blipFill>
                <a:blip r:embed="rId11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125BD4A-9ED5-72B2-F548-52CFDF5C6A74}"/>
                  </a:ext>
                </a:extLst>
              </p:cNvPr>
              <p:cNvSpPr txBox="1"/>
              <p:nvPr/>
            </p:nvSpPr>
            <p:spPr>
              <a:xfrm>
                <a:off x="6044363" y="139823"/>
                <a:ext cx="61782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altLang="ja-JP" sz="2400" i="0">
                          <a:latin typeface="Cambria Math" panose="02040503050406030204" pitchFamily="18" charset="0"/>
                        </a:rPr>
                        <m:t>Label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altLang="ja-JP" sz="2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Context</m:t>
                      </m:r>
                      <m:r>
                        <a:rPr lang="en-US" altLang="ja-JP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125BD4A-9ED5-72B2-F548-52CFDF5C6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63" y="139823"/>
                <a:ext cx="6178272" cy="461665"/>
              </a:xfrm>
              <a:prstGeom prst="rect">
                <a:avLst/>
              </a:prstGeom>
              <a:blipFill>
                <a:blip r:embed="rId12"/>
                <a:stretch>
                  <a:fillRect l="-411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6D7942E-FBD0-59A4-8D8D-59188976B091}"/>
                  </a:ext>
                </a:extLst>
              </p:cNvPr>
              <p:cNvSpPr txBox="1"/>
              <p:nvPr/>
            </p:nvSpPr>
            <p:spPr>
              <a:xfrm>
                <a:off x="6044363" y="590984"/>
                <a:ext cx="61782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sz="2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Context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6D7942E-FBD0-59A4-8D8D-59188976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63" y="590984"/>
                <a:ext cx="6178272" cy="461665"/>
              </a:xfrm>
              <a:prstGeom prst="rect">
                <a:avLst/>
              </a:prstGeom>
              <a:blipFill>
                <a:blip r:embed="rId13"/>
                <a:stretch>
                  <a:fillRect l="-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671C6D6-6ED6-AE27-A468-1003C230ED17}"/>
                  </a:ext>
                </a:extLst>
              </p:cNvPr>
              <p:cNvSpPr txBox="1"/>
              <p:nvPr/>
            </p:nvSpPr>
            <p:spPr>
              <a:xfrm>
                <a:off x="6044363" y="1051813"/>
                <a:ext cx="61782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sz="2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Context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e>
                          </m:d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671C6D6-6ED6-AE27-A468-1003C230E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63" y="1051813"/>
                <a:ext cx="6178272" cy="461665"/>
              </a:xfrm>
              <a:prstGeom prst="rect">
                <a:avLst/>
              </a:prstGeom>
              <a:blipFill>
                <a:blip r:embed="rId14"/>
                <a:stretch>
                  <a:fillRect l="-411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325448-DD26-3F40-E654-166513C9E65C}"/>
                  </a:ext>
                </a:extLst>
              </p:cNvPr>
              <p:cNvSpPr txBox="1"/>
              <p:nvPr/>
            </p:nvSpPr>
            <p:spPr>
              <a:xfrm>
                <a:off x="565492" y="1513478"/>
                <a:ext cx="3638054" cy="800219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latin typeface="Candara" panose="020E0502030303020204" pitchFamily="34" charset="0"/>
                  </a:rPr>
                  <a:t>Wanted: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𝑂𝑈𝑇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325448-DD26-3F40-E654-166513C9E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92" y="1513478"/>
                <a:ext cx="3638054" cy="800219"/>
              </a:xfrm>
              <a:prstGeom prst="rect">
                <a:avLst/>
              </a:prstGeom>
              <a:blipFill>
                <a:blip r:embed="rId15"/>
                <a:stretch>
                  <a:fillRect l="-1042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E7FA81-DC22-C39E-5A11-15518D9FA107}"/>
                  </a:ext>
                </a:extLst>
              </p:cNvPr>
              <p:cNvSpPr txBox="1"/>
              <p:nvPr/>
            </p:nvSpPr>
            <p:spPr>
              <a:xfrm>
                <a:off x="645259" y="2347444"/>
                <a:ext cx="61125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+mn-ea"/>
                  </a:rPr>
                  <a:t>① 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Context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ja-JP" sz="2400" b="0" dirty="0">
                  <a:latin typeface="+mn-ea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E7FA81-DC22-C39E-5A11-15518D9FA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59" y="2347444"/>
                <a:ext cx="6112564" cy="461665"/>
              </a:xfrm>
              <a:prstGeom prst="rect">
                <a:avLst/>
              </a:prstGeom>
              <a:blipFill>
                <a:blip r:embed="rId16"/>
                <a:stretch>
                  <a:fillRect l="-1449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AF179B-3680-439B-0646-52EDC9CFDF6C}"/>
                  </a:ext>
                </a:extLst>
              </p:cNvPr>
              <p:cNvSpPr txBox="1"/>
              <p:nvPr/>
            </p:nvSpPr>
            <p:spPr>
              <a:xfrm>
                <a:off x="620862" y="3027633"/>
                <a:ext cx="61125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+mn-ea"/>
                  </a:rPr>
                  <a:t>② 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Context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altLang="ja-JP" sz="2400" b="0" dirty="0">
                  <a:latin typeface="+mn-ea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AF179B-3680-439B-0646-52EDC9CFD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62" y="3027633"/>
                <a:ext cx="6112564" cy="461665"/>
              </a:xfrm>
              <a:prstGeom prst="rect">
                <a:avLst/>
              </a:prstGeom>
              <a:blipFill>
                <a:blip r:embed="rId17"/>
                <a:stretch>
                  <a:fillRect l="-1449" t="-1351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A33BB3-4F44-E174-166E-B5B0C4B9DC7F}"/>
                  </a:ext>
                </a:extLst>
              </p:cNvPr>
              <p:cNvSpPr txBox="1"/>
              <p:nvPr/>
            </p:nvSpPr>
            <p:spPr>
              <a:xfrm>
                <a:off x="620862" y="3679131"/>
                <a:ext cx="6112564" cy="466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+mn-ea"/>
                  </a:rPr>
                  <a:t>③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altLang="ja-JP" sz="2400" dirty="0">
                    <a:latin typeface="+mn-ea"/>
                  </a:rPr>
                  <a:t> </a:t>
                </a:r>
                <a:endParaRPr lang="en-US" altLang="ja-JP" sz="2400" b="0" dirty="0">
                  <a:latin typeface="+mn-ea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A33BB3-4F44-E174-166E-B5B0C4B9D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62" y="3679131"/>
                <a:ext cx="6112564" cy="466218"/>
              </a:xfrm>
              <a:prstGeom prst="rect">
                <a:avLst/>
              </a:prstGeom>
              <a:blipFill>
                <a:blip r:embed="rId18"/>
                <a:stretch>
                  <a:fillRect l="-1449" t="-13158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A86B6F-657B-1558-AEAE-EC2D876D4668}"/>
                  </a:ext>
                </a:extLst>
              </p:cNvPr>
              <p:cNvSpPr txBox="1"/>
              <p:nvPr/>
            </p:nvSpPr>
            <p:spPr>
              <a:xfrm>
                <a:off x="645259" y="4380837"/>
                <a:ext cx="6112564" cy="466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+mn-ea"/>
                  </a:rPr>
                  <a:t>④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Context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[1]</m:t>
                        </m:r>
                      </m:e>
                    </m:d>
                  </m:oMath>
                </a14:m>
                <a:endParaRPr lang="en-US" altLang="ja-JP" sz="2400" b="0" dirty="0">
                  <a:latin typeface="+mn-ea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A86B6F-657B-1558-AEAE-EC2D876D4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59" y="4380837"/>
                <a:ext cx="6112564" cy="466218"/>
              </a:xfrm>
              <a:prstGeom prst="rect">
                <a:avLst/>
              </a:prstGeom>
              <a:blipFill>
                <a:blip r:embed="rId19"/>
                <a:stretch>
                  <a:fillRect l="-1449" t="-16216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75C04B57-A382-7625-1CE9-00C92260DFF3}"/>
              </a:ext>
            </a:extLst>
          </p:cNvPr>
          <p:cNvSpPr txBox="1"/>
          <p:nvPr/>
        </p:nvSpPr>
        <p:spPr>
          <a:xfrm>
            <a:off x="518140" y="618824"/>
            <a:ext cx="5577860" cy="738664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Candara" panose="020E0502030303020204" pitchFamily="34" charset="0"/>
              </a:rPr>
              <a:t>Amazon’s feedback to NIST </a:t>
            </a: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</a:rPr>
              <a:t>[ACKP22]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8CC009-213C-544E-45D9-2D73141F4B89}"/>
                  </a:ext>
                </a:extLst>
              </p:cNvPr>
              <p:cNvSpPr txBox="1"/>
              <p:nvPr/>
            </p:nvSpPr>
            <p:spPr>
              <a:xfrm>
                <a:off x="8660877" y="4917833"/>
                <a:ext cx="3466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8CC009-213C-544E-45D9-2D73141F4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877" y="4917833"/>
                <a:ext cx="346633" cy="492443"/>
              </a:xfrm>
              <a:prstGeom prst="rect">
                <a:avLst/>
              </a:prstGeom>
              <a:blipFill>
                <a:blip r:embed="rId20"/>
                <a:stretch>
                  <a:fillRect l="-28571" r="-21429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9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2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41B54-9962-78A2-5AB3-927A858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KCS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AF3EF-6D08-40C9-F481-9B7911C83C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This is a </a:t>
                </a:r>
                <a:r>
                  <a:rPr lang="en-US" u="sng" dirty="0"/>
                  <a:t>preimage attack</a:t>
                </a:r>
                <a:r>
                  <a:rPr lang="en-US" dirty="0"/>
                  <a:t> against CTR-CMAC</a:t>
                </a:r>
                <a:endParaRPr lang="en-US" u="sng" dirty="0"/>
              </a:p>
              <a:p>
                <a:pPr lvl="1"/>
                <a:r>
                  <a:rPr lang="en-US" dirty="0"/>
                  <a:t>Preimage &amp; collision security of SP 800-108 studied in </a:t>
                </a:r>
                <a:r>
                  <a:rPr lang="en-US" dirty="0">
                    <a:solidFill>
                      <a:srgbClr val="C00000"/>
                    </a:solidFill>
                  </a:rPr>
                  <a:t>[SWG25]</a:t>
                </a:r>
              </a:p>
              <a:p>
                <a:pPr lvl="1"/>
                <a:r>
                  <a:rPr lang="en-US" dirty="0"/>
                  <a:t>NIST SP 800-108 introduces strengthened CMAC modes preventing attack </a:t>
                </a:r>
              </a:p>
              <a:p>
                <a:r>
                  <a:rPr lang="en-US" dirty="0"/>
                  <a:t>KCS: more general attacks, </a:t>
                </a:r>
                <a:r>
                  <a:rPr lang="en-US" u="sng" dirty="0"/>
                  <a:t>exponentially many</a:t>
                </a:r>
                <a:r>
                  <a:rPr lang="en-US" dirty="0"/>
                  <a:t> targets</a:t>
                </a:r>
              </a:p>
              <a:p>
                <a:pPr lvl="1"/>
                <a:r>
                  <a:rPr lang="en-US" dirty="0"/>
                  <a:t>E.g.,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en-US" dirty="0"/>
                  <a:t>, previous attack gives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𝑂𝑈𝑇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Weak key for Even-Mansour cipher</a:t>
                </a:r>
              </a:p>
              <a:p>
                <a:r>
                  <a:rPr lang="en-US" dirty="0"/>
                  <a:t>More generally: Adversary wants to map </a:t>
                </a:r>
                <a:r>
                  <a:rPr lang="en-US" dirty="0">
                    <a:solidFill>
                      <a:srgbClr val="C00000"/>
                    </a:solidFill>
                  </a:rPr>
                  <a:t>Context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𝑂𝑈𝑇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B01F5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𝑂𝑈𝑇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for some “sparse” predicate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B01F5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solidFill>
                          <a:srgbClr val="CB01F5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AF3EF-6D08-40C9-F481-9B7911C83C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2821" r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54217-A62C-1762-74B8-66AA6184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22CCD-7C65-0BC6-E0D2-C20A5B4C05DD}"/>
              </a:ext>
            </a:extLst>
          </p:cNvPr>
          <p:cNvSpPr txBox="1"/>
          <p:nvPr/>
        </p:nvSpPr>
        <p:spPr>
          <a:xfrm>
            <a:off x="4396903" y="5859702"/>
            <a:ext cx="6635261" cy="861774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r">
              <a:buNone/>
            </a:pPr>
            <a:r>
              <a:rPr lang="en-US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Next: formal definition?</a:t>
            </a:r>
          </a:p>
        </p:txBody>
      </p:sp>
    </p:spTree>
    <p:extLst>
      <p:ext uri="{BB962C8B-B14F-4D97-AF65-F5344CB8AC3E}">
        <p14:creationId xmlns:p14="http://schemas.microsoft.com/office/powerpoint/2010/main" val="126139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F5728-C4D5-3201-71DF-7BA6A49A5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E5F-B435-566D-4C14-00C57EE7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D5F2B-9C49-B997-1F06-01EFF0C4C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Background: What is KCS?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Our definition of KCS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Analysis of NIST SP 800-108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9756F-F91A-D903-B4C1-6AC3D999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A0548C-7B98-2268-992E-4254217511CE}"/>
              </a:ext>
            </a:extLst>
          </p:cNvPr>
          <p:cNvSpPr/>
          <p:nvPr/>
        </p:nvSpPr>
        <p:spPr>
          <a:xfrm>
            <a:off x="464820" y="2250634"/>
            <a:ext cx="4838700" cy="89369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2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FBA9-0612-1FF8-4AFC-49D7FEFE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KCS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39E52-7828-C3E2-1401-16E84025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95913B-5231-B6FF-4FE4-2146C5CB94C1}"/>
                  </a:ext>
                </a:extLst>
              </p:cNvPr>
              <p:cNvSpPr txBox="1"/>
              <p:nvPr/>
            </p:nvSpPr>
            <p:spPr>
              <a:xfrm>
                <a:off x="662268" y="1584474"/>
                <a:ext cx="54337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8F21"/>
                          </a:solidFill>
                          <a:latin typeface="Cambria Math" panose="02040503050406030204" pitchFamily="18" charset="0"/>
                        </a:rPr>
                        <m:t>Label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CB01F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aux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95913B-5231-B6FF-4FE4-2146C5CB9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68" y="1584474"/>
                <a:ext cx="5433732" cy="553998"/>
              </a:xfrm>
              <a:prstGeom prst="rect">
                <a:avLst/>
              </a:prstGeom>
              <a:blipFill>
                <a:blip r:embed="rId3"/>
                <a:stretch>
                  <a:fillRect l="-2564" r="-2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2EEEE9-693D-CA08-60DF-A6A81AE51800}"/>
                  </a:ext>
                </a:extLst>
              </p:cNvPr>
              <p:cNvSpPr txBox="1"/>
              <p:nvPr/>
            </p:nvSpPr>
            <p:spPr>
              <a:xfrm>
                <a:off x="3184238" y="2358088"/>
                <a:ext cx="69576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ontext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3600" smtClean="0">
                          <a:solidFill>
                            <a:srgbClr val="008F21"/>
                          </a:solidFill>
                          <a:latin typeface="Cambria Math" panose="02040503050406030204" pitchFamily="18" charset="0"/>
                        </a:rPr>
                        <m:t>Label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smtClean="0">
                          <a:solidFill>
                            <a:srgbClr val="CB01F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aux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2EEEE9-693D-CA08-60DF-A6A81AE51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8" y="2358088"/>
                <a:ext cx="6957674" cy="553998"/>
              </a:xfrm>
              <a:prstGeom prst="rect">
                <a:avLst/>
              </a:prstGeom>
              <a:blipFill>
                <a:blip r:embed="rId4"/>
                <a:stretch>
                  <a:fillRect l="-1093" r="-182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D0BF8376-B6C4-F093-B91F-7653D79F1F3C}"/>
              </a:ext>
            </a:extLst>
          </p:cNvPr>
          <p:cNvSpPr/>
          <p:nvPr/>
        </p:nvSpPr>
        <p:spPr>
          <a:xfrm>
            <a:off x="3184235" y="1520262"/>
            <a:ext cx="798011" cy="798011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DFD1B0-8546-8388-0F6B-00C3F52DA4CE}"/>
                  </a:ext>
                </a:extLst>
              </p:cNvPr>
              <p:cNvSpPr txBox="1"/>
              <p:nvPr/>
            </p:nvSpPr>
            <p:spPr>
              <a:xfrm>
                <a:off x="1351505" y="797169"/>
                <a:ext cx="4463473" cy="800219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Predicate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DFD1B0-8546-8388-0F6B-00C3F52DA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505" y="797169"/>
                <a:ext cx="4463473" cy="800219"/>
              </a:xfrm>
              <a:prstGeom prst="rect">
                <a:avLst/>
              </a:prstGeom>
              <a:blipFill>
                <a:blip r:embed="rId5"/>
                <a:stretch>
                  <a:fillRect l="-852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C6F569-0C60-63A1-69F8-66A65B9AFAE3}"/>
                  </a:ext>
                </a:extLst>
              </p:cNvPr>
              <p:cNvSpPr txBox="1"/>
              <p:nvPr/>
            </p:nvSpPr>
            <p:spPr>
              <a:xfrm>
                <a:off x="1360212" y="3198851"/>
                <a:ext cx="10259291" cy="925190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latin typeface="Candara" panose="020E0502030303020204" pitchFamily="34" charset="0"/>
                  </a:rPr>
                  <a:t> wins iff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B01F5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70C0"/>
                            </a:solidFill>
                            <a:latin typeface="Candara" panose="020E0502030303020204" pitchFamily="34" charset="0"/>
                          </a:rPr>
                          <m:t>KDF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𝐼𝑁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  <m:t>Label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Context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3200" b="1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C6F569-0C60-63A1-69F8-66A65B9AF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12" y="3198851"/>
                <a:ext cx="10259291" cy="925190"/>
              </a:xfrm>
              <a:prstGeom prst="rect">
                <a:avLst/>
              </a:prstGeom>
              <a:blipFill>
                <a:blip r:embed="rId6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F10F959-D31C-B6B6-99C3-FF5717C5A255}"/>
              </a:ext>
            </a:extLst>
          </p:cNvPr>
          <p:cNvSpPr txBox="1"/>
          <p:nvPr/>
        </p:nvSpPr>
        <p:spPr>
          <a:xfrm>
            <a:off x="730169" y="4632143"/>
            <a:ext cx="4978656" cy="861774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3200" dirty="0">
                <a:latin typeface="Candara" panose="020E0502030303020204" pitchFamily="34" charset="0"/>
              </a:rPr>
              <a:t>To avoid trivial wins: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182ED-1D17-D4D3-7F9A-BC10476A844A}"/>
                  </a:ext>
                </a:extLst>
              </p:cNvPr>
              <p:cNvSpPr txBox="1"/>
              <p:nvPr/>
            </p:nvSpPr>
            <p:spPr>
              <a:xfrm>
                <a:off x="4397260" y="4632143"/>
                <a:ext cx="6573982" cy="874150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3200" dirty="0">
                    <a:latin typeface="Candara" panose="020E0502030303020204" pitchFamily="34" charset="0"/>
                  </a:rPr>
                  <a:t>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Label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B01F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aux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3200" b="1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182ED-1D17-D4D3-7F9A-BC10476A8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260" y="4632143"/>
                <a:ext cx="6573982" cy="874150"/>
              </a:xfrm>
              <a:prstGeom prst="rect">
                <a:avLst/>
              </a:prstGeom>
              <a:blipFill>
                <a:blip r:embed="rId7"/>
                <a:stretch>
                  <a:fillRect l="-96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1A8ABE-F1D6-C718-B608-24D25586DC41}"/>
                  </a:ext>
                </a:extLst>
              </p:cNvPr>
              <p:cNvSpPr txBox="1"/>
              <p:nvPr/>
            </p:nvSpPr>
            <p:spPr>
              <a:xfrm>
                <a:off x="4397260" y="5355100"/>
                <a:ext cx="6573982" cy="861774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3200" dirty="0">
                    <a:latin typeface="Candara" panose="020E0502030303020204" pitchFamily="34" charset="0"/>
                  </a:rPr>
                  <a:t>②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B01F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sz="32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1A8ABE-F1D6-C718-B608-24D25586D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260" y="5355100"/>
                <a:ext cx="6573982" cy="861774"/>
              </a:xfrm>
              <a:prstGeom prst="rect">
                <a:avLst/>
              </a:prstGeom>
              <a:blipFill>
                <a:blip r:embed="rId8"/>
                <a:stretch>
                  <a:fillRect l="-96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161FAF-E04D-35BE-C47D-426BB8EDFF12}"/>
                  </a:ext>
                </a:extLst>
              </p:cNvPr>
              <p:cNvSpPr txBox="1"/>
              <p:nvPr/>
            </p:nvSpPr>
            <p:spPr>
              <a:xfrm>
                <a:off x="5708825" y="0"/>
                <a:ext cx="6449429" cy="9788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/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latin typeface="Candara" panose="020E0502030303020204" pitchFamily="34" charset="0"/>
                  </a:rPr>
                  <a:t>Example.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B01F5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iff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starts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o’s </a:t>
                </a:r>
                <a:r>
                  <a:rPr lang="en-US" sz="28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161FAF-E04D-35BE-C47D-426BB8EDF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825" y="0"/>
                <a:ext cx="6449429" cy="978858"/>
              </a:xfrm>
              <a:prstGeom prst="rect">
                <a:avLst/>
              </a:prstGeom>
              <a:blipFill>
                <a:blip r:embed="rId9"/>
                <a:stretch>
                  <a:fillRect l="-589" r="-235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F91C48D-A710-35C3-4782-77D66780B057}"/>
              </a:ext>
            </a:extLst>
          </p:cNvPr>
          <p:cNvSpPr/>
          <p:nvPr/>
        </p:nvSpPr>
        <p:spPr>
          <a:xfrm>
            <a:off x="562202" y="4518135"/>
            <a:ext cx="10038940" cy="1698740"/>
          </a:xfrm>
          <a:prstGeom prst="roundRect">
            <a:avLst>
              <a:gd name="adj" fmla="val 9393"/>
            </a:avLst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65FA4F-144C-94D1-3029-D69D80B2AD49}"/>
                  </a:ext>
                </a:extLst>
              </p:cNvPr>
              <p:cNvSpPr txBox="1"/>
              <p:nvPr/>
            </p:nvSpPr>
            <p:spPr>
              <a:xfrm>
                <a:off x="10141912" y="930003"/>
                <a:ext cx="1984380" cy="7175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65FA4F-144C-94D1-3029-D69D80B2A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912" y="930003"/>
                <a:ext cx="1984380" cy="7175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1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3" grpId="0"/>
      <p:bldP spid="14" grpId="0"/>
      <p:bldP spid="15" grpId="0"/>
      <p:bldP spid="16" grpId="0"/>
      <p:bldP spid="17" grpId="0"/>
      <p:bldP spid="18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6212-F2FC-6625-A9A6-D100A329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KCS Definition – Ideal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DB378-74C1-7F40-63A7-37191BAF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A9B86-913A-A7BC-1B6A-DB3F3D33CB27}"/>
                  </a:ext>
                </a:extLst>
              </p:cNvPr>
              <p:cNvSpPr txBox="1"/>
              <p:nvPr/>
            </p:nvSpPr>
            <p:spPr>
              <a:xfrm>
                <a:off x="662268" y="1564593"/>
                <a:ext cx="5493363" cy="57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8F21"/>
                          </a:solidFill>
                          <a:latin typeface="Cambria Math" panose="02040503050406030204" pitchFamily="18" charset="0"/>
                        </a:rPr>
                        <m:t>Label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CB01F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aux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sup>
                      </m:sSubSup>
                    </m:oMath>
                  </m:oMathPara>
                </a14:m>
                <a:endParaRPr lang="en-US" sz="3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A9B86-913A-A7BC-1B6A-DB3F3D33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68" y="1564593"/>
                <a:ext cx="5493363" cy="577146"/>
              </a:xfrm>
              <a:prstGeom prst="rect">
                <a:avLst/>
              </a:prstGeom>
              <a:blipFill>
                <a:blip r:embed="rId2"/>
                <a:stretch>
                  <a:fillRect l="-2540" t="-2174" r="-46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C5B079-2417-808C-F3D0-18EC2C24DFA1}"/>
                  </a:ext>
                </a:extLst>
              </p:cNvPr>
              <p:cNvSpPr txBox="1"/>
              <p:nvPr/>
            </p:nvSpPr>
            <p:spPr>
              <a:xfrm>
                <a:off x="3184238" y="2338210"/>
                <a:ext cx="700659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ontext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sup>
                      </m:sSubSup>
                      <m:r>
                        <a:rPr lang="en-US" sz="3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3600" smtClean="0">
                          <a:solidFill>
                            <a:srgbClr val="008F21"/>
                          </a:solidFill>
                          <a:latin typeface="Cambria Math" panose="02040503050406030204" pitchFamily="18" charset="0"/>
                        </a:rPr>
                        <m:t>Label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smtClean="0">
                          <a:solidFill>
                            <a:srgbClr val="CB01F5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aux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C5B079-2417-808C-F3D0-18EC2C24D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8" y="2338210"/>
                <a:ext cx="7006597" cy="578235"/>
              </a:xfrm>
              <a:prstGeom prst="rect">
                <a:avLst/>
              </a:prstGeom>
              <a:blipFill>
                <a:blip r:embed="rId3"/>
                <a:stretch>
                  <a:fillRect l="-1085" t="-2174" r="-180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5A6495-D1E6-658A-70CC-099FC14412CF}"/>
                  </a:ext>
                </a:extLst>
              </p:cNvPr>
              <p:cNvSpPr txBox="1"/>
              <p:nvPr/>
            </p:nvSpPr>
            <p:spPr>
              <a:xfrm>
                <a:off x="1360212" y="3108183"/>
                <a:ext cx="10259291" cy="1106329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latin typeface="Candara" panose="020E0502030303020204" pitchFamily="34" charset="0"/>
                  </a:rPr>
                  <a:t> wins iff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B01F5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</a:rPr>
                              <m:t>KDF</m:t>
                            </m:r>
                          </m:e>
                          <m:sup>
                            <m:r>
                              <a:rPr lang="en-US" sz="32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𝐼𝑁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8F21"/>
                                </a:solidFill>
                                <a:latin typeface="Cambria Math" panose="02040503050406030204" pitchFamily="18" charset="0"/>
                              </a:rPr>
                              <m:t>Label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Context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3200" b="1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5A6495-D1E6-658A-70CC-099FC1441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12" y="3108183"/>
                <a:ext cx="10259291" cy="1106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407025-45D0-4837-B184-C3D99209E375}"/>
                  </a:ext>
                </a:extLst>
              </p:cNvPr>
              <p:cNvSpPr txBox="1"/>
              <p:nvPr/>
            </p:nvSpPr>
            <p:spPr>
              <a:xfrm>
                <a:off x="6489857" y="4361"/>
                <a:ext cx="5702143" cy="1231106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 ideal oracle (e.g., RO, ideal cipher, …)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407025-45D0-4837-B184-C3D99209E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57" y="4361"/>
                <a:ext cx="5702143" cy="1231106"/>
              </a:xfrm>
              <a:prstGeom prst="rect">
                <a:avLst/>
              </a:prstGeom>
              <a:blipFill>
                <a:blip r:embed="rId5"/>
                <a:stretch>
                  <a:fillRect l="-667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6F3095-6893-7DD4-31A0-8BCEC0129538}"/>
                  </a:ext>
                </a:extLst>
              </p:cNvPr>
              <p:cNvSpPr txBox="1"/>
              <p:nvPr/>
            </p:nvSpPr>
            <p:spPr>
              <a:xfrm>
                <a:off x="4404926" y="4923772"/>
                <a:ext cx="7295484" cy="874150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3200" dirty="0">
                    <a:latin typeface="Candara" panose="020E0502030303020204" pitchFamily="34" charset="0"/>
                  </a:rPr>
                  <a:t>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Label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B01F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aux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3200" b="1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6F3095-6893-7DD4-31A0-8BCEC0129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926" y="4923772"/>
                <a:ext cx="7295484" cy="874150"/>
              </a:xfrm>
              <a:prstGeom prst="rect">
                <a:avLst/>
              </a:prstGeom>
              <a:blipFill>
                <a:blip r:embed="rId6"/>
                <a:stretch>
                  <a:fillRect l="-87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269D7DF-08D5-B54B-7FC6-660912820148}"/>
              </a:ext>
            </a:extLst>
          </p:cNvPr>
          <p:cNvSpPr/>
          <p:nvPr/>
        </p:nvSpPr>
        <p:spPr>
          <a:xfrm>
            <a:off x="9144878" y="4961841"/>
            <a:ext cx="798011" cy="798011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B2616D-592B-7D29-260B-37408DDCE2A4}"/>
                  </a:ext>
                </a:extLst>
              </p:cNvPr>
              <p:cNvSpPr txBox="1"/>
              <p:nvPr/>
            </p:nvSpPr>
            <p:spPr>
              <a:xfrm>
                <a:off x="4186820" y="4117064"/>
                <a:ext cx="7563548" cy="818173"/>
              </a:xfrm>
              <a:prstGeom prst="wedgeRectCallout">
                <a:avLst>
                  <a:gd name="adj1" fmla="val 20401"/>
                  <a:gd name="adj2" fmla="val 5252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Transcript of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queries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 (as in [CDKT19])</a:t>
                </a:r>
                <a:endParaRPr lang="en-US" sz="2800" b="1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B2616D-592B-7D29-260B-37408DDCE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820" y="4117064"/>
                <a:ext cx="7563548" cy="818173"/>
              </a:xfrm>
              <a:prstGeom prst="wedgeRectCallout">
                <a:avLst>
                  <a:gd name="adj1" fmla="val 20401"/>
                  <a:gd name="adj2" fmla="val 52522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1C3E36F-8BDC-4EE6-F607-F0979E58626A}"/>
              </a:ext>
            </a:extLst>
          </p:cNvPr>
          <p:cNvSpPr txBox="1"/>
          <p:nvPr/>
        </p:nvSpPr>
        <p:spPr>
          <a:xfrm>
            <a:off x="730169" y="4910437"/>
            <a:ext cx="4978656" cy="861774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3200" dirty="0">
                <a:latin typeface="Candara" panose="020E0502030303020204" pitchFamily="34" charset="0"/>
              </a:rPr>
              <a:t>To avoid trivial wins: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A47A2A-1CA0-99A0-9C27-449940158590}"/>
                  </a:ext>
                </a:extLst>
              </p:cNvPr>
              <p:cNvSpPr txBox="1"/>
              <p:nvPr/>
            </p:nvSpPr>
            <p:spPr>
              <a:xfrm>
                <a:off x="4402098" y="4924085"/>
                <a:ext cx="6573982" cy="874150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3200" dirty="0">
                    <a:latin typeface="Candara" panose="020E0502030303020204" pitchFamily="34" charset="0"/>
                  </a:rPr>
                  <a:t>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8F21"/>
                            </a:solidFill>
                            <a:latin typeface="Cambria Math" panose="02040503050406030204" pitchFamily="18" charset="0"/>
                          </a:rPr>
                          <m:t>Label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B01F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aux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3200" b="1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A47A2A-1CA0-99A0-9C27-449940158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098" y="4924085"/>
                <a:ext cx="6573982" cy="874150"/>
              </a:xfrm>
              <a:prstGeom prst="rect">
                <a:avLst/>
              </a:prstGeom>
              <a:blipFill>
                <a:blip r:embed="rId8"/>
                <a:stretch>
                  <a:fillRect l="-96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9A217-61C3-892A-6ECA-4657135CA6B9}"/>
                  </a:ext>
                </a:extLst>
              </p:cNvPr>
              <p:cNvSpPr txBox="1"/>
              <p:nvPr/>
            </p:nvSpPr>
            <p:spPr>
              <a:xfrm>
                <a:off x="4397260" y="5633394"/>
                <a:ext cx="6573982" cy="861774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3200" dirty="0">
                    <a:latin typeface="Candara" panose="020E0502030303020204" pitchFamily="34" charset="0"/>
                  </a:rPr>
                  <a:t>②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B01F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32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9A217-61C3-892A-6ECA-4657135CA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260" y="5633394"/>
                <a:ext cx="6573982" cy="861774"/>
              </a:xfrm>
              <a:prstGeom prst="rect">
                <a:avLst/>
              </a:prstGeom>
              <a:blipFill>
                <a:blip r:embed="rId9"/>
                <a:stretch>
                  <a:fillRect l="-96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7FB7425-6301-B72D-15E2-948BF0BF6201}"/>
              </a:ext>
            </a:extLst>
          </p:cNvPr>
          <p:cNvSpPr/>
          <p:nvPr/>
        </p:nvSpPr>
        <p:spPr>
          <a:xfrm>
            <a:off x="562201" y="4796429"/>
            <a:ext cx="11020199" cy="1698740"/>
          </a:xfrm>
          <a:prstGeom prst="roundRect">
            <a:avLst>
              <a:gd name="adj" fmla="val 9393"/>
            </a:avLst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/>
      <p:bldP spid="15" grpId="0"/>
      <p:bldP spid="15" grpId="1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8EDDB-2DC0-387D-6BCB-BDC55B2E7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3864-235A-2DC0-8B4A-A3F8238D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B576-6806-900E-85EA-967F15890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Background: What is KCS?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Our definition of KCS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Analysis of NIST SP 800-108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50C9E-CF35-58F2-F4D0-390E844F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4CE0F19-6462-54AD-FB9C-49412DE8C934}"/>
              </a:ext>
            </a:extLst>
          </p:cNvPr>
          <p:cNvSpPr/>
          <p:nvPr/>
        </p:nvSpPr>
        <p:spPr>
          <a:xfrm>
            <a:off x="556260" y="3119314"/>
            <a:ext cx="5654040" cy="89369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8F703-D1E8-671F-F27B-96396106B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E510-A19C-0CB8-56D0-8993305C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SP-800-108 Constructions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730DD-6C48-CC41-2DAB-1C096DF0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F112F7-F0D6-92F1-D1F3-752A671B2FC0}"/>
              </a:ext>
            </a:extLst>
          </p:cNvPr>
          <p:cNvGrpSpPr/>
          <p:nvPr/>
        </p:nvGrpSpPr>
        <p:grpSpPr>
          <a:xfrm>
            <a:off x="345136" y="1075175"/>
            <a:ext cx="4365171" cy="2410173"/>
            <a:chOff x="609600" y="1258229"/>
            <a:chExt cx="10108909" cy="558150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07253C0-8F00-44EE-964F-6BE1D9574234}"/>
                </a:ext>
              </a:extLst>
            </p:cNvPr>
            <p:cNvSpPr/>
            <p:nvPr/>
          </p:nvSpPr>
          <p:spPr>
            <a:xfrm>
              <a:off x="1849086" y="2099940"/>
              <a:ext cx="8869423" cy="380671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1600" b="1" dirty="0">
                  <a:solidFill>
                    <a:srgbClr val="0070C0"/>
                  </a:solidFill>
                  <a:latin typeface="Candara" panose="020E0502030303020204" pitchFamily="34" charset="0"/>
                </a:rPr>
                <a:t>CTR</a:t>
              </a:r>
              <a:endParaRPr lang="en-US" sz="1000" b="1" dirty="0">
                <a:solidFill>
                  <a:srgbClr val="0070C0"/>
                </a:solidFill>
                <a:latin typeface="Candara" panose="020E0502030303020204" pitchFamily="34" charset="0"/>
              </a:endParaRPr>
            </a:p>
          </p:txBody>
        </p:sp>
        <p:cxnSp>
          <p:nvCxnSpPr>
            <p:cNvPr id="6" name="Elbow Connector 5">
              <a:extLst>
                <a:ext uri="{FF2B5EF4-FFF2-40B4-BE49-F238E27FC236}">
                  <a16:creationId xmlns:a16="http://schemas.microsoft.com/office/drawing/2014/main" id="{6760E78B-DDCE-BA2C-EE1C-83DE5F1D4EA6}"/>
                </a:ext>
              </a:extLst>
            </p:cNvPr>
            <p:cNvCxnSpPr>
              <a:cxnSpLocks/>
              <a:stCxn id="28" idx="3"/>
              <a:endCxn id="9" idx="1"/>
            </p:cNvCxnSpPr>
            <p:nvPr/>
          </p:nvCxnSpPr>
          <p:spPr>
            <a:xfrm>
              <a:off x="1473483" y="2923109"/>
              <a:ext cx="1460869" cy="10448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825792E3-C6B7-0947-2A88-FEAC408A27AE}"/>
                </a:ext>
              </a:extLst>
            </p:cNvPr>
            <p:cNvCxnSpPr>
              <a:cxnSpLocks/>
              <a:stCxn id="28" idx="3"/>
              <a:endCxn id="10" idx="1"/>
            </p:cNvCxnSpPr>
            <p:nvPr/>
          </p:nvCxnSpPr>
          <p:spPr>
            <a:xfrm>
              <a:off x="1473483" y="2923109"/>
              <a:ext cx="3499097" cy="10448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id="{B73DB013-8F68-1E06-4DA4-D47B54D235A0}"/>
                </a:ext>
              </a:extLst>
            </p:cNvPr>
            <p:cNvCxnSpPr>
              <a:cxnSpLocks/>
              <a:stCxn id="28" idx="3"/>
              <a:endCxn id="11" idx="1"/>
            </p:cNvCxnSpPr>
            <p:nvPr/>
          </p:nvCxnSpPr>
          <p:spPr>
            <a:xfrm>
              <a:off x="1473483" y="2923109"/>
              <a:ext cx="6928451" cy="10448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DD038C9-D274-A28E-1DC5-84240040FBAE}"/>
                </a:ext>
              </a:extLst>
            </p:cNvPr>
            <p:cNvSpPr/>
            <p:nvPr/>
          </p:nvSpPr>
          <p:spPr>
            <a:xfrm>
              <a:off x="2934351" y="3274803"/>
              <a:ext cx="1386254" cy="138625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F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8F21"/>
                  </a:solidFill>
                  <a:latin typeface="Candara" panose="020E0502030303020204" pitchFamily="34" charset="0"/>
                </a:rPr>
                <a:t>PRF</a:t>
              </a:r>
              <a:endParaRPr lang="en-US" sz="1000" b="1" dirty="0">
                <a:solidFill>
                  <a:srgbClr val="008F2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14B294F-36C3-084D-FD3E-23004C03237B}"/>
                </a:ext>
              </a:extLst>
            </p:cNvPr>
            <p:cNvSpPr/>
            <p:nvPr/>
          </p:nvSpPr>
          <p:spPr>
            <a:xfrm>
              <a:off x="4972581" y="3274803"/>
              <a:ext cx="1386254" cy="138625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F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8F21"/>
                  </a:solidFill>
                  <a:latin typeface="Candara" panose="020E0502030303020204" pitchFamily="34" charset="0"/>
                </a:rPr>
                <a:t>PRF</a:t>
              </a:r>
              <a:endParaRPr lang="en-US" sz="1000" b="1" dirty="0">
                <a:solidFill>
                  <a:srgbClr val="008F2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1A7D00F-E6D7-C383-0DB6-0A43E894C7FD}"/>
                </a:ext>
              </a:extLst>
            </p:cNvPr>
            <p:cNvSpPr/>
            <p:nvPr/>
          </p:nvSpPr>
          <p:spPr>
            <a:xfrm>
              <a:off x="8401935" y="3274803"/>
              <a:ext cx="1386254" cy="138625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F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8F21"/>
                  </a:solidFill>
                  <a:latin typeface="Candara" panose="020E0502030303020204" pitchFamily="34" charset="0"/>
                </a:rPr>
                <a:t>PRF</a:t>
              </a:r>
              <a:endParaRPr lang="en-US" sz="1000" b="1" dirty="0">
                <a:solidFill>
                  <a:srgbClr val="008F2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AEBADE-C60E-E613-25B2-657C002E9181}"/>
                    </a:ext>
                  </a:extLst>
                </p:cNvPr>
                <p:cNvSpPr txBox="1"/>
                <p:nvPr/>
              </p:nvSpPr>
              <p:spPr>
                <a:xfrm>
                  <a:off x="2278510" y="1258229"/>
                  <a:ext cx="2702373" cy="4276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indent="0" algn="l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Label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Context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200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AEBADE-C60E-E613-25B2-657C002E9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510" y="1258229"/>
                  <a:ext cx="2702373" cy="427651"/>
                </a:xfrm>
                <a:prstGeom prst="rect">
                  <a:avLst/>
                </a:prstGeom>
                <a:blipFill>
                  <a:blip r:embed="rId3"/>
                  <a:stretch>
                    <a:fillRect l="-3261" t="-6250" r="-3261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B8C06AC-DAAA-53B3-C40F-21A49414A2BD}"/>
                </a:ext>
              </a:extLst>
            </p:cNvPr>
            <p:cNvCxnSpPr>
              <a:cxnSpLocks/>
              <a:stCxn id="12" idx="2"/>
              <a:endCxn id="9" idx="0"/>
            </p:cNvCxnSpPr>
            <p:nvPr/>
          </p:nvCxnSpPr>
          <p:spPr>
            <a:xfrm flipH="1">
              <a:off x="3627479" y="1685880"/>
              <a:ext cx="2219" cy="15889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BBD040BE-8400-8D35-A3B3-B219A4F5F600}"/>
                </a:ext>
              </a:extLst>
            </p:cNvPr>
            <p:cNvCxnSpPr>
              <a:stCxn id="12" idx="2"/>
              <a:endCxn id="10" idx="0"/>
            </p:cNvCxnSpPr>
            <p:nvPr/>
          </p:nvCxnSpPr>
          <p:spPr>
            <a:xfrm rot="16200000" flipH="1">
              <a:off x="3853242" y="1462335"/>
              <a:ext cx="1588922" cy="2036010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366712D7-0FB2-AE49-E417-2D42A8162E5F}"/>
                </a:ext>
              </a:extLst>
            </p:cNvPr>
            <p:cNvCxnSpPr>
              <a:cxnSpLocks/>
              <a:stCxn id="12" idx="2"/>
              <a:endCxn id="11" idx="0"/>
            </p:cNvCxnSpPr>
            <p:nvPr/>
          </p:nvCxnSpPr>
          <p:spPr>
            <a:xfrm rot="16200000" flipH="1">
              <a:off x="5567919" y="-252342"/>
              <a:ext cx="1588922" cy="54653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853D60B-F4F7-E3F9-C792-AF7EE750067F}"/>
                    </a:ext>
                  </a:extLst>
                </p:cNvPr>
                <p:cNvSpPr/>
                <p:nvPr/>
              </p:nvSpPr>
              <p:spPr>
                <a:xfrm>
                  <a:off x="2608363" y="4985842"/>
                  <a:ext cx="2038230" cy="62976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[1]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853D60B-F4F7-E3F9-C792-AF7EE7500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363" y="4985842"/>
                  <a:ext cx="2038230" cy="629768"/>
                </a:xfrm>
                <a:prstGeom prst="rect">
                  <a:avLst/>
                </a:prstGeom>
                <a:blipFill>
                  <a:blip r:embed="rId4"/>
                  <a:stretch>
                    <a:fillRect b="-12500"/>
                  </a:stretch>
                </a:blipFill>
                <a:ln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1F05BF9-846F-42FA-F343-DA003BC6D624}"/>
                    </a:ext>
                  </a:extLst>
                </p:cNvPr>
                <p:cNvSpPr/>
                <p:nvPr/>
              </p:nvSpPr>
              <p:spPr>
                <a:xfrm>
                  <a:off x="4646593" y="4985842"/>
                  <a:ext cx="2038230" cy="62976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[2]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1F05BF9-846F-42FA-F343-DA003BC6D6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6593" y="4985842"/>
                  <a:ext cx="2038230" cy="629768"/>
                </a:xfrm>
                <a:prstGeom prst="rect">
                  <a:avLst/>
                </a:prstGeom>
                <a:blipFill>
                  <a:blip r:embed="rId5"/>
                  <a:stretch>
                    <a:fillRect b="-12500"/>
                  </a:stretch>
                </a:blipFill>
                <a:ln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F1C97AE-0903-F07B-D285-8A7FEF291DF7}"/>
                </a:ext>
              </a:extLst>
            </p:cNvPr>
            <p:cNvCxnSpPr>
              <a:cxnSpLocks/>
              <a:stCxn id="9" idx="2"/>
              <a:endCxn id="16" idx="0"/>
            </p:cNvCxnSpPr>
            <p:nvPr/>
          </p:nvCxnSpPr>
          <p:spPr>
            <a:xfrm>
              <a:off x="3627478" y="4661057"/>
              <a:ext cx="0" cy="324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B5C39C6-6BD6-94D6-0F85-8F77B66E306F}"/>
                </a:ext>
              </a:extLst>
            </p:cNvPr>
            <p:cNvCxnSpPr>
              <a:cxnSpLocks/>
              <a:stCxn id="10" idx="2"/>
              <a:endCxn id="17" idx="0"/>
            </p:cNvCxnSpPr>
            <p:nvPr/>
          </p:nvCxnSpPr>
          <p:spPr>
            <a:xfrm>
              <a:off x="5665708" y="4661057"/>
              <a:ext cx="0" cy="324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EEE63B8-4BF3-1E7C-FC2F-FAD22C71B969}"/>
                    </a:ext>
                  </a:extLst>
                </p:cNvPr>
                <p:cNvSpPr/>
                <p:nvPr/>
              </p:nvSpPr>
              <p:spPr>
                <a:xfrm>
                  <a:off x="8075947" y="4985842"/>
                  <a:ext cx="2038230" cy="62976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EEE63B8-4BF3-1E7C-FC2F-FAD22C71B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5947" y="4985842"/>
                  <a:ext cx="2038230" cy="629768"/>
                </a:xfrm>
                <a:prstGeom prst="rect">
                  <a:avLst/>
                </a:prstGeom>
                <a:blipFill>
                  <a:blip r:embed="rId6"/>
                  <a:stretch>
                    <a:fillRect b="-12500"/>
                  </a:stretch>
                </a:blipFill>
                <a:ln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AEB91CE-2090-2A20-92D7-828A5C099C51}"/>
                </a:ext>
              </a:extLst>
            </p:cNvPr>
            <p:cNvCxnSpPr>
              <a:cxnSpLocks/>
              <a:stCxn id="11" idx="2"/>
              <a:endCxn id="20" idx="0"/>
            </p:cNvCxnSpPr>
            <p:nvPr/>
          </p:nvCxnSpPr>
          <p:spPr>
            <a:xfrm>
              <a:off x="9095062" y="4661057"/>
              <a:ext cx="0" cy="324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1FC9752-F429-9404-64EB-45290A9E4CFB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3224919" y="3244365"/>
              <a:ext cx="0" cy="30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FF4A63F-5542-32D3-E083-702B9D01CAB6}"/>
                    </a:ext>
                  </a:extLst>
                </p:cNvPr>
                <p:cNvSpPr txBox="1"/>
                <p:nvPr/>
              </p:nvSpPr>
              <p:spPr>
                <a:xfrm flipH="1">
                  <a:off x="2915962" y="2602888"/>
                  <a:ext cx="617916" cy="6414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FF4A63F-5542-32D3-E083-702B9D01CA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915962" y="2602888"/>
                  <a:ext cx="617916" cy="6414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BABD347-5D6E-043D-CDD5-B02254DE05FA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>
              <a:off x="5248553" y="3244365"/>
              <a:ext cx="0" cy="30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BD1B28F-E967-773A-30A9-78157EF6EF37}"/>
                    </a:ext>
                  </a:extLst>
                </p:cNvPr>
                <p:cNvSpPr txBox="1"/>
                <p:nvPr/>
              </p:nvSpPr>
              <p:spPr>
                <a:xfrm flipH="1">
                  <a:off x="4939596" y="2602888"/>
                  <a:ext cx="617916" cy="6414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BD1B28F-E967-773A-30A9-78157EF6E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939596" y="2602888"/>
                  <a:ext cx="617916" cy="6414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751F79F-B40D-7678-0444-F0F24A8994B3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>
              <a:off x="8710891" y="3243847"/>
              <a:ext cx="0" cy="30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1AC5818-3E74-E5B7-1DD2-05512D9C7587}"/>
                    </a:ext>
                  </a:extLst>
                </p:cNvPr>
                <p:cNvSpPr txBox="1"/>
                <p:nvPr/>
              </p:nvSpPr>
              <p:spPr>
                <a:xfrm flipH="1">
                  <a:off x="8401934" y="2602369"/>
                  <a:ext cx="617916" cy="6414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1AC5818-3E74-E5B7-1DD2-05512D9C75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01934" y="2602369"/>
                  <a:ext cx="617916" cy="6414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B989991-48D5-8454-5B27-CBF85E97FCFE}"/>
                    </a:ext>
                  </a:extLst>
                </p:cNvPr>
                <p:cNvSpPr txBox="1"/>
                <p:nvPr/>
              </p:nvSpPr>
              <p:spPr>
                <a:xfrm>
                  <a:off x="609600" y="2602369"/>
                  <a:ext cx="863883" cy="6414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B989991-48D5-8454-5B27-CBF85E97F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602369"/>
                  <a:ext cx="863883" cy="6414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39B8E1D-25C3-D4B3-6EEE-9CC97D1D8CB2}"/>
                </a:ext>
              </a:extLst>
            </p:cNvPr>
            <p:cNvCxnSpPr/>
            <p:nvPr/>
          </p:nvCxnSpPr>
          <p:spPr>
            <a:xfrm>
              <a:off x="2608363" y="5936343"/>
              <a:ext cx="0" cy="420008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8C707B-43B8-354A-6F0C-D661B30220C1}"/>
                </a:ext>
              </a:extLst>
            </p:cNvPr>
            <p:cNvCxnSpPr/>
            <p:nvPr/>
          </p:nvCxnSpPr>
          <p:spPr>
            <a:xfrm>
              <a:off x="8914820" y="5936343"/>
              <a:ext cx="0" cy="420008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19C8F30-AFD8-5BE4-DC56-48DB7186A558}"/>
                </a:ext>
              </a:extLst>
            </p:cNvPr>
            <p:cNvCxnSpPr>
              <a:cxnSpLocks/>
            </p:cNvCxnSpPr>
            <p:nvPr/>
          </p:nvCxnSpPr>
          <p:spPr>
            <a:xfrm>
              <a:off x="2608363" y="6168571"/>
              <a:ext cx="6306457" cy="0"/>
            </a:xfrm>
            <a:prstGeom prst="line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BD7C7A0-799D-A8AF-8375-7F2A43D51244}"/>
                    </a:ext>
                  </a:extLst>
                </p:cNvPr>
                <p:cNvSpPr txBox="1"/>
                <p:nvPr/>
              </p:nvSpPr>
              <p:spPr>
                <a:xfrm>
                  <a:off x="4320605" y="6198256"/>
                  <a:ext cx="3089514" cy="6414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𝑂𝑈𝑇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oMath>
                    </m:oMathPara>
                  </a14:m>
                  <a:endParaRPr lang="en-US" sz="1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BD7C7A0-799D-A8AF-8375-7F2A43D51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605" y="6198256"/>
                  <a:ext cx="3089514" cy="6414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9FDD72E-611F-06C5-DB68-AB9D35D5F542}"/>
              </a:ext>
            </a:extLst>
          </p:cNvPr>
          <p:cNvGrpSpPr/>
          <p:nvPr/>
        </p:nvGrpSpPr>
        <p:grpSpPr>
          <a:xfrm>
            <a:off x="387253" y="3930985"/>
            <a:ext cx="4365171" cy="2410173"/>
            <a:chOff x="738414" y="3694609"/>
            <a:chExt cx="4365171" cy="241017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CD87D1D-A5CB-939F-115A-B6973050D142}"/>
                </a:ext>
              </a:extLst>
            </p:cNvPr>
            <p:cNvGrpSpPr/>
            <p:nvPr/>
          </p:nvGrpSpPr>
          <p:grpSpPr>
            <a:xfrm>
              <a:off x="738414" y="3694609"/>
              <a:ext cx="4365171" cy="2410173"/>
              <a:chOff x="738414" y="3694609"/>
              <a:chExt cx="4365171" cy="2410173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745A9BF4-7942-B913-C0C1-EAAA75365595}"/>
                  </a:ext>
                </a:extLst>
              </p:cNvPr>
              <p:cNvSpPr/>
              <p:nvPr/>
            </p:nvSpPr>
            <p:spPr>
              <a:xfrm>
                <a:off x="1273642" y="4058072"/>
                <a:ext cx="3829943" cy="164379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sz="1600" b="1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FB</a:t>
                </a:r>
                <a:endParaRPr lang="en-US" sz="1000" b="1" dirty="0">
                  <a:solidFill>
                    <a:srgbClr val="0070C0"/>
                  </a:solidFill>
                  <a:latin typeface="Candara" panose="020E0502030303020204" pitchFamily="34" charset="0"/>
                </a:endParaRPr>
              </a:p>
            </p:txBody>
          </p:sp>
          <p:cxnSp>
            <p:nvCxnSpPr>
              <p:cNvPr id="36" name="Elbow Connector 35">
                <a:extLst>
                  <a:ext uri="{FF2B5EF4-FFF2-40B4-BE49-F238E27FC236}">
                    <a16:creationId xmlns:a16="http://schemas.microsoft.com/office/drawing/2014/main" id="{C5E1644B-7BE5-6EEA-3FA7-BB940CA03A95}"/>
                  </a:ext>
                </a:extLst>
              </p:cNvPr>
              <p:cNvCxnSpPr>
                <a:cxnSpLocks/>
                <a:stCxn id="58" idx="3"/>
                <a:endCxn id="39" idx="1"/>
              </p:cNvCxnSpPr>
              <p:nvPr/>
            </p:nvCxnSpPr>
            <p:spPr>
              <a:xfrm>
                <a:off x="1111451" y="4413528"/>
                <a:ext cx="630824" cy="45116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>
                <a:extLst>
                  <a:ext uri="{FF2B5EF4-FFF2-40B4-BE49-F238E27FC236}">
                    <a16:creationId xmlns:a16="http://schemas.microsoft.com/office/drawing/2014/main" id="{D0FB512E-7F98-97AE-C847-1223D96A0BDF}"/>
                  </a:ext>
                </a:extLst>
              </p:cNvPr>
              <p:cNvCxnSpPr>
                <a:cxnSpLocks/>
                <a:stCxn id="58" idx="3"/>
                <a:endCxn id="40" idx="1"/>
              </p:cNvCxnSpPr>
              <p:nvPr/>
            </p:nvCxnSpPr>
            <p:spPr>
              <a:xfrm>
                <a:off x="1111451" y="4413528"/>
                <a:ext cx="1510960" cy="45116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lbow Connector 37">
                <a:extLst>
                  <a:ext uri="{FF2B5EF4-FFF2-40B4-BE49-F238E27FC236}">
                    <a16:creationId xmlns:a16="http://schemas.microsoft.com/office/drawing/2014/main" id="{57950656-498C-1AB1-812D-9C58B2B4B0B5}"/>
                  </a:ext>
                </a:extLst>
              </p:cNvPr>
              <p:cNvCxnSpPr>
                <a:cxnSpLocks/>
                <a:stCxn id="58" idx="3"/>
                <a:endCxn id="41" idx="1"/>
              </p:cNvCxnSpPr>
              <p:nvPr/>
            </p:nvCxnSpPr>
            <p:spPr>
              <a:xfrm>
                <a:off x="1111451" y="4413528"/>
                <a:ext cx="2991804" cy="45116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5C5F12CB-3711-5F5B-02F2-EEE6F24E7D27}"/>
                  </a:ext>
                </a:extLst>
              </p:cNvPr>
              <p:cNvSpPr/>
              <p:nvPr/>
            </p:nvSpPr>
            <p:spPr>
              <a:xfrm>
                <a:off x="1742275" y="4565394"/>
                <a:ext cx="598604" cy="59860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8F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008F21"/>
                    </a:solidFill>
                    <a:latin typeface="Candara" panose="020E0502030303020204" pitchFamily="34" charset="0"/>
                  </a:rPr>
                  <a:t>PRF</a:t>
                </a:r>
                <a:endParaRPr lang="en-US" sz="1000" b="1" dirty="0">
                  <a:solidFill>
                    <a:srgbClr val="008F2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3E002E9-107F-C19F-478D-B6ABD39695E6}"/>
                  </a:ext>
                </a:extLst>
              </p:cNvPr>
              <p:cNvSpPr/>
              <p:nvPr/>
            </p:nvSpPr>
            <p:spPr>
              <a:xfrm>
                <a:off x="2622411" y="4565394"/>
                <a:ext cx="598604" cy="59860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8F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008F21"/>
                    </a:solidFill>
                    <a:latin typeface="Candara" panose="020E0502030303020204" pitchFamily="34" charset="0"/>
                  </a:rPr>
                  <a:t>PRF</a:t>
                </a:r>
                <a:endParaRPr lang="en-US" sz="1000" b="1" dirty="0">
                  <a:solidFill>
                    <a:srgbClr val="008F2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968B2194-689A-9AF9-9F7B-2AF35EF8B405}"/>
                  </a:ext>
                </a:extLst>
              </p:cNvPr>
              <p:cNvSpPr/>
              <p:nvPr/>
            </p:nvSpPr>
            <p:spPr>
              <a:xfrm>
                <a:off x="4103255" y="4565394"/>
                <a:ext cx="598604" cy="59860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8F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008F21"/>
                    </a:solidFill>
                    <a:latin typeface="Candara" panose="020E0502030303020204" pitchFamily="34" charset="0"/>
                  </a:rPr>
                  <a:t>PRF</a:t>
                </a:r>
                <a:endParaRPr lang="en-US" sz="1000" b="1" dirty="0">
                  <a:solidFill>
                    <a:srgbClr val="008F21"/>
                  </a:solidFill>
                  <a:latin typeface="Candara" panose="020E0502030303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3EE59533-11B1-9208-FA5A-5797003F7815}"/>
                      </a:ext>
                    </a:extLst>
                  </p:cNvPr>
                  <p:cNvSpPr txBox="1"/>
                  <p:nvPr/>
                </p:nvSpPr>
                <p:spPr>
                  <a:xfrm>
                    <a:off x="1459073" y="3694609"/>
                    <a:ext cx="1166923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indent="0" algn="l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Label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1200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3EE59533-11B1-9208-FA5A-5797003F78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9073" y="3694609"/>
                    <a:ext cx="1166923" cy="18466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226" t="-6667" r="-2151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35695DB-76D5-2B17-3209-302AA384C158}"/>
                  </a:ext>
                </a:extLst>
              </p:cNvPr>
              <p:cNvCxnSpPr>
                <a:cxnSpLocks/>
                <a:stCxn id="42" idx="2"/>
                <a:endCxn id="39" idx="0"/>
              </p:cNvCxnSpPr>
              <p:nvPr/>
            </p:nvCxnSpPr>
            <p:spPr>
              <a:xfrm flipH="1">
                <a:off x="2041577" y="3879275"/>
                <a:ext cx="958" cy="6861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lbow Connector 43">
                <a:extLst>
                  <a:ext uri="{FF2B5EF4-FFF2-40B4-BE49-F238E27FC236}">
                    <a16:creationId xmlns:a16="http://schemas.microsoft.com/office/drawing/2014/main" id="{37EF7F81-5AFE-28AC-8E65-1B95C974E870}"/>
                  </a:ext>
                </a:extLst>
              </p:cNvPr>
              <p:cNvCxnSpPr>
                <a:stCxn id="42" idx="2"/>
                <a:endCxn id="40" idx="0"/>
              </p:cNvCxnSpPr>
              <p:nvPr/>
            </p:nvCxnSpPr>
            <p:spPr>
              <a:xfrm rot="16200000" flipH="1">
                <a:off x="2139065" y="3782745"/>
                <a:ext cx="686119" cy="879178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>
                <a:extLst>
                  <a:ext uri="{FF2B5EF4-FFF2-40B4-BE49-F238E27FC236}">
                    <a16:creationId xmlns:a16="http://schemas.microsoft.com/office/drawing/2014/main" id="{D6FD2E11-197F-FCDB-3756-3F75573A0E73}"/>
                  </a:ext>
                </a:extLst>
              </p:cNvPr>
              <p:cNvCxnSpPr>
                <a:cxnSpLocks/>
                <a:stCxn id="42" idx="2"/>
                <a:endCxn id="41" idx="0"/>
              </p:cNvCxnSpPr>
              <p:nvPr/>
            </p:nvCxnSpPr>
            <p:spPr>
              <a:xfrm rot="16200000" flipH="1">
                <a:off x="2879487" y="3042323"/>
                <a:ext cx="686119" cy="236002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05A489C4-AB7B-C996-22AD-358E79C5E461}"/>
                      </a:ext>
                    </a:extLst>
                  </p:cNvPr>
                  <p:cNvSpPr/>
                  <p:nvPr/>
                </p:nvSpPr>
                <p:spPr>
                  <a:xfrm>
                    <a:off x="1601508" y="5304245"/>
                    <a:ext cx="880137" cy="27194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05A489C4-AB7B-C996-22AD-358E79C5E4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1508" y="5304245"/>
                    <a:ext cx="880137" cy="27194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2500"/>
                    </a:stretch>
                  </a:blipFill>
                  <a:ln>
                    <a:solidFill>
                      <a:schemeClr val="tx1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D649FBF5-F24E-8CB3-8DBF-E802A3CAFB63}"/>
                      </a:ext>
                    </a:extLst>
                  </p:cNvPr>
                  <p:cNvSpPr/>
                  <p:nvPr/>
                </p:nvSpPr>
                <p:spPr>
                  <a:xfrm>
                    <a:off x="2481645" y="5304245"/>
                    <a:ext cx="880137" cy="27194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D649FBF5-F24E-8CB3-8DBF-E802A3CAFB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1645" y="5304245"/>
                    <a:ext cx="880137" cy="27194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2500"/>
                    </a:stretch>
                  </a:blipFill>
                  <a:ln>
                    <a:solidFill>
                      <a:schemeClr val="tx1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02919D9-18B4-7904-2C33-94723D44E19D}"/>
                  </a:ext>
                </a:extLst>
              </p:cNvPr>
              <p:cNvCxnSpPr>
                <a:cxnSpLocks/>
                <a:stCxn id="39" idx="2"/>
                <a:endCxn id="46" idx="0"/>
              </p:cNvCxnSpPr>
              <p:nvPr/>
            </p:nvCxnSpPr>
            <p:spPr>
              <a:xfrm>
                <a:off x="2041577" y="5163999"/>
                <a:ext cx="0" cy="1402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EC29396-4590-D929-2D8F-6AED7DE76AD9}"/>
                  </a:ext>
                </a:extLst>
              </p:cNvPr>
              <p:cNvCxnSpPr>
                <a:cxnSpLocks/>
                <a:stCxn id="40" idx="2"/>
                <a:endCxn id="47" idx="0"/>
              </p:cNvCxnSpPr>
              <p:nvPr/>
            </p:nvCxnSpPr>
            <p:spPr>
              <a:xfrm>
                <a:off x="2921714" y="5163999"/>
                <a:ext cx="0" cy="1402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2AB22D68-1082-7402-31DB-B41F67705899}"/>
                      </a:ext>
                    </a:extLst>
                  </p:cNvPr>
                  <p:cNvSpPr/>
                  <p:nvPr/>
                </p:nvSpPr>
                <p:spPr>
                  <a:xfrm>
                    <a:off x="3962489" y="5304245"/>
                    <a:ext cx="880137" cy="27194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2AB22D68-1082-7402-31DB-B41F677058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489" y="5304245"/>
                    <a:ext cx="880137" cy="27194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2500"/>
                    </a:stretch>
                  </a:blipFill>
                  <a:ln>
                    <a:solidFill>
                      <a:schemeClr val="tx1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9CBE088-58C9-60A6-2E9C-F3C0C795D0EE}"/>
                  </a:ext>
                </a:extLst>
              </p:cNvPr>
              <p:cNvCxnSpPr>
                <a:cxnSpLocks/>
                <a:stCxn id="41" idx="2"/>
                <a:endCxn id="50" idx="0"/>
              </p:cNvCxnSpPr>
              <p:nvPr/>
            </p:nvCxnSpPr>
            <p:spPr>
              <a:xfrm>
                <a:off x="4402557" y="5163999"/>
                <a:ext cx="0" cy="1402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B34CC09-4578-5AE1-886A-205266919C5D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>
                <a:off x="1867746" y="4552251"/>
                <a:ext cx="0" cy="131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E72BA53-3379-F3C7-7A6F-6EAD9DCFACD9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734334" y="4275252"/>
                    <a:ext cx="26682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E72BA53-3379-F3C7-7A6F-6EAD9DCFAC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734334" y="4275252"/>
                    <a:ext cx="266825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1C8C085-630D-CD0C-47D1-8C4C6EE5C81C}"/>
                  </a:ext>
                </a:extLst>
              </p:cNvPr>
              <p:cNvCxnSpPr>
                <a:cxnSpLocks/>
                <a:stCxn id="55" idx="2"/>
              </p:cNvCxnSpPr>
              <p:nvPr/>
            </p:nvCxnSpPr>
            <p:spPr>
              <a:xfrm>
                <a:off x="2741580" y="4552251"/>
                <a:ext cx="0" cy="131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4FEB403-03F4-38CB-952A-404C909D978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08168" y="4275252"/>
                    <a:ext cx="26682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4FEB403-03F4-38CB-952A-404C909D97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2608168" y="4275252"/>
                    <a:ext cx="266825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61DC8C3-F50A-2DBE-0704-9A16ACDE4349}"/>
                  </a:ext>
                </a:extLst>
              </p:cNvPr>
              <p:cNvCxnSpPr>
                <a:cxnSpLocks/>
                <a:stCxn id="57" idx="2"/>
              </p:cNvCxnSpPr>
              <p:nvPr/>
            </p:nvCxnSpPr>
            <p:spPr>
              <a:xfrm>
                <a:off x="4236667" y="4552027"/>
                <a:ext cx="0" cy="131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DB2C68EB-3CFB-9867-421F-5EE02D58A2C3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4103255" y="4275028"/>
                    <a:ext cx="26682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DB2C68EB-3CFB-9867-421F-5EE02D58A2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103255" y="4275028"/>
                    <a:ext cx="266825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0CB6246-E543-B3EE-EADE-7D92AF6FADDF}"/>
                      </a:ext>
                    </a:extLst>
                  </p:cNvPr>
                  <p:cNvSpPr txBox="1"/>
                  <p:nvPr/>
                </p:nvSpPr>
                <p:spPr>
                  <a:xfrm>
                    <a:off x="738414" y="4275028"/>
                    <a:ext cx="373037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0CB6246-E543-B3EE-EADE-7D92AF6FAD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414" y="4275028"/>
                    <a:ext cx="373037" cy="2769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22E478B-D9C8-AA44-F4AF-CAE74AC85E97}"/>
                  </a:ext>
                </a:extLst>
              </p:cNvPr>
              <p:cNvCxnSpPr/>
              <p:nvPr/>
            </p:nvCxnSpPr>
            <p:spPr>
              <a:xfrm>
                <a:off x="1601508" y="5714685"/>
                <a:ext cx="0" cy="18136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B7702A0-5AD3-E18E-215F-B49037C74AED}"/>
                  </a:ext>
                </a:extLst>
              </p:cNvPr>
              <p:cNvCxnSpPr/>
              <p:nvPr/>
            </p:nvCxnSpPr>
            <p:spPr>
              <a:xfrm>
                <a:off x="4324726" y="5714685"/>
                <a:ext cx="0" cy="18136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350BBC2-D1FA-C5F6-044F-4CF2972ABE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508" y="5814965"/>
                <a:ext cx="2723218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9B260C96-28F5-E223-D5FC-F2059E487B30}"/>
                      </a:ext>
                    </a:extLst>
                  </p:cNvPr>
                  <p:cNvSpPr txBox="1"/>
                  <p:nvPr/>
                </p:nvSpPr>
                <p:spPr>
                  <a:xfrm>
                    <a:off x="2340879" y="5827783"/>
                    <a:ext cx="1334096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oMath>
                      </m:oMathPara>
                    </a14:m>
                    <a:endParaRPr lang="en-US" sz="10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9B260C96-28F5-E223-D5FC-F2059E487B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0879" y="5827783"/>
                    <a:ext cx="1334096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480E479D-1A72-42F5-0505-9F78A0BF06E6}"/>
                  </a:ext>
                </a:extLst>
              </p:cNvPr>
              <p:cNvCxnSpPr>
                <a:cxnSpLocks/>
                <a:stCxn id="39" idx="2"/>
                <a:endCxn id="67" idx="0"/>
              </p:cNvCxnSpPr>
              <p:nvPr/>
            </p:nvCxnSpPr>
            <p:spPr>
              <a:xfrm rot="5400000" flipH="1" flipV="1">
                <a:off x="2137661" y="4469566"/>
                <a:ext cx="598348" cy="790516"/>
              </a:xfrm>
              <a:prstGeom prst="bentConnector5">
                <a:avLst>
                  <a:gd name="adj1" fmla="val -6367"/>
                  <a:gd name="adj2" fmla="val 53268"/>
                  <a:gd name="adj3" fmla="val 147756"/>
                </a:avLst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58B9545-A72C-B742-5127-75649D7CD36B}"/>
                  </a:ext>
                </a:extLst>
              </p:cNvPr>
              <p:cNvSpPr/>
              <p:nvPr/>
            </p:nvSpPr>
            <p:spPr>
              <a:xfrm>
                <a:off x="2806700" y="4565650"/>
                <a:ext cx="50786" cy="50786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2" name="Elbow Connector 71">
                <a:extLst>
                  <a:ext uri="{FF2B5EF4-FFF2-40B4-BE49-F238E27FC236}">
                    <a16:creationId xmlns:a16="http://schemas.microsoft.com/office/drawing/2014/main" id="{06BC8A4D-0609-F0FE-229F-808992DEE237}"/>
                  </a:ext>
                </a:extLst>
              </p:cNvPr>
              <p:cNvCxnSpPr>
                <a:cxnSpLocks/>
                <a:stCxn id="40" idx="2"/>
                <a:endCxn id="73" idx="0"/>
              </p:cNvCxnSpPr>
              <p:nvPr/>
            </p:nvCxnSpPr>
            <p:spPr>
              <a:xfrm rot="5400000" flipH="1" flipV="1">
                <a:off x="2889954" y="4567838"/>
                <a:ext cx="627919" cy="564402"/>
              </a:xfrm>
              <a:prstGeom prst="bentConnector5">
                <a:avLst>
                  <a:gd name="adj1" fmla="val -6068"/>
                  <a:gd name="adj2" fmla="val 74265"/>
                  <a:gd name="adj3" fmla="val 141462"/>
                </a:avLst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F86DF9F-3666-8CEE-DA65-E4E5C8036A40}"/>
                  </a:ext>
                </a:extLst>
              </p:cNvPr>
              <p:cNvSpPr/>
              <p:nvPr/>
            </p:nvSpPr>
            <p:spPr>
              <a:xfrm>
                <a:off x="3460722" y="4536079"/>
                <a:ext cx="50786" cy="50786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3C6DB4A-2C22-E6EC-3AEB-F71796AC7479}"/>
                  </a:ext>
                </a:extLst>
              </p:cNvPr>
              <p:cNvSpPr/>
              <p:nvPr/>
            </p:nvSpPr>
            <p:spPr>
              <a:xfrm>
                <a:off x="3693555" y="5171080"/>
                <a:ext cx="50786" cy="50786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613CE4-2251-BF8F-EE35-201729CE187A}"/>
                  </a:ext>
                </a:extLst>
              </p:cNvPr>
              <p:cNvSpPr/>
              <p:nvPr/>
            </p:nvSpPr>
            <p:spPr>
              <a:xfrm>
                <a:off x="4292538" y="4563676"/>
                <a:ext cx="50786" cy="50786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4" name="Elbow Connector 83">
                <a:extLst>
                  <a:ext uri="{FF2B5EF4-FFF2-40B4-BE49-F238E27FC236}">
                    <a16:creationId xmlns:a16="http://schemas.microsoft.com/office/drawing/2014/main" id="{9E40451F-7510-B9A7-9F6D-DE54B2E5D048}"/>
                  </a:ext>
                </a:extLst>
              </p:cNvPr>
              <p:cNvCxnSpPr>
                <a:cxnSpLocks/>
                <a:stCxn id="82" idx="6"/>
                <a:endCxn id="83" idx="0"/>
              </p:cNvCxnSpPr>
              <p:nvPr/>
            </p:nvCxnSpPr>
            <p:spPr>
              <a:xfrm flipV="1">
                <a:off x="3744341" y="4563676"/>
                <a:ext cx="573590" cy="632797"/>
              </a:xfrm>
              <a:prstGeom prst="bentConnector4">
                <a:avLst>
                  <a:gd name="adj1" fmla="val 47786"/>
                  <a:gd name="adj2" fmla="val 144883"/>
                </a:avLst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F4858D1-6823-B582-267F-D2346EEA7C9E}"/>
                    </a:ext>
                  </a:extLst>
                </p:cNvPr>
                <p:cNvSpPr txBox="1"/>
                <p:nvPr/>
              </p:nvSpPr>
              <p:spPr>
                <a:xfrm flipH="1">
                  <a:off x="1763340" y="4079979"/>
                  <a:ext cx="266825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𝐼𝑉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F4858D1-6823-B582-267F-D2346EEA7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763340" y="4079979"/>
                  <a:ext cx="266825" cy="276999"/>
                </a:xfrm>
                <a:prstGeom prst="rect">
                  <a:avLst/>
                </a:prstGeom>
                <a:blipFill>
                  <a:blip r:embed="rId21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01EA54C-C8FB-FFE7-2914-CB6AA7C9EA0F}"/>
                </a:ext>
              </a:extLst>
            </p:cNvPr>
            <p:cNvCxnSpPr>
              <a:cxnSpLocks/>
            </p:cNvCxnSpPr>
            <p:nvPr/>
          </p:nvCxnSpPr>
          <p:spPr>
            <a:xfrm>
              <a:off x="1953885" y="4309233"/>
              <a:ext cx="0" cy="2559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5D4C13B-C035-25B7-658F-9078A95425E2}"/>
              </a:ext>
            </a:extLst>
          </p:cNvPr>
          <p:cNvGrpSpPr/>
          <p:nvPr/>
        </p:nvGrpSpPr>
        <p:grpSpPr>
          <a:xfrm>
            <a:off x="6245304" y="641730"/>
            <a:ext cx="4279028" cy="4264878"/>
            <a:chOff x="6310244" y="990181"/>
            <a:chExt cx="4279028" cy="4264878"/>
          </a:xfrm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CA961FF2-3F02-E9D1-195C-ACF49F47728D}"/>
                </a:ext>
              </a:extLst>
            </p:cNvPr>
            <p:cNvSpPr/>
            <p:nvPr/>
          </p:nvSpPr>
          <p:spPr>
            <a:xfrm>
              <a:off x="6619975" y="1655594"/>
              <a:ext cx="3969297" cy="314595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1600" b="1" dirty="0">
                  <a:solidFill>
                    <a:srgbClr val="0070C0"/>
                  </a:solidFill>
                  <a:latin typeface="Candara" panose="020E0502030303020204" pitchFamily="34" charset="0"/>
                </a:rPr>
                <a:t>DP</a:t>
              </a:r>
              <a:endParaRPr lang="en-US" sz="1000" b="1" dirty="0">
                <a:solidFill>
                  <a:srgbClr val="0070C0"/>
                </a:solidFill>
                <a:latin typeface="Candara" panose="020E0502030303020204" pitchFamily="34" charset="0"/>
              </a:endParaRPr>
            </a:p>
          </p:txBody>
        </p:sp>
        <p:cxnSp>
          <p:nvCxnSpPr>
            <p:cNvPr id="99" name="Elbow Connector 98">
              <a:extLst>
                <a:ext uri="{FF2B5EF4-FFF2-40B4-BE49-F238E27FC236}">
                  <a16:creationId xmlns:a16="http://schemas.microsoft.com/office/drawing/2014/main" id="{97231A05-6867-CF38-EFF6-5729571123E4}"/>
                </a:ext>
              </a:extLst>
            </p:cNvPr>
            <p:cNvCxnSpPr>
              <a:cxnSpLocks/>
              <a:stCxn id="121" idx="3"/>
              <a:endCxn id="102" idx="1"/>
            </p:cNvCxnSpPr>
            <p:nvPr/>
          </p:nvCxnSpPr>
          <p:spPr>
            <a:xfrm>
              <a:off x="6683281" y="3563805"/>
              <a:ext cx="620887" cy="45757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>
              <a:extLst>
                <a:ext uri="{FF2B5EF4-FFF2-40B4-BE49-F238E27FC236}">
                  <a16:creationId xmlns:a16="http://schemas.microsoft.com/office/drawing/2014/main" id="{C881E0F9-31DA-03BA-950C-F0472AE3913C}"/>
                </a:ext>
              </a:extLst>
            </p:cNvPr>
            <p:cNvCxnSpPr>
              <a:cxnSpLocks/>
              <a:stCxn id="121" idx="3"/>
              <a:endCxn id="103" idx="1"/>
            </p:cNvCxnSpPr>
            <p:nvPr/>
          </p:nvCxnSpPr>
          <p:spPr>
            <a:xfrm>
              <a:off x="6683281" y="3563805"/>
              <a:ext cx="1516797" cy="457577"/>
            </a:xfrm>
            <a:prstGeom prst="bentConnector3">
              <a:avLst>
                <a:gd name="adj1" fmla="val 86256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>
              <a:extLst>
                <a:ext uri="{FF2B5EF4-FFF2-40B4-BE49-F238E27FC236}">
                  <a16:creationId xmlns:a16="http://schemas.microsoft.com/office/drawing/2014/main" id="{C6523C8B-C551-3F44-681C-4D8A1CE20905}"/>
                </a:ext>
              </a:extLst>
            </p:cNvPr>
            <p:cNvCxnSpPr>
              <a:cxnSpLocks/>
            </p:cNvCxnSpPr>
            <p:nvPr/>
          </p:nvCxnSpPr>
          <p:spPr>
            <a:xfrm>
              <a:off x="6693414" y="3557396"/>
              <a:ext cx="2991804" cy="451168"/>
            </a:xfrm>
            <a:prstGeom prst="bentConnector3">
              <a:avLst>
                <a:gd name="adj1" fmla="val 92105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76BDE774-8445-08D7-0F67-8DF9D2ED43EB}"/>
                </a:ext>
              </a:extLst>
            </p:cNvPr>
            <p:cNvSpPr/>
            <p:nvPr/>
          </p:nvSpPr>
          <p:spPr>
            <a:xfrm>
              <a:off x="7304168" y="3722080"/>
              <a:ext cx="598604" cy="59860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F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8F21"/>
                  </a:solidFill>
                  <a:latin typeface="Candara" panose="020E0502030303020204" pitchFamily="34" charset="0"/>
                </a:rPr>
                <a:t>PRF</a:t>
              </a:r>
              <a:endParaRPr lang="en-US" sz="1000" b="1" dirty="0">
                <a:solidFill>
                  <a:srgbClr val="008F2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C017ED83-FCA2-9445-C36F-D6B0FD52C75F}"/>
                </a:ext>
              </a:extLst>
            </p:cNvPr>
            <p:cNvSpPr/>
            <p:nvPr/>
          </p:nvSpPr>
          <p:spPr>
            <a:xfrm>
              <a:off x="8200078" y="3722080"/>
              <a:ext cx="598604" cy="59860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F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8F21"/>
                  </a:solidFill>
                  <a:latin typeface="Candara" panose="020E0502030303020204" pitchFamily="34" charset="0"/>
                </a:rPr>
                <a:t>PRF</a:t>
              </a:r>
              <a:endParaRPr lang="en-US" sz="1000" b="1" dirty="0">
                <a:solidFill>
                  <a:srgbClr val="008F2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1BEF8BAE-54FB-8B11-495D-1A6D3EB97CD3}"/>
                </a:ext>
              </a:extLst>
            </p:cNvPr>
            <p:cNvSpPr/>
            <p:nvPr/>
          </p:nvSpPr>
          <p:spPr>
            <a:xfrm>
              <a:off x="9675085" y="3715671"/>
              <a:ext cx="598604" cy="59860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F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8F21"/>
                  </a:solidFill>
                  <a:latin typeface="Candara" panose="020E0502030303020204" pitchFamily="34" charset="0"/>
                </a:rPr>
                <a:t>PRF</a:t>
              </a:r>
              <a:endParaRPr lang="en-US" sz="1000" b="1" dirty="0">
                <a:solidFill>
                  <a:srgbClr val="008F2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07EAE6B6-FFD7-800D-5445-B04756CB143C}"/>
                    </a:ext>
                  </a:extLst>
                </p:cNvPr>
                <p:cNvSpPr txBox="1"/>
                <p:nvPr/>
              </p:nvSpPr>
              <p:spPr>
                <a:xfrm>
                  <a:off x="6508918" y="990181"/>
                  <a:ext cx="116692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indent="0" algn="l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Label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Context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1200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07EAE6B6-FFD7-800D-5445-B04756CB1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918" y="990181"/>
                  <a:ext cx="1166923" cy="184666"/>
                </a:xfrm>
                <a:prstGeom prst="rect">
                  <a:avLst/>
                </a:prstGeom>
                <a:blipFill>
                  <a:blip r:embed="rId22"/>
                  <a:stretch>
                    <a:fillRect l="-3226" t="-12500" r="-2151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8BAE8ABD-06F2-2874-9BED-F2FDA7249276}"/>
                </a:ext>
              </a:extLst>
            </p:cNvPr>
            <p:cNvCxnSpPr>
              <a:cxnSpLocks/>
              <a:stCxn id="129" idx="2"/>
              <a:endCxn id="102" idx="0"/>
            </p:cNvCxnSpPr>
            <p:nvPr/>
          </p:nvCxnSpPr>
          <p:spPr>
            <a:xfrm flipH="1">
              <a:off x="7603470" y="2684811"/>
              <a:ext cx="1996" cy="10372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>
              <a:extLst>
                <a:ext uri="{FF2B5EF4-FFF2-40B4-BE49-F238E27FC236}">
                  <a16:creationId xmlns:a16="http://schemas.microsoft.com/office/drawing/2014/main" id="{8EA6CFCF-7701-6A17-F8F5-EC5BF9F892D1}"/>
                </a:ext>
              </a:extLst>
            </p:cNvPr>
            <p:cNvCxnSpPr>
              <a:cxnSpLocks/>
              <a:stCxn id="105" idx="2"/>
              <a:endCxn id="190" idx="0"/>
            </p:cNvCxnSpPr>
            <p:nvPr/>
          </p:nvCxnSpPr>
          <p:spPr>
            <a:xfrm rot="16200000" flipH="1">
              <a:off x="6011810" y="2255417"/>
              <a:ext cx="2559116" cy="397976"/>
            </a:xfrm>
            <a:prstGeom prst="bentConnector3">
              <a:avLst>
                <a:gd name="adj1" fmla="val 78985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>
              <a:extLst>
                <a:ext uri="{FF2B5EF4-FFF2-40B4-BE49-F238E27FC236}">
                  <a16:creationId xmlns:a16="http://schemas.microsoft.com/office/drawing/2014/main" id="{F2ED7408-4480-3FDA-5351-CBF81BFD6A03}"/>
                </a:ext>
              </a:extLst>
            </p:cNvPr>
            <p:cNvCxnSpPr>
              <a:cxnSpLocks/>
              <a:stCxn id="105" idx="2"/>
              <a:endCxn id="189" idx="0"/>
            </p:cNvCxnSpPr>
            <p:nvPr/>
          </p:nvCxnSpPr>
          <p:spPr>
            <a:xfrm rot="16200000" flipH="1">
              <a:off x="6440236" y="1826991"/>
              <a:ext cx="2553784" cy="1249496"/>
            </a:xfrm>
            <a:prstGeom prst="bentConnector3">
              <a:avLst>
                <a:gd name="adj1" fmla="val 79045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275EE545-2A67-17DA-6149-FC877AE651A3}"/>
                    </a:ext>
                  </a:extLst>
                </p:cNvPr>
                <p:cNvSpPr/>
                <p:nvPr/>
              </p:nvSpPr>
              <p:spPr>
                <a:xfrm>
                  <a:off x="7173338" y="4454522"/>
                  <a:ext cx="880137" cy="27194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[1]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275EE545-2A67-17DA-6149-FC877AE651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3338" y="4454522"/>
                  <a:ext cx="880137" cy="271943"/>
                </a:xfrm>
                <a:prstGeom prst="rect">
                  <a:avLst/>
                </a:prstGeom>
                <a:blipFill>
                  <a:blip r:embed="rId23"/>
                  <a:stretch>
                    <a:fillRect b="-13043"/>
                  </a:stretch>
                </a:blipFill>
                <a:ln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83F3C56-8520-E6DA-6D63-CFE1A9CB1402}"/>
                    </a:ext>
                  </a:extLst>
                </p:cNvPr>
                <p:cNvSpPr/>
                <p:nvPr/>
              </p:nvSpPr>
              <p:spPr>
                <a:xfrm>
                  <a:off x="8053475" y="4454522"/>
                  <a:ext cx="880137" cy="27194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[2]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83F3C56-8520-E6DA-6D63-CFE1A9CB14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3475" y="4454522"/>
                  <a:ext cx="880137" cy="271943"/>
                </a:xfrm>
                <a:prstGeom prst="rect">
                  <a:avLst/>
                </a:prstGeom>
                <a:blipFill>
                  <a:blip r:embed="rId24"/>
                  <a:stretch>
                    <a:fillRect b="-13043"/>
                  </a:stretch>
                </a:blipFill>
                <a:ln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119FF425-64A7-9E9D-BD2D-F5ADE01210F5}"/>
                </a:ext>
              </a:extLst>
            </p:cNvPr>
            <p:cNvCxnSpPr>
              <a:cxnSpLocks/>
              <a:stCxn id="102" idx="2"/>
              <a:endCxn id="109" idx="0"/>
            </p:cNvCxnSpPr>
            <p:nvPr/>
          </p:nvCxnSpPr>
          <p:spPr>
            <a:xfrm>
              <a:off x="7603470" y="4320684"/>
              <a:ext cx="9937" cy="1338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1237C724-DC49-3347-4A63-4478C25A830D}"/>
                </a:ext>
              </a:extLst>
            </p:cNvPr>
            <p:cNvCxnSpPr>
              <a:cxnSpLocks/>
              <a:stCxn id="103" idx="2"/>
              <a:endCxn id="110" idx="0"/>
            </p:cNvCxnSpPr>
            <p:nvPr/>
          </p:nvCxnSpPr>
          <p:spPr>
            <a:xfrm flipH="1">
              <a:off x="8493544" y="4320684"/>
              <a:ext cx="5836" cy="1338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37989C0F-D756-78CF-0E32-F7A817D643B4}"/>
                    </a:ext>
                  </a:extLst>
                </p:cNvPr>
                <p:cNvSpPr/>
                <p:nvPr/>
              </p:nvSpPr>
              <p:spPr>
                <a:xfrm>
                  <a:off x="9534319" y="4454522"/>
                  <a:ext cx="880137" cy="27194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37989C0F-D756-78CF-0E32-F7A817D643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4319" y="4454522"/>
                  <a:ext cx="880137" cy="271943"/>
                </a:xfrm>
                <a:prstGeom prst="rect">
                  <a:avLst/>
                </a:prstGeom>
                <a:blipFill>
                  <a:blip r:embed="rId25"/>
                  <a:stretch>
                    <a:fillRect b="-13043"/>
                  </a:stretch>
                </a:blipFill>
                <a:ln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8F1A40AC-B886-3AAC-3FB9-D972415690D0}"/>
                </a:ext>
              </a:extLst>
            </p:cNvPr>
            <p:cNvCxnSpPr>
              <a:cxnSpLocks/>
              <a:stCxn id="104" idx="2"/>
              <a:endCxn id="113" idx="0"/>
            </p:cNvCxnSpPr>
            <p:nvPr/>
          </p:nvCxnSpPr>
          <p:spPr>
            <a:xfrm>
              <a:off x="9974387" y="4314276"/>
              <a:ext cx="0" cy="1402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EFFD93C1-43D7-1A1E-7C75-AE025D35BFC3}"/>
                    </a:ext>
                  </a:extLst>
                </p:cNvPr>
                <p:cNvSpPr txBox="1"/>
                <p:nvPr/>
              </p:nvSpPr>
              <p:spPr>
                <a:xfrm>
                  <a:off x="6310244" y="3425305"/>
                  <a:ext cx="3730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EFFD93C1-43D7-1A1E-7C75-AE025D35BF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0244" y="3425305"/>
                  <a:ext cx="373037" cy="27699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D9F3D28-21B2-E28B-8602-A6D5D7AFBCBC}"/>
                </a:ext>
              </a:extLst>
            </p:cNvPr>
            <p:cNvCxnSpPr/>
            <p:nvPr/>
          </p:nvCxnSpPr>
          <p:spPr>
            <a:xfrm>
              <a:off x="7173338" y="4864962"/>
              <a:ext cx="0" cy="181365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0133956-1C17-FCF5-DB2F-B59C03194F3B}"/>
                </a:ext>
              </a:extLst>
            </p:cNvPr>
            <p:cNvCxnSpPr/>
            <p:nvPr/>
          </p:nvCxnSpPr>
          <p:spPr>
            <a:xfrm>
              <a:off x="9896556" y="4864962"/>
              <a:ext cx="0" cy="181365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3B24729-0F19-ED78-F318-1C5637BED184}"/>
                </a:ext>
              </a:extLst>
            </p:cNvPr>
            <p:cNvCxnSpPr>
              <a:cxnSpLocks/>
            </p:cNvCxnSpPr>
            <p:nvPr/>
          </p:nvCxnSpPr>
          <p:spPr>
            <a:xfrm>
              <a:off x="7173338" y="4965242"/>
              <a:ext cx="2723218" cy="0"/>
            </a:xfrm>
            <a:prstGeom prst="line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C8B20B68-6093-9273-8182-113301785CCA}"/>
                    </a:ext>
                  </a:extLst>
                </p:cNvPr>
                <p:cNvSpPr txBox="1"/>
                <p:nvPr/>
              </p:nvSpPr>
              <p:spPr>
                <a:xfrm>
                  <a:off x="7912709" y="4978060"/>
                  <a:ext cx="133409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𝑂𝑈𝑇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oMath>
                    </m:oMathPara>
                  </a14:m>
                  <a:endParaRPr lang="en-US" sz="1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C8B20B68-6093-9273-8182-113301785C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2709" y="4978060"/>
                  <a:ext cx="1334096" cy="27699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EC51ED6F-2484-FD9C-BF96-BBBF2A3D997E}"/>
                </a:ext>
              </a:extLst>
            </p:cNvPr>
            <p:cNvSpPr/>
            <p:nvPr/>
          </p:nvSpPr>
          <p:spPr>
            <a:xfrm>
              <a:off x="7306164" y="2086207"/>
              <a:ext cx="598604" cy="59860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F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8F21"/>
                  </a:solidFill>
                  <a:latin typeface="Candara" panose="020E0502030303020204" pitchFamily="34" charset="0"/>
                </a:rPr>
                <a:t>PRF</a:t>
              </a:r>
              <a:endParaRPr lang="en-US" sz="1000" b="1" dirty="0">
                <a:solidFill>
                  <a:srgbClr val="008F21"/>
                </a:solidFill>
                <a:latin typeface="Candara" panose="020E0502030303020204" pitchFamily="34" charset="0"/>
              </a:endParaRPr>
            </a:p>
          </p:txBody>
        </p:sp>
        <p:cxnSp>
          <p:nvCxnSpPr>
            <p:cNvPr id="133" name="Elbow Connector 132">
              <a:extLst>
                <a:ext uri="{FF2B5EF4-FFF2-40B4-BE49-F238E27FC236}">
                  <a16:creationId xmlns:a16="http://schemas.microsoft.com/office/drawing/2014/main" id="{9222291F-9E51-E849-BC73-EE7F935C1D42}"/>
                </a:ext>
              </a:extLst>
            </p:cNvPr>
            <p:cNvCxnSpPr>
              <a:cxnSpLocks/>
              <a:stCxn id="105" idx="2"/>
              <a:endCxn id="129" idx="0"/>
            </p:cNvCxnSpPr>
            <p:nvPr/>
          </p:nvCxnSpPr>
          <p:spPr>
            <a:xfrm rot="16200000" flipH="1">
              <a:off x="6893243" y="1373984"/>
              <a:ext cx="911360" cy="513086"/>
            </a:xfrm>
            <a:prstGeom prst="bentConnector3">
              <a:avLst>
                <a:gd name="adj1" fmla="val 73154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>
              <a:extLst>
                <a:ext uri="{FF2B5EF4-FFF2-40B4-BE49-F238E27FC236}">
                  <a16:creationId xmlns:a16="http://schemas.microsoft.com/office/drawing/2014/main" id="{E4FCB01E-9AFC-32B4-0757-4ADFD7997923}"/>
                </a:ext>
              </a:extLst>
            </p:cNvPr>
            <p:cNvSpPr/>
            <p:nvPr/>
          </p:nvSpPr>
          <p:spPr>
            <a:xfrm>
              <a:off x="8211251" y="2086207"/>
              <a:ext cx="598604" cy="59860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F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8F21"/>
                  </a:solidFill>
                  <a:latin typeface="Candara" panose="020E0502030303020204" pitchFamily="34" charset="0"/>
                </a:rPr>
                <a:t>PRF</a:t>
              </a:r>
              <a:endParaRPr lang="en-US" sz="1000" b="1" dirty="0">
                <a:solidFill>
                  <a:srgbClr val="008F2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22AEE4DD-AC8F-0A22-1E86-A84764D428EE}"/>
                </a:ext>
              </a:extLst>
            </p:cNvPr>
            <p:cNvSpPr/>
            <p:nvPr/>
          </p:nvSpPr>
          <p:spPr>
            <a:xfrm>
              <a:off x="9675085" y="2086207"/>
              <a:ext cx="598604" cy="59860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F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8F21"/>
                  </a:solidFill>
                  <a:latin typeface="Candara" panose="020E0502030303020204" pitchFamily="34" charset="0"/>
                </a:rPr>
                <a:t>PRF</a:t>
              </a:r>
              <a:endParaRPr lang="en-US" sz="1000" b="1" dirty="0">
                <a:solidFill>
                  <a:srgbClr val="008F21"/>
                </a:solidFill>
                <a:latin typeface="Candara" panose="020E0502030303020204" pitchFamily="34" charset="0"/>
              </a:endParaRPr>
            </a:p>
          </p:txBody>
        </p:sp>
        <p:cxnSp>
          <p:nvCxnSpPr>
            <p:cNvPr id="139" name="Elbow Connector 138">
              <a:extLst>
                <a:ext uri="{FF2B5EF4-FFF2-40B4-BE49-F238E27FC236}">
                  <a16:creationId xmlns:a16="http://schemas.microsoft.com/office/drawing/2014/main" id="{BB6E3A8C-6B8E-6B0F-22CD-E3BE59848EFC}"/>
                </a:ext>
              </a:extLst>
            </p:cNvPr>
            <p:cNvCxnSpPr>
              <a:cxnSpLocks/>
              <a:stCxn id="129" idx="2"/>
              <a:endCxn id="136" idx="0"/>
            </p:cNvCxnSpPr>
            <p:nvPr/>
          </p:nvCxnSpPr>
          <p:spPr>
            <a:xfrm rot="5400000" flipH="1" flipV="1">
              <a:off x="7758707" y="1932965"/>
              <a:ext cx="598604" cy="905087"/>
            </a:xfrm>
            <a:prstGeom prst="bentConnector5">
              <a:avLst>
                <a:gd name="adj1" fmla="val -38189"/>
                <a:gd name="adj2" fmla="val 50000"/>
                <a:gd name="adj3" fmla="val 138189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Elbow Connector 141">
              <a:extLst>
                <a:ext uri="{FF2B5EF4-FFF2-40B4-BE49-F238E27FC236}">
                  <a16:creationId xmlns:a16="http://schemas.microsoft.com/office/drawing/2014/main" id="{7FEAF897-E911-5B6F-00CC-104902AC6410}"/>
                </a:ext>
              </a:extLst>
            </p:cNvPr>
            <p:cNvCxnSpPr>
              <a:cxnSpLocks/>
              <a:stCxn id="136" idx="2"/>
              <a:endCxn id="146" idx="4"/>
            </p:cNvCxnSpPr>
            <p:nvPr/>
          </p:nvCxnSpPr>
          <p:spPr>
            <a:xfrm rot="5400000" flipH="1" flipV="1">
              <a:off x="8697323" y="2416118"/>
              <a:ext cx="81922" cy="455463"/>
            </a:xfrm>
            <a:prstGeom prst="bentConnector3">
              <a:avLst>
                <a:gd name="adj1" fmla="val -279046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4294E26-0B05-06F3-B19B-9D2F309356A7}"/>
                </a:ext>
              </a:extLst>
            </p:cNvPr>
            <p:cNvSpPr/>
            <p:nvPr/>
          </p:nvSpPr>
          <p:spPr>
            <a:xfrm>
              <a:off x="8914198" y="2499253"/>
              <a:ext cx="103636" cy="103636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BC2A3A6-5AB8-F59E-DB84-ED73BB1B3421}"/>
                </a:ext>
              </a:extLst>
            </p:cNvPr>
            <p:cNvSpPr/>
            <p:nvPr/>
          </p:nvSpPr>
          <p:spPr>
            <a:xfrm>
              <a:off x="9306955" y="2488059"/>
              <a:ext cx="103636" cy="103636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2" name="Elbow Connector 151">
              <a:extLst>
                <a:ext uri="{FF2B5EF4-FFF2-40B4-BE49-F238E27FC236}">
                  <a16:creationId xmlns:a16="http://schemas.microsoft.com/office/drawing/2014/main" id="{AD6F9E01-80D5-B0C3-756C-24C307722B36}"/>
                </a:ext>
              </a:extLst>
            </p:cNvPr>
            <p:cNvCxnSpPr>
              <a:cxnSpLocks/>
              <a:stCxn id="151" idx="0"/>
              <a:endCxn id="137" idx="0"/>
            </p:cNvCxnSpPr>
            <p:nvPr/>
          </p:nvCxnSpPr>
          <p:spPr>
            <a:xfrm rot="5400000" flipH="1" flipV="1">
              <a:off x="9465654" y="1979326"/>
              <a:ext cx="401852" cy="615614"/>
            </a:xfrm>
            <a:prstGeom prst="bentConnector3">
              <a:avLst>
                <a:gd name="adj1" fmla="val 156887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5D0FDE5D-BFAF-48C5-237D-230A7B4F6FDE}"/>
                </a:ext>
              </a:extLst>
            </p:cNvPr>
            <p:cNvCxnSpPr>
              <a:cxnSpLocks/>
              <a:stCxn id="136" idx="2"/>
              <a:endCxn id="103" idx="0"/>
            </p:cNvCxnSpPr>
            <p:nvPr/>
          </p:nvCxnSpPr>
          <p:spPr>
            <a:xfrm flipH="1">
              <a:off x="8499380" y="2684811"/>
              <a:ext cx="11173" cy="10372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12EF5F1F-1C1B-BA67-8C04-CB89D74199DD}"/>
                </a:ext>
              </a:extLst>
            </p:cNvPr>
            <p:cNvCxnSpPr>
              <a:cxnSpLocks/>
              <a:stCxn id="137" idx="2"/>
              <a:endCxn id="104" idx="0"/>
            </p:cNvCxnSpPr>
            <p:nvPr/>
          </p:nvCxnSpPr>
          <p:spPr>
            <a:xfrm>
              <a:off x="9974387" y="2684811"/>
              <a:ext cx="0" cy="10308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AB3F6190-08F9-04F9-A912-CD9969B25CF2}"/>
                </a:ext>
              </a:extLst>
            </p:cNvPr>
            <p:cNvSpPr/>
            <p:nvPr/>
          </p:nvSpPr>
          <p:spPr>
            <a:xfrm>
              <a:off x="9774624" y="3716904"/>
              <a:ext cx="103636" cy="103636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02509EA0-64A1-281B-7D93-458FAF81EA89}"/>
                </a:ext>
              </a:extLst>
            </p:cNvPr>
            <p:cNvSpPr/>
            <p:nvPr/>
          </p:nvSpPr>
          <p:spPr>
            <a:xfrm>
              <a:off x="8290058" y="3728631"/>
              <a:ext cx="103636" cy="103636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787B4A9E-D3A2-105B-FC26-AE4C0F0F1DF1}"/>
                </a:ext>
              </a:extLst>
            </p:cNvPr>
            <p:cNvSpPr/>
            <p:nvPr/>
          </p:nvSpPr>
          <p:spPr>
            <a:xfrm>
              <a:off x="7438538" y="3733963"/>
              <a:ext cx="103636" cy="103636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8" name="Elbow Connector 197">
              <a:extLst>
                <a:ext uri="{FF2B5EF4-FFF2-40B4-BE49-F238E27FC236}">
                  <a16:creationId xmlns:a16="http://schemas.microsoft.com/office/drawing/2014/main" id="{F64AAE74-BFB0-5007-5061-C1AFA5F39ED6}"/>
                </a:ext>
              </a:extLst>
            </p:cNvPr>
            <p:cNvCxnSpPr>
              <a:cxnSpLocks/>
              <a:stCxn id="105" idx="2"/>
              <a:endCxn id="188" idx="0"/>
            </p:cNvCxnSpPr>
            <p:nvPr/>
          </p:nvCxnSpPr>
          <p:spPr>
            <a:xfrm rot="16200000" flipH="1">
              <a:off x="7188383" y="1078844"/>
              <a:ext cx="2542057" cy="2734062"/>
            </a:xfrm>
            <a:prstGeom prst="bentConnector3">
              <a:avLst>
                <a:gd name="adj1" fmla="val 79179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Elbow Connector 203">
              <a:extLst>
                <a:ext uri="{FF2B5EF4-FFF2-40B4-BE49-F238E27FC236}">
                  <a16:creationId xmlns:a16="http://schemas.microsoft.com/office/drawing/2014/main" id="{30A922A6-4CA5-228D-6DA4-FD1FB2C86438}"/>
                </a:ext>
              </a:extLst>
            </p:cNvPr>
            <p:cNvCxnSpPr>
              <a:cxnSpLocks/>
              <a:stCxn id="121" idx="3"/>
              <a:endCxn id="129" idx="1"/>
            </p:cNvCxnSpPr>
            <p:nvPr/>
          </p:nvCxnSpPr>
          <p:spPr>
            <a:xfrm flipV="1">
              <a:off x="6683281" y="2385509"/>
              <a:ext cx="622883" cy="117829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Elbow Connector 206">
              <a:extLst>
                <a:ext uri="{FF2B5EF4-FFF2-40B4-BE49-F238E27FC236}">
                  <a16:creationId xmlns:a16="http://schemas.microsoft.com/office/drawing/2014/main" id="{D7C6F7DF-4A1E-9924-2366-D71DE663698C}"/>
                </a:ext>
              </a:extLst>
            </p:cNvPr>
            <p:cNvCxnSpPr>
              <a:cxnSpLocks/>
              <a:stCxn id="121" idx="3"/>
              <a:endCxn id="136" idx="1"/>
            </p:cNvCxnSpPr>
            <p:nvPr/>
          </p:nvCxnSpPr>
          <p:spPr>
            <a:xfrm flipV="1">
              <a:off x="6683281" y="2385509"/>
              <a:ext cx="1527970" cy="1178296"/>
            </a:xfrm>
            <a:prstGeom prst="bentConnector3">
              <a:avLst>
                <a:gd name="adj1" fmla="val 85572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Elbow Connector 211">
              <a:extLst>
                <a:ext uri="{FF2B5EF4-FFF2-40B4-BE49-F238E27FC236}">
                  <a16:creationId xmlns:a16="http://schemas.microsoft.com/office/drawing/2014/main" id="{574A9955-E46C-862B-C1A6-F88D11EE8E9A}"/>
                </a:ext>
              </a:extLst>
            </p:cNvPr>
            <p:cNvCxnSpPr>
              <a:cxnSpLocks/>
              <a:stCxn id="121" idx="3"/>
              <a:endCxn id="137" idx="1"/>
            </p:cNvCxnSpPr>
            <p:nvPr/>
          </p:nvCxnSpPr>
          <p:spPr>
            <a:xfrm flipV="1">
              <a:off x="6683281" y="2385509"/>
              <a:ext cx="2991804" cy="1178296"/>
            </a:xfrm>
            <a:prstGeom prst="bentConnector3">
              <a:avLst>
                <a:gd name="adj1" fmla="val 92532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5D24DD0-539F-E766-D466-427ADC45AD28}"/>
                  </a:ext>
                </a:extLst>
              </p:cNvPr>
              <p:cNvSpPr txBox="1"/>
              <p:nvPr/>
            </p:nvSpPr>
            <p:spPr>
              <a:xfrm>
                <a:off x="1545591" y="3500318"/>
                <a:ext cx="6098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008F21"/>
                    </a:solidFill>
                    <a:latin typeface="Candara" panose="020E0502030303020204" pitchFamily="34" charset="0"/>
                  </a:rPr>
                  <a:t>PRF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8F21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1800" b="1" i="0" smtClean="0">
                        <a:solidFill>
                          <a:srgbClr val="008F21"/>
                        </a:solidFill>
                        <a:latin typeface="Cambria Math" panose="02040503050406030204" pitchFamily="18" charset="0"/>
                      </a:rPr>
                      <m:t>𝐇𝐌𝐀𝐂</m:t>
                    </m:r>
                    <m:r>
                      <a:rPr lang="en-US" sz="1800" b="1" i="0" smtClean="0">
                        <a:solidFill>
                          <a:srgbClr val="008F2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0" smtClean="0">
                        <a:solidFill>
                          <a:srgbClr val="008F21"/>
                        </a:solidFill>
                        <a:latin typeface="Cambria Math" panose="02040503050406030204" pitchFamily="18" charset="0"/>
                      </a:rPr>
                      <m:t>𝐂𝐌𝐀𝐂</m:t>
                    </m:r>
                    <m:r>
                      <a:rPr lang="en-US" sz="1800" b="1" i="0" smtClean="0">
                        <a:solidFill>
                          <a:srgbClr val="008F2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5D24DD0-539F-E766-D466-427ADC45A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591" y="3500318"/>
                <a:ext cx="6098720" cy="369332"/>
              </a:xfrm>
              <a:prstGeom prst="rect">
                <a:avLst/>
              </a:prstGeom>
              <a:blipFill>
                <a:blip r:embed="rId28"/>
                <a:stretch>
                  <a:fillRect l="-83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" name="TextBox 220">
            <a:extLst>
              <a:ext uri="{FF2B5EF4-FFF2-40B4-BE49-F238E27FC236}">
                <a16:creationId xmlns:a16="http://schemas.microsoft.com/office/drawing/2014/main" id="{C42D2053-A007-03BC-F578-47A7929507BE}"/>
              </a:ext>
            </a:extLst>
          </p:cNvPr>
          <p:cNvSpPr txBox="1"/>
          <p:nvPr/>
        </p:nvSpPr>
        <p:spPr>
          <a:xfrm>
            <a:off x="7928777" y="5230598"/>
            <a:ext cx="3081203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latin typeface="Candara" panose="020E0502030303020204" pitchFamily="34" charset="0"/>
              </a:rPr>
              <a:t>+ </a:t>
            </a: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KDF</a:t>
            </a:r>
            <a:r>
              <a:rPr lang="en-US" sz="2800" b="1" dirty="0">
                <a:latin typeface="Candara" panose="020E0502030303020204" pitchFamily="34" charset="0"/>
              </a:rPr>
              <a:t> = </a:t>
            </a:r>
            <a:r>
              <a:rPr lang="en-US" sz="2800" b="1" dirty="0">
                <a:solidFill>
                  <a:srgbClr val="008F21"/>
                </a:solidFill>
                <a:latin typeface="Candara" panose="020E0502030303020204" pitchFamily="34" charset="0"/>
              </a:rPr>
              <a:t>KMAC</a:t>
            </a:r>
          </a:p>
        </p:txBody>
      </p:sp>
    </p:spTree>
    <p:extLst>
      <p:ext uri="{BB962C8B-B14F-4D97-AF65-F5344CB8AC3E}">
        <p14:creationId xmlns:p14="http://schemas.microsoft.com/office/powerpoint/2010/main" val="5788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4BEAB7-AAB5-237E-565D-F17AC4CA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Derivation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EA653-A06E-578D-1DA1-B1ED9955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Goal: </a:t>
            </a:r>
            <a:r>
              <a:rPr lang="en-US" dirty="0"/>
              <a:t>derive multiple keys from a single master key</a:t>
            </a:r>
          </a:p>
          <a:p>
            <a:pPr>
              <a:buFont typeface="System Font Regular"/>
              <a:buChar char="-"/>
            </a:pPr>
            <a:r>
              <a:rPr lang="en-US" dirty="0"/>
              <a:t>Widely used in practice</a:t>
            </a:r>
          </a:p>
          <a:p>
            <a:pPr lvl="1">
              <a:buFont typeface="System Font Regular"/>
              <a:buChar char="-"/>
            </a:pPr>
            <a:r>
              <a:rPr lang="en-US" dirty="0"/>
              <a:t>various OSs, HSM, cryptographic libraries, TEE, ...</a:t>
            </a:r>
            <a:endParaRPr lang="en-US" b="1" dirty="0">
              <a:solidFill>
                <a:srgbClr val="C00000"/>
              </a:solidFill>
            </a:endParaRPr>
          </a:p>
          <a:p>
            <a:pPr>
              <a:buFont typeface="System Font Regular"/>
              <a:buChar char="-"/>
            </a:pPr>
            <a:r>
              <a:rPr lang="en-US" dirty="0"/>
              <a:t>Different variants, standards &amp; popular designs</a:t>
            </a:r>
          </a:p>
          <a:p>
            <a:pPr lvl="1">
              <a:buFont typeface="System Font Regular"/>
              <a:buChar char="-"/>
            </a:pPr>
            <a:r>
              <a:rPr lang="en-US" dirty="0"/>
              <a:t>HKDF </a:t>
            </a:r>
            <a:r>
              <a:rPr lang="en-US" dirty="0">
                <a:solidFill>
                  <a:srgbClr val="C00000"/>
                </a:solidFill>
              </a:rPr>
              <a:t>[Kra10] </a:t>
            </a:r>
            <a:r>
              <a:rPr lang="en-US" dirty="0"/>
              <a:t>and NIST SP 800-56C – multiple keys from high-entropy master secret (extract-then-expand)</a:t>
            </a:r>
          </a:p>
          <a:p>
            <a:pPr lvl="1">
              <a:buFont typeface="System Font Regular"/>
              <a:buChar char="-"/>
            </a:pPr>
            <a:r>
              <a:rPr lang="en-US" dirty="0"/>
              <a:t>NIST SP 800-108 – multiple keys from uniform master key (expand only)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8433D-333B-F4DF-979A-799BF0C7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A diagram of a machine and keys&#10;&#10;AI-generated content may be incorrect.">
            <a:extLst>
              <a:ext uri="{FF2B5EF4-FFF2-40B4-BE49-F238E27FC236}">
                <a16:creationId xmlns:a16="http://schemas.microsoft.com/office/drawing/2014/main" id="{F2693DC2-69F3-49D3-BFF9-EB1935A09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550" y="-416511"/>
            <a:ext cx="3390900" cy="22606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9B7CB11A-412A-70A0-C433-A43590160A31}"/>
              </a:ext>
            </a:extLst>
          </p:cNvPr>
          <p:cNvSpPr/>
          <p:nvPr/>
        </p:nvSpPr>
        <p:spPr>
          <a:xfrm rot="14046395">
            <a:off x="3594041" y="5124132"/>
            <a:ext cx="672513" cy="645018"/>
          </a:xfrm>
          <a:prstGeom prst="rightArrow">
            <a:avLst>
              <a:gd name="adj1" fmla="val 29799"/>
              <a:gd name="adj2" fmla="val 52910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BACA5-F7F8-14ED-AE5F-3D9712A87840}"/>
              </a:ext>
            </a:extLst>
          </p:cNvPr>
          <p:cNvSpPr txBox="1"/>
          <p:nvPr/>
        </p:nvSpPr>
        <p:spPr>
          <a:xfrm>
            <a:off x="3352899" y="5709481"/>
            <a:ext cx="1690914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This talk</a:t>
            </a:r>
          </a:p>
        </p:txBody>
      </p:sp>
    </p:spTree>
    <p:extLst>
      <p:ext uri="{BB962C8B-B14F-4D97-AF65-F5344CB8AC3E}">
        <p14:creationId xmlns:p14="http://schemas.microsoft.com/office/powerpoint/2010/main" val="20093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D64D-C80D-697C-3963-9BD0E496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KMAC &amp; HMAC – Security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14124-169E-B28E-DB94-D45AC143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2CC35E4-EEEA-134A-79C9-6D94606C45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185907"/>
                  </p:ext>
                </p:extLst>
              </p:nvPr>
            </p:nvGraphicFramePr>
            <p:xfrm>
              <a:off x="711198" y="1063234"/>
              <a:ext cx="9448802" cy="4420243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587263">
                      <a:extLst>
                        <a:ext uri="{9D8B030D-6E8A-4147-A177-3AD203B41FA5}">
                          <a16:colId xmlns:a16="http://schemas.microsoft.com/office/drawing/2014/main" val="4201287179"/>
                        </a:ext>
                      </a:extLst>
                    </a:gridCol>
                    <a:gridCol w="5861539">
                      <a:extLst>
                        <a:ext uri="{9D8B030D-6E8A-4147-A177-3AD203B41FA5}">
                          <a16:colId xmlns:a16="http://schemas.microsoft.com/office/drawing/2014/main" val="3907763850"/>
                        </a:ext>
                      </a:extLst>
                    </a:gridCol>
                  </a:tblGrid>
                  <a:tr h="76264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Bound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70888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KDF-KMAC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="0" dirty="0">
                              <a:latin typeface="Candara" panose="020E0502030303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</m:sSup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4000" b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oMath>
                          </a14:m>
                          <a:endParaRPr lang="en-US" sz="40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400131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CTR-HMAC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0" dirty="0">
                              <a:latin typeface="Candara" panose="020E0502030303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</m:sSup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4000" b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oMath>
                          </a14:m>
                          <a:endParaRPr lang="en-US" sz="40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850491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FB-HMAC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0" dirty="0">
                              <a:latin typeface="Candara" panose="020E0502030303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</m:sSup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4000" b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oMath>
                          </a14:m>
                          <a:endParaRPr lang="en-US" sz="40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9859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DP-HMAC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0" dirty="0">
                              <a:latin typeface="Candara" panose="020E0502030303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</m:sSup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4000" b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oMath>
                          </a14:m>
                          <a:endParaRPr lang="en-US" sz="40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64477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2CC35E4-EEEA-134A-79C9-6D94606C45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185907"/>
                  </p:ext>
                </p:extLst>
              </p:nvPr>
            </p:nvGraphicFramePr>
            <p:xfrm>
              <a:off x="711198" y="1063234"/>
              <a:ext cx="9448802" cy="4420243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587263">
                      <a:extLst>
                        <a:ext uri="{9D8B030D-6E8A-4147-A177-3AD203B41FA5}">
                          <a16:colId xmlns:a16="http://schemas.microsoft.com/office/drawing/2014/main" val="4201287179"/>
                        </a:ext>
                      </a:extLst>
                    </a:gridCol>
                    <a:gridCol w="5861539">
                      <a:extLst>
                        <a:ext uri="{9D8B030D-6E8A-4147-A177-3AD203B41FA5}">
                          <a16:colId xmlns:a16="http://schemas.microsoft.com/office/drawing/2014/main" val="3907763850"/>
                        </a:ext>
                      </a:extLst>
                    </a:gridCol>
                  </a:tblGrid>
                  <a:tr h="76264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Bound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70888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KDF-KMAC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255" t="-95833" r="-433" b="-306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400131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CTR-HMAC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255" t="-193151" r="-433" b="-20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50491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FB-HMAC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255" t="-297222" r="-433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98592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DP-HMAC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255" t="-397222" r="-433" b="-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64477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E5E1C2C-0AC4-7C67-4DCA-AA8AA51379FF}"/>
              </a:ext>
            </a:extLst>
          </p:cNvPr>
          <p:cNvSpPr txBox="1"/>
          <p:nvPr/>
        </p:nvSpPr>
        <p:spPr>
          <a:xfrm>
            <a:off x="609600" y="5466426"/>
            <a:ext cx="10098530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dirty="0">
                <a:latin typeface="Candara" panose="020E0502030303020204" pitchFamily="34" charset="0"/>
              </a:rPr>
              <a:t>Here: </a:t>
            </a:r>
            <a:r>
              <a:rPr lang="en-US" sz="2800" b="1" dirty="0">
                <a:latin typeface="Candara" panose="020E0502030303020204" pitchFamily="34" charset="0"/>
              </a:rPr>
              <a:t>HMAC = HMAC[RO] KMAC = KMAC[RO]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AA34E5-368E-4F9A-69EA-90616406520D}"/>
                  </a:ext>
                </a:extLst>
              </p:cNvPr>
              <p:cNvSpPr txBox="1"/>
              <p:nvPr/>
            </p:nvSpPr>
            <p:spPr>
              <a:xfrm>
                <a:off x="7956061" y="136524"/>
                <a:ext cx="4407877" cy="800219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 Hash Length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AA34E5-368E-4F9A-69EA-906164065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061" y="136524"/>
                <a:ext cx="4407877" cy="800219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74152-5CB8-41BF-92A9-C395BE696A98}"/>
                  </a:ext>
                </a:extLst>
              </p:cNvPr>
              <p:cNvSpPr txBox="1"/>
              <p:nvPr/>
            </p:nvSpPr>
            <p:spPr>
              <a:xfrm>
                <a:off x="9378461" y="-124271"/>
                <a:ext cx="4407877" cy="1187505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74152-5CB8-41BF-92A9-C395BE696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461" y="-124271"/>
                <a:ext cx="4407877" cy="1187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82484B-992C-7E35-27D3-0C4FA5FECE9A}"/>
                  </a:ext>
                </a:extLst>
              </p:cNvPr>
              <p:cNvSpPr txBox="1"/>
              <p:nvPr/>
            </p:nvSpPr>
            <p:spPr>
              <a:xfrm>
                <a:off x="7948246" y="5435648"/>
                <a:ext cx="4407877" cy="861774"/>
              </a:xfrm>
              <a:prstGeom prst="rect">
                <a:avLst/>
              </a:prstGeom>
              <a:noFill/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ndara" panose="020E0502030303020204" pitchFamily="34" charset="0"/>
                  </a:rPr>
                  <a:t> </a:t>
                </a:r>
                <a:r>
                  <a:rPr lang="en-US" sz="3200" b="1" dirty="0">
                    <a:latin typeface="Candara" panose="020E0502030303020204" pitchFamily="34" charset="0"/>
                  </a:rPr>
                  <a:t>RO</a:t>
                </a:r>
                <a:r>
                  <a:rPr lang="en-US" sz="3200" dirty="0">
                    <a:latin typeface="Candara" panose="020E0502030303020204" pitchFamily="34" charset="0"/>
                  </a:rPr>
                  <a:t> queries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82484B-992C-7E35-27D3-0C4FA5FEC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246" y="5435648"/>
                <a:ext cx="4407877" cy="861774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xplosion 1 10">
            <a:extLst>
              <a:ext uri="{FF2B5EF4-FFF2-40B4-BE49-F238E27FC236}">
                <a16:creationId xmlns:a16="http://schemas.microsoft.com/office/drawing/2014/main" id="{D7ED3B29-49A9-2653-1E7E-C5999E49F40B}"/>
              </a:ext>
            </a:extLst>
          </p:cNvPr>
          <p:cNvSpPr/>
          <p:nvPr/>
        </p:nvSpPr>
        <p:spPr>
          <a:xfrm rot="999320">
            <a:off x="8596569" y="585216"/>
            <a:ext cx="2844799" cy="2334989"/>
          </a:xfrm>
          <a:prstGeom prst="irregularSeal1">
            <a:avLst/>
          </a:prstGeom>
          <a:solidFill>
            <a:srgbClr val="FFFDA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Good News!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55E354-D9E0-A6D1-630F-6F74C2FEBCD6}"/>
                  </a:ext>
                </a:extLst>
              </p:cNvPr>
              <p:cNvSpPr txBox="1"/>
              <p:nvPr/>
            </p:nvSpPr>
            <p:spPr>
              <a:xfrm>
                <a:off x="10237702" y="2219980"/>
                <a:ext cx="1984380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≥256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55E354-D9E0-A6D1-630F-6F74C2FEB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702" y="2219980"/>
                <a:ext cx="198438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9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9D7A-91B5-5A04-3ACF-3C7E3164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CMAC – Cryptanalysis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AF659-A45D-1D25-03B6-B4D00847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659EC5C-2C85-D76F-7A09-2D5EAE5E97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672893"/>
                  </p:ext>
                </p:extLst>
              </p:nvPr>
            </p:nvGraphicFramePr>
            <p:xfrm>
              <a:off x="1133230" y="1740877"/>
              <a:ext cx="9581664" cy="337624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2795824">
                      <a:extLst>
                        <a:ext uri="{9D8B030D-6E8A-4147-A177-3AD203B41FA5}">
                          <a16:colId xmlns:a16="http://schemas.microsoft.com/office/drawing/2014/main" val="4201287179"/>
                        </a:ext>
                      </a:extLst>
                    </a:gridCol>
                    <a:gridCol w="3034454">
                      <a:extLst>
                        <a:ext uri="{9D8B030D-6E8A-4147-A177-3AD203B41FA5}">
                          <a16:colId xmlns:a16="http://schemas.microsoft.com/office/drawing/2014/main" val="3907763850"/>
                        </a:ext>
                      </a:extLst>
                    </a:gridCol>
                    <a:gridCol w="3751386">
                      <a:extLst>
                        <a:ext uri="{9D8B030D-6E8A-4147-A177-3AD203B41FA5}">
                          <a16:colId xmlns:a16="http://schemas.microsoft.com/office/drawing/2014/main" val="3907509083"/>
                        </a:ext>
                      </a:extLst>
                    </a:gridCol>
                  </a:tblGrid>
                  <a:tr h="75993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Base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Strengthened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708888"/>
                      </a:ext>
                    </a:extLst>
                  </a:tr>
                  <a:tr h="794015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CTR-CMAC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8504916"/>
                      </a:ext>
                    </a:extLst>
                  </a:tr>
                  <a:tr h="911149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FB-CMAC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985923"/>
                      </a:ext>
                    </a:extLst>
                  </a:tr>
                  <a:tr h="911149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DP-CMAC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72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b="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64477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659EC5C-2C85-D76F-7A09-2D5EAE5E97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672893"/>
                  </p:ext>
                </p:extLst>
              </p:nvPr>
            </p:nvGraphicFramePr>
            <p:xfrm>
              <a:off x="1133230" y="1740877"/>
              <a:ext cx="9581664" cy="337624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2795824">
                      <a:extLst>
                        <a:ext uri="{9D8B030D-6E8A-4147-A177-3AD203B41FA5}">
                          <a16:colId xmlns:a16="http://schemas.microsoft.com/office/drawing/2014/main" val="4201287179"/>
                        </a:ext>
                      </a:extLst>
                    </a:gridCol>
                    <a:gridCol w="3034454">
                      <a:extLst>
                        <a:ext uri="{9D8B030D-6E8A-4147-A177-3AD203B41FA5}">
                          <a16:colId xmlns:a16="http://schemas.microsoft.com/office/drawing/2014/main" val="3907763850"/>
                        </a:ext>
                      </a:extLst>
                    </a:gridCol>
                    <a:gridCol w="3751386">
                      <a:extLst>
                        <a:ext uri="{9D8B030D-6E8A-4147-A177-3AD203B41FA5}">
                          <a16:colId xmlns:a16="http://schemas.microsoft.com/office/drawing/2014/main" val="3907509083"/>
                        </a:ext>
                      </a:extLst>
                    </a:gridCol>
                  </a:tblGrid>
                  <a:tr h="75993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Base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Strengthened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708888"/>
                      </a:ext>
                    </a:extLst>
                  </a:tr>
                  <a:tr h="794015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CTR-CMAC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2469" t="-111290" r="-124268" b="-24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405" t="-111290" r="-338" b="-24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504916"/>
                      </a:ext>
                    </a:extLst>
                  </a:tr>
                  <a:tr h="911149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FB-CMAC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2469" t="-181944" r="-124268" b="-106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405" t="-181944" r="-338" b="-106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985923"/>
                      </a:ext>
                    </a:extLst>
                  </a:tr>
                  <a:tr h="911149">
                    <a:tc>
                      <a:txBody>
                        <a:bodyPr/>
                        <a:lstStyle/>
                        <a:p>
                          <a:r>
                            <a:rPr lang="en-US" sz="4000" dirty="0">
                              <a:latin typeface="Candara" panose="020E0502030303020204" pitchFamily="34" charset="0"/>
                            </a:rPr>
                            <a:t>DP-CMAC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2469" t="-281944" r="-124268" b="-6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405" t="-281944" r="-338" b="-6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64477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71C23FE-9A16-0060-3F30-E8E25D53D7DA}"/>
              </a:ext>
            </a:extLst>
          </p:cNvPr>
          <p:cNvSpPr txBox="1"/>
          <p:nvPr/>
        </p:nvSpPr>
        <p:spPr>
          <a:xfrm>
            <a:off x="7901354" y="-86430"/>
            <a:ext cx="5673969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latin typeface="Candara" panose="020E0502030303020204" pitchFamily="34" charset="0"/>
              </a:rPr>
              <a:t>[Here: block length = 128]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1D1BE-F05F-249D-A0F2-459D2A838D96}"/>
              </a:ext>
            </a:extLst>
          </p:cNvPr>
          <p:cNvSpPr txBox="1"/>
          <p:nvPr/>
        </p:nvSpPr>
        <p:spPr>
          <a:xfrm>
            <a:off x="3823985" y="612440"/>
            <a:ext cx="3756634" cy="1231106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Amazon’s feedback </a:t>
            </a: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</a:rPr>
              <a:t>[ACKP22]</a:t>
            </a:r>
            <a:endParaRPr lang="en-US" sz="2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802091-75F7-CEDD-DA49-D070796B71D8}"/>
              </a:ext>
            </a:extLst>
          </p:cNvPr>
          <p:cNvSpPr/>
          <p:nvPr/>
        </p:nvSpPr>
        <p:spPr>
          <a:xfrm>
            <a:off x="4794738" y="2309447"/>
            <a:ext cx="1617785" cy="2063261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3F195-6DF1-2191-99BD-297D0A1B9BEB}"/>
              </a:ext>
            </a:extLst>
          </p:cNvPr>
          <p:cNvSpPr txBox="1"/>
          <p:nvPr/>
        </p:nvSpPr>
        <p:spPr>
          <a:xfrm>
            <a:off x="1573126" y="5738694"/>
            <a:ext cx="7228114" cy="800219"/>
          </a:xfrm>
          <a:prstGeom prst="rect">
            <a:avLst/>
          </a:prstGeom>
          <a:noFill/>
          <a:ln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marL="0" indent="0" algn="r">
              <a:buNone/>
            </a:pP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Birthday-style attack [This work]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FAB65A-EC8C-B0FD-E221-8A2334E1222F}"/>
              </a:ext>
            </a:extLst>
          </p:cNvPr>
          <p:cNvCxnSpPr/>
          <p:nvPr/>
        </p:nvCxnSpPr>
        <p:spPr>
          <a:xfrm flipH="1" flipV="1">
            <a:off x="5312229" y="4920343"/>
            <a:ext cx="1100294" cy="8490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C44206-126D-50B8-4D48-FD7DE256045F}"/>
              </a:ext>
            </a:extLst>
          </p:cNvPr>
          <p:cNvCxnSpPr>
            <a:cxnSpLocks/>
          </p:cNvCxnSpPr>
          <p:nvPr/>
        </p:nvCxnSpPr>
        <p:spPr>
          <a:xfrm flipV="1">
            <a:off x="7317713" y="4771292"/>
            <a:ext cx="1483527" cy="9337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7A04A2-D7B4-8FF5-633A-5BC7540FBD20}"/>
              </a:ext>
            </a:extLst>
          </p:cNvPr>
          <p:cNvCxnSpPr>
            <a:cxnSpLocks/>
          </p:cNvCxnSpPr>
          <p:nvPr/>
        </p:nvCxnSpPr>
        <p:spPr>
          <a:xfrm flipV="1">
            <a:off x="6972493" y="3875696"/>
            <a:ext cx="1466239" cy="18293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FEC5A9-D493-8DC5-43F8-11AE74879435}"/>
              </a:ext>
            </a:extLst>
          </p:cNvPr>
          <p:cNvCxnSpPr>
            <a:cxnSpLocks/>
          </p:cNvCxnSpPr>
          <p:nvPr/>
        </p:nvCxnSpPr>
        <p:spPr>
          <a:xfrm flipV="1">
            <a:off x="6757743" y="2743200"/>
            <a:ext cx="1392900" cy="29954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F885D3A-0CDF-3FA9-18F1-11764AD152E2}"/>
              </a:ext>
            </a:extLst>
          </p:cNvPr>
          <p:cNvSpPr txBox="1"/>
          <p:nvPr/>
        </p:nvSpPr>
        <p:spPr>
          <a:xfrm>
            <a:off x="540950" y="646689"/>
            <a:ext cx="1937657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latin typeface="Candara" panose="020E0502030303020204" pitchFamily="34" charset="0"/>
              </a:rPr>
              <a:t>With AES</a:t>
            </a:r>
          </a:p>
        </p:txBody>
      </p:sp>
    </p:spTree>
    <p:extLst>
      <p:ext uri="{BB962C8B-B14F-4D97-AF65-F5344CB8AC3E}">
        <p14:creationId xmlns:p14="http://schemas.microsoft.com/office/powerpoint/2010/main" val="41363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F4F8-EC24-5DCC-7E69-7D67A2FA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DF81-34B9-C6D3-0113-BAF00DA63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New notion, many open questions!</a:t>
            </a:r>
          </a:p>
          <a:p>
            <a:pPr>
              <a:buFont typeface="System Font Regular"/>
              <a:buChar char="-"/>
            </a:pPr>
            <a:r>
              <a:rPr lang="en-US" dirty="0"/>
              <a:t>Proofs for CMAC PRFs?</a:t>
            </a:r>
          </a:p>
          <a:p>
            <a:pPr>
              <a:buFont typeface="System Font Regular"/>
              <a:buChar char="-"/>
            </a:pPr>
            <a:r>
              <a:rPr lang="en-US" dirty="0"/>
              <a:t>Best-possible constructions?</a:t>
            </a:r>
          </a:p>
          <a:p>
            <a:pPr>
              <a:buFont typeface="System Font Regular"/>
              <a:buChar char="-"/>
            </a:pPr>
            <a:r>
              <a:rPr lang="en-US" dirty="0"/>
              <a:t>Analysis from simpler-than-RO primitives? (No indifferentiability!)</a:t>
            </a:r>
          </a:p>
          <a:p>
            <a:pPr>
              <a:buFont typeface="System Font Regular"/>
              <a:buChar char="-"/>
            </a:pPr>
            <a:r>
              <a:rPr lang="en-US" dirty="0"/>
              <a:t>Real-world attacks leveraging KCS weaknesses?</a:t>
            </a:r>
          </a:p>
          <a:p>
            <a:pPr>
              <a:buFont typeface="System Font Regular"/>
              <a:buChar char="-"/>
            </a:pP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728C5-90BA-FD86-AE93-D18C450A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A diagram of a machine and keys&#10;&#10;AI-generated content may be incorrect.">
            <a:extLst>
              <a:ext uri="{FF2B5EF4-FFF2-40B4-BE49-F238E27FC236}">
                <a16:creationId xmlns:a16="http://schemas.microsoft.com/office/drawing/2014/main" id="{5EA37082-C84C-2240-5898-F939CE2A3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550" y="-252388"/>
            <a:ext cx="3390900" cy="226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1416C-C574-3C17-4BCB-D2116B51796C}"/>
              </a:ext>
            </a:extLst>
          </p:cNvPr>
          <p:cNvSpPr txBox="1"/>
          <p:nvPr/>
        </p:nvSpPr>
        <p:spPr>
          <a:xfrm>
            <a:off x="609600" y="5352971"/>
            <a:ext cx="5673969" cy="1107996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4800" b="1" dirty="0">
                <a:latin typeface="Candara" panose="020E0502030303020204" pitchFamily="34" charset="0"/>
              </a:rPr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27947-7C91-5B58-C26A-19A2A6C63BD6}"/>
              </a:ext>
            </a:extLst>
          </p:cNvPr>
          <p:cNvSpPr txBox="1"/>
          <p:nvPr/>
        </p:nvSpPr>
        <p:spPr>
          <a:xfrm>
            <a:off x="4839957" y="565743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https://eprint.iacr.org/2025/1123</a:t>
            </a:r>
          </a:p>
        </p:txBody>
      </p:sp>
    </p:spTree>
    <p:extLst>
      <p:ext uri="{BB962C8B-B14F-4D97-AF65-F5344CB8AC3E}">
        <p14:creationId xmlns:p14="http://schemas.microsoft.com/office/powerpoint/2010/main" val="6416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71264-CBC0-A88F-3593-0CCB718E2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1C7F-2597-BB3F-629C-B7862197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Derivation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91C96-33C1-0AB6-36DA-9B9F241B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cartoon characters of two people&#10;&#10;AI-generated content may be incorrect.">
            <a:extLst>
              <a:ext uri="{FF2B5EF4-FFF2-40B4-BE49-F238E27FC236}">
                <a16:creationId xmlns:a16="http://schemas.microsoft.com/office/drawing/2014/main" id="{4313782B-F0D7-2EE3-7B01-F4BB4ED3C9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98" r="51496" b="19977"/>
          <a:stretch>
            <a:fillRect/>
          </a:stretch>
        </p:blipFill>
        <p:spPr>
          <a:xfrm>
            <a:off x="2779948" y="933522"/>
            <a:ext cx="1266757" cy="1857539"/>
          </a:xfrm>
          <a:prstGeom prst="rect">
            <a:avLst/>
          </a:prstGeom>
        </p:spPr>
      </p:pic>
      <p:pic>
        <p:nvPicPr>
          <p:cNvPr id="10" name="Picture 9" descr="A cartoon characters of two people&#10;&#10;AI-generated content may be incorrect.">
            <a:extLst>
              <a:ext uri="{FF2B5EF4-FFF2-40B4-BE49-F238E27FC236}">
                <a16:creationId xmlns:a16="http://schemas.microsoft.com/office/drawing/2014/main" id="{60E5961A-2CE6-D57D-8215-A370C1E967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798" t="5906" b="18995"/>
          <a:stretch>
            <a:fillRect/>
          </a:stretch>
        </p:blipFill>
        <p:spPr>
          <a:xfrm>
            <a:off x="7976681" y="913929"/>
            <a:ext cx="1242652" cy="189672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9431C0-F3A4-8F32-EFD7-FE7D74CBC60C}"/>
              </a:ext>
            </a:extLst>
          </p:cNvPr>
          <p:cNvCxnSpPr/>
          <p:nvPr/>
        </p:nvCxnSpPr>
        <p:spPr>
          <a:xfrm>
            <a:off x="4377446" y="1356454"/>
            <a:ext cx="326849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5198AD-D89E-6A1D-0421-1275DF38D6B1}"/>
              </a:ext>
            </a:extLst>
          </p:cNvPr>
          <p:cNvCxnSpPr>
            <a:cxnSpLocks/>
          </p:cNvCxnSpPr>
          <p:nvPr/>
        </p:nvCxnSpPr>
        <p:spPr>
          <a:xfrm flipH="1">
            <a:off x="4377446" y="1781229"/>
            <a:ext cx="326849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E0E8C7-FB50-58B2-CB53-2CE02AF9E731}"/>
              </a:ext>
            </a:extLst>
          </p:cNvPr>
          <p:cNvCxnSpPr/>
          <p:nvPr/>
        </p:nvCxnSpPr>
        <p:spPr>
          <a:xfrm>
            <a:off x="4377446" y="2194654"/>
            <a:ext cx="326849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56209F-0F5A-0461-5095-89763174755B}"/>
              </a:ext>
            </a:extLst>
          </p:cNvPr>
          <p:cNvCxnSpPr>
            <a:cxnSpLocks/>
          </p:cNvCxnSpPr>
          <p:nvPr/>
        </p:nvCxnSpPr>
        <p:spPr>
          <a:xfrm flipH="1">
            <a:off x="4377446" y="2619429"/>
            <a:ext cx="326849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98E67-2283-68BA-3CF1-4325E02CDE60}"/>
                  </a:ext>
                </a:extLst>
              </p:cNvPr>
              <p:cNvSpPr txBox="1"/>
              <p:nvPr/>
            </p:nvSpPr>
            <p:spPr>
              <a:xfrm>
                <a:off x="3015573" y="2892293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98E67-2283-68BA-3CF1-4325E02CD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73" y="2892293"/>
                <a:ext cx="795506" cy="615553"/>
              </a:xfrm>
              <a:prstGeom prst="rect">
                <a:avLst/>
              </a:prstGeom>
              <a:blipFill>
                <a:blip r:embed="rId3"/>
                <a:stretch>
                  <a:fillRect l="-20635" r="-11111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0261BC-7773-514D-001D-872C860D9CA7}"/>
                  </a:ext>
                </a:extLst>
              </p:cNvPr>
              <p:cNvSpPr txBox="1"/>
              <p:nvPr/>
            </p:nvSpPr>
            <p:spPr>
              <a:xfrm>
                <a:off x="8200254" y="2897157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0261BC-7773-514D-001D-872C860D9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54" y="2897157"/>
                <a:ext cx="795506" cy="615553"/>
              </a:xfrm>
              <a:prstGeom prst="rect">
                <a:avLst/>
              </a:prstGeom>
              <a:blipFill>
                <a:blip r:embed="rId4"/>
                <a:stretch>
                  <a:fillRect l="-18750" r="-9375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04B35-7447-68A4-AAED-304AB02EE302}"/>
                  </a:ext>
                </a:extLst>
              </p:cNvPr>
              <p:cNvSpPr txBox="1"/>
              <p:nvPr/>
            </p:nvSpPr>
            <p:spPr>
              <a:xfrm>
                <a:off x="1204847" y="4318832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04B35-7447-68A4-AAED-304AB02EE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47" y="4318832"/>
                <a:ext cx="795506" cy="615553"/>
              </a:xfrm>
              <a:prstGeom prst="rect">
                <a:avLst/>
              </a:prstGeom>
              <a:blipFill>
                <a:blip r:embed="rId5"/>
                <a:stretch>
                  <a:fillRect l="-22222" r="-30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6F17EB-6652-CB9E-49D1-9D9809D21520}"/>
                  </a:ext>
                </a:extLst>
              </p:cNvPr>
              <p:cNvSpPr txBox="1"/>
              <p:nvPr/>
            </p:nvSpPr>
            <p:spPr>
              <a:xfrm>
                <a:off x="2689982" y="4318832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auth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6F17EB-6652-CB9E-49D1-9D9809D21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982" y="4318832"/>
                <a:ext cx="795506" cy="615553"/>
              </a:xfrm>
              <a:prstGeom prst="rect">
                <a:avLst/>
              </a:prstGeom>
              <a:blipFill>
                <a:blip r:embed="rId6"/>
                <a:stretch>
                  <a:fillRect l="-20313" r="-5781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1721A3-1CC6-8802-5013-3EFC8A81F53B}"/>
                  </a:ext>
                </a:extLst>
              </p:cNvPr>
              <p:cNvSpPr txBox="1"/>
              <p:nvPr/>
            </p:nvSpPr>
            <p:spPr>
              <a:xfrm>
                <a:off x="4175117" y="4318831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1721A3-1CC6-8802-5013-3EFC8A81F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17" y="4318831"/>
                <a:ext cx="795506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31B1F4-59C0-0CFB-B7FF-A900F614DCA0}"/>
              </a:ext>
            </a:extLst>
          </p:cNvPr>
          <p:cNvCxnSpPr>
            <a:cxnSpLocks/>
          </p:cNvCxnSpPr>
          <p:nvPr/>
        </p:nvCxnSpPr>
        <p:spPr>
          <a:xfrm flipH="1">
            <a:off x="2000353" y="3602047"/>
            <a:ext cx="1123463" cy="7167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408A89-B2CA-DDCB-8D17-C5EF05427C70}"/>
              </a:ext>
            </a:extLst>
          </p:cNvPr>
          <p:cNvCxnSpPr>
            <a:cxnSpLocks/>
          </p:cNvCxnSpPr>
          <p:nvPr/>
        </p:nvCxnSpPr>
        <p:spPr>
          <a:xfrm>
            <a:off x="3413326" y="3609078"/>
            <a:ext cx="0" cy="7097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961E02-A5E2-AACE-030B-ACE8391FFCA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565726" y="3602047"/>
            <a:ext cx="1007144" cy="7167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1152C8-75A3-C82A-2F95-976B21B8F72C}"/>
                  </a:ext>
                </a:extLst>
              </p:cNvPr>
              <p:cNvSpPr txBox="1"/>
              <p:nvPr/>
            </p:nvSpPr>
            <p:spPr>
              <a:xfrm>
                <a:off x="6579807" y="4315999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1152C8-75A3-C82A-2F95-976B21B8F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807" y="4315999"/>
                <a:ext cx="795506" cy="615553"/>
              </a:xfrm>
              <a:prstGeom prst="rect">
                <a:avLst/>
              </a:prstGeom>
              <a:blipFill>
                <a:blip r:embed="rId8"/>
                <a:stretch>
                  <a:fillRect l="-20313" r="-2968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40B67F-C2D6-5DEF-7745-AFF119613F0D}"/>
                  </a:ext>
                </a:extLst>
              </p:cNvPr>
              <p:cNvSpPr txBox="1"/>
              <p:nvPr/>
            </p:nvSpPr>
            <p:spPr>
              <a:xfrm>
                <a:off x="8064942" y="4315999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auth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40B67F-C2D6-5DEF-7745-AFF119613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942" y="4315999"/>
                <a:ext cx="795506" cy="615553"/>
              </a:xfrm>
              <a:prstGeom prst="rect">
                <a:avLst/>
              </a:prstGeom>
              <a:blipFill>
                <a:blip r:embed="rId9"/>
                <a:stretch>
                  <a:fillRect l="-22222" r="-5873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3C1AD2-14F4-4D4C-DF66-C2EC73612141}"/>
                  </a:ext>
                </a:extLst>
              </p:cNvPr>
              <p:cNvSpPr txBox="1"/>
              <p:nvPr/>
            </p:nvSpPr>
            <p:spPr>
              <a:xfrm>
                <a:off x="9550077" y="4315998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3C1AD2-14F4-4D4C-DF66-C2EC73612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077" y="4315998"/>
                <a:ext cx="795506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9560CB1-27EB-2951-71E4-5C789EE3DC8E}"/>
              </a:ext>
            </a:extLst>
          </p:cNvPr>
          <p:cNvCxnSpPr>
            <a:cxnSpLocks/>
          </p:cNvCxnSpPr>
          <p:nvPr/>
        </p:nvCxnSpPr>
        <p:spPr>
          <a:xfrm flipH="1">
            <a:off x="7375313" y="3599214"/>
            <a:ext cx="1123463" cy="7167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B89DE4-9C5F-432B-8126-07FA40212D13}"/>
              </a:ext>
            </a:extLst>
          </p:cNvPr>
          <p:cNvCxnSpPr>
            <a:cxnSpLocks/>
          </p:cNvCxnSpPr>
          <p:nvPr/>
        </p:nvCxnSpPr>
        <p:spPr>
          <a:xfrm>
            <a:off x="8788286" y="3606245"/>
            <a:ext cx="0" cy="7097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1E9545D-3669-1DC8-92F5-77485ABD8402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8940686" y="3599214"/>
            <a:ext cx="1007144" cy="7167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4DC7A45-A4C0-1D58-720C-48D620F1EB4D}"/>
              </a:ext>
            </a:extLst>
          </p:cNvPr>
          <p:cNvSpPr txBox="1"/>
          <p:nvPr/>
        </p:nvSpPr>
        <p:spPr>
          <a:xfrm>
            <a:off x="4359276" y="2855843"/>
            <a:ext cx="3229632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Uniform bit-string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8AE620-1DDF-281B-0262-9868C92FE226}"/>
              </a:ext>
            </a:extLst>
          </p:cNvPr>
          <p:cNvCxnSpPr>
            <a:stCxn id="41" idx="1"/>
            <a:endCxn id="17" idx="3"/>
          </p:cNvCxnSpPr>
          <p:nvPr/>
        </p:nvCxnSpPr>
        <p:spPr>
          <a:xfrm flipH="1" flipV="1">
            <a:off x="3811079" y="3200070"/>
            <a:ext cx="548197" cy="558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C99402F-4F4C-6BB9-C8DB-1A6105E2AC13}"/>
              </a:ext>
            </a:extLst>
          </p:cNvPr>
          <p:cNvCxnSpPr>
            <a:cxnSpLocks/>
            <a:stCxn id="41" idx="3"/>
            <a:endCxn id="18" idx="1"/>
          </p:cNvCxnSpPr>
          <p:nvPr/>
        </p:nvCxnSpPr>
        <p:spPr>
          <a:xfrm flipV="1">
            <a:off x="7588908" y="3204934"/>
            <a:ext cx="611346" cy="5101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1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28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05DF-7B4A-EF86-D456-0EF72AE3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Derivation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84E69-B9AF-9EC1-A58E-0743CFF8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cartoon characters of two people&#10;&#10;AI-generated content may be incorrect.">
            <a:extLst>
              <a:ext uri="{FF2B5EF4-FFF2-40B4-BE49-F238E27FC236}">
                <a16:creationId xmlns:a16="http://schemas.microsoft.com/office/drawing/2014/main" id="{9431C36F-FCC7-29F1-D227-901244056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98" r="51496" b="19977"/>
          <a:stretch>
            <a:fillRect/>
          </a:stretch>
        </p:blipFill>
        <p:spPr>
          <a:xfrm>
            <a:off x="2779948" y="933522"/>
            <a:ext cx="1266757" cy="1857539"/>
          </a:xfrm>
          <a:prstGeom prst="rect">
            <a:avLst/>
          </a:prstGeom>
        </p:spPr>
      </p:pic>
      <p:pic>
        <p:nvPicPr>
          <p:cNvPr id="10" name="Picture 9" descr="A cartoon characters of two people&#10;&#10;AI-generated content may be incorrect.">
            <a:extLst>
              <a:ext uri="{FF2B5EF4-FFF2-40B4-BE49-F238E27FC236}">
                <a16:creationId xmlns:a16="http://schemas.microsoft.com/office/drawing/2014/main" id="{85536F2A-3A22-2B17-1566-6815C12961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798" t="5906" b="18995"/>
          <a:stretch>
            <a:fillRect/>
          </a:stretch>
        </p:blipFill>
        <p:spPr>
          <a:xfrm>
            <a:off x="7976681" y="913929"/>
            <a:ext cx="1242652" cy="189672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B72E5B-EDDF-DD23-F8DC-36A0B3AB95AB}"/>
              </a:ext>
            </a:extLst>
          </p:cNvPr>
          <p:cNvCxnSpPr/>
          <p:nvPr/>
        </p:nvCxnSpPr>
        <p:spPr>
          <a:xfrm>
            <a:off x="4377446" y="1356454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26EB1-E913-C94A-424C-81023D3720C3}"/>
              </a:ext>
            </a:extLst>
          </p:cNvPr>
          <p:cNvCxnSpPr>
            <a:cxnSpLocks/>
          </p:cNvCxnSpPr>
          <p:nvPr/>
        </p:nvCxnSpPr>
        <p:spPr>
          <a:xfrm flipH="1">
            <a:off x="4377446" y="1781229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50D3D6-54AC-88D2-68AF-6824FFD027FF}"/>
              </a:ext>
            </a:extLst>
          </p:cNvPr>
          <p:cNvCxnSpPr/>
          <p:nvPr/>
        </p:nvCxnSpPr>
        <p:spPr>
          <a:xfrm>
            <a:off x="4377446" y="2194654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67E85E-B557-318D-C5CE-F3861F78EC46}"/>
              </a:ext>
            </a:extLst>
          </p:cNvPr>
          <p:cNvCxnSpPr>
            <a:cxnSpLocks/>
          </p:cNvCxnSpPr>
          <p:nvPr/>
        </p:nvCxnSpPr>
        <p:spPr>
          <a:xfrm flipH="1">
            <a:off x="4377446" y="2619429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C133EE-3661-A0F9-19B4-D0CDDB40E6A2}"/>
                  </a:ext>
                </a:extLst>
              </p:cNvPr>
              <p:cNvSpPr txBox="1"/>
              <p:nvPr/>
            </p:nvSpPr>
            <p:spPr>
              <a:xfrm>
                <a:off x="3015573" y="2892293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C133EE-3661-A0F9-19B4-D0CDDB40E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73" y="2892293"/>
                <a:ext cx="795506" cy="615553"/>
              </a:xfrm>
              <a:prstGeom prst="rect">
                <a:avLst/>
              </a:prstGeom>
              <a:blipFill>
                <a:blip r:embed="rId3"/>
                <a:stretch>
                  <a:fillRect l="-20635" r="-11111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1E5063-1F78-1D08-F640-6237E1BBC335}"/>
                  </a:ext>
                </a:extLst>
              </p:cNvPr>
              <p:cNvSpPr txBox="1"/>
              <p:nvPr/>
            </p:nvSpPr>
            <p:spPr>
              <a:xfrm>
                <a:off x="8200254" y="2897157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1E5063-1F78-1D08-F640-6237E1BBC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54" y="2897157"/>
                <a:ext cx="795506" cy="615553"/>
              </a:xfrm>
              <a:prstGeom prst="rect">
                <a:avLst/>
              </a:prstGeom>
              <a:blipFill>
                <a:blip r:embed="rId4"/>
                <a:stretch>
                  <a:fillRect l="-18750" r="-9375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3E02BF2-09F6-BA81-D948-CF78C690F1BB}"/>
              </a:ext>
            </a:extLst>
          </p:cNvPr>
          <p:cNvSpPr/>
          <p:nvPr/>
        </p:nvSpPr>
        <p:spPr>
          <a:xfrm>
            <a:off x="763019" y="3979036"/>
            <a:ext cx="1679161" cy="16791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ndara" panose="020E0502030303020204" pitchFamily="34" charset="0"/>
              </a:rPr>
              <a:t>KDF</a:t>
            </a:r>
            <a:endParaRPr lang="en-US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AC6010-B99B-D510-F2AE-F93826658F62}"/>
              </a:ext>
            </a:extLst>
          </p:cNvPr>
          <p:cNvSpPr txBox="1"/>
          <p:nvPr/>
        </p:nvSpPr>
        <p:spPr>
          <a:xfrm>
            <a:off x="3015573" y="3884154"/>
            <a:ext cx="3564234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8F21"/>
                </a:solidFill>
                <a:latin typeface="Candara" panose="020E0502030303020204" pitchFamily="34" charset="0"/>
              </a:rPr>
              <a:t>Label</a:t>
            </a:r>
            <a:r>
              <a:rPr lang="en-US" sz="2800" b="1" dirty="0">
                <a:latin typeface="Candara" panose="020E0502030303020204" pitchFamily="34" charset="0"/>
              </a:rPr>
              <a:t> = “encrypt”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0B9BB903-9E7F-373B-9F4D-4E5C481A6E27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rot="5400000">
            <a:off x="2272368" y="2838078"/>
            <a:ext cx="471190" cy="1810726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23C43C-FEE5-0DFD-FC49-7352AD98ED13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2585394" y="4284264"/>
            <a:ext cx="43017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A4273A1-203C-A08E-B991-9B094D78C6E0}"/>
              </a:ext>
            </a:extLst>
          </p:cNvPr>
          <p:cNvSpPr txBox="1"/>
          <p:nvPr/>
        </p:nvSpPr>
        <p:spPr>
          <a:xfrm>
            <a:off x="3015572" y="4486412"/>
            <a:ext cx="5184681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Context</a:t>
            </a:r>
            <a:r>
              <a:rPr lang="en-US" sz="2800" b="1" dirty="0">
                <a:latin typeface="Candara" panose="020E0502030303020204" pitchFamily="34" charset="0"/>
              </a:rPr>
              <a:t> = “Alice | Bob | Nonce”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E63DC1-D1CF-6176-E247-ECC245E79039}"/>
              </a:ext>
            </a:extLst>
          </p:cNvPr>
          <p:cNvCxnSpPr>
            <a:cxnSpLocks/>
          </p:cNvCxnSpPr>
          <p:nvPr/>
        </p:nvCxnSpPr>
        <p:spPr>
          <a:xfrm flipH="1">
            <a:off x="2585394" y="4896316"/>
            <a:ext cx="43017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3916E7-2D4A-6D49-1CEA-F44F9A841E23}"/>
              </a:ext>
            </a:extLst>
          </p:cNvPr>
          <p:cNvCxnSpPr>
            <a:cxnSpLocks/>
          </p:cNvCxnSpPr>
          <p:nvPr/>
        </p:nvCxnSpPr>
        <p:spPr>
          <a:xfrm flipH="1">
            <a:off x="2585394" y="5492469"/>
            <a:ext cx="43017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760FFAE-EA2C-4531-0FA4-252DEF7DFDF0}"/>
              </a:ext>
            </a:extLst>
          </p:cNvPr>
          <p:cNvSpPr txBox="1"/>
          <p:nvPr/>
        </p:nvSpPr>
        <p:spPr>
          <a:xfrm>
            <a:off x="3015573" y="5092359"/>
            <a:ext cx="3268494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Length</a:t>
            </a:r>
            <a:r>
              <a:rPr lang="en-US" sz="2800" b="1" dirty="0">
                <a:latin typeface="Candara" panose="020E0502030303020204" pitchFamily="34" charset="0"/>
              </a:rPr>
              <a:t> = 128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3F51DC-AA00-A827-5761-56FED7A101F6}"/>
              </a:ext>
            </a:extLst>
          </p:cNvPr>
          <p:cNvSpPr txBox="1"/>
          <p:nvPr/>
        </p:nvSpPr>
        <p:spPr>
          <a:xfrm>
            <a:off x="6579807" y="-76020"/>
            <a:ext cx="5864825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dirty="0">
                <a:latin typeface="Candara" panose="020E0502030303020204" pitchFamily="34" charset="0"/>
              </a:rPr>
              <a:t>As standardized in NIST SP 800-108 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7286B0-9A86-7309-FEC4-58DAA7E886DE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602600" y="5658197"/>
            <a:ext cx="0" cy="2608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CAD3A9A-7D64-870B-3998-8FA654481963}"/>
                  </a:ext>
                </a:extLst>
              </p:cNvPr>
              <p:cNvSpPr txBox="1"/>
              <p:nvPr/>
            </p:nvSpPr>
            <p:spPr>
              <a:xfrm>
                <a:off x="1204846" y="5909092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CAD3A9A-7D64-870B-3998-8FA65448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46" y="5909092"/>
                <a:ext cx="795506" cy="615553"/>
              </a:xfrm>
              <a:prstGeom prst="rect">
                <a:avLst/>
              </a:prstGeom>
              <a:blipFill>
                <a:blip r:embed="rId5"/>
                <a:stretch>
                  <a:fillRect l="-22222" r="-30159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98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F803-4863-31DF-EA93-2FF2A79C8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169D-7143-2015-B025-04E71D69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Derivation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906A6-9706-B794-0470-BB503A17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cartoon characters of two people&#10;&#10;AI-generated content may be incorrect.">
            <a:extLst>
              <a:ext uri="{FF2B5EF4-FFF2-40B4-BE49-F238E27FC236}">
                <a16:creationId xmlns:a16="http://schemas.microsoft.com/office/drawing/2014/main" id="{86091869-1C6B-DE1C-7648-03C84ABA24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98" r="51496" b="19977"/>
          <a:stretch>
            <a:fillRect/>
          </a:stretch>
        </p:blipFill>
        <p:spPr>
          <a:xfrm>
            <a:off x="2779948" y="933522"/>
            <a:ext cx="1266757" cy="1857539"/>
          </a:xfrm>
          <a:prstGeom prst="rect">
            <a:avLst/>
          </a:prstGeom>
        </p:spPr>
      </p:pic>
      <p:pic>
        <p:nvPicPr>
          <p:cNvPr id="10" name="Picture 9" descr="A cartoon characters of two people&#10;&#10;AI-generated content may be incorrect.">
            <a:extLst>
              <a:ext uri="{FF2B5EF4-FFF2-40B4-BE49-F238E27FC236}">
                <a16:creationId xmlns:a16="http://schemas.microsoft.com/office/drawing/2014/main" id="{ABBD6290-AF99-F9DE-7125-74F9AAE8B8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798" t="5906" b="18995"/>
          <a:stretch>
            <a:fillRect/>
          </a:stretch>
        </p:blipFill>
        <p:spPr>
          <a:xfrm>
            <a:off x="7976681" y="913929"/>
            <a:ext cx="1242652" cy="189672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07B6BE-05DD-32F4-EDEC-FA6AB28D7E6C}"/>
              </a:ext>
            </a:extLst>
          </p:cNvPr>
          <p:cNvCxnSpPr/>
          <p:nvPr/>
        </p:nvCxnSpPr>
        <p:spPr>
          <a:xfrm>
            <a:off x="4377446" y="1356454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707AA0-2DC6-DBB7-8B8F-B5D5B1E0D9AE}"/>
              </a:ext>
            </a:extLst>
          </p:cNvPr>
          <p:cNvCxnSpPr>
            <a:cxnSpLocks/>
          </p:cNvCxnSpPr>
          <p:nvPr/>
        </p:nvCxnSpPr>
        <p:spPr>
          <a:xfrm flipH="1">
            <a:off x="4377446" y="1781229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76D883-0C21-49C8-06F2-4DA4B42FB1D3}"/>
              </a:ext>
            </a:extLst>
          </p:cNvPr>
          <p:cNvCxnSpPr/>
          <p:nvPr/>
        </p:nvCxnSpPr>
        <p:spPr>
          <a:xfrm>
            <a:off x="4377446" y="2194654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6ADF85-66A8-E377-E939-7F41FB554842}"/>
              </a:ext>
            </a:extLst>
          </p:cNvPr>
          <p:cNvCxnSpPr>
            <a:cxnSpLocks/>
          </p:cNvCxnSpPr>
          <p:nvPr/>
        </p:nvCxnSpPr>
        <p:spPr>
          <a:xfrm flipH="1">
            <a:off x="4377446" y="2619429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6F68DA-427D-3F07-122C-FE1610A16760}"/>
                  </a:ext>
                </a:extLst>
              </p:cNvPr>
              <p:cNvSpPr txBox="1"/>
              <p:nvPr/>
            </p:nvSpPr>
            <p:spPr>
              <a:xfrm>
                <a:off x="3015573" y="2892293"/>
                <a:ext cx="97617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6F68DA-427D-3F07-122C-FE1610A16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73" y="2892293"/>
                <a:ext cx="976174" cy="615553"/>
              </a:xfrm>
              <a:prstGeom prst="rect">
                <a:avLst/>
              </a:prstGeom>
              <a:blipFill>
                <a:blip r:embed="rId3"/>
                <a:stretch>
                  <a:fillRect l="-769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4441E8-4CCD-E129-0AD2-190DD9D9BACE}"/>
                  </a:ext>
                </a:extLst>
              </p:cNvPr>
              <p:cNvSpPr txBox="1"/>
              <p:nvPr/>
            </p:nvSpPr>
            <p:spPr>
              <a:xfrm>
                <a:off x="8200254" y="2897157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4441E8-4CCD-E129-0AD2-190DD9D9B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54" y="2897157"/>
                <a:ext cx="795506" cy="615553"/>
              </a:xfrm>
              <a:prstGeom prst="rect">
                <a:avLst/>
              </a:prstGeom>
              <a:blipFill>
                <a:blip r:embed="rId4"/>
                <a:stretch>
                  <a:fillRect l="-18750" r="-9375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23B1CB2-90F3-5642-C8D1-8C74134E41E9}"/>
              </a:ext>
            </a:extLst>
          </p:cNvPr>
          <p:cNvSpPr/>
          <p:nvPr/>
        </p:nvSpPr>
        <p:spPr>
          <a:xfrm>
            <a:off x="3454401" y="4080268"/>
            <a:ext cx="1679161" cy="16791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ndara" panose="020E0502030303020204" pitchFamily="34" charset="0"/>
              </a:rPr>
              <a:t>KDF</a:t>
            </a:r>
            <a:endParaRPr lang="en-US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76C1C5-71D0-2E6C-740A-EA9057A0BB6B}"/>
              </a:ext>
            </a:extLst>
          </p:cNvPr>
          <p:cNvSpPr txBox="1"/>
          <p:nvPr/>
        </p:nvSpPr>
        <p:spPr>
          <a:xfrm>
            <a:off x="5706955" y="3985386"/>
            <a:ext cx="3564234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8F21"/>
                </a:solidFill>
                <a:latin typeface="Candara" panose="020E0502030303020204" pitchFamily="34" charset="0"/>
              </a:rPr>
              <a:t>Label</a:t>
            </a:r>
            <a:r>
              <a:rPr lang="en-US" sz="2800" b="1" dirty="0">
                <a:latin typeface="Candara" panose="020E0502030303020204" pitchFamily="34" charset="0"/>
              </a:rPr>
              <a:t> = “auth”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40B95C72-0EAA-EC33-1AAC-C0E219DF55EE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rot="16200000" flipH="1">
            <a:off x="3612610" y="3398896"/>
            <a:ext cx="572422" cy="79032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3C7532A-57E8-CD26-D13B-03361D9F7395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5276776" y="4385496"/>
            <a:ext cx="43017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B19990F-1485-DA92-1F01-D4254E708294}"/>
              </a:ext>
            </a:extLst>
          </p:cNvPr>
          <p:cNvSpPr txBox="1"/>
          <p:nvPr/>
        </p:nvSpPr>
        <p:spPr>
          <a:xfrm>
            <a:off x="5706954" y="4587644"/>
            <a:ext cx="5583898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Context</a:t>
            </a:r>
            <a:r>
              <a:rPr lang="en-US" sz="2800" b="1" dirty="0">
                <a:latin typeface="Candara" panose="020E0502030303020204" pitchFamily="34" charset="0"/>
              </a:rPr>
              <a:t> = “Alice | Bob | Nonce’ ”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3BD5E75-F626-B923-D324-E4E6CA4D35FB}"/>
              </a:ext>
            </a:extLst>
          </p:cNvPr>
          <p:cNvCxnSpPr>
            <a:cxnSpLocks/>
          </p:cNvCxnSpPr>
          <p:nvPr/>
        </p:nvCxnSpPr>
        <p:spPr>
          <a:xfrm flipH="1">
            <a:off x="5276776" y="4997548"/>
            <a:ext cx="43017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BC08CFB-9B4B-8E12-C89A-875458B3215D}"/>
              </a:ext>
            </a:extLst>
          </p:cNvPr>
          <p:cNvCxnSpPr>
            <a:cxnSpLocks/>
          </p:cNvCxnSpPr>
          <p:nvPr/>
        </p:nvCxnSpPr>
        <p:spPr>
          <a:xfrm flipH="1">
            <a:off x="5276776" y="5593701"/>
            <a:ext cx="43017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0892675-3D86-7F91-D245-06875980FDE4}"/>
              </a:ext>
            </a:extLst>
          </p:cNvPr>
          <p:cNvSpPr txBox="1"/>
          <p:nvPr/>
        </p:nvSpPr>
        <p:spPr>
          <a:xfrm>
            <a:off x="5706955" y="5193591"/>
            <a:ext cx="3268494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Length</a:t>
            </a:r>
            <a:r>
              <a:rPr lang="en-US" sz="2800" b="1" dirty="0">
                <a:latin typeface="Candara" panose="020E0502030303020204" pitchFamily="34" charset="0"/>
              </a:rPr>
              <a:t> = 256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201DE1-687F-7EF8-D5EB-9C49EE874984}"/>
              </a:ext>
            </a:extLst>
          </p:cNvPr>
          <p:cNvSpPr txBox="1"/>
          <p:nvPr/>
        </p:nvSpPr>
        <p:spPr>
          <a:xfrm>
            <a:off x="6579807" y="-76020"/>
            <a:ext cx="5864825" cy="800219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800" dirty="0">
                <a:latin typeface="Candara" panose="020E0502030303020204" pitchFamily="34" charset="0"/>
              </a:rPr>
              <a:t>As standardized in NIST SP 800-108 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7C23DB-63E3-4EF9-EA96-58F13F216DFB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4293982" y="5759429"/>
            <a:ext cx="0" cy="2608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0552367-926D-AF4A-C198-BD153559A3A5}"/>
                  </a:ext>
                </a:extLst>
              </p:cNvPr>
              <p:cNvSpPr txBox="1"/>
              <p:nvPr/>
            </p:nvSpPr>
            <p:spPr>
              <a:xfrm>
                <a:off x="3896228" y="6010324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auth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0552367-926D-AF4A-C198-BD153559A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228" y="6010324"/>
                <a:ext cx="795506" cy="615553"/>
              </a:xfrm>
              <a:prstGeom prst="rect">
                <a:avLst/>
              </a:prstGeom>
              <a:blipFill>
                <a:blip r:embed="rId5"/>
                <a:stretch>
                  <a:fillRect l="-20313" r="-57813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28A00-974A-E890-0ACC-8D1437AC7B9A}"/>
                  </a:ext>
                </a:extLst>
              </p:cNvPr>
              <p:cNvSpPr txBox="1"/>
              <p:nvPr/>
            </p:nvSpPr>
            <p:spPr>
              <a:xfrm>
                <a:off x="1204846" y="5909092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28A00-974A-E890-0ACC-8D1437AC7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46" y="5909092"/>
                <a:ext cx="795506" cy="615553"/>
              </a:xfrm>
              <a:prstGeom prst="rect">
                <a:avLst/>
              </a:prstGeom>
              <a:blipFill>
                <a:blip r:embed="rId6"/>
                <a:stretch>
                  <a:fillRect l="-22222" r="-30159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31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7F71-6581-DDEC-B7A3-BB698759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KDFs secure?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273F-213D-18BC-9961-0F2DF97A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4421"/>
            <a:ext cx="5826369" cy="4949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Security goal: </a:t>
            </a:r>
            <a:r>
              <a:rPr lang="en-US" dirty="0"/>
              <a:t>KDF is a PRF</a:t>
            </a:r>
          </a:p>
          <a:p>
            <a:pPr>
              <a:buFont typeface="System Font Regular"/>
              <a:buChar char="-"/>
            </a:pPr>
            <a:r>
              <a:rPr lang="en-US" sz="2800" dirty="0"/>
              <a:t>Derived keys computationally random &amp; independent</a:t>
            </a:r>
          </a:p>
          <a:p>
            <a:pPr>
              <a:buFont typeface="System Font Regular"/>
              <a:buChar char="-"/>
            </a:pPr>
            <a:r>
              <a:rPr lang="en-US" sz="2800" dirty="0"/>
              <a:t>PRF security of NIST SP 800-108 recently studied in </a:t>
            </a:r>
            <a:r>
              <a:rPr lang="en-US" sz="2800" dirty="0">
                <a:solidFill>
                  <a:srgbClr val="C00000"/>
                </a:solidFill>
              </a:rPr>
              <a:t>[SWG25]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5AB78-246E-F8AB-F519-64FF0812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5ECC7-D3D9-329E-CA07-B90CA7316B4E}"/>
              </a:ext>
            </a:extLst>
          </p:cNvPr>
          <p:cNvSpPr txBox="1"/>
          <p:nvPr/>
        </p:nvSpPr>
        <p:spPr>
          <a:xfrm>
            <a:off x="635098" y="4440632"/>
            <a:ext cx="10718995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Our contributions, in a nutshell: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>
                <a:latin typeface="Candara" panose="020E0502030303020204" pitchFamily="34" charset="0"/>
              </a:rPr>
              <a:t>Security definition for KCS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Candara" panose="020E0502030303020204" pitchFamily="34" charset="0"/>
              </a:rPr>
              <a:t>Analysis of KCS security of NIST SP 800-108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E2EDC5-0792-CE06-536C-ECDEDE24A50D}"/>
              </a:ext>
            </a:extLst>
          </p:cNvPr>
          <p:cNvSpPr txBox="1">
            <a:spLocks/>
          </p:cNvSpPr>
          <p:nvPr/>
        </p:nvSpPr>
        <p:spPr>
          <a:xfrm>
            <a:off x="6197405" y="1152940"/>
            <a:ext cx="5826369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C00000"/>
                </a:solidFill>
              </a:rPr>
              <a:t>This work: Key-Control Security</a:t>
            </a:r>
          </a:p>
          <a:p>
            <a:pPr>
              <a:buFont typeface="System Font Regular"/>
              <a:buChar char="-"/>
            </a:pPr>
            <a:r>
              <a:rPr lang="en-US" sz="2800" dirty="0"/>
              <a:t>New notion informally defined in NIST SP 800-108 Rev. 1 </a:t>
            </a:r>
            <a:r>
              <a:rPr lang="en-US" sz="2800" dirty="0">
                <a:solidFill>
                  <a:srgbClr val="C00000"/>
                </a:solidFill>
              </a:rPr>
              <a:t>[Che22]</a:t>
            </a:r>
          </a:p>
          <a:p>
            <a:pPr>
              <a:buFont typeface="System Font Regular"/>
              <a:buChar char="-"/>
            </a:pPr>
            <a:r>
              <a:rPr lang="en-US" sz="2800" dirty="0"/>
              <a:t>Security against </a:t>
            </a:r>
            <a:r>
              <a:rPr lang="en-US" sz="2800" b="1" dirty="0"/>
              <a:t>known-key</a:t>
            </a:r>
            <a:r>
              <a:rPr lang="en-US" sz="2800" dirty="0"/>
              <a:t> attackers choosing malicious contexts </a:t>
            </a:r>
          </a:p>
        </p:txBody>
      </p:sp>
      <p:pic>
        <p:nvPicPr>
          <p:cNvPr id="9" name="Picture 8" descr="A walnut with a shell&#10;&#10;AI-generated content may be incorrect.">
            <a:extLst>
              <a:ext uri="{FF2B5EF4-FFF2-40B4-BE49-F238E27FC236}">
                <a16:creationId xmlns:a16="http://schemas.microsoft.com/office/drawing/2014/main" id="{AC42BA42-703F-527E-77C0-D3A8BE0B3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711851">
            <a:off x="9090807" y="4267430"/>
            <a:ext cx="2535402" cy="1591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3D277E-807C-4A87-FDD2-7F7839A62D51}"/>
              </a:ext>
            </a:extLst>
          </p:cNvPr>
          <p:cNvSpPr txBox="1"/>
          <p:nvPr/>
        </p:nvSpPr>
        <p:spPr>
          <a:xfrm>
            <a:off x="609600" y="6287291"/>
            <a:ext cx="3753826" cy="507831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900" dirty="0">
                <a:hlinkClick r:id="rId5" tooltip="https://k12.thoughtfullearning.com/minilesson/summarizing-ideas-nutshel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276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8B29C-1393-DD24-6559-C0AA1D984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A833-1984-4410-CE33-4F18D396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5D62F-697C-7669-E745-570A3FC6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Background: What is KCS?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Our definition of KCS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Analysis of NIST SP 800-108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B44F3-CFEA-CEF2-E922-9AB83D6C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EB8A1C2-5C49-0E62-D3B8-87BC61F5BC49}"/>
              </a:ext>
            </a:extLst>
          </p:cNvPr>
          <p:cNvSpPr/>
          <p:nvPr/>
        </p:nvSpPr>
        <p:spPr>
          <a:xfrm>
            <a:off x="419100" y="1411358"/>
            <a:ext cx="5676900" cy="89369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1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A67C-8994-168B-5851-BF1EDA4D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 – Key Control Security (KCS)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0998A0-F461-B1F1-2014-437EB0DE9F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multiple parties contribute to the input of a key-derivation process,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key-control security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(or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key-control resistance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attained when the parties have assurance that (</a:t>
                </a:r>
                <a:r>
                  <a:rPr lang="en-US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 with knowledge of the input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𝐼𝑁</m:t>
                        </m:r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no single party (or proper subset of the contributors) can </a:t>
                </a:r>
                <a:r>
                  <a:rPr lang="en-US" i="1" dirty="0">
                    <a:highlight>
                      <a:srgbClr val="00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manipulate the process in such a way as to force output keying material to a preselected value (regardless of the contributions of the others)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detriment of any applications relying on that keying material.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0998A0-F461-B1F1-2014-437EB0DE9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1538" r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0192C-911F-5F23-45CA-4C7A96DA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0B6F0-8036-48BE-146C-320B6A2B8DA2}"/>
              </a:ext>
            </a:extLst>
          </p:cNvPr>
          <p:cNvSpPr txBox="1"/>
          <p:nvPr/>
        </p:nvSpPr>
        <p:spPr>
          <a:xfrm>
            <a:off x="7573107" y="551315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NIST SP 800-108 Rev. 1</a:t>
            </a:r>
          </a:p>
        </p:txBody>
      </p:sp>
    </p:spTree>
    <p:extLst>
      <p:ext uri="{BB962C8B-B14F-4D97-AF65-F5344CB8AC3E}">
        <p14:creationId xmlns:p14="http://schemas.microsoft.com/office/powerpoint/2010/main" val="145242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A425C-48DD-1E03-00FA-B5E65CEF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8F04-36F2-85FC-BE11-82B89C42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KCS Attack Scenario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F6F43-1BE2-2521-27D0-1B8CAE19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cartoon characters of two people&#10;&#10;AI-generated content may be incorrect.">
            <a:extLst>
              <a:ext uri="{FF2B5EF4-FFF2-40B4-BE49-F238E27FC236}">
                <a16:creationId xmlns:a16="http://schemas.microsoft.com/office/drawing/2014/main" id="{EC9F2265-DEC1-BA93-1CFC-2EB8B4FA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98" r="51496" b="19977"/>
          <a:stretch>
            <a:fillRect/>
          </a:stretch>
        </p:blipFill>
        <p:spPr>
          <a:xfrm>
            <a:off x="2779948" y="933522"/>
            <a:ext cx="1266757" cy="1857539"/>
          </a:xfrm>
          <a:prstGeom prst="rect">
            <a:avLst/>
          </a:prstGeom>
        </p:spPr>
      </p:pic>
      <p:pic>
        <p:nvPicPr>
          <p:cNvPr id="10" name="Picture 9" descr="A cartoon characters of two people&#10;&#10;AI-generated content may be incorrect.">
            <a:extLst>
              <a:ext uri="{FF2B5EF4-FFF2-40B4-BE49-F238E27FC236}">
                <a16:creationId xmlns:a16="http://schemas.microsoft.com/office/drawing/2014/main" id="{A3BD75AF-2378-1E50-8681-A6F3FE9405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798" t="5906" b="18995"/>
          <a:stretch>
            <a:fillRect/>
          </a:stretch>
        </p:blipFill>
        <p:spPr>
          <a:xfrm>
            <a:off x="7976681" y="913929"/>
            <a:ext cx="1242652" cy="189672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462DC6-64DC-A06C-CE92-2946B1AC1888}"/>
              </a:ext>
            </a:extLst>
          </p:cNvPr>
          <p:cNvCxnSpPr/>
          <p:nvPr/>
        </p:nvCxnSpPr>
        <p:spPr>
          <a:xfrm>
            <a:off x="4377446" y="1356454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CA101B-3FD7-98A6-81D9-8D903A68B297}"/>
              </a:ext>
            </a:extLst>
          </p:cNvPr>
          <p:cNvCxnSpPr>
            <a:cxnSpLocks/>
          </p:cNvCxnSpPr>
          <p:nvPr/>
        </p:nvCxnSpPr>
        <p:spPr>
          <a:xfrm flipH="1">
            <a:off x="4377446" y="1781229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8D5CF0-1050-155A-AA98-26710DB7F3C8}"/>
              </a:ext>
            </a:extLst>
          </p:cNvPr>
          <p:cNvCxnSpPr/>
          <p:nvPr/>
        </p:nvCxnSpPr>
        <p:spPr>
          <a:xfrm>
            <a:off x="4377446" y="2194654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1E95C4-66F9-E236-4968-FA74EF478BBC}"/>
              </a:ext>
            </a:extLst>
          </p:cNvPr>
          <p:cNvCxnSpPr>
            <a:cxnSpLocks/>
          </p:cNvCxnSpPr>
          <p:nvPr/>
        </p:nvCxnSpPr>
        <p:spPr>
          <a:xfrm flipH="1">
            <a:off x="4377446" y="2619429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59E4A0-BB58-3264-969F-A2B2436C232B}"/>
                  </a:ext>
                </a:extLst>
              </p:cNvPr>
              <p:cNvSpPr txBox="1"/>
              <p:nvPr/>
            </p:nvSpPr>
            <p:spPr>
              <a:xfrm>
                <a:off x="3015573" y="2892293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59E4A0-BB58-3264-969F-A2B2436C2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73" y="2892293"/>
                <a:ext cx="795506" cy="615553"/>
              </a:xfrm>
              <a:prstGeom prst="rect">
                <a:avLst/>
              </a:prstGeom>
              <a:blipFill>
                <a:blip r:embed="rId3"/>
                <a:stretch>
                  <a:fillRect l="-20635" r="-11111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5BC91D-9266-0ABE-C937-DB709EEF548E}"/>
                  </a:ext>
                </a:extLst>
              </p:cNvPr>
              <p:cNvSpPr txBox="1"/>
              <p:nvPr/>
            </p:nvSpPr>
            <p:spPr>
              <a:xfrm>
                <a:off x="8200254" y="2897157"/>
                <a:ext cx="7955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5BC91D-9266-0ABE-C937-DB709EEF5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54" y="2897157"/>
                <a:ext cx="795506" cy="615553"/>
              </a:xfrm>
              <a:prstGeom prst="rect">
                <a:avLst/>
              </a:prstGeom>
              <a:blipFill>
                <a:blip r:embed="rId4"/>
                <a:stretch>
                  <a:fillRect l="-18750" r="-9375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6FF838-B64E-A107-37AB-7BB5DD25B3AD}"/>
                  </a:ext>
                </a:extLst>
              </p:cNvPr>
              <p:cNvSpPr txBox="1"/>
              <p:nvPr/>
            </p:nvSpPr>
            <p:spPr>
              <a:xfrm>
                <a:off x="972279" y="4727249"/>
                <a:ext cx="762572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1">
                          <a:solidFill>
                            <a:srgbClr val="0070C0"/>
                          </a:solidFill>
                          <a:latin typeface="Candara" panose="020E0502030303020204" pitchFamily="34" charset="0"/>
                        </a:rPr>
                        <m:t>KDF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3200" smtClean="0">
                              <a:solidFill>
                                <a:srgbClr val="008F21"/>
                              </a:solidFill>
                              <a:latin typeface="Candara" panose="020E0502030303020204" pitchFamily="34" charset="0"/>
                            </a:rPr>
                            <m:t>“</m:t>
                          </m:r>
                          <m:r>
                            <m:rPr>
                              <m:nor/>
                            </m:rPr>
                            <a:rPr lang="en-US" sz="3200" smtClean="0">
                              <a:solidFill>
                                <a:srgbClr val="008F21"/>
                              </a:solidFill>
                              <a:latin typeface="Candara" panose="020E0502030303020204" pitchFamily="34" charset="0"/>
                            </a:rPr>
                            <m:t>encrypt</m:t>
                          </m:r>
                          <m:r>
                            <m:rPr>
                              <m:nor/>
                            </m:rPr>
                            <a:rPr lang="en-US" sz="3200" smtClean="0">
                              <a:solidFill>
                                <a:srgbClr val="008F21"/>
                              </a:solidFill>
                              <a:latin typeface="Candara" panose="020E0502030303020204" pitchFamily="34" charset="0"/>
                            </a:rPr>
                            <m:t>”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smtClean="0">
                              <a:solidFill>
                                <a:srgbClr val="C00000"/>
                              </a:solidFill>
                              <a:latin typeface="Candara" panose="020E0502030303020204" pitchFamily="34" charset="0"/>
                            </a:rPr>
                            <m:t>Nonce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e>
                      </m:d>
                    </m:oMath>
                  </m:oMathPara>
                </a14:m>
                <a:endParaRPr lang="en-US" sz="32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6FF838-B64E-A107-37AB-7BB5DD25B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9" y="4727249"/>
                <a:ext cx="7625728" cy="492443"/>
              </a:xfrm>
              <a:prstGeom prst="rect">
                <a:avLst/>
              </a:prstGeom>
              <a:blipFill>
                <a:blip r:embed="rId5"/>
                <a:stretch>
                  <a:fillRect t="-2564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4AB6B9C-07DE-23C2-2834-710F3E65445E}"/>
              </a:ext>
            </a:extLst>
          </p:cNvPr>
          <p:cNvCxnSpPr>
            <a:cxnSpLocks/>
          </p:cNvCxnSpPr>
          <p:nvPr/>
        </p:nvCxnSpPr>
        <p:spPr>
          <a:xfrm flipH="1">
            <a:off x="4323619" y="4029129"/>
            <a:ext cx="3268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DA870E-79F6-16FD-AD20-A60D4DE01556}"/>
                  </a:ext>
                </a:extLst>
              </p:cNvPr>
              <p:cNvSpPr txBox="1"/>
              <p:nvPr/>
            </p:nvSpPr>
            <p:spPr>
              <a:xfrm>
                <a:off x="3015573" y="3380952"/>
                <a:ext cx="62293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rgbClr val="C00000"/>
                          </a:solidFill>
                          <a:latin typeface="Candara" panose="020E0502030303020204" pitchFamily="34" charset="0"/>
                        </a:rPr>
                        <m:t>Nonce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DA870E-79F6-16FD-AD20-A60D4DE01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73" y="3380952"/>
                <a:ext cx="622935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1561823-A719-455C-923C-ED348AF9E957}"/>
              </a:ext>
            </a:extLst>
          </p:cNvPr>
          <p:cNvSpPr txBox="1"/>
          <p:nvPr/>
        </p:nvSpPr>
        <p:spPr>
          <a:xfrm>
            <a:off x="9550074" y="274639"/>
            <a:ext cx="2534074" cy="2043113"/>
          </a:xfrm>
          <a:prstGeom prst="wedgeRoundRectCallout">
            <a:avLst>
              <a:gd name="adj1" fmla="val -66328"/>
              <a:gd name="adj2" fmla="val 29086"/>
              <a:gd name="adj3" fmla="val 16667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Candara" panose="020E0502030303020204" pitchFamily="34" charset="0"/>
              </a:rPr>
              <a:t>Honest Bob chooses nonce correctly (e.g., randomly)</a:t>
            </a:r>
          </a:p>
        </p:txBody>
      </p:sp>
    </p:spTree>
    <p:extLst>
      <p:ext uri="{BB962C8B-B14F-4D97-AF65-F5344CB8AC3E}">
        <p14:creationId xmlns:p14="http://schemas.microsoft.com/office/powerpoint/2010/main" val="34672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C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82880" rIns="182880" bIns="182880">
        <a:spAutoFit/>
      </a:bodyPr>
      <a:lstStyle>
        <a:defPPr marL="0" indent="0" algn="l">
          <a:buNone/>
          <a:defRPr sz="2800" b="1" dirty="0">
            <a:latin typeface="Candara" panose="020E0502030303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49729</TotalTime>
  <Words>1278</Words>
  <Application>Microsoft Macintosh PowerPoint</Application>
  <PresentationFormat>Widescreen</PresentationFormat>
  <Paragraphs>293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System Font Regular</vt:lpstr>
      <vt:lpstr>Arial</vt:lpstr>
      <vt:lpstr>Times New Roman</vt:lpstr>
      <vt:lpstr>Cambria Math</vt:lpstr>
      <vt:lpstr>Calibri</vt:lpstr>
      <vt:lpstr>Candara</vt:lpstr>
      <vt:lpstr>Helvetica Neue</vt:lpstr>
      <vt:lpstr>Custom Design</vt:lpstr>
      <vt:lpstr>Cryptographic Treatment of  Key Control Security In Light of NIST SP 800-108 </vt:lpstr>
      <vt:lpstr>Key Derivation Functions</vt:lpstr>
      <vt:lpstr>Key Derivation Functions</vt:lpstr>
      <vt:lpstr>Key Derivation Functions</vt:lpstr>
      <vt:lpstr>Key Derivation Functions</vt:lpstr>
      <vt:lpstr>When are KDFs secure?</vt:lpstr>
      <vt:lpstr>Agenda</vt:lpstr>
      <vt:lpstr>This work – Key Control Security (KCS)</vt:lpstr>
      <vt:lpstr>KCS Attack Scenario</vt:lpstr>
      <vt:lpstr>KCS Attack Scenario</vt:lpstr>
      <vt:lpstr>Example – CTR</vt:lpstr>
      <vt:lpstr>Example – CTR-CMAC</vt:lpstr>
      <vt:lpstr>KCS Attack</vt:lpstr>
      <vt:lpstr>KCS Summary</vt:lpstr>
      <vt:lpstr>Agenda</vt:lpstr>
      <vt:lpstr>KCS Definition</vt:lpstr>
      <vt:lpstr>KCS Definition – Ideal Models</vt:lpstr>
      <vt:lpstr>Agenda</vt:lpstr>
      <vt:lpstr>NIST SP-800-108 Constructions</vt:lpstr>
      <vt:lpstr>KMAC &amp; HMAC – Security Proofs</vt:lpstr>
      <vt:lpstr>CMAC – Cryptanalysis</vt:lpstr>
      <vt:lpstr>Conclusions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Stefano Tessaro</cp:lastModifiedBy>
  <cp:revision>26</cp:revision>
  <cp:lastPrinted>2023-10-03T04:09:59Z</cp:lastPrinted>
  <dcterms:created xsi:type="dcterms:W3CDTF">2015-04-17T01:19:23Z</dcterms:created>
  <dcterms:modified xsi:type="dcterms:W3CDTF">2025-08-17T22:22:27Z</dcterms:modified>
</cp:coreProperties>
</file>