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256" r:id="rId2"/>
    <p:sldId id="263" r:id="rId3"/>
    <p:sldId id="307" r:id="rId4"/>
    <p:sldId id="264" r:id="rId5"/>
    <p:sldId id="308" r:id="rId6"/>
    <p:sldId id="265" r:id="rId7"/>
    <p:sldId id="272" r:id="rId8"/>
    <p:sldId id="278" r:id="rId9"/>
    <p:sldId id="268" r:id="rId10"/>
    <p:sldId id="269" r:id="rId11"/>
    <p:sldId id="270" r:id="rId12"/>
    <p:sldId id="296" r:id="rId13"/>
    <p:sldId id="284" r:id="rId14"/>
    <p:sldId id="285" r:id="rId15"/>
    <p:sldId id="304" r:id="rId16"/>
    <p:sldId id="305" r:id="rId17"/>
    <p:sldId id="306" r:id="rId18"/>
    <p:sldId id="303" r:id="rId19"/>
    <p:sldId id="279" r:id="rId20"/>
    <p:sldId id="271" r:id="rId21"/>
    <p:sldId id="273" r:id="rId22"/>
    <p:sldId id="317" r:id="rId23"/>
    <p:sldId id="310" r:id="rId24"/>
    <p:sldId id="314" r:id="rId25"/>
    <p:sldId id="315" r:id="rId26"/>
    <p:sldId id="316" r:id="rId27"/>
    <p:sldId id="318" r:id="rId28"/>
    <p:sldId id="274" r:id="rId29"/>
    <p:sldId id="277" r:id="rId30"/>
    <p:sldId id="299" r:id="rId31"/>
    <p:sldId id="275" r:id="rId32"/>
    <p:sldId id="276" r:id="rId33"/>
    <p:sldId id="280" r:id="rId34"/>
    <p:sldId id="281" r:id="rId35"/>
    <p:sldId id="301" r:id="rId36"/>
    <p:sldId id="300" r:id="rId37"/>
    <p:sldId id="302" r:id="rId38"/>
    <p:sldId id="282" r:id="rId39"/>
    <p:sldId id="283" r:id="rId40"/>
    <p:sldId id="291" r:id="rId41"/>
    <p:sldId id="292" r:id="rId42"/>
    <p:sldId id="294" r:id="rId43"/>
    <p:sldId id="293" r:id="rId44"/>
    <p:sldId id="286" r:id="rId45"/>
    <p:sldId id="287" r:id="rId46"/>
    <p:sldId id="288" r:id="rId47"/>
    <p:sldId id="262" r:id="rId48"/>
    <p:sldId id="297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94"/>
  </p:normalViewPr>
  <p:slideViewPr>
    <p:cSldViewPr snapToGrid="0">
      <p:cViewPr varScale="1">
        <p:scale>
          <a:sx n="93" d="100"/>
          <a:sy n="93" d="100"/>
        </p:scale>
        <p:origin x="216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CE291-0FD5-3449-9B86-4115D2754C66}" type="datetimeFigureOut">
              <a:rPr lang="en-US" smtClean="0"/>
              <a:t>8/18/25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BACF0-054E-E04D-A723-829A7DC8A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7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example</a:t>
            </a:r>
          </a:p>
          <a:p>
            <a:r>
              <a:rPr lang="en-US" dirty="0"/>
              <a:t>Mention that Merkle trees are often used to solve this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BACF0-054E-E04D-A723-829A7DC8A3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12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example</a:t>
            </a:r>
          </a:p>
          <a:p>
            <a:r>
              <a:rPr lang="en-US" dirty="0"/>
              <a:t>Mention that Merkle trees are often used to solve this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BACF0-054E-E04D-A723-829A7DC8A3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D041-BFF1-984C-A429-EB661084C46B}" type="datetimeFigureOut">
              <a:rPr lang="en-US" smtClean="0"/>
              <a:t>8/16/25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A42A-BCCD-F74A-8C8F-D728A24D2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8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D041-BFF1-984C-A429-EB661084C46B}" type="datetimeFigureOut">
              <a:rPr lang="en-US" smtClean="0"/>
              <a:t>8/16/25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A42A-BCCD-F74A-8C8F-D728A24D2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72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D041-BFF1-984C-A429-EB661084C46B}" type="datetimeFigureOut">
              <a:rPr lang="en-US" smtClean="0"/>
              <a:t>8/16/25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A42A-BCCD-F74A-8C8F-D728A24D2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4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D041-BFF1-984C-A429-EB661084C46B}" type="datetimeFigureOut">
              <a:rPr lang="en-US" smtClean="0"/>
              <a:t>8/16/25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A42A-BCCD-F74A-8C8F-D728A24D2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D041-BFF1-984C-A429-EB661084C46B}" type="datetimeFigureOut">
              <a:rPr lang="en-US" smtClean="0"/>
              <a:t>8/16/25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A42A-BCCD-F74A-8C8F-D728A24D2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4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D041-BFF1-984C-A429-EB661084C46B}" type="datetimeFigureOut">
              <a:rPr lang="en-US" smtClean="0"/>
              <a:t>8/16/25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A42A-BCCD-F74A-8C8F-D728A24D2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81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D041-BFF1-984C-A429-EB661084C46B}" type="datetimeFigureOut">
              <a:rPr lang="en-US" smtClean="0"/>
              <a:t>8/16/25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A42A-BCCD-F74A-8C8F-D728A24D2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0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D041-BFF1-984C-A429-EB661084C46B}" type="datetimeFigureOut">
              <a:rPr lang="en-US" smtClean="0"/>
              <a:t>8/16/25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A42A-BCCD-F74A-8C8F-D728A24D2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94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D041-BFF1-984C-A429-EB661084C46B}" type="datetimeFigureOut">
              <a:rPr lang="en-US" smtClean="0"/>
              <a:t>8/16/25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A42A-BCCD-F74A-8C8F-D728A24D2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4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D041-BFF1-984C-A429-EB661084C46B}" type="datetimeFigureOut">
              <a:rPr lang="en-US" smtClean="0"/>
              <a:t>8/16/25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A42A-BCCD-F74A-8C8F-D728A24D2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50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1D041-BFF1-984C-A429-EB661084C46B}" type="datetimeFigureOut">
              <a:rPr lang="en-US" smtClean="0"/>
              <a:t>8/16/25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A42A-BCCD-F74A-8C8F-D728A24D2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4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1D041-BFF1-984C-A429-EB661084C46B}" type="datetimeFigureOut">
              <a:rPr lang="en-US" smtClean="0"/>
              <a:t>8/16/25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EA42A-BCCD-F74A-8C8F-D728A24D2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3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6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6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0.png"/><Relationship Id="rId10" Type="http://schemas.openxmlformats.org/officeDocument/2006/relationships/image" Target="../media/image67.png"/><Relationship Id="rId4" Type="http://schemas.openxmlformats.org/officeDocument/2006/relationships/image" Target="../media/image59.png"/><Relationship Id="rId9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79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6.png"/><Relationship Id="rId7" Type="http://schemas.openxmlformats.org/officeDocument/2006/relationships/image" Target="../media/image8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5.png"/><Relationship Id="rId7" Type="http://schemas.openxmlformats.org/officeDocument/2006/relationships/image" Target="../media/image9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5.png"/><Relationship Id="rId7" Type="http://schemas.openxmlformats.org/officeDocument/2006/relationships/image" Target="../media/image9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86.png"/><Relationship Id="rId9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7.png"/><Relationship Id="rId7" Type="http://schemas.openxmlformats.org/officeDocument/2006/relationships/image" Target="../media/image9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8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86.png"/><Relationship Id="rId9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7.png"/><Relationship Id="rId7" Type="http://schemas.openxmlformats.org/officeDocument/2006/relationships/image" Target="../media/image8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8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7.png"/><Relationship Id="rId7" Type="http://schemas.openxmlformats.org/officeDocument/2006/relationships/image" Target="../media/image8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ia.cr/2025/234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43A03-B702-62DF-3BE7-1E1649A5C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331" y="37285"/>
            <a:ext cx="11519338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Merkle Mountain Ranges are Optimal:</a:t>
            </a:r>
            <a:br>
              <a:rPr lang="en-US" dirty="0"/>
            </a:br>
            <a:r>
              <a:rPr lang="en-US" sz="4400" dirty="0"/>
              <a:t>On Witness Update Frequency </a:t>
            </a:r>
            <a:br>
              <a:rPr lang="en-US" sz="4400" dirty="0"/>
            </a:br>
            <a:r>
              <a:rPr lang="en-US" sz="4400" dirty="0"/>
              <a:t>for Cryptographic Accumulators</a:t>
            </a:r>
          </a:p>
        </p:txBody>
      </p:sp>
      <p:pic>
        <p:nvPicPr>
          <p:cNvPr id="1026" name="Picture 2" descr="High Exposure ledge, Gunks, NY. 2019.">
            <a:extLst>
              <a:ext uri="{FF2B5EF4-FFF2-40B4-BE49-F238E27FC236}">
                <a16:creationId xmlns:a16="http://schemas.microsoft.com/office/drawing/2014/main" id="{7D63BD36-462C-A77A-8709-E48E6C4A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94" y="3362996"/>
            <a:ext cx="2388706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">
            <a:extLst>
              <a:ext uri="{FF2B5EF4-FFF2-40B4-BE49-F238E27FC236}">
                <a16:creationId xmlns:a16="http://schemas.microsoft.com/office/drawing/2014/main" id="{4C999D8C-AC0A-813E-AB7C-44BA2002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063" y="3361890"/>
            <a:ext cx="2388706" cy="238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oanna Karantaidou - postdoctoral researcher, cryptographer | LinkedIn">
            <a:extLst>
              <a:ext uri="{FF2B5EF4-FFF2-40B4-BE49-F238E27FC236}">
                <a16:creationId xmlns:a16="http://schemas.microsoft.com/office/drawing/2014/main" id="{921DC621-930E-0CE2-1709-4FB04586B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01" y="3361890"/>
            <a:ext cx="2388706" cy="238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iranda Christ">
            <a:extLst>
              <a:ext uri="{FF2B5EF4-FFF2-40B4-BE49-F238E27FC236}">
                <a16:creationId xmlns:a16="http://schemas.microsoft.com/office/drawing/2014/main" id="{87DD7376-CB74-9AA6-E520-7E3DAEB66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332" y="3361890"/>
            <a:ext cx="2388706" cy="238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260ADB-D4F2-4349-DDCD-676CD6D95E4B}"/>
              </a:ext>
            </a:extLst>
          </p:cNvPr>
          <p:cNvSpPr txBox="1"/>
          <p:nvPr/>
        </p:nvSpPr>
        <p:spPr>
          <a:xfrm>
            <a:off x="927933" y="5843752"/>
            <a:ext cx="1790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Joe Bonneau</a:t>
            </a:r>
          </a:p>
          <a:p>
            <a:pPr algn="ctr"/>
            <a:r>
              <a:rPr lang="en-US" dirty="0"/>
              <a:t>NYU, a16z crypto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32FA4-27FC-D25D-C814-08DD70A16767}"/>
              </a:ext>
            </a:extLst>
          </p:cNvPr>
          <p:cNvSpPr txBox="1"/>
          <p:nvPr/>
        </p:nvSpPr>
        <p:spPr>
          <a:xfrm>
            <a:off x="4034355" y="5843751"/>
            <a:ext cx="134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Jessica Chen</a:t>
            </a:r>
          </a:p>
          <a:p>
            <a:pPr algn="ctr"/>
            <a:r>
              <a:rPr lang="en-US" dirty="0"/>
              <a:t>NYU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57B0E-F024-8014-717F-5E04E6FC4377}"/>
              </a:ext>
            </a:extLst>
          </p:cNvPr>
          <p:cNvSpPr txBox="1"/>
          <p:nvPr/>
        </p:nvSpPr>
        <p:spPr>
          <a:xfrm>
            <a:off x="6538016" y="5843750"/>
            <a:ext cx="2111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Miranda Christ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Columbia University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FC52BF-006C-FA9D-C44B-00E73407AF53}"/>
              </a:ext>
            </a:extLst>
          </p:cNvPr>
          <p:cNvSpPr txBox="1"/>
          <p:nvPr/>
        </p:nvSpPr>
        <p:spPr>
          <a:xfrm>
            <a:off x="8940558" y="5843749"/>
            <a:ext cx="307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Ioanna</a:t>
            </a:r>
            <a:r>
              <a:rPr lang="en-US" dirty="0"/>
              <a:t> </a:t>
            </a:r>
            <a:r>
              <a:rPr lang="en-US" dirty="0" err="1"/>
              <a:t>Karantaidou</a:t>
            </a:r>
            <a:endParaRPr lang="en-US" dirty="0"/>
          </a:p>
          <a:p>
            <a:pPr algn="ctr"/>
            <a:r>
              <a:rPr lang="en-US" dirty="0"/>
              <a:t>CNRF, IRIF, Université Paris </a:t>
            </a:r>
            <a:r>
              <a:rPr lang="en-US" dirty="0" err="1"/>
              <a:t>Cité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5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F1E2F-FFB1-3773-47FA-7024ACC6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add an element?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175AE8A-635E-2E1C-0AF7-FE34688AB7AF}"/>
              </a:ext>
            </a:extLst>
          </p:cNvPr>
          <p:cNvSpPr>
            <a:spLocks noChangeAspect="1"/>
          </p:cNvSpPr>
          <p:nvPr/>
        </p:nvSpPr>
        <p:spPr>
          <a:xfrm>
            <a:off x="2729345" y="1690688"/>
            <a:ext cx="678873" cy="6788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185A126-5BE5-F3D5-4456-5086FAD927AE}"/>
              </a:ext>
            </a:extLst>
          </p:cNvPr>
          <p:cNvSpPr>
            <a:spLocks noChangeAspect="1"/>
          </p:cNvSpPr>
          <p:nvPr/>
        </p:nvSpPr>
        <p:spPr>
          <a:xfrm>
            <a:off x="1371595" y="3450215"/>
            <a:ext cx="678873" cy="6788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09339CF-877D-B15A-73B5-053D781C6E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3451" y="5154325"/>
                <a:ext cx="678873" cy="678873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09339CF-877D-B15A-73B5-053D781C6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51" y="5154325"/>
                <a:ext cx="678873" cy="678873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5F1E03A-03D7-8F4B-8763-7E2DB1064E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0472" y="5147831"/>
                <a:ext cx="678873" cy="678873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5F1E03A-03D7-8F4B-8763-7E2DB1064E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472" y="5147831"/>
                <a:ext cx="678873" cy="678873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025E0B-08BF-168D-0B89-A39CD5ACCDE7}"/>
              </a:ext>
            </a:extLst>
          </p:cNvPr>
          <p:cNvCxnSpPr>
            <a:cxnSpLocks/>
            <a:stCxn id="7" idx="0"/>
            <a:endCxn id="5" idx="3"/>
          </p:cNvCxnSpPr>
          <p:nvPr/>
        </p:nvCxnSpPr>
        <p:spPr>
          <a:xfrm flipV="1">
            <a:off x="962888" y="4029669"/>
            <a:ext cx="508126" cy="1124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BB7F58-A902-B146-4C45-8F5C4467D5D6}"/>
              </a:ext>
            </a:extLst>
          </p:cNvPr>
          <p:cNvCxnSpPr>
            <a:cxnSpLocks/>
            <a:stCxn id="5" idx="7"/>
            <a:endCxn id="4" idx="3"/>
          </p:cNvCxnSpPr>
          <p:nvPr/>
        </p:nvCxnSpPr>
        <p:spPr>
          <a:xfrm flipV="1">
            <a:off x="1951049" y="2270142"/>
            <a:ext cx="877715" cy="1279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21ACEA-6AE5-36C5-7767-32FD176B2FE1}"/>
              </a:ext>
            </a:extLst>
          </p:cNvPr>
          <p:cNvCxnSpPr>
            <a:cxnSpLocks/>
            <a:endCxn id="4" idx="5"/>
          </p:cNvCxnSpPr>
          <p:nvPr/>
        </p:nvCxnSpPr>
        <p:spPr>
          <a:xfrm flipH="1" flipV="1">
            <a:off x="3308799" y="2270142"/>
            <a:ext cx="759947" cy="1279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C4CBD7-8B86-B3BA-D381-EB29F57C413A}"/>
              </a:ext>
            </a:extLst>
          </p:cNvPr>
          <p:cNvCxnSpPr>
            <a:stCxn id="8" idx="0"/>
            <a:endCxn id="5" idx="5"/>
          </p:cNvCxnSpPr>
          <p:nvPr/>
        </p:nvCxnSpPr>
        <p:spPr>
          <a:xfrm flipH="1" flipV="1">
            <a:off x="1951049" y="4029669"/>
            <a:ext cx="438860" cy="1118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93F3D53-18A5-0B52-947F-299C98F40B59}"/>
              </a:ext>
            </a:extLst>
          </p:cNvPr>
          <p:cNvSpPr/>
          <p:nvPr/>
        </p:nvSpPr>
        <p:spPr>
          <a:xfrm>
            <a:off x="1782359" y="4965636"/>
            <a:ext cx="1239987" cy="1124656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5EE8AA6-717D-C612-8A6D-066D8CA0E012}"/>
              </a:ext>
            </a:extLst>
          </p:cNvPr>
          <p:cNvSpPr/>
          <p:nvPr/>
        </p:nvSpPr>
        <p:spPr>
          <a:xfrm>
            <a:off x="3710768" y="3275814"/>
            <a:ext cx="1239987" cy="1124656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626EB9E-6FFF-10D6-4217-04E8C9483E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0099" y="3498705"/>
                <a:ext cx="678873" cy="678873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626EB9E-6FFF-10D6-4217-04E8C9483E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099" y="3498705"/>
                <a:ext cx="678873" cy="67887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EE0D79B-8751-0830-B1B7-A3217B3B0771}"/>
              </a:ext>
            </a:extLst>
          </p:cNvPr>
          <p:cNvGrpSpPr/>
          <p:nvPr/>
        </p:nvGrpSpPr>
        <p:grpSpPr>
          <a:xfrm>
            <a:off x="6927461" y="1690688"/>
            <a:ext cx="4765967" cy="4399604"/>
            <a:chOff x="678869" y="1690688"/>
            <a:chExt cx="4765967" cy="439960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E8CB1CA-4C91-991C-53AB-5490FD5130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4763" y="1690688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DABC0EB-68AB-8BE9-F4EF-0441879A2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7013" y="3450215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C7BE0C7-DEBC-AB71-1AB7-CACAD72F53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24745" y="3450215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03A1612B-3868-3FA0-E9D4-1A2E4F2428B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78869" y="5154325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03A1612B-3868-3FA0-E9D4-1A2E4F2428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869" y="5154325"/>
                  <a:ext cx="678873" cy="67887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53CBCDA2-3719-8E1A-ACCD-FA64440E41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105890" y="5147831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53CBCDA2-3719-8E1A-ACCD-FA64440E41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5890" y="5147831"/>
                  <a:ext cx="678873" cy="67887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3C6D83E4-E972-F8A8-7251-F1D20CE777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45872" y="5147830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3C6D83E4-E972-F8A8-7251-F1D20CE777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872" y="5147830"/>
                  <a:ext cx="678873" cy="67887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55FA631-19AF-4251-A7B2-9AE9900BDA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65963" y="5147829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55FA631-19AF-4251-A7B2-9AE9900BDA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5963" y="5147829"/>
                  <a:ext cx="678873" cy="67887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9FF443-6C00-CFC8-CAC4-36C1C5583B0E}"/>
                </a:ext>
              </a:extLst>
            </p:cNvPr>
            <p:cNvCxnSpPr>
              <a:cxnSpLocks/>
              <a:stCxn id="11" idx="0"/>
              <a:endCxn id="9" idx="3"/>
            </p:cNvCxnSpPr>
            <p:nvPr/>
          </p:nvCxnSpPr>
          <p:spPr>
            <a:xfrm flipV="1">
              <a:off x="1018306" y="4029669"/>
              <a:ext cx="508126" cy="1124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05DD098-5868-87A3-5FCB-AB3B4DAEBD54}"/>
                </a:ext>
              </a:extLst>
            </p:cNvPr>
            <p:cNvCxnSpPr>
              <a:cxnSpLocks/>
              <a:stCxn id="9" idx="7"/>
              <a:endCxn id="6" idx="3"/>
            </p:cNvCxnSpPr>
            <p:nvPr/>
          </p:nvCxnSpPr>
          <p:spPr>
            <a:xfrm flipV="1">
              <a:off x="2006467" y="2270142"/>
              <a:ext cx="877715" cy="12794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9B4D114-5647-9023-3EA1-228561B1226D}"/>
                </a:ext>
              </a:extLst>
            </p:cNvPr>
            <p:cNvCxnSpPr>
              <a:stCxn id="10" idx="1"/>
              <a:endCxn id="6" idx="5"/>
            </p:cNvCxnSpPr>
            <p:nvPr/>
          </p:nvCxnSpPr>
          <p:spPr>
            <a:xfrm flipH="1" flipV="1">
              <a:off x="3364217" y="2270142"/>
              <a:ext cx="759947" cy="12794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88A23E-B93F-E1BA-7AE8-2539AF005C03}"/>
                </a:ext>
              </a:extLst>
            </p:cNvPr>
            <p:cNvCxnSpPr>
              <a:stCxn id="13" idx="0"/>
              <a:endCxn id="9" idx="5"/>
            </p:cNvCxnSpPr>
            <p:nvPr/>
          </p:nvCxnSpPr>
          <p:spPr>
            <a:xfrm flipH="1" flipV="1">
              <a:off x="2006467" y="4029669"/>
              <a:ext cx="438860" cy="11181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9419346-5DB1-DD51-9857-09AE1197767D}"/>
                </a:ext>
              </a:extLst>
            </p:cNvPr>
            <p:cNvCxnSpPr>
              <a:stCxn id="15" idx="0"/>
              <a:endCxn id="10" idx="3"/>
            </p:cNvCxnSpPr>
            <p:nvPr/>
          </p:nvCxnSpPr>
          <p:spPr>
            <a:xfrm flipV="1">
              <a:off x="3685309" y="4029669"/>
              <a:ext cx="438855" cy="11181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F9F5E95-E627-7BF7-2E50-22E400A5BEE0}"/>
                </a:ext>
              </a:extLst>
            </p:cNvPr>
            <p:cNvCxnSpPr>
              <a:stCxn id="16" idx="0"/>
              <a:endCxn id="10" idx="5"/>
            </p:cNvCxnSpPr>
            <p:nvPr/>
          </p:nvCxnSpPr>
          <p:spPr>
            <a:xfrm flipH="1" flipV="1">
              <a:off x="4604199" y="4029669"/>
              <a:ext cx="501201" cy="1118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9972B21E-5DB5-38F6-0549-4CDC8B729C08}"/>
                </a:ext>
              </a:extLst>
            </p:cNvPr>
            <p:cNvSpPr/>
            <p:nvPr/>
          </p:nvSpPr>
          <p:spPr>
            <a:xfrm>
              <a:off x="1837777" y="4965636"/>
              <a:ext cx="1239987" cy="1124656"/>
            </a:xfrm>
            <a:prstGeom prst="roundRect">
              <a:avLst/>
            </a:prstGeom>
            <a:noFill/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2B77247B-C461-7A9B-2812-49DAC10B59BE}"/>
                </a:ext>
              </a:extLst>
            </p:cNvPr>
            <p:cNvSpPr/>
            <p:nvPr/>
          </p:nvSpPr>
          <p:spPr>
            <a:xfrm>
              <a:off x="3766186" y="3275814"/>
              <a:ext cx="1239987" cy="1124656"/>
            </a:xfrm>
            <a:prstGeom prst="roundRect">
              <a:avLst/>
            </a:prstGeom>
            <a:noFill/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9C85B36D-0A91-BB4F-5D67-63D568E7A68D}"/>
              </a:ext>
            </a:extLst>
          </p:cNvPr>
          <p:cNvSpPr/>
          <p:nvPr/>
        </p:nvSpPr>
        <p:spPr>
          <a:xfrm>
            <a:off x="5640041" y="3846531"/>
            <a:ext cx="1103822" cy="4598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D6216AE-0142-D3C5-EBEB-68C8202501B9}"/>
              </a:ext>
            </a:extLst>
          </p:cNvPr>
          <p:cNvSpPr/>
          <p:nvPr/>
        </p:nvSpPr>
        <p:spPr>
          <a:xfrm>
            <a:off x="415639" y="1496291"/>
            <a:ext cx="5084618" cy="4987636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DCDC7E-1783-5A38-84FC-5DA317F2529C}"/>
              </a:ext>
            </a:extLst>
          </p:cNvPr>
          <p:cNvSpPr/>
          <p:nvPr/>
        </p:nvSpPr>
        <p:spPr>
          <a:xfrm>
            <a:off x="6848830" y="1482437"/>
            <a:ext cx="5084618" cy="4987636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2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F1E2F-FFB1-3773-47FA-7024ACC6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we add an element?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175AE8A-635E-2E1C-0AF7-FE34688AB7AF}"/>
              </a:ext>
            </a:extLst>
          </p:cNvPr>
          <p:cNvSpPr>
            <a:spLocks noChangeAspect="1"/>
          </p:cNvSpPr>
          <p:nvPr/>
        </p:nvSpPr>
        <p:spPr>
          <a:xfrm>
            <a:off x="2729345" y="1690688"/>
            <a:ext cx="678873" cy="6788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185A126-5BE5-F3D5-4456-5086FAD927AE}"/>
              </a:ext>
            </a:extLst>
          </p:cNvPr>
          <p:cNvSpPr>
            <a:spLocks noChangeAspect="1"/>
          </p:cNvSpPr>
          <p:nvPr/>
        </p:nvSpPr>
        <p:spPr>
          <a:xfrm>
            <a:off x="1371595" y="3450215"/>
            <a:ext cx="678873" cy="6788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09339CF-877D-B15A-73B5-053D781C6E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3451" y="5154325"/>
                <a:ext cx="678873" cy="678873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09339CF-877D-B15A-73B5-053D781C6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51" y="5154325"/>
                <a:ext cx="678873" cy="678873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5F1E03A-03D7-8F4B-8763-7E2DB1064E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50472" y="5147831"/>
                <a:ext cx="678873" cy="678873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5F1E03A-03D7-8F4B-8763-7E2DB1064E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472" y="5147831"/>
                <a:ext cx="678873" cy="678873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025E0B-08BF-168D-0B89-A39CD5ACCDE7}"/>
              </a:ext>
            </a:extLst>
          </p:cNvPr>
          <p:cNvCxnSpPr>
            <a:cxnSpLocks/>
            <a:stCxn id="7" idx="0"/>
            <a:endCxn id="5" idx="3"/>
          </p:cNvCxnSpPr>
          <p:nvPr/>
        </p:nvCxnSpPr>
        <p:spPr>
          <a:xfrm flipV="1">
            <a:off x="962888" y="4029669"/>
            <a:ext cx="508126" cy="1124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BB7F58-A902-B146-4C45-8F5C4467D5D6}"/>
              </a:ext>
            </a:extLst>
          </p:cNvPr>
          <p:cNvCxnSpPr>
            <a:cxnSpLocks/>
            <a:stCxn id="5" idx="7"/>
            <a:endCxn id="4" idx="3"/>
          </p:cNvCxnSpPr>
          <p:nvPr/>
        </p:nvCxnSpPr>
        <p:spPr>
          <a:xfrm flipV="1">
            <a:off x="1951049" y="2270142"/>
            <a:ext cx="877715" cy="1279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21ACEA-6AE5-36C5-7767-32FD176B2FE1}"/>
              </a:ext>
            </a:extLst>
          </p:cNvPr>
          <p:cNvCxnSpPr>
            <a:cxnSpLocks/>
            <a:endCxn id="4" idx="5"/>
          </p:cNvCxnSpPr>
          <p:nvPr/>
        </p:nvCxnSpPr>
        <p:spPr>
          <a:xfrm flipH="1" flipV="1">
            <a:off x="3308799" y="2270142"/>
            <a:ext cx="759947" cy="1279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C4CBD7-8B86-B3BA-D381-EB29F57C413A}"/>
              </a:ext>
            </a:extLst>
          </p:cNvPr>
          <p:cNvCxnSpPr>
            <a:stCxn id="8" idx="0"/>
            <a:endCxn id="5" idx="5"/>
          </p:cNvCxnSpPr>
          <p:nvPr/>
        </p:nvCxnSpPr>
        <p:spPr>
          <a:xfrm flipH="1" flipV="1">
            <a:off x="1951049" y="4029669"/>
            <a:ext cx="438860" cy="1118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93F3D53-18A5-0B52-947F-299C98F40B59}"/>
              </a:ext>
            </a:extLst>
          </p:cNvPr>
          <p:cNvSpPr/>
          <p:nvPr/>
        </p:nvSpPr>
        <p:spPr>
          <a:xfrm>
            <a:off x="1782359" y="4965636"/>
            <a:ext cx="1239987" cy="1124656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5EE8AA6-717D-C612-8A6D-066D8CA0E012}"/>
              </a:ext>
            </a:extLst>
          </p:cNvPr>
          <p:cNvSpPr/>
          <p:nvPr/>
        </p:nvSpPr>
        <p:spPr>
          <a:xfrm>
            <a:off x="3710768" y="3275814"/>
            <a:ext cx="1239987" cy="1124656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626EB9E-6FFF-10D6-4217-04E8C9483E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70099" y="3498705"/>
                <a:ext cx="678873" cy="678873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626EB9E-6FFF-10D6-4217-04E8C9483E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099" y="3498705"/>
                <a:ext cx="678873" cy="67887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EE0D79B-8751-0830-B1B7-A3217B3B0771}"/>
              </a:ext>
            </a:extLst>
          </p:cNvPr>
          <p:cNvGrpSpPr/>
          <p:nvPr/>
        </p:nvGrpSpPr>
        <p:grpSpPr>
          <a:xfrm>
            <a:off x="6927461" y="1690688"/>
            <a:ext cx="4765967" cy="4399604"/>
            <a:chOff x="678869" y="1690688"/>
            <a:chExt cx="4765967" cy="439960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E8CB1CA-4C91-991C-53AB-5490FD5130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4763" y="1690688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DABC0EB-68AB-8BE9-F4EF-0441879A23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7013" y="3450215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C7BE0C7-DEBC-AB71-1AB7-CACAD72F53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24745" y="3450215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03A1612B-3868-3FA0-E9D4-1A2E4F2428B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78869" y="5154325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03A1612B-3868-3FA0-E9D4-1A2E4F2428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869" y="5154325"/>
                  <a:ext cx="678873" cy="67887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53CBCDA2-3719-8E1A-ACCD-FA64440E41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105890" y="5147831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53CBCDA2-3719-8E1A-ACCD-FA64440E41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5890" y="5147831"/>
                  <a:ext cx="678873" cy="67887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3C6D83E4-E972-F8A8-7251-F1D20CE777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45872" y="5147830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3C6D83E4-E972-F8A8-7251-F1D20CE777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872" y="5147830"/>
                  <a:ext cx="678873" cy="67887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55FA631-19AF-4251-A7B2-9AE9900BDA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65963" y="5147829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55FA631-19AF-4251-A7B2-9AE9900BDA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5963" y="5147829"/>
                  <a:ext cx="678873" cy="67887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9FF443-6C00-CFC8-CAC4-36C1C5583B0E}"/>
                </a:ext>
              </a:extLst>
            </p:cNvPr>
            <p:cNvCxnSpPr>
              <a:cxnSpLocks/>
              <a:stCxn id="11" idx="0"/>
              <a:endCxn id="9" idx="3"/>
            </p:cNvCxnSpPr>
            <p:nvPr/>
          </p:nvCxnSpPr>
          <p:spPr>
            <a:xfrm flipV="1">
              <a:off x="1018306" y="4029669"/>
              <a:ext cx="508126" cy="1124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05DD098-5868-87A3-5FCB-AB3B4DAEBD54}"/>
                </a:ext>
              </a:extLst>
            </p:cNvPr>
            <p:cNvCxnSpPr>
              <a:cxnSpLocks/>
              <a:stCxn id="9" idx="7"/>
              <a:endCxn id="6" idx="3"/>
            </p:cNvCxnSpPr>
            <p:nvPr/>
          </p:nvCxnSpPr>
          <p:spPr>
            <a:xfrm flipV="1">
              <a:off x="2006467" y="2270142"/>
              <a:ext cx="877715" cy="12794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9B4D114-5647-9023-3EA1-228561B1226D}"/>
                </a:ext>
              </a:extLst>
            </p:cNvPr>
            <p:cNvCxnSpPr>
              <a:stCxn id="10" idx="1"/>
              <a:endCxn id="6" idx="5"/>
            </p:cNvCxnSpPr>
            <p:nvPr/>
          </p:nvCxnSpPr>
          <p:spPr>
            <a:xfrm flipH="1" flipV="1">
              <a:off x="3364217" y="2270142"/>
              <a:ext cx="759947" cy="12794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88A23E-B93F-E1BA-7AE8-2539AF005C03}"/>
                </a:ext>
              </a:extLst>
            </p:cNvPr>
            <p:cNvCxnSpPr>
              <a:stCxn id="13" idx="0"/>
              <a:endCxn id="9" idx="5"/>
            </p:cNvCxnSpPr>
            <p:nvPr/>
          </p:nvCxnSpPr>
          <p:spPr>
            <a:xfrm flipH="1" flipV="1">
              <a:off x="2006467" y="4029669"/>
              <a:ext cx="438860" cy="11181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9419346-5DB1-DD51-9857-09AE1197767D}"/>
                </a:ext>
              </a:extLst>
            </p:cNvPr>
            <p:cNvCxnSpPr>
              <a:stCxn id="15" idx="0"/>
              <a:endCxn id="10" idx="3"/>
            </p:cNvCxnSpPr>
            <p:nvPr/>
          </p:nvCxnSpPr>
          <p:spPr>
            <a:xfrm flipV="1">
              <a:off x="3685309" y="4029669"/>
              <a:ext cx="438855" cy="11181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F9F5E95-E627-7BF7-2E50-22E400A5BEE0}"/>
                </a:ext>
              </a:extLst>
            </p:cNvPr>
            <p:cNvCxnSpPr>
              <a:stCxn id="16" idx="0"/>
              <a:endCxn id="10" idx="5"/>
            </p:cNvCxnSpPr>
            <p:nvPr/>
          </p:nvCxnSpPr>
          <p:spPr>
            <a:xfrm flipH="1" flipV="1">
              <a:off x="4604199" y="4029669"/>
              <a:ext cx="501201" cy="1118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9972B21E-5DB5-38F6-0549-4CDC8B729C08}"/>
                </a:ext>
              </a:extLst>
            </p:cNvPr>
            <p:cNvSpPr/>
            <p:nvPr/>
          </p:nvSpPr>
          <p:spPr>
            <a:xfrm>
              <a:off x="1837777" y="4965636"/>
              <a:ext cx="1239987" cy="1124656"/>
            </a:xfrm>
            <a:prstGeom prst="roundRect">
              <a:avLst/>
            </a:prstGeom>
            <a:noFill/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2B77247B-C461-7A9B-2812-49DAC10B59BE}"/>
                </a:ext>
              </a:extLst>
            </p:cNvPr>
            <p:cNvSpPr/>
            <p:nvPr/>
          </p:nvSpPr>
          <p:spPr>
            <a:xfrm>
              <a:off x="3766186" y="3275814"/>
              <a:ext cx="1239987" cy="1124656"/>
            </a:xfrm>
            <a:prstGeom prst="roundRect">
              <a:avLst/>
            </a:prstGeom>
            <a:noFill/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9C85B36D-0A91-BB4F-5D67-63D568E7A68D}"/>
              </a:ext>
            </a:extLst>
          </p:cNvPr>
          <p:cNvSpPr/>
          <p:nvPr/>
        </p:nvSpPr>
        <p:spPr>
          <a:xfrm>
            <a:off x="5640041" y="3846531"/>
            <a:ext cx="1103822" cy="4598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D6216AE-0142-D3C5-EBEB-68C8202501B9}"/>
              </a:ext>
            </a:extLst>
          </p:cNvPr>
          <p:cNvSpPr/>
          <p:nvPr/>
        </p:nvSpPr>
        <p:spPr>
          <a:xfrm>
            <a:off x="415639" y="1496291"/>
            <a:ext cx="5084618" cy="4987636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DCDC7E-1783-5A38-84FC-5DA317F2529C}"/>
              </a:ext>
            </a:extLst>
          </p:cNvPr>
          <p:cNvSpPr/>
          <p:nvPr/>
        </p:nvSpPr>
        <p:spPr>
          <a:xfrm>
            <a:off x="6848830" y="1482437"/>
            <a:ext cx="5084618" cy="4987636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44634E27-8F7D-F18F-AD0D-453B276070F6}"/>
                  </a:ext>
                </a:extLst>
              </p:cNvPr>
              <p:cNvSpPr/>
              <p:nvPr/>
            </p:nvSpPr>
            <p:spPr>
              <a:xfrm>
                <a:off x="2764168" y="1876507"/>
                <a:ext cx="6306161" cy="126690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The membership witness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changes</a:t>
                </a:r>
              </a:p>
            </p:txBody>
          </p:sp>
        </mc:Choice>
        <mc:Fallback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44634E27-8F7D-F18F-AD0D-453B276070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168" y="1876507"/>
                <a:ext cx="6306161" cy="126690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0305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CA8FB-E9DD-7A88-B21A-3423EDBE8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witness change?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427FD81-F56B-C499-D084-192CA010A2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7621" y="2117016"/>
                <a:ext cx="3060204" cy="73746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Accumulate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427FD81-F56B-C499-D084-192CA010A2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7621" y="2117016"/>
                <a:ext cx="3060204" cy="737466"/>
              </a:xfrm>
              <a:blipFill>
                <a:blip r:embed="rId2"/>
                <a:stretch>
                  <a:fillRect l="-413"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066454A2-5B5E-2B2B-3972-93B934C60531}"/>
                  </a:ext>
                </a:extLst>
              </p:cNvPr>
              <p:cNvSpPr/>
              <p:nvPr/>
            </p:nvSpPr>
            <p:spPr>
              <a:xfrm>
                <a:off x="4862431" y="1977468"/>
                <a:ext cx="2467138" cy="71461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witness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066454A2-5B5E-2B2B-3972-93B934C605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431" y="1977468"/>
                <a:ext cx="2467138" cy="714615"/>
              </a:xfrm>
              <a:prstGeom prst="roundRect">
                <a:avLst/>
              </a:prstGeom>
              <a:blipFill>
                <a:blip r:embed="rId3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BD3BD028-9B85-33D4-98EC-B4B2A6B7239B}"/>
                  </a:ext>
                </a:extLst>
              </p:cNvPr>
              <p:cNvSpPr/>
              <p:nvPr/>
            </p:nvSpPr>
            <p:spPr>
              <a:xfrm>
                <a:off x="8988919" y="1895222"/>
                <a:ext cx="2467139" cy="87910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commitment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BD3BD028-9B85-33D4-98EC-B4B2A6B723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8919" y="1895222"/>
                <a:ext cx="2467139" cy="87910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>
            <a:extLst>
              <a:ext uri="{FF2B5EF4-FFF2-40B4-BE49-F238E27FC236}">
                <a16:creationId xmlns:a16="http://schemas.microsoft.com/office/drawing/2014/main" id="{A9FFEE36-8F10-9EA6-CD1E-1AA4A04363E2}"/>
              </a:ext>
            </a:extLst>
          </p:cNvPr>
          <p:cNvSpPr/>
          <p:nvPr/>
        </p:nvSpPr>
        <p:spPr>
          <a:xfrm>
            <a:off x="3892771" y="2187288"/>
            <a:ext cx="733050" cy="4598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C2A39C-D875-7C9A-0CD5-DD3201628DFE}"/>
              </a:ext>
            </a:extLst>
          </p:cNvPr>
          <p:cNvCxnSpPr/>
          <p:nvPr/>
        </p:nvCxnSpPr>
        <p:spPr>
          <a:xfrm>
            <a:off x="554182" y="1770529"/>
            <a:ext cx="1124989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ACBA1E-EC0B-05BB-CD7D-5F9D36BB685D}"/>
                  </a:ext>
                </a:extLst>
              </p:cNvPr>
              <p:cNvSpPr txBox="1"/>
              <p:nvPr/>
            </p:nvSpPr>
            <p:spPr>
              <a:xfrm>
                <a:off x="5106306" y="1290266"/>
                <a:ext cx="19248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witness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ACBA1E-EC0B-05BB-CD7D-5F9D36BB6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306" y="1290266"/>
                <a:ext cx="1924886" cy="461665"/>
              </a:xfrm>
              <a:prstGeom prst="rect">
                <a:avLst/>
              </a:prstGeom>
              <a:blipFill>
                <a:blip r:embed="rId5"/>
                <a:stretch>
                  <a:fillRect l="-5263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415BFAC-ECE9-723A-A922-F6CF54027793}"/>
              </a:ext>
            </a:extLst>
          </p:cNvPr>
          <p:cNvSpPr txBox="1"/>
          <p:nvPr/>
        </p:nvSpPr>
        <p:spPr>
          <a:xfrm>
            <a:off x="9260045" y="1290266"/>
            <a:ext cx="1798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commitment</a:t>
            </a:r>
          </a:p>
        </p:txBody>
      </p:sp>
      <p:sp>
        <p:nvSpPr>
          <p:cNvPr id="19" name="Left-Right Arrow 18">
            <a:extLst>
              <a:ext uri="{FF2B5EF4-FFF2-40B4-BE49-F238E27FC236}">
                <a16:creationId xmlns:a16="http://schemas.microsoft.com/office/drawing/2014/main" id="{AF14981B-53CF-5940-3CF7-80E39F313698}"/>
              </a:ext>
            </a:extLst>
          </p:cNvPr>
          <p:cNvSpPr/>
          <p:nvPr/>
        </p:nvSpPr>
        <p:spPr>
          <a:xfrm>
            <a:off x="7704725" y="2306743"/>
            <a:ext cx="967138" cy="238912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781E0C-28CB-39BB-B8F3-8F82E537AEF4}"/>
              </a:ext>
            </a:extLst>
          </p:cNvPr>
          <p:cNvSpPr txBox="1"/>
          <p:nvPr/>
        </p:nvSpPr>
        <p:spPr>
          <a:xfrm>
            <a:off x="7622703" y="1837483"/>
            <a:ext cx="109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verifies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A613559-6AC2-69CD-0492-C323BA3EBF5B}"/>
              </a:ext>
            </a:extLst>
          </p:cNvPr>
          <p:cNvGrpSpPr/>
          <p:nvPr/>
        </p:nvGrpSpPr>
        <p:grpSpPr>
          <a:xfrm>
            <a:off x="498952" y="3211121"/>
            <a:ext cx="10957106" cy="879105"/>
            <a:chOff x="498952" y="3211121"/>
            <a:chExt cx="10957106" cy="87910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Content Placeholder 2">
                  <a:extLst>
                    <a:ext uri="{FF2B5EF4-FFF2-40B4-BE49-F238E27FC236}">
                      <a16:creationId xmlns:a16="http://schemas.microsoft.com/office/drawing/2014/main" id="{4A03417E-0983-09FE-B94D-C14DC4740C4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98952" y="3332016"/>
                  <a:ext cx="3060204" cy="73746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fontScale="85000" lnSpcReduction="100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Accumulate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dirty="0"/>
                </a:p>
              </p:txBody>
            </p:sp>
          </mc:Choice>
          <mc:Fallback>
            <p:sp>
              <p:nvSpPr>
                <p:cNvPr id="8" name="Content Placeholder 2">
                  <a:extLst>
                    <a:ext uri="{FF2B5EF4-FFF2-40B4-BE49-F238E27FC236}">
                      <a16:creationId xmlns:a16="http://schemas.microsoft.com/office/drawing/2014/main" id="{4A03417E-0983-09FE-B94D-C14DC4740C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952" y="3332016"/>
                  <a:ext cx="3060204" cy="737466"/>
                </a:xfrm>
                <a:prstGeom prst="rect">
                  <a:avLst/>
                </a:prstGeom>
                <a:blipFill>
                  <a:blip r:embed="rId6"/>
                  <a:stretch>
                    <a:fillRect l="-826" t="-16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390CD3BD-13FA-08BF-EE7E-45963C0AC3CD}"/>
                </a:ext>
              </a:extLst>
            </p:cNvPr>
            <p:cNvSpPr/>
            <p:nvPr/>
          </p:nvSpPr>
          <p:spPr>
            <a:xfrm>
              <a:off x="3892771" y="3377600"/>
              <a:ext cx="733050" cy="459828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70775C9C-32F6-3A0F-2FF9-B72A52483538}"/>
                    </a:ext>
                  </a:extLst>
                </p:cNvPr>
                <p:cNvSpPr/>
                <p:nvPr/>
              </p:nvSpPr>
              <p:spPr>
                <a:xfrm>
                  <a:off x="8988919" y="3211121"/>
                  <a:ext cx="2467139" cy="879105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commitment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0" name="Rounded Rectangle 9">
                  <a:extLst>
                    <a:ext uri="{FF2B5EF4-FFF2-40B4-BE49-F238E27FC236}">
                      <a16:creationId xmlns:a16="http://schemas.microsoft.com/office/drawing/2014/main" id="{70775C9C-32F6-3A0F-2FF9-B72A524835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8919" y="3211121"/>
                  <a:ext cx="2467139" cy="879105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6D15370-B77F-2563-F951-8A78FB10492B}"/>
              </a:ext>
            </a:extLst>
          </p:cNvPr>
          <p:cNvGrpSpPr/>
          <p:nvPr/>
        </p:nvGrpSpPr>
        <p:grpSpPr>
          <a:xfrm>
            <a:off x="7394650" y="3949750"/>
            <a:ext cx="2806140" cy="622108"/>
            <a:chOff x="7334282" y="2675013"/>
            <a:chExt cx="2806140" cy="622108"/>
          </a:xfrm>
        </p:grpSpPr>
        <p:sp>
          <p:nvSpPr>
            <p:cNvPr id="23" name="Left-Right Arrow 22">
              <a:extLst>
                <a:ext uri="{FF2B5EF4-FFF2-40B4-BE49-F238E27FC236}">
                  <a16:creationId xmlns:a16="http://schemas.microsoft.com/office/drawing/2014/main" id="{70D92396-35C8-ADB7-E52E-4DC7BFD8B6B8}"/>
                </a:ext>
              </a:extLst>
            </p:cNvPr>
            <p:cNvSpPr/>
            <p:nvPr/>
          </p:nvSpPr>
          <p:spPr>
            <a:xfrm rot="1647800" flipV="1">
              <a:off x="7334282" y="2958185"/>
              <a:ext cx="1670616" cy="338936"/>
            </a:xfrm>
            <a:prstGeom prst="leftRightArrow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B95913-2DF4-F739-1ECD-4B3333C72B75}"/>
                </a:ext>
              </a:extLst>
            </p:cNvPr>
            <p:cNvSpPr txBox="1"/>
            <p:nvPr/>
          </p:nvSpPr>
          <p:spPr>
            <a:xfrm>
              <a:off x="8089796" y="2675013"/>
              <a:ext cx="2050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does not verify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01B544-D6CF-DDDE-DE68-9477AB50CF05}"/>
              </a:ext>
            </a:extLst>
          </p:cNvPr>
          <p:cNvGrpSpPr/>
          <p:nvPr/>
        </p:nvGrpSpPr>
        <p:grpSpPr>
          <a:xfrm>
            <a:off x="437621" y="5753959"/>
            <a:ext cx="11039128" cy="1092024"/>
            <a:chOff x="437621" y="5753959"/>
            <a:chExt cx="11039128" cy="109202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Content Placeholder 2">
                  <a:extLst>
                    <a:ext uri="{FF2B5EF4-FFF2-40B4-BE49-F238E27FC236}">
                      <a16:creationId xmlns:a16="http://schemas.microsoft.com/office/drawing/2014/main" id="{CDF76D41-BB84-D573-8093-F1B6C1D423F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37621" y="6108517"/>
                  <a:ext cx="3060204" cy="73746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smtClean="0">
                            <a:latin typeface="Cambria Math" panose="02040503050406030204" pitchFamily="18" charset="0"/>
                          </a:rPr>
                          <m:t>Accumulate</m:t>
                        </m:r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 …, 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400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sz="2400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sz="2400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sz="2400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sz="2400" dirty="0"/>
                </a:p>
              </p:txBody>
            </p:sp>
          </mc:Choice>
          <mc:Fallback>
            <p:sp>
              <p:nvSpPr>
                <p:cNvPr id="25" name="Content Placeholder 2">
                  <a:extLst>
                    <a:ext uri="{FF2B5EF4-FFF2-40B4-BE49-F238E27FC236}">
                      <a16:creationId xmlns:a16="http://schemas.microsoft.com/office/drawing/2014/main" id="{CDF76D41-BB84-D573-8093-F1B6C1D423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621" y="6108517"/>
                  <a:ext cx="3060204" cy="737466"/>
                </a:xfrm>
                <a:prstGeom prst="rect">
                  <a:avLst/>
                </a:prstGeom>
                <a:blipFill>
                  <a:blip r:embed="rId8"/>
                  <a:stretch>
                    <a:fillRect l="-413" r="-41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4A78988C-9BEE-9E37-88E0-9B5E2F6F77CB}"/>
                </a:ext>
              </a:extLst>
            </p:cNvPr>
            <p:cNvSpPr/>
            <p:nvPr/>
          </p:nvSpPr>
          <p:spPr>
            <a:xfrm>
              <a:off x="3913462" y="6017422"/>
              <a:ext cx="733050" cy="459828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ounded Rectangle 26">
                  <a:extLst>
                    <a:ext uri="{FF2B5EF4-FFF2-40B4-BE49-F238E27FC236}">
                      <a16:creationId xmlns:a16="http://schemas.microsoft.com/office/drawing/2014/main" id="{BC017811-873A-AC08-A74D-D75981DB6DD1}"/>
                    </a:ext>
                  </a:extLst>
                </p:cNvPr>
                <p:cNvSpPr/>
                <p:nvPr/>
              </p:nvSpPr>
              <p:spPr>
                <a:xfrm>
                  <a:off x="9009610" y="5753959"/>
                  <a:ext cx="2467139" cy="879105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commitment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27" name="Rounded Rectangle 26">
                  <a:extLst>
                    <a:ext uri="{FF2B5EF4-FFF2-40B4-BE49-F238E27FC236}">
                      <a16:creationId xmlns:a16="http://schemas.microsoft.com/office/drawing/2014/main" id="{BC017811-873A-AC08-A74D-D75981DB6D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9610" y="5753959"/>
                  <a:ext cx="2467139" cy="879105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B4B7DE9-0E3F-2E41-16B8-3CD18719D82D}"/>
              </a:ext>
            </a:extLst>
          </p:cNvPr>
          <p:cNvGrpSpPr/>
          <p:nvPr/>
        </p:nvGrpSpPr>
        <p:grpSpPr>
          <a:xfrm>
            <a:off x="7334282" y="5334794"/>
            <a:ext cx="2806140" cy="622108"/>
            <a:chOff x="7334282" y="5334794"/>
            <a:chExt cx="2806140" cy="622108"/>
          </a:xfrm>
        </p:grpSpPr>
        <p:sp>
          <p:nvSpPr>
            <p:cNvPr id="31" name="Left-Right Arrow 30">
              <a:extLst>
                <a:ext uri="{FF2B5EF4-FFF2-40B4-BE49-F238E27FC236}">
                  <a16:creationId xmlns:a16="http://schemas.microsoft.com/office/drawing/2014/main" id="{97979790-34DF-4292-2F25-99ECFF34615A}"/>
                </a:ext>
              </a:extLst>
            </p:cNvPr>
            <p:cNvSpPr/>
            <p:nvPr/>
          </p:nvSpPr>
          <p:spPr>
            <a:xfrm rot="1647800" flipV="1">
              <a:off x="7334282" y="5617966"/>
              <a:ext cx="1670616" cy="338936"/>
            </a:xfrm>
            <a:prstGeom prst="leftRightArrow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606755A-30D0-3A65-59B7-B36F7C18CE82}"/>
                </a:ext>
              </a:extLst>
            </p:cNvPr>
            <p:cNvSpPr txBox="1"/>
            <p:nvPr/>
          </p:nvSpPr>
          <p:spPr>
            <a:xfrm>
              <a:off x="8089796" y="5334794"/>
              <a:ext cx="2050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does not verify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4823315-61FC-CF67-0268-BC0CB67A7745}"/>
              </a:ext>
            </a:extLst>
          </p:cNvPr>
          <p:cNvGrpSpPr/>
          <p:nvPr/>
        </p:nvGrpSpPr>
        <p:grpSpPr>
          <a:xfrm>
            <a:off x="437621" y="4448094"/>
            <a:ext cx="11039128" cy="944114"/>
            <a:chOff x="590021" y="5379882"/>
            <a:chExt cx="11039128" cy="94411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Content Placeholder 2">
                  <a:extLst>
                    <a:ext uri="{FF2B5EF4-FFF2-40B4-BE49-F238E27FC236}">
                      <a16:creationId xmlns:a16="http://schemas.microsoft.com/office/drawing/2014/main" id="{6BEBF690-7E08-8328-31F8-33B5E7411C1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90021" y="5586530"/>
                  <a:ext cx="3060204" cy="73746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smtClean="0">
                            <a:latin typeface="Cambria Math" panose="02040503050406030204" pitchFamily="18" charset="0"/>
                          </a:rPr>
                          <m:t>Accumulate</m:t>
                        </m:r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2400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sz="2400" dirty="0"/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sz="2400" dirty="0"/>
                </a:p>
              </p:txBody>
            </p:sp>
          </mc:Choice>
          <mc:Fallback>
            <p:sp>
              <p:nvSpPr>
                <p:cNvPr id="39" name="Content Placeholder 2">
                  <a:extLst>
                    <a:ext uri="{FF2B5EF4-FFF2-40B4-BE49-F238E27FC236}">
                      <a16:creationId xmlns:a16="http://schemas.microsoft.com/office/drawing/2014/main" id="{6BEBF690-7E08-8328-31F8-33B5E7411C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021" y="5586530"/>
                  <a:ext cx="3060204" cy="737466"/>
                </a:xfrm>
                <a:prstGeom prst="rect">
                  <a:avLst/>
                </a:prstGeom>
                <a:blipFill>
                  <a:blip r:embed="rId10"/>
                  <a:stretch>
                    <a:fillRect l="-413" r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ight Arrow 39">
              <a:extLst>
                <a:ext uri="{FF2B5EF4-FFF2-40B4-BE49-F238E27FC236}">
                  <a16:creationId xmlns:a16="http://schemas.microsoft.com/office/drawing/2014/main" id="{131E1E57-EE95-620E-1F64-C58FC6A2AA46}"/>
                </a:ext>
              </a:extLst>
            </p:cNvPr>
            <p:cNvSpPr/>
            <p:nvPr/>
          </p:nvSpPr>
          <p:spPr>
            <a:xfrm>
              <a:off x="4065862" y="5643345"/>
              <a:ext cx="733050" cy="459828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Rounded Rectangle 40">
                  <a:extLst>
                    <a:ext uri="{FF2B5EF4-FFF2-40B4-BE49-F238E27FC236}">
                      <a16:creationId xmlns:a16="http://schemas.microsoft.com/office/drawing/2014/main" id="{E8919F0F-424E-0A9E-1072-0F8C310B42B1}"/>
                    </a:ext>
                  </a:extLst>
                </p:cNvPr>
                <p:cNvSpPr/>
                <p:nvPr/>
              </p:nvSpPr>
              <p:spPr>
                <a:xfrm>
                  <a:off x="9162010" y="5379882"/>
                  <a:ext cx="2467139" cy="879105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commitment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41" name="Rounded Rectangle 40">
                  <a:extLst>
                    <a:ext uri="{FF2B5EF4-FFF2-40B4-BE49-F238E27FC236}">
                      <a16:creationId xmlns:a16="http://schemas.microsoft.com/office/drawing/2014/main" id="{E8919F0F-424E-0A9E-1072-0F8C310B42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2010" y="5379882"/>
                  <a:ext cx="2467139" cy="879105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E497FCF-EB2F-65FD-F03F-E46E88125F01}"/>
              </a:ext>
            </a:extLst>
          </p:cNvPr>
          <p:cNvGrpSpPr/>
          <p:nvPr/>
        </p:nvGrpSpPr>
        <p:grpSpPr>
          <a:xfrm>
            <a:off x="7304939" y="2617718"/>
            <a:ext cx="1847672" cy="622108"/>
            <a:chOff x="7439572" y="4100049"/>
            <a:chExt cx="1847672" cy="622108"/>
          </a:xfrm>
        </p:grpSpPr>
        <p:sp>
          <p:nvSpPr>
            <p:cNvPr id="46" name="Left-Right Arrow 45">
              <a:extLst>
                <a:ext uri="{FF2B5EF4-FFF2-40B4-BE49-F238E27FC236}">
                  <a16:creationId xmlns:a16="http://schemas.microsoft.com/office/drawing/2014/main" id="{A38CC689-0DFB-1DE0-8A58-56B9CC78A591}"/>
                </a:ext>
              </a:extLst>
            </p:cNvPr>
            <p:cNvSpPr/>
            <p:nvPr/>
          </p:nvSpPr>
          <p:spPr>
            <a:xfrm rot="1647800" flipV="1">
              <a:off x="7439572" y="4383221"/>
              <a:ext cx="1670616" cy="338936"/>
            </a:xfrm>
            <a:prstGeom prst="leftRightArrow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1F6F654-1BBA-488C-DE48-38CA32BDA1C3}"/>
                </a:ext>
              </a:extLst>
            </p:cNvPr>
            <p:cNvSpPr txBox="1"/>
            <p:nvPr/>
          </p:nvSpPr>
          <p:spPr>
            <a:xfrm>
              <a:off x="8195086" y="4100049"/>
              <a:ext cx="1092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6"/>
                  </a:solidFill>
                </a:rPr>
                <a:t>verifies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5786AC78-82D0-93AC-717F-915F2CB2F1A3}"/>
                  </a:ext>
                </a:extLst>
              </p:cNvPr>
              <p:cNvSpPr/>
              <p:nvPr/>
            </p:nvSpPr>
            <p:spPr>
              <a:xfrm>
                <a:off x="554182" y="74346"/>
                <a:ext cx="6306161" cy="126690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Element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had </a:t>
                </a:r>
                <a:r>
                  <a:rPr lang="en-US" sz="2800" b="1" dirty="0"/>
                  <a:t>2 witness changes</a:t>
                </a:r>
                <a:endParaRPr lang="en-US" sz="2800" dirty="0"/>
              </a:p>
            </p:txBody>
          </p:sp>
        </mc:Choice>
        <mc:Fallback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5786AC78-82D0-93AC-717F-915F2CB2F1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82" y="74346"/>
                <a:ext cx="6306161" cy="1266905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87FEDA04-A002-D27F-1BA4-0F42CE2C2927}"/>
                  </a:ext>
                </a:extLst>
              </p:cNvPr>
              <p:cNvSpPr/>
              <p:nvPr/>
            </p:nvSpPr>
            <p:spPr>
              <a:xfrm>
                <a:off x="4902712" y="3364848"/>
                <a:ext cx="2467138" cy="71461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witness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bSup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87FEDA04-A002-D27F-1BA4-0F42CE2C2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712" y="3364848"/>
                <a:ext cx="2467138" cy="714615"/>
              </a:xfrm>
              <a:prstGeom prst="roundRect">
                <a:avLst/>
              </a:prstGeom>
              <a:blipFill>
                <a:blip r:embed="rId13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63C08C4-F840-1668-CE8E-9547B69AA99F}"/>
                  </a:ext>
                </a:extLst>
              </p:cNvPr>
              <p:cNvSpPr txBox="1"/>
              <p:nvPr/>
            </p:nvSpPr>
            <p:spPr>
              <a:xfrm>
                <a:off x="5931705" y="286199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63C08C4-F840-1668-CE8E-9547B69AA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705" y="2861990"/>
                <a:ext cx="349455" cy="430887"/>
              </a:xfrm>
              <a:prstGeom prst="rect">
                <a:avLst/>
              </a:prstGeom>
              <a:blipFill>
                <a:blip r:embed="rId14"/>
                <a:stretch>
                  <a:fillRect l="-10714" r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7EA3E0C6-F2CE-E6B1-1C8C-7B2EF677DF47}"/>
                  </a:ext>
                </a:extLst>
              </p:cNvPr>
              <p:cNvSpPr/>
              <p:nvPr/>
            </p:nvSpPr>
            <p:spPr>
              <a:xfrm>
                <a:off x="4883122" y="4643709"/>
                <a:ext cx="2467138" cy="71461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witness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bSup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7EA3E0C6-F2CE-E6B1-1C8C-7B2EF677DF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122" y="4643709"/>
                <a:ext cx="2467138" cy="714615"/>
              </a:xfrm>
              <a:prstGeom prst="roundRect">
                <a:avLst/>
              </a:prstGeom>
              <a:blipFill>
                <a:blip r:embed="rId15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86969334-577C-64E0-61C0-C0A692DE7066}"/>
                  </a:ext>
                </a:extLst>
              </p:cNvPr>
              <p:cNvSpPr/>
              <p:nvPr/>
            </p:nvSpPr>
            <p:spPr>
              <a:xfrm>
                <a:off x="4883122" y="5949574"/>
                <a:ext cx="2467138" cy="71461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witness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(4)</m:t>
                        </m:r>
                      </m:sup>
                    </m:sSubSup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86969334-577C-64E0-61C0-C0A692DE7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122" y="5949574"/>
                <a:ext cx="2467138" cy="714615"/>
              </a:xfrm>
              <a:prstGeom prst="roundRect">
                <a:avLst/>
              </a:prstGeom>
              <a:blipFill>
                <a:blip r:embed="rId16"/>
                <a:stretch>
                  <a:fillRect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287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6" grpId="0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0C058-8AB9-EEBC-A3AC-C45B1505D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witness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BAEBA-0F40-927D-CCF0-879342CC5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2964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Imagine accumulating a sequence of elements: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2622A7-83E9-34F5-8D04-290B81E0C360}"/>
                  </a:ext>
                </a:extLst>
              </p:cNvPr>
              <p:cNvSpPr txBox="1"/>
              <p:nvPr/>
            </p:nvSpPr>
            <p:spPr>
              <a:xfrm>
                <a:off x="1399309" y="2967335"/>
                <a:ext cx="22742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Acc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({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})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2622A7-83E9-34F5-8D04-290B81E0C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309" y="2967335"/>
                <a:ext cx="2274212" cy="461665"/>
              </a:xfrm>
              <a:prstGeom prst="rect">
                <a:avLst/>
              </a:prstGeom>
              <a:blipFill>
                <a:blip r:embed="rId2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918BA1CD-A244-960A-47B1-DE0A90696709}"/>
              </a:ext>
            </a:extLst>
          </p:cNvPr>
          <p:cNvSpPr/>
          <p:nvPr/>
        </p:nvSpPr>
        <p:spPr>
          <a:xfrm rot="5400000">
            <a:off x="1965033" y="3950484"/>
            <a:ext cx="1142764" cy="4598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5C4BED40-46F4-6BB7-48E5-DB3FD1FA8576}"/>
                  </a:ext>
                </a:extLst>
              </p:cNvPr>
              <p:cNvSpPr/>
              <p:nvPr/>
            </p:nvSpPr>
            <p:spPr>
              <a:xfrm>
                <a:off x="380485" y="5079042"/>
                <a:ext cx="2037648" cy="87910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0" dirty="0"/>
                  <a:t>commitment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5C4BED40-46F4-6BB7-48E5-DB3FD1FA85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85" y="5079042"/>
                <a:ext cx="2037648" cy="879105"/>
              </a:xfrm>
              <a:prstGeom prst="roundRect">
                <a:avLst/>
              </a:prstGeom>
              <a:blipFill>
                <a:blip r:embed="rId3"/>
                <a:stretch>
                  <a:fillRect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65A4AEAA-F963-D827-4DB2-70D1AA141D23}"/>
                  </a:ext>
                </a:extLst>
              </p:cNvPr>
              <p:cNvSpPr/>
              <p:nvPr/>
            </p:nvSpPr>
            <p:spPr>
              <a:xfrm>
                <a:off x="2536415" y="4947213"/>
                <a:ext cx="2037648" cy="1142764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witnesses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,…, </m:t>
                    </m:r>
                    <m:sSubSup>
                      <m:sSub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2400" b="1" dirty="0"/>
                  <a:t> </a:t>
                </a:r>
              </a:p>
            </p:txBody>
          </p:sp>
        </mc:Choice>
        <mc:Fallback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65A4AEAA-F963-D827-4DB2-70D1AA141D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415" y="4947213"/>
                <a:ext cx="2037648" cy="114276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A7DEF978-D0B2-2A0A-A5E9-862047C7441C}"/>
              </a:ext>
            </a:extLst>
          </p:cNvPr>
          <p:cNvGrpSpPr/>
          <p:nvPr/>
        </p:nvGrpSpPr>
        <p:grpSpPr>
          <a:xfrm>
            <a:off x="6490339" y="2911612"/>
            <a:ext cx="5199262" cy="3122642"/>
            <a:chOff x="6490339" y="2911612"/>
            <a:chExt cx="5199262" cy="312264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6FCE720-C2C6-E692-1D27-33034270782D}"/>
                    </a:ext>
                  </a:extLst>
                </p:cNvPr>
                <p:cNvSpPr txBox="1"/>
                <p:nvPr/>
              </p:nvSpPr>
              <p:spPr>
                <a:xfrm>
                  <a:off x="7509163" y="2911612"/>
                  <a:ext cx="3043334" cy="4914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Acc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({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})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6FCE720-C2C6-E692-1D27-3303427078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9163" y="2911612"/>
                  <a:ext cx="3043334" cy="491417"/>
                </a:xfrm>
                <a:prstGeom prst="rect">
                  <a:avLst/>
                </a:prstGeom>
                <a:blipFill>
                  <a:blip r:embed="rId5"/>
                  <a:stretch>
                    <a:fillRect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F51CD167-670F-77AE-C983-BCA8106751C2}"/>
                </a:ext>
              </a:extLst>
            </p:cNvPr>
            <p:cNvSpPr/>
            <p:nvPr/>
          </p:nvSpPr>
          <p:spPr>
            <a:xfrm rot="5400000">
              <a:off x="8074887" y="3894761"/>
              <a:ext cx="1142764" cy="459828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DF9CB075-F611-8074-FA98-C3F3A3AD827C}"/>
                    </a:ext>
                  </a:extLst>
                </p:cNvPr>
                <p:cNvSpPr/>
                <p:nvPr/>
              </p:nvSpPr>
              <p:spPr>
                <a:xfrm>
                  <a:off x="6490339" y="5023319"/>
                  <a:ext cx="2037648" cy="879105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0" dirty="0"/>
                    <a:t>commitment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DF9CB075-F611-8074-FA98-C3F3A3AD82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339" y="5023319"/>
                  <a:ext cx="2037648" cy="879105"/>
                </a:xfrm>
                <a:prstGeom prst="roundRect">
                  <a:avLst/>
                </a:prstGeom>
                <a:blipFill>
                  <a:blip r:embed="rId6"/>
                  <a:stretch>
                    <a:fillRect t="-4225" b="-42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3B1E27B6-6FBD-3774-D65C-D0FD61662C14}"/>
                    </a:ext>
                  </a:extLst>
                </p:cNvPr>
                <p:cNvSpPr/>
                <p:nvPr/>
              </p:nvSpPr>
              <p:spPr>
                <a:xfrm>
                  <a:off x="8646268" y="4891490"/>
                  <a:ext cx="3043333" cy="1142764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witnesses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,…, </m:t>
                      </m:r>
                      <m:sSubSup>
                        <m:sSub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e>
                          </m:d>
                        </m:sup>
                      </m:sSub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 …, </m:t>
                      </m:r>
                      <m:sSubSup>
                        <m:sSub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a14:m>
                  <a:r>
                    <a:rPr lang="en-US" sz="2400" b="1" dirty="0"/>
                    <a:t> </a:t>
                  </a:r>
                </a:p>
              </p:txBody>
            </p:sp>
          </mc:Choice>
          <mc:Fallback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3B1E27B6-6FBD-3774-D65C-D0FD61662C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6268" y="4891490"/>
                  <a:ext cx="3043333" cy="1142764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00FE61A-2BD9-F10C-F731-C652A9F76AA4}"/>
              </a:ext>
            </a:extLst>
          </p:cNvPr>
          <p:cNvSpPr txBox="1"/>
          <p:nvPr/>
        </p:nvSpPr>
        <p:spPr>
          <a:xfrm>
            <a:off x="5374776" y="3863065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2786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0C058-8AB9-EEBC-A3AC-C45B1505D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witness change?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BAEBA-0F40-927D-CCF0-879342CC5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2964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Imagine accumulating a sequence of elements: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2622A7-83E9-34F5-8D04-290B81E0C360}"/>
                  </a:ext>
                </a:extLst>
              </p:cNvPr>
              <p:cNvSpPr txBox="1"/>
              <p:nvPr/>
            </p:nvSpPr>
            <p:spPr>
              <a:xfrm>
                <a:off x="1399309" y="2967335"/>
                <a:ext cx="22742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Acc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({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})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2622A7-83E9-34F5-8D04-290B81E0C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309" y="2967335"/>
                <a:ext cx="2274212" cy="461665"/>
              </a:xfrm>
              <a:prstGeom prst="rect">
                <a:avLst/>
              </a:prstGeom>
              <a:blipFill>
                <a:blip r:embed="rId2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918BA1CD-A244-960A-47B1-DE0A90696709}"/>
              </a:ext>
            </a:extLst>
          </p:cNvPr>
          <p:cNvSpPr/>
          <p:nvPr/>
        </p:nvSpPr>
        <p:spPr>
          <a:xfrm rot="5400000">
            <a:off x="1965033" y="3950484"/>
            <a:ext cx="1142764" cy="4598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5C4BED40-46F4-6BB7-48E5-DB3FD1FA8576}"/>
                  </a:ext>
                </a:extLst>
              </p:cNvPr>
              <p:cNvSpPr/>
              <p:nvPr/>
            </p:nvSpPr>
            <p:spPr>
              <a:xfrm>
                <a:off x="380485" y="5079042"/>
                <a:ext cx="2037648" cy="87910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0" dirty="0"/>
                  <a:t>commitment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5C4BED40-46F4-6BB7-48E5-DB3FD1FA85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85" y="5079042"/>
                <a:ext cx="2037648" cy="879105"/>
              </a:xfrm>
              <a:prstGeom prst="roundRect">
                <a:avLst/>
              </a:prstGeom>
              <a:blipFill>
                <a:blip r:embed="rId3"/>
                <a:stretch>
                  <a:fillRect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65A4AEAA-F963-D827-4DB2-70D1AA141D23}"/>
                  </a:ext>
                </a:extLst>
              </p:cNvPr>
              <p:cNvSpPr/>
              <p:nvPr/>
            </p:nvSpPr>
            <p:spPr>
              <a:xfrm>
                <a:off x="2536415" y="4947213"/>
                <a:ext cx="2037648" cy="1142764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witnesses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,…, </m:t>
                    </m:r>
                    <m:sSubSup>
                      <m:sSub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2400" b="1" dirty="0"/>
                  <a:t> </a:t>
                </a:r>
              </a:p>
            </p:txBody>
          </p:sp>
        </mc:Choice>
        <mc:Fallback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65A4AEAA-F963-D827-4DB2-70D1AA141D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415" y="4947213"/>
                <a:ext cx="2037648" cy="114276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A7DEF978-D0B2-2A0A-A5E9-862047C7441C}"/>
              </a:ext>
            </a:extLst>
          </p:cNvPr>
          <p:cNvGrpSpPr/>
          <p:nvPr/>
        </p:nvGrpSpPr>
        <p:grpSpPr>
          <a:xfrm>
            <a:off x="6490339" y="2911612"/>
            <a:ext cx="5199262" cy="3122642"/>
            <a:chOff x="6490339" y="2911612"/>
            <a:chExt cx="5199262" cy="312264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6FCE720-C2C6-E692-1D27-33034270782D}"/>
                    </a:ext>
                  </a:extLst>
                </p:cNvPr>
                <p:cNvSpPr txBox="1"/>
                <p:nvPr/>
              </p:nvSpPr>
              <p:spPr>
                <a:xfrm>
                  <a:off x="7509163" y="2911612"/>
                  <a:ext cx="3043334" cy="4914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Acc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({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})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6FCE720-C2C6-E692-1D27-3303427078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9163" y="2911612"/>
                  <a:ext cx="3043334" cy="491417"/>
                </a:xfrm>
                <a:prstGeom prst="rect">
                  <a:avLst/>
                </a:prstGeom>
                <a:blipFill>
                  <a:blip r:embed="rId5"/>
                  <a:stretch>
                    <a:fillRect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F51CD167-670F-77AE-C983-BCA8106751C2}"/>
                </a:ext>
              </a:extLst>
            </p:cNvPr>
            <p:cNvSpPr/>
            <p:nvPr/>
          </p:nvSpPr>
          <p:spPr>
            <a:xfrm rot="5400000">
              <a:off x="8074887" y="3894761"/>
              <a:ext cx="1142764" cy="459828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DF9CB075-F611-8074-FA98-C3F3A3AD827C}"/>
                    </a:ext>
                  </a:extLst>
                </p:cNvPr>
                <p:cNvSpPr/>
                <p:nvPr/>
              </p:nvSpPr>
              <p:spPr>
                <a:xfrm>
                  <a:off x="6490339" y="5023319"/>
                  <a:ext cx="2037648" cy="879105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0" dirty="0"/>
                    <a:t>commitment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DF9CB075-F611-8074-FA98-C3F3A3AD82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0339" y="5023319"/>
                  <a:ext cx="2037648" cy="879105"/>
                </a:xfrm>
                <a:prstGeom prst="roundRect">
                  <a:avLst/>
                </a:prstGeom>
                <a:blipFill>
                  <a:blip r:embed="rId6"/>
                  <a:stretch>
                    <a:fillRect t="-4225" b="-42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3B1E27B6-6FBD-3774-D65C-D0FD61662C14}"/>
                    </a:ext>
                  </a:extLst>
                </p:cNvPr>
                <p:cNvSpPr/>
                <p:nvPr/>
              </p:nvSpPr>
              <p:spPr>
                <a:xfrm>
                  <a:off x="8646268" y="4891490"/>
                  <a:ext cx="3043333" cy="1142764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witnesses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,…, </m:t>
                      </m:r>
                      <m:sSubSup>
                        <m:sSub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e>
                          </m:d>
                        </m:sup>
                      </m:sSub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 …, </m:t>
                      </m:r>
                      <m:sSubSup>
                        <m:sSub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a14:m>
                  <a:r>
                    <a:rPr lang="en-US" sz="2400" b="1" dirty="0"/>
                    <a:t> </a:t>
                  </a:r>
                </a:p>
              </p:txBody>
            </p:sp>
          </mc:Choice>
          <mc:Fallback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3B1E27B6-6FBD-3774-D65C-D0FD61662C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6268" y="4891490"/>
                  <a:ext cx="3043333" cy="1142764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00FE61A-2BD9-F10C-F731-C652A9F76AA4}"/>
              </a:ext>
            </a:extLst>
          </p:cNvPr>
          <p:cNvSpPr txBox="1"/>
          <p:nvPr/>
        </p:nvSpPr>
        <p:spPr>
          <a:xfrm>
            <a:off x="5374776" y="3863065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D244FA9C-2A4D-CA5F-ADEB-4057571C9A3B}"/>
                  </a:ext>
                </a:extLst>
              </p:cNvPr>
              <p:cNvSpPr/>
              <p:nvPr/>
            </p:nvSpPr>
            <p:spPr>
              <a:xfrm>
                <a:off x="263236" y="1364965"/>
                <a:ext cx="11665527" cy="139888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We say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/>
                  <a:t>’s witness changes if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Verify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p>
                        </m:sSubSup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false</m:t>
                    </m:r>
                  </m:oMath>
                </a14:m>
                <a:r>
                  <a:rPr lang="en-US" sz="3200" dirty="0"/>
                  <a:t>.</a:t>
                </a:r>
              </a:p>
            </p:txBody>
          </p:sp>
        </mc:Choice>
        <mc:Fallback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D244FA9C-2A4D-CA5F-ADEB-4057571C9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36" y="1364965"/>
                <a:ext cx="11665527" cy="1398880"/>
              </a:xfrm>
              <a:prstGeom prst="roundRect">
                <a:avLst/>
              </a:prstGeom>
              <a:blipFill>
                <a:blip r:embed="rId8"/>
                <a:stretch>
                  <a:fillRect t="-2679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285120C-7687-CBE7-8740-DE13C4110388}"/>
              </a:ext>
            </a:extLst>
          </p:cNvPr>
          <p:cNvSpPr/>
          <p:nvPr/>
        </p:nvSpPr>
        <p:spPr>
          <a:xfrm>
            <a:off x="3673521" y="5473157"/>
            <a:ext cx="855883" cy="721758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08EC650-842E-9B38-4EDC-07AE4EDBBBF9}"/>
              </a:ext>
            </a:extLst>
          </p:cNvPr>
          <p:cNvSpPr/>
          <p:nvPr/>
        </p:nvSpPr>
        <p:spPr>
          <a:xfrm>
            <a:off x="7081221" y="5416754"/>
            <a:ext cx="855883" cy="721758"/>
          </a:xfrm>
          <a:prstGeom prst="roundRect">
            <a:avLst/>
          </a:prstGeom>
          <a:noFill/>
          <a:ln w="381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6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35393-BBCF-F64A-DB92-4AC1F5704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solutions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62DD9E2-2585-057B-13AB-EAF8C5DDE80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17806673"/>
                  </p:ext>
                </p:extLst>
              </p:nvPr>
            </p:nvGraphicFramePr>
            <p:xfrm>
              <a:off x="838200" y="1825625"/>
              <a:ext cx="10515597" cy="265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5199">
                      <a:extLst>
                        <a:ext uri="{9D8B030D-6E8A-4147-A177-3AD203B41FA5}">
                          <a16:colId xmlns:a16="http://schemas.microsoft.com/office/drawing/2014/main" val="58663880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1910215323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32307511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Accumulator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Commitment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# witness updates per element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04447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Simple database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10353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73407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7271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37241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62DD9E2-2585-057B-13AB-EAF8C5DDE80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17806673"/>
                  </p:ext>
                </p:extLst>
              </p:nvPr>
            </p:nvGraphicFramePr>
            <p:xfrm>
              <a:off x="838200" y="1825625"/>
              <a:ext cx="10515597" cy="265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5199">
                      <a:extLst>
                        <a:ext uri="{9D8B030D-6E8A-4147-A177-3AD203B41FA5}">
                          <a16:colId xmlns:a16="http://schemas.microsoft.com/office/drawing/2014/main" val="58663880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1910215323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3230751137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Accumulator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Commitment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# witness updates per element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044472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Simple database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62" t="-191667" r="-101087" b="-3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362" t="-191667" r="-1087" b="-30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103531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l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734070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727109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37241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65533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35393-BBCF-F64A-DB92-4AC1F5704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solutions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62DD9E2-2585-057B-13AB-EAF8C5DDE80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29660505"/>
                  </p:ext>
                </p:extLst>
              </p:nvPr>
            </p:nvGraphicFramePr>
            <p:xfrm>
              <a:off x="838200" y="1825625"/>
              <a:ext cx="10515597" cy="265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5199">
                      <a:extLst>
                        <a:ext uri="{9D8B030D-6E8A-4147-A177-3AD203B41FA5}">
                          <a16:colId xmlns:a16="http://schemas.microsoft.com/office/drawing/2014/main" val="58663880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1910215323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32307511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Accumulator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Commitment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# witness updates per element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04447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Simple database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10353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73407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7271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Merkle tree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37241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62DD9E2-2585-057B-13AB-EAF8C5DDE80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29660505"/>
                  </p:ext>
                </p:extLst>
              </p:nvPr>
            </p:nvGraphicFramePr>
            <p:xfrm>
              <a:off x="838200" y="1825625"/>
              <a:ext cx="10515597" cy="265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5199">
                      <a:extLst>
                        <a:ext uri="{9D8B030D-6E8A-4147-A177-3AD203B41FA5}">
                          <a16:colId xmlns:a16="http://schemas.microsoft.com/office/drawing/2014/main" val="58663880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1910215323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3230751137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Accumulator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Commitment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# witness updates per element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044472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Simple database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62" t="-191667" r="-101087" b="-330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362" t="-191667" r="-1087" b="-330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103531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l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734070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727109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Merkle tree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62" t="-494444" r="-101087" b="-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362" t="-494444" r="-1087" b="-2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37241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43871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35393-BBCF-F64A-DB92-4AC1F5704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solutions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62DD9E2-2585-057B-13AB-EAF8C5DDE808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838200" y="1825625"/>
              <a:ext cx="10515597" cy="265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5199">
                      <a:extLst>
                        <a:ext uri="{9D8B030D-6E8A-4147-A177-3AD203B41FA5}">
                          <a16:colId xmlns:a16="http://schemas.microsoft.com/office/drawing/2014/main" val="58663880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1910215323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32307511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Accumulator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Commitment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# witness updates per element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04447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Simple database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10353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73407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n-US" sz="2400" dirty="0"/>
                            <a:t> Merkle trees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7271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Merkle tree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37241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62DD9E2-2585-057B-13AB-EAF8C5DDE808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838200" y="1825625"/>
              <a:ext cx="10515597" cy="265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5199">
                      <a:extLst>
                        <a:ext uri="{9D8B030D-6E8A-4147-A177-3AD203B41FA5}">
                          <a16:colId xmlns:a16="http://schemas.microsoft.com/office/drawing/2014/main" val="58663880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1910215323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3230751137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Accumulator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Commitment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# witness updates per element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044472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Simple database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62" t="-191667" r="-101087" b="-330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362" t="-191667" r="-1087" b="-330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103531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l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734070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62" t="-394444" r="-201087" b="-1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62" t="-394444" r="-101087" b="-1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362" t="-394444" r="-1087" b="-12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9727109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Merkle tree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62" t="-494444" r="-101087" b="-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362" t="-494444" r="-1087" b="-2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37241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19380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35393-BBCF-F64A-DB92-4AC1F5704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solutions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62DD9E2-2585-057B-13AB-EAF8C5DDE80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124723258"/>
                  </p:ext>
                </p:extLst>
              </p:nvPr>
            </p:nvGraphicFramePr>
            <p:xfrm>
              <a:off x="838200" y="1825625"/>
              <a:ext cx="10515597" cy="265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5199">
                      <a:extLst>
                        <a:ext uri="{9D8B030D-6E8A-4147-A177-3AD203B41FA5}">
                          <a16:colId xmlns:a16="http://schemas.microsoft.com/office/drawing/2014/main" val="58663880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1910215323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32307511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Accumulator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Commitment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# witness updates per element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04447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Simple database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10353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73407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en-US" sz="2400" dirty="0"/>
                            <a:t> Merkle trees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72710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Merkle tree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37241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62DD9E2-2585-057B-13AB-EAF8C5DDE80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124723258"/>
                  </p:ext>
                </p:extLst>
              </p:nvPr>
            </p:nvGraphicFramePr>
            <p:xfrm>
              <a:off x="838200" y="1825625"/>
              <a:ext cx="10515597" cy="2651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5199">
                      <a:extLst>
                        <a:ext uri="{9D8B030D-6E8A-4147-A177-3AD203B41FA5}">
                          <a16:colId xmlns:a16="http://schemas.microsoft.com/office/drawing/2014/main" val="58663880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1910215323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3230751137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Accumulator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Commitment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# witness updates per element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044472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Simple database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62" t="-191667" r="-101087" b="-330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362" t="-191667" r="-1087" b="-330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103531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l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734070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62" t="-394444" r="-201087" b="-1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62" t="-394444" r="-101087" b="-1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362" t="-394444" r="-1087" b="-12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9727109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Merkle tree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62" t="-494444" r="-101087" b="-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362" t="-494444" r="-1087" b="-2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3724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Bent Arrow 4">
            <a:extLst>
              <a:ext uri="{FF2B5EF4-FFF2-40B4-BE49-F238E27FC236}">
                <a16:creationId xmlns:a16="http://schemas.microsoft.com/office/drawing/2014/main" id="{95B5BB7A-357D-6334-5D58-232A414D2F35}"/>
              </a:ext>
            </a:extLst>
          </p:cNvPr>
          <p:cNvSpPr/>
          <p:nvPr/>
        </p:nvSpPr>
        <p:spPr>
          <a:xfrm>
            <a:off x="166255" y="3103014"/>
            <a:ext cx="671945" cy="2410692"/>
          </a:xfrm>
          <a:prstGeom prst="bentArrow">
            <a:avLst>
              <a:gd name="adj1" fmla="val 40873"/>
              <a:gd name="adj2" fmla="val 36597"/>
              <a:gd name="adj3" fmla="val 25000"/>
              <a:gd name="adj4" fmla="val 3137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C12C765-208E-F7E6-53E6-D3D059506F17}"/>
              </a:ext>
            </a:extLst>
          </p:cNvPr>
          <p:cNvSpPr/>
          <p:nvPr/>
        </p:nvSpPr>
        <p:spPr>
          <a:xfrm>
            <a:off x="613062" y="4959928"/>
            <a:ext cx="10965873" cy="13023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Can we have a small commitment and few updates per element?</a:t>
            </a:r>
          </a:p>
        </p:txBody>
      </p:sp>
    </p:spTree>
    <p:extLst>
      <p:ext uri="{BB962C8B-B14F-4D97-AF65-F5344CB8AC3E}">
        <p14:creationId xmlns:p14="http://schemas.microsoft.com/office/powerpoint/2010/main" val="340969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85647-5976-EA1C-1F63-8889D752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accumulators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84969-5F68-802F-9369-C176FBC05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other clever accumulator constructions but they all suffer from frequent witness updates</a:t>
            </a:r>
          </a:p>
        </p:txBody>
      </p:sp>
    </p:spTree>
    <p:extLst>
      <p:ext uri="{BB962C8B-B14F-4D97-AF65-F5344CB8AC3E}">
        <p14:creationId xmlns:p14="http://schemas.microsoft.com/office/powerpoint/2010/main" val="3444264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08895-79AD-5600-B129-D308669D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AE8AC33-C8E1-E9F7-2F6E-6D0E19BFD76F}"/>
              </a:ext>
            </a:extLst>
          </p:cNvPr>
          <p:cNvSpPr/>
          <p:nvPr/>
        </p:nvSpPr>
        <p:spPr>
          <a:xfrm>
            <a:off x="1524000" y="1980461"/>
            <a:ext cx="4498426" cy="3356905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growing set 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69065E-E81B-74E9-CD8E-6D2629C450DE}"/>
              </a:ext>
            </a:extLst>
          </p:cNvPr>
          <p:cNvSpPr txBox="1"/>
          <p:nvPr/>
        </p:nvSpPr>
        <p:spPr>
          <a:xfrm>
            <a:off x="2585546" y="5477212"/>
            <a:ext cx="4414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Registered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x.509 certificates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blockchain transactions</a:t>
            </a:r>
          </a:p>
        </p:txBody>
      </p:sp>
    </p:spTree>
    <p:extLst>
      <p:ext uri="{BB962C8B-B14F-4D97-AF65-F5344CB8AC3E}">
        <p14:creationId xmlns:p14="http://schemas.microsoft.com/office/powerpoint/2010/main" val="2370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03E59-E9CA-A957-E5E6-CE5EBC328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Witness changes are costly 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2BDE3-1BCD-E513-5811-9A34C71EA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Users must come online to update their witnesses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3600" dirty="0"/>
              <a:t>This problem has led to the (re)invention of the </a:t>
            </a:r>
          </a:p>
          <a:p>
            <a:pPr marL="0" indent="0" algn="ctr">
              <a:buNone/>
            </a:pPr>
            <a:r>
              <a:rPr lang="en-US" sz="3600" b="1" dirty="0"/>
              <a:t>Merkle Mountain Range 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[Todd13], [Reyzin-Yakoubov16], [Garg-Hajiabadi-Mahmoody-Rahimi18]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16A525-911B-58B8-9C75-CE7E81EFFF1D}"/>
              </a:ext>
            </a:extLst>
          </p:cNvPr>
          <p:cNvSpPr txBox="1"/>
          <p:nvPr/>
        </p:nvSpPr>
        <p:spPr>
          <a:xfrm>
            <a:off x="838200" y="5135037"/>
            <a:ext cx="1422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blockchains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F66152-07C3-D601-18AF-74B98EFC3BCE}"/>
              </a:ext>
            </a:extLst>
          </p:cNvPr>
          <p:cNvSpPr txBox="1"/>
          <p:nvPr/>
        </p:nvSpPr>
        <p:spPr>
          <a:xfrm>
            <a:off x="3065780" y="5135037"/>
            <a:ext cx="1759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distributed PKI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C3210-168B-E4C0-37A3-665F9966F832}"/>
              </a:ext>
            </a:extLst>
          </p:cNvPr>
          <p:cNvSpPr txBox="1"/>
          <p:nvPr/>
        </p:nvSpPr>
        <p:spPr>
          <a:xfrm>
            <a:off x="6664632" y="5135037"/>
            <a:ext cx="3335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registration-based encryption</a:t>
            </a:r>
          </a:p>
        </p:txBody>
      </p:sp>
    </p:spTree>
    <p:extLst>
      <p:ext uri="{BB962C8B-B14F-4D97-AF65-F5344CB8AC3E}">
        <p14:creationId xmlns:p14="http://schemas.microsoft.com/office/powerpoint/2010/main" val="224507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4C431F-7A90-7600-FB5E-ED3DADF36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94" y="681037"/>
            <a:ext cx="9454943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A1257-B077-420F-6F10-F84E0039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Merkle Mountain Range (MMR)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8A103-87F3-13E0-E977-BEFCAEFD9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79001"/>
            <a:ext cx="10515600" cy="1325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Elements are stored at </a:t>
            </a:r>
            <a:r>
              <a:rPr lang="en-US" b="1" dirty="0"/>
              <a:t>leaves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Commitment is now a </a:t>
            </a:r>
            <a:r>
              <a:rPr lang="en-US" b="1" dirty="0"/>
              <a:t>list of roots</a:t>
            </a:r>
          </a:p>
          <a:p>
            <a:pPr marL="0" indent="0">
              <a:buNone/>
            </a:pPr>
            <a:r>
              <a:rPr lang="en-US" dirty="0"/>
              <a:t>Membership witnesses are still paths</a:t>
            </a:r>
          </a:p>
        </p:txBody>
      </p:sp>
    </p:spTree>
    <p:extLst>
      <p:ext uri="{BB962C8B-B14F-4D97-AF65-F5344CB8AC3E}">
        <p14:creationId xmlns:p14="http://schemas.microsoft.com/office/powerpoint/2010/main" val="480794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D83FF2-7821-987A-7808-4FE52ADEF603}"/>
              </a:ext>
            </a:extLst>
          </p:cNvPr>
          <p:cNvSpPr/>
          <p:nvPr/>
        </p:nvSpPr>
        <p:spPr>
          <a:xfrm>
            <a:off x="9152590" y="1342706"/>
            <a:ext cx="2334666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4BE8E1A-67AA-8C74-064A-6A60776366AC}"/>
              </a:ext>
            </a:extLst>
          </p:cNvPr>
          <p:cNvSpPr/>
          <p:nvPr/>
        </p:nvSpPr>
        <p:spPr>
          <a:xfrm>
            <a:off x="526473" y="1371600"/>
            <a:ext cx="4668982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A1257-B077-420F-6F10-F84E0039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Merkle Mountain Range (MMR)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34EAA2-21A9-3E83-0B62-A104B46C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776" y="5321950"/>
            <a:ext cx="10515600" cy="1325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Elements are stored at </a:t>
            </a:r>
            <a:r>
              <a:rPr lang="en-US" b="1" dirty="0"/>
              <a:t>leaves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Commitment is now a </a:t>
            </a:r>
            <a:r>
              <a:rPr lang="en-US" b="1" dirty="0"/>
              <a:t>list of roots</a:t>
            </a:r>
          </a:p>
          <a:p>
            <a:pPr marL="0" indent="0">
              <a:buNone/>
            </a:pPr>
            <a:r>
              <a:rPr lang="en-US" dirty="0"/>
              <a:t>Membership witnesses are still paths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9C0FB3-0644-E2B5-0DFB-BDBDF6D7C8B7}"/>
              </a:ext>
            </a:extLst>
          </p:cNvPr>
          <p:cNvGrpSpPr/>
          <p:nvPr/>
        </p:nvGrpSpPr>
        <p:grpSpPr>
          <a:xfrm>
            <a:off x="838200" y="1773818"/>
            <a:ext cx="3747655" cy="2964440"/>
            <a:chOff x="678869" y="1690688"/>
            <a:chExt cx="4765967" cy="414251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B41824-8212-2F47-9853-2D03CC6EA7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4763" y="1690688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A8637B2-15CF-C08E-A10B-C2E4F2B90A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7013" y="3450215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DCEA7B-65CB-0FF3-B763-EEC6AF58F4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24745" y="3450215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E8C226E-C57F-01AB-6323-B1185BAACE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78869" y="5154325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E8C226E-C57F-01AB-6323-B1185BAACE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869" y="5154325"/>
                  <a:ext cx="678873" cy="678873"/>
                </a:xfrm>
                <a:prstGeom prst="ellipse">
                  <a:avLst/>
                </a:prstGeom>
                <a:blipFill>
                  <a:blip r:embed="rId2"/>
                  <a:stretch>
                    <a:fillRect l="-454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D39E8AA-503A-AF41-55D3-D5105BC83D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105890" y="5147831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D39E8AA-503A-AF41-55D3-D5105BC83D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5890" y="5147831"/>
                  <a:ext cx="678873" cy="678873"/>
                </a:xfrm>
                <a:prstGeom prst="ellipse">
                  <a:avLst/>
                </a:prstGeom>
                <a:blipFill>
                  <a:blip r:embed="rId3"/>
                  <a:stretch>
                    <a:fillRect l="-6818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D6B0B7A6-0247-7ACD-0BC7-507D8D7BEA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45872" y="5147830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D6B0B7A6-0247-7ACD-0BC7-507D8D7BEA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872" y="5147830"/>
                  <a:ext cx="678873" cy="678873"/>
                </a:xfrm>
                <a:prstGeom prst="ellipse">
                  <a:avLst/>
                </a:prstGeom>
                <a:blipFill>
                  <a:blip r:embed="rId4"/>
                  <a:stretch>
                    <a:fillRect l="-4444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6BE3B57-0FBD-029A-5795-32D9DDE5B5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65963" y="5147829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6BE3B57-0FBD-029A-5795-32D9DDE5B5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5963" y="5147829"/>
                  <a:ext cx="678873" cy="678873"/>
                </a:xfrm>
                <a:prstGeom prst="ellipse">
                  <a:avLst/>
                </a:prstGeom>
                <a:blipFill>
                  <a:blip r:embed="rId5"/>
                  <a:stretch>
                    <a:fillRect l="-454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E19A5CC-4EF0-FC4E-0D85-A4F6B14A8BCC}"/>
                </a:ext>
              </a:extLst>
            </p:cNvPr>
            <p:cNvCxnSpPr>
              <a:cxnSpLocks/>
              <a:stCxn id="12" idx="0"/>
              <a:endCxn id="10" idx="3"/>
            </p:cNvCxnSpPr>
            <p:nvPr/>
          </p:nvCxnSpPr>
          <p:spPr>
            <a:xfrm flipV="1">
              <a:off x="1018306" y="4029669"/>
              <a:ext cx="508126" cy="1124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CC763A3-ACDE-5B5D-EB27-D98541F40C32}"/>
                </a:ext>
              </a:extLst>
            </p:cNvPr>
            <p:cNvCxnSpPr>
              <a:cxnSpLocks/>
              <a:stCxn id="10" idx="7"/>
              <a:endCxn id="9" idx="3"/>
            </p:cNvCxnSpPr>
            <p:nvPr/>
          </p:nvCxnSpPr>
          <p:spPr>
            <a:xfrm flipV="1">
              <a:off x="2006467" y="2270142"/>
              <a:ext cx="877715" cy="12794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28F0243-8DEE-3E2D-7B26-89B474CBCC57}"/>
                </a:ext>
              </a:extLst>
            </p:cNvPr>
            <p:cNvCxnSpPr>
              <a:stCxn id="11" idx="1"/>
              <a:endCxn id="9" idx="5"/>
            </p:cNvCxnSpPr>
            <p:nvPr/>
          </p:nvCxnSpPr>
          <p:spPr>
            <a:xfrm flipH="1" flipV="1">
              <a:off x="3364217" y="2270142"/>
              <a:ext cx="759947" cy="12794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452F1E-C959-D0BE-383F-235C82D1D53B}"/>
                </a:ext>
              </a:extLst>
            </p:cNvPr>
            <p:cNvCxnSpPr>
              <a:stCxn id="13" idx="0"/>
              <a:endCxn id="10" idx="5"/>
            </p:cNvCxnSpPr>
            <p:nvPr/>
          </p:nvCxnSpPr>
          <p:spPr>
            <a:xfrm flipH="1" flipV="1">
              <a:off x="2006467" y="4029669"/>
              <a:ext cx="438860" cy="11181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6D6A6F-D394-7BD6-67A1-82D1FA318D4A}"/>
                </a:ext>
              </a:extLst>
            </p:cNvPr>
            <p:cNvCxnSpPr>
              <a:stCxn id="14" idx="0"/>
              <a:endCxn id="11" idx="3"/>
            </p:cNvCxnSpPr>
            <p:nvPr/>
          </p:nvCxnSpPr>
          <p:spPr>
            <a:xfrm flipV="1">
              <a:off x="3685309" y="4029669"/>
              <a:ext cx="438855" cy="11181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91CF35-34BB-A215-8897-975D16B9DADB}"/>
                </a:ext>
              </a:extLst>
            </p:cNvPr>
            <p:cNvCxnSpPr>
              <a:stCxn id="15" idx="0"/>
              <a:endCxn id="11" idx="5"/>
            </p:cNvCxnSpPr>
            <p:nvPr/>
          </p:nvCxnSpPr>
          <p:spPr>
            <a:xfrm flipH="1" flipV="1">
              <a:off x="4604199" y="4029669"/>
              <a:ext cx="501201" cy="1118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08AEBC-72B7-DD09-C887-31F6DAC9A929}"/>
              </a:ext>
            </a:extLst>
          </p:cNvPr>
          <p:cNvSpPr/>
          <p:nvPr/>
        </p:nvSpPr>
        <p:spPr>
          <a:xfrm>
            <a:off x="5340505" y="1342706"/>
            <a:ext cx="3678804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400B24-50FA-E5D0-FE7E-FA2E7003CEAB}"/>
              </a:ext>
            </a:extLst>
          </p:cNvPr>
          <p:cNvSpPr txBox="1"/>
          <p:nvPr/>
        </p:nvSpPr>
        <p:spPr>
          <a:xfrm>
            <a:off x="4052032" y="1504455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51F7F9-DC03-338D-36B8-9AD97E1CF08E}"/>
              </a:ext>
            </a:extLst>
          </p:cNvPr>
          <p:cNvSpPr txBox="1"/>
          <p:nvPr/>
        </p:nvSpPr>
        <p:spPr>
          <a:xfrm>
            <a:off x="7831540" y="1459855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5E0D6B-6DE3-F64F-73E6-1853FB3ED06F}"/>
              </a:ext>
            </a:extLst>
          </p:cNvPr>
          <p:cNvSpPr txBox="1"/>
          <p:nvPr/>
        </p:nvSpPr>
        <p:spPr>
          <a:xfrm>
            <a:off x="10464326" y="1431644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1</a:t>
            </a:r>
          </a:p>
        </p:txBody>
      </p:sp>
    </p:spTree>
    <p:extLst>
      <p:ext uri="{BB962C8B-B14F-4D97-AF65-F5344CB8AC3E}">
        <p14:creationId xmlns:p14="http://schemas.microsoft.com/office/powerpoint/2010/main" val="47273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D83FF2-7821-987A-7808-4FE52ADEF603}"/>
              </a:ext>
            </a:extLst>
          </p:cNvPr>
          <p:cNvSpPr/>
          <p:nvPr/>
        </p:nvSpPr>
        <p:spPr>
          <a:xfrm>
            <a:off x="9152590" y="1342706"/>
            <a:ext cx="2334666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4BE8E1A-67AA-8C74-064A-6A60776366AC}"/>
              </a:ext>
            </a:extLst>
          </p:cNvPr>
          <p:cNvSpPr/>
          <p:nvPr/>
        </p:nvSpPr>
        <p:spPr>
          <a:xfrm>
            <a:off x="526473" y="1371600"/>
            <a:ext cx="4668982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A1257-B077-420F-6F10-F84E0039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Merkle Mountain Range (MMR)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34EAA2-21A9-3E83-0B62-A104B46C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776" y="5321950"/>
            <a:ext cx="10515600" cy="1325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Elements are stored at </a:t>
            </a:r>
            <a:r>
              <a:rPr lang="en-US" b="1" dirty="0"/>
              <a:t>leaves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Commitment is now a </a:t>
            </a:r>
            <a:r>
              <a:rPr lang="en-US" b="1" dirty="0"/>
              <a:t>list of roots</a:t>
            </a:r>
          </a:p>
          <a:p>
            <a:pPr marL="0" indent="0">
              <a:buNone/>
            </a:pPr>
            <a:r>
              <a:rPr lang="en-US" dirty="0"/>
              <a:t>Membership witnesses are still paths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9C0FB3-0644-E2B5-0DFB-BDBDF6D7C8B7}"/>
              </a:ext>
            </a:extLst>
          </p:cNvPr>
          <p:cNvGrpSpPr/>
          <p:nvPr/>
        </p:nvGrpSpPr>
        <p:grpSpPr>
          <a:xfrm>
            <a:off x="838200" y="1773818"/>
            <a:ext cx="3747655" cy="2964440"/>
            <a:chOff x="678869" y="1690688"/>
            <a:chExt cx="4765967" cy="414251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B41824-8212-2F47-9853-2D03CC6EA7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4763" y="1690688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A8637B2-15CF-C08E-A10B-C2E4F2B90A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7013" y="3450215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DCEA7B-65CB-0FF3-B763-EEC6AF58F4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24745" y="3450215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E8C226E-C57F-01AB-6323-B1185BAACE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78869" y="5154325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E8C226E-C57F-01AB-6323-B1185BAACE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869" y="5154325"/>
                  <a:ext cx="678873" cy="678873"/>
                </a:xfrm>
                <a:prstGeom prst="ellipse">
                  <a:avLst/>
                </a:prstGeom>
                <a:blipFill>
                  <a:blip r:embed="rId2"/>
                  <a:stretch>
                    <a:fillRect l="-454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D39E8AA-503A-AF41-55D3-D5105BC83D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105890" y="5147831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D39E8AA-503A-AF41-55D3-D5105BC83D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5890" y="5147831"/>
                  <a:ext cx="678873" cy="678873"/>
                </a:xfrm>
                <a:prstGeom prst="ellipse">
                  <a:avLst/>
                </a:prstGeom>
                <a:blipFill>
                  <a:blip r:embed="rId3"/>
                  <a:stretch>
                    <a:fillRect l="-6818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D6B0B7A6-0247-7ACD-0BC7-507D8D7BEA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45872" y="5147830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D6B0B7A6-0247-7ACD-0BC7-507D8D7BEA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872" y="5147830"/>
                  <a:ext cx="678873" cy="678873"/>
                </a:xfrm>
                <a:prstGeom prst="ellipse">
                  <a:avLst/>
                </a:prstGeom>
                <a:blipFill>
                  <a:blip r:embed="rId4"/>
                  <a:stretch>
                    <a:fillRect l="-4444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6BE3B57-0FBD-029A-5795-32D9DDE5B5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65963" y="5147829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6BE3B57-0FBD-029A-5795-32D9DDE5B5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5963" y="5147829"/>
                  <a:ext cx="678873" cy="678873"/>
                </a:xfrm>
                <a:prstGeom prst="ellipse">
                  <a:avLst/>
                </a:prstGeom>
                <a:blipFill>
                  <a:blip r:embed="rId5"/>
                  <a:stretch>
                    <a:fillRect l="-454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E19A5CC-4EF0-FC4E-0D85-A4F6B14A8BCC}"/>
                </a:ext>
              </a:extLst>
            </p:cNvPr>
            <p:cNvCxnSpPr>
              <a:cxnSpLocks/>
              <a:stCxn id="12" idx="0"/>
              <a:endCxn id="10" idx="3"/>
            </p:cNvCxnSpPr>
            <p:nvPr/>
          </p:nvCxnSpPr>
          <p:spPr>
            <a:xfrm flipV="1">
              <a:off x="1018306" y="4029669"/>
              <a:ext cx="508126" cy="1124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CC763A3-ACDE-5B5D-EB27-D98541F40C32}"/>
                </a:ext>
              </a:extLst>
            </p:cNvPr>
            <p:cNvCxnSpPr>
              <a:cxnSpLocks/>
              <a:stCxn id="10" idx="7"/>
              <a:endCxn id="9" idx="3"/>
            </p:cNvCxnSpPr>
            <p:nvPr/>
          </p:nvCxnSpPr>
          <p:spPr>
            <a:xfrm flipV="1">
              <a:off x="2006467" y="2270142"/>
              <a:ext cx="877715" cy="12794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28F0243-8DEE-3E2D-7B26-89B474CBCC57}"/>
                </a:ext>
              </a:extLst>
            </p:cNvPr>
            <p:cNvCxnSpPr>
              <a:stCxn id="11" idx="1"/>
              <a:endCxn id="9" idx="5"/>
            </p:cNvCxnSpPr>
            <p:nvPr/>
          </p:nvCxnSpPr>
          <p:spPr>
            <a:xfrm flipH="1" flipV="1">
              <a:off x="3364217" y="2270142"/>
              <a:ext cx="759947" cy="12794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452F1E-C959-D0BE-383F-235C82D1D53B}"/>
                </a:ext>
              </a:extLst>
            </p:cNvPr>
            <p:cNvCxnSpPr>
              <a:stCxn id="13" idx="0"/>
              <a:endCxn id="10" idx="5"/>
            </p:cNvCxnSpPr>
            <p:nvPr/>
          </p:nvCxnSpPr>
          <p:spPr>
            <a:xfrm flipH="1" flipV="1">
              <a:off x="2006467" y="4029669"/>
              <a:ext cx="438860" cy="11181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6D6A6F-D394-7BD6-67A1-82D1FA318D4A}"/>
                </a:ext>
              </a:extLst>
            </p:cNvPr>
            <p:cNvCxnSpPr>
              <a:stCxn id="14" idx="0"/>
              <a:endCxn id="11" idx="3"/>
            </p:cNvCxnSpPr>
            <p:nvPr/>
          </p:nvCxnSpPr>
          <p:spPr>
            <a:xfrm flipV="1">
              <a:off x="3685309" y="4029669"/>
              <a:ext cx="438855" cy="11181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91CF35-34BB-A215-8897-975D16B9DADB}"/>
                </a:ext>
              </a:extLst>
            </p:cNvPr>
            <p:cNvCxnSpPr>
              <a:stCxn id="15" idx="0"/>
              <a:endCxn id="11" idx="5"/>
            </p:cNvCxnSpPr>
            <p:nvPr/>
          </p:nvCxnSpPr>
          <p:spPr>
            <a:xfrm flipH="1" flipV="1">
              <a:off x="4604199" y="4029669"/>
              <a:ext cx="501201" cy="1118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BCD98A51-4A9F-4C8F-7CE8-618CA48BA7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42949" y="4247798"/>
                <a:ext cx="533823" cy="485811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BCD98A51-4A9F-4C8F-7CE8-618CA48BA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2949" y="4247798"/>
                <a:ext cx="533823" cy="485811"/>
              </a:xfrm>
              <a:prstGeom prst="ellipse">
                <a:avLst/>
              </a:prstGeom>
              <a:blipFill>
                <a:blip r:embed="rId6"/>
                <a:stretch>
                  <a:fillRect l="-4545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08AEBC-72B7-DD09-C887-31F6DAC9A929}"/>
              </a:ext>
            </a:extLst>
          </p:cNvPr>
          <p:cNvSpPr/>
          <p:nvPr/>
        </p:nvSpPr>
        <p:spPr>
          <a:xfrm>
            <a:off x="5340505" y="1342706"/>
            <a:ext cx="3678804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400B24-50FA-E5D0-FE7E-FA2E7003CEAB}"/>
              </a:ext>
            </a:extLst>
          </p:cNvPr>
          <p:cNvSpPr txBox="1"/>
          <p:nvPr/>
        </p:nvSpPr>
        <p:spPr>
          <a:xfrm>
            <a:off x="4052032" y="1504455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51F7F9-DC03-338D-36B8-9AD97E1CF08E}"/>
              </a:ext>
            </a:extLst>
          </p:cNvPr>
          <p:cNvSpPr txBox="1"/>
          <p:nvPr/>
        </p:nvSpPr>
        <p:spPr>
          <a:xfrm>
            <a:off x="7831540" y="1459855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5E0D6B-6DE3-F64F-73E6-1853FB3ED06F}"/>
              </a:ext>
            </a:extLst>
          </p:cNvPr>
          <p:cNvSpPr txBox="1"/>
          <p:nvPr/>
        </p:nvSpPr>
        <p:spPr>
          <a:xfrm>
            <a:off x="10464326" y="1431644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1</a:t>
            </a:r>
          </a:p>
        </p:txBody>
      </p:sp>
    </p:spTree>
    <p:extLst>
      <p:ext uri="{BB962C8B-B14F-4D97-AF65-F5344CB8AC3E}">
        <p14:creationId xmlns:p14="http://schemas.microsoft.com/office/powerpoint/2010/main" val="1230039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D83FF2-7821-987A-7808-4FE52ADEF603}"/>
              </a:ext>
            </a:extLst>
          </p:cNvPr>
          <p:cNvSpPr/>
          <p:nvPr/>
        </p:nvSpPr>
        <p:spPr>
          <a:xfrm>
            <a:off x="9152590" y="1342706"/>
            <a:ext cx="2334666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4BE8E1A-67AA-8C74-064A-6A60776366AC}"/>
              </a:ext>
            </a:extLst>
          </p:cNvPr>
          <p:cNvSpPr/>
          <p:nvPr/>
        </p:nvSpPr>
        <p:spPr>
          <a:xfrm>
            <a:off x="526473" y="1371600"/>
            <a:ext cx="4668982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A1257-B077-420F-6F10-F84E0039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Merkle Mountain Range (MMR)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34EAA2-21A9-3E83-0B62-A104B46C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776" y="5321950"/>
            <a:ext cx="10515600" cy="1325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Elements are stored at </a:t>
            </a:r>
            <a:r>
              <a:rPr lang="en-US" b="1" dirty="0"/>
              <a:t>leaves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Commitment is now a </a:t>
            </a:r>
            <a:r>
              <a:rPr lang="en-US" b="1" dirty="0"/>
              <a:t>list of roots</a:t>
            </a:r>
          </a:p>
          <a:p>
            <a:pPr marL="0" indent="0">
              <a:buNone/>
            </a:pPr>
            <a:r>
              <a:rPr lang="en-US" dirty="0"/>
              <a:t>Membership witnesses are still paths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9C0FB3-0644-E2B5-0DFB-BDBDF6D7C8B7}"/>
              </a:ext>
            </a:extLst>
          </p:cNvPr>
          <p:cNvGrpSpPr/>
          <p:nvPr/>
        </p:nvGrpSpPr>
        <p:grpSpPr>
          <a:xfrm>
            <a:off x="838200" y="1773818"/>
            <a:ext cx="3747655" cy="2964440"/>
            <a:chOff x="678869" y="1690688"/>
            <a:chExt cx="4765967" cy="414251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B41824-8212-2F47-9853-2D03CC6EA7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4763" y="1690688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A8637B2-15CF-C08E-A10B-C2E4F2B90A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7013" y="3450215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DCEA7B-65CB-0FF3-B763-EEC6AF58F4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24745" y="3450215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E8C226E-C57F-01AB-6323-B1185BAACE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78869" y="5154325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E8C226E-C57F-01AB-6323-B1185BAACE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869" y="5154325"/>
                  <a:ext cx="678873" cy="678873"/>
                </a:xfrm>
                <a:prstGeom prst="ellipse">
                  <a:avLst/>
                </a:prstGeom>
                <a:blipFill>
                  <a:blip r:embed="rId2"/>
                  <a:stretch>
                    <a:fillRect l="-454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D39E8AA-503A-AF41-55D3-D5105BC83D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105890" y="5147831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D39E8AA-503A-AF41-55D3-D5105BC83D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5890" y="5147831"/>
                  <a:ext cx="678873" cy="678873"/>
                </a:xfrm>
                <a:prstGeom prst="ellipse">
                  <a:avLst/>
                </a:prstGeom>
                <a:blipFill>
                  <a:blip r:embed="rId3"/>
                  <a:stretch>
                    <a:fillRect l="-6818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D6B0B7A6-0247-7ACD-0BC7-507D8D7BEA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45872" y="5147830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D6B0B7A6-0247-7ACD-0BC7-507D8D7BEA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872" y="5147830"/>
                  <a:ext cx="678873" cy="678873"/>
                </a:xfrm>
                <a:prstGeom prst="ellipse">
                  <a:avLst/>
                </a:prstGeom>
                <a:blipFill>
                  <a:blip r:embed="rId4"/>
                  <a:stretch>
                    <a:fillRect l="-4444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6BE3B57-0FBD-029A-5795-32D9DDE5B5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65963" y="5147829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6BE3B57-0FBD-029A-5795-32D9DDE5B5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5963" y="5147829"/>
                  <a:ext cx="678873" cy="678873"/>
                </a:xfrm>
                <a:prstGeom prst="ellipse">
                  <a:avLst/>
                </a:prstGeom>
                <a:blipFill>
                  <a:blip r:embed="rId5"/>
                  <a:stretch>
                    <a:fillRect l="-454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E19A5CC-4EF0-FC4E-0D85-A4F6B14A8BCC}"/>
                </a:ext>
              </a:extLst>
            </p:cNvPr>
            <p:cNvCxnSpPr>
              <a:cxnSpLocks/>
              <a:stCxn id="12" idx="0"/>
              <a:endCxn id="10" idx="3"/>
            </p:cNvCxnSpPr>
            <p:nvPr/>
          </p:nvCxnSpPr>
          <p:spPr>
            <a:xfrm flipV="1">
              <a:off x="1018306" y="4029669"/>
              <a:ext cx="508126" cy="1124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CC763A3-ACDE-5B5D-EB27-D98541F40C32}"/>
                </a:ext>
              </a:extLst>
            </p:cNvPr>
            <p:cNvCxnSpPr>
              <a:cxnSpLocks/>
              <a:stCxn id="10" idx="7"/>
              <a:endCxn id="9" idx="3"/>
            </p:cNvCxnSpPr>
            <p:nvPr/>
          </p:nvCxnSpPr>
          <p:spPr>
            <a:xfrm flipV="1">
              <a:off x="2006467" y="2270142"/>
              <a:ext cx="877715" cy="12794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28F0243-8DEE-3E2D-7B26-89B474CBCC57}"/>
                </a:ext>
              </a:extLst>
            </p:cNvPr>
            <p:cNvCxnSpPr>
              <a:stCxn id="11" idx="1"/>
              <a:endCxn id="9" idx="5"/>
            </p:cNvCxnSpPr>
            <p:nvPr/>
          </p:nvCxnSpPr>
          <p:spPr>
            <a:xfrm flipH="1" flipV="1">
              <a:off x="3364217" y="2270142"/>
              <a:ext cx="759947" cy="12794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452F1E-C959-D0BE-383F-235C82D1D53B}"/>
                </a:ext>
              </a:extLst>
            </p:cNvPr>
            <p:cNvCxnSpPr>
              <a:stCxn id="13" idx="0"/>
              <a:endCxn id="10" idx="5"/>
            </p:cNvCxnSpPr>
            <p:nvPr/>
          </p:nvCxnSpPr>
          <p:spPr>
            <a:xfrm flipH="1" flipV="1">
              <a:off x="2006467" y="4029669"/>
              <a:ext cx="438860" cy="11181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6D6A6F-D394-7BD6-67A1-82D1FA318D4A}"/>
                </a:ext>
              </a:extLst>
            </p:cNvPr>
            <p:cNvCxnSpPr>
              <a:stCxn id="14" idx="0"/>
              <a:endCxn id="11" idx="3"/>
            </p:cNvCxnSpPr>
            <p:nvPr/>
          </p:nvCxnSpPr>
          <p:spPr>
            <a:xfrm flipV="1">
              <a:off x="3685309" y="4029669"/>
              <a:ext cx="438855" cy="11181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91CF35-34BB-A215-8897-975D16B9DADB}"/>
                </a:ext>
              </a:extLst>
            </p:cNvPr>
            <p:cNvCxnSpPr>
              <a:stCxn id="15" idx="0"/>
              <a:endCxn id="11" idx="5"/>
            </p:cNvCxnSpPr>
            <p:nvPr/>
          </p:nvCxnSpPr>
          <p:spPr>
            <a:xfrm flipH="1" flipV="1">
              <a:off x="4604199" y="4029669"/>
              <a:ext cx="501201" cy="1118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BCD98A51-4A9F-4C8F-7CE8-618CA48BA7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42949" y="4247798"/>
                <a:ext cx="533823" cy="485811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BCD98A51-4A9F-4C8F-7CE8-618CA48BA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2949" y="4247798"/>
                <a:ext cx="533823" cy="485811"/>
              </a:xfrm>
              <a:prstGeom prst="ellipse">
                <a:avLst/>
              </a:prstGeom>
              <a:blipFill>
                <a:blip r:embed="rId6"/>
                <a:stretch>
                  <a:fillRect l="-4545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08AEBC-72B7-DD09-C887-31F6DAC9A929}"/>
              </a:ext>
            </a:extLst>
          </p:cNvPr>
          <p:cNvSpPr/>
          <p:nvPr/>
        </p:nvSpPr>
        <p:spPr>
          <a:xfrm>
            <a:off x="5340505" y="1342706"/>
            <a:ext cx="3678804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400B24-50FA-E5D0-FE7E-FA2E7003CEAB}"/>
              </a:ext>
            </a:extLst>
          </p:cNvPr>
          <p:cNvSpPr txBox="1"/>
          <p:nvPr/>
        </p:nvSpPr>
        <p:spPr>
          <a:xfrm>
            <a:off x="4052032" y="1504455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51F7F9-DC03-338D-36B8-9AD97E1CF08E}"/>
              </a:ext>
            </a:extLst>
          </p:cNvPr>
          <p:cNvSpPr txBox="1"/>
          <p:nvPr/>
        </p:nvSpPr>
        <p:spPr>
          <a:xfrm>
            <a:off x="7831540" y="1459855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5E0D6B-6DE3-F64F-73E6-1853FB3ED06F}"/>
              </a:ext>
            </a:extLst>
          </p:cNvPr>
          <p:cNvSpPr txBox="1"/>
          <p:nvPr/>
        </p:nvSpPr>
        <p:spPr>
          <a:xfrm>
            <a:off x="10464326" y="1431644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C9EAFC6-A661-CF0A-53EB-DCE0432B51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584727" y="4247797"/>
                <a:ext cx="533823" cy="485811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C9EAFC6-A661-CF0A-53EB-DCE0432B5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4727" y="4247797"/>
                <a:ext cx="533823" cy="485811"/>
              </a:xfrm>
              <a:prstGeom prst="ellipse">
                <a:avLst/>
              </a:prstGeom>
              <a:blipFill>
                <a:blip r:embed="rId7"/>
                <a:stretch>
                  <a:fillRect l="-4444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2822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D83FF2-7821-987A-7808-4FE52ADEF603}"/>
              </a:ext>
            </a:extLst>
          </p:cNvPr>
          <p:cNvSpPr/>
          <p:nvPr/>
        </p:nvSpPr>
        <p:spPr>
          <a:xfrm>
            <a:off x="9152590" y="1342706"/>
            <a:ext cx="2334666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4BE8E1A-67AA-8C74-064A-6A60776366AC}"/>
              </a:ext>
            </a:extLst>
          </p:cNvPr>
          <p:cNvSpPr/>
          <p:nvPr/>
        </p:nvSpPr>
        <p:spPr>
          <a:xfrm>
            <a:off x="526473" y="1371600"/>
            <a:ext cx="4668982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A1257-B077-420F-6F10-F84E0039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Merkle Mountain Range (MMR)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34EAA2-21A9-3E83-0B62-A104B46C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776" y="5321950"/>
            <a:ext cx="10515600" cy="1325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Elements are stored at </a:t>
            </a:r>
            <a:r>
              <a:rPr lang="en-US" b="1" dirty="0"/>
              <a:t>leaves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Commitment is now a </a:t>
            </a:r>
            <a:r>
              <a:rPr lang="en-US" b="1" dirty="0"/>
              <a:t>list of roots</a:t>
            </a:r>
          </a:p>
          <a:p>
            <a:pPr marL="0" indent="0">
              <a:buNone/>
            </a:pPr>
            <a:r>
              <a:rPr lang="en-US" dirty="0"/>
              <a:t>Membership witnesses are still paths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9C0FB3-0644-E2B5-0DFB-BDBDF6D7C8B7}"/>
              </a:ext>
            </a:extLst>
          </p:cNvPr>
          <p:cNvGrpSpPr/>
          <p:nvPr/>
        </p:nvGrpSpPr>
        <p:grpSpPr>
          <a:xfrm>
            <a:off x="838200" y="1773818"/>
            <a:ext cx="3747655" cy="2964440"/>
            <a:chOff x="678869" y="1690688"/>
            <a:chExt cx="4765967" cy="414251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B41824-8212-2F47-9853-2D03CC6EA7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4763" y="1690688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A8637B2-15CF-C08E-A10B-C2E4F2B90A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7013" y="3450215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DCEA7B-65CB-0FF3-B763-EEC6AF58F4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24745" y="3450215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E8C226E-C57F-01AB-6323-B1185BAACE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78869" y="5154325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E8C226E-C57F-01AB-6323-B1185BAACE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869" y="5154325"/>
                  <a:ext cx="678873" cy="678873"/>
                </a:xfrm>
                <a:prstGeom prst="ellipse">
                  <a:avLst/>
                </a:prstGeom>
                <a:blipFill>
                  <a:blip r:embed="rId2"/>
                  <a:stretch>
                    <a:fillRect l="-454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D39E8AA-503A-AF41-55D3-D5105BC83D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105890" y="5147831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D39E8AA-503A-AF41-55D3-D5105BC83D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5890" y="5147831"/>
                  <a:ext cx="678873" cy="678873"/>
                </a:xfrm>
                <a:prstGeom prst="ellipse">
                  <a:avLst/>
                </a:prstGeom>
                <a:blipFill>
                  <a:blip r:embed="rId3"/>
                  <a:stretch>
                    <a:fillRect l="-6818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D6B0B7A6-0247-7ACD-0BC7-507D8D7BEA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45872" y="5147830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D6B0B7A6-0247-7ACD-0BC7-507D8D7BEA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872" y="5147830"/>
                  <a:ext cx="678873" cy="678873"/>
                </a:xfrm>
                <a:prstGeom prst="ellipse">
                  <a:avLst/>
                </a:prstGeom>
                <a:blipFill>
                  <a:blip r:embed="rId4"/>
                  <a:stretch>
                    <a:fillRect l="-4444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6BE3B57-0FBD-029A-5795-32D9DDE5B5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65963" y="5147829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6BE3B57-0FBD-029A-5795-32D9DDE5B5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5963" y="5147829"/>
                  <a:ext cx="678873" cy="678873"/>
                </a:xfrm>
                <a:prstGeom prst="ellipse">
                  <a:avLst/>
                </a:prstGeom>
                <a:blipFill>
                  <a:blip r:embed="rId5"/>
                  <a:stretch>
                    <a:fillRect l="-454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E19A5CC-4EF0-FC4E-0D85-A4F6B14A8BCC}"/>
                </a:ext>
              </a:extLst>
            </p:cNvPr>
            <p:cNvCxnSpPr>
              <a:cxnSpLocks/>
              <a:stCxn id="12" idx="0"/>
              <a:endCxn id="10" idx="3"/>
            </p:cNvCxnSpPr>
            <p:nvPr/>
          </p:nvCxnSpPr>
          <p:spPr>
            <a:xfrm flipV="1">
              <a:off x="1018306" y="4029669"/>
              <a:ext cx="508126" cy="1124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CC763A3-ACDE-5B5D-EB27-D98541F40C32}"/>
                </a:ext>
              </a:extLst>
            </p:cNvPr>
            <p:cNvCxnSpPr>
              <a:cxnSpLocks/>
              <a:stCxn id="10" idx="7"/>
              <a:endCxn id="9" idx="3"/>
            </p:cNvCxnSpPr>
            <p:nvPr/>
          </p:nvCxnSpPr>
          <p:spPr>
            <a:xfrm flipV="1">
              <a:off x="2006467" y="2270142"/>
              <a:ext cx="877715" cy="12794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28F0243-8DEE-3E2D-7B26-89B474CBCC57}"/>
                </a:ext>
              </a:extLst>
            </p:cNvPr>
            <p:cNvCxnSpPr>
              <a:stCxn id="11" idx="1"/>
              <a:endCxn id="9" idx="5"/>
            </p:cNvCxnSpPr>
            <p:nvPr/>
          </p:nvCxnSpPr>
          <p:spPr>
            <a:xfrm flipH="1" flipV="1">
              <a:off x="3364217" y="2270142"/>
              <a:ext cx="759947" cy="12794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452F1E-C959-D0BE-383F-235C82D1D53B}"/>
                </a:ext>
              </a:extLst>
            </p:cNvPr>
            <p:cNvCxnSpPr>
              <a:stCxn id="13" idx="0"/>
              <a:endCxn id="10" idx="5"/>
            </p:cNvCxnSpPr>
            <p:nvPr/>
          </p:nvCxnSpPr>
          <p:spPr>
            <a:xfrm flipH="1" flipV="1">
              <a:off x="2006467" y="4029669"/>
              <a:ext cx="438860" cy="11181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6D6A6F-D394-7BD6-67A1-82D1FA318D4A}"/>
                </a:ext>
              </a:extLst>
            </p:cNvPr>
            <p:cNvCxnSpPr>
              <a:stCxn id="14" idx="0"/>
              <a:endCxn id="11" idx="3"/>
            </p:cNvCxnSpPr>
            <p:nvPr/>
          </p:nvCxnSpPr>
          <p:spPr>
            <a:xfrm flipV="1">
              <a:off x="3685309" y="4029669"/>
              <a:ext cx="438855" cy="11181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91CF35-34BB-A215-8897-975D16B9DADB}"/>
                </a:ext>
              </a:extLst>
            </p:cNvPr>
            <p:cNvCxnSpPr>
              <a:stCxn id="15" idx="0"/>
              <a:endCxn id="11" idx="5"/>
            </p:cNvCxnSpPr>
            <p:nvPr/>
          </p:nvCxnSpPr>
          <p:spPr>
            <a:xfrm flipH="1" flipV="1">
              <a:off x="4604199" y="4029669"/>
              <a:ext cx="501201" cy="1118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08AEBC-72B7-DD09-C887-31F6DAC9A929}"/>
              </a:ext>
            </a:extLst>
          </p:cNvPr>
          <p:cNvSpPr/>
          <p:nvPr/>
        </p:nvSpPr>
        <p:spPr>
          <a:xfrm>
            <a:off x="5340505" y="1342706"/>
            <a:ext cx="3678804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400B24-50FA-E5D0-FE7E-FA2E7003CEAB}"/>
              </a:ext>
            </a:extLst>
          </p:cNvPr>
          <p:cNvSpPr txBox="1"/>
          <p:nvPr/>
        </p:nvSpPr>
        <p:spPr>
          <a:xfrm>
            <a:off x="4052032" y="1504455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51F7F9-DC03-338D-36B8-9AD97E1CF08E}"/>
              </a:ext>
            </a:extLst>
          </p:cNvPr>
          <p:cNvSpPr txBox="1"/>
          <p:nvPr/>
        </p:nvSpPr>
        <p:spPr>
          <a:xfrm>
            <a:off x="7831540" y="1459855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5E0D6B-6DE3-F64F-73E6-1853FB3ED06F}"/>
              </a:ext>
            </a:extLst>
          </p:cNvPr>
          <p:cNvSpPr txBox="1"/>
          <p:nvPr/>
        </p:nvSpPr>
        <p:spPr>
          <a:xfrm>
            <a:off x="10464326" y="1431644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610545-9065-6032-49EA-1D43C94E094B}"/>
              </a:ext>
            </a:extLst>
          </p:cNvPr>
          <p:cNvGrpSpPr/>
          <p:nvPr/>
        </p:nvGrpSpPr>
        <p:grpSpPr>
          <a:xfrm>
            <a:off x="6354660" y="2970572"/>
            <a:ext cx="1650493" cy="1736017"/>
            <a:chOff x="5712665" y="2968947"/>
            <a:chExt cx="1650493" cy="173601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75DD356-6E87-FB7C-9F78-24D1B7C34A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0482" y="2968947"/>
              <a:ext cx="533823" cy="485811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737E370-3C90-FD80-0423-58910FEA34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712665" y="4219153"/>
                  <a:ext cx="533823" cy="485811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737E370-3C90-FD80-0423-58910FEA34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2665" y="4219153"/>
                  <a:ext cx="533823" cy="485811"/>
                </a:xfrm>
                <a:prstGeom prst="ellipse">
                  <a:avLst/>
                </a:prstGeom>
                <a:blipFill>
                  <a:blip r:embed="rId6"/>
                  <a:stretch>
                    <a:fillRect l="-4444" b="-24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BF2D1BAA-21D1-230E-BA33-53E6B03A5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29335" y="4219152"/>
                  <a:ext cx="533823" cy="485811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BF2D1BAA-21D1-230E-BA33-53E6B03A5F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9335" y="4219152"/>
                  <a:ext cx="533823" cy="485811"/>
                </a:xfrm>
                <a:prstGeom prst="ellipse">
                  <a:avLst/>
                </a:prstGeom>
                <a:blipFill>
                  <a:blip r:embed="rId7"/>
                  <a:stretch>
                    <a:fillRect l="-6818" b="-24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E3EBD54-3D44-A0A6-8F2E-C9EDC0BDE55A}"/>
                </a:ext>
              </a:extLst>
            </p:cNvPr>
            <p:cNvCxnSpPr>
              <a:stCxn id="27" idx="0"/>
            </p:cNvCxnSpPr>
            <p:nvPr/>
          </p:nvCxnSpPr>
          <p:spPr>
            <a:xfrm flipV="1">
              <a:off x="5979577" y="3418981"/>
              <a:ext cx="345088" cy="8001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DF54940-E522-2479-1E65-6F366259A1C3}"/>
                </a:ext>
              </a:extLst>
            </p:cNvPr>
            <p:cNvCxnSpPr>
              <a:stCxn id="28" idx="0"/>
            </p:cNvCxnSpPr>
            <p:nvPr/>
          </p:nvCxnSpPr>
          <p:spPr>
            <a:xfrm flipH="1" flipV="1">
              <a:off x="6702134" y="3418981"/>
              <a:ext cx="394113" cy="8001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4984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D83FF2-7821-987A-7808-4FE52ADEF603}"/>
              </a:ext>
            </a:extLst>
          </p:cNvPr>
          <p:cNvSpPr/>
          <p:nvPr/>
        </p:nvSpPr>
        <p:spPr>
          <a:xfrm>
            <a:off x="9152590" y="1342706"/>
            <a:ext cx="2334666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4BE8E1A-67AA-8C74-064A-6A60776366AC}"/>
              </a:ext>
            </a:extLst>
          </p:cNvPr>
          <p:cNvSpPr/>
          <p:nvPr/>
        </p:nvSpPr>
        <p:spPr>
          <a:xfrm>
            <a:off x="526473" y="1371600"/>
            <a:ext cx="4668982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A1257-B077-420F-6F10-F84E0039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Merkle Mountain Range (MMR)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9C0FB3-0644-E2B5-0DFB-BDBDF6D7C8B7}"/>
              </a:ext>
            </a:extLst>
          </p:cNvPr>
          <p:cNvGrpSpPr/>
          <p:nvPr/>
        </p:nvGrpSpPr>
        <p:grpSpPr>
          <a:xfrm>
            <a:off x="838200" y="1773818"/>
            <a:ext cx="3747655" cy="2964440"/>
            <a:chOff x="678869" y="1690688"/>
            <a:chExt cx="4765967" cy="414251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B41824-8212-2F47-9853-2D03CC6EA7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4763" y="1690688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A8637B2-15CF-C08E-A10B-C2E4F2B90A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7013" y="3450215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DCEA7B-65CB-0FF3-B763-EEC6AF58F4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24745" y="3450215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E8C226E-C57F-01AB-6323-B1185BAACE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78869" y="5154325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E8C226E-C57F-01AB-6323-B1185BAACE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869" y="5154325"/>
                  <a:ext cx="678873" cy="678873"/>
                </a:xfrm>
                <a:prstGeom prst="ellipse">
                  <a:avLst/>
                </a:prstGeom>
                <a:blipFill>
                  <a:blip r:embed="rId2"/>
                  <a:stretch>
                    <a:fillRect l="-454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D39E8AA-503A-AF41-55D3-D5105BC83D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105890" y="5147831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D39E8AA-503A-AF41-55D3-D5105BC83D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5890" y="5147831"/>
                  <a:ext cx="678873" cy="678873"/>
                </a:xfrm>
                <a:prstGeom prst="ellipse">
                  <a:avLst/>
                </a:prstGeom>
                <a:blipFill>
                  <a:blip r:embed="rId3"/>
                  <a:stretch>
                    <a:fillRect l="-6818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D6B0B7A6-0247-7ACD-0BC7-507D8D7BEA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45872" y="5147830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D6B0B7A6-0247-7ACD-0BC7-507D8D7BEA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872" y="5147830"/>
                  <a:ext cx="678873" cy="678873"/>
                </a:xfrm>
                <a:prstGeom prst="ellipse">
                  <a:avLst/>
                </a:prstGeom>
                <a:blipFill>
                  <a:blip r:embed="rId4"/>
                  <a:stretch>
                    <a:fillRect l="-4444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6BE3B57-0FBD-029A-5795-32D9DDE5B5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65963" y="5147829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6BE3B57-0FBD-029A-5795-32D9DDE5B5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5963" y="5147829"/>
                  <a:ext cx="678873" cy="678873"/>
                </a:xfrm>
                <a:prstGeom prst="ellipse">
                  <a:avLst/>
                </a:prstGeom>
                <a:blipFill>
                  <a:blip r:embed="rId5"/>
                  <a:stretch>
                    <a:fillRect l="-454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E19A5CC-4EF0-FC4E-0D85-A4F6B14A8BCC}"/>
                </a:ext>
              </a:extLst>
            </p:cNvPr>
            <p:cNvCxnSpPr>
              <a:cxnSpLocks/>
              <a:stCxn id="12" idx="0"/>
              <a:endCxn id="10" idx="3"/>
            </p:cNvCxnSpPr>
            <p:nvPr/>
          </p:nvCxnSpPr>
          <p:spPr>
            <a:xfrm flipV="1">
              <a:off x="1018306" y="4029669"/>
              <a:ext cx="508126" cy="1124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CC763A3-ACDE-5B5D-EB27-D98541F40C32}"/>
                </a:ext>
              </a:extLst>
            </p:cNvPr>
            <p:cNvCxnSpPr>
              <a:cxnSpLocks/>
              <a:stCxn id="10" idx="7"/>
              <a:endCxn id="9" idx="3"/>
            </p:cNvCxnSpPr>
            <p:nvPr/>
          </p:nvCxnSpPr>
          <p:spPr>
            <a:xfrm flipV="1">
              <a:off x="2006467" y="2270142"/>
              <a:ext cx="877715" cy="12794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28F0243-8DEE-3E2D-7B26-89B474CBCC57}"/>
                </a:ext>
              </a:extLst>
            </p:cNvPr>
            <p:cNvCxnSpPr>
              <a:stCxn id="11" idx="1"/>
              <a:endCxn id="9" idx="5"/>
            </p:cNvCxnSpPr>
            <p:nvPr/>
          </p:nvCxnSpPr>
          <p:spPr>
            <a:xfrm flipH="1" flipV="1">
              <a:off x="3364217" y="2270142"/>
              <a:ext cx="759947" cy="12794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452F1E-C959-D0BE-383F-235C82D1D53B}"/>
                </a:ext>
              </a:extLst>
            </p:cNvPr>
            <p:cNvCxnSpPr>
              <a:stCxn id="13" idx="0"/>
              <a:endCxn id="10" idx="5"/>
            </p:cNvCxnSpPr>
            <p:nvPr/>
          </p:nvCxnSpPr>
          <p:spPr>
            <a:xfrm flipH="1" flipV="1">
              <a:off x="2006467" y="4029669"/>
              <a:ext cx="438860" cy="11181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6D6A6F-D394-7BD6-67A1-82D1FA318D4A}"/>
                </a:ext>
              </a:extLst>
            </p:cNvPr>
            <p:cNvCxnSpPr>
              <a:stCxn id="14" idx="0"/>
              <a:endCxn id="11" idx="3"/>
            </p:cNvCxnSpPr>
            <p:nvPr/>
          </p:nvCxnSpPr>
          <p:spPr>
            <a:xfrm flipV="1">
              <a:off x="3685309" y="4029669"/>
              <a:ext cx="438855" cy="11181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91CF35-34BB-A215-8897-975D16B9DADB}"/>
                </a:ext>
              </a:extLst>
            </p:cNvPr>
            <p:cNvCxnSpPr>
              <a:stCxn id="15" idx="0"/>
              <a:endCxn id="11" idx="5"/>
            </p:cNvCxnSpPr>
            <p:nvPr/>
          </p:nvCxnSpPr>
          <p:spPr>
            <a:xfrm flipH="1" flipV="1">
              <a:off x="4604199" y="4029669"/>
              <a:ext cx="501201" cy="1118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08AEBC-72B7-DD09-C887-31F6DAC9A929}"/>
              </a:ext>
            </a:extLst>
          </p:cNvPr>
          <p:cNvSpPr/>
          <p:nvPr/>
        </p:nvSpPr>
        <p:spPr>
          <a:xfrm>
            <a:off x="5340505" y="1342706"/>
            <a:ext cx="3678804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400B24-50FA-E5D0-FE7E-FA2E7003CEAB}"/>
              </a:ext>
            </a:extLst>
          </p:cNvPr>
          <p:cNvSpPr txBox="1"/>
          <p:nvPr/>
        </p:nvSpPr>
        <p:spPr>
          <a:xfrm>
            <a:off x="4052032" y="1504455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51F7F9-DC03-338D-36B8-9AD97E1CF08E}"/>
              </a:ext>
            </a:extLst>
          </p:cNvPr>
          <p:cNvSpPr txBox="1"/>
          <p:nvPr/>
        </p:nvSpPr>
        <p:spPr>
          <a:xfrm>
            <a:off x="7831540" y="1459855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5E0D6B-6DE3-F64F-73E6-1853FB3ED06F}"/>
              </a:ext>
            </a:extLst>
          </p:cNvPr>
          <p:cNvSpPr txBox="1"/>
          <p:nvPr/>
        </p:nvSpPr>
        <p:spPr>
          <a:xfrm>
            <a:off x="10464326" y="1431644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610545-9065-6032-49EA-1D43C94E094B}"/>
              </a:ext>
            </a:extLst>
          </p:cNvPr>
          <p:cNvGrpSpPr/>
          <p:nvPr/>
        </p:nvGrpSpPr>
        <p:grpSpPr>
          <a:xfrm>
            <a:off x="6354660" y="2970572"/>
            <a:ext cx="1650493" cy="1736017"/>
            <a:chOff x="5712665" y="2968947"/>
            <a:chExt cx="1650493" cy="173601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75DD356-6E87-FB7C-9F78-24D1B7C34A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0482" y="2968947"/>
              <a:ext cx="533823" cy="485811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737E370-3C90-FD80-0423-58910FEA34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712665" y="4219153"/>
                  <a:ext cx="533823" cy="485811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737E370-3C90-FD80-0423-58910FEA34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2665" y="4219153"/>
                  <a:ext cx="533823" cy="485811"/>
                </a:xfrm>
                <a:prstGeom prst="ellipse">
                  <a:avLst/>
                </a:prstGeom>
                <a:blipFill>
                  <a:blip r:embed="rId6"/>
                  <a:stretch>
                    <a:fillRect l="-4444" b="-24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BF2D1BAA-21D1-230E-BA33-53E6B03A5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29335" y="4219152"/>
                  <a:ext cx="533823" cy="485811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BF2D1BAA-21D1-230E-BA33-53E6B03A5F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9335" y="4219152"/>
                  <a:ext cx="533823" cy="485811"/>
                </a:xfrm>
                <a:prstGeom prst="ellipse">
                  <a:avLst/>
                </a:prstGeom>
                <a:blipFill>
                  <a:blip r:embed="rId7"/>
                  <a:stretch>
                    <a:fillRect l="-6818" b="-24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E3EBD54-3D44-A0A6-8F2E-C9EDC0BDE55A}"/>
                </a:ext>
              </a:extLst>
            </p:cNvPr>
            <p:cNvCxnSpPr>
              <a:stCxn id="27" idx="0"/>
            </p:cNvCxnSpPr>
            <p:nvPr/>
          </p:nvCxnSpPr>
          <p:spPr>
            <a:xfrm flipV="1">
              <a:off x="5979577" y="3418981"/>
              <a:ext cx="345088" cy="8001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DF54940-E522-2479-1E65-6F366259A1C3}"/>
                </a:ext>
              </a:extLst>
            </p:cNvPr>
            <p:cNvCxnSpPr>
              <a:stCxn id="28" idx="0"/>
            </p:cNvCxnSpPr>
            <p:nvPr/>
          </p:nvCxnSpPr>
          <p:spPr>
            <a:xfrm flipH="1" flipV="1">
              <a:off x="6702134" y="3418981"/>
              <a:ext cx="394113" cy="8001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7CE9306C-E293-DF87-ED89-E7B83A0BF8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42949" y="4215230"/>
                <a:ext cx="533823" cy="485811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7CE9306C-E293-DF87-ED89-E7B83A0BF8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2949" y="4215230"/>
                <a:ext cx="533823" cy="485811"/>
              </a:xfrm>
              <a:prstGeom prst="ellipse">
                <a:avLst/>
              </a:prstGeom>
              <a:blipFill>
                <a:blip r:embed="rId8"/>
                <a:stretch>
                  <a:fillRect l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84F75AC-4B0D-7B91-263D-8528366DF44A}"/>
              </a:ext>
            </a:extLst>
          </p:cNvPr>
          <p:cNvSpPr/>
          <p:nvPr/>
        </p:nvSpPr>
        <p:spPr>
          <a:xfrm>
            <a:off x="438779" y="5271706"/>
            <a:ext cx="11665527" cy="13988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An element’s witness changes only when its tree is merged.</a:t>
            </a:r>
          </a:p>
        </p:txBody>
      </p:sp>
    </p:spTree>
    <p:extLst>
      <p:ext uri="{BB962C8B-B14F-4D97-AF65-F5344CB8AC3E}">
        <p14:creationId xmlns:p14="http://schemas.microsoft.com/office/powerpoint/2010/main" val="361695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D83FF2-7821-987A-7808-4FE52ADEF603}"/>
              </a:ext>
            </a:extLst>
          </p:cNvPr>
          <p:cNvSpPr/>
          <p:nvPr/>
        </p:nvSpPr>
        <p:spPr>
          <a:xfrm>
            <a:off x="9152590" y="1342706"/>
            <a:ext cx="2334666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4BE8E1A-67AA-8C74-064A-6A60776366AC}"/>
              </a:ext>
            </a:extLst>
          </p:cNvPr>
          <p:cNvSpPr/>
          <p:nvPr/>
        </p:nvSpPr>
        <p:spPr>
          <a:xfrm>
            <a:off x="526473" y="1371600"/>
            <a:ext cx="4668982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9C0FB3-0644-E2B5-0DFB-BDBDF6D7C8B7}"/>
              </a:ext>
            </a:extLst>
          </p:cNvPr>
          <p:cNvGrpSpPr/>
          <p:nvPr/>
        </p:nvGrpSpPr>
        <p:grpSpPr>
          <a:xfrm>
            <a:off x="838200" y="1773818"/>
            <a:ext cx="3747655" cy="2964440"/>
            <a:chOff x="678869" y="1690688"/>
            <a:chExt cx="4765967" cy="414251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B41824-8212-2F47-9853-2D03CC6EA7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4763" y="1690688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A8637B2-15CF-C08E-A10B-C2E4F2B90A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7013" y="3450215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DCEA7B-65CB-0FF3-B763-EEC6AF58F4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24745" y="3450215"/>
              <a:ext cx="678873" cy="6788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E8C226E-C57F-01AB-6323-B1185BAACE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78869" y="5154325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E8C226E-C57F-01AB-6323-B1185BAACE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869" y="5154325"/>
                  <a:ext cx="678873" cy="678873"/>
                </a:xfrm>
                <a:prstGeom prst="ellipse">
                  <a:avLst/>
                </a:prstGeom>
                <a:blipFill>
                  <a:blip r:embed="rId2"/>
                  <a:stretch>
                    <a:fillRect l="-454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D39E8AA-503A-AF41-55D3-D5105BC83D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105890" y="5147831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D39E8AA-503A-AF41-55D3-D5105BC83D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5890" y="5147831"/>
                  <a:ext cx="678873" cy="678873"/>
                </a:xfrm>
                <a:prstGeom prst="ellipse">
                  <a:avLst/>
                </a:prstGeom>
                <a:blipFill>
                  <a:blip r:embed="rId3"/>
                  <a:stretch>
                    <a:fillRect l="-6818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D6B0B7A6-0247-7ACD-0BC7-507D8D7BEA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45872" y="5147830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D6B0B7A6-0247-7ACD-0BC7-507D8D7BEA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872" y="5147830"/>
                  <a:ext cx="678873" cy="678873"/>
                </a:xfrm>
                <a:prstGeom prst="ellipse">
                  <a:avLst/>
                </a:prstGeom>
                <a:blipFill>
                  <a:blip r:embed="rId4"/>
                  <a:stretch>
                    <a:fillRect l="-4444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6BE3B57-0FBD-029A-5795-32D9DDE5B5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65963" y="5147829"/>
                  <a:ext cx="678873" cy="678873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6BE3B57-0FBD-029A-5795-32D9DDE5B5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5963" y="5147829"/>
                  <a:ext cx="678873" cy="678873"/>
                </a:xfrm>
                <a:prstGeom prst="ellipse">
                  <a:avLst/>
                </a:prstGeom>
                <a:blipFill>
                  <a:blip r:embed="rId5"/>
                  <a:stretch>
                    <a:fillRect l="-454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E19A5CC-4EF0-FC4E-0D85-A4F6B14A8BCC}"/>
                </a:ext>
              </a:extLst>
            </p:cNvPr>
            <p:cNvCxnSpPr>
              <a:cxnSpLocks/>
              <a:stCxn id="12" idx="0"/>
              <a:endCxn id="10" idx="3"/>
            </p:cNvCxnSpPr>
            <p:nvPr/>
          </p:nvCxnSpPr>
          <p:spPr>
            <a:xfrm flipV="1">
              <a:off x="1018306" y="4029669"/>
              <a:ext cx="508126" cy="11246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CC763A3-ACDE-5B5D-EB27-D98541F40C32}"/>
                </a:ext>
              </a:extLst>
            </p:cNvPr>
            <p:cNvCxnSpPr>
              <a:cxnSpLocks/>
              <a:stCxn id="10" idx="7"/>
              <a:endCxn id="9" idx="3"/>
            </p:cNvCxnSpPr>
            <p:nvPr/>
          </p:nvCxnSpPr>
          <p:spPr>
            <a:xfrm flipV="1">
              <a:off x="2006467" y="2270142"/>
              <a:ext cx="877715" cy="12794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28F0243-8DEE-3E2D-7B26-89B474CBCC57}"/>
                </a:ext>
              </a:extLst>
            </p:cNvPr>
            <p:cNvCxnSpPr>
              <a:stCxn id="11" idx="1"/>
              <a:endCxn id="9" idx="5"/>
            </p:cNvCxnSpPr>
            <p:nvPr/>
          </p:nvCxnSpPr>
          <p:spPr>
            <a:xfrm flipH="1" flipV="1">
              <a:off x="3364217" y="2270142"/>
              <a:ext cx="759947" cy="12794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452F1E-C959-D0BE-383F-235C82D1D53B}"/>
                </a:ext>
              </a:extLst>
            </p:cNvPr>
            <p:cNvCxnSpPr>
              <a:stCxn id="13" idx="0"/>
              <a:endCxn id="10" idx="5"/>
            </p:cNvCxnSpPr>
            <p:nvPr/>
          </p:nvCxnSpPr>
          <p:spPr>
            <a:xfrm flipH="1" flipV="1">
              <a:off x="2006467" y="4029669"/>
              <a:ext cx="438860" cy="11181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6D6A6F-D394-7BD6-67A1-82D1FA318D4A}"/>
                </a:ext>
              </a:extLst>
            </p:cNvPr>
            <p:cNvCxnSpPr>
              <a:stCxn id="14" idx="0"/>
              <a:endCxn id="11" idx="3"/>
            </p:cNvCxnSpPr>
            <p:nvPr/>
          </p:nvCxnSpPr>
          <p:spPr>
            <a:xfrm flipV="1">
              <a:off x="3685309" y="4029669"/>
              <a:ext cx="438855" cy="11181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91CF35-34BB-A215-8897-975D16B9DADB}"/>
                </a:ext>
              </a:extLst>
            </p:cNvPr>
            <p:cNvCxnSpPr>
              <a:stCxn id="15" idx="0"/>
              <a:endCxn id="11" idx="5"/>
            </p:cNvCxnSpPr>
            <p:nvPr/>
          </p:nvCxnSpPr>
          <p:spPr>
            <a:xfrm flipH="1" flipV="1">
              <a:off x="4604199" y="4029669"/>
              <a:ext cx="501201" cy="1118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A08AEBC-72B7-DD09-C887-31F6DAC9A929}"/>
              </a:ext>
            </a:extLst>
          </p:cNvPr>
          <p:cNvSpPr/>
          <p:nvPr/>
        </p:nvSpPr>
        <p:spPr>
          <a:xfrm>
            <a:off x="5340505" y="1342706"/>
            <a:ext cx="3678804" cy="37961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400B24-50FA-E5D0-FE7E-FA2E7003CEAB}"/>
              </a:ext>
            </a:extLst>
          </p:cNvPr>
          <p:cNvSpPr txBox="1"/>
          <p:nvPr/>
        </p:nvSpPr>
        <p:spPr>
          <a:xfrm>
            <a:off x="4052032" y="1504455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51F7F9-DC03-338D-36B8-9AD97E1CF08E}"/>
              </a:ext>
            </a:extLst>
          </p:cNvPr>
          <p:cNvSpPr txBox="1"/>
          <p:nvPr/>
        </p:nvSpPr>
        <p:spPr>
          <a:xfrm>
            <a:off x="7831540" y="1459855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5E0D6B-6DE3-F64F-73E6-1853FB3ED06F}"/>
              </a:ext>
            </a:extLst>
          </p:cNvPr>
          <p:cNvSpPr txBox="1"/>
          <p:nvPr/>
        </p:nvSpPr>
        <p:spPr>
          <a:xfrm>
            <a:off x="10464326" y="1431644"/>
            <a:ext cx="889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Size 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610545-9065-6032-49EA-1D43C94E094B}"/>
              </a:ext>
            </a:extLst>
          </p:cNvPr>
          <p:cNvGrpSpPr/>
          <p:nvPr/>
        </p:nvGrpSpPr>
        <p:grpSpPr>
          <a:xfrm>
            <a:off x="6354660" y="2970572"/>
            <a:ext cx="1650493" cy="1736017"/>
            <a:chOff x="5712665" y="2968947"/>
            <a:chExt cx="1650493" cy="173601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75DD356-6E87-FB7C-9F78-24D1B7C34A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0482" y="2968947"/>
              <a:ext cx="533823" cy="485811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737E370-3C90-FD80-0423-58910FEA34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712665" y="4219153"/>
                  <a:ext cx="533823" cy="485811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737E370-3C90-FD80-0423-58910FEA34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2665" y="4219153"/>
                  <a:ext cx="533823" cy="485811"/>
                </a:xfrm>
                <a:prstGeom prst="ellipse">
                  <a:avLst/>
                </a:prstGeom>
                <a:blipFill>
                  <a:blip r:embed="rId6"/>
                  <a:stretch>
                    <a:fillRect l="-4444" b="-24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BF2D1BAA-21D1-230E-BA33-53E6B03A5F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29335" y="4219152"/>
                  <a:ext cx="533823" cy="485811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BF2D1BAA-21D1-230E-BA33-53E6B03A5F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9335" y="4219152"/>
                  <a:ext cx="533823" cy="485811"/>
                </a:xfrm>
                <a:prstGeom prst="ellipse">
                  <a:avLst/>
                </a:prstGeom>
                <a:blipFill>
                  <a:blip r:embed="rId7"/>
                  <a:stretch>
                    <a:fillRect l="-6818" b="-24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E3EBD54-3D44-A0A6-8F2E-C9EDC0BDE55A}"/>
                </a:ext>
              </a:extLst>
            </p:cNvPr>
            <p:cNvCxnSpPr>
              <a:stCxn id="27" idx="0"/>
            </p:cNvCxnSpPr>
            <p:nvPr/>
          </p:nvCxnSpPr>
          <p:spPr>
            <a:xfrm flipV="1">
              <a:off x="5979577" y="3418981"/>
              <a:ext cx="345088" cy="8001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DF54940-E522-2479-1E65-6F366259A1C3}"/>
                </a:ext>
              </a:extLst>
            </p:cNvPr>
            <p:cNvCxnSpPr>
              <a:stCxn id="28" idx="0"/>
            </p:cNvCxnSpPr>
            <p:nvPr/>
          </p:nvCxnSpPr>
          <p:spPr>
            <a:xfrm flipH="1" flipV="1">
              <a:off x="6702134" y="3418981"/>
              <a:ext cx="394113" cy="8001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7CE9306C-E293-DF87-ED89-E7B83A0BF8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42949" y="4215230"/>
                <a:ext cx="533823" cy="485811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7CE9306C-E293-DF87-ED89-E7B83A0BF8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2949" y="4215230"/>
                <a:ext cx="533823" cy="485811"/>
              </a:xfrm>
              <a:prstGeom prst="ellipse">
                <a:avLst/>
              </a:prstGeom>
              <a:blipFill>
                <a:blip r:embed="rId8"/>
                <a:stretch>
                  <a:fillRect l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89CC07B2-BBE3-F572-F2B2-31D031D925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71656" y="539191"/>
                <a:ext cx="10515600" cy="13255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When accumulating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elements, each </a:t>
                </a:r>
                <a:r>
                  <a:rPr lang="en-US" b="1" dirty="0"/>
                  <a:t>witness changes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𝐥𝐨𝐠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/>
                  <a:t> times.</a:t>
                </a:r>
              </a:p>
            </p:txBody>
          </p:sp>
        </mc:Choice>
        <mc:Fallback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89CC07B2-BBE3-F572-F2B2-31D031D925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1656" y="539191"/>
                <a:ext cx="10515600" cy="1325563"/>
              </a:xfrm>
              <a:blipFill>
                <a:blip r:embed="rId9"/>
                <a:stretch>
                  <a:fillRect l="-1206" t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19ED0A08-09F8-3C63-AD42-51E04E2BA5EE}"/>
                  </a:ext>
                </a:extLst>
              </p:cNvPr>
              <p:cNvSpPr/>
              <p:nvPr/>
            </p:nvSpPr>
            <p:spPr>
              <a:xfrm>
                <a:off x="263236" y="5246648"/>
                <a:ext cx="11665527" cy="139888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For (log n)-</a:t>
                </a:r>
                <a:r>
                  <a:rPr lang="en-US" sz="3200" dirty="0" err="1"/>
                  <a:t>ary</a:t>
                </a:r>
                <a:r>
                  <a:rPr lang="en-US" sz="3200" dirty="0"/>
                  <a:t> MMRs, each witness is updated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d>
                          <m:d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3200" dirty="0"/>
                  <a:t> times.</a:t>
                </a:r>
              </a:p>
            </p:txBody>
          </p:sp>
        </mc:Choice>
        <mc:Fallback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19ED0A08-09F8-3C63-AD42-51E04E2BA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36" y="5246648"/>
                <a:ext cx="11665527" cy="1398880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078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4C431F-7A90-7600-FB5E-ED3DADF36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94" y="681037"/>
            <a:ext cx="9454943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A1257-B077-420F-6F10-F84E0039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Merkle Mountain Range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18A103-87F3-13E0-E977-BEFCAEFD94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5179001"/>
                <a:ext cx="10515600" cy="13255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When an element is added, merge trees as needed</a:t>
                </a:r>
              </a:p>
              <a:p>
                <a:pPr marL="0" indent="0">
                  <a:buNone/>
                </a:pPr>
                <a:r>
                  <a:rPr lang="en-US" dirty="0"/>
                  <a:t>When accumulating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elements, each </a:t>
                </a:r>
                <a:r>
                  <a:rPr lang="en-US" b="1" dirty="0"/>
                  <a:t>witness changes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𝐥𝐨𝐠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/>
                  <a:t> times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18A103-87F3-13E0-E977-BEFCAEFD94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5179001"/>
                <a:ext cx="10515600" cy="1325563"/>
              </a:xfrm>
              <a:blipFill>
                <a:blip r:embed="rId3"/>
                <a:stretch>
                  <a:fillRect l="-1206" t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9799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4C431F-7A90-7600-FB5E-ED3DADF36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94" y="681037"/>
            <a:ext cx="9454943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A1257-B077-420F-6F10-F84E0039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Merkle Mountain Range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664B86F-4EAD-A899-7606-AF9D73314F9D}"/>
                  </a:ext>
                </a:extLst>
              </p:cNvPr>
              <p:cNvSpPr/>
              <p:nvPr/>
            </p:nvSpPr>
            <p:spPr>
              <a:xfrm>
                <a:off x="263236" y="5093995"/>
                <a:ext cx="11665527" cy="139888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For (log n)-</a:t>
                </a:r>
                <a:r>
                  <a:rPr lang="en-US" sz="3200" dirty="0" err="1"/>
                  <a:t>ary</a:t>
                </a:r>
                <a:r>
                  <a:rPr lang="en-US" sz="3200" dirty="0"/>
                  <a:t> MMRs, each witness is updated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d>
                          <m:d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3200" dirty="0"/>
                  <a:t> times.</a:t>
                </a:r>
              </a:p>
            </p:txBody>
          </p:sp>
        </mc:Choice>
        <mc:Fallback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6664B86F-4EAD-A899-7606-AF9D73314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36" y="5093995"/>
                <a:ext cx="11665527" cy="139888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6559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08895-79AD-5600-B129-D308669D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AE8AC33-C8E1-E9F7-2F6E-6D0E19BFD76F}"/>
              </a:ext>
            </a:extLst>
          </p:cNvPr>
          <p:cNvSpPr/>
          <p:nvPr/>
        </p:nvSpPr>
        <p:spPr>
          <a:xfrm>
            <a:off x="1524000" y="1980461"/>
            <a:ext cx="4498426" cy="3356905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growing set S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3FC2BD20-696E-9614-D1EA-0FA7244B430E}"/>
              </a:ext>
            </a:extLst>
          </p:cNvPr>
          <p:cNvSpPr/>
          <p:nvPr/>
        </p:nvSpPr>
        <p:spPr>
          <a:xfrm>
            <a:off x="6421818" y="3429000"/>
            <a:ext cx="1744717" cy="4598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69065E-E81B-74E9-CD8E-6D2629C450DE}"/>
              </a:ext>
            </a:extLst>
          </p:cNvPr>
          <p:cNvSpPr txBox="1"/>
          <p:nvPr/>
        </p:nvSpPr>
        <p:spPr>
          <a:xfrm>
            <a:off x="2585546" y="5477212"/>
            <a:ext cx="4414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Registered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x.509 certificates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blockchain transactions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1D0F75-DCEA-4582-1452-F9AC68812B98}"/>
                  </a:ext>
                </a:extLst>
              </p:cNvPr>
              <p:cNvSpPr txBox="1"/>
              <p:nvPr/>
            </p:nvSpPr>
            <p:spPr>
              <a:xfrm>
                <a:off x="8166535" y="936010"/>
                <a:ext cx="39461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polylog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poly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F1D0F75-DCEA-4582-1452-F9AC68812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535" y="936010"/>
                <a:ext cx="3946156" cy="461665"/>
              </a:xfrm>
              <a:prstGeom prst="rect">
                <a:avLst/>
              </a:prstGeom>
              <a:blipFill>
                <a:blip r:embed="rId3"/>
                <a:stretch>
                  <a:fillRect l="-2572" t="-540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E547E2E-DBF8-9CDC-6BA5-8FF5A66AEE52}"/>
              </a:ext>
            </a:extLst>
          </p:cNvPr>
          <p:cNvSpPr/>
          <p:nvPr/>
        </p:nvSpPr>
        <p:spPr>
          <a:xfrm>
            <a:off x="8565928" y="1456616"/>
            <a:ext cx="2343807" cy="10300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short commitment </a:t>
            </a:r>
          </a:p>
        </p:txBody>
      </p:sp>
    </p:spTree>
    <p:extLst>
      <p:ext uri="{BB962C8B-B14F-4D97-AF65-F5344CB8AC3E}">
        <p14:creationId xmlns:p14="http://schemas.microsoft.com/office/powerpoint/2010/main" val="1828114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35393-BBCF-F64A-DB92-4AC1F5704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62DD9E2-2585-057B-13AB-EAF8C5DDE80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794614084"/>
                  </p:ext>
                </p:extLst>
              </p:nvPr>
            </p:nvGraphicFramePr>
            <p:xfrm>
              <a:off x="838200" y="2213555"/>
              <a:ext cx="10515597" cy="35019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5199">
                      <a:extLst>
                        <a:ext uri="{9D8B030D-6E8A-4147-A177-3AD203B41FA5}">
                          <a16:colId xmlns:a16="http://schemas.microsoft.com/office/drawing/2014/main" val="58663880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1910215323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32307511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Accumulator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Commitment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# witness updates per element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04447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Simple database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10353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???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???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???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8673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/>
                            <a:t>Merkle Mountain Range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unc>
                                  <m:func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poly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func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func>
                                      <m:func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func>
                                  </m:num>
                                  <m:den>
                                    <m:func>
                                      <m:func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func>
                                          <m:func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400" b="0" i="0" smtClean="0">
                                                <a:latin typeface="Cambria Math" panose="02040503050406030204" pitchFamily="18" charset="0"/>
                                              </a:rPr>
                                              <m:t>log</m:t>
                                            </m:r>
                                          </m:fName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</m:func>
                                      </m:e>
                                    </m:func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73407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/>
                            <a:t>k-Merkle tree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30388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Merkle tree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7233421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462DD9E2-2585-057B-13AB-EAF8C5DDE80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794614084"/>
                  </p:ext>
                </p:extLst>
              </p:nvPr>
            </p:nvGraphicFramePr>
            <p:xfrm>
              <a:off x="838200" y="2213555"/>
              <a:ext cx="10515597" cy="35019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05199">
                      <a:extLst>
                        <a:ext uri="{9D8B030D-6E8A-4147-A177-3AD203B41FA5}">
                          <a16:colId xmlns:a16="http://schemas.microsoft.com/office/drawing/2014/main" val="58663880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1910215323"/>
                        </a:ext>
                      </a:extLst>
                    </a:gridCol>
                    <a:gridCol w="3505199">
                      <a:extLst>
                        <a:ext uri="{9D8B030D-6E8A-4147-A177-3AD203B41FA5}">
                          <a16:colId xmlns:a16="http://schemas.microsoft.com/office/drawing/2014/main" val="3230751137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Accumulator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Commitment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# witness updates per element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044472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Simple database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62" t="-191667" r="-101087" b="-5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362" t="-191667" r="-1087" b="-5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103531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???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???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???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7867345"/>
                      </a:ext>
                    </a:extLst>
                  </a:tr>
                  <a:tr h="85020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/>
                            <a:t>Merkle Mountain Range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62" t="-207353" r="-101087" b="-12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362" t="-207353" r="-1087" b="-1205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734070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400" dirty="0"/>
                            <a:t>k-Merkle tree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62" t="-580556" r="-101087" b="-1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362" t="-580556" r="-1087" b="-12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303883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Merkle tree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362" t="-680556" r="-101087" b="-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362" t="-680556" r="-1087" b="-2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23342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99513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DEF01F-6241-7160-49F0-562F81726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5452532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Can we do better than </a:t>
            </a:r>
            <a:br>
              <a:rPr lang="en-US" sz="4400" dirty="0"/>
            </a:br>
            <a:r>
              <a:rPr lang="en-US" sz="4400" dirty="0"/>
              <a:t>Merkle Mountain Ranges?</a:t>
            </a:r>
          </a:p>
        </p:txBody>
      </p:sp>
      <p:pic>
        <p:nvPicPr>
          <p:cNvPr id="5" name="Picture 4" descr="A mountain range with a sunset&#10;&#10;Description automatically generated with medium confidence">
            <a:extLst>
              <a:ext uri="{FF2B5EF4-FFF2-40B4-BE49-F238E27FC236}">
                <a16:creationId xmlns:a16="http://schemas.microsoft.com/office/drawing/2014/main" id="{6DC59472-D60B-2548-635C-7E0C53A567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488" r="15474" b="-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08459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68AB6C0-68A7-145D-2F1B-C25331D34F3C}"/>
                  </a:ext>
                </a:extLst>
              </p:cNvPr>
              <p:cNvSpPr/>
              <p:nvPr/>
            </p:nvSpPr>
            <p:spPr>
              <a:xfrm>
                <a:off x="263236" y="1524009"/>
                <a:ext cx="11665527" cy="2244437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Theorem: No.</a:t>
                </a:r>
              </a:p>
              <a:p>
                <a:pPr algn="ctr"/>
                <a:r>
                  <a:rPr lang="en-US" sz="3600" dirty="0"/>
                  <a:t>For any accumulator with a succinct commitment, </a:t>
                </a:r>
              </a:p>
              <a:p>
                <a:pPr algn="ctr"/>
                <a:r>
                  <a:rPr lang="en-US" sz="3600" dirty="0"/>
                  <a:t>most membership witnesses </a:t>
                </a:r>
                <a:r>
                  <a:rPr lang="en-US" sz="3600" b="1" dirty="0"/>
                  <a:t>change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 dirty="0"/>
                  <a:t> times</a:t>
                </a:r>
                <a:r>
                  <a:rPr lang="en-US" sz="3600" dirty="0"/>
                  <a:t>.</a:t>
                </a:r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568AB6C0-68A7-145D-2F1B-C25331D34F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36" y="1524009"/>
                <a:ext cx="11665527" cy="2244437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C35106F-88F6-0A6B-CE8B-C5AB4E26A7A4}"/>
                  </a:ext>
                </a:extLst>
              </p:cNvPr>
              <p:cNvSpPr/>
              <p:nvPr/>
            </p:nvSpPr>
            <p:spPr>
              <a:xfrm>
                <a:off x="263236" y="4142513"/>
                <a:ext cx="11665527" cy="182880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Corollary: </a:t>
                </a:r>
                <a:r>
                  <a:rPr lang="en-US" sz="3200" dirty="0"/>
                  <a:t>If this accumulator is “subexponentially secure,” </a:t>
                </a:r>
              </a:p>
              <a:p>
                <a:pPr algn="ctr"/>
                <a:r>
                  <a:rPr lang="en-US" sz="3200" dirty="0"/>
                  <a:t>most membership witnesses change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e>
                        </m:func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times.</a:t>
                </a:r>
              </a:p>
            </p:txBody>
          </p:sp>
        </mc:Choice>
        <mc:Fallback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C35106F-88F6-0A6B-CE8B-C5AB4E26A7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36" y="4142513"/>
                <a:ext cx="11665527" cy="182880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50560F6-CD6D-78B3-8FB0-02D39FA2CC6F}"/>
              </a:ext>
            </a:extLst>
          </p:cNvPr>
          <p:cNvSpPr txBox="1"/>
          <p:nvPr/>
        </p:nvSpPr>
        <p:spPr>
          <a:xfrm>
            <a:off x="789709" y="6140823"/>
            <a:ext cx="845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⇨ (log n)-</a:t>
            </a:r>
            <a:r>
              <a:rPr lang="en-US" sz="2800" dirty="0" err="1"/>
              <a:t>ary</a:t>
            </a:r>
            <a:r>
              <a:rPr lang="en-US" sz="2800" dirty="0"/>
              <a:t> MMRs are essentially optimal.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EC7328-CC95-1FDE-8A00-FF727DD34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24" y="374066"/>
            <a:ext cx="11207750" cy="1025235"/>
          </a:xfrm>
        </p:spPr>
        <p:txBody>
          <a:bodyPr>
            <a:normAutofit/>
          </a:bodyPr>
          <a:lstStyle/>
          <a:p>
            <a:r>
              <a:rPr lang="en-US" dirty="0"/>
              <a:t>Can we do better?</a:t>
            </a:r>
          </a:p>
        </p:txBody>
      </p:sp>
    </p:spTree>
    <p:extLst>
      <p:ext uri="{BB962C8B-B14F-4D97-AF65-F5344CB8AC3E}">
        <p14:creationId xmlns:p14="http://schemas.microsoft.com/office/powerpoint/2010/main" val="424510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EC4AB-0563-C910-7554-69C92529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sketch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64A40-C30D-DFF4-0936-C11049047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78318"/>
            <a:ext cx="10515600" cy="20989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Show by a </a:t>
            </a:r>
            <a:r>
              <a:rPr lang="en-US" b="1" dirty="0"/>
              <a:t>compression argument: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0B978581-B01F-7E9A-DC1B-69ABB413D99D}"/>
                  </a:ext>
                </a:extLst>
              </p:cNvPr>
              <p:cNvSpPr/>
              <p:nvPr/>
            </p:nvSpPr>
            <p:spPr>
              <a:xfrm>
                <a:off x="772510" y="1738003"/>
                <a:ext cx="10646979" cy="166326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Warm-Up Lemma: </a:t>
                </a:r>
                <a:r>
                  <a:rPr lang="en-US" sz="2800" dirty="0"/>
                  <a:t>if the commitment has size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polylog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sz="2800" dirty="0"/>
                  <a:t>, at least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/</m:t>
                    </m:r>
                    <m:func>
                      <m:func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func>
                  </m:oMath>
                </a14:m>
                <a:r>
                  <a:rPr lang="en-US" sz="2800" b="1" dirty="0"/>
                  <a:t> witnesses change</a:t>
                </a:r>
                <a:r>
                  <a:rPr lang="en-US" sz="2800" dirty="0"/>
                  <a:t>.</a:t>
                </a:r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0B978581-B01F-7E9A-DC1B-69ABB413D9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510" y="1738003"/>
                <a:ext cx="10646979" cy="1663262"/>
              </a:xfrm>
              <a:prstGeom prst="roundRect">
                <a:avLst/>
              </a:prstGeom>
              <a:blipFill>
                <a:blip r:embed="rId2"/>
                <a:stretch>
                  <a:fillRect r="-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cartoon dog with its tongue out&#10;&#10;Description automatically generated">
            <a:extLst>
              <a:ext uri="{FF2B5EF4-FFF2-40B4-BE49-F238E27FC236}">
                <a16:creationId xmlns:a16="http://schemas.microsoft.com/office/drawing/2014/main" id="{4261C71C-8418-2CDF-0B8D-9521F94FE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15" y="4530016"/>
            <a:ext cx="1740707" cy="17407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B6024B-2C75-A68E-D587-8BF07BD7BA07}"/>
              </a:ext>
            </a:extLst>
          </p:cNvPr>
          <p:cNvSpPr txBox="1"/>
          <p:nvPr/>
        </p:nvSpPr>
        <p:spPr>
          <a:xfrm>
            <a:off x="2945077" y="6100359"/>
            <a:ext cx="88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Alice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62A9BEE-8101-5EB1-C05F-9C410BC38A88}"/>
              </a:ext>
            </a:extLst>
          </p:cNvPr>
          <p:cNvSpPr/>
          <p:nvPr/>
        </p:nvSpPr>
        <p:spPr>
          <a:xfrm>
            <a:off x="4762051" y="5590209"/>
            <a:ext cx="3062385" cy="92990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187E1D-A666-97DE-8339-EAC15E88E1CB}"/>
              </a:ext>
            </a:extLst>
          </p:cNvPr>
          <p:cNvSpPr txBox="1"/>
          <p:nvPr/>
        </p:nvSpPr>
        <p:spPr>
          <a:xfrm>
            <a:off x="4552189" y="4636102"/>
            <a:ext cx="3380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uses an accumulator to encode some info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DAF9829-7D26-B301-F221-F52A8B3DE795}"/>
              </a:ext>
            </a:extLst>
          </p:cNvPr>
          <p:cNvGrpSpPr/>
          <p:nvPr/>
        </p:nvGrpSpPr>
        <p:grpSpPr>
          <a:xfrm>
            <a:off x="8287906" y="4530016"/>
            <a:ext cx="1583661" cy="2093563"/>
            <a:chOff x="8287906" y="4530016"/>
            <a:chExt cx="1583661" cy="209356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8C3830-80FE-9571-5A5A-E6620467DD3D}"/>
                </a:ext>
              </a:extLst>
            </p:cNvPr>
            <p:cNvSpPr txBox="1"/>
            <p:nvPr/>
          </p:nvSpPr>
          <p:spPr>
            <a:xfrm>
              <a:off x="8742482" y="6100359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Bob</a:t>
              </a:r>
            </a:p>
          </p:txBody>
        </p:sp>
        <p:pic>
          <p:nvPicPr>
            <p:cNvPr id="17" name="Picture 16" descr="A dog with tongue out&#10;&#10;Description automatically generated">
              <a:extLst>
                <a:ext uri="{FF2B5EF4-FFF2-40B4-BE49-F238E27FC236}">
                  <a16:creationId xmlns:a16="http://schemas.microsoft.com/office/drawing/2014/main" id="{CDA624F7-0DED-00F8-8252-8C3787908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7906" y="4530016"/>
              <a:ext cx="1583661" cy="1612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223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4" grpId="0" animBg="1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EC4AB-0563-C910-7554-69C92529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sketch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64A40-C30D-DFF4-0936-C11049047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78318"/>
            <a:ext cx="10515600" cy="20989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Show by a </a:t>
            </a:r>
            <a:r>
              <a:rPr lang="en-US" b="1" dirty="0"/>
              <a:t>compression argument: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675FA7-E753-4032-2384-E649C4DA1758}"/>
              </a:ext>
            </a:extLst>
          </p:cNvPr>
          <p:cNvGrpSpPr/>
          <p:nvPr/>
        </p:nvGrpSpPr>
        <p:grpSpPr>
          <a:xfrm>
            <a:off x="2518115" y="4530016"/>
            <a:ext cx="1740707" cy="2093563"/>
            <a:chOff x="2518115" y="4530016"/>
            <a:chExt cx="1740707" cy="2093563"/>
          </a:xfrm>
        </p:grpSpPr>
        <p:pic>
          <p:nvPicPr>
            <p:cNvPr id="9" name="Picture 8" descr="A cartoon dog with its tongue out&#10;&#10;Description automatically generated">
              <a:extLst>
                <a:ext uri="{FF2B5EF4-FFF2-40B4-BE49-F238E27FC236}">
                  <a16:creationId xmlns:a16="http://schemas.microsoft.com/office/drawing/2014/main" id="{4261C71C-8418-2CDF-0B8D-9521F94F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115" y="4530016"/>
              <a:ext cx="1740707" cy="17407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B6024B-2C75-A68E-D587-8BF07BD7BA07}"/>
                </a:ext>
              </a:extLst>
            </p:cNvPr>
            <p:cNvSpPr txBox="1"/>
            <p:nvPr/>
          </p:nvSpPr>
          <p:spPr>
            <a:xfrm>
              <a:off x="2945077" y="6100359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Alice</a:t>
              </a:r>
            </a:p>
          </p:txBody>
        </p:sp>
      </p:grp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62A9BEE-8101-5EB1-C05F-9C410BC38A88}"/>
              </a:ext>
            </a:extLst>
          </p:cNvPr>
          <p:cNvSpPr/>
          <p:nvPr/>
        </p:nvSpPr>
        <p:spPr>
          <a:xfrm>
            <a:off x="4762051" y="5590209"/>
            <a:ext cx="3062385" cy="92990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187E1D-A666-97DE-8339-EAC15E88E1CB}"/>
              </a:ext>
            </a:extLst>
          </p:cNvPr>
          <p:cNvSpPr txBox="1"/>
          <p:nvPr/>
        </p:nvSpPr>
        <p:spPr>
          <a:xfrm>
            <a:off x="4552189" y="4636102"/>
            <a:ext cx="3380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uses an accumulator to encode some info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EA7D8C0B-DA4A-F358-20D6-811E06F2D5C6}"/>
                  </a:ext>
                </a:extLst>
              </p:cNvPr>
              <p:cNvSpPr/>
              <p:nvPr/>
            </p:nvSpPr>
            <p:spPr>
              <a:xfrm>
                <a:off x="838200" y="1690688"/>
                <a:ext cx="10688782" cy="173831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If the accumulator has fewer than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2800" dirty="0"/>
                  <a:t> witness updates,</a:t>
                </a:r>
              </a:p>
              <a:p>
                <a:pPr algn="ctr"/>
                <a:r>
                  <a:rPr lang="en-US" sz="2800" dirty="0"/>
                  <a:t>Alice breaks info theoretic bounds</a:t>
                </a:r>
              </a:p>
            </p:txBody>
          </p:sp>
        </mc:Choice>
        <mc:Fallback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EA7D8C0B-DA4A-F358-20D6-811E06F2D5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10688782" cy="173831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C2C4B1A2-5CFA-DED6-FC06-78C5F8DE2B39}"/>
              </a:ext>
            </a:extLst>
          </p:cNvPr>
          <p:cNvGrpSpPr/>
          <p:nvPr/>
        </p:nvGrpSpPr>
        <p:grpSpPr>
          <a:xfrm>
            <a:off x="8287906" y="4530016"/>
            <a:ext cx="1583661" cy="2093563"/>
            <a:chOff x="8287906" y="4530016"/>
            <a:chExt cx="1583661" cy="209356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03DC67-2257-BA9A-15A3-3B5750A11791}"/>
                </a:ext>
              </a:extLst>
            </p:cNvPr>
            <p:cNvSpPr txBox="1"/>
            <p:nvPr/>
          </p:nvSpPr>
          <p:spPr>
            <a:xfrm>
              <a:off x="8742482" y="6100359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Bob</a:t>
              </a:r>
            </a:p>
          </p:txBody>
        </p:sp>
        <p:pic>
          <p:nvPicPr>
            <p:cNvPr id="17" name="Picture 16" descr="A dog with tongue out&#10;&#10;Description automatically generated">
              <a:extLst>
                <a:ext uri="{FF2B5EF4-FFF2-40B4-BE49-F238E27FC236}">
                  <a16:creationId xmlns:a16="http://schemas.microsoft.com/office/drawing/2014/main" id="{1AFB7D9E-A68D-8615-2895-4E815556D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7906" y="4530016"/>
              <a:ext cx="1583661" cy="1612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2754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EC4AB-0563-C910-7554-69C92529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sketch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675FA7-E753-4032-2384-E649C4DA1758}"/>
              </a:ext>
            </a:extLst>
          </p:cNvPr>
          <p:cNvGrpSpPr/>
          <p:nvPr/>
        </p:nvGrpSpPr>
        <p:grpSpPr>
          <a:xfrm>
            <a:off x="2338006" y="1690688"/>
            <a:ext cx="1740707" cy="2093563"/>
            <a:chOff x="2518115" y="4530016"/>
            <a:chExt cx="1740707" cy="2093563"/>
          </a:xfrm>
        </p:grpSpPr>
        <p:pic>
          <p:nvPicPr>
            <p:cNvPr id="9" name="Picture 8" descr="A cartoon dog with its tongue out&#10;&#10;Description automatically generated">
              <a:extLst>
                <a:ext uri="{FF2B5EF4-FFF2-40B4-BE49-F238E27FC236}">
                  <a16:creationId xmlns:a16="http://schemas.microsoft.com/office/drawing/2014/main" id="{4261C71C-8418-2CDF-0B8D-9521F94F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115" y="4530016"/>
              <a:ext cx="1740707" cy="17407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B6024B-2C75-A68E-D587-8BF07BD7BA07}"/>
                </a:ext>
              </a:extLst>
            </p:cNvPr>
            <p:cNvSpPr txBox="1"/>
            <p:nvPr/>
          </p:nvSpPr>
          <p:spPr>
            <a:xfrm>
              <a:off x="2945077" y="6100359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Alice</a:t>
              </a:r>
            </a:p>
          </p:txBody>
        </p:sp>
      </p:grp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62A9BEE-8101-5EB1-C05F-9C410BC38A88}"/>
              </a:ext>
            </a:extLst>
          </p:cNvPr>
          <p:cNvSpPr/>
          <p:nvPr/>
        </p:nvSpPr>
        <p:spPr>
          <a:xfrm>
            <a:off x="5512285" y="4628838"/>
            <a:ext cx="1761351" cy="92990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C187E1D-A666-97DE-8339-EAC15E88E1CB}"/>
                  </a:ext>
                </a:extLst>
              </p:cNvPr>
              <p:cNvSpPr txBox="1"/>
              <p:nvPr/>
            </p:nvSpPr>
            <p:spPr>
              <a:xfrm>
                <a:off x="4726806" y="4037326"/>
                <a:ext cx="33809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com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C187E1D-A666-97DE-8339-EAC15E88E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806" y="4037326"/>
                <a:ext cx="338099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C2C4B1A2-5CFA-DED6-FC06-78C5F8DE2B39}"/>
              </a:ext>
            </a:extLst>
          </p:cNvPr>
          <p:cNvGrpSpPr/>
          <p:nvPr/>
        </p:nvGrpSpPr>
        <p:grpSpPr>
          <a:xfrm>
            <a:off x="8107797" y="1690688"/>
            <a:ext cx="1583661" cy="2093563"/>
            <a:chOff x="8287906" y="4530016"/>
            <a:chExt cx="1583661" cy="209356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03DC67-2257-BA9A-15A3-3B5750A11791}"/>
                </a:ext>
              </a:extLst>
            </p:cNvPr>
            <p:cNvSpPr txBox="1"/>
            <p:nvPr/>
          </p:nvSpPr>
          <p:spPr>
            <a:xfrm>
              <a:off x="8742482" y="6100359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Bob</a:t>
              </a:r>
            </a:p>
          </p:txBody>
        </p:sp>
        <p:pic>
          <p:nvPicPr>
            <p:cNvPr id="17" name="Picture 16" descr="A dog with tongue out&#10;&#10;Description automatically generated">
              <a:extLst>
                <a:ext uri="{FF2B5EF4-FFF2-40B4-BE49-F238E27FC236}">
                  <a16:creationId xmlns:a16="http://schemas.microsoft.com/office/drawing/2014/main" id="{1AFB7D9E-A68D-8615-2895-4E815556D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7906" y="4530016"/>
              <a:ext cx="1583661" cy="161258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2779E9E-6880-A525-1B59-2B318A18B456}"/>
                  </a:ext>
                </a:extLst>
              </p:cNvPr>
              <p:cNvSpPr/>
              <p:nvPr/>
            </p:nvSpPr>
            <p:spPr>
              <a:xfrm>
                <a:off x="838200" y="3920836"/>
                <a:ext cx="4551218" cy="2660073"/>
              </a:xfrm>
              <a:prstGeom prst="rect">
                <a:avLst/>
              </a:prstGeom>
              <a:noFill/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Chooses a 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⊆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sz="2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Accumulates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 to get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com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Computes a list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/>
                  <a:t> of elements whose witnesses change at least once</a:t>
                </a: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2779E9E-6880-A525-1B59-2B318A18B4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20836"/>
                <a:ext cx="4551218" cy="2660073"/>
              </a:xfrm>
              <a:prstGeom prst="rect">
                <a:avLst/>
              </a:prstGeom>
              <a:blipFill>
                <a:blip r:embed="rId5"/>
                <a:stretch>
                  <a:fillRect l="-1662" r="-3047"/>
                </a:stretch>
              </a:blip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loud Callout 2">
                <a:extLst>
                  <a:ext uri="{FF2B5EF4-FFF2-40B4-BE49-F238E27FC236}">
                    <a16:creationId xmlns:a16="http://schemas.microsoft.com/office/drawing/2014/main" id="{A576044F-90D4-13EE-5098-12530F528AAD}"/>
                  </a:ext>
                </a:extLst>
              </p:cNvPr>
              <p:cNvSpPr/>
              <p:nvPr/>
            </p:nvSpPr>
            <p:spPr>
              <a:xfrm>
                <a:off x="8257309" y="365125"/>
                <a:ext cx="2486891" cy="1325563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What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?</a:t>
                </a:r>
              </a:p>
            </p:txBody>
          </p:sp>
        </mc:Choice>
        <mc:Fallback>
          <p:sp>
            <p:nvSpPr>
              <p:cNvPr id="3" name="Cloud Callout 2">
                <a:extLst>
                  <a:ext uri="{FF2B5EF4-FFF2-40B4-BE49-F238E27FC236}">
                    <a16:creationId xmlns:a16="http://schemas.microsoft.com/office/drawing/2014/main" id="{A576044F-90D4-13EE-5098-12530F528A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309" y="365125"/>
                <a:ext cx="2486891" cy="1325563"/>
              </a:xfrm>
              <a:prstGeom prst="cloudCallou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191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EC4AB-0563-C910-7554-69C92529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sketch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675FA7-E753-4032-2384-E649C4DA1758}"/>
              </a:ext>
            </a:extLst>
          </p:cNvPr>
          <p:cNvGrpSpPr/>
          <p:nvPr/>
        </p:nvGrpSpPr>
        <p:grpSpPr>
          <a:xfrm>
            <a:off x="2338006" y="1690688"/>
            <a:ext cx="1740707" cy="2093563"/>
            <a:chOff x="2518115" y="4530016"/>
            <a:chExt cx="1740707" cy="2093563"/>
          </a:xfrm>
        </p:grpSpPr>
        <p:pic>
          <p:nvPicPr>
            <p:cNvPr id="9" name="Picture 8" descr="A cartoon dog with its tongue out&#10;&#10;Description automatically generated">
              <a:extLst>
                <a:ext uri="{FF2B5EF4-FFF2-40B4-BE49-F238E27FC236}">
                  <a16:creationId xmlns:a16="http://schemas.microsoft.com/office/drawing/2014/main" id="{4261C71C-8418-2CDF-0B8D-9521F94F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115" y="4530016"/>
              <a:ext cx="1740707" cy="17407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B6024B-2C75-A68E-D587-8BF07BD7BA07}"/>
                </a:ext>
              </a:extLst>
            </p:cNvPr>
            <p:cNvSpPr txBox="1"/>
            <p:nvPr/>
          </p:nvSpPr>
          <p:spPr>
            <a:xfrm>
              <a:off x="2945077" y="6100359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Alice</a:t>
              </a:r>
            </a:p>
          </p:txBody>
        </p:sp>
      </p:grp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62A9BEE-8101-5EB1-C05F-9C410BC38A88}"/>
              </a:ext>
            </a:extLst>
          </p:cNvPr>
          <p:cNvSpPr/>
          <p:nvPr/>
        </p:nvSpPr>
        <p:spPr>
          <a:xfrm>
            <a:off x="5512285" y="4628838"/>
            <a:ext cx="1761351" cy="92990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C187E1D-A666-97DE-8339-EAC15E88E1CB}"/>
                  </a:ext>
                </a:extLst>
              </p:cNvPr>
              <p:cNvSpPr txBox="1"/>
              <p:nvPr/>
            </p:nvSpPr>
            <p:spPr>
              <a:xfrm>
                <a:off x="4726806" y="4037326"/>
                <a:ext cx="33809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com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C187E1D-A666-97DE-8339-EAC15E88E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806" y="4037326"/>
                <a:ext cx="338099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C2C4B1A2-5CFA-DED6-FC06-78C5F8DE2B39}"/>
              </a:ext>
            </a:extLst>
          </p:cNvPr>
          <p:cNvGrpSpPr/>
          <p:nvPr/>
        </p:nvGrpSpPr>
        <p:grpSpPr>
          <a:xfrm>
            <a:off x="8107797" y="1690688"/>
            <a:ext cx="1583661" cy="2093563"/>
            <a:chOff x="8287906" y="4530016"/>
            <a:chExt cx="1583661" cy="209356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03DC67-2257-BA9A-15A3-3B5750A11791}"/>
                </a:ext>
              </a:extLst>
            </p:cNvPr>
            <p:cNvSpPr txBox="1"/>
            <p:nvPr/>
          </p:nvSpPr>
          <p:spPr>
            <a:xfrm>
              <a:off x="8742482" y="6100359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Bob</a:t>
              </a:r>
            </a:p>
          </p:txBody>
        </p:sp>
        <p:pic>
          <p:nvPicPr>
            <p:cNvPr id="17" name="Picture 16" descr="A dog with tongue out&#10;&#10;Description automatically generated">
              <a:extLst>
                <a:ext uri="{FF2B5EF4-FFF2-40B4-BE49-F238E27FC236}">
                  <a16:creationId xmlns:a16="http://schemas.microsoft.com/office/drawing/2014/main" id="{1AFB7D9E-A68D-8615-2895-4E815556D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7906" y="4530016"/>
              <a:ext cx="1583661" cy="161258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2779E9E-6880-A525-1B59-2B318A18B456}"/>
                  </a:ext>
                </a:extLst>
              </p:cNvPr>
              <p:cNvSpPr/>
              <p:nvPr/>
            </p:nvSpPr>
            <p:spPr>
              <a:xfrm>
                <a:off x="838200" y="3920836"/>
                <a:ext cx="4551218" cy="2660073"/>
              </a:xfrm>
              <a:prstGeom prst="rect">
                <a:avLst/>
              </a:prstGeom>
              <a:noFill/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Chooses a 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⊆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sz="2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Accumulates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 to get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com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Computes a list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/>
                  <a:t> of elements whose witnesses change at least once</a:t>
                </a: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2779E9E-6880-A525-1B59-2B318A18B4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20836"/>
                <a:ext cx="4551218" cy="2660073"/>
              </a:xfrm>
              <a:prstGeom prst="rect">
                <a:avLst/>
              </a:prstGeom>
              <a:blipFill>
                <a:blip r:embed="rId5"/>
                <a:stretch>
                  <a:fillRect l="-1662" r="-3047"/>
                </a:stretch>
              </a:blip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9C93F69-9816-0F40-4273-723908A585EC}"/>
                  </a:ext>
                </a:extLst>
              </p:cNvPr>
              <p:cNvSpPr/>
              <p:nvPr/>
            </p:nvSpPr>
            <p:spPr>
              <a:xfrm>
                <a:off x="7445185" y="3837275"/>
                <a:ext cx="4551218" cy="2660073"/>
              </a:xfrm>
              <a:prstGeom prst="rect">
                <a:avLst/>
              </a:prstGeom>
              <a:noFill/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Maintains a 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/>
                  <a:t> of elements Alice added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For each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, accumulate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to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Add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/>
                  <a:t> if either: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verifies </a:t>
                </a:r>
                <a:r>
                  <a:rPr lang="en-US" sz="2400" dirty="0" err="1"/>
                  <a:t>w.r.t.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com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or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9C93F69-9816-0F40-4273-723908A585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185" y="3837275"/>
                <a:ext cx="4551218" cy="2660073"/>
              </a:xfrm>
              <a:prstGeom prst="rect">
                <a:avLst/>
              </a:prstGeom>
              <a:blipFill>
                <a:blip r:embed="rId6"/>
                <a:stretch>
                  <a:fillRect l="-1657" t="-467" b="-2804"/>
                </a:stretch>
              </a:blipFill>
              <a:ln w="2857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loud Callout 11">
                <a:extLst>
                  <a:ext uri="{FF2B5EF4-FFF2-40B4-BE49-F238E27FC236}">
                    <a16:creationId xmlns:a16="http://schemas.microsoft.com/office/drawing/2014/main" id="{01A6FB30-AAEC-4868-BC27-9212B66FE64D}"/>
                  </a:ext>
                </a:extLst>
              </p:cNvPr>
              <p:cNvSpPr/>
              <p:nvPr/>
            </p:nvSpPr>
            <p:spPr>
              <a:xfrm>
                <a:off x="8257309" y="365125"/>
                <a:ext cx="2486891" cy="1325563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What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?</a:t>
                </a:r>
              </a:p>
            </p:txBody>
          </p:sp>
        </mc:Choice>
        <mc:Fallback>
          <p:sp>
            <p:nvSpPr>
              <p:cNvPr id="12" name="Cloud Callout 11">
                <a:extLst>
                  <a:ext uri="{FF2B5EF4-FFF2-40B4-BE49-F238E27FC236}">
                    <a16:creationId xmlns:a16="http://schemas.microsoft.com/office/drawing/2014/main" id="{01A6FB30-AAEC-4868-BC27-9212B66FE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309" y="365125"/>
                <a:ext cx="2486891" cy="1325563"/>
              </a:xfrm>
              <a:prstGeom prst="cloudCallou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248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D675FA7-E753-4032-2384-E649C4DA1758}"/>
              </a:ext>
            </a:extLst>
          </p:cNvPr>
          <p:cNvGrpSpPr/>
          <p:nvPr/>
        </p:nvGrpSpPr>
        <p:grpSpPr>
          <a:xfrm>
            <a:off x="2338006" y="1385884"/>
            <a:ext cx="1740707" cy="2093563"/>
            <a:chOff x="2518115" y="4530016"/>
            <a:chExt cx="1740707" cy="2093563"/>
          </a:xfrm>
        </p:grpSpPr>
        <p:pic>
          <p:nvPicPr>
            <p:cNvPr id="9" name="Picture 8" descr="A cartoon dog with its tongue out&#10;&#10;Description automatically generated">
              <a:extLst>
                <a:ext uri="{FF2B5EF4-FFF2-40B4-BE49-F238E27FC236}">
                  <a16:creationId xmlns:a16="http://schemas.microsoft.com/office/drawing/2014/main" id="{4261C71C-8418-2CDF-0B8D-9521F94F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115" y="4530016"/>
              <a:ext cx="1740707" cy="17407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B6024B-2C75-A68E-D587-8BF07BD7BA07}"/>
                </a:ext>
              </a:extLst>
            </p:cNvPr>
            <p:cNvSpPr txBox="1"/>
            <p:nvPr/>
          </p:nvSpPr>
          <p:spPr>
            <a:xfrm>
              <a:off x="2945077" y="6100359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Alice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C4B1A2-5CFA-DED6-FC06-78C5F8DE2B39}"/>
              </a:ext>
            </a:extLst>
          </p:cNvPr>
          <p:cNvGrpSpPr/>
          <p:nvPr/>
        </p:nvGrpSpPr>
        <p:grpSpPr>
          <a:xfrm>
            <a:off x="8107797" y="1385884"/>
            <a:ext cx="1583661" cy="2093563"/>
            <a:chOff x="8287906" y="4530016"/>
            <a:chExt cx="1583661" cy="209356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03DC67-2257-BA9A-15A3-3B5750A11791}"/>
                </a:ext>
              </a:extLst>
            </p:cNvPr>
            <p:cNvSpPr txBox="1"/>
            <p:nvPr/>
          </p:nvSpPr>
          <p:spPr>
            <a:xfrm>
              <a:off x="8742482" y="6100359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Bob</a:t>
              </a:r>
            </a:p>
          </p:txBody>
        </p:sp>
        <p:pic>
          <p:nvPicPr>
            <p:cNvPr id="17" name="Picture 16" descr="A dog with tongue out&#10;&#10;Description automatically generated">
              <a:extLst>
                <a:ext uri="{FF2B5EF4-FFF2-40B4-BE49-F238E27FC236}">
                  <a16:creationId xmlns:a16="http://schemas.microsoft.com/office/drawing/2014/main" id="{1AFB7D9E-A68D-8615-2895-4E815556D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87906" y="4530016"/>
              <a:ext cx="1583661" cy="161258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loud Callout 11">
                <a:extLst>
                  <a:ext uri="{FF2B5EF4-FFF2-40B4-BE49-F238E27FC236}">
                    <a16:creationId xmlns:a16="http://schemas.microsoft.com/office/drawing/2014/main" id="{01A6FB30-AAEC-4868-BC27-9212B66FE64D}"/>
                  </a:ext>
                </a:extLst>
              </p:cNvPr>
              <p:cNvSpPr/>
              <p:nvPr/>
            </p:nvSpPr>
            <p:spPr>
              <a:xfrm>
                <a:off x="8257309" y="60321"/>
                <a:ext cx="2486891" cy="1325563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What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/>
                  <a:t>?</a:t>
                </a:r>
              </a:p>
            </p:txBody>
          </p:sp>
        </mc:Choice>
        <mc:Fallback>
          <p:sp>
            <p:nvSpPr>
              <p:cNvPr id="12" name="Cloud Callout 11">
                <a:extLst>
                  <a:ext uri="{FF2B5EF4-FFF2-40B4-BE49-F238E27FC236}">
                    <a16:creationId xmlns:a16="http://schemas.microsoft.com/office/drawing/2014/main" id="{01A6FB30-AAEC-4868-BC27-9212B66FE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309" y="60321"/>
                <a:ext cx="2486891" cy="1325563"/>
              </a:xfrm>
              <a:prstGeom prst="cloud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ight Arrow 19">
            <a:extLst>
              <a:ext uri="{FF2B5EF4-FFF2-40B4-BE49-F238E27FC236}">
                <a16:creationId xmlns:a16="http://schemas.microsoft.com/office/drawing/2014/main" id="{1FFE6BEF-7676-6736-9E85-0BBE10963C41}"/>
              </a:ext>
            </a:extLst>
          </p:cNvPr>
          <p:cNvSpPr/>
          <p:nvPr/>
        </p:nvSpPr>
        <p:spPr>
          <a:xfrm>
            <a:off x="5188238" y="2294864"/>
            <a:ext cx="1761351" cy="92990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9E0AF43-9397-6E91-8565-E0194D899551}"/>
                  </a:ext>
                </a:extLst>
              </p:cNvPr>
              <p:cNvSpPr txBox="1"/>
              <p:nvPr/>
            </p:nvSpPr>
            <p:spPr>
              <a:xfrm>
                <a:off x="4402759" y="1703352"/>
                <a:ext cx="33809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com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9E0AF43-9397-6E91-8565-E0194D899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759" y="1703352"/>
                <a:ext cx="338099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FD3E92CA-A776-CD89-12A9-86C3A741E2FD}"/>
                  </a:ext>
                </a:extLst>
              </p:cNvPr>
              <p:cNvSpPr/>
              <p:nvPr/>
            </p:nvSpPr>
            <p:spPr>
              <a:xfrm>
                <a:off x="180110" y="3550211"/>
                <a:ext cx="11825475" cy="104974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Soundness + completeness ⟹ </a:t>
                </a:r>
                <a:r>
                  <a:rPr lang="en-US" sz="2800" dirty="0"/>
                  <a:t>Bob recovers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800" dirty="0"/>
                  <a:t>!</a:t>
                </a:r>
              </a:p>
            </p:txBody>
          </p:sp>
        </mc:Choice>
        <mc:Fallback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FD3E92CA-A776-CD89-12A9-86C3A741E2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10" y="3550211"/>
                <a:ext cx="11825475" cy="104974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46529571-7F22-0B65-FEDA-2DC16BEEC44B}"/>
                  </a:ext>
                </a:extLst>
              </p:cNvPr>
              <p:cNvSpPr/>
              <p:nvPr/>
            </p:nvSpPr>
            <p:spPr>
              <a:xfrm>
                <a:off x="180110" y="4706104"/>
                <a:ext cx="11825475" cy="1494437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Communication:</a:t>
                </a:r>
              </a:p>
              <a:p>
                <a:pPr algn="ctr"/>
                <a:r>
                  <a:rPr lang="en-US" sz="2600" dirty="0"/>
                  <a:t>Alice sends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com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≈</m:t>
                    </m:r>
                    <m:func>
                      <m:func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(# 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witness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changes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/>
                  <a:t> bits</a:t>
                </a:r>
              </a:p>
              <a:p>
                <a:pPr algn="ctr"/>
                <a:r>
                  <a:rPr lang="en-US" sz="2600" dirty="0"/>
                  <a:t>and communicates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/>
                  <a:t> bits of info</a:t>
                </a:r>
              </a:p>
            </p:txBody>
          </p:sp>
        </mc:Choice>
        <mc:Fallback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46529571-7F22-0B65-FEDA-2DC16BEEC4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10" y="4706104"/>
                <a:ext cx="11825475" cy="1494437"/>
              </a:xfrm>
              <a:prstGeom prst="roundRect">
                <a:avLst/>
              </a:prstGeom>
              <a:blipFill>
                <a:blip r:embed="rId7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2BF437-E47B-2411-281A-4C234ED30DFA}"/>
                  </a:ext>
                </a:extLst>
              </p:cNvPr>
              <p:cNvSpPr txBox="1"/>
              <p:nvPr/>
            </p:nvSpPr>
            <p:spPr>
              <a:xfrm>
                <a:off x="921637" y="6166162"/>
                <a:ext cx="10342419" cy="723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⇨ (# witness changes) must be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2BF437-E47B-2411-281A-4C234ED30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37" y="6166162"/>
                <a:ext cx="10342419" cy="723596"/>
              </a:xfrm>
              <a:prstGeom prst="rect">
                <a:avLst/>
              </a:prstGeom>
              <a:blipFill>
                <a:blip r:embed="rId8"/>
                <a:stretch>
                  <a:fillRect l="-1225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19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0F9AC5-B9F5-ADF6-AFEB-0589572355D4}"/>
              </a:ext>
            </a:extLst>
          </p:cNvPr>
          <p:cNvGrpSpPr/>
          <p:nvPr/>
        </p:nvGrpSpPr>
        <p:grpSpPr>
          <a:xfrm>
            <a:off x="1562473" y="4737493"/>
            <a:ext cx="1740707" cy="2093563"/>
            <a:chOff x="2518115" y="4530016"/>
            <a:chExt cx="1740707" cy="2093563"/>
          </a:xfrm>
        </p:grpSpPr>
        <p:pic>
          <p:nvPicPr>
            <p:cNvPr id="5" name="Picture 4" descr="A cartoon dog with its tongue out&#10;&#10;Description automatically generated">
              <a:extLst>
                <a:ext uri="{FF2B5EF4-FFF2-40B4-BE49-F238E27FC236}">
                  <a16:creationId xmlns:a16="http://schemas.microsoft.com/office/drawing/2014/main" id="{320370A4-D6B7-131F-0A45-44FAF73F5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115" y="4530016"/>
              <a:ext cx="1740707" cy="174070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AC9829-EE48-F297-F4C2-424976763C8E}"/>
                </a:ext>
              </a:extLst>
            </p:cNvPr>
            <p:cNvSpPr txBox="1"/>
            <p:nvPr/>
          </p:nvSpPr>
          <p:spPr>
            <a:xfrm>
              <a:off x="2945077" y="6100359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Alice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FBE3323-B0E0-CEFE-69E1-0E0C81E81125}"/>
                  </a:ext>
                </a:extLst>
              </p:cNvPr>
              <p:cNvSpPr/>
              <p:nvPr/>
            </p:nvSpPr>
            <p:spPr>
              <a:xfrm>
                <a:off x="306199" y="2493822"/>
                <a:ext cx="5084618" cy="2271381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3"/>
              </a:fontRef>
            </p:style>
            <p:txBody>
              <a:bodyPr rtlCol="0" anchor="t"/>
              <a:lstStyle/>
              <a:p>
                <a:pPr marL="342900" indent="-3429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Choose a random subset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Compute 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com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Accumulate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3. Write down a list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of elements whose witnesses changed</a:t>
                </a: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FBE3323-B0E0-CEFE-69E1-0E0C81E81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99" y="2493822"/>
                <a:ext cx="5084618" cy="2271381"/>
              </a:xfrm>
              <a:prstGeom prst="rect">
                <a:avLst/>
              </a:prstGeom>
              <a:blipFill>
                <a:blip r:embed="rId3"/>
                <a:stretch>
                  <a:fillRect l="-1737" t="-1648"/>
                </a:stretch>
              </a:blipFill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24A54DD-7EE6-C78E-F156-F99FAB94AC42}"/>
                  </a:ext>
                </a:extLst>
              </p:cNvPr>
              <p:cNvSpPr/>
              <p:nvPr/>
            </p:nvSpPr>
            <p:spPr>
              <a:xfrm>
                <a:off x="4954355" y="283783"/>
                <a:ext cx="3012010" cy="133481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/>
                  <a:t>Shared info: </a:t>
                </a:r>
              </a:p>
              <a:p>
                <a:r>
                  <a:rPr lang="en-US" sz="2800" dirty="0"/>
                  <a:t>-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24A54DD-7EE6-C78E-F156-F99FAB94A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355" y="283783"/>
                <a:ext cx="3012010" cy="1334812"/>
              </a:xfrm>
              <a:prstGeom prst="roundRect">
                <a:avLst/>
              </a:prstGeom>
              <a:blipFill>
                <a:blip r:embed="rId4"/>
                <a:stretch>
                  <a:fillRect l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B7811F-23A9-01C4-058B-142C249780A9}"/>
              </a:ext>
            </a:extLst>
          </p:cNvPr>
          <p:cNvCxnSpPr/>
          <p:nvPr/>
        </p:nvCxnSpPr>
        <p:spPr>
          <a:xfrm>
            <a:off x="5390817" y="3311236"/>
            <a:ext cx="24508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1FED27-BBBB-3B49-1768-9EAFF42BB05F}"/>
                  </a:ext>
                </a:extLst>
              </p:cNvPr>
              <p:cNvSpPr txBox="1"/>
              <p:nvPr/>
            </p:nvSpPr>
            <p:spPr>
              <a:xfrm>
                <a:off x="5998319" y="2671697"/>
                <a:ext cx="12358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com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1FED27-BBBB-3B49-1768-9EAFF42BB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319" y="2671697"/>
                <a:ext cx="1235851" cy="461665"/>
              </a:xfrm>
              <a:prstGeom prst="rect">
                <a:avLst/>
              </a:prstGeom>
              <a:blipFill>
                <a:blip r:embed="rId5"/>
                <a:stretch>
                  <a:fillRect r="-1020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51EB3B-11D7-99A7-7CAD-FC8499106148}"/>
              </a:ext>
            </a:extLst>
          </p:cNvPr>
          <p:cNvCxnSpPr/>
          <p:nvPr/>
        </p:nvCxnSpPr>
        <p:spPr>
          <a:xfrm>
            <a:off x="5390817" y="4197927"/>
            <a:ext cx="24508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F96A55-CF9C-FE7B-0C01-0BCCDEFF9FB6}"/>
                  </a:ext>
                </a:extLst>
              </p:cNvPr>
              <p:cNvSpPr txBox="1"/>
              <p:nvPr/>
            </p:nvSpPr>
            <p:spPr>
              <a:xfrm>
                <a:off x="6377800" y="3666986"/>
                <a:ext cx="4233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F96A55-CF9C-FE7B-0C01-0BCCDEFF9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800" y="3666986"/>
                <a:ext cx="42338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ounded Rectangular Callout 17">
                <a:extLst>
                  <a:ext uri="{FF2B5EF4-FFF2-40B4-BE49-F238E27FC236}">
                    <a16:creationId xmlns:a16="http://schemas.microsoft.com/office/drawing/2014/main" id="{DF2576EF-F6B4-54A8-A2A9-2F6257B87303}"/>
                  </a:ext>
                </a:extLst>
              </p:cNvPr>
              <p:cNvSpPr/>
              <p:nvPr/>
            </p:nvSpPr>
            <p:spPr>
              <a:xfrm>
                <a:off x="2521750" y="4395247"/>
                <a:ext cx="5084618" cy="1977067"/>
              </a:xfrm>
              <a:prstGeom prst="wedgeRoundRectCallout">
                <a:avLst>
                  <a:gd name="adj1" fmla="val -39920"/>
                  <a:gd name="adj2" fmla="val -71589"/>
                  <a:gd name="adj3" fmla="val 16667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/>
                  <a:t> if:</a:t>
                </a:r>
              </a:p>
              <a:p>
                <a:pPr algn="ctr"/>
                <a:r>
                  <a:rPr lang="en-US" sz="2400" dirty="0"/>
                  <a:t>the proof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Accumulate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algn="ctr"/>
                <a:r>
                  <a:rPr lang="en-US" sz="2400" dirty="0"/>
                  <a:t>no longer verifies </a:t>
                </a:r>
                <a:r>
                  <a:rPr lang="en-US" sz="2400" dirty="0" err="1"/>
                  <a:t>w.r.t.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com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8" name="Rounded Rectangular Callout 17">
                <a:extLst>
                  <a:ext uri="{FF2B5EF4-FFF2-40B4-BE49-F238E27FC236}">
                    <a16:creationId xmlns:a16="http://schemas.microsoft.com/office/drawing/2014/main" id="{DF2576EF-F6B4-54A8-A2A9-2F6257B873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1750" y="4395247"/>
                <a:ext cx="5084618" cy="1977067"/>
              </a:xfrm>
              <a:prstGeom prst="wedgeRoundRectCallout">
                <a:avLst>
                  <a:gd name="adj1" fmla="val -39920"/>
                  <a:gd name="adj2" fmla="val -71589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93AC4874-A257-0AE3-D37D-C510C2224559}"/>
              </a:ext>
            </a:extLst>
          </p:cNvPr>
          <p:cNvGrpSpPr/>
          <p:nvPr/>
        </p:nvGrpSpPr>
        <p:grpSpPr>
          <a:xfrm>
            <a:off x="9410734" y="4764437"/>
            <a:ext cx="1583661" cy="2093563"/>
            <a:chOff x="8287906" y="4530016"/>
            <a:chExt cx="1583661" cy="209356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AD9842F-5C4F-9407-5267-A87423569B4D}"/>
                </a:ext>
              </a:extLst>
            </p:cNvPr>
            <p:cNvSpPr txBox="1"/>
            <p:nvPr/>
          </p:nvSpPr>
          <p:spPr>
            <a:xfrm>
              <a:off x="8742482" y="6100359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Bob</a:t>
              </a:r>
            </a:p>
          </p:txBody>
        </p:sp>
        <p:pic>
          <p:nvPicPr>
            <p:cNvPr id="21" name="Picture 20" descr="A dog with tongue out&#10;&#10;Description automatically generated">
              <a:extLst>
                <a:ext uri="{FF2B5EF4-FFF2-40B4-BE49-F238E27FC236}">
                  <a16:creationId xmlns:a16="http://schemas.microsoft.com/office/drawing/2014/main" id="{68E9F52C-7D59-ECFE-1933-EE86CBA48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87906" y="4530016"/>
              <a:ext cx="1583661" cy="1612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21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D080F39-762F-A894-B419-2D9215B7D47C}"/>
              </a:ext>
            </a:extLst>
          </p:cNvPr>
          <p:cNvGrpSpPr/>
          <p:nvPr/>
        </p:nvGrpSpPr>
        <p:grpSpPr>
          <a:xfrm>
            <a:off x="9410734" y="4764437"/>
            <a:ext cx="1583661" cy="2093563"/>
            <a:chOff x="8287906" y="4530016"/>
            <a:chExt cx="1583661" cy="209356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3E4DAB-B014-4C0D-C94D-BF7B401A1AEA}"/>
                </a:ext>
              </a:extLst>
            </p:cNvPr>
            <p:cNvSpPr txBox="1"/>
            <p:nvPr/>
          </p:nvSpPr>
          <p:spPr>
            <a:xfrm>
              <a:off x="8742482" y="6100359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Bob</a:t>
              </a:r>
            </a:p>
          </p:txBody>
        </p:sp>
        <p:pic>
          <p:nvPicPr>
            <p:cNvPr id="25" name="Picture 24" descr="A dog with tongue out&#10;&#10;Description automatically generated">
              <a:extLst>
                <a:ext uri="{FF2B5EF4-FFF2-40B4-BE49-F238E27FC236}">
                  <a16:creationId xmlns:a16="http://schemas.microsoft.com/office/drawing/2014/main" id="{D3CFD662-632A-219D-9950-28DDFA19B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87906" y="4530016"/>
              <a:ext cx="1583661" cy="161258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0F9AC5-B9F5-ADF6-AFEB-0589572355D4}"/>
              </a:ext>
            </a:extLst>
          </p:cNvPr>
          <p:cNvGrpSpPr/>
          <p:nvPr/>
        </p:nvGrpSpPr>
        <p:grpSpPr>
          <a:xfrm>
            <a:off x="1562473" y="4737493"/>
            <a:ext cx="1740707" cy="2093563"/>
            <a:chOff x="2518115" y="4530016"/>
            <a:chExt cx="1740707" cy="2093563"/>
          </a:xfrm>
        </p:grpSpPr>
        <p:pic>
          <p:nvPicPr>
            <p:cNvPr id="5" name="Picture 4" descr="A cartoon dog with its tongue out&#10;&#10;Description automatically generated">
              <a:extLst>
                <a:ext uri="{FF2B5EF4-FFF2-40B4-BE49-F238E27FC236}">
                  <a16:creationId xmlns:a16="http://schemas.microsoft.com/office/drawing/2014/main" id="{320370A4-D6B7-131F-0A45-44FAF73F5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115" y="4530016"/>
              <a:ext cx="1740707" cy="174070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AC9829-EE48-F297-F4C2-424976763C8E}"/>
                </a:ext>
              </a:extLst>
            </p:cNvPr>
            <p:cNvSpPr txBox="1"/>
            <p:nvPr/>
          </p:nvSpPr>
          <p:spPr>
            <a:xfrm>
              <a:off x="2945077" y="6100359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Alice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FBE3323-B0E0-CEFE-69E1-0E0C81E81125}"/>
                  </a:ext>
                </a:extLst>
              </p:cNvPr>
              <p:cNvSpPr/>
              <p:nvPr/>
            </p:nvSpPr>
            <p:spPr>
              <a:xfrm>
                <a:off x="306199" y="2493822"/>
                <a:ext cx="5084618" cy="2271381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3"/>
              </a:fontRef>
            </p:style>
            <p:txBody>
              <a:bodyPr rtlCol="0" anchor="t"/>
              <a:lstStyle/>
              <a:p>
                <a:pPr marL="342900" indent="-3429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Choose a random subset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Compute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com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Accumulate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3. Write down a list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of elements whose witnesses changed</a:t>
                </a: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FBE3323-B0E0-CEFE-69E1-0E0C81E81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99" y="2493822"/>
                <a:ext cx="5084618" cy="2271381"/>
              </a:xfrm>
              <a:prstGeom prst="rect">
                <a:avLst/>
              </a:prstGeom>
              <a:blipFill>
                <a:blip r:embed="rId4"/>
                <a:stretch>
                  <a:fillRect l="-1737" t="-1648"/>
                </a:stretch>
              </a:blipFill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24A54DD-7EE6-C78E-F156-F99FAB94AC42}"/>
                  </a:ext>
                </a:extLst>
              </p:cNvPr>
              <p:cNvSpPr/>
              <p:nvPr/>
            </p:nvSpPr>
            <p:spPr>
              <a:xfrm>
                <a:off x="483430" y="644001"/>
                <a:ext cx="3012010" cy="133481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/>
                  <a:t>Shared info: </a:t>
                </a:r>
              </a:p>
              <a:p>
                <a:r>
                  <a:rPr lang="en-US" sz="2800" dirty="0"/>
                  <a:t>-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24A54DD-7EE6-C78E-F156-F99FAB94A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30" y="644001"/>
                <a:ext cx="3012010" cy="1334812"/>
              </a:xfrm>
              <a:prstGeom prst="roundRect">
                <a:avLst/>
              </a:prstGeom>
              <a:blipFill>
                <a:blip r:embed="rId5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B7811F-23A9-01C4-058B-142C249780A9}"/>
              </a:ext>
            </a:extLst>
          </p:cNvPr>
          <p:cNvCxnSpPr>
            <a:cxnSpLocks/>
          </p:cNvCxnSpPr>
          <p:nvPr/>
        </p:nvCxnSpPr>
        <p:spPr>
          <a:xfrm>
            <a:off x="5390817" y="3311236"/>
            <a:ext cx="20352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1FED27-BBBB-3B49-1768-9EAFF42BB05F}"/>
                  </a:ext>
                </a:extLst>
              </p:cNvPr>
              <p:cNvSpPr txBox="1"/>
              <p:nvPr/>
            </p:nvSpPr>
            <p:spPr>
              <a:xfrm>
                <a:off x="5759874" y="2671697"/>
                <a:ext cx="12358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com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1FED27-BBBB-3B49-1768-9EAFF42BB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874" y="2671697"/>
                <a:ext cx="1235851" cy="461665"/>
              </a:xfrm>
              <a:prstGeom prst="rect">
                <a:avLst/>
              </a:prstGeom>
              <a:blipFill>
                <a:blip r:embed="rId6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51EB3B-11D7-99A7-7CAD-FC8499106148}"/>
              </a:ext>
            </a:extLst>
          </p:cNvPr>
          <p:cNvCxnSpPr>
            <a:cxnSpLocks/>
          </p:cNvCxnSpPr>
          <p:nvPr/>
        </p:nvCxnSpPr>
        <p:spPr>
          <a:xfrm>
            <a:off x="5390817" y="4197927"/>
            <a:ext cx="20352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F96A55-CF9C-FE7B-0C01-0BCCDEFF9FB6}"/>
                  </a:ext>
                </a:extLst>
              </p:cNvPr>
              <p:cNvSpPr txBox="1"/>
              <p:nvPr/>
            </p:nvSpPr>
            <p:spPr>
              <a:xfrm>
                <a:off x="6096000" y="3666986"/>
                <a:ext cx="4233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F96A55-CF9C-FE7B-0C01-0BCCDEFF9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666986"/>
                <a:ext cx="42338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loud 20">
                <a:extLst>
                  <a:ext uri="{FF2B5EF4-FFF2-40B4-BE49-F238E27FC236}">
                    <a16:creationId xmlns:a16="http://schemas.microsoft.com/office/drawing/2014/main" id="{4C23C9A2-BCD0-B504-9C34-A2454810DAC2}"/>
                  </a:ext>
                </a:extLst>
              </p:cNvPr>
              <p:cNvSpPr/>
              <p:nvPr/>
            </p:nvSpPr>
            <p:spPr>
              <a:xfrm>
                <a:off x="5820914" y="4727644"/>
                <a:ext cx="3639399" cy="2100162"/>
              </a:xfrm>
              <a:prstGeom prst="cloud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Remember 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≔ </m:t>
                    </m:r>
                  </m:oMath>
                </a14:m>
                <a:r>
                  <a:rPr lang="en-US" sz="2400" dirty="0"/>
                  <a:t>{things accumulated so far}</a:t>
                </a:r>
              </a:p>
            </p:txBody>
          </p:sp>
        </mc:Choice>
        <mc:Fallback>
          <p:sp>
            <p:nvSpPr>
              <p:cNvPr id="21" name="Cloud 20">
                <a:extLst>
                  <a:ext uri="{FF2B5EF4-FFF2-40B4-BE49-F238E27FC236}">
                    <a16:creationId xmlns:a16="http://schemas.microsoft.com/office/drawing/2014/main" id="{4C23C9A2-BCD0-B504-9C34-A2454810D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914" y="4727644"/>
                <a:ext cx="3639399" cy="2100162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loud Callout 21">
                <a:extLst>
                  <a:ext uri="{FF2B5EF4-FFF2-40B4-BE49-F238E27FC236}">
                    <a16:creationId xmlns:a16="http://schemas.microsoft.com/office/drawing/2014/main" id="{9BAF7273-5A1B-4212-85D8-31D347B15A5D}"/>
                  </a:ext>
                </a:extLst>
              </p:cNvPr>
              <p:cNvSpPr/>
              <p:nvPr/>
            </p:nvSpPr>
            <p:spPr>
              <a:xfrm>
                <a:off x="6677891" y="283783"/>
                <a:ext cx="5520165" cy="4091005"/>
              </a:xfrm>
              <a:prstGeom prst="cloudCallout">
                <a:avLst>
                  <a:gd name="adj1" fmla="val 8655"/>
                  <a:gd name="adj2" fmla="val 68329"/>
                </a:avLst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Was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accumulated?</a:t>
                </a:r>
              </a:p>
              <a:p>
                <a:pPr algn="ctr"/>
                <a:endParaRPr lang="en-US" sz="2400" dirty="0"/>
              </a:p>
              <a:p>
                <a:r>
                  <a:rPr lang="en-US" sz="2400" dirty="0"/>
                  <a:t>Accumulate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to get a witness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holds </a:t>
                </a:r>
                <a:r>
                  <a:rPr lang="en-US" sz="2400" dirty="0" err="1"/>
                  <a:t>w.r.t.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com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it must have been added</a:t>
                </a:r>
              </a:p>
            </p:txBody>
          </p:sp>
        </mc:Choice>
        <mc:Fallback>
          <p:sp>
            <p:nvSpPr>
              <p:cNvPr id="22" name="Cloud Callout 21">
                <a:extLst>
                  <a:ext uri="{FF2B5EF4-FFF2-40B4-BE49-F238E27FC236}">
                    <a16:creationId xmlns:a16="http://schemas.microsoft.com/office/drawing/2014/main" id="{9BAF7273-5A1B-4212-85D8-31D347B15A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891" y="283783"/>
                <a:ext cx="5520165" cy="4091005"/>
              </a:xfrm>
              <a:prstGeom prst="cloudCallout">
                <a:avLst>
                  <a:gd name="adj1" fmla="val 8655"/>
                  <a:gd name="adj2" fmla="val 68329"/>
                </a:avLst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426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08895-79AD-5600-B129-D308669D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AE8AC33-C8E1-E9F7-2F6E-6D0E19BFD76F}"/>
              </a:ext>
            </a:extLst>
          </p:cNvPr>
          <p:cNvSpPr/>
          <p:nvPr/>
        </p:nvSpPr>
        <p:spPr>
          <a:xfrm>
            <a:off x="1524000" y="1980461"/>
            <a:ext cx="4498426" cy="3356905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growing set S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3FC2BD20-696E-9614-D1EA-0FA7244B430E}"/>
              </a:ext>
            </a:extLst>
          </p:cNvPr>
          <p:cNvSpPr/>
          <p:nvPr/>
        </p:nvSpPr>
        <p:spPr>
          <a:xfrm>
            <a:off x="6421818" y="3429000"/>
            <a:ext cx="1744717" cy="4598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C409896-8516-89C6-AF3A-A0B7C7A82CEA}"/>
              </a:ext>
            </a:extLst>
          </p:cNvPr>
          <p:cNvSpPr/>
          <p:nvPr/>
        </p:nvSpPr>
        <p:spPr>
          <a:xfrm>
            <a:off x="8565928" y="1456616"/>
            <a:ext cx="2343807" cy="10300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short commitment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8EF017D6-2DDF-853A-2081-3C7B173DE607}"/>
                  </a:ext>
                </a:extLst>
              </p:cNvPr>
              <p:cNvSpPr/>
              <p:nvPr/>
            </p:nvSpPr>
            <p:spPr>
              <a:xfrm>
                <a:off x="8768898" y="2714385"/>
                <a:ext cx="2037648" cy="71461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witness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8EF017D6-2DDF-853A-2081-3C7B173DE6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898" y="2714385"/>
                <a:ext cx="2037648" cy="714615"/>
              </a:xfrm>
              <a:prstGeom prst="roundRect">
                <a:avLst/>
              </a:prstGeom>
              <a:blipFill>
                <a:blip r:embed="rId2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E960382D-3CD8-C134-B1CA-5758FC47B687}"/>
                  </a:ext>
                </a:extLst>
              </p:cNvPr>
              <p:cNvSpPr/>
              <p:nvPr/>
            </p:nvSpPr>
            <p:spPr>
              <a:xfrm>
                <a:off x="8768898" y="3698876"/>
                <a:ext cx="2037648" cy="71461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witness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E960382D-3CD8-C134-B1CA-5758FC47B6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898" y="3698876"/>
                <a:ext cx="2037648" cy="714615"/>
              </a:xfrm>
              <a:prstGeom prst="roundRect">
                <a:avLst/>
              </a:prstGeom>
              <a:blipFill>
                <a:blip r:embed="rId3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B576A0EC-B061-A40C-47A3-95BC4FC98895}"/>
                  </a:ext>
                </a:extLst>
              </p:cNvPr>
              <p:cNvSpPr/>
              <p:nvPr/>
            </p:nvSpPr>
            <p:spPr>
              <a:xfrm>
                <a:off x="8731620" y="4873346"/>
                <a:ext cx="2074925" cy="71461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witness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B576A0EC-B061-A40C-47A3-95BC4FC988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1620" y="4873346"/>
                <a:ext cx="2074925" cy="714615"/>
              </a:xfrm>
              <a:prstGeom prst="roundRect">
                <a:avLst/>
              </a:prstGeom>
              <a:blipFill>
                <a:blip r:embed="rId4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3325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CC43E70-270A-0F24-3FB7-3D681CF2E7E0}"/>
              </a:ext>
            </a:extLst>
          </p:cNvPr>
          <p:cNvGrpSpPr/>
          <p:nvPr/>
        </p:nvGrpSpPr>
        <p:grpSpPr>
          <a:xfrm>
            <a:off x="9410734" y="4764437"/>
            <a:ext cx="1583661" cy="2093563"/>
            <a:chOff x="8287906" y="4530016"/>
            <a:chExt cx="1583661" cy="20935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E30696-5F54-94F7-1BF3-2947949CD79B}"/>
                </a:ext>
              </a:extLst>
            </p:cNvPr>
            <p:cNvSpPr txBox="1"/>
            <p:nvPr/>
          </p:nvSpPr>
          <p:spPr>
            <a:xfrm>
              <a:off x="8742482" y="6100359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Bob</a:t>
              </a:r>
            </a:p>
          </p:txBody>
        </p:sp>
        <p:pic>
          <p:nvPicPr>
            <p:cNvPr id="13" name="Picture 12" descr="A dog with tongue out&#10;&#10;Description automatically generated">
              <a:extLst>
                <a:ext uri="{FF2B5EF4-FFF2-40B4-BE49-F238E27FC236}">
                  <a16:creationId xmlns:a16="http://schemas.microsoft.com/office/drawing/2014/main" id="{8781C70A-C8B9-D4B9-2CB7-A09C4B0C7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87906" y="4530016"/>
              <a:ext cx="1583661" cy="161258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0F9AC5-B9F5-ADF6-AFEB-0589572355D4}"/>
              </a:ext>
            </a:extLst>
          </p:cNvPr>
          <p:cNvGrpSpPr/>
          <p:nvPr/>
        </p:nvGrpSpPr>
        <p:grpSpPr>
          <a:xfrm>
            <a:off x="1562473" y="4737493"/>
            <a:ext cx="1740707" cy="2093563"/>
            <a:chOff x="2518115" y="4530016"/>
            <a:chExt cx="1740707" cy="2093563"/>
          </a:xfrm>
        </p:grpSpPr>
        <p:pic>
          <p:nvPicPr>
            <p:cNvPr id="5" name="Picture 4" descr="A cartoon dog with its tongue out&#10;&#10;Description automatically generated">
              <a:extLst>
                <a:ext uri="{FF2B5EF4-FFF2-40B4-BE49-F238E27FC236}">
                  <a16:creationId xmlns:a16="http://schemas.microsoft.com/office/drawing/2014/main" id="{320370A4-D6B7-131F-0A45-44FAF73F5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115" y="4530016"/>
              <a:ext cx="1740707" cy="174070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AC9829-EE48-F297-F4C2-424976763C8E}"/>
                </a:ext>
              </a:extLst>
            </p:cNvPr>
            <p:cNvSpPr txBox="1"/>
            <p:nvPr/>
          </p:nvSpPr>
          <p:spPr>
            <a:xfrm>
              <a:off x="2945077" y="6100359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Alice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FBE3323-B0E0-CEFE-69E1-0E0C81E81125}"/>
                  </a:ext>
                </a:extLst>
              </p:cNvPr>
              <p:cNvSpPr/>
              <p:nvPr/>
            </p:nvSpPr>
            <p:spPr>
              <a:xfrm>
                <a:off x="306199" y="2493822"/>
                <a:ext cx="5084618" cy="2271381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3"/>
              </a:fontRef>
            </p:style>
            <p:txBody>
              <a:bodyPr rtlCol="0" anchor="t"/>
              <a:lstStyle/>
              <a:p>
                <a:pPr marL="342900" indent="-3429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Choose a random subset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Compute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com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Accumulate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3. Write down a list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of elements whose witnesses changed</a:t>
                </a: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FBE3323-B0E0-CEFE-69E1-0E0C81E81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99" y="2493822"/>
                <a:ext cx="5084618" cy="2271381"/>
              </a:xfrm>
              <a:prstGeom prst="rect">
                <a:avLst/>
              </a:prstGeom>
              <a:blipFill>
                <a:blip r:embed="rId4"/>
                <a:stretch>
                  <a:fillRect l="-1737" t="-1648"/>
                </a:stretch>
              </a:blipFill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24A54DD-7EE6-C78E-F156-F99FAB94AC42}"/>
                  </a:ext>
                </a:extLst>
              </p:cNvPr>
              <p:cNvSpPr/>
              <p:nvPr/>
            </p:nvSpPr>
            <p:spPr>
              <a:xfrm>
                <a:off x="483430" y="644001"/>
                <a:ext cx="3012010" cy="133481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/>
                  <a:t>Shared info: </a:t>
                </a:r>
              </a:p>
              <a:p>
                <a:r>
                  <a:rPr lang="en-US" sz="2800" dirty="0"/>
                  <a:t>-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24A54DD-7EE6-C78E-F156-F99FAB94A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30" y="644001"/>
                <a:ext cx="3012010" cy="1334812"/>
              </a:xfrm>
              <a:prstGeom prst="roundRect">
                <a:avLst/>
              </a:prstGeom>
              <a:blipFill>
                <a:blip r:embed="rId5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B7811F-23A9-01C4-058B-142C249780A9}"/>
              </a:ext>
            </a:extLst>
          </p:cNvPr>
          <p:cNvCxnSpPr>
            <a:cxnSpLocks/>
          </p:cNvCxnSpPr>
          <p:nvPr/>
        </p:nvCxnSpPr>
        <p:spPr>
          <a:xfrm>
            <a:off x="5390817" y="3311236"/>
            <a:ext cx="20352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1FED27-BBBB-3B49-1768-9EAFF42BB05F}"/>
                  </a:ext>
                </a:extLst>
              </p:cNvPr>
              <p:cNvSpPr txBox="1"/>
              <p:nvPr/>
            </p:nvSpPr>
            <p:spPr>
              <a:xfrm>
                <a:off x="5759874" y="2671697"/>
                <a:ext cx="12358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com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1FED27-BBBB-3B49-1768-9EAFF42BB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874" y="2671697"/>
                <a:ext cx="1235851" cy="461665"/>
              </a:xfrm>
              <a:prstGeom prst="rect">
                <a:avLst/>
              </a:prstGeom>
              <a:blipFill>
                <a:blip r:embed="rId6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51EB3B-11D7-99A7-7CAD-FC8499106148}"/>
              </a:ext>
            </a:extLst>
          </p:cNvPr>
          <p:cNvCxnSpPr>
            <a:cxnSpLocks/>
          </p:cNvCxnSpPr>
          <p:nvPr/>
        </p:nvCxnSpPr>
        <p:spPr>
          <a:xfrm>
            <a:off x="5390817" y="4197927"/>
            <a:ext cx="20352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F96A55-CF9C-FE7B-0C01-0BCCDEFF9FB6}"/>
                  </a:ext>
                </a:extLst>
              </p:cNvPr>
              <p:cNvSpPr txBox="1"/>
              <p:nvPr/>
            </p:nvSpPr>
            <p:spPr>
              <a:xfrm>
                <a:off x="6096000" y="3666986"/>
                <a:ext cx="4233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F96A55-CF9C-FE7B-0C01-0BCCDEFF9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666986"/>
                <a:ext cx="42338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loud 20">
                <a:extLst>
                  <a:ext uri="{FF2B5EF4-FFF2-40B4-BE49-F238E27FC236}">
                    <a16:creationId xmlns:a16="http://schemas.microsoft.com/office/drawing/2014/main" id="{4C23C9A2-BCD0-B504-9C34-A2454810DAC2}"/>
                  </a:ext>
                </a:extLst>
              </p:cNvPr>
              <p:cNvSpPr/>
              <p:nvPr/>
            </p:nvSpPr>
            <p:spPr>
              <a:xfrm>
                <a:off x="5820914" y="4727644"/>
                <a:ext cx="3639399" cy="2100162"/>
              </a:xfrm>
              <a:prstGeom prst="cloud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Remember 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≔ </m:t>
                    </m:r>
                  </m:oMath>
                </a14:m>
                <a:r>
                  <a:rPr lang="en-US" sz="2400" dirty="0"/>
                  <a:t>{things accumulated so far}</a:t>
                </a:r>
              </a:p>
            </p:txBody>
          </p:sp>
        </mc:Choice>
        <mc:Fallback>
          <p:sp>
            <p:nvSpPr>
              <p:cNvPr id="21" name="Cloud 20">
                <a:extLst>
                  <a:ext uri="{FF2B5EF4-FFF2-40B4-BE49-F238E27FC236}">
                    <a16:creationId xmlns:a16="http://schemas.microsoft.com/office/drawing/2014/main" id="{4C23C9A2-BCD0-B504-9C34-A2454810D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914" y="4727644"/>
                <a:ext cx="3639399" cy="2100162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loud Callout 21">
                <a:extLst>
                  <a:ext uri="{FF2B5EF4-FFF2-40B4-BE49-F238E27FC236}">
                    <a16:creationId xmlns:a16="http://schemas.microsoft.com/office/drawing/2014/main" id="{9BAF7273-5A1B-4212-85D8-31D347B15A5D}"/>
                  </a:ext>
                </a:extLst>
              </p:cNvPr>
              <p:cNvSpPr/>
              <p:nvPr/>
            </p:nvSpPr>
            <p:spPr>
              <a:xfrm>
                <a:off x="6677891" y="283783"/>
                <a:ext cx="5520165" cy="4091005"/>
              </a:xfrm>
              <a:prstGeom prst="cloudCallout">
                <a:avLst>
                  <a:gd name="adj1" fmla="val 8655"/>
                  <a:gd name="adj2" fmla="val 68329"/>
                </a:avLst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Was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accumulated?</a:t>
                </a:r>
              </a:p>
              <a:p>
                <a:pPr algn="ctr"/>
                <a:endParaRPr lang="en-US" sz="2400" dirty="0"/>
              </a:p>
              <a:p>
                <a:r>
                  <a:rPr lang="en-US" sz="2400" dirty="0"/>
                  <a:t>Accumulate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to get a witness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holds </a:t>
                </a:r>
                <a:r>
                  <a:rPr lang="en-US" sz="2400" dirty="0" err="1"/>
                  <a:t>w.r.t.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com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it must have been added</a:t>
                </a:r>
              </a:p>
            </p:txBody>
          </p:sp>
        </mc:Choice>
        <mc:Fallback>
          <p:sp>
            <p:nvSpPr>
              <p:cNvPr id="22" name="Cloud Callout 21">
                <a:extLst>
                  <a:ext uri="{FF2B5EF4-FFF2-40B4-BE49-F238E27FC236}">
                    <a16:creationId xmlns:a16="http://schemas.microsoft.com/office/drawing/2014/main" id="{9BAF7273-5A1B-4212-85D8-31D347B15A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891" y="283783"/>
                <a:ext cx="5520165" cy="4091005"/>
              </a:xfrm>
              <a:prstGeom prst="cloudCallout">
                <a:avLst>
                  <a:gd name="adj1" fmla="val 8655"/>
                  <a:gd name="adj2" fmla="val 68329"/>
                </a:avLst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35EDDCF4-3115-AFDC-5022-75E07F70377D}"/>
                  </a:ext>
                </a:extLst>
              </p:cNvPr>
              <p:cNvSpPr/>
              <p:nvPr/>
            </p:nvSpPr>
            <p:spPr>
              <a:xfrm>
                <a:off x="1009693" y="3429000"/>
                <a:ext cx="10418379" cy="166326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Problem: </a:t>
                </a:r>
                <a:r>
                  <a:rPr lang="en-US" sz="2800" dirty="0"/>
                  <a:t>the witness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may have changed!</a:t>
                </a:r>
              </a:p>
            </p:txBody>
          </p:sp>
        </mc:Choice>
        <mc:Fallback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35EDDCF4-3115-AFDC-5022-75E07F7037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93" y="3429000"/>
                <a:ext cx="10418379" cy="1663262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773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0F9AC5-B9F5-ADF6-AFEB-0589572355D4}"/>
              </a:ext>
            </a:extLst>
          </p:cNvPr>
          <p:cNvGrpSpPr/>
          <p:nvPr/>
        </p:nvGrpSpPr>
        <p:grpSpPr>
          <a:xfrm>
            <a:off x="1562473" y="4737493"/>
            <a:ext cx="1740707" cy="2093563"/>
            <a:chOff x="2518115" y="4530016"/>
            <a:chExt cx="1740707" cy="2093563"/>
          </a:xfrm>
        </p:grpSpPr>
        <p:pic>
          <p:nvPicPr>
            <p:cNvPr id="5" name="Picture 4" descr="A cartoon dog with its tongue out&#10;&#10;Description automatically generated">
              <a:extLst>
                <a:ext uri="{FF2B5EF4-FFF2-40B4-BE49-F238E27FC236}">
                  <a16:creationId xmlns:a16="http://schemas.microsoft.com/office/drawing/2014/main" id="{320370A4-D6B7-131F-0A45-44FAF73F5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115" y="4530016"/>
              <a:ext cx="1740707" cy="174070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AC9829-EE48-F297-F4C2-424976763C8E}"/>
                </a:ext>
              </a:extLst>
            </p:cNvPr>
            <p:cNvSpPr txBox="1"/>
            <p:nvPr/>
          </p:nvSpPr>
          <p:spPr>
            <a:xfrm>
              <a:off x="2945077" y="6100359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Alice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5337BA-EA06-B8C6-F962-CBA8043B3B7C}"/>
              </a:ext>
            </a:extLst>
          </p:cNvPr>
          <p:cNvGrpSpPr/>
          <p:nvPr/>
        </p:nvGrpSpPr>
        <p:grpSpPr>
          <a:xfrm>
            <a:off x="9457178" y="4737493"/>
            <a:ext cx="1740707" cy="2093563"/>
            <a:chOff x="8251400" y="4530016"/>
            <a:chExt cx="1740707" cy="2093563"/>
          </a:xfrm>
        </p:grpSpPr>
        <p:pic>
          <p:nvPicPr>
            <p:cNvPr id="8" name="Picture 7" descr="A dog face with its eyes closed&#10;&#10;Description automatically generated">
              <a:extLst>
                <a:ext uri="{FF2B5EF4-FFF2-40B4-BE49-F238E27FC236}">
                  <a16:creationId xmlns:a16="http://schemas.microsoft.com/office/drawing/2014/main" id="{DCADFBDD-95C9-5D27-89C7-B0ABB71EB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1400" y="4530016"/>
              <a:ext cx="1740707" cy="174070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7D28B9-21D8-F633-8EA6-8D47A6844FF0}"/>
                </a:ext>
              </a:extLst>
            </p:cNvPr>
            <p:cNvSpPr txBox="1"/>
            <p:nvPr/>
          </p:nvSpPr>
          <p:spPr>
            <a:xfrm>
              <a:off x="8742482" y="6100359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Bob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FBE3323-B0E0-CEFE-69E1-0E0C81E81125}"/>
                  </a:ext>
                </a:extLst>
              </p:cNvPr>
              <p:cNvSpPr/>
              <p:nvPr/>
            </p:nvSpPr>
            <p:spPr>
              <a:xfrm>
                <a:off x="306199" y="2493822"/>
                <a:ext cx="5084618" cy="2271381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3"/>
              </a:fontRef>
            </p:style>
            <p:txBody>
              <a:bodyPr rtlCol="0" anchor="t"/>
              <a:lstStyle/>
              <a:p>
                <a:pPr marL="342900" indent="-3429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Choose a random subset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Compute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com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Accumulate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3. Write down a list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of elements whose witnesses changed</a:t>
                </a: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FBE3323-B0E0-CEFE-69E1-0E0C81E81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99" y="2493822"/>
                <a:ext cx="5084618" cy="2271381"/>
              </a:xfrm>
              <a:prstGeom prst="rect">
                <a:avLst/>
              </a:prstGeom>
              <a:blipFill>
                <a:blip r:embed="rId4"/>
                <a:stretch>
                  <a:fillRect l="-1737" t="-1648"/>
                </a:stretch>
              </a:blipFill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24A54DD-7EE6-C78E-F156-F99FAB94AC42}"/>
                  </a:ext>
                </a:extLst>
              </p:cNvPr>
              <p:cNvSpPr/>
              <p:nvPr/>
            </p:nvSpPr>
            <p:spPr>
              <a:xfrm>
                <a:off x="483430" y="644001"/>
                <a:ext cx="3012010" cy="133481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/>
                  <a:t>Shared info: </a:t>
                </a:r>
              </a:p>
              <a:p>
                <a:r>
                  <a:rPr lang="en-US" sz="2800" dirty="0"/>
                  <a:t>-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24A54DD-7EE6-C78E-F156-F99FAB94A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30" y="644001"/>
                <a:ext cx="3012010" cy="1334812"/>
              </a:xfrm>
              <a:prstGeom prst="roundRect">
                <a:avLst/>
              </a:prstGeom>
              <a:blipFill>
                <a:blip r:embed="rId5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B7811F-23A9-01C4-058B-142C249780A9}"/>
              </a:ext>
            </a:extLst>
          </p:cNvPr>
          <p:cNvCxnSpPr>
            <a:cxnSpLocks/>
          </p:cNvCxnSpPr>
          <p:nvPr/>
        </p:nvCxnSpPr>
        <p:spPr>
          <a:xfrm>
            <a:off x="5390817" y="3311236"/>
            <a:ext cx="20352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1FED27-BBBB-3B49-1768-9EAFF42BB05F}"/>
                  </a:ext>
                </a:extLst>
              </p:cNvPr>
              <p:cNvSpPr txBox="1"/>
              <p:nvPr/>
            </p:nvSpPr>
            <p:spPr>
              <a:xfrm>
                <a:off x="5759874" y="2671697"/>
                <a:ext cx="12358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com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1FED27-BBBB-3B49-1768-9EAFF42BB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874" y="2671697"/>
                <a:ext cx="1235851" cy="461665"/>
              </a:xfrm>
              <a:prstGeom prst="rect">
                <a:avLst/>
              </a:prstGeom>
              <a:blipFill>
                <a:blip r:embed="rId6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51EB3B-11D7-99A7-7CAD-FC8499106148}"/>
              </a:ext>
            </a:extLst>
          </p:cNvPr>
          <p:cNvCxnSpPr>
            <a:cxnSpLocks/>
          </p:cNvCxnSpPr>
          <p:nvPr/>
        </p:nvCxnSpPr>
        <p:spPr>
          <a:xfrm>
            <a:off x="5390817" y="4197927"/>
            <a:ext cx="20352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F96A55-CF9C-FE7B-0C01-0BCCDEFF9FB6}"/>
                  </a:ext>
                </a:extLst>
              </p:cNvPr>
              <p:cNvSpPr txBox="1"/>
              <p:nvPr/>
            </p:nvSpPr>
            <p:spPr>
              <a:xfrm>
                <a:off x="6096000" y="3666986"/>
                <a:ext cx="4233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F96A55-CF9C-FE7B-0C01-0BCCDEFF9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666986"/>
                <a:ext cx="42338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loud 20">
                <a:extLst>
                  <a:ext uri="{FF2B5EF4-FFF2-40B4-BE49-F238E27FC236}">
                    <a16:creationId xmlns:a16="http://schemas.microsoft.com/office/drawing/2014/main" id="{4C23C9A2-BCD0-B504-9C34-A2454810DAC2}"/>
                  </a:ext>
                </a:extLst>
              </p:cNvPr>
              <p:cNvSpPr/>
              <p:nvPr/>
            </p:nvSpPr>
            <p:spPr>
              <a:xfrm>
                <a:off x="5820914" y="4727644"/>
                <a:ext cx="3639399" cy="2100162"/>
              </a:xfrm>
              <a:prstGeom prst="cloud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Remember 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≔ </m:t>
                    </m:r>
                  </m:oMath>
                </a14:m>
                <a:r>
                  <a:rPr lang="en-US" sz="2400" dirty="0"/>
                  <a:t>{things accumulated so far}</a:t>
                </a:r>
              </a:p>
            </p:txBody>
          </p:sp>
        </mc:Choice>
        <mc:Fallback>
          <p:sp>
            <p:nvSpPr>
              <p:cNvPr id="21" name="Cloud 20">
                <a:extLst>
                  <a:ext uri="{FF2B5EF4-FFF2-40B4-BE49-F238E27FC236}">
                    <a16:creationId xmlns:a16="http://schemas.microsoft.com/office/drawing/2014/main" id="{4C23C9A2-BCD0-B504-9C34-A2454810D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914" y="4727644"/>
                <a:ext cx="3639399" cy="2100162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loud Callout 21">
                <a:extLst>
                  <a:ext uri="{FF2B5EF4-FFF2-40B4-BE49-F238E27FC236}">
                    <a16:creationId xmlns:a16="http://schemas.microsoft.com/office/drawing/2014/main" id="{9BAF7273-5A1B-4212-85D8-31D347B15A5D}"/>
                  </a:ext>
                </a:extLst>
              </p:cNvPr>
              <p:cNvSpPr/>
              <p:nvPr/>
            </p:nvSpPr>
            <p:spPr>
              <a:xfrm>
                <a:off x="6677891" y="283783"/>
                <a:ext cx="5520165" cy="4091005"/>
              </a:xfrm>
              <a:prstGeom prst="cloudCallout">
                <a:avLst>
                  <a:gd name="adj1" fmla="val 8655"/>
                  <a:gd name="adj2" fmla="val 68329"/>
                </a:avLst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Was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accumulated?</a:t>
                </a:r>
              </a:p>
              <a:p>
                <a:pPr algn="ctr"/>
                <a:endParaRPr lang="en-US" sz="2400" dirty="0"/>
              </a:p>
              <a:p>
                <a:r>
                  <a:rPr lang="en-US" sz="2400" dirty="0"/>
                  <a:t>Accumulate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to get a witness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holds </a:t>
                </a:r>
                <a:r>
                  <a:rPr lang="en-US" sz="2400" dirty="0" err="1"/>
                  <a:t>w.r.t.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com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, it must have been added</a:t>
                </a:r>
              </a:p>
            </p:txBody>
          </p:sp>
        </mc:Choice>
        <mc:Fallback>
          <p:sp>
            <p:nvSpPr>
              <p:cNvPr id="22" name="Cloud Callout 21">
                <a:extLst>
                  <a:ext uri="{FF2B5EF4-FFF2-40B4-BE49-F238E27FC236}">
                    <a16:creationId xmlns:a16="http://schemas.microsoft.com/office/drawing/2014/main" id="{9BAF7273-5A1B-4212-85D8-31D347B15A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891" y="283783"/>
                <a:ext cx="5520165" cy="4091005"/>
              </a:xfrm>
              <a:prstGeom prst="cloudCallout">
                <a:avLst>
                  <a:gd name="adj1" fmla="val 8655"/>
                  <a:gd name="adj2" fmla="val 68329"/>
                </a:avLst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35EDDCF4-3115-AFDC-5022-75E07F70377D}"/>
                  </a:ext>
                </a:extLst>
              </p:cNvPr>
              <p:cNvSpPr/>
              <p:nvPr/>
            </p:nvSpPr>
            <p:spPr>
              <a:xfrm>
                <a:off x="1009693" y="3429000"/>
                <a:ext cx="10418379" cy="166326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Problem: </a:t>
                </a:r>
                <a:r>
                  <a:rPr lang="en-US" sz="2800" dirty="0"/>
                  <a:t>the witness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 may have changed!</a:t>
                </a:r>
              </a:p>
            </p:txBody>
          </p:sp>
        </mc:Choice>
        <mc:Fallback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35EDDCF4-3115-AFDC-5022-75E07F7037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93" y="3429000"/>
                <a:ext cx="10418379" cy="1663262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B760BA50-5B6C-796E-28AD-DC5B9B9C6160}"/>
                  </a:ext>
                </a:extLst>
              </p:cNvPr>
              <p:cNvSpPr/>
              <p:nvPr/>
            </p:nvSpPr>
            <p:spPr>
              <a:xfrm>
                <a:off x="994115" y="5118059"/>
                <a:ext cx="10418379" cy="166326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Solution: </a:t>
                </a:r>
                <a:r>
                  <a:rPr lang="en-US" sz="2800" dirty="0"/>
                  <a:t>Bob references the list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800" dirty="0"/>
                  <a:t> of changed witnesses.</a:t>
                </a:r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B760BA50-5B6C-796E-28AD-DC5B9B9C61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15" y="5118059"/>
                <a:ext cx="10418379" cy="1663262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28690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DE609-88E3-4B8C-74ED-A678566C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sketch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713ADC1-6C78-DF9C-066C-EB6765D33493}"/>
              </a:ext>
            </a:extLst>
          </p:cNvPr>
          <p:cNvSpPr/>
          <p:nvPr/>
        </p:nvSpPr>
        <p:spPr>
          <a:xfrm>
            <a:off x="935421" y="1690688"/>
            <a:ext cx="10418379" cy="18648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High-level:</a:t>
            </a:r>
          </a:p>
          <a:p>
            <a:pPr algn="ctr"/>
            <a:r>
              <a:rPr lang="en-US" sz="2800" dirty="0"/>
              <a:t>Bob accumulates elements one by one, checking if intermediate proofs still hold with end commitment.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F87F898-2109-E231-DC6D-E46085115B10}"/>
                  </a:ext>
                </a:extLst>
              </p:cNvPr>
              <p:cNvSpPr/>
              <p:nvPr/>
            </p:nvSpPr>
            <p:spPr>
              <a:xfrm>
                <a:off x="187156" y="4127897"/>
                <a:ext cx="11914908" cy="186483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Communication:</a:t>
                </a:r>
              </a:p>
              <a:p>
                <a:pPr algn="ctr"/>
                <a:r>
                  <a:rPr lang="en-US" sz="2600" dirty="0"/>
                  <a:t>Alice sends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com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600" b="0" i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polylog</m:t>
                        </m:r>
                        <m:d>
                          <m:dPr>
                            <m:ctrlPr>
                              <a:rPr lang="en-US" sz="2600" b="0" i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(# 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witness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changes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/>
                  <a:t> bits</a:t>
                </a:r>
              </a:p>
              <a:p>
                <a:pPr algn="ctr"/>
                <a:r>
                  <a:rPr lang="en-US" sz="2600" dirty="0"/>
                  <a:t>Alice communicates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/>
                  <a:t> bits of information</a:t>
                </a:r>
              </a:p>
            </p:txBody>
          </p:sp>
        </mc:Choice>
        <mc:Fallback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F87F898-2109-E231-DC6D-E46085115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56" y="4127897"/>
                <a:ext cx="11914908" cy="186483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8E210F-6DA6-9680-7625-4983776A8719}"/>
                  </a:ext>
                </a:extLst>
              </p:cNvPr>
              <p:cNvSpPr txBox="1"/>
              <p:nvPr/>
            </p:nvSpPr>
            <p:spPr>
              <a:xfrm>
                <a:off x="973400" y="6041886"/>
                <a:ext cx="10342419" cy="723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⇨ (# witness changes) must be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8E210F-6DA6-9680-7625-4983776A8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400" y="6041886"/>
                <a:ext cx="10342419" cy="723596"/>
              </a:xfrm>
              <a:prstGeom prst="rect">
                <a:avLst/>
              </a:prstGeom>
              <a:blipFill>
                <a:blip r:embed="rId3"/>
                <a:stretch>
                  <a:fillRect l="-1227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209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0F9AC5-B9F5-ADF6-AFEB-0589572355D4}"/>
              </a:ext>
            </a:extLst>
          </p:cNvPr>
          <p:cNvGrpSpPr/>
          <p:nvPr/>
        </p:nvGrpSpPr>
        <p:grpSpPr>
          <a:xfrm>
            <a:off x="1562473" y="4737493"/>
            <a:ext cx="1740707" cy="2093563"/>
            <a:chOff x="2518115" y="4530016"/>
            <a:chExt cx="1740707" cy="2093563"/>
          </a:xfrm>
        </p:grpSpPr>
        <p:pic>
          <p:nvPicPr>
            <p:cNvPr id="5" name="Picture 4" descr="A cartoon dog with its tongue out&#10;&#10;Description automatically generated">
              <a:extLst>
                <a:ext uri="{FF2B5EF4-FFF2-40B4-BE49-F238E27FC236}">
                  <a16:creationId xmlns:a16="http://schemas.microsoft.com/office/drawing/2014/main" id="{320370A4-D6B7-131F-0A45-44FAF73F5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115" y="4530016"/>
              <a:ext cx="1740707" cy="174070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AC9829-EE48-F297-F4C2-424976763C8E}"/>
                </a:ext>
              </a:extLst>
            </p:cNvPr>
            <p:cNvSpPr txBox="1"/>
            <p:nvPr/>
          </p:nvSpPr>
          <p:spPr>
            <a:xfrm>
              <a:off x="2945077" y="6100359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Alice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5337BA-EA06-B8C6-F962-CBA8043B3B7C}"/>
              </a:ext>
            </a:extLst>
          </p:cNvPr>
          <p:cNvGrpSpPr/>
          <p:nvPr/>
        </p:nvGrpSpPr>
        <p:grpSpPr>
          <a:xfrm>
            <a:off x="9457178" y="4737493"/>
            <a:ext cx="1740707" cy="2093563"/>
            <a:chOff x="8251400" y="4530016"/>
            <a:chExt cx="1740707" cy="2093563"/>
          </a:xfrm>
        </p:grpSpPr>
        <p:pic>
          <p:nvPicPr>
            <p:cNvPr id="8" name="Picture 7" descr="A dog face with its eyes closed&#10;&#10;Description automatically generated">
              <a:extLst>
                <a:ext uri="{FF2B5EF4-FFF2-40B4-BE49-F238E27FC236}">
                  <a16:creationId xmlns:a16="http://schemas.microsoft.com/office/drawing/2014/main" id="{DCADFBDD-95C9-5D27-89C7-B0ABB71EB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1400" y="4530016"/>
              <a:ext cx="1740707" cy="174070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7D28B9-21D8-F633-8EA6-8D47A6844FF0}"/>
                </a:ext>
              </a:extLst>
            </p:cNvPr>
            <p:cNvSpPr txBox="1"/>
            <p:nvPr/>
          </p:nvSpPr>
          <p:spPr>
            <a:xfrm>
              <a:off x="8742482" y="6100359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Bob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FBE3323-B0E0-CEFE-69E1-0E0C81E81125}"/>
                  </a:ext>
                </a:extLst>
              </p:cNvPr>
              <p:cNvSpPr/>
              <p:nvPr/>
            </p:nvSpPr>
            <p:spPr>
              <a:xfrm>
                <a:off x="306199" y="2493822"/>
                <a:ext cx="5084618" cy="2271381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3"/>
              </a:fontRef>
            </p:style>
            <p:txBody>
              <a:bodyPr rtlCol="0" anchor="t"/>
              <a:lstStyle/>
              <a:p>
                <a:pPr marL="342900" indent="-3429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Choose a random subset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Compute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com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Accumulate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3. Write down a list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of elements whose witnesses changed</a:t>
                </a: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FBE3323-B0E0-CEFE-69E1-0E0C81E81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99" y="2493822"/>
                <a:ext cx="5084618" cy="2271381"/>
              </a:xfrm>
              <a:prstGeom prst="rect">
                <a:avLst/>
              </a:prstGeom>
              <a:blipFill>
                <a:blip r:embed="rId4"/>
                <a:stretch>
                  <a:fillRect l="-1737" t="-1648"/>
                </a:stretch>
              </a:blipFill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24A54DD-7EE6-C78E-F156-F99FAB94AC42}"/>
                  </a:ext>
                </a:extLst>
              </p:cNvPr>
              <p:cNvSpPr/>
              <p:nvPr/>
            </p:nvSpPr>
            <p:spPr>
              <a:xfrm>
                <a:off x="4954355" y="283783"/>
                <a:ext cx="3012010" cy="133481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/>
                  <a:t>Shared info: </a:t>
                </a:r>
              </a:p>
              <a:p>
                <a:r>
                  <a:rPr lang="en-US" sz="2800" dirty="0"/>
                  <a:t>-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24A54DD-7EE6-C78E-F156-F99FAB94A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355" y="283783"/>
                <a:ext cx="3012010" cy="1334812"/>
              </a:xfrm>
              <a:prstGeom prst="roundRect">
                <a:avLst/>
              </a:prstGeom>
              <a:blipFill>
                <a:blip r:embed="rId5"/>
                <a:stretch>
                  <a:fillRect l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E5E3F85-4910-6D35-AB7E-720B92DF5784}"/>
              </a:ext>
            </a:extLst>
          </p:cNvPr>
          <p:cNvSpPr/>
          <p:nvPr/>
        </p:nvSpPr>
        <p:spPr>
          <a:xfrm>
            <a:off x="886810" y="239585"/>
            <a:ext cx="10418379" cy="18648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High-level:</a:t>
            </a:r>
          </a:p>
          <a:p>
            <a:pPr algn="ctr"/>
            <a:r>
              <a:rPr lang="en-US" sz="2800" dirty="0"/>
              <a:t>Bob accumulates elements one by one, checking if intermediate proofs still hold with end commitment.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2301FA-3593-8F4B-9134-52E75CE6D74C}"/>
                  </a:ext>
                </a:extLst>
              </p:cNvPr>
              <p:cNvSpPr/>
              <p:nvPr/>
            </p:nvSpPr>
            <p:spPr>
              <a:xfrm>
                <a:off x="180110" y="4834478"/>
                <a:ext cx="11914908" cy="186483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Communication:</a:t>
                </a:r>
              </a:p>
              <a:p>
                <a:pPr algn="ctr"/>
                <a:r>
                  <a:rPr lang="en-US" sz="2600" dirty="0"/>
                  <a:t>Alice sends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com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600" b="0" i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polylog</m:t>
                        </m:r>
                        <m:d>
                          <m:dPr>
                            <m:ctrlPr>
                              <a:rPr lang="en-US" sz="2600" b="0" i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(# 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witness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changes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/>
                  <a:t> bits</a:t>
                </a:r>
              </a:p>
            </p:txBody>
          </p:sp>
        </mc:Choice>
        <mc:Fallback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2301FA-3593-8F4B-9134-52E75CE6D7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10" y="4834478"/>
                <a:ext cx="11914908" cy="18648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ECCE25-2201-8292-E4BE-A44EA7D07823}"/>
              </a:ext>
            </a:extLst>
          </p:cNvPr>
          <p:cNvCxnSpPr>
            <a:cxnSpLocks/>
          </p:cNvCxnSpPr>
          <p:nvPr/>
        </p:nvCxnSpPr>
        <p:spPr>
          <a:xfrm>
            <a:off x="5390817" y="3311236"/>
            <a:ext cx="20352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C35F37-9429-057C-C145-6185DE9DA14C}"/>
                  </a:ext>
                </a:extLst>
              </p:cNvPr>
              <p:cNvSpPr txBox="1"/>
              <p:nvPr/>
            </p:nvSpPr>
            <p:spPr>
              <a:xfrm>
                <a:off x="5998319" y="2671697"/>
                <a:ext cx="12358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com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C35F37-9429-057C-C145-6185DE9DA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319" y="2671697"/>
                <a:ext cx="1235851" cy="461665"/>
              </a:xfrm>
              <a:prstGeom prst="rect">
                <a:avLst/>
              </a:prstGeom>
              <a:blipFill>
                <a:blip r:embed="rId7"/>
                <a:stretch>
                  <a:fillRect r="-1020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04B5C1-6E4D-D585-7D04-FA178CF662C5}"/>
              </a:ext>
            </a:extLst>
          </p:cNvPr>
          <p:cNvCxnSpPr>
            <a:cxnSpLocks/>
          </p:cNvCxnSpPr>
          <p:nvPr/>
        </p:nvCxnSpPr>
        <p:spPr>
          <a:xfrm>
            <a:off x="5390817" y="4197927"/>
            <a:ext cx="20352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4858FC-DE74-48D8-E121-E1BC24199E03}"/>
                  </a:ext>
                </a:extLst>
              </p:cNvPr>
              <p:cNvSpPr txBox="1"/>
              <p:nvPr/>
            </p:nvSpPr>
            <p:spPr>
              <a:xfrm>
                <a:off x="6377800" y="3666986"/>
                <a:ext cx="4233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4858FC-DE74-48D8-E121-E1BC24199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800" y="3666986"/>
                <a:ext cx="42338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E3C2578-D938-9989-05B8-615502997F88}"/>
                  </a:ext>
                </a:extLst>
              </p:cNvPr>
              <p:cNvSpPr/>
              <p:nvPr/>
            </p:nvSpPr>
            <p:spPr>
              <a:xfrm>
                <a:off x="7426036" y="2293310"/>
                <a:ext cx="4599709" cy="2471893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3"/>
              </a:fontRef>
            </p:style>
            <p:txBody>
              <a:bodyPr rtlCol="0" anchor="t"/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≔{}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For each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2400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Accumulate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Verify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com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true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Add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add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E3C2578-D938-9989-05B8-615502997F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036" y="2293310"/>
                <a:ext cx="4599709" cy="2471893"/>
              </a:xfrm>
              <a:prstGeom prst="rect">
                <a:avLst/>
              </a:prstGeom>
              <a:blipFill>
                <a:blip r:embed="rId9"/>
                <a:stretch>
                  <a:fillRect l="-1913" t="-1010"/>
                </a:stretch>
              </a:blipFill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72867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0F9AC5-B9F5-ADF6-AFEB-0589572355D4}"/>
              </a:ext>
            </a:extLst>
          </p:cNvPr>
          <p:cNvGrpSpPr/>
          <p:nvPr/>
        </p:nvGrpSpPr>
        <p:grpSpPr>
          <a:xfrm>
            <a:off x="1562473" y="4737493"/>
            <a:ext cx="1740707" cy="2093563"/>
            <a:chOff x="2518115" y="4530016"/>
            <a:chExt cx="1740707" cy="2093563"/>
          </a:xfrm>
        </p:grpSpPr>
        <p:pic>
          <p:nvPicPr>
            <p:cNvPr id="5" name="Picture 4" descr="A cartoon dog with its tongue out&#10;&#10;Description automatically generated">
              <a:extLst>
                <a:ext uri="{FF2B5EF4-FFF2-40B4-BE49-F238E27FC236}">
                  <a16:creationId xmlns:a16="http://schemas.microsoft.com/office/drawing/2014/main" id="{320370A4-D6B7-131F-0A45-44FAF73F5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115" y="4530016"/>
              <a:ext cx="1740707" cy="174070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AC9829-EE48-F297-F4C2-424976763C8E}"/>
                </a:ext>
              </a:extLst>
            </p:cNvPr>
            <p:cNvSpPr txBox="1"/>
            <p:nvPr/>
          </p:nvSpPr>
          <p:spPr>
            <a:xfrm>
              <a:off x="2945077" y="6100359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Alice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5337BA-EA06-B8C6-F962-CBA8043B3B7C}"/>
              </a:ext>
            </a:extLst>
          </p:cNvPr>
          <p:cNvGrpSpPr/>
          <p:nvPr/>
        </p:nvGrpSpPr>
        <p:grpSpPr>
          <a:xfrm>
            <a:off x="9457178" y="4737493"/>
            <a:ext cx="1740707" cy="2093563"/>
            <a:chOff x="8251400" y="4530016"/>
            <a:chExt cx="1740707" cy="2093563"/>
          </a:xfrm>
        </p:grpSpPr>
        <p:pic>
          <p:nvPicPr>
            <p:cNvPr id="8" name="Picture 7" descr="A dog face with its eyes closed&#10;&#10;Description automatically generated">
              <a:extLst>
                <a:ext uri="{FF2B5EF4-FFF2-40B4-BE49-F238E27FC236}">
                  <a16:creationId xmlns:a16="http://schemas.microsoft.com/office/drawing/2014/main" id="{DCADFBDD-95C9-5D27-89C7-B0ABB71EB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1400" y="4530016"/>
              <a:ext cx="1740707" cy="174070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7D28B9-21D8-F633-8EA6-8D47A6844FF0}"/>
                </a:ext>
              </a:extLst>
            </p:cNvPr>
            <p:cNvSpPr txBox="1"/>
            <p:nvPr/>
          </p:nvSpPr>
          <p:spPr>
            <a:xfrm>
              <a:off x="8742482" y="6100359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Bob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FBE3323-B0E0-CEFE-69E1-0E0C81E81125}"/>
                  </a:ext>
                </a:extLst>
              </p:cNvPr>
              <p:cNvSpPr/>
              <p:nvPr/>
            </p:nvSpPr>
            <p:spPr>
              <a:xfrm>
                <a:off x="306199" y="2493822"/>
                <a:ext cx="5084618" cy="2271381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3"/>
              </a:fontRef>
            </p:style>
            <p:txBody>
              <a:bodyPr rtlCol="0" anchor="t"/>
              <a:lstStyle/>
              <a:p>
                <a:pPr marL="342900" indent="-3429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Choose a random subset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Compute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com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Accumulate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3. Write down a list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of elements whose witnesses changed</a:t>
                </a: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FBE3323-B0E0-CEFE-69E1-0E0C81E81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99" y="2493822"/>
                <a:ext cx="5084618" cy="2271381"/>
              </a:xfrm>
              <a:prstGeom prst="rect">
                <a:avLst/>
              </a:prstGeom>
              <a:blipFill>
                <a:blip r:embed="rId4"/>
                <a:stretch>
                  <a:fillRect l="-1737" t="-1648"/>
                </a:stretch>
              </a:blipFill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24A54DD-7EE6-C78E-F156-F99FAB94AC42}"/>
                  </a:ext>
                </a:extLst>
              </p:cNvPr>
              <p:cNvSpPr/>
              <p:nvPr/>
            </p:nvSpPr>
            <p:spPr>
              <a:xfrm>
                <a:off x="4954355" y="283783"/>
                <a:ext cx="3012010" cy="133481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/>
                  <a:t>Shared info: </a:t>
                </a:r>
              </a:p>
              <a:p>
                <a:r>
                  <a:rPr lang="en-US" sz="2800" dirty="0"/>
                  <a:t>-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24A54DD-7EE6-C78E-F156-F99FAB94A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355" y="283783"/>
                <a:ext cx="3012010" cy="1334812"/>
              </a:xfrm>
              <a:prstGeom prst="roundRect">
                <a:avLst/>
              </a:prstGeom>
              <a:blipFill>
                <a:blip r:embed="rId5"/>
                <a:stretch>
                  <a:fillRect l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E5E3F85-4910-6D35-AB7E-720B92DF5784}"/>
              </a:ext>
            </a:extLst>
          </p:cNvPr>
          <p:cNvSpPr/>
          <p:nvPr/>
        </p:nvSpPr>
        <p:spPr>
          <a:xfrm>
            <a:off x="886810" y="239585"/>
            <a:ext cx="10418379" cy="18648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High-level:</a:t>
            </a:r>
          </a:p>
          <a:p>
            <a:pPr algn="ctr"/>
            <a:r>
              <a:rPr lang="en-US" sz="2800" dirty="0"/>
              <a:t>Bob accumulates elements one by one, checking if intermediate proofs still hold with end commitment.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8159CDE-28C5-35E4-EA1A-9A88427F9347}"/>
              </a:ext>
            </a:extLst>
          </p:cNvPr>
          <p:cNvCxnSpPr>
            <a:cxnSpLocks/>
          </p:cNvCxnSpPr>
          <p:nvPr/>
        </p:nvCxnSpPr>
        <p:spPr>
          <a:xfrm>
            <a:off x="5390817" y="3311236"/>
            <a:ext cx="20352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D20217-8998-AA9E-DB34-8786755E6D3A}"/>
                  </a:ext>
                </a:extLst>
              </p:cNvPr>
              <p:cNvSpPr txBox="1"/>
              <p:nvPr/>
            </p:nvSpPr>
            <p:spPr>
              <a:xfrm>
                <a:off x="5998319" y="2671697"/>
                <a:ext cx="12358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com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D20217-8998-AA9E-DB34-8786755E6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319" y="2671697"/>
                <a:ext cx="1235851" cy="461665"/>
              </a:xfrm>
              <a:prstGeom prst="rect">
                <a:avLst/>
              </a:prstGeom>
              <a:blipFill>
                <a:blip r:embed="rId6"/>
                <a:stretch>
                  <a:fillRect r="-1020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896180-6EFE-C05F-A024-DAB85079100B}"/>
              </a:ext>
            </a:extLst>
          </p:cNvPr>
          <p:cNvCxnSpPr>
            <a:cxnSpLocks/>
          </p:cNvCxnSpPr>
          <p:nvPr/>
        </p:nvCxnSpPr>
        <p:spPr>
          <a:xfrm>
            <a:off x="5390817" y="4197927"/>
            <a:ext cx="20352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0C9BD5-76B7-6B03-273B-E38417189501}"/>
                  </a:ext>
                </a:extLst>
              </p:cNvPr>
              <p:cNvSpPr txBox="1"/>
              <p:nvPr/>
            </p:nvSpPr>
            <p:spPr>
              <a:xfrm>
                <a:off x="6377800" y="3666986"/>
                <a:ext cx="4233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0C9BD5-76B7-6B03-273B-E38417189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800" y="3666986"/>
                <a:ext cx="42338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BC9E597-5C35-3630-7C67-08DA696D5B84}"/>
                  </a:ext>
                </a:extLst>
              </p:cNvPr>
              <p:cNvSpPr/>
              <p:nvPr/>
            </p:nvSpPr>
            <p:spPr>
              <a:xfrm>
                <a:off x="7426036" y="2293310"/>
                <a:ext cx="4599709" cy="2471893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3"/>
              </a:fontRef>
            </p:style>
            <p:txBody>
              <a:bodyPr rtlCol="0" anchor="t"/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≔{}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For each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2400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Accumulate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Verify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com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true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Add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add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BC9E597-5C35-3630-7C67-08DA696D5B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036" y="2293310"/>
                <a:ext cx="4599709" cy="2471893"/>
              </a:xfrm>
              <a:prstGeom prst="rect">
                <a:avLst/>
              </a:prstGeom>
              <a:blipFill>
                <a:blip r:embed="rId8"/>
                <a:stretch>
                  <a:fillRect l="-1913" t="-1010"/>
                </a:stretch>
              </a:blipFill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96977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0F9AC5-B9F5-ADF6-AFEB-0589572355D4}"/>
              </a:ext>
            </a:extLst>
          </p:cNvPr>
          <p:cNvGrpSpPr/>
          <p:nvPr/>
        </p:nvGrpSpPr>
        <p:grpSpPr>
          <a:xfrm>
            <a:off x="1562473" y="4737493"/>
            <a:ext cx="1740707" cy="2093563"/>
            <a:chOff x="2518115" y="4530016"/>
            <a:chExt cx="1740707" cy="2093563"/>
          </a:xfrm>
        </p:grpSpPr>
        <p:pic>
          <p:nvPicPr>
            <p:cNvPr id="5" name="Picture 4" descr="A cartoon dog with its tongue out&#10;&#10;Description automatically generated">
              <a:extLst>
                <a:ext uri="{FF2B5EF4-FFF2-40B4-BE49-F238E27FC236}">
                  <a16:creationId xmlns:a16="http://schemas.microsoft.com/office/drawing/2014/main" id="{320370A4-D6B7-131F-0A45-44FAF73F5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115" y="4530016"/>
              <a:ext cx="1740707" cy="174070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AC9829-EE48-F297-F4C2-424976763C8E}"/>
                </a:ext>
              </a:extLst>
            </p:cNvPr>
            <p:cNvSpPr txBox="1"/>
            <p:nvPr/>
          </p:nvSpPr>
          <p:spPr>
            <a:xfrm>
              <a:off x="2945077" y="6100359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Alice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5337BA-EA06-B8C6-F962-CBA8043B3B7C}"/>
              </a:ext>
            </a:extLst>
          </p:cNvPr>
          <p:cNvGrpSpPr/>
          <p:nvPr/>
        </p:nvGrpSpPr>
        <p:grpSpPr>
          <a:xfrm>
            <a:off x="9457178" y="4737493"/>
            <a:ext cx="1740707" cy="2093563"/>
            <a:chOff x="8251400" y="4530016"/>
            <a:chExt cx="1740707" cy="2093563"/>
          </a:xfrm>
        </p:grpSpPr>
        <p:pic>
          <p:nvPicPr>
            <p:cNvPr id="8" name="Picture 7" descr="A dog face with its eyes closed&#10;&#10;Description automatically generated">
              <a:extLst>
                <a:ext uri="{FF2B5EF4-FFF2-40B4-BE49-F238E27FC236}">
                  <a16:creationId xmlns:a16="http://schemas.microsoft.com/office/drawing/2014/main" id="{DCADFBDD-95C9-5D27-89C7-B0ABB71EB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1400" y="4530016"/>
              <a:ext cx="1740707" cy="174070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7D28B9-21D8-F633-8EA6-8D47A6844FF0}"/>
                </a:ext>
              </a:extLst>
            </p:cNvPr>
            <p:cNvSpPr txBox="1"/>
            <p:nvPr/>
          </p:nvSpPr>
          <p:spPr>
            <a:xfrm>
              <a:off x="8742482" y="6100359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/>
                <a:t>Bob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FBE3323-B0E0-CEFE-69E1-0E0C81E81125}"/>
                  </a:ext>
                </a:extLst>
              </p:cNvPr>
              <p:cNvSpPr/>
              <p:nvPr/>
            </p:nvSpPr>
            <p:spPr>
              <a:xfrm>
                <a:off x="306199" y="2493822"/>
                <a:ext cx="5084618" cy="2271381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3"/>
              </a:fontRef>
            </p:style>
            <p:txBody>
              <a:bodyPr rtlCol="0" anchor="t"/>
              <a:lstStyle/>
              <a:p>
                <a:pPr marL="342900" indent="-3429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Choose a random subset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Compute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com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←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Accumulate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3. Write down a list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of elements whose witnesses changed</a:t>
                </a: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FBE3323-B0E0-CEFE-69E1-0E0C81E81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99" y="2493822"/>
                <a:ext cx="5084618" cy="2271381"/>
              </a:xfrm>
              <a:prstGeom prst="rect">
                <a:avLst/>
              </a:prstGeom>
              <a:blipFill>
                <a:blip r:embed="rId4"/>
                <a:stretch>
                  <a:fillRect l="-1737" t="-1648"/>
                </a:stretch>
              </a:blipFill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24A54DD-7EE6-C78E-F156-F99FAB94AC42}"/>
                  </a:ext>
                </a:extLst>
              </p:cNvPr>
              <p:cNvSpPr/>
              <p:nvPr/>
            </p:nvSpPr>
            <p:spPr>
              <a:xfrm>
                <a:off x="4954355" y="283783"/>
                <a:ext cx="3012010" cy="133481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/>
                  <a:t>Shared info: </a:t>
                </a:r>
              </a:p>
              <a:p>
                <a:r>
                  <a:rPr lang="en-US" sz="2800" dirty="0"/>
                  <a:t>-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824A54DD-7EE6-C78E-F156-F99FAB94A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4355" y="283783"/>
                <a:ext cx="3012010" cy="1334812"/>
              </a:xfrm>
              <a:prstGeom prst="roundRect">
                <a:avLst/>
              </a:prstGeom>
              <a:blipFill>
                <a:blip r:embed="rId5"/>
                <a:stretch>
                  <a:fillRect l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E5E3F85-4910-6D35-AB7E-720B92DF5784}"/>
              </a:ext>
            </a:extLst>
          </p:cNvPr>
          <p:cNvSpPr/>
          <p:nvPr/>
        </p:nvSpPr>
        <p:spPr>
          <a:xfrm>
            <a:off x="886810" y="239585"/>
            <a:ext cx="10418379" cy="18648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High-level:</a:t>
            </a:r>
          </a:p>
          <a:p>
            <a:pPr algn="ctr"/>
            <a:r>
              <a:rPr lang="en-US" sz="2800" dirty="0"/>
              <a:t>Bob accumulates elements one by one, checking if intermediate proofs still hold with end commitment.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2301FA-3593-8F4B-9134-52E75CE6D74C}"/>
                  </a:ext>
                </a:extLst>
              </p:cNvPr>
              <p:cNvSpPr/>
              <p:nvPr/>
            </p:nvSpPr>
            <p:spPr>
              <a:xfrm>
                <a:off x="180110" y="4834478"/>
                <a:ext cx="11914908" cy="186483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Communication:</a:t>
                </a:r>
              </a:p>
              <a:p>
                <a:pPr algn="ctr"/>
                <a:r>
                  <a:rPr lang="en-US" sz="2600" dirty="0"/>
                  <a:t>Alice sends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com</m:t>
                        </m:r>
                        <m:d>
                          <m:d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600" b="0" i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polylog</m:t>
                        </m:r>
                        <m:d>
                          <m:dPr>
                            <m:ctrlPr>
                              <a:rPr lang="en-US" sz="2600" b="0" i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(# 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witness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changes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600" dirty="0"/>
                  <a:t> bits</a:t>
                </a:r>
              </a:p>
            </p:txBody>
          </p:sp>
        </mc:Choice>
        <mc:Fallback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2301FA-3593-8F4B-9134-52E75CE6D7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10" y="4834478"/>
                <a:ext cx="11914908" cy="186483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ECCE25-2201-8292-E4BE-A44EA7D07823}"/>
              </a:ext>
            </a:extLst>
          </p:cNvPr>
          <p:cNvCxnSpPr>
            <a:cxnSpLocks/>
          </p:cNvCxnSpPr>
          <p:nvPr/>
        </p:nvCxnSpPr>
        <p:spPr>
          <a:xfrm>
            <a:off x="5390817" y="3311236"/>
            <a:ext cx="20352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C35F37-9429-057C-C145-6185DE9DA14C}"/>
                  </a:ext>
                </a:extLst>
              </p:cNvPr>
              <p:cNvSpPr txBox="1"/>
              <p:nvPr/>
            </p:nvSpPr>
            <p:spPr>
              <a:xfrm>
                <a:off x="5998319" y="2671697"/>
                <a:ext cx="12358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com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C35F37-9429-057C-C145-6185DE9DA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319" y="2671697"/>
                <a:ext cx="1235851" cy="461665"/>
              </a:xfrm>
              <a:prstGeom prst="rect">
                <a:avLst/>
              </a:prstGeom>
              <a:blipFill>
                <a:blip r:embed="rId7"/>
                <a:stretch>
                  <a:fillRect r="-1020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04B5C1-6E4D-D585-7D04-FA178CF662C5}"/>
              </a:ext>
            </a:extLst>
          </p:cNvPr>
          <p:cNvCxnSpPr>
            <a:cxnSpLocks/>
          </p:cNvCxnSpPr>
          <p:nvPr/>
        </p:nvCxnSpPr>
        <p:spPr>
          <a:xfrm>
            <a:off x="5390817" y="4197927"/>
            <a:ext cx="20352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4858FC-DE74-48D8-E121-E1BC24199E03}"/>
                  </a:ext>
                </a:extLst>
              </p:cNvPr>
              <p:cNvSpPr txBox="1"/>
              <p:nvPr/>
            </p:nvSpPr>
            <p:spPr>
              <a:xfrm>
                <a:off x="6377800" y="3666986"/>
                <a:ext cx="4233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54858FC-DE74-48D8-E121-E1BC24199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800" y="3666986"/>
                <a:ext cx="42338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E3C2578-D938-9989-05B8-615502997F88}"/>
                  </a:ext>
                </a:extLst>
              </p:cNvPr>
              <p:cNvSpPr/>
              <p:nvPr/>
            </p:nvSpPr>
            <p:spPr>
              <a:xfrm>
                <a:off x="7426036" y="2293310"/>
                <a:ext cx="4599709" cy="2471893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3"/>
              </a:fontRef>
            </p:style>
            <p:txBody>
              <a:bodyPr rtlCol="0" anchor="t"/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≔{}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For each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2400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Accumulate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∪{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Verify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com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true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Add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add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E3C2578-D938-9989-05B8-615502997F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036" y="2293310"/>
                <a:ext cx="4599709" cy="2471893"/>
              </a:xfrm>
              <a:prstGeom prst="rect">
                <a:avLst/>
              </a:prstGeom>
              <a:blipFill>
                <a:blip r:embed="rId9"/>
                <a:stretch>
                  <a:fillRect l="-1913" t="-1010"/>
                </a:stretch>
              </a:blipFill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29648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51F4-5028-EDC7-73FA-5D5A395D5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sketch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43D1D-0307-9E91-42C8-0A9F519D0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just saw:</a:t>
            </a:r>
          </a:p>
          <a:p>
            <a:pPr marL="0" indent="0">
              <a:buNone/>
            </a:pPr>
            <a:r>
              <a:rPr lang="en-US" dirty="0"/>
              <a:t>	“some witnesses change at least once”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Key technical challenge:</a:t>
            </a:r>
          </a:p>
          <a:p>
            <a:pPr marL="0" indent="0">
              <a:buNone/>
            </a:pPr>
            <a:r>
              <a:rPr lang="en-US" dirty="0"/>
              <a:t>	boost to “most witnesses change </a:t>
            </a:r>
            <a:r>
              <a:rPr lang="en-US" b="1" dirty="0"/>
              <a:t>many times</a:t>
            </a:r>
            <a:r>
              <a:rPr lang="en-US" dirty="0"/>
              <a:t>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2C9580-CAAC-665C-AD86-06B3DD5E1239}"/>
              </a:ext>
            </a:extLst>
          </p:cNvPr>
          <p:cNvSpPr/>
          <p:nvPr/>
        </p:nvSpPr>
        <p:spPr>
          <a:xfrm>
            <a:off x="838200" y="1690688"/>
            <a:ext cx="10356273" cy="1357312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27520-F38F-91F4-87D1-593FF0926CE1}"/>
              </a:ext>
            </a:extLst>
          </p:cNvPr>
          <p:cNvSpPr/>
          <p:nvPr/>
        </p:nvSpPr>
        <p:spPr>
          <a:xfrm>
            <a:off x="838199" y="3694907"/>
            <a:ext cx="10356273" cy="1357312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3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43312-1F84-820D-5ED1-82E836583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iterate compression argument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5A95B4-3336-6F7D-ED33-2733B9A1D557}"/>
              </a:ext>
            </a:extLst>
          </p:cNvPr>
          <p:cNvSpPr/>
          <p:nvPr/>
        </p:nvSpPr>
        <p:spPr>
          <a:xfrm>
            <a:off x="838200" y="1625036"/>
            <a:ext cx="10418379" cy="18648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 a nutshell:</a:t>
            </a:r>
          </a:p>
          <a:p>
            <a:pPr algn="ctr"/>
            <a:r>
              <a:rPr lang="en-US" sz="2800" dirty="0"/>
              <a:t>Apply the argument we just saw to </a:t>
            </a:r>
            <a:r>
              <a:rPr lang="en-US" sz="2800" b="1" dirty="0"/>
              <a:t>accumulating accumulators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25ED40-88BC-F9CA-2213-540058C5CC5F}"/>
                  </a:ext>
                </a:extLst>
              </p:cNvPr>
              <p:cNvSpPr txBox="1"/>
              <p:nvPr/>
            </p:nvSpPr>
            <p:spPr>
              <a:xfrm>
                <a:off x="1011381" y="3489867"/>
                <a:ext cx="10342419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⇨ each element participates in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2800" dirty="0"/>
                  <a:t> applications of the argument</a:t>
                </a:r>
              </a:p>
              <a:p>
                <a:r>
                  <a:rPr lang="en-US" sz="2800" dirty="0"/>
                  <a:t>⇨ must have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2800" dirty="0"/>
                  <a:t> witness changes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⇨ for subexponentially secure accumulators, can do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/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e>
                        </m:func>
                      </m:e>
                    </m:func>
                  </m:oMath>
                </a14:m>
                <a:r>
                  <a:rPr lang="en-US" sz="2800" dirty="0"/>
                  <a:t> applications of the argument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Very involved– see paper </a:t>
                </a:r>
                <a:r>
                  <a:rPr lang="en-US" sz="2800" dirty="0">
                    <a:sym typeface="Wingdings" pitchFamily="2" charset="2"/>
                  </a:rPr>
                  <a:t> </a:t>
                </a:r>
                <a:endParaRPr lang="en-US" sz="28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25ED40-88BC-F9CA-2213-540058C5C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381" y="3489867"/>
                <a:ext cx="10342419" cy="3108543"/>
              </a:xfrm>
              <a:prstGeom prst="rect">
                <a:avLst/>
              </a:prstGeom>
              <a:blipFill>
                <a:blip r:embed="rId2"/>
                <a:stretch>
                  <a:fillRect l="-1225" t="-2033" b="-4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769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671F2-BE28-D430-8FAC-4CAB6246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136A4-7C87-A286-3DCD-22D4E88A42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0" i="0" u="none" strike="noStrike" dirty="0">
                <a:effectLst/>
                <a:latin typeface="+mn-lt"/>
                <a:ea typeface="+mn-ea"/>
                <a:cs typeface="+mn-cs"/>
                <a:hlinkClick r:id="rId2"/>
              </a:rPr>
              <a:t>https://ia.cr/2025/234</a:t>
            </a:r>
            <a:endParaRPr lang="en-US" sz="2400" dirty="0"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78F89AD4-307D-3D9F-10A1-70D7FFFEDF86}"/>
                  </a:ext>
                </a:extLst>
              </p:cNvPr>
              <p:cNvSpPr/>
              <p:nvPr/>
            </p:nvSpPr>
            <p:spPr>
              <a:xfrm>
                <a:off x="880460" y="1103545"/>
                <a:ext cx="10418379" cy="203256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Merkle Mountain Ranges are essentially optimal:</a:t>
                </a:r>
              </a:p>
              <a:p>
                <a:pPr algn="ctr"/>
                <a:r>
                  <a:rPr lang="en-US" sz="2800" i="1" dirty="0"/>
                  <a:t>Any </a:t>
                </a:r>
                <a:r>
                  <a:rPr lang="en-US" sz="2800" dirty="0"/>
                  <a:t>accumulator with a succinct commitment has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sz="2800" i="1" dirty="0"/>
                  <a:t> </a:t>
                </a:r>
                <a:r>
                  <a:rPr lang="en-US" sz="2800" dirty="0"/>
                  <a:t>updates per witness.</a:t>
                </a:r>
                <a:endParaRPr lang="en-US" sz="2800" i="1" dirty="0"/>
              </a:p>
            </p:txBody>
          </p:sp>
        </mc:Choice>
        <mc:Fallback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78F89AD4-307D-3D9F-10A1-70D7FFFEDF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60" y="1103545"/>
                <a:ext cx="10418379" cy="203256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7360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08895-79AD-5600-B129-D308669D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AE8AC33-C8E1-E9F7-2F6E-6D0E19BFD76F}"/>
              </a:ext>
            </a:extLst>
          </p:cNvPr>
          <p:cNvSpPr/>
          <p:nvPr/>
        </p:nvSpPr>
        <p:spPr>
          <a:xfrm>
            <a:off x="1524000" y="1980461"/>
            <a:ext cx="4498426" cy="3356905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growing set S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3FC2BD20-696E-9614-D1EA-0FA7244B430E}"/>
              </a:ext>
            </a:extLst>
          </p:cNvPr>
          <p:cNvSpPr/>
          <p:nvPr/>
        </p:nvSpPr>
        <p:spPr>
          <a:xfrm>
            <a:off x="6421818" y="3429000"/>
            <a:ext cx="1744717" cy="4598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C409896-8516-89C6-AF3A-A0B7C7A82CEA}"/>
              </a:ext>
            </a:extLst>
          </p:cNvPr>
          <p:cNvSpPr/>
          <p:nvPr/>
        </p:nvSpPr>
        <p:spPr>
          <a:xfrm>
            <a:off x="8565928" y="1456616"/>
            <a:ext cx="2343807" cy="10300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short commitment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8EF017D6-2DDF-853A-2081-3C7B173DE607}"/>
                  </a:ext>
                </a:extLst>
              </p:cNvPr>
              <p:cNvSpPr/>
              <p:nvPr/>
            </p:nvSpPr>
            <p:spPr>
              <a:xfrm>
                <a:off x="8768898" y="2714385"/>
                <a:ext cx="2037648" cy="71461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witness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8EF017D6-2DDF-853A-2081-3C7B173DE6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898" y="2714385"/>
                <a:ext cx="2037648" cy="714615"/>
              </a:xfrm>
              <a:prstGeom prst="roundRect">
                <a:avLst/>
              </a:prstGeom>
              <a:blipFill>
                <a:blip r:embed="rId2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E960382D-3CD8-C134-B1CA-5758FC47B687}"/>
                  </a:ext>
                </a:extLst>
              </p:cNvPr>
              <p:cNvSpPr/>
              <p:nvPr/>
            </p:nvSpPr>
            <p:spPr>
              <a:xfrm>
                <a:off x="8768898" y="3698876"/>
                <a:ext cx="2037648" cy="71461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witness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E960382D-3CD8-C134-B1CA-5758FC47B6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898" y="3698876"/>
                <a:ext cx="2037648" cy="714615"/>
              </a:xfrm>
              <a:prstGeom prst="roundRect">
                <a:avLst/>
              </a:prstGeom>
              <a:blipFill>
                <a:blip r:embed="rId3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B576A0EC-B061-A40C-47A3-95BC4FC98895}"/>
                  </a:ext>
                </a:extLst>
              </p:cNvPr>
              <p:cNvSpPr/>
              <p:nvPr/>
            </p:nvSpPr>
            <p:spPr>
              <a:xfrm>
                <a:off x="8731620" y="4873346"/>
                <a:ext cx="2074925" cy="71461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witness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B576A0EC-B061-A40C-47A3-95BC4FC988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1620" y="4873346"/>
                <a:ext cx="2074925" cy="714615"/>
              </a:xfrm>
              <a:prstGeom prst="roundRect">
                <a:avLst/>
              </a:prstGeom>
              <a:blipFill>
                <a:blip r:embed="rId4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BECF255-9D70-B6A3-12BF-E92AEAF29A50}"/>
              </a:ext>
            </a:extLst>
          </p:cNvPr>
          <p:cNvSpPr txBox="1"/>
          <p:nvPr/>
        </p:nvSpPr>
        <p:spPr>
          <a:xfrm>
            <a:off x="8535644" y="5815716"/>
            <a:ext cx="3013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distribute proofs to individual users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C71B49-DEF3-13FD-76A9-5676781C79FE}"/>
              </a:ext>
            </a:extLst>
          </p:cNvPr>
          <p:cNvSpPr txBox="1"/>
          <p:nvPr/>
        </p:nvSpPr>
        <p:spPr>
          <a:xfrm>
            <a:off x="8339909" y="358053"/>
            <a:ext cx="3013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post commitment on public bulletin</a:t>
            </a:r>
          </a:p>
        </p:txBody>
      </p:sp>
    </p:spTree>
    <p:extLst>
      <p:ext uri="{BB962C8B-B14F-4D97-AF65-F5344CB8AC3E}">
        <p14:creationId xmlns:p14="http://schemas.microsoft.com/office/powerpoint/2010/main" val="3072766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01FE5C8-19C4-248A-E319-5C9327E47B1A}"/>
              </a:ext>
            </a:extLst>
          </p:cNvPr>
          <p:cNvSpPr/>
          <p:nvPr/>
        </p:nvSpPr>
        <p:spPr>
          <a:xfrm>
            <a:off x="803564" y="2119006"/>
            <a:ext cx="4498426" cy="3356905"/>
          </a:xfrm>
          <a:prstGeom prst="cloud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growing set 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98F655B-A374-59B5-81ED-3A161E7E62F4}"/>
              </a:ext>
            </a:extLst>
          </p:cNvPr>
          <p:cNvSpPr/>
          <p:nvPr/>
        </p:nvSpPr>
        <p:spPr>
          <a:xfrm>
            <a:off x="7776219" y="891946"/>
            <a:ext cx="2343807" cy="10300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short commitment 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CB85EC4-1271-FD93-07C1-351A6F266C28}"/>
              </a:ext>
            </a:extLst>
          </p:cNvPr>
          <p:cNvSpPr/>
          <p:nvPr/>
        </p:nvSpPr>
        <p:spPr>
          <a:xfrm rot="19902206">
            <a:off x="5267034" y="2052297"/>
            <a:ext cx="2409232" cy="4598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C5FAF2-360F-F324-760C-3443053FD603}"/>
              </a:ext>
            </a:extLst>
          </p:cNvPr>
          <p:cNvSpPr txBox="1"/>
          <p:nvPr/>
        </p:nvSpPr>
        <p:spPr>
          <a:xfrm>
            <a:off x="4467045" y="891946"/>
            <a:ext cx="3013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post commitment on public bulletin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834E91EF-40D2-452B-8C60-0CC6551783A1}"/>
              </a:ext>
            </a:extLst>
          </p:cNvPr>
          <p:cNvSpPr/>
          <p:nvPr/>
        </p:nvSpPr>
        <p:spPr>
          <a:xfrm rot="414870">
            <a:off x="5398103" y="3925027"/>
            <a:ext cx="2147093" cy="4598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A781EE4-739D-79EE-77B2-4927984A1A62}"/>
              </a:ext>
            </a:extLst>
          </p:cNvPr>
          <p:cNvSpPr/>
          <p:nvPr/>
        </p:nvSpPr>
        <p:spPr>
          <a:xfrm rot="1028021">
            <a:off x="5221528" y="4484360"/>
            <a:ext cx="2241411" cy="4598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96B32AC-7B7A-31ED-8F90-2F30E4547FFB}"/>
              </a:ext>
            </a:extLst>
          </p:cNvPr>
          <p:cNvSpPr/>
          <p:nvPr/>
        </p:nvSpPr>
        <p:spPr>
          <a:xfrm rot="1038004">
            <a:off x="4090546" y="5564928"/>
            <a:ext cx="3613983" cy="4598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2EB16135-99F9-BF7B-A407-DFFE911F1CAA}"/>
                  </a:ext>
                </a:extLst>
              </p:cNvPr>
              <p:cNvSpPr/>
              <p:nvPr/>
            </p:nvSpPr>
            <p:spPr>
              <a:xfrm>
                <a:off x="7896061" y="3807093"/>
                <a:ext cx="2037648" cy="71461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witness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2EB16135-99F9-BF7B-A407-DFFE911F1C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061" y="3807093"/>
                <a:ext cx="2037648" cy="714615"/>
              </a:xfrm>
              <a:prstGeom prst="roundRect">
                <a:avLst/>
              </a:prstGeom>
              <a:blipFill>
                <a:blip r:embed="rId2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CB48357A-AE67-B8BE-1760-1602AF167115}"/>
                  </a:ext>
                </a:extLst>
              </p:cNvPr>
              <p:cNvSpPr/>
              <p:nvPr/>
            </p:nvSpPr>
            <p:spPr>
              <a:xfrm>
                <a:off x="7896061" y="4791584"/>
                <a:ext cx="2037648" cy="71461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witness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CB48357A-AE67-B8BE-1760-1602AF1671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061" y="4791584"/>
                <a:ext cx="2037648" cy="714615"/>
              </a:xfrm>
              <a:prstGeom prst="roundRect">
                <a:avLst/>
              </a:prstGeom>
              <a:blipFill>
                <a:blip r:embed="rId3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898D5D23-2B3F-8AFA-D8E1-4B656EA8B17C}"/>
                  </a:ext>
                </a:extLst>
              </p:cNvPr>
              <p:cNvSpPr/>
              <p:nvPr/>
            </p:nvSpPr>
            <p:spPr>
              <a:xfrm>
                <a:off x="7858783" y="5966054"/>
                <a:ext cx="2074925" cy="71461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witness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898D5D23-2B3F-8AFA-D8E1-4B656EA8B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783" y="5966054"/>
                <a:ext cx="2074925" cy="714615"/>
              </a:xfrm>
              <a:prstGeom prst="roundRect">
                <a:avLst/>
              </a:prstGeom>
              <a:blipFill>
                <a:blip r:embed="rId4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47494D0-654A-F028-74B9-387B0DD9C9D6}"/>
              </a:ext>
            </a:extLst>
          </p:cNvPr>
          <p:cNvSpPr txBox="1"/>
          <p:nvPr/>
        </p:nvSpPr>
        <p:spPr>
          <a:xfrm>
            <a:off x="2883646" y="5842856"/>
            <a:ext cx="30138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distribute proofs to individual users</a:t>
            </a:r>
          </a:p>
        </p:txBody>
      </p:sp>
    </p:spTree>
    <p:extLst>
      <p:ext uri="{BB962C8B-B14F-4D97-AF65-F5344CB8AC3E}">
        <p14:creationId xmlns:p14="http://schemas.microsoft.com/office/powerpoint/2010/main" val="3183952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08895-79AD-5600-B129-D308669D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Verifying membership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C409896-8516-89C6-AF3A-A0B7C7A82CEA}"/>
              </a:ext>
            </a:extLst>
          </p:cNvPr>
          <p:cNvSpPr/>
          <p:nvPr/>
        </p:nvSpPr>
        <p:spPr>
          <a:xfrm>
            <a:off x="2998865" y="4491519"/>
            <a:ext cx="2343807" cy="11094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commitment to 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FA079134-CDDF-1CCA-84CB-A2E86F0F01E0}"/>
                  </a:ext>
                </a:extLst>
              </p:cNvPr>
              <p:cNvSpPr/>
              <p:nvPr/>
            </p:nvSpPr>
            <p:spPr>
              <a:xfrm>
                <a:off x="3885139" y="3456130"/>
                <a:ext cx="2037648" cy="71461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witness</a:t>
                </a:r>
                <a:r>
                  <a:rPr lang="en-US" sz="2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FA079134-CDDF-1CCA-84CB-A2E86F0F01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139" y="3456130"/>
                <a:ext cx="2037648" cy="714615"/>
              </a:xfrm>
              <a:prstGeom prst="roundRect">
                <a:avLst/>
              </a:prstGeom>
              <a:blipFill>
                <a:blip r:embed="rId2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9800F5EF-B093-DF67-1734-DC9CD0F10538}"/>
              </a:ext>
            </a:extLst>
          </p:cNvPr>
          <p:cNvSpPr/>
          <p:nvPr/>
        </p:nvSpPr>
        <p:spPr>
          <a:xfrm>
            <a:off x="2112592" y="2598807"/>
            <a:ext cx="4128652" cy="3406074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749CD4-6327-7A25-D958-876804BD1D6F}"/>
              </a:ext>
            </a:extLst>
          </p:cNvPr>
          <p:cNvSpPr txBox="1"/>
          <p:nvPr/>
        </p:nvSpPr>
        <p:spPr>
          <a:xfrm>
            <a:off x="2216734" y="2667098"/>
            <a:ext cx="3336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Verification algorithm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68BDE430-8D82-B5F6-6DAA-3C98B40CABEF}"/>
              </a:ext>
            </a:extLst>
          </p:cNvPr>
          <p:cNvSpPr/>
          <p:nvPr/>
        </p:nvSpPr>
        <p:spPr>
          <a:xfrm>
            <a:off x="6491098" y="4033611"/>
            <a:ext cx="1142764" cy="4598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37C0FC8-8DCB-C25E-6B55-AC8F8E125E06}"/>
              </a:ext>
            </a:extLst>
          </p:cNvPr>
          <p:cNvSpPr/>
          <p:nvPr/>
        </p:nvSpPr>
        <p:spPr>
          <a:xfrm>
            <a:off x="7883716" y="3525773"/>
            <a:ext cx="2343807" cy="14755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true/false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3F5D302-2109-9C81-B9A4-0AA2F6051F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59429" y="3491872"/>
                <a:ext cx="678873" cy="678873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3F5D302-2109-9C81-B9A4-0AA2F6051F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429" y="3491872"/>
                <a:ext cx="678873" cy="678873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176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A1D46-28FE-8870-DF9E-C7D983CB4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Cryptographic Accumulator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2D45F4-9AC6-3145-143E-18ACCD9DFD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4377" y="2559287"/>
                <a:ext cx="4468091" cy="737466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Accumulate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,…,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2D45F4-9AC6-3145-143E-18ACCD9DFD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4377" y="2559287"/>
                <a:ext cx="4468091" cy="737466"/>
              </a:xfrm>
              <a:blipFill>
                <a:blip r:embed="rId2"/>
                <a:stretch>
                  <a:fillRect l="-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2CDE93-251C-8B41-F4A6-4B501382A933}"/>
                  </a:ext>
                </a:extLst>
              </p:cNvPr>
              <p:cNvSpPr txBox="1"/>
              <p:nvPr/>
            </p:nvSpPr>
            <p:spPr>
              <a:xfrm>
                <a:off x="694377" y="3903806"/>
                <a:ext cx="5278753" cy="757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defTabSz="91440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Verify</m:t>
                      </m:r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com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→{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true</m:t>
                      </m:r>
                      <m:r>
                        <a:rPr lang="en-US" sz="2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false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2CDE93-251C-8B41-F4A6-4B501382A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77" y="3903806"/>
                <a:ext cx="5278753" cy="757130"/>
              </a:xfrm>
              <a:prstGeom prst="rect">
                <a:avLst/>
              </a:prstGeom>
              <a:blipFill>
                <a:blip r:embed="rId3"/>
                <a:stretch>
                  <a:fillRect l="-1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>
            <a:extLst>
              <a:ext uri="{FF2B5EF4-FFF2-40B4-BE49-F238E27FC236}">
                <a16:creationId xmlns:a16="http://schemas.microsoft.com/office/drawing/2014/main" id="{78BA0FB6-E2DF-3532-DB46-EB25FE525F03}"/>
              </a:ext>
            </a:extLst>
          </p:cNvPr>
          <p:cNvSpPr/>
          <p:nvPr/>
        </p:nvSpPr>
        <p:spPr>
          <a:xfrm>
            <a:off x="5565042" y="2567333"/>
            <a:ext cx="1103822" cy="4598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196E24A5-5EF1-86BB-F6FE-02359467FEF3}"/>
                  </a:ext>
                </a:extLst>
              </p:cNvPr>
              <p:cNvSpPr/>
              <p:nvPr/>
            </p:nvSpPr>
            <p:spPr>
              <a:xfrm>
                <a:off x="7474012" y="1568713"/>
                <a:ext cx="2037648" cy="879105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0" dirty="0"/>
                  <a:t>commitment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196E24A5-5EF1-86BB-F6FE-02359467FE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012" y="1568713"/>
                <a:ext cx="2037648" cy="879105"/>
              </a:xfrm>
              <a:prstGeom prst="roundRect">
                <a:avLst/>
              </a:prstGeom>
              <a:blipFill>
                <a:blip r:embed="rId4"/>
                <a:stretch>
                  <a:fillRect t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94B96A74-6E07-F658-7ED3-F551469159DC}"/>
                  </a:ext>
                </a:extLst>
              </p:cNvPr>
              <p:cNvSpPr/>
              <p:nvPr/>
            </p:nvSpPr>
            <p:spPr>
              <a:xfrm>
                <a:off x="7474012" y="2604430"/>
                <a:ext cx="2037648" cy="1142764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witnesses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2400" b="1" dirty="0"/>
                  <a:t> </a:t>
                </a:r>
              </a:p>
            </p:txBody>
          </p:sp>
        </mc:Choice>
        <mc:Fallback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94B96A74-6E07-F658-7ED3-F551469159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012" y="2604430"/>
                <a:ext cx="2037648" cy="114276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60A45F9C-BC5F-827F-8B1A-D6AFB9CEFE77}"/>
                  </a:ext>
                </a:extLst>
              </p:cNvPr>
              <p:cNvSpPr/>
              <p:nvPr/>
            </p:nvSpPr>
            <p:spPr>
              <a:xfrm>
                <a:off x="694377" y="4890655"/>
                <a:ext cx="10915732" cy="167640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 dirty="0"/>
                  <a:t>Completeness: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Verify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true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∀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r>
                  <a:rPr lang="en-US" sz="2400" b="1" dirty="0"/>
                  <a:t>Soundness: </a:t>
                </a:r>
                <a:r>
                  <a:rPr lang="en-US" sz="2400" dirty="0"/>
                  <a:t>For non-accumulated elements, it is infeasible to find a verifying proof.</a:t>
                </a:r>
                <a:endParaRPr lang="en-US" sz="2400" b="1" dirty="0"/>
              </a:p>
            </p:txBody>
          </p:sp>
        </mc:Choice>
        <mc:Fallback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60A45F9C-BC5F-827F-8B1A-D6AFB9CEFE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77" y="4890655"/>
                <a:ext cx="10915732" cy="1676400"/>
              </a:xfrm>
              <a:prstGeom prst="roundRect">
                <a:avLst/>
              </a:prstGeom>
              <a:blipFill>
                <a:blip r:embed="rId6"/>
                <a:stretch>
                  <a:fillRect l="-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479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F1E2F-FFB1-3773-47FA-7024ACC6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partial solution: Merkle tree [Merkle79]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175AE8A-635E-2E1C-0AF7-FE34688AB7AF}"/>
              </a:ext>
            </a:extLst>
          </p:cNvPr>
          <p:cNvSpPr>
            <a:spLocks noChangeAspect="1"/>
          </p:cNvSpPr>
          <p:nvPr/>
        </p:nvSpPr>
        <p:spPr>
          <a:xfrm>
            <a:off x="2784763" y="1690688"/>
            <a:ext cx="678873" cy="6788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185A126-5BE5-F3D5-4456-5086FAD927AE}"/>
              </a:ext>
            </a:extLst>
          </p:cNvPr>
          <p:cNvSpPr>
            <a:spLocks noChangeAspect="1"/>
          </p:cNvSpPr>
          <p:nvPr/>
        </p:nvSpPr>
        <p:spPr>
          <a:xfrm>
            <a:off x="1427013" y="3450215"/>
            <a:ext cx="678873" cy="6788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09339CF-877D-B15A-73B5-053D781C6E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869" y="5154325"/>
                <a:ext cx="678873" cy="678873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09339CF-877D-B15A-73B5-053D781C6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69" y="5154325"/>
                <a:ext cx="678873" cy="678873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5F1E03A-03D7-8F4B-8763-7E2DB1064E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05890" y="5147831"/>
                <a:ext cx="678873" cy="678873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5F1E03A-03D7-8F4B-8763-7E2DB1064E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890" y="5147831"/>
                <a:ext cx="678873" cy="678873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025E0B-08BF-168D-0B89-A39CD5ACCDE7}"/>
              </a:ext>
            </a:extLst>
          </p:cNvPr>
          <p:cNvCxnSpPr>
            <a:cxnSpLocks/>
            <a:stCxn id="7" idx="0"/>
            <a:endCxn id="5" idx="3"/>
          </p:cNvCxnSpPr>
          <p:nvPr/>
        </p:nvCxnSpPr>
        <p:spPr>
          <a:xfrm flipV="1">
            <a:off x="1018306" y="4029669"/>
            <a:ext cx="508126" cy="1124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BB7F58-A902-B146-4C45-8F5C4467D5D6}"/>
              </a:ext>
            </a:extLst>
          </p:cNvPr>
          <p:cNvCxnSpPr>
            <a:cxnSpLocks/>
            <a:stCxn id="5" idx="7"/>
            <a:endCxn id="4" idx="3"/>
          </p:cNvCxnSpPr>
          <p:nvPr/>
        </p:nvCxnSpPr>
        <p:spPr>
          <a:xfrm flipV="1">
            <a:off x="2006467" y="2270142"/>
            <a:ext cx="877715" cy="1279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21ACEA-6AE5-36C5-7767-32FD176B2FE1}"/>
              </a:ext>
            </a:extLst>
          </p:cNvPr>
          <p:cNvCxnSpPr>
            <a:cxnSpLocks/>
            <a:endCxn id="4" idx="5"/>
          </p:cNvCxnSpPr>
          <p:nvPr/>
        </p:nvCxnSpPr>
        <p:spPr>
          <a:xfrm flipH="1" flipV="1">
            <a:off x="3364217" y="2270142"/>
            <a:ext cx="759947" cy="1279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C4CBD7-8B86-B3BA-D381-EB29F57C413A}"/>
              </a:ext>
            </a:extLst>
          </p:cNvPr>
          <p:cNvCxnSpPr>
            <a:stCxn id="8" idx="0"/>
            <a:endCxn id="5" idx="5"/>
          </p:cNvCxnSpPr>
          <p:nvPr/>
        </p:nvCxnSpPr>
        <p:spPr>
          <a:xfrm flipH="1" flipV="1">
            <a:off x="2006467" y="4029669"/>
            <a:ext cx="438860" cy="1118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9EB3C7F-99FF-4134-7D87-8657680FB41A}"/>
              </a:ext>
            </a:extLst>
          </p:cNvPr>
          <p:cNvSpPr txBox="1"/>
          <p:nvPr/>
        </p:nvSpPr>
        <p:spPr>
          <a:xfrm>
            <a:off x="6096000" y="2764804"/>
            <a:ext cx="5569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Store elements at the </a:t>
            </a:r>
            <a:r>
              <a:rPr lang="en-US" sz="2400" b="1" dirty="0"/>
              <a:t>leaves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Commitment is the </a:t>
            </a:r>
            <a:r>
              <a:rPr lang="en-US" sz="2400" b="1" dirty="0"/>
              <a:t>root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Membership witness of a leaf is its siblings along its </a:t>
            </a:r>
            <a:r>
              <a:rPr lang="en-US" sz="2400" b="1" dirty="0"/>
              <a:t>path to the root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Recompute hashes to verify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93F3D53-18A5-0B52-947F-299C98F40B59}"/>
              </a:ext>
            </a:extLst>
          </p:cNvPr>
          <p:cNvSpPr/>
          <p:nvPr/>
        </p:nvSpPr>
        <p:spPr>
          <a:xfrm>
            <a:off x="1837777" y="4965636"/>
            <a:ext cx="1239987" cy="1124656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5EE8AA6-717D-C612-8A6D-066D8CA0E012}"/>
              </a:ext>
            </a:extLst>
          </p:cNvPr>
          <p:cNvSpPr/>
          <p:nvPr/>
        </p:nvSpPr>
        <p:spPr>
          <a:xfrm>
            <a:off x="3766186" y="3275814"/>
            <a:ext cx="1239987" cy="1124656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626EB9E-6FFF-10D6-4217-04E8C9483E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25517" y="3498705"/>
                <a:ext cx="678873" cy="678873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626EB9E-6FFF-10D6-4217-04E8C9483E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517" y="3498705"/>
                <a:ext cx="678873" cy="67887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443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3251</TotalTime>
  <Words>2148</Words>
  <Application>Microsoft Macintosh PowerPoint</Application>
  <PresentationFormat>Widescreen</PresentationFormat>
  <Paragraphs>498</Paragraphs>
  <Slides>48</Slides>
  <Notes>2</Notes>
  <HiddenSlides>15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Aptos</vt:lpstr>
      <vt:lpstr>Arial</vt:lpstr>
      <vt:lpstr>Calibri</vt:lpstr>
      <vt:lpstr>Calibri Light</vt:lpstr>
      <vt:lpstr>Cambria Math</vt:lpstr>
      <vt:lpstr>Office 2013 - 2022 Theme</vt:lpstr>
      <vt:lpstr>Merkle Mountain Ranges are Optimal: On Witness Update Frequency  for Cryptographic Accumulators</vt:lpstr>
      <vt:lpstr>The Problem</vt:lpstr>
      <vt:lpstr>The Problem</vt:lpstr>
      <vt:lpstr>The Problem</vt:lpstr>
      <vt:lpstr>The Problem</vt:lpstr>
      <vt:lpstr>PowerPoint Presentation</vt:lpstr>
      <vt:lpstr>Verifying membership</vt:lpstr>
      <vt:lpstr>Cryptographic Accumulator</vt:lpstr>
      <vt:lpstr>A partial solution: Merkle tree [Merkle79]</vt:lpstr>
      <vt:lpstr>What happens when we add an element?</vt:lpstr>
      <vt:lpstr>What happens when we add an element?</vt:lpstr>
      <vt:lpstr>What is a witness change?</vt:lpstr>
      <vt:lpstr>What is a witness change?</vt:lpstr>
      <vt:lpstr>What is a witness change?</vt:lpstr>
      <vt:lpstr>Simple solutions</vt:lpstr>
      <vt:lpstr>Simple solutions</vt:lpstr>
      <vt:lpstr>Simple solutions</vt:lpstr>
      <vt:lpstr>Simple solutions</vt:lpstr>
      <vt:lpstr>Other accumulators</vt:lpstr>
      <vt:lpstr>Witness changes are costly in practice</vt:lpstr>
      <vt:lpstr>Merkle Mountain Range (MMR)</vt:lpstr>
      <vt:lpstr>Merkle Mountain Range (MMR)</vt:lpstr>
      <vt:lpstr>Merkle Mountain Range (MMR)</vt:lpstr>
      <vt:lpstr>Merkle Mountain Range (MMR)</vt:lpstr>
      <vt:lpstr>Merkle Mountain Range (MMR)</vt:lpstr>
      <vt:lpstr>Merkle Mountain Range (MMR)</vt:lpstr>
      <vt:lpstr>PowerPoint Presentation</vt:lpstr>
      <vt:lpstr>Merkle Mountain Range</vt:lpstr>
      <vt:lpstr>Merkle Mountain Range</vt:lpstr>
      <vt:lpstr>Solutions</vt:lpstr>
      <vt:lpstr>Can we do better than  Merkle Mountain Ranges?</vt:lpstr>
      <vt:lpstr>Can we do better?</vt:lpstr>
      <vt:lpstr>Proof sketch</vt:lpstr>
      <vt:lpstr>Proof sketch</vt:lpstr>
      <vt:lpstr>Proof sketch</vt:lpstr>
      <vt:lpstr>Proof sketch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Proof sketch</vt:lpstr>
      <vt:lpstr>PowerPoint Presentation</vt:lpstr>
      <vt:lpstr>PowerPoint Presentation</vt:lpstr>
      <vt:lpstr>PowerPoint Presentation</vt:lpstr>
      <vt:lpstr>Proof sketch</vt:lpstr>
      <vt:lpstr>Key idea: iterate compression argument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Merkle </dc:title>
  <dc:creator>mjc2313</dc:creator>
  <cp:lastModifiedBy>mjc2313</cp:lastModifiedBy>
  <cp:revision>27</cp:revision>
  <dcterms:created xsi:type="dcterms:W3CDTF">2025-08-16T23:24:59Z</dcterms:created>
  <dcterms:modified xsi:type="dcterms:W3CDTF">2025-08-19T05:36:46Z</dcterms:modified>
</cp:coreProperties>
</file>