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6" r:id="rId1"/>
  </p:sldMasterIdLst>
  <p:notesMasterIdLst>
    <p:notesMasterId r:id="rId29"/>
  </p:notes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70" r:id="rId9"/>
    <p:sldId id="271" r:id="rId10"/>
    <p:sldId id="272" r:id="rId11"/>
    <p:sldId id="273" r:id="rId12"/>
    <p:sldId id="274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6" r:id="rId21"/>
    <p:sldId id="277" r:id="rId22"/>
    <p:sldId id="275" r:id="rId23"/>
    <p:sldId id="278" r:id="rId24"/>
    <p:sldId id="279" r:id="rId25"/>
    <p:sldId id="280" r:id="rId26"/>
    <p:sldId id="282" r:id="rId27"/>
    <p:sldId id="283" r:id="rId2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E0CD"/>
    <a:srgbClr val="FFE3FA"/>
    <a:srgbClr val="C9E0BC"/>
    <a:srgbClr val="CDF1CA"/>
    <a:srgbClr val="C1F1BF"/>
    <a:srgbClr val="CCF1C3"/>
    <a:srgbClr val="FFE799"/>
    <a:srgbClr val="E2F0D9"/>
    <a:srgbClr val="FFD0FB"/>
    <a:srgbClr val="F8C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153"/>
    <p:restoredTop sz="82290"/>
  </p:normalViewPr>
  <p:slideViewPr>
    <p:cSldViewPr snapToGrid="0" snapToObjects="1">
      <p:cViewPr varScale="1">
        <p:scale>
          <a:sx n="128" d="100"/>
          <a:sy n="128" d="100"/>
        </p:scale>
        <p:origin x="176" y="240"/>
      </p:cViewPr>
      <p:guideLst/>
    </p:cSldViewPr>
  </p:slideViewPr>
  <p:outlineViewPr>
    <p:cViewPr>
      <p:scale>
        <a:sx n="33" d="100"/>
        <a:sy n="33" d="100"/>
      </p:scale>
      <p:origin x="0" y="-119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90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49B56-E389-394E-A4DB-B7F312E90E58}" type="datetimeFigureOut">
              <a:rPr lang="en-US" smtClean="0"/>
              <a:t>5/1/25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264AB-D423-2D4B-8718-E1ACC8E03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75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264AB-D423-2D4B-8718-E1ACC8E03D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49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C9ED-1AFA-CA41-B5A6-48B7518DF4B3}" type="datetimeFigureOut">
              <a:rPr lang="en-US" smtClean="0"/>
              <a:t>5/1/25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1CA-4AAA-6A4D-8AB4-9CD35BCEE9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C9ED-1AFA-CA41-B5A6-48B7518DF4B3}" type="datetimeFigureOut">
              <a:rPr lang="en-US" smtClean="0"/>
              <a:t>5/1/25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1CA-4AAA-6A4D-8AB4-9CD35BCEE9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C9ED-1AFA-CA41-B5A6-48B7518DF4B3}" type="datetimeFigureOut">
              <a:rPr lang="en-US" smtClean="0"/>
              <a:t>5/1/25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1CA-4AAA-6A4D-8AB4-9CD35BCEE9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C9ED-1AFA-CA41-B5A6-48B7518DF4B3}" type="datetimeFigureOut">
              <a:rPr lang="en-US" smtClean="0"/>
              <a:t>5/1/25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1CA-4AAA-6A4D-8AB4-9CD35BCEE9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C9ED-1AFA-CA41-B5A6-48B7518DF4B3}" type="datetimeFigureOut">
              <a:rPr lang="en-US" smtClean="0"/>
              <a:t>5/1/25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1CA-4AAA-6A4D-8AB4-9CD35BCEE9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C9ED-1AFA-CA41-B5A6-48B7518DF4B3}" type="datetimeFigureOut">
              <a:rPr lang="en-US" smtClean="0"/>
              <a:t>5/1/25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1CA-4AAA-6A4D-8AB4-9CD35BCEE9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C9ED-1AFA-CA41-B5A6-48B7518DF4B3}" type="datetimeFigureOut">
              <a:rPr lang="en-US" smtClean="0"/>
              <a:t>5/1/25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1CA-4AAA-6A4D-8AB4-9CD35BCEE9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C9ED-1AFA-CA41-B5A6-48B7518DF4B3}" type="datetimeFigureOut">
              <a:rPr lang="en-US" smtClean="0"/>
              <a:t>5/1/25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1CA-4AAA-6A4D-8AB4-9CD35BCEE9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C9ED-1AFA-CA41-B5A6-48B7518DF4B3}" type="datetimeFigureOut">
              <a:rPr lang="en-US" smtClean="0"/>
              <a:t>5/1/25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1CA-4AAA-6A4D-8AB4-9CD35BCEE9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C9ED-1AFA-CA41-B5A6-48B7518DF4B3}" type="datetimeFigureOut">
              <a:rPr lang="en-US" smtClean="0"/>
              <a:t>5/1/25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1CA-4AAA-6A4D-8AB4-9CD35BCEE9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2C9ED-1AFA-CA41-B5A6-48B7518DF4B3}" type="datetimeFigureOut">
              <a:rPr lang="en-US" smtClean="0"/>
              <a:t>5/1/25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B1CA-4AAA-6A4D-8AB4-9CD35BCEE9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2C9ED-1AFA-CA41-B5A6-48B7518DF4B3}" type="datetimeFigureOut">
              <a:rPr lang="en-US" smtClean="0"/>
              <a:t>5/1/25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6B1CA-4AAA-6A4D-8AB4-9CD35BCEE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2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8.sv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12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.sv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12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5" Type="http://schemas.openxmlformats.org/officeDocument/2006/relationships/image" Target="../media/image8.sv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Relationship Id="rId1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8.svg"/><Relationship Id="rId18" Type="http://schemas.openxmlformats.org/officeDocument/2006/relationships/image" Target="../media/image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12" Type="http://schemas.openxmlformats.org/officeDocument/2006/relationships/image" Target="../media/image17.png"/><Relationship Id="rId17" Type="http://schemas.openxmlformats.org/officeDocument/2006/relationships/image" Target="../media/image2.svg"/><Relationship Id="rId2" Type="http://schemas.openxmlformats.org/officeDocument/2006/relationships/image" Target="../media/image11.png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6.svg"/><Relationship Id="rId5" Type="http://schemas.openxmlformats.org/officeDocument/2006/relationships/image" Target="../media/image14.svg"/><Relationship Id="rId15" Type="http://schemas.openxmlformats.org/officeDocument/2006/relationships/image" Target="../media/image20.svg"/><Relationship Id="rId10" Type="http://schemas.openxmlformats.org/officeDocument/2006/relationships/image" Target="../media/image5.png"/><Relationship Id="rId19" Type="http://schemas.openxmlformats.org/officeDocument/2006/relationships/image" Target="../media/image8.svg"/><Relationship Id="rId4" Type="http://schemas.openxmlformats.org/officeDocument/2006/relationships/image" Target="../media/image13.png"/><Relationship Id="rId9" Type="http://schemas.openxmlformats.org/officeDocument/2006/relationships/image" Target="../media/image4.svg"/><Relationship Id="rId1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image" Target="../media/image8.svg"/><Relationship Id="rId7" Type="http://schemas.openxmlformats.org/officeDocument/2006/relationships/image" Target="../media/image26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29.emf"/><Relationship Id="rId4" Type="http://schemas.openxmlformats.org/officeDocument/2006/relationships/image" Target="../media/image25.emf"/><Relationship Id="rId9" Type="http://schemas.openxmlformats.org/officeDocument/2006/relationships/image" Target="../media/image2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image" Target="../media/image8.svg"/><Relationship Id="rId7" Type="http://schemas.openxmlformats.org/officeDocument/2006/relationships/image" Target="../media/image26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30.emf"/><Relationship Id="rId4" Type="http://schemas.openxmlformats.org/officeDocument/2006/relationships/image" Target="../media/image25.emf"/><Relationship Id="rId9" Type="http://schemas.openxmlformats.org/officeDocument/2006/relationships/image" Target="../media/image29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image" Target="../media/image8.svg"/><Relationship Id="rId7" Type="http://schemas.openxmlformats.org/officeDocument/2006/relationships/image" Target="../media/image26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11" Type="http://schemas.openxmlformats.org/officeDocument/2006/relationships/image" Target="../media/image31.emf"/><Relationship Id="rId5" Type="http://schemas.openxmlformats.org/officeDocument/2006/relationships/image" Target="../media/image11.png"/><Relationship Id="rId10" Type="http://schemas.openxmlformats.org/officeDocument/2006/relationships/image" Target="../media/image30.emf"/><Relationship Id="rId4" Type="http://schemas.openxmlformats.org/officeDocument/2006/relationships/image" Target="../media/image25.emf"/><Relationship Id="rId9" Type="http://schemas.openxmlformats.org/officeDocument/2006/relationships/image" Target="../media/image29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image" Target="../media/image8.svg"/><Relationship Id="rId7" Type="http://schemas.openxmlformats.org/officeDocument/2006/relationships/image" Target="../media/image25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emf"/><Relationship Id="rId5" Type="http://schemas.openxmlformats.org/officeDocument/2006/relationships/image" Target="../media/image33.svg"/><Relationship Id="rId4" Type="http://schemas.openxmlformats.org/officeDocument/2006/relationships/image" Target="../media/image32.png"/><Relationship Id="rId9" Type="http://schemas.openxmlformats.org/officeDocument/2006/relationships/image" Target="../media/image35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emf"/><Relationship Id="rId5" Type="http://schemas.openxmlformats.org/officeDocument/2006/relationships/image" Target="../media/image38.emf"/><Relationship Id="rId4" Type="http://schemas.openxmlformats.org/officeDocument/2006/relationships/image" Target="../media/image37.e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image" Target="../media/image8.svg"/><Relationship Id="rId7" Type="http://schemas.openxmlformats.org/officeDocument/2006/relationships/image" Target="../media/image25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emf"/><Relationship Id="rId5" Type="http://schemas.openxmlformats.org/officeDocument/2006/relationships/image" Target="../media/image33.svg"/><Relationship Id="rId4" Type="http://schemas.openxmlformats.org/officeDocument/2006/relationships/image" Target="../media/image32.png"/><Relationship Id="rId9" Type="http://schemas.openxmlformats.org/officeDocument/2006/relationships/image" Target="../media/image35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29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5" Type="http://schemas.openxmlformats.org/officeDocument/2006/relationships/image" Target="../media/image33.svg"/><Relationship Id="rId4" Type="http://schemas.openxmlformats.org/officeDocument/2006/relationships/image" Target="../media/image32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8.svg"/><Relationship Id="rId7" Type="http://schemas.openxmlformats.org/officeDocument/2006/relationships/image" Target="../media/image29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11" Type="http://schemas.openxmlformats.org/officeDocument/2006/relationships/image" Target="../media/image43.svg"/><Relationship Id="rId5" Type="http://schemas.openxmlformats.org/officeDocument/2006/relationships/image" Target="../media/image33.svg"/><Relationship Id="rId10" Type="http://schemas.openxmlformats.org/officeDocument/2006/relationships/image" Target="../media/image42.png"/><Relationship Id="rId4" Type="http://schemas.openxmlformats.org/officeDocument/2006/relationships/image" Target="../media/image32.png"/><Relationship Id="rId9" Type="http://schemas.openxmlformats.org/officeDocument/2006/relationships/image" Target="../media/image41.sv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svg"/><Relationship Id="rId7" Type="http://schemas.openxmlformats.org/officeDocument/2006/relationships/image" Target="../media/image4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Relationship Id="rId9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Relationship Id="rId9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8.svg"/><Relationship Id="rId5" Type="http://schemas.openxmlformats.org/officeDocument/2006/relationships/image" Target="../media/image14.svg"/><Relationship Id="rId10" Type="http://schemas.openxmlformats.org/officeDocument/2006/relationships/image" Target="../media/image7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687" y="1683577"/>
            <a:ext cx="8388626" cy="1057831"/>
          </a:xfrm>
        </p:spPr>
        <p:txBody>
          <a:bodyPr>
            <a:noAutofit/>
          </a:bodyPr>
          <a:lstStyle/>
          <a:p>
            <a:r>
              <a:rPr lang="en-US" sz="4400" dirty="0"/>
              <a:t>On Quantum </a:t>
            </a:r>
            <a:r>
              <a:rPr lang="en-US" sz="4400"/>
              <a:t>Money </a:t>
            </a:r>
            <a:br>
              <a:rPr lang="en-US" sz="4400"/>
            </a:br>
            <a:r>
              <a:rPr lang="en-US" sz="4400"/>
              <a:t>and Evasive Obfuscation</a:t>
            </a:r>
            <a:endParaRPr lang="en-US" sz="44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767" y="3138999"/>
            <a:ext cx="6382466" cy="55109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b="1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Mark Zhandry </a:t>
            </a:r>
            <a:r>
              <a:rPr lang="en-US" sz="16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</a:rPr>
              <a:t>(NTT Research)</a:t>
            </a:r>
          </a:p>
        </p:txBody>
      </p:sp>
    </p:spTree>
    <p:extLst>
      <p:ext uri="{BB962C8B-B14F-4D97-AF65-F5344CB8AC3E}">
        <p14:creationId xmlns:p14="http://schemas.microsoft.com/office/powerpoint/2010/main" val="835604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84BB4B-8A86-27FA-BDEF-84D11BBC6F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C33E5AD-03EB-14C6-3A27-4AC4BA43B047}"/>
              </a:ext>
            </a:extLst>
          </p:cNvPr>
          <p:cNvSpPr txBox="1"/>
          <p:nvPr/>
        </p:nvSpPr>
        <p:spPr>
          <a:xfrm>
            <a:off x="89452" y="79513"/>
            <a:ext cx="509646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Public Key Quantum Money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22EA45-4629-F3C9-B7CF-4BDF5A5669B9}"/>
              </a:ext>
            </a:extLst>
          </p:cNvPr>
          <p:cNvSpPr txBox="1"/>
          <p:nvPr/>
        </p:nvSpPr>
        <p:spPr>
          <a:xfrm>
            <a:off x="89452" y="510400"/>
            <a:ext cx="46117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ffectLst/>
              </a:rPr>
              <a:t>[Aaronson’09]</a:t>
            </a:r>
          </a:p>
        </p:txBody>
      </p:sp>
      <p:pic>
        <p:nvPicPr>
          <p:cNvPr id="3" name="Graphic 2" descr="Bank with solid fill">
            <a:extLst>
              <a:ext uri="{FF2B5EF4-FFF2-40B4-BE49-F238E27FC236}">
                <a16:creationId xmlns:a16="http://schemas.microsoft.com/office/drawing/2014/main" id="{71D97EA0-7C5A-CE27-E7F2-27CE073DD3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465" y="1373946"/>
            <a:ext cx="914400" cy="914400"/>
          </a:xfrm>
          <a:prstGeom prst="rect">
            <a:avLst/>
          </a:prstGeom>
        </p:spPr>
      </p:pic>
      <p:sp>
        <p:nvSpPr>
          <p:cNvPr id="8" name="Right Arrow 7">
            <a:extLst>
              <a:ext uri="{FF2B5EF4-FFF2-40B4-BE49-F238E27FC236}">
                <a16:creationId xmlns:a16="http://schemas.microsoft.com/office/drawing/2014/main" id="{E9E31B1E-0369-373D-4EFC-FC78B04E6BB6}"/>
              </a:ext>
            </a:extLst>
          </p:cNvPr>
          <p:cNvSpPr/>
          <p:nvPr/>
        </p:nvSpPr>
        <p:spPr>
          <a:xfrm>
            <a:off x="1265303" y="1867552"/>
            <a:ext cx="914400" cy="2363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 descr="School boy with solid fill">
            <a:extLst>
              <a:ext uri="{FF2B5EF4-FFF2-40B4-BE49-F238E27FC236}">
                <a16:creationId xmlns:a16="http://schemas.microsoft.com/office/drawing/2014/main" id="{27C27F5F-E533-CDB0-211B-10FD4B82D2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80664" y="1033921"/>
            <a:ext cx="1594449" cy="1594449"/>
          </a:xfrm>
          <a:prstGeom prst="rect">
            <a:avLst/>
          </a:prstGeom>
        </p:spPr>
      </p:pic>
      <p:pic>
        <p:nvPicPr>
          <p:cNvPr id="12" name="Graphic 11" descr="Checkmark with solid fill">
            <a:extLst>
              <a:ext uri="{FF2B5EF4-FFF2-40B4-BE49-F238E27FC236}">
                <a16:creationId xmlns:a16="http://schemas.microsoft.com/office/drawing/2014/main" id="{FCA6B427-ACE3-5488-6004-DA0EB2F8BD6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69085" y="1751601"/>
            <a:ext cx="914400" cy="914400"/>
          </a:xfrm>
          <a:prstGeom prst="rect">
            <a:avLst/>
          </a:prstGeom>
        </p:spPr>
      </p:pic>
      <p:pic>
        <p:nvPicPr>
          <p:cNvPr id="18" name="Graphic 17" descr="Baby crawling with solid fill">
            <a:extLst>
              <a:ext uri="{FF2B5EF4-FFF2-40B4-BE49-F238E27FC236}">
                <a16:creationId xmlns:a16="http://schemas.microsoft.com/office/drawing/2014/main" id="{56BCAB2C-3626-BD99-E61C-338082BA1C0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07496" y="2661424"/>
            <a:ext cx="1485533" cy="1485533"/>
          </a:xfrm>
          <a:prstGeom prst="rect">
            <a:avLst/>
          </a:prstGeom>
        </p:spPr>
      </p:pic>
      <p:sp>
        <p:nvSpPr>
          <p:cNvPr id="19" name="Right Arrow 18">
            <a:extLst>
              <a:ext uri="{FF2B5EF4-FFF2-40B4-BE49-F238E27FC236}">
                <a16:creationId xmlns:a16="http://schemas.microsoft.com/office/drawing/2014/main" id="{7D7A26E4-486A-F7AA-007C-E90CA07F9D3F}"/>
              </a:ext>
            </a:extLst>
          </p:cNvPr>
          <p:cNvSpPr/>
          <p:nvPr/>
        </p:nvSpPr>
        <p:spPr>
          <a:xfrm rot="3764386">
            <a:off x="2291967" y="2723897"/>
            <a:ext cx="914400" cy="2363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Graphic 19" descr="Checkmark with solid fill">
            <a:extLst>
              <a:ext uri="{FF2B5EF4-FFF2-40B4-BE49-F238E27FC236}">
                <a16:creationId xmlns:a16="http://schemas.microsoft.com/office/drawing/2014/main" id="{2374D9F4-056F-84ED-6448-792A610786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93999" y="3189523"/>
            <a:ext cx="914400" cy="914400"/>
          </a:xfrm>
          <a:prstGeom prst="rect">
            <a:avLst/>
          </a:prstGeom>
        </p:spPr>
      </p:pic>
      <p:pic>
        <p:nvPicPr>
          <p:cNvPr id="22" name="Graphic 21" descr="Kitten with solid fill">
            <a:extLst>
              <a:ext uri="{FF2B5EF4-FFF2-40B4-BE49-F238E27FC236}">
                <a16:creationId xmlns:a16="http://schemas.microsoft.com/office/drawing/2014/main" id="{4EE8FEC5-55C2-B87F-07D5-973ABAAAA67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813880" y="1090707"/>
            <a:ext cx="1321787" cy="1321787"/>
          </a:xfrm>
          <a:prstGeom prst="rect">
            <a:avLst/>
          </a:prstGeom>
        </p:spPr>
      </p:pic>
      <p:sp>
        <p:nvSpPr>
          <p:cNvPr id="23" name="Right Arrow 22">
            <a:extLst>
              <a:ext uri="{FF2B5EF4-FFF2-40B4-BE49-F238E27FC236}">
                <a16:creationId xmlns:a16="http://schemas.microsoft.com/office/drawing/2014/main" id="{E6F083E6-E025-08CC-5F07-FBDF749A1092}"/>
              </a:ext>
            </a:extLst>
          </p:cNvPr>
          <p:cNvSpPr/>
          <p:nvPr/>
        </p:nvSpPr>
        <p:spPr>
          <a:xfrm rot="18165267">
            <a:off x="3602371" y="2491161"/>
            <a:ext cx="914400" cy="2363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Graphic 27" descr="Checkmark with solid fill">
            <a:extLst>
              <a:ext uri="{FF2B5EF4-FFF2-40B4-BE49-F238E27FC236}">
                <a16:creationId xmlns:a16="http://schemas.microsoft.com/office/drawing/2014/main" id="{D2E85F7F-76DA-D127-CC48-2551A13766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92673" y="1559714"/>
            <a:ext cx="914400" cy="914400"/>
          </a:xfrm>
          <a:prstGeom prst="rect">
            <a:avLst/>
          </a:prstGeom>
        </p:spPr>
      </p:pic>
      <p:pic>
        <p:nvPicPr>
          <p:cNvPr id="9" name="Graphic 8" descr="Money with solid fill">
            <a:extLst>
              <a:ext uri="{FF2B5EF4-FFF2-40B4-BE49-F238E27FC236}">
                <a16:creationId xmlns:a16="http://schemas.microsoft.com/office/drawing/2014/main" id="{A92AD1CD-D8B2-70A1-D584-87350A9A3474}"/>
              </a:ext>
            </a:extLst>
          </p:cNvPr>
          <p:cNvPicPr>
            <a:picLocks noChangeAspect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 t="39604" b="14775"/>
          <a:stretch/>
        </p:blipFill>
        <p:spPr>
          <a:xfrm>
            <a:off x="4052624" y="1113287"/>
            <a:ext cx="809568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505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94D9FC-1460-0D3A-B241-85011F8D01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4EB49B4-5D39-12BD-DE26-22E61619995E}"/>
              </a:ext>
            </a:extLst>
          </p:cNvPr>
          <p:cNvSpPr txBox="1"/>
          <p:nvPr/>
        </p:nvSpPr>
        <p:spPr>
          <a:xfrm>
            <a:off x="89452" y="79513"/>
            <a:ext cx="509646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Public Key Quantum Money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448AD0-CD7D-E0ED-65CA-66197CEEA423}"/>
              </a:ext>
            </a:extLst>
          </p:cNvPr>
          <p:cNvSpPr txBox="1"/>
          <p:nvPr/>
        </p:nvSpPr>
        <p:spPr>
          <a:xfrm>
            <a:off x="89452" y="510400"/>
            <a:ext cx="46117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ffectLst/>
              </a:rPr>
              <a:t>[Aaronson’09]</a:t>
            </a:r>
          </a:p>
        </p:txBody>
      </p:sp>
      <p:pic>
        <p:nvPicPr>
          <p:cNvPr id="3" name="Graphic 2" descr="Bank with solid fill">
            <a:extLst>
              <a:ext uri="{FF2B5EF4-FFF2-40B4-BE49-F238E27FC236}">
                <a16:creationId xmlns:a16="http://schemas.microsoft.com/office/drawing/2014/main" id="{FD4E8B45-C4CA-F16C-09F1-B09C284870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465" y="1373946"/>
            <a:ext cx="914400" cy="914400"/>
          </a:xfrm>
          <a:prstGeom prst="rect">
            <a:avLst/>
          </a:prstGeom>
        </p:spPr>
      </p:pic>
      <p:sp>
        <p:nvSpPr>
          <p:cNvPr id="8" name="Right Arrow 7">
            <a:extLst>
              <a:ext uri="{FF2B5EF4-FFF2-40B4-BE49-F238E27FC236}">
                <a16:creationId xmlns:a16="http://schemas.microsoft.com/office/drawing/2014/main" id="{2F265B96-5538-5160-55A6-587E3AE22E5E}"/>
              </a:ext>
            </a:extLst>
          </p:cNvPr>
          <p:cNvSpPr/>
          <p:nvPr/>
        </p:nvSpPr>
        <p:spPr>
          <a:xfrm>
            <a:off x="1265303" y="1867552"/>
            <a:ext cx="914400" cy="2363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 descr="School boy with solid fill">
            <a:extLst>
              <a:ext uri="{FF2B5EF4-FFF2-40B4-BE49-F238E27FC236}">
                <a16:creationId xmlns:a16="http://schemas.microsoft.com/office/drawing/2014/main" id="{42E7CAC3-E9FC-BEEA-8797-93BBD96B1D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80664" y="1033921"/>
            <a:ext cx="1594449" cy="1594449"/>
          </a:xfrm>
          <a:prstGeom prst="rect">
            <a:avLst/>
          </a:prstGeom>
        </p:spPr>
      </p:pic>
      <p:pic>
        <p:nvPicPr>
          <p:cNvPr id="12" name="Graphic 11" descr="Checkmark with solid fill">
            <a:extLst>
              <a:ext uri="{FF2B5EF4-FFF2-40B4-BE49-F238E27FC236}">
                <a16:creationId xmlns:a16="http://schemas.microsoft.com/office/drawing/2014/main" id="{AEB931AA-F34A-AB62-CA37-83EA3D2011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69085" y="1751601"/>
            <a:ext cx="914400" cy="914400"/>
          </a:xfrm>
          <a:prstGeom prst="rect">
            <a:avLst/>
          </a:prstGeom>
        </p:spPr>
      </p:pic>
      <p:pic>
        <p:nvPicPr>
          <p:cNvPr id="18" name="Graphic 17" descr="Baby crawling with solid fill">
            <a:extLst>
              <a:ext uri="{FF2B5EF4-FFF2-40B4-BE49-F238E27FC236}">
                <a16:creationId xmlns:a16="http://schemas.microsoft.com/office/drawing/2014/main" id="{4D44DFA8-3EDD-E77D-5377-2BDF172E87C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07496" y="2661424"/>
            <a:ext cx="1485533" cy="1485533"/>
          </a:xfrm>
          <a:prstGeom prst="rect">
            <a:avLst/>
          </a:prstGeom>
        </p:spPr>
      </p:pic>
      <p:sp>
        <p:nvSpPr>
          <p:cNvPr id="19" name="Right Arrow 18">
            <a:extLst>
              <a:ext uri="{FF2B5EF4-FFF2-40B4-BE49-F238E27FC236}">
                <a16:creationId xmlns:a16="http://schemas.microsoft.com/office/drawing/2014/main" id="{FD1A9743-2683-F390-368D-560266A425B1}"/>
              </a:ext>
            </a:extLst>
          </p:cNvPr>
          <p:cNvSpPr/>
          <p:nvPr/>
        </p:nvSpPr>
        <p:spPr>
          <a:xfrm rot="3764386">
            <a:off x="2291967" y="2723897"/>
            <a:ext cx="914400" cy="2363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Graphic 19" descr="Checkmark with solid fill">
            <a:extLst>
              <a:ext uri="{FF2B5EF4-FFF2-40B4-BE49-F238E27FC236}">
                <a16:creationId xmlns:a16="http://schemas.microsoft.com/office/drawing/2014/main" id="{59CA62A8-81A8-531B-7D8A-C3A04E9B47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93999" y="3189523"/>
            <a:ext cx="914400" cy="914400"/>
          </a:xfrm>
          <a:prstGeom prst="rect">
            <a:avLst/>
          </a:prstGeom>
        </p:spPr>
      </p:pic>
      <p:pic>
        <p:nvPicPr>
          <p:cNvPr id="22" name="Graphic 21" descr="Kitten with solid fill">
            <a:extLst>
              <a:ext uri="{FF2B5EF4-FFF2-40B4-BE49-F238E27FC236}">
                <a16:creationId xmlns:a16="http://schemas.microsoft.com/office/drawing/2014/main" id="{B9EEBD9C-6366-3C31-F8A4-B6BDBAF3C77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813880" y="1090707"/>
            <a:ext cx="1321787" cy="1321787"/>
          </a:xfrm>
          <a:prstGeom prst="rect">
            <a:avLst/>
          </a:prstGeom>
        </p:spPr>
      </p:pic>
      <p:sp>
        <p:nvSpPr>
          <p:cNvPr id="23" name="Right Arrow 22">
            <a:extLst>
              <a:ext uri="{FF2B5EF4-FFF2-40B4-BE49-F238E27FC236}">
                <a16:creationId xmlns:a16="http://schemas.microsoft.com/office/drawing/2014/main" id="{916627E0-5A6F-B6B9-9443-6A2864D55361}"/>
              </a:ext>
            </a:extLst>
          </p:cNvPr>
          <p:cNvSpPr/>
          <p:nvPr/>
        </p:nvSpPr>
        <p:spPr>
          <a:xfrm rot="18165267">
            <a:off x="3602371" y="2491161"/>
            <a:ext cx="914400" cy="2363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Graphic 23" descr="Devil face outline with solid fill">
            <a:extLst>
              <a:ext uri="{FF2B5EF4-FFF2-40B4-BE49-F238E27FC236}">
                <a16:creationId xmlns:a16="http://schemas.microsoft.com/office/drawing/2014/main" id="{22F1C4DA-BC61-D28E-D1E8-FA508E51FB2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680056" y="1944338"/>
            <a:ext cx="1254823" cy="1254823"/>
          </a:xfrm>
          <a:prstGeom prst="rect">
            <a:avLst/>
          </a:prstGeom>
        </p:spPr>
      </p:pic>
      <p:sp>
        <p:nvSpPr>
          <p:cNvPr id="25" name="Right Arrow 24">
            <a:extLst>
              <a:ext uri="{FF2B5EF4-FFF2-40B4-BE49-F238E27FC236}">
                <a16:creationId xmlns:a16="http://schemas.microsoft.com/office/drawing/2014/main" id="{7E5F819C-88DE-3436-212C-8B71949986AA}"/>
              </a:ext>
            </a:extLst>
          </p:cNvPr>
          <p:cNvSpPr/>
          <p:nvPr/>
        </p:nvSpPr>
        <p:spPr>
          <a:xfrm rot="1607125">
            <a:off x="4937685" y="2105993"/>
            <a:ext cx="914400" cy="2363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Graphic 27" descr="Checkmark with solid fill">
            <a:extLst>
              <a:ext uri="{FF2B5EF4-FFF2-40B4-BE49-F238E27FC236}">
                <a16:creationId xmlns:a16="http://schemas.microsoft.com/office/drawing/2014/main" id="{3F999FDF-9063-A23A-90B7-BC2B5070C7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92673" y="1559714"/>
            <a:ext cx="914400" cy="914400"/>
          </a:xfrm>
          <a:prstGeom prst="rect">
            <a:avLst/>
          </a:prstGeom>
        </p:spPr>
      </p:pic>
      <p:pic>
        <p:nvPicPr>
          <p:cNvPr id="9" name="Graphic 8" descr="Money with solid fill">
            <a:extLst>
              <a:ext uri="{FF2B5EF4-FFF2-40B4-BE49-F238E27FC236}">
                <a16:creationId xmlns:a16="http://schemas.microsoft.com/office/drawing/2014/main" id="{478A3AD1-94AE-B36D-8D03-C26E0BF466AE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 t="39604" b="14775"/>
          <a:stretch/>
        </p:blipFill>
        <p:spPr>
          <a:xfrm>
            <a:off x="6689316" y="1682886"/>
            <a:ext cx="809568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846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BC6BB7-0817-815F-D6D4-57A02871A9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EB1DCE-FE07-65C1-A9D5-93B0498B3117}"/>
              </a:ext>
            </a:extLst>
          </p:cNvPr>
          <p:cNvSpPr txBox="1"/>
          <p:nvPr/>
        </p:nvSpPr>
        <p:spPr>
          <a:xfrm>
            <a:off x="89452" y="79513"/>
            <a:ext cx="509646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Public Key Quantum Money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ABDF64-735C-58C2-71F8-927496991399}"/>
              </a:ext>
            </a:extLst>
          </p:cNvPr>
          <p:cNvSpPr txBox="1"/>
          <p:nvPr/>
        </p:nvSpPr>
        <p:spPr>
          <a:xfrm>
            <a:off x="89452" y="510400"/>
            <a:ext cx="46117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ffectLst/>
              </a:rPr>
              <a:t>[Aaronson’09]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A50D3E-BD64-D31C-7387-6F73A814127D}"/>
              </a:ext>
            </a:extLst>
          </p:cNvPr>
          <p:cNvSpPr/>
          <p:nvPr/>
        </p:nvSpPr>
        <p:spPr>
          <a:xfrm>
            <a:off x="1548933" y="4066292"/>
            <a:ext cx="6304549" cy="91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PK Quantum money is a central object in the study of quantum protocols</a:t>
            </a:r>
          </a:p>
        </p:txBody>
      </p:sp>
      <p:pic>
        <p:nvPicPr>
          <p:cNvPr id="3" name="Graphic 2" descr="Bank with solid fill">
            <a:extLst>
              <a:ext uri="{FF2B5EF4-FFF2-40B4-BE49-F238E27FC236}">
                <a16:creationId xmlns:a16="http://schemas.microsoft.com/office/drawing/2014/main" id="{20D0BC57-8E5C-8EA0-B100-454D0B11E1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465" y="1373946"/>
            <a:ext cx="914400" cy="914400"/>
          </a:xfrm>
          <a:prstGeom prst="rect">
            <a:avLst/>
          </a:prstGeom>
        </p:spPr>
      </p:pic>
      <p:sp>
        <p:nvSpPr>
          <p:cNvPr id="8" name="Right Arrow 7">
            <a:extLst>
              <a:ext uri="{FF2B5EF4-FFF2-40B4-BE49-F238E27FC236}">
                <a16:creationId xmlns:a16="http://schemas.microsoft.com/office/drawing/2014/main" id="{6A94E9B2-975B-B87E-8712-49A2DFCD38D4}"/>
              </a:ext>
            </a:extLst>
          </p:cNvPr>
          <p:cNvSpPr/>
          <p:nvPr/>
        </p:nvSpPr>
        <p:spPr>
          <a:xfrm>
            <a:off x="1265303" y="1867552"/>
            <a:ext cx="914400" cy="2363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 descr="School boy with solid fill">
            <a:extLst>
              <a:ext uri="{FF2B5EF4-FFF2-40B4-BE49-F238E27FC236}">
                <a16:creationId xmlns:a16="http://schemas.microsoft.com/office/drawing/2014/main" id="{101D9D47-598C-5F22-99FF-DD6387B8E3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80664" y="1033921"/>
            <a:ext cx="1594449" cy="1594449"/>
          </a:xfrm>
          <a:prstGeom prst="rect">
            <a:avLst/>
          </a:prstGeom>
        </p:spPr>
      </p:pic>
      <p:pic>
        <p:nvPicPr>
          <p:cNvPr id="12" name="Graphic 11" descr="Checkmark with solid fill">
            <a:extLst>
              <a:ext uri="{FF2B5EF4-FFF2-40B4-BE49-F238E27FC236}">
                <a16:creationId xmlns:a16="http://schemas.microsoft.com/office/drawing/2014/main" id="{E672BF56-B4D7-700E-8521-B832DF6FE3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69085" y="1751601"/>
            <a:ext cx="914400" cy="914400"/>
          </a:xfrm>
          <a:prstGeom prst="rect">
            <a:avLst/>
          </a:prstGeom>
        </p:spPr>
      </p:pic>
      <p:pic>
        <p:nvPicPr>
          <p:cNvPr id="15" name="Graphic 14" descr="Office worker male with solid fill">
            <a:extLst>
              <a:ext uri="{FF2B5EF4-FFF2-40B4-BE49-F238E27FC236}">
                <a16:creationId xmlns:a16="http://schemas.microsoft.com/office/drawing/2014/main" id="{6C1BBB23-F367-071C-C4E2-51683E5275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423044" y="2520459"/>
            <a:ext cx="1437868" cy="1437868"/>
          </a:xfrm>
          <a:prstGeom prst="rect">
            <a:avLst/>
          </a:prstGeom>
        </p:spPr>
      </p:pic>
      <p:pic>
        <p:nvPicPr>
          <p:cNvPr id="16" name="Graphic 15" descr="Office worker female with solid fill">
            <a:extLst>
              <a:ext uri="{FF2B5EF4-FFF2-40B4-BE49-F238E27FC236}">
                <a16:creationId xmlns:a16="http://schemas.microsoft.com/office/drawing/2014/main" id="{F7FA8E32-2346-0C8C-748E-0610A900D0C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421042" y="848001"/>
            <a:ext cx="1437868" cy="1437868"/>
          </a:xfrm>
          <a:prstGeom prst="rect">
            <a:avLst/>
          </a:prstGeom>
        </p:spPr>
      </p:pic>
      <p:pic>
        <p:nvPicPr>
          <p:cNvPr id="18" name="Graphic 17" descr="Baby crawling with solid fill">
            <a:extLst>
              <a:ext uri="{FF2B5EF4-FFF2-40B4-BE49-F238E27FC236}">
                <a16:creationId xmlns:a16="http://schemas.microsoft.com/office/drawing/2014/main" id="{23C3523E-1D6C-3B73-0E5A-698B1FCFEBE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507496" y="2661424"/>
            <a:ext cx="1485533" cy="1485533"/>
          </a:xfrm>
          <a:prstGeom prst="rect">
            <a:avLst/>
          </a:prstGeom>
        </p:spPr>
      </p:pic>
      <p:sp>
        <p:nvSpPr>
          <p:cNvPr id="19" name="Right Arrow 18">
            <a:extLst>
              <a:ext uri="{FF2B5EF4-FFF2-40B4-BE49-F238E27FC236}">
                <a16:creationId xmlns:a16="http://schemas.microsoft.com/office/drawing/2014/main" id="{92C940B8-DA66-41D4-B358-C936ACC74596}"/>
              </a:ext>
            </a:extLst>
          </p:cNvPr>
          <p:cNvSpPr/>
          <p:nvPr/>
        </p:nvSpPr>
        <p:spPr>
          <a:xfrm rot="3764386">
            <a:off x="2291967" y="2723897"/>
            <a:ext cx="914400" cy="2363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Graphic 19" descr="Checkmark with solid fill">
            <a:extLst>
              <a:ext uri="{FF2B5EF4-FFF2-40B4-BE49-F238E27FC236}">
                <a16:creationId xmlns:a16="http://schemas.microsoft.com/office/drawing/2014/main" id="{D57F57B0-38C2-1FB7-7D64-DD268DEFD1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93999" y="3189523"/>
            <a:ext cx="914400" cy="914400"/>
          </a:xfrm>
          <a:prstGeom prst="rect">
            <a:avLst/>
          </a:prstGeom>
        </p:spPr>
      </p:pic>
      <p:pic>
        <p:nvPicPr>
          <p:cNvPr id="22" name="Graphic 21" descr="Kitten with solid fill">
            <a:extLst>
              <a:ext uri="{FF2B5EF4-FFF2-40B4-BE49-F238E27FC236}">
                <a16:creationId xmlns:a16="http://schemas.microsoft.com/office/drawing/2014/main" id="{79305682-ED7E-F9DC-B761-BD490D1EFAE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813880" y="1090707"/>
            <a:ext cx="1321787" cy="1321787"/>
          </a:xfrm>
          <a:prstGeom prst="rect">
            <a:avLst/>
          </a:prstGeom>
        </p:spPr>
      </p:pic>
      <p:sp>
        <p:nvSpPr>
          <p:cNvPr id="23" name="Right Arrow 22">
            <a:extLst>
              <a:ext uri="{FF2B5EF4-FFF2-40B4-BE49-F238E27FC236}">
                <a16:creationId xmlns:a16="http://schemas.microsoft.com/office/drawing/2014/main" id="{106E17FE-1AA0-CB08-2DF9-A170115CBE79}"/>
              </a:ext>
            </a:extLst>
          </p:cNvPr>
          <p:cNvSpPr/>
          <p:nvPr/>
        </p:nvSpPr>
        <p:spPr>
          <a:xfrm rot="18165267">
            <a:off x="3602371" y="2491161"/>
            <a:ext cx="914400" cy="2363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Graphic 23" descr="Devil face outline with solid fill">
            <a:extLst>
              <a:ext uri="{FF2B5EF4-FFF2-40B4-BE49-F238E27FC236}">
                <a16:creationId xmlns:a16="http://schemas.microsoft.com/office/drawing/2014/main" id="{048541C3-890E-4BF2-916A-6C4B62A9656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680056" y="1944338"/>
            <a:ext cx="1254823" cy="1254823"/>
          </a:xfrm>
          <a:prstGeom prst="rect">
            <a:avLst/>
          </a:prstGeom>
        </p:spPr>
      </p:pic>
      <p:sp>
        <p:nvSpPr>
          <p:cNvPr id="25" name="Right Arrow 24">
            <a:extLst>
              <a:ext uri="{FF2B5EF4-FFF2-40B4-BE49-F238E27FC236}">
                <a16:creationId xmlns:a16="http://schemas.microsoft.com/office/drawing/2014/main" id="{D49CD94C-5636-EEEB-0B9F-3E16302EADED}"/>
              </a:ext>
            </a:extLst>
          </p:cNvPr>
          <p:cNvSpPr/>
          <p:nvPr/>
        </p:nvSpPr>
        <p:spPr>
          <a:xfrm rot="1607125">
            <a:off x="4937685" y="2105993"/>
            <a:ext cx="914400" cy="2363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635D72FD-0CC9-B8BC-0C43-7709F2A2DA94}"/>
              </a:ext>
            </a:extLst>
          </p:cNvPr>
          <p:cNvSpPr/>
          <p:nvPr/>
        </p:nvSpPr>
        <p:spPr>
          <a:xfrm rot="1607125">
            <a:off x="6842792" y="3015897"/>
            <a:ext cx="914400" cy="2363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0C6D0CE3-7CF3-29B5-1218-A879C2584CFC}"/>
              </a:ext>
            </a:extLst>
          </p:cNvPr>
          <p:cNvSpPr/>
          <p:nvPr/>
        </p:nvSpPr>
        <p:spPr>
          <a:xfrm rot="19458302">
            <a:off x="6806136" y="1831399"/>
            <a:ext cx="914400" cy="2363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Graphic 27" descr="Checkmark with solid fill">
            <a:extLst>
              <a:ext uri="{FF2B5EF4-FFF2-40B4-BE49-F238E27FC236}">
                <a16:creationId xmlns:a16="http://schemas.microsoft.com/office/drawing/2014/main" id="{FA9140AA-B73C-CBA6-165B-BB093B376F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92673" y="1559714"/>
            <a:ext cx="914400" cy="914400"/>
          </a:xfrm>
          <a:prstGeom prst="rect">
            <a:avLst/>
          </a:prstGeom>
        </p:spPr>
      </p:pic>
      <p:pic>
        <p:nvPicPr>
          <p:cNvPr id="29" name="Graphic 28" descr="Checkmark with solid fill">
            <a:extLst>
              <a:ext uri="{FF2B5EF4-FFF2-40B4-BE49-F238E27FC236}">
                <a16:creationId xmlns:a16="http://schemas.microsoft.com/office/drawing/2014/main" id="{251EF8B9-6C7F-D8D6-ABA0-0C99B535DB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82785" y="3252044"/>
            <a:ext cx="914400" cy="914400"/>
          </a:xfrm>
          <a:prstGeom prst="rect">
            <a:avLst/>
          </a:prstGeom>
        </p:spPr>
      </p:pic>
      <p:pic>
        <p:nvPicPr>
          <p:cNvPr id="30" name="Graphic 29" descr="Checkmark with solid fill">
            <a:extLst>
              <a:ext uri="{FF2B5EF4-FFF2-40B4-BE49-F238E27FC236}">
                <a16:creationId xmlns:a16="http://schemas.microsoft.com/office/drawing/2014/main" id="{9642AAD8-BF8C-6BD6-AE83-9187AE2419A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82785" y="1559714"/>
            <a:ext cx="914400" cy="914400"/>
          </a:xfrm>
          <a:prstGeom prst="rect">
            <a:avLst/>
          </a:prstGeom>
        </p:spPr>
      </p:pic>
      <p:pic>
        <p:nvPicPr>
          <p:cNvPr id="9" name="Graphic 8" descr="Money with solid fill">
            <a:extLst>
              <a:ext uri="{FF2B5EF4-FFF2-40B4-BE49-F238E27FC236}">
                <a16:creationId xmlns:a16="http://schemas.microsoft.com/office/drawing/2014/main" id="{CD9F97D3-3FE9-B679-4E20-96B5591A04F7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rcRect t="39604" b="14775"/>
          <a:stretch/>
        </p:blipFill>
        <p:spPr>
          <a:xfrm>
            <a:off x="7182767" y="752778"/>
            <a:ext cx="809568" cy="369332"/>
          </a:xfrm>
          <a:prstGeom prst="rect">
            <a:avLst/>
          </a:prstGeom>
        </p:spPr>
      </p:pic>
      <p:pic>
        <p:nvPicPr>
          <p:cNvPr id="2" name="Graphic 1" descr="Money with solid fill">
            <a:extLst>
              <a:ext uri="{FF2B5EF4-FFF2-40B4-BE49-F238E27FC236}">
                <a16:creationId xmlns:a16="http://schemas.microsoft.com/office/drawing/2014/main" id="{C12C2438-9496-B47B-3EB2-D35FB957B9D9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rcRect t="39604" b="14775"/>
          <a:stretch/>
        </p:blipFill>
        <p:spPr>
          <a:xfrm>
            <a:off x="7154426" y="2462709"/>
            <a:ext cx="809568" cy="369332"/>
          </a:xfrm>
          <a:prstGeom prst="rect">
            <a:avLst/>
          </a:prstGeom>
        </p:spPr>
      </p:pic>
      <p:sp>
        <p:nvSpPr>
          <p:cNvPr id="31" name="&quot;No&quot; Symbol 30">
            <a:extLst>
              <a:ext uri="{FF2B5EF4-FFF2-40B4-BE49-F238E27FC236}">
                <a16:creationId xmlns:a16="http://schemas.microsoft.com/office/drawing/2014/main" id="{9036B4D5-B552-0288-45F4-34AE423E19EA}"/>
              </a:ext>
            </a:extLst>
          </p:cNvPr>
          <p:cNvSpPr/>
          <p:nvPr/>
        </p:nvSpPr>
        <p:spPr>
          <a:xfrm>
            <a:off x="6838586" y="1315886"/>
            <a:ext cx="2290969" cy="2290969"/>
          </a:xfrm>
          <a:prstGeom prst="noSmoking">
            <a:avLst>
              <a:gd name="adj" fmla="val 589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7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1F7B9C4-CE4B-102A-DCD4-F89D08C95251}"/>
              </a:ext>
            </a:extLst>
          </p:cNvPr>
          <p:cNvGrpSpPr/>
          <p:nvPr/>
        </p:nvGrpSpPr>
        <p:grpSpPr>
          <a:xfrm>
            <a:off x="239281" y="1012007"/>
            <a:ext cx="3898900" cy="838872"/>
            <a:chOff x="1238195" y="1678180"/>
            <a:chExt cx="3898900" cy="83887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CE23F8A-F5BF-92E6-7647-6B4439F8154C}"/>
                </a:ext>
              </a:extLst>
            </p:cNvPr>
            <p:cNvSpPr/>
            <p:nvPr/>
          </p:nvSpPr>
          <p:spPr>
            <a:xfrm>
              <a:off x="1244600" y="1678180"/>
              <a:ext cx="3835400" cy="83887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EDFF5DB-45DD-3814-7D14-EAE8AF7A7339}"/>
                </a:ext>
              </a:extLst>
            </p:cNvPr>
            <p:cNvSpPr txBox="1"/>
            <p:nvPr/>
          </p:nvSpPr>
          <p:spPr>
            <a:xfrm>
              <a:off x="1238195" y="1678180"/>
              <a:ext cx="38989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[Aaronson’09]: random stabilizer states</a:t>
              </a:r>
            </a:p>
          </p:txBody>
        </p:sp>
        <p:sp>
          <p:nvSpPr>
            <p:cNvPr id="7" name="Google Shape;465;p37">
              <a:extLst>
                <a:ext uri="{FF2B5EF4-FFF2-40B4-BE49-F238E27FC236}">
                  <a16:creationId xmlns:a16="http://schemas.microsoft.com/office/drawing/2014/main" id="{997ECD4A-6659-DEFA-3C53-943B173666B2}"/>
                </a:ext>
              </a:extLst>
            </p:cNvPr>
            <p:cNvSpPr txBox="1"/>
            <p:nvPr/>
          </p:nvSpPr>
          <p:spPr>
            <a:xfrm>
              <a:off x="1756547" y="1992871"/>
              <a:ext cx="26790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</a:t>
              </a:r>
              <a:r>
                <a:rPr lang="en-US" sz="14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Lutomirski</a:t>
              </a:r>
              <a:r>
                <a:rPr lang="en-US" sz="14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-Aaronson-Farhi-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Gosset-Hassidim-Kelner-Shor’10]</a:t>
              </a:r>
              <a:endParaRPr sz="1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466;p37">
              <a:extLst>
                <a:ext uri="{FF2B5EF4-FFF2-40B4-BE49-F238E27FC236}">
                  <a16:creationId xmlns:a16="http://schemas.microsoft.com/office/drawing/2014/main" id="{EF53A27E-84F6-A7F6-FC8A-6B000F921C42}"/>
                </a:ext>
              </a:extLst>
            </p:cNvPr>
            <p:cNvSpPr txBox="1"/>
            <p:nvPr/>
          </p:nvSpPr>
          <p:spPr>
            <a:xfrm>
              <a:off x="1367463" y="2046225"/>
              <a:ext cx="4668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✘</a:t>
              </a:r>
              <a:endParaRPr sz="2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9FD5A07-F86F-A7C3-E488-04DEDFB45480}"/>
              </a:ext>
            </a:extLst>
          </p:cNvPr>
          <p:cNvGrpSpPr/>
          <p:nvPr/>
        </p:nvGrpSpPr>
        <p:grpSpPr>
          <a:xfrm>
            <a:off x="3436633" y="1418232"/>
            <a:ext cx="5565221" cy="744566"/>
            <a:chOff x="406017" y="1678179"/>
            <a:chExt cx="5565221" cy="74456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382537B-0364-D492-F156-95C7E0BCBB3B}"/>
                </a:ext>
              </a:extLst>
            </p:cNvPr>
            <p:cNvSpPr/>
            <p:nvPr/>
          </p:nvSpPr>
          <p:spPr>
            <a:xfrm>
              <a:off x="406017" y="1678179"/>
              <a:ext cx="5363767" cy="73117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414437E-9806-8521-8CD8-1E6C91CDDF3A}"/>
                </a:ext>
              </a:extLst>
            </p:cNvPr>
            <p:cNvSpPr txBox="1"/>
            <p:nvPr/>
          </p:nvSpPr>
          <p:spPr>
            <a:xfrm>
              <a:off x="408088" y="1678180"/>
              <a:ext cx="556315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[Aaronson-Christiano’12]: polynomials hiding subspaces</a:t>
              </a:r>
            </a:p>
          </p:txBody>
        </p:sp>
        <p:sp>
          <p:nvSpPr>
            <p:cNvPr id="15" name="Google Shape;465;p37">
              <a:extLst>
                <a:ext uri="{FF2B5EF4-FFF2-40B4-BE49-F238E27FC236}">
                  <a16:creationId xmlns:a16="http://schemas.microsoft.com/office/drawing/2014/main" id="{3AAF8C35-28F1-2FDC-8A69-375745D4A431}"/>
                </a:ext>
              </a:extLst>
            </p:cNvPr>
            <p:cNvSpPr txBox="1"/>
            <p:nvPr/>
          </p:nvSpPr>
          <p:spPr>
            <a:xfrm>
              <a:off x="1519936" y="2047681"/>
              <a:ext cx="3752301" cy="3077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[Pena-Faugère-Perret’14,</a:t>
              </a:r>
              <a:r>
                <a:rPr lang="en-US" sz="1400" dirty="0">
                  <a:sym typeface="Calibri"/>
                </a:rPr>
                <a:t> </a:t>
              </a:r>
              <a:r>
                <a:rPr lang="en-US" sz="14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Christiano-Sattath’16]</a:t>
              </a:r>
            </a:p>
          </p:txBody>
        </p:sp>
        <p:sp>
          <p:nvSpPr>
            <p:cNvPr id="16" name="Google Shape;466;p37">
              <a:extLst>
                <a:ext uri="{FF2B5EF4-FFF2-40B4-BE49-F238E27FC236}">
                  <a16:creationId xmlns:a16="http://schemas.microsoft.com/office/drawing/2014/main" id="{9AE3AF19-B8E0-C47F-B8E1-0E5D3A29D5B7}"/>
                </a:ext>
              </a:extLst>
            </p:cNvPr>
            <p:cNvSpPr txBox="1"/>
            <p:nvPr/>
          </p:nvSpPr>
          <p:spPr>
            <a:xfrm>
              <a:off x="1257702" y="1991898"/>
              <a:ext cx="485968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✘</a:t>
              </a:r>
              <a:endParaRPr sz="2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3193A1C-87B4-EF48-14C4-6DC3C58A288B}"/>
              </a:ext>
            </a:extLst>
          </p:cNvPr>
          <p:cNvGrpSpPr/>
          <p:nvPr/>
        </p:nvGrpSpPr>
        <p:grpSpPr>
          <a:xfrm>
            <a:off x="239281" y="2980847"/>
            <a:ext cx="3898900" cy="699663"/>
            <a:chOff x="1238195" y="1678179"/>
            <a:chExt cx="3898900" cy="69966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E5D0E37-2F8B-C941-6FB5-2C50EC5C78EA}"/>
                </a:ext>
              </a:extLst>
            </p:cNvPr>
            <p:cNvSpPr/>
            <p:nvPr/>
          </p:nvSpPr>
          <p:spPr>
            <a:xfrm>
              <a:off x="1244600" y="1678179"/>
              <a:ext cx="3835400" cy="69966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CA18188-0C0F-F3E5-5B8F-821F22A5A203}"/>
                </a:ext>
              </a:extLst>
            </p:cNvPr>
            <p:cNvSpPr txBox="1"/>
            <p:nvPr/>
          </p:nvSpPr>
          <p:spPr>
            <a:xfrm>
              <a:off x="1238195" y="1678180"/>
              <a:ext cx="38989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</a:t>
              </a:r>
              <a:r>
                <a:rPr lang="en-US" sz="1800" b="1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Z</a:t>
              </a: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’19]: quadratic systems of equations</a:t>
              </a:r>
            </a:p>
          </p:txBody>
        </p:sp>
        <p:sp>
          <p:nvSpPr>
            <p:cNvPr id="20" name="Google Shape;465;p37">
              <a:extLst>
                <a:ext uri="{FF2B5EF4-FFF2-40B4-BE49-F238E27FC236}">
                  <a16:creationId xmlns:a16="http://schemas.microsoft.com/office/drawing/2014/main" id="{E4E7B08F-726F-B0F3-682D-4A824781289E}"/>
                </a:ext>
              </a:extLst>
            </p:cNvPr>
            <p:cNvSpPr txBox="1"/>
            <p:nvPr/>
          </p:nvSpPr>
          <p:spPr>
            <a:xfrm>
              <a:off x="2480448" y="2006083"/>
              <a:ext cx="1249684" cy="3077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[Roberts’21]</a:t>
              </a:r>
            </a:p>
          </p:txBody>
        </p:sp>
        <p:sp>
          <p:nvSpPr>
            <p:cNvPr id="21" name="Google Shape;466;p37">
              <a:extLst>
                <a:ext uri="{FF2B5EF4-FFF2-40B4-BE49-F238E27FC236}">
                  <a16:creationId xmlns:a16="http://schemas.microsoft.com/office/drawing/2014/main" id="{00A80E29-3692-3A92-4C4A-D9994B0C0AD8}"/>
                </a:ext>
              </a:extLst>
            </p:cNvPr>
            <p:cNvSpPr txBox="1"/>
            <p:nvPr/>
          </p:nvSpPr>
          <p:spPr>
            <a:xfrm>
              <a:off x="2195792" y="1944487"/>
              <a:ext cx="485968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✘</a:t>
              </a:r>
              <a:endParaRPr sz="2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0132606-E5E2-55A4-8137-88312672DAB1}"/>
              </a:ext>
            </a:extLst>
          </p:cNvPr>
          <p:cNvGrpSpPr/>
          <p:nvPr/>
        </p:nvGrpSpPr>
        <p:grpSpPr>
          <a:xfrm>
            <a:off x="3237249" y="2578449"/>
            <a:ext cx="5563151" cy="369332"/>
            <a:chOff x="1238195" y="1678180"/>
            <a:chExt cx="5563151" cy="36933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102D12C-B08D-9FD8-5FC2-0811D2FB2A5C}"/>
                </a:ext>
              </a:extLst>
            </p:cNvPr>
            <p:cNvSpPr/>
            <p:nvPr/>
          </p:nvSpPr>
          <p:spPr>
            <a:xfrm>
              <a:off x="1244600" y="1678180"/>
              <a:ext cx="5556746" cy="369332"/>
            </a:xfrm>
            <a:prstGeom prst="rect">
              <a:avLst/>
            </a:prstGeom>
            <a:solidFill>
              <a:srgbClr val="FCE5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509316B-1FB2-E26A-4733-9376A01493EC}"/>
                </a:ext>
              </a:extLst>
            </p:cNvPr>
            <p:cNvSpPr txBox="1"/>
            <p:nvPr/>
          </p:nvSpPr>
          <p:spPr>
            <a:xfrm>
              <a:off x="1238195" y="1678180"/>
              <a:ext cx="556315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[Kane’18, Kane-Sharif-Silverberg’21]: quaternion algebras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907D6ED-94E7-1BD2-E001-203F375078C3}"/>
              </a:ext>
            </a:extLst>
          </p:cNvPr>
          <p:cNvGrpSpPr/>
          <p:nvPr/>
        </p:nvGrpSpPr>
        <p:grpSpPr>
          <a:xfrm>
            <a:off x="5923559" y="3413204"/>
            <a:ext cx="2876841" cy="699663"/>
            <a:chOff x="1238195" y="1678179"/>
            <a:chExt cx="2876841" cy="699663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933D271-B46C-749A-07E5-E9B94057E704}"/>
                </a:ext>
              </a:extLst>
            </p:cNvPr>
            <p:cNvSpPr/>
            <p:nvPr/>
          </p:nvSpPr>
          <p:spPr>
            <a:xfrm>
              <a:off x="1244600" y="1678179"/>
              <a:ext cx="2870436" cy="69966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5E637FA-B4FB-343A-889A-1032DBE51131}"/>
                </a:ext>
              </a:extLst>
            </p:cNvPr>
            <p:cNvSpPr txBox="1"/>
            <p:nvPr/>
          </p:nvSpPr>
          <p:spPr>
            <a:xfrm>
              <a:off x="1238195" y="1678180"/>
              <a:ext cx="287684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</a:t>
              </a:r>
              <a:r>
                <a:rPr lang="en-US" sz="1800" dirty="0">
                  <a:latin typeface="Calibri"/>
                  <a:ea typeface="Calibri"/>
                  <a:cs typeface="Calibri"/>
                  <a:sym typeface="Calibri"/>
                </a:rPr>
                <a:t>Khesin-Lu-Shor’22</a:t>
              </a: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]: lattices</a:t>
              </a:r>
            </a:p>
          </p:txBody>
        </p:sp>
        <p:sp>
          <p:nvSpPr>
            <p:cNvPr id="28" name="Google Shape;465;p37">
              <a:extLst>
                <a:ext uri="{FF2B5EF4-FFF2-40B4-BE49-F238E27FC236}">
                  <a16:creationId xmlns:a16="http://schemas.microsoft.com/office/drawing/2014/main" id="{F766331A-4825-7FFF-139F-A4BC5CC59123}"/>
                </a:ext>
              </a:extLst>
            </p:cNvPr>
            <p:cNvSpPr txBox="1"/>
            <p:nvPr/>
          </p:nvSpPr>
          <p:spPr>
            <a:xfrm>
              <a:off x="1970310" y="2006083"/>
              <a:ext cx="2144726" cy="3077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[Liu-Montgomery-</a:t>
              </a:r>
              <a:r>
                <a:rPr lang="en-US" sz="1400" b="1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Z</a:t>
              </a:r>
              <a:r>
                <a:rPr lang="en-US" sz="14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’23]</a:t>
              </a:r>
            </a:p>
          </p:txBody>
        </p:sp>
        <p:sp>
          <p:nvSpPr>
            <p:cNvPr id="29" name="Google Shape;466;p37">
              <a:extLst>
                <a:ext uri="{FF2B5EF4-FFF2-40B4-BE49-F238E27FC236}">
                  <a16:creationId xmlns:a16="http://schemas.microsoft.com/office/drawing/2014/main" id="{39FA2C86-7BF2-BA67-FBAA-7F1CF49D77E1}"/>
                </a:ext>
              </a:extLst>
            </p:cNvPr>
            <p:cNvSpPr txBox="1"/>
            <p:nvPr/>
          </p:nvSpPr>
          <p:spPr>
            <a:xfrm>
              <a:off x="1685654" y="1944487"/>
              <a:ext cx="485968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✘</a:t>
              </a:r>
              <a:endParaRPr sz="2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5BD176D-DBEC-85CA-1441-36AAF3D626F5}"/>
              </a:ext>
            </a:extLst>
          </p:cNvPr>
          <p:cNvGrpSpPr/>
          <p:nvPr/>
        </p:nvGrpSpPr>
        <p:grpSpPr>
          <a:xfrm>
            <a:off x="5055232" y="2983111"/>
            <a:ext cx="3745168" cy="407433"/>
            <a:chOff x="1238195" y="1678179"/>
            <a:chExt cx="3745168" cy="4074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F4C0AB5-714B-9712-B8A0-246BD867B3C8}"/>
                </a:ext>
              </a:extLst>
            </p:cNvPr>
            <p:cNvSpPr/>
            <p:nvPr/>
          </p:nvSpPr>
          <p:spPr>
            <a:xfrm>
              <a:off x="1244600" y="1678179"/>
              <a:ext cx="3738763" cy="407433"/>
            </a:xfrm>
            <a:prstGeom prst="rect">
              <a:avLst/>
            </a:prstGeom>
            <a:solidFill>
              <a:srgbClr val="FCE59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C11EAC7-11E0-EB62-A8A0-084DEDBC8967}"/>
                </a:ext>
              </a:extLst>
            </p:cNvPr>
            <p:cNvSpPr txBox="1"/>
            <p:nvPr/>
          </p:nvSpPr>
          <p:spPr>
            <a:xfrm>
              <a:off x="1238195" y="1697030"/>
              <a:ext cx="374516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</a:t>
              </a:r>
              <a:r>
                <a:rPr lang="en-US" sz="1800" b="1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Z</a:t>
              </a: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’19]: indistinguishability obfuscation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EDC5620-42F0-844E-8B80-92BE51620DA2}"/>
              </a:ext>
            </a:extLst>
          </p:cNvPr>
          <p:cNvGrpSpPr/>
          <p:nvPr/>
        </p:nvGrpSpPr>
        <p:grpSpPr>
          <a:xfrm>
            <a:off x="245686" y="3720348"/>
            <a:ext cx="4395850" cy="412055"/>
            <a:chOff x="1244600" y="1697430"/>
            <a:chExt cx="4395850" cy="41205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C03EC05-42E5-8EDD-34F0-E2C41B2ADC34}"/>
                </a:ext>
              </a:extLst>
            </p:cNvPr>
            <p:cNvSpPr/>
            <p:nvPr/>
          </p:nvSpPr>
          <p:spPr>
            <a:xfrm>
              <a:off x="1244600" y="1697430"/>
              <a:ext cx="4247828" cy="41205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B8E158B-D55B-DCE5-9F53-8AF0082A30E9}"/>
                </a:ext>
              </a:extLst>
            </p:cNvPr>
            <p:cNvSpPr txBox="1"/>
            <p:nvPr/>
          </p:nvSpPr>
          <p:spPr>
            <a:xfrm>
              <a:off x="1251005" y="1729770"/>
              <a:ext cx="438944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</a:t>
              </a:r>
              <a:r>
                <a:rPr lang="en-US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Liu-Montgomery-</a:t>
              </a:r>
              <a:r>
                <a:rPr lang="en-US" b="1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Z</a:t>
              </a: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’23]: Walkable invariants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A5BC79F-3237-10DB-9E7D-E9D8D8DD504D}"/>
              </a:ext>
            </a:extLst>
          </p:cNvPr>
          <p:cNvGrpSpPr/>
          <p:nvPr/>
        </p:nvGrpSpPr>
        <p:grpSpPr>
          <a:xfrm>
            <a:off x="239281" y="2169655"/>
            <a:ext cx="4903671" cy="382146"/>
            <a:chOff x="831985" y="2604948"/>
            <a:chExt cx="4903671" cy="38214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2FB1808-4F20-E342-109C-9C430C46CE46}"/>
                </a:ext>
              </a:extLst>
            </p:cNvPr>
            <p:cNvSpPr/>
            <p:nvPr/>
          </p:nvSpPr>
          <p:spPr>
            <a:xfrm>
              <a:off x="833447" y="2617762"/>
              <a:ext cx="4902209" cy="369332"/>
            </a:xfrm>
            <a:prstGeom prst="rect">
              <a:avLst/>
            </a:prstGeom>
            <a:solidFill>
              <a:srgbClr val="FCE59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83A9B59-879C-58A3-FAB8-9D727B24F00E}"/>
                </a:ext>
              </a:extLst>
            </p:cNvPr>
            <p:cNvSpPr txBox="1"/>
            <p:nvPr/>
          </p:nvSpPr>
          <p:spPr>
            <a:xfrm>
              <a:off x="831985" y="2604948"/>
              <a:ext cx="490367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[Farhi-Gosset-Hassidim-Lutomirski-Shor’10]: knots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720727C-59E1-4F72-915C-124D7830689C}"/>
              </a:ext>
            </a:extLst>
          </p:cNvPr>
          <p:cNvGrpSpPr/>
          <p:nvPr/>
        </p:nvGrpSpPr>
        <p:grpSpPr>
          <a:xfrm>
            <a:off x="239281" y="4183993"/>
            <a:ext cx="2870436" cy="407433"/>
            <a:chOff x="1238195" y="1678179"/>
            <a:chExt cx="2870436" cy="407433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41EE6E5-323C-A110-719D-6F95FA5C1E13}"/>
                </a:ext>
              </a:extLst>
            </p:cNvPr>
            <p:cNvSpPr/>
            <p:nvPr/>
          </p:nvSpPr>
          <p:spPr>
            <a:xfrm>
              <a:off x="1244600" y="1678179"/>
              <a:ext cx="2864031" cy="407433"/>
            </a:xfrm>
            <a:prstGeom prst="rect">
              <a:avLst/>
            </a:prstGeom>
            <a:solidFill>
              <a:srgbClr val="FCE59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FD8B3F0-4D16-F9F5-2A3E-091AEF87858B}"/>
                </a:ext>
              </a:extLst>
            </p:cNvPr>
            <p:cNvSpPr txBox="1"/>
            <p:nvPr/>
          </p:nvSpPr>
          <p:spPr>
            <a:xfrm>
              <a:off x="1238195" y="1697030"/>
              <a:ext cx="287043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</a:t>
              </a:r>
              <a:r>
                <a:rPr lang="en-US" sz="1800" b="1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Z</a:t>
              </a: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’24]: abelian group actions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90B8E1F-836F-3F02-8ECC-3D55A9A8CC7E}"/>
              </a:ext>
            </a:extLst>
          </p:cNvPr>
          <p:cNvGrpSpPr/>
          <p:nvPr/>
        </p:nvGrpSpPr>
        <p:grpSpPr>
          <a:xfrm>
            <a:off x="3817265" y="4172949"/>
            <a:ext cx="5218874" cy="407433"/>
            <a:chOff x="1426307" y="1678179"/>
            <a:chExt cx="5218874" cy="407433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1B80007-3E91-3880-C63B-423632AD1A94}"/>
                </a:ext>
              </a:extLst>
            </p:cNvPr>
            <p:cNvSpPr/>
            <p:nvPr/>
          </p:nvSpPr>
          <p:spPr>
            <a:xfrm>
              <a:off x="1437105" y="1678179"/>
              <a:ext cx="4975481" cy="407433"/>
            </a:xfrm>
            <a:prstGeom prst="rect">
              <a:avLst/>
            </a:prstGeom>
            <a:solidFill>
              <a:srgbClr val="FCE59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177E7DF-42D4-0E64-2420-0EA1EAD0B7F9}"/>
                </a:ext>
              </a:extLst>
            </p:cNvPr>
            <p:cNvSpPr txBox="1"/>
            <p:nvPr/>
          </p:nvSpPr>
          <p:spPr>
            <a:xfrm>
              <a:off x="1426307" y="1705993"/>
              <a:ext cx="521887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[Bostanci-Nehoran-</a:t>
              </a:r>
              <a:r>
                <a:rPr lang="en-US" sz="1800" b="1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Z</a:t>
              </a: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’24]: non-abelian group actions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828759CD-2A19-7EED-0E8D-2596B60F6B78}"/>
              </a:ext>
            </a:extLst>
          </p:cNvPr>
          <p:cNvSpPr txBox="1"/>
          <p:nvPr/>
        </p:nvSpPr>
        <p:spPr>
          <a:xfrm>
            <a:off x="89452" y="79513"/>
            <a:ext cx="787587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PK Quantum Money is Notoriously Difficult!</a:t>
            </a:r>
          </a:p>
        </p:txBody>
      </p:sp>
    </p:spTree>
    <p:extLst>
      <p:ext uri="{BB962C8B-B14F-4D97-AF65-F5344CB8AC3E}">
        <p14:creationId xmlns:p14="http://schemas.microsoft.com/office/powerpoint/2010/main" val="1496865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184C30-D860-F18A-A990-C76BFF949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28FE896-FA00-8B01-46C1-23DB2FDF448D}"/>
              </a:ext>
            </a:extLst>
          </p:cNvPr>
          <p:cNvGrpSpPr/>
          <p:nvPr/>
        </p:nvGrpSpPr>
        <p:grpSpPr>
          <a:xfrm>
            <a:off x="239281" y="1012007"/>
            <a:ext cx="3898900" cy="838872"/>
            <a:chOff x="1238195" y="1678180"/>
            <a:chExt cx="3898900" cy="83887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9E29D83-8B05-ACEB-25A2-9D959BD15B7E}"/>
                </a:ext>
              </a:extLst>
            </p:cNvPr>
            <p:cNvSpPr/>
            <p:nvPr/>
          </p:nvSpPr>
          <p:spPr>
            <a:xfrm>
              <a:off x="1244600" y="1678180"/>
              <a:ext cx="3835400" cy="83887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225BE85-9B1B-F424-885E-91C12D724E49}"/>
                </a:ext>
              </a:extLst>
            </p:cNvPr>
            <p:cNvSpPr txBox="1"/>
            <p:nvPr/>
          </p:nvSpPr>
          <p:spPr>
            <a:xfrm>
              <a:off x="1238195" y="1678180"/>
              <a:ext cx="38989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[Aaronson’09]: random stabilizer states</a:t>
              </a:r>
            </a:p>
          </p:txBody>
        </p:sp>
        <p:sp>
          <p:nvSpPr>
            <p:cNvPr id="7" name="Google Shape;465;p37">
              <a:extLst>
                <a:ext uri="{FF2B5EF4-FFF2-40B4-BE49-F238E27FC236}">
                  <a16:creationId xmlns:a16="http://schemas.microsoft.com/office/drawing/2014/main" id="{B623A3C9-257D-2C70-12F9-875F00ABDBF6}"/>
                </a:ext>
              </a:extLst>
            </p:cNvPr>
            <p:cNvSpPr txBox="1"/>
            <p:nvPr/>
          </p:nvSpPr>
          <p:spPr>
            <a:xfrm>
              <a:off x="1756547" y="1992871"/>
              <a:ext cx="26790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</a:t>
              </a:r>
              <a:r>
                <a:rPr lang="en-US" sz="1400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Lutomirski</a:t>
              </a:r>
              <a:r>
                <a:rPr lang="en-US" sz="14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-Aaronson-Farhi-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Gosset-Hassidim-Kelner-Shor’10]</a:t>
              </a:r>
              <a:endParaRPr sz="14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466;p37">
              <a:extLst>
                <a:ext uri="{FF2B5EF4-FFF2-40B4-BE49-F238E27FC236}">
                  <a16:creationId xmlns:a16="http://schemas.microsoft.com/office/drawing/2014/main" id="{FF6515AD-CA38-2944-6ED6-B43A150C1161}"/>
                </a:ext>
              </a:extLst>
            </p:cNvPr>
            <p:cNvSpPr txBox="1"/>
            <p:nvPr/>
          </p:nvSpPr>
          <p:spPr>
            <a:xfrm>
              <a:off x="1367463" y="2046225"/>
              <a:ext cx="466800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✘</a:t>
              </a:r>
              <a:endParaRPr sz="2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713145B-6CAF-8A5F-B084-3B01687A8AF5}"/>
              </a:ext>
            </a:extLst>
          </p:cNvPr>
          <p:cNvGrpSpPr/>
          <p:nvPr/>
        </p:nvGrpSpPr>
        <p:grpSpPr>
          <a:xfrm>
            <a:off x="3436633" y="1418232"/>
            <a:ext cx="5565221" cy="744566"/>
            <a:chOff x="406017" y="1678179"/>
            <a:chExt cx="5565221" cy="74456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B1BDFC0-275B-1B33-115D-5E21646FC25B}"/>
                </a:ext>
              </a:extLst>
            </p:cNvPr>
            <p:cNvSpPr/>
            <p:nvPr/>
          </p:nvSpPr>
          <p:spPr>
            <a:xfrm>
              <a:off x="406017" y="1678179"/>
              <a:ext cx="5363767" cy="73117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1649E02-601F-2273-8528-3B78FB3A7D8C}"/>
                </a:ext>
              </a:extLst>
            </p:cNvPr>
            <p:cNvSpPr txBox="1"/>
            <p:nvPr/>
          </p:nvSpPr>
          <p:spPr>
            <a:xfrm>
              <a:off x="408088" y="1678180"/>
              <a:ext cx="556315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[Aaronson-Christiano’12]: polynomials hiding subspaces</a:t>
              </a:r>
            </a:p>
          </p:txBody>
        </p:sp>
        <p:sp>
          <p:nvSpPr>
            <p:cNvPr id="15" name="Google Shape;465;p37">
              <a:extLst>
                <a:ext uri="{FF2B5EF4-FFF2-40B4-BE49-F238E27FC236}">
                  <a16:creationId xmlns:a16="http://schemas.microsoft.com/office/drawing/2014/main" id="{0864040B-CEC0-64F2-EFA9-EB7AB15CAAB8}"/>
                </a:ext>
              </a:extLst>
            </p:cNvPr>
            <p:cNvSpPr txBox="1"/>
            <p:nvPr/>
          </p:nvSpPr>
          <p:spPr>
            <a:xfrm>
              <a:off x="1519936" y="2047681"/>
              <a:ext cx="3752301" cy="3077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[Pena-Faugère-Perret’14,</a:t>
              </a:r>
              <a:r>
                <a:rPr lang="en-US" sz="1400" dirty="0">
                  <a:sym typeface="Calibri"/>
                </a:rPr>
                <a:t> </a:t>
              </a:r>
              <a:r>
                <a:rPr lang="en-US" sz="14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Christiano-Sattath’16]</a:t>
              </a:r>
            </a:p>
          </p:txBody>
        </p:sp>
        <p:sp>
          <p:nvSpPr>
            <p:cNvPr id="16" name="Google Shape;466;p37">
              <a:extLst>
                <a:ext uri="{FF2B5EF4-FFF2-40B4-BE49-F238E27FC236}">
                  <a16:creationId xmlns:a16="http://schemas.microsoft.com/office/drawing/2014/main" id="{5E523A05-C269-68A7-A769-391FDE21B50F}"/>
                </a:ext>
              </a:extLst>
            </p:cNvPr>
            <p:cNvSpPr txBox="1"/>
            <p:nvPr/>
          </p:nvSpPr>
          <p:spPr>
            <a:xfrm>
              <a:off x="1257702" y="1991898"/>
              <a:ext cx="485968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✘</a:t>
              </a:r>
              <a:endParaRPr sz="2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4739D01-F3E2-D36C-5967-798D890A7531}"/>
              </a:ext>
            </a:extLst>
          </p:cNvPr>
          <p:cNvGrpSpPr/>
          <p:nvPr/>
        </p:nvGrpSpPr>
        <p:grpSpPr>
          <a:xfrm>
            <a:off x="239281" y="2980847"/>
            <a:ext cx="3898900" cy="699663"/>
            <a:chOff x="1238195" y="1678179"/>
            <a:chExt cx="3898900" cy="69966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3FA582B-53E3-50C4-4273-60A4D62878B9}"/>
                </a:ext>
              </a:extLst>
            </p:cNvPr>
            <p:cNvSpPr/>
            <p:nvPr/>
          </p:nvSpPr>
          <p:spPr>
            <a:xfrm>
              <a:off x="1244600" y="1678179"/>
              <a:ext cx="3835400" cy="69966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1CB9940-972D-E9EA-E90C-8EFCFC5930C1}"/>
                </a:ext>
              </a:extLst>
            </p:cNvPr>
            <p:cNvSpPr txBox="1"/>
            <p:nvPr/>
          </p:nvSpPr>
          <p:spPr>
            <a:xfrm>
              <a:off x="1238195" y="1678180"/>
              <a:ext cx="38989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</a:t>
              </a:r>
              <a:r>
                <a:rPr lang="en-US" sz="1800" b="1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Z</a:t>
              </a: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’19]: quadratic systems of equations</a:t>
              </a:r>
            </a:p>
          </p:txBody>
        </p:sp>
        <p:sp>
          <p:nvSpPr>
            <p:cNvPr id="20" name="Google Shape;465;p37">
              <a:extLst>
                <a:ext uri="{FF2B5EF4-FFF2-40B4-BE49-F238E27FC236}">
                  <a16:creationId xmlns:a16="http://schemas.microsoft.com/office/drawing/2014/main" id="{DF5601CC-0C88-D448-1E89-056AFBD816F3}"/>
                </a:ext>
              </a:extLst>
            </p:cNvPr>
            <p:cNvSpPr txBox="1"/>
            <p:nvPr/>
          </p:nvSpPr>
          <p:spPr>
            <a:xfrm>
              <a:off x="2480448" y="2006083"/>
              <a:ext cx="1249684" cy="3077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[Roberts’21]</a:t>
              </a:r>
            </a:p>
          </p:txBody>
        </p:sp>
        <p:sp>
          <p:nvSpPr>
            <p:cNvPr id="21" name="Google Shape;466;p37">
              <a:extLst>
                <a:ext uri="{FF2B5EF4-FFF2-40B4-BE49-F238E27FC236}">
                  <a16:creationId xmlns:a16="http://schemas.microsoft.com/office/drawing/2014/main" id="{96D870C2-82C3-129B-E374-0FD9950A407C}"/>
                </a:ext>
              </a:extLst>
            </p:cNvPr>
            <p:cNvSpPr txBox="1"/>
            <p:nvPr/>
          </p:nvSpPr>
          <p:spPr>
            <a:xfrm>
              <a:off x="2195792" y="1944487"/>
              <a:ext cx="485968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✘</a:t>
              </a:r>
              <a:endParaRPr sz="2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9F6A449-EE53-1C6D-AE54-CFFC7290AD99}"/>
              </a:ext>
            </a:extLst>
          </p:cNvPr>
          <p:cNvGrpSpPr/>
          <p:nvPr/>
        </p:nvGrpSpPr>
        <p:grpSpPr>
          <a:xfrm>
            <a:off x="3237249" y="2578449"/>
            <a:ext cx="5563151" cy="369332"/>
            <a:chOff x="1238195" y="1678180"/>
            <a:chExt cx="5563151" cy="36933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D69EDA3-ABC6-0ACF-672B-ACF8216220E8}"/>
                </a:ext>
              </a:extLst>
            </p:cNvPr>
            <p:cNvSpPr/>
            <p:nvPr/>
          </p:nvSpPr>
          <p:spPr>
            <a:xfrm>
              <a:off x="1244600" y="1678180"/>
              <a:ext cx="5556746" cy="369332"/>
            </a:xfrm>
            <a:prstGeom prst="rect">
              <a:avLst/>
            </a:prstGeom>
            <a:solidFill>
              <a:srgbClr val="FCE59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EB0A421-72A3-2347-B462-84A65490AB56}"/>
                </a:ext>
              </a:extLst>
            </p:cNvPr>
            <p:cNvSpPr txBox="1"/>
            <p:nvPr/>
          </p:nvSpPr>
          <p:spPr>
            <a:xfrm>
              <a:off x="1238195" y="1678180"/>
              <a:ext cx="556315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[Kane’18, Kane-Sharif-Silverberg’21]: quaternion algebras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4509F7B-860D-ACFE-7697-BE6EB4E6EFC6}"/>
              </a:ext>
            </a:extLst>
          </p:cNvPr>
          <p:cNvGrpSpPr/>
          <p:nvPr/>
        </p:nvGrpSpPr>
        <p:grpSpPr>
          <a:xfrm>
            <a:off x="5923559" y="3413204"/>
            <a:ext cx="2876841" cy="699663"/>
            <a:chOff x="1238195" y="1678179"/>
            <a:chExt cx="2876841" cy="699663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6D99749-2E90-ADBA-B2F7-736BAE15D1DA}"/>
                </a:ext>
              </a:extLst>
            </p:cNvPr>
            <p:cNvSpPr/>
            <p:nvPr/>
          </p:nvSpPr>
          <p:spPr>
            <a:xfrm>
              <a:off x="1244600" y="1678179"/>
              <a:ext cx="2870436" cy="69966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B236B98-955E-58B5-A622-DC57BDEE73DC}"/>
                </a:ext>
              </a:extLst>
            </p:cNvPr>
            <p:cNvSpPr txBox="1"/>
            <p:nvPr/>
          </p:nvSpPr>
          <p:spPr>
            <a:xfrm>
              <a:off x="1238195" y="1678180"/>
              <a:ext cx="287684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</a:t>
              </a:r>
              <a:r>
                <a:rPr lang="en-US" sz="1800" dirty="0">
                  <a:latin typeface="Calibri"/>
                  <a:ea typeface="Calibri"/>
                  <a:cs typeface="Calibri"/>
                  <a:sym typeface="Calibri"/>
                </a:rPr>
                <a:t>Khesin-Lu-Shor’22</a:t>
              </a: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]: lattices</a:t>
              </a:r>
            </a:p>
          </p:txBody>
        </p:sp>
        <p:sp>
          <p:nvSpPr>
            <p:cNvPr id="28" name="Google Shape;465;p37">
              <a:extLst>
                <a:ext uri="{FF2B5EF4-FFF2-40B4-BE49-F238E27FC236}">
                  <a16:creationId xmlns:a16="http://schemas.microsoft.com/office/drawing/2014/main" id="{55BBAA93-AD7A-1367-4134-C7BD3FFBEF6A}"/>
                </a:ext>
              </a:extLst>
            </p:cNvPr>
            <p:cNvSpPr txBox="1"/>
            <p:nvPr/>
          </p:nvSpPr>
          <p:spPr>
            <a:xfrm>
              <a:off x="1970310" y="2006083"/>
              <a:ext cx="2144726" cy="3077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[Liu-Montgomery-</a:t>
              </a:r>
              <a:r>
                <a:rPr lang="en-US" sz="1400" b="1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Z</a:t>
              </a:r>
              <a:r>
                <a:rPr lang="en-US" sz="14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’23]</a:t>
              </a:r>
            </a:p>
          </p:txBody>
        </p:sp>
        <p:sp>
          <p:nvSpPr>
            <p:cNvPr id="29" name="Google Shape;466;p37">
              <a:extLst>
                <a:ext uri="{FF2B5EF4-FFF2-40B4-BE49-F238E27FC236}">
                  <a16:creationId xmlns:a16="http://schemas.microsoft.com/office/drawing/2014/main" id="{ABB2F435-3E17-FAB1-792A-977D2BCCF2C0}"/>
                </a:ext>
              </a:extLst>
            </p:cNvPr>
            <p:cNvSpPr txBox="1"/>
            <p:nvPr/>
          </p:nvSpPr>
          <p:spPr>
            <a:xfrm>
              <a:off x="1685654" y="1944487"/>
              <a:ext cx="485968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✘</a:t>
              </a:r>
              <a:endParaRPr sz="2200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94EE0DC-895F-5E24-5B8C-D100CE7ADFEF}"/>
              </a:ext>
            </a:extLst>
          </p:cNvPr>
          <p:cNvGrpSpPr/>
          <p:nvPr/>
        </p:nvGrpSpPr>
        <p:grpSpPr>
          <a:xfrm>
            <a:off x="245686" y="3720348"/>
            <a:ext cx="4395850" cy="412055"/>
            <a:chOff x="1244600" y="1697430"/>
            <a:chExt cx="4395850" cy="41205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A9B113F-A2AD-48C1-B0CF-9ACC199D3C0D}"/>
                </a:ext>
              </a:extLst>
            </p:cNvPr>
            <p:cNvSpPr/>
            <p:nvPr/>
          </p:nvSpPr>
          <p:spPr>
            <a:xfrm>
              <a:off x="1244600" y="1697430"/>
              <a:ext cx="4247828" cy="41205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89C61B9-02D1-0CC8-8C23-797486EFA408}"/>
                </a:ext>
              </a:extLst>
            </p:cNvPr>
            <p:cNvSpPr txBox="1"/>
            <p:nvPr/>
          </p:nvSpPr>
          <p:spPr>
            <a:xfrm>
              <a:off x="1251005" y="1729770"/>
              <a:ext cx="438944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</a:t>
              </a:r>
              <a:r>
                <a:rPr lang="en-US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Liu-Montgomery-</a:t>
              </a:r>
              <a:r>
                <a:rPr lang="en-US" b="1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Z</a:t>
              </a: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’23]: Walkable invariants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B63CF95-A4DD-F26F-EA89-F6638CE08527}"/>
              </a:ext>
            </a:extLst>
          </p:cNvPr>
          <p:cNvGrpSpPr/>
          <p:nvPr/>
        </p:nvGrpSpPr>
        <p:grpSpPr>
          <a:xfrm>
            <a:off x="239281" y="2169655"/>
            <a:ext cx="4903671" cy="382146"/>
            <a:chOff x="831985" y="2604948"/>
            <a:chExt cx="4903671" cy="38214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A25338E-CF9D-A1B1-8090-5DBE9C2CDF1D}"/>
                </a:ext>
              </a:extLst>
            </p:cNvPr>
            <p:cNvSpPr/>
            <p:nvPr/>
          </p:nvSpPr>
          <p:spPr>
            <a:xfrm>
              <a:off x="833447" y="2617762"/>
              <a:ext cx="4902209" cy="369332"/>
            </a:xfrm>
            <a:prstGeom prst="rect">
              <a:avLst/>
            </a:prstGeom>
            <a:solidFill>
              <a:srgbClr val="FCE59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07A26CB-DED1-E9DC-29DA-58824BECAC1C}"/>
                </a:ext>
              </a:extLst>
            </p:cNvPr>
            <p:cNvSpPr txBox="1"/>
            <p:nvPr/>
          </p:nvSpPr>
          <p:spPr>
            <a:xfrm>
              <a:off x="831985" y="2604948"/>
              <a:ext cx="490367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[Farhi-Gosset-Hassidim-Lutomirski-Shor’10]: knots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7C6FDDF-1169-78D1-ADC4-7734B8D3448E}"/>
              </a:ext>
            </a:extLst>
          </p:cNvPr>
          <p:cNvGrpSpPr/>
          <p:nvPr/>
        </p:nvGrpSpPr>
        <p:grpSpPr>
          <a:xfrm>
            <a:off x="239281" y="4183993"/>
            <a:ext cx="2870436" cy="407433"/>
            <a:chOff x="1238195" y="1678179"/>
            <a:chExt cx="2870436" cy="407433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920FE7B-DBA9-B66C-38F4-D33EDB7186C0}"/>
                </a:ext>
              </a:extLst>
            </p:cNvPr>
            <p:cNvSpPr/>
            <p:nvPr/>
          </p:nvSpPr>
          <p:spPr>
            <a:xfrm>
              <a:off x="1244600" y="1678179"/>
              <a:ext cx="2864031" cy="407433"/>
            </a:xfrm>
            <a:prstGeom prst="rect">
              <a:avLst/>
            </a:prstGeom>
            <a:solidFill>
              <a:srgbClr val="FCE59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F7663B9-3DBE-E724-01E8-F36524208CD2}"/>
                </a:ext>
              </a:extLst>
            </p:cNvPr>
            <p:cNvSpPr txBox="1"/>
            <p:nvPr/>
          </p:nvSpPr>
          <p:spPr>
            <a:xfrm>
              <a:off x="1238195" y="1697030"/>
              <a:ext cx="287043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</a:t>
              </a:r>
              <a:r>
                <a:rPr lang="en-US" sz="1800" b="1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Z</a:t>
              </a: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’24]: abelian group actions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A842985-5FBF-87D7-04A2-3BE43306583E}"/>
              </a:ext>
            </a:extLst>
          </p:cNvPr>
          <p:cNvGrpSpPr/>
          <p:nvPr/>
        </p:nvGrpSpPr>
        <p:grpSpPr>
          <a:xfrm>
            <a:off x="3817265" y="4172949"/>
            <a:ext cx="5218874" cy="407433"/>
            <a:chOff x="1426307" y="1678179"/>
            <a:chExt cx="5218874" cy="407433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C203250-D159-E59E-E126-20E7B74F162A}"/>
                </a:ext>
              </a:extLst>
            </p:cNvPr>
            <p:cNvSpPr/>
            <p:nvPr/>
          </p:nvSpPr>
          <p:spPr>
            <a:xfrm>
              <a:off x="1437105" y="1678179"/>
              <a:ext cx="4975481" cy="407433"/>
            </a:xfrm>
            <a:prstGeom prst="rect">
              <a:avLst/>
            </a:prstGeom>
            <a:solidFill>
              <a:srgbClr val="FCE595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910332D-3C1A-9709-BB68-3483B65998DF}"/>
                </a:ext>
              </a:extLst>
            </p:cNvPr>
            <p:cNvSpPr txBox="1"/>
            <p:nvPr/>
          </p:nvSpPr>
          <p:spPr>
            <a:xfrm>
              <a:off x="1426307" y="1705993"/>
              <a:ext cx="521887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[Bostanci-Nehoran-</a:t>
              </a:r>
              <a:r>
                <a:rPr lang="en-US" sz="1800" b="1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Z</a:t>
              </a: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’24]: non-abelian group actions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20F4CF0D-6D98-6A99-54AB-8D51DA35006B}"/>
              </a:ext>
            </a:extLst>
          </p:cNvPr>
          <p:cNvSpPr txBox="1"/>
          <p:nvPr/>
        </p:nvSpPr>
        <p:spPr>
          <a:xfrm>
            <a:off x="89452" y="79513"/>
            <a:ext cx="787587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PK Quantum Money is Notoriously Difficult!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2D95F3-73E2-0BA9-5101-DE6FB69750C7}"/>
              </a:ext>
            </a:extLst>
          </p:cNvPr>
          <p:cNvSpPr/>
          <p:nvPr/>
        </p:nvSpPr>
        <p:spPr>
          <a:xfrm>
            <a:off x="0" y="695066"/>
            <a:ext cx="9144000" cy="4184942"/>
          </a:xfrm>
          <a:prstGeom prst="rect">
            <a:avLst/>
          </a:prstGeom>
          <a:solidFill>
            <a:schemeClr val="bg1">
              <a:alpha val="91948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C6C935A-1260-8CEB-23C2-ABBAEBA9AB4A}"/>
              </a:ext>
            </a:extLst>
          </p:cNvPr>
          <p:cNvGrpSpPr/>
          <p:nvPr/>
        </p:nvGrpSpPr>
        <p:grpSpPr>
          <a:xfrm>
            <a:off x="5055232" y="2983111"/>
            <a:ext cx="3745168" cy="407433"/>
            <a:chOff x="1238195" y="1678179"/>
            <a:chExt cx="3745168" cy="4074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4C599E8-BDAA-C4A9-E249-EB1E2DFB8B28}"/>
                </a:ext>
              </a:extLst>
            </p:cNvPr>
            <p:cNvSpPr/>
            <p:nvPr/>
          </p:nvSpPr>
          <p:spPr>
            <a:xfrm>
              <a:off x="1244600" y="1678179"/>
              <a:ext cx="3738763" cy="407433"/>
            </a:xfrm>
            <a:prstGeom prst="rect">
              <a:avLst/>
            </a:prstGeom>
            <a:solidFill>
              <a:srgbClr val="FCE595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5A8B0C1-61FC-13E5-7FDD-9F910BFB6EA8}"/>
                </a:ext>
              </a:extLst>
            </p:cNvPr>
            <p:cNvSpPr txBox="1"/>
            <p:nvPr/>
          </p:nvSpPr>
          <p:spPr>
            <a:xfrm>
              <a:off x="1238195" y="1697030"/>
              <a:ext cx="374516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[</a:t>
              </a:r>
              <a:r>
                <a:rPr lang="en-US" sz="1800" b="1" dirty="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Z</a:t>
              </a:r>
              <a:r>
                <a:rPr lang="en-US" sz="1800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’19]: indistinguishability obfuscation</a:t>
              </a:r>
            </a:p>
          </p:txBody>
        </p:sp>
      </p:grpSp>
      <p:sp>
        <p:nvSpPr>
          <p:cNvPr id="3" name="Rectangular Callout 2">
            <a:extLst>
              <a:ext uri="{FF2B5EF4-FFF2-40B4-BE49-F238E27FC236}">
                <a16:creationId xmlns:a16="http://schemas.microsoft.com/office/drawing/2014/main" id="{56AB028A-1852-B28D-6B40-AFBBC4ABCE8E}"/>
              </a:ext>
            </a:extLst>
          </p:cNvPr>
          <p:cNvSpPr/>
          <p:nvPr/>
        </p:nvSpPr>
        <p:spPr>
          <a:xfrm>
            <a:off x="170562" y="891591"/>
            <a:ext cx="5323348" cy="1753011"/>
          </a:xfrm>
          <a:prstGeom prst="wedgeRectCallout">
            <a:avLst>
              <a:gd name="adj1" fmla="val 41088"/>
              <a:gd name="adj2" fmla="val 70810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Only scheme with provable security under assumptions studied by wider crypto community. But use of </a:t>
            </a:r>
            <a:r>
              <a:rPr lang="en-US" sz="2800" dirty="0" err="1">
                <a:solidFill>
                  <a:schemeClr val="tx1"/>
                </a:solidFill>
              </a:rPr>
              <a:t>iO</a:t>
            </a:r>
            <a:r>
              <a:rPr lang="en-US" sz="2800" dirty="0">
                <a:solidFill>
                  <a:schemeClr val="tx1"/>
                </a:solidFill>
              </a:rPr>
              <a:t> is undesirable</a:t>
            </a:r>
          </a:p>
        </p:txBody>
      </p:sp>
    </p:spTree>
    <p:extLst>
      <p:ext uri="{BB962C8B-B14F-4D97-AF65-F5344CB8AC3E}">
        <p14:creationId xmlns:p14="http://schemas.microsoft.com/office/powerpoint/2010/main" val="3123531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04E29E3-A622-A62B-C66D-9C54DBBA3D87}"/>
              </a:ext>
            </a:extLst>
          </p:cNvPr>
          <p:cNvSpPr txBox="1"/>
          <p:nvPr/>
        </p:nvSpPr>
        <p:spPr>
          <a:xfrm>
            <a:off x="89452" y="79513"/>
            <a:ext cx="594906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Can Evasive Obfuscation Suffice?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40AE32-DEF3-872D-3E29-2F9C30E1EEA9}"/>
              </a:ext>
            </a:extLst>
          </p:cNvPr>
          <p:cNvSpPr/>
          <p:nvPr/>
        </p:nvSpPr>
        <p:spPr>
          <a:xfrm>
            <a:off x="909588" y="3302171"/>
            <a:ext cx="7324826" cy="15297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In classical world, a number of results showing how to base </a:t>
            </a:r>
            <a:r>
              <a:rPr lang="en-US" sz="2600" dirty="0" err="1">
                <a:solidFill>
                  <a:schemeClr val="tx1"/>
                </a:solidFill>
              </a:rPr>
              <a:t>iO</a:t>
            </a:r>
            <a:r>
              <a:rPr lang="en-US" sz="2600" dirty="0">
                <a:solidFill>
                  <a:schemeClr val="tx1"/>
                </a:solidFill>
              </a:rPr>
              <a:t> applications on milder tools, especially LWE. Often (perhaps implicitly) go through route of obfuscating evasive functions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E79AEED-AE8D-644A-4F83-976ED64D050F}"/>
              </a:ext>
            </a:extLst>
          </p:cNvPr>
          <p:cNvGrpSpPr/>
          <p:nvPr/>
        </p:nvGrpSpPr>
        <p:grpSpPr>
          <a:xfrm>
            <a:off x="702643" y="1092061"/>
            <a:ext cx="7738711" cy="954107"/>
            <a:chOff x="442762" y="1092061"/>
            <a:chExt cx="7738711" cy="954107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30E5FF4-A06E-F5C9-0C05-F4FBAA78455A}"/>
                </a:ext>
              </a:extLst>
            </p:cNvPr>
            <p:cNvSpPr txBox="1"/>
            <p:nvPr/>
          </p:nvSpPr>
          <p:spPr>
            <a:xfrm>
              <a:off x="442762" y="1307505"/>
              <a:ext cx="32937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Evasive obfuscation =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181A1CD-54BE-B71D-125A-6EE9AF7C1918}"/>
                </a:ext>
              </a:extLst>
            </p:cNvPr>
            <p:cNvSpPr txBox="1"/>
            <p:nvPr/>
          </p:nvSpPr>
          <p:spPr>
            <a:xfrm>
              <a:off x="3312972" y="1092061"/>
              <a:ext cx="486850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Secure as long as adversary can’t find accepting input</a:t>
              </a: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E7B84BE2-7D7B-98D0-40B7-AD85D9E56FE5}"/>
              </a:ext>
            </a:extLst>
          </p:cNvPr>
          <p:cNvSpPr/>
          <p:nvPr/>
        </p:nvSpPr>
        <p:spPr>
          <a:xfrm>
            <a:off x="909587" y="2274119"/>
            <a:ext cx="7324826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chemeClr val="tx1"/>
                </a:solidFill>
              </a:rPr>
              <a:t>Thm</a:t>
            </a:r>
            <a:r>
              <a:rPr lang="en-US" sz="2600" dirty="0">
                <a:solidFill>
                  <a:schemeClr val="tx1"/>
                </a:solidFill>
              </a:rPr>
              <a:t> [Goyal-Koppula-Waters’17, Wichs-Zirdelis’17]:</a:t>
            </a:r>
          </a:p>
          <a:p>
            <a:pPr algn="ctr"/>
            <a:r>
              <a:rPr lang="en-US" sz="2600" dirty="0">
                <a:solidFill>
                  <a:schemeClr val="tx1"/>
                </a:solidFill>
              </a:rPr>
              <a:t>LWE </a:t>
            </a:r>
            <a:r>
              <a:rPr lang="en-US" sz="2600" dirty="0">
                <a:solidFill>
                  <a:schemeClr val="tx1"/>
                </a:solidFill>
                <a:sym typeface="Wingdings" pitchFamily="2" charset="2"/>
              </a:rPr>
              <a:t> obfuscation for certain evasive functions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856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8FACE3F-DE0E-F7A5-5850-B9B3CF981273}"/>
              </a:ext>
            </a:extLst>
          </p:cNvPr>
          <p:cNvSpPr/>
          <p:nvPr/>
        </p:nvSpPr>
        <p:spPr>
          <a:xfrm>
            <a:off x="360947" y="990596"/>
            <a:ext cx="8422105" cy="38725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740E3B-FE50-14B0-A1D8-C53F0C23D16D}"/>
              </a:ext>
            </a:extLst>
          </p:cNvPr>
          <p:cNvSpPr txBox="1"/>
          <p:nvPr/>
        </p:nvSpPr>
        <p:spPr>
          <a:xfrm>
            <a:off x="6234635" y="4205196"/>
            <a:ext cx="199285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in either     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17DB75-CFB6-A4A9-CFB6-093796321A43}"/>
              </a:ext>
            </a:extLst>
          </p:cNvPr>
          <p:cNvSpPr txBox="1"/>
          <p:nvPr/>
        </p:nvSpPr>
        <p:spPr>
          <a:xfrm>
            <a:off x="89452" y="79513"/>
            <a:ext cx="594906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Can Evasive Obfuscation Suffice?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CA0207-6916-A467-A1FD-F7BA46D56BA4}"/>
              </a:ext>
            </a:extLst>
          </p:cNvPr>
          <p:cNvSpPr txBox="1"/>
          <p:nvPr/>
        </p:nvSpPr>
        <p:spPr>
          <a:xfrm>
            <a:off x="360947" y="1007930"/>
            <a:ext cx="3640656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[</a:t>
            </a:r>
            <a:r>
              <a:rPr lang="en-US" sz="28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’19] is </a:t>
            </a:r>
            <a:r>
              <a:rPr lang="en-US" sz="2800" i="1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almost</a:t>
            </a:r>
            <a:r>
              <a:rPr lang="en-US" sz="2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evasive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2BC9F2-6260-EC8F-5D98-4AA70E905338}"/>
              </a:ext>
            </a:extLst>
          </p:cNvPr>
          <p:cNvSpPr txBox="1"/>
          <p:nvPr/>
        </p:nvSpPr>
        <p:spPr>
          <a:xfrm>
            <a:off x="498622" y="2127619"/>
            <a:ext cx="462517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Obfuscate random subspace     ,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11F2C8-C5E0-0C59-0DB4-FA82AA9E0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987" y="2240979"/>
            <a:ext cx="213455" cy="2598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31B13BC-EBBE-7281-2E61-AA094B045C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7130" y="2185295"/>
            <a:ext cx="408348" cy="315542"/>
          </a:xfrm>
          <a:prstGeom prst="rect">
            <a:avLst/>
          </a:prstGeom>
        </p:spPr>
      </p:pic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F58B3542-B655-D894-3253-916D370F806B}"/>
              </a:ext>
            </a:extLst>
          </p:cNvPr>
          <p:cNvSpPr/>
          <p:nvPr/>
        </p:nvSpPr>
        <p:spPr>
          <a:xfrm>
            <a:off x="5750974" y="1986898"/>
            <a:ext cx="2983833" cy="1027877"/>
          </a:xfrm>
          <a:prstGeom prst="wedgeRectCallout">
            <a:avLst>
              <a:gd name="adj1" fmla="val -63057"/>
              <a:gd name="adj2" fmla="val -5779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On their own, evasive except for un-interesting point at origin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02FAFF-891B-6563-2DFA-F17E2DB60D3F}"/>
              </a:ext>
            </a:extLst>
          </p:cNvPr>
          <p:cNvSpPr txBox="1"/>
          <p:nvPr/>
        </p:nvSpPr>
        <p:spPr>
          <a:xfrm>
            <a:off x="3942661" y="3292869"/>
            <a:ext cx="1258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But…</a:t>
            </a:r>
          </a:p>
        </p:txBody>
      </p:sp>
      <p:pic>
        <p:nvPicPr>
          <p:cNvPr id="13" name="Graphic 12" descr="Money with solid fill">
            <a:extLst>
              <a:ext uri="{FF2B5EF4-FFF2-40B4-BE49-F238E27FC236}">
                <a16:creationId xmlns:a16="http://schemas.microsoft.com/office/drawing/2014/main" id="{E4A779CB-F5A2-65C4-9A47-3A2172099D1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t="39604" b="14775"/>
          <a:stretch/>
        </p:blipFill>
        <p:spPr>
          <a:xfrm>
            <a:off x="498622" y="4166304"/>
            <a:ext cx="1161582" cy="52992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0958A5A-E557-E5B8-1680-D4583B6AA719}"/>
              </a:ext>
            </a:extLst>
          </p:cNvPr>
          <p:cNvSpPr txBox="1"/>
          <p:nvPr/>
        </p:nvSpPr>
        <p:spPr>
          <a:xfrm>
            <a:off x="1609392" y="4203785"/>
            <a:ext cx="485216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allows adversary to find one input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D37BCB6-C4FD-BD51-D6E5-DB8FF1341C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1960" y="4331114"/>
            <a:ext cx="213455" cy="25985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794C619-7A67-6D15-CD32-5693A1B6CE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7488" y="4265805"/>
            <a:ext cx="408348" cy="31554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3C2E8449-E722-0197-3BE0-FBC032F6EEF0}"/>
              </a:ext>
            </a:extLst>
          </p:cNvPr>
          <p:cNvSpPr txBox="1"/>
          <p:nvPr/>
        </p:nvSpPr>
        <p:spPr>
          <a:xfrm>
            <a:off x="355750" y="1395939"/>
            <a:ext cx="61058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(building on [Aaronson-Christiano’12, Ben-David-Sattath</a:t>
            </a:r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’16</a:t>
            </a: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])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000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BB76916-2199-32C6-5055-F937D84B7D5B}"/>
              </a:ext>
            </a:extLst>
          </p:cNvPr>
          <p:cNvSpPr txBox="1"/>
          <p:nvPr/>
        </p:nvSpPr>
        <p:spPr>
          <a:xfrm>
            <a:off x="89452" y="79513"/>
            <a:ext cx="204286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Our Result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BD9A77-7598-ED7D-1005-68F506AEF949}"/>
              </a:ext>
            </a:extLst>
          </p:cNvPr>
          <p:cNvSpPr/>
          <p:nvPr/>
        </p:nvSpPr>
        <p:spPr>
          <a:xfrm>
            <a:off x="714675" y="1075321"/>
            <a:ext cx="7714649" cy="20880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 err="1">
                <a:solidFill>
                  <a:schemeClr val="tx1"/>
                </a:solidFill>
              </a:rPr>
              <a:t>Thm</a:t>
            </a:r>
            <a:r>
              <a:rPr lang="en-US" sz="2600" dirty="0">
                <a:solidFill>
                  <a:schemeClr val="tx1"/>
                </a:solidFill>
              </a:rPr>
              <a:t> [this work]: PK Quantum Money cannot be black-box based on evasive obfuscation, supposing: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Mint only makes classical obfuscation queries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tx1"/>
                </a:solidFill>
              </a:rPr>
              <a:t>Verifier makes no obfuscation queries (but possibly makes quantum evaluation queries)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E53636-C04C-9881-BB22-17FE719A24CA}"/>
              </a:ext>
            </a:extLst>
          </p:cNvPr>
          <p:cNvSpPr/>
          <p:nvPr/>
        </p:nvSpPr>
        <p:spPr>
          <a:xfrm>
            <a:off x="714675" y="3370021"/>
            <a:ext cx="7714649" cy="16254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>
                <a:solidFill>
                  <a:schemeClr val="tx1"/>
                </a:solidFill>
              </a:rPr>
              <a:t>Cor</a:t>
            </a:r>
            <a:r>
              <a:rPr lang="en-US" sz="2600" dirty="0">
                <a:solidFill>
                  <a:schemeClr val="tx1"/>
                </a:solidFill>
              </a:rPr>
              <a:t> [this work] (informal): PK Quantum Money cannot be black-box based on one-way functions, supposing the mint only makes classical queries to the OWF and the verifier is “natural”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0C1FCA6F-6932-A731-F69C-87715D56D3BA}"/>
              </a:ext>
            </a:extLst>
          </p:cNvPr>
          <p:cNvSpPr/>
          <p:nvPr/>
        </p:nvSpPr>
        <p:spPr>
          <a:xfrm>
            <a:off x="4095429" y="377164"/>
            <a:ext cx="4663560" cy="1151915"/>
          </a:xfrm>
          <a:prstGeom prst="wedgeRectCallout">
            <a:avLst>
              <a:gd name="adj1" fmla="val -13095"/>
              <a:gd name="adj2" fmla="val 89995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Very natural restrictions that capture essentially all known applications of obfuscation to quantum protocols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6BD78043-4493-E199-3F76-3AE60221C299}"/>
              </a:ext>
            </a:extLst>
          </p:cNvPr>
          <p:cNvSpPr/>
          <p:nvPr/>
        </p:nvSpPr>
        <p:spPr>
          <a:xfrm>
            <a:off x="0" y="1831383"/>
            <a:ext cx="4417996" cy="1151915"/>
          </a:xfrm>
          <a:prstGeom prst="wedgeRectCallout">
            <a:avLst>
              <a:gd name="adj1" fmla="val -13095"/>
              <a:gd name="adj2" fmla="val 89995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Rough dual to [Ananth-Hu-Yuen’23], who prove impossibility when the </a:t>
            </a:r>
            <a:r>
              <a:rPr lang="en-US" sz="2200" i="1" dirty="0">
                <a:solidFill>
                  <a:schemeClr val="tx1"/>
                </a:solidFill>
              </a:rPr>
              <a:t>verifier</a:t>
            </a:r>
            <a:r>
              <a:rPr lang="en-US" sz="2200" dirty="0">
                <a:solidFill>
                  <a:schemeClr val="tx1"/>
                </a:solidFill>
              </a:rPr>
              <a:t> makes classical queries</a:t>
            </a:r>
          </a:p>
        </p:txBody>
      </p:sp>
    </p:spTree>
    <p:extLst>
      <p:ext uri="{BB962C8B-B14F-4D97-AF65-F5344CB8AC3E}">
        <p14:creationId xmlns:p14="http://schemas.microsoft.com/office/powerpoint/2010/main" val="145873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D70527-78AE-D706-9748-93B892EC3C01}"/>
              </a:ext>
            </a:extLst>
          </p:cNvPr>
          <p:cNvSpPr txBox="1"/>
          <p:nvPr/>
        </p:nvSpPr>
        <p:spPr>
          <a:xfrm>
            <a:off x="89452" y="79513"/>
            <a:ext cx="7390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Step 1: Oracles for evasive obfuscation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76FFD9-8443-8641-56A5-2D2D0EAE48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7150" y="1299040"/>
            <a:ext cx="330200" cy="355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2BED069-6726-7BE1-FDF8-06B1E84E2F76}"/>
              </a:ext>
            </a:extLst>
          </p:cNvPr>
          <p:cNvSpPr txBox="1"/>
          <p:nvPr/>
        </p:nvSpPr>
        <p:spPr>
          <a:xfrm>
            <a:off x="1806589" y="931486"/>
            <a:ext cx="44184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maps circuits to bit-strings, represents obfuscator</a:t>
            </a: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EC0BF63A-D56E-067B-CC51-710C93FC609E}"/>
              </a:ext>
            </a:extLst>
          </p:cNvPr>
          <p:cNvSpPr/>
          <p:nvPr/>
        </p:nvSpPr>
        <p:spPr>
          <a:xfrm>
            <a:off x="3893283" y="819171"/>
            <a:ext cx="4663560" cy="856747"/>
          </a:xfrm>
          <a:prstGeom prst="wedgeRectCallout">
            <a:avLst>
              <a:gd name="adj1" fmla="val -26098"/>
              <a:gd name="adj2" fmla="val 91118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Ensures obfuscation is totally broken if any accepting input is known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D083E08-457C-1216-DB42-CFE025FD99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4600" y="1887968"/>
            <a:ext cx="6654800" cy="13843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2604B81-9F5D-1669-6FD8-B9D9659AE0BE}"/>
              </a:ext>
            </a:extLst>
          </p:cNvPr>
          <p:cNvSpPr/>
          <p:nvPr/>
        </p:nvSpPr>
        <p:spPr>
          <a:xfrm>
            <a:off x="824163" y="4195396"/>
            <a:ext cx="7495674" cy="7820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>
                <a:solidFill>
                  <a:schemeClr val="tx1"/>
                </a:solidFill>
              </a:rPr>
              <a:t>Lem</a:t>
            </a:r>
            <a:r>
              <a:rPr lang="en-US" sz="2600" dirty="0">
                <a:solidFill>
                  <a:schemeClr val="tx1"/>
                </a:solidFill>
              </a:rPr>
              <a:t> [this work] (informal): Any reasonable notion of evasive obfuscation is captured by this oracle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95698C-89B7-8464-DDB9-F5E9836AFF2C}"/>
              </a:ext>
            </a:extLst>
          </p:cNvPr>
          <p:cNvSpPr txBox="1"/>
          <p:nvPr/>
        </p:nvSpPr>
        <p:spPr>
          <a:xfrm>
            <a:off x="1657350" y="3399183"/>
            <a:ext cx="5941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Ignore computation, only count queries</a:t>
            </a:r>
          </a:p>
        </p:txBody>
      </p:sp>
    </p:spTree>
    <p:extLst>
      <p:ext uri="{BB962C8B-B14F-4D97-AF65-F5344CB8AC3E}">
        <p14:creationId xmlns:p14="http://schemas.microsoft.com/office/powerpoint/2010/main" val="117493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F6A711-C2EF-8A5A-A89E-0391DC4E5348}"/>
              </a:ext>
            </a:extLst>
          </p:cNvPr>
          <p:cNvSpPr txBox="1"/>
          <p:nvPr/>
        </p:nvSpPr>
        <p:spPr>
          <a:xfrm>
            <a:off x="89452" y="79513"/>
            <a:ext cx="8603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Step 2: Use Oracle To Break Quantum Money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F829BA4-6F56-4415-C32E-4327FCA76389}"/>
              </a:ext>
            </a:extLst>
          </p:cNvPr>
          <p:cNvGrpSpPr/>
          <p:nvPr/>
        </p:nvGrpSpPr>
        <p:grpSpPr>
          <a:xfrm>
            <a:off x="1915603" y="1287016"/>
            <a:ext cx="4979945" cy="2420283"/>
            <a:chOff x="2243595" y="1694517"/>
            <a:chExt cx="3951692" cy="1920546"/>
          </a:xfrm>
        </p:grpSpPr>
        <p:pic>
          <p:nvPicPr>
            <p:cNvPr id="5" name="Graphic 4" descr="Money with solid fill">
              <a:extLst>
                <a:ext uri="{FF2B5EF4-FFF2-40B4-BE49-F238E27FC236}">
                  <a16:creationId xmlns:a16="http://schemas.microsoft.com/office/drawing/2014/main" id="{E67190A4-20D8-EBFB-38EA-41649EAFD4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39604" b="14775"/>
            <a:stretch/>
          </p:blipFill>
          <p:spPr>
            <a:xfrm>
              <a:off x="3469927" y="2591393"/>
              <a:ext cx="1161582" cy="529924"/>
            </a:xfrm>
            <a:prstGeom prst="rect">
              <a:avLst/>
            </a:prstGeom>
          </p:spPr>
        </p:pic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6445BE9C-53F6-0622-47B8-F9F1A9B4DF4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52223" y="2232343"/>
              <a:ext cx="582337" cy="80303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44AEDFA-9FB6-266A-27B4-D307A3CEF7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52387" y="1844026"/>
              <a:ext cx="342900" cy="317500"/>
            </a:xfrm>
            <a:prstGeom prst="rect">
              <a:avLst/>
            </a:prstGeom>
          </p:spPr>
        </p:pic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15657278-A10B-125D-C48D-125A3BDD71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08141" y="2280008"/>
              <a:ext cx="607541" cy="84130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Graphic 18" descr="Bank with solid fill">
              <a:extLst>
                <a:ext uri="{FF2B5EF4-FFF2-40B4-BE49-F238E27FC236}">
                  <a16:creationId xmlns:a16="http://schemas.microsoft.com/office/drawing/2014/main" id="{630AFA6A-6DD0-6B20-9AA7-5A61FACFFD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243595" y="2700663"/>
              <a:ext cx="914400" cy="914400"/>
            </a:xfrm>
            <a:prstGeom prst="rect">
              <a:avLst/>
            </a:prstGeom>
          </p:spPr>
        </p:pic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7B6254D-FC44-F53B-67B8-DD5DD2BFC1F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60682" y="2102346"/>
              <a:ext cx="222274" cy="68359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9121326D-C7B9-6E66-79B3-CACFDF22CB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80307" y="2151587"/>
              <a:ext cx="218475" cy="64428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7053A5A4-1F3D-DAA0-89F2-121A38A6AD7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780307" y="1694517"/>
              <a:ext cx="330200" cy="3556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9408065F-E778-0221-B41D-A005D68DD05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334138" y="2320799"/>
              <a:ext cx="282428" cy="273870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5BF427D8-0959-CD40-01A9-2CAD0A88D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rot="18312926">
              <a:off x="4960547" y="2410771"/>
              <a:ext cx="929929" cy="291588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B9A51B63-6C36-2499-1574-77A7ED2771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929509" y="3121317"/>
              <a:ext cx="647700" cy="330200"/>
            </a:xfrm>
            <a:prstGeom prst="rect">
              <a:avLst/>
            </a:prstGeom>
          </p:spPr>
        </p:pic>
        <p:sp>
          <p:nvSpPr>
            <p:cNvPr id="35" name="Right Arrow 34">
              <a:extLst>
                <a:ext uri="{FF2B5EF4-FFF2-40B4-BE49-F238E27FC236}">
                  <a16:creationId xmlns:a16="http://schemas.microsoft.com/office/drawing/2014/main" id="{114E1FCB-7128-569D-9E7A-B9B7BA34DA53}"/>
                </a:ext>
              </a:extLst>
            </p:cNvPr>
            <p:cNvSpPr/>
            <p:nvPr/>
          </p:nvSpPr>
          <p:spPr>
            <a:xfrm>
              <a:off x="3195198" y="3157863"/>
              <a:ext cx="1612498" cy="195117"/>
            </a:xfrm>
            <a:prstGeom prst="rightArrow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7009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D289B57-E80C-0BEF-F3AD-C9F8B8A298AE}"/>
              </a:ext>
            </a:extLst>
          </p:cNvPr>
          <p:cNvSpPr txBox="1"/>
          <p:nvPr/>
        </p:nvSpPr>
        <p:spPr>
          <a:xfrm>
            <a:off x="89452" y="79513"/>
            <a:ext cx="882754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The Double-Spend Problem with Digital Currency</a:t>
            </a:r>
          </a:p>
        </p:txBody>
      </p:sp>
      <p:pic>
        <p:nvPicPr>
          <p:cNvPr id="11" name="Graphic 10" descr="Devil face outline with solid fill">
            <a:extLst>
              <a:ext uri="{FF2B5EF4-FFF2-40B4-BE49-F238E27FC236}">
                <a16:creationId xmlns:a16="http://schemas.microsoft.com/office/drawing/2014/main" id="{56F559CF-3848-E11F-3AAB-25B2BAFAE4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33876" y="1822418"/>
            <a:ext cx="1254823" cy="1254823"/>
          </a:xfrm>
          <a:prstGeom prst="rect">
            <a:avLst/>
          </a:prstGeom>
        </p:spPr>
      </p:pic>
      <p:pic>
        <p:nvPicPr>
          <p:cNvPr id="12" name="Graphic 11" descr="Office worker male with solid fill">
            <a:extLst>
              <a:ext uri="{FF2B5EF4-FFF2-40B4-BE49-F238E27FC236}">
                <a16:creationId xmlns:a16="http://schemas.microsoft.com/office/drawing/2014/main" id="{82B90ED2-FB90-45F6-0653-E289EE42A9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61111" y="2568329"/>
            <a:ext cx="1437868" cy="1437868"/>
          </a:xfrm>
          <a:prstGeom prst="rect">
            <a:avLst/>
          </a:prstGeom>
        </p:spPr>
      </p:pic>
      <p:pic>
        <p:nvPicPr>
          <p:cNvPr id="13" name="Graphic 12" descr="Office worker female with solid fill">
            <a:extLst>
              <a:ext uri="{FF2B5EF4-FFF2-40B4-BE49-F238E27FC236}">
                <a16:creationId xmlns:a16="http://schemas.microsoft.com/office/drawing/2014/main" id="{E3B3B178-B7F8-C4D5-9E2A-5BC2213B15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61112" y="944800"/>
            <a:ext cx="1437868" cy="1437868"/>
          </a:xfrm>
          <a:prstGeom prst="rect">
            <a:avLst/>
          </a:prstGeom>
        </p:spPr>
      </p:pic>
      <p:sp>
        <p:nvSpPr>
          <p:cNvPr id="14" name="Right Arrow 13">
            <a:extLst>
              <a:ext uri="{FF2B5EF4-FFF2-40B4-BE49-F238E27FC236}">
                <a16:creationId xmlns:a16="http://schemas.microsoft.com/office/drawing/2014/main" id="{7163912D-ED17-E2E8-628E-22D58D6DBD32}"/>
              </a:ext>
            </a:extLst>
          </p:cNvPr>
          <p:cNvSpPr/>
          <p:nvPr/>
        </p:nvSpPr>
        <p:spPr>
          <a:xfrm rot="20300254">
            <a:off x="3814194" y="1764031"/>
            <a:ext cx="1240387" cy="27642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6B7EE849-EBBD-4591-6F4F-99EFF7136D97}"/>
              </a:ext>
            </a:extLst>
          </p:cNvPr>
          <p:cNvSpPr/>
          <p:nvPr/>
        </p:nvSpPr>
        <p:spPr>
          <a:xfrm rot="1299746" flipV="1">
            <a:off x="3814194" y="2734418"/>
            <a:ext cx="1240387" cy="27642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Graphic 15" descr="Money with solid fill">
            <a:extLst>
              <a:ext uri="{FF2B5EF4-FFF2-40B4-BE49-F238E27FC236}">
                <a16:creationId xmlns:a16="http://schemas.microsoft.com/office/drawing/2014/main" id="{A7D90B9F-12E5-96DE-0372-B17E407BCC36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t="39604" b="14775"/>
          <a:stretch/>
        </p:blipFill>
        <p:spPr>
          <a:xfrm>
            <a:off x="2987325" y="2864462"/>
            <a:ext cx="926771" cy="42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843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B11928-E51D-B865-9BA2-9C331D40F1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A5B0F54-FA47-2CC2-1DE7-3B6331EC57BD}"/>
              </a:ext>
            </a:extLst>
          </p:cNvPr>
          <p:cNvSpPr txBox="1"/>
          <p:nvPr/>
        </p:nvSpPr>
        <p:spPr>
          <a:xfrm>
            <a:off x="89452" y="79513"/>
            <a:ext cx="8603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Step 2: Use Oracle To Break Quantum Money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2D967CA-AD93-8420-0124-0E1CE456970E}"/>
              </a:ext>
            </a:extLst>
          </p:cNvPr>
          <p:cNvGrpSpPr/>
          <p:nvPr/>
        </p:nvGrpSpPr>
        <p:grpSpPr>
          <a:xfrm>
            <a:off x="1915603" y="1277077"/>
            <a:ext cx="4979945" cy="2420283"/>
            <a:chOff x="1915603" y="1277077"/>
            <a:chExt cx="4979945" cy="2420283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A2CDC246-5856-2162-CDDC-5FEF346F5CDA}"/>
                </a:ext>
              </a:extLst>
            </p:cNvPr>
            <p:cNvGrpSpPr/>
            <p:nvPr/>
          </p:nvGrpSpPr>
          <p:grpSpPr>
            <a:xfrm>
              <a:off x="1915603" y="1277077"/>
              <a:ext cx="4979945" cy="2420283"/>
              <a:chOff x="2243595" y="1694517"/>
              <a:chExt cx="3951692" cy="1920546"/>
            </a:xfrm>
          </p:grpSpPr>
          <p:pic>
            <p:nvPicPr>
              <p:cNvPr id="5" name="Graphic 4" descr="Money with solid fill">
                <a:extLst>
                  <a:ext uri="{FF2B5EF4-FFF2-40B4-BE49-F238E27FC236}">
                    <a16:creationId xmlns:a16="http://schemas.microsoft.com/office/drawing/2014/main" id="{73AE4BB3-A2E0-9A94-32C4-E0B7EE4FEC2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 t="39604" b="14775"/>
              <a:stretch/>
            </p:blipFill>
            <p:spPr>
              <a:xfrm>
                <a:off x="3469927" y="2591393"/>
                <a:ext cx="1161582" cy="529924"/>
              </a:xfrm>
              <a:prstGeom prst="rect">
                <a:avLst/>
              </a:prstGeom>
            </p:spPr>
          </p:pic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82D08EE6-7465-5A8D-2882-47452818114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52223" y="2232343"/>
                <a:ext cx="582337" cy="8030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4954B1BA-7F9C-C084-B1F0-33DAD79E55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52387" y="1844026"/>
                <a:ext cx="342900" cy="317500"/>
              </a:xfrm>
              <a:prstGeom prst="rect">
                <a:avLst/>
              </a:prstGeom>
            </p:spPr>
          </p:pic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F446CE17-ED94-1436-A026-F7D9D9FD797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508141" y="2280008"/>
                <a:ext cx="607541" cy="84130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9" name="Graphic 18" descr="Bank with solid fill">
                <a:extLst>
                  <a:ext uri="{FF2B5EF4-FFF2-40B4-BE49-F238E27FC236}">
                    <a16:creationId xmlns:a16="http://schemas.microsoft.com/office/drawing/2014/main" id="{6BCD7AF5-3EE0-67EA-1578-D71FF351CD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243595" y="2700663"/>
                <a:ext cx="914400" cy="914400"/>
              </a:xfrm>
              <a:prstGeom prst="rect">
                <a:avLst/>
              </a:prstGeom>
            </p:spPr>
          </p:pic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C55925EB-1017-F348-6469-5832E97803F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560682" y="2102346"/>
                <a:ext cx="222274" cy="68359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FB932149-ADC0-8442-F7A3-6417A6FBE01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780307" y="2151587"/>
                <a:ext cx="218475" cy="64428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7" name="Picture 26">
                <a:extLst>
                  <a:ext uri="{FF2B5EF4-FFF2-40B4-BE49-F238E27FC236}">
                    <a16:creationId xmlns:a16="http://schemas.microsoft.com/office/drawing/2014/main" id="{F6EA4925-CE04-14FA-D13E-999644F407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80307" y="1694517"/>
                <a:ext cx="330200" cy="355600"/>
              </a:xfrm>
              <a:prstGeom prst="rect">
                <a:avLst/>
              </a:prstGeom>
            </p:spPr>
          </p:pic>
          <p:pic>
            <p:nvPicPr>
              <p:cNvPr id="28" name="Picture 27">
                <a:extLst>
                  <a:ext uri="{FF2B5EF4-FFF2-40B4-BE49-F238E27FC236}">
                    <a16:creationId xmlns:a16="http://schemas.microsoft.com/office/drawing/2014/main" id="{07F59DF1-2373-5C92-2B56-EED6CB3474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334138" y="2320799"/>
                <a:ext cx="282428" cy="273870"/>
              </a:xfrm>
              <a:prstGeom prst="rect">
                <a:avLst/>
              </a:prstGeom>
            </p:spPr>
          </p:pic>
          <p:pic>
            <p:nvPicPr>
              <p:cNvPr id="33" name="Picture 32">
                <a:extLst>
                  <a:ext uri="{FF2B5EF4-FFF2-40B4-BE49-F238E27FC236}">
                    <a16:creationId xmlns:a16="http://schemas.microsoft.com/office/drawing/2014/main" id="{CC02BEA5-F5F2-85FB-A6D2-AE9D223846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929509" y="3121317"/>
                <a:ext cx="647700" cy="330200"/>
              </a:xfrm>
              <a:prstGeom prst="rect">
                <a:avLst/>
              </a:prstGeom>
            </p:spPr>
          </p:pic>
          <p:sp>
            <p:nvSpPr>
              <p:cNvPr id="35" name="Right Arrow 34">
                <a:extLst>
                  <a:ext uri="{FF2B5EF4-FFF2-40B4-BE49-F238E27FC236}">
                    <a16:creationId xmlns:a16="http://schemas.microsoft.com/office/drawing/2014/main" id="{0AF4E89A-7A06-EF7F-CC54-4B328DA6C385}"/>
                  </a:ext>
                </a:extLst>
              </p:cNvPr>
              <p:cNvSpPr/>
              <p:nvPr/>
            </p:nvSpPr>
            <p:spPr>
              <a:xfrm>
                <a:off x="3195198" y="3157863"/>
                <a:ext cx="1612498" cy="195117"/>
              </a:xfrm>
              <a:prstGeom prst="rightArrow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9AF59977-33D0-C448-8CD3-DA9E9E9EE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 rot="18396821">
              <a:off x="5319239" y="2126489"/>
              <a:ext cx="1279337" cy="369808"/>
            </a:xfrm>
            <a:prstGeom prst="rect">
              <a:avLst/>
            </a:prstGeom>
          </p:spPr>
        </p:pic>
      </p:grp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24ECB222-60BA-F3E7-FDFC-517C47500D90}"/>
              </a:ext>
            </a:extLst>
          </p:cNvPr>
          <p:cNvSpPr/>
          <p:nvPr/>
        </p:nvSpPr>
        <p:spPr>
          <a:xfrm>
            <a:off x="2590664" y="743785"/>
            <a:ext cx="3438939" cy="1042507"/>
          </a:xfrm>
          <a:prstGeom prst="wedgeRectCallout">
            <a:avLst>
              <a:gd name="adj1" fmla="val 44602"/>
              <a:gd name="adj2" fmla="val 83941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Can assume </a:t>
            </a:r>
            <a:r>
              <a:rPr lang="en-US" dirty="0" err="1">
                <a:solidFill>
                  <a:schemeClr val="tx1"/>
                </a:solidFill>
              </a:rPr>
              <a:t>wlog</a:t>
            </a:r>
            <a:r>
              <a:rPr lang="en-US" dirty="0">
                <a:solidFill>
                  <a:schemeClr val="tx1"/>
                </a:solidFill>
              </a:rPr>
              <a:t> that only queries to verifier were responses from prior obfuscation queries</a:t>
            </a:r>
          </a:p>
        </p:txBody>
      </p:sp>
    </p:spTree>
    <p:extLst>
      <p:ext uri="{BB962C8B-B14F-4D97-AF65-F5344CB8AC3E}">
        <p14:creationId xmlns:p14="http://schemas.microsoft.com/office/powerpoint/2010/main" val="38981630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490198-D889-A267-5F10-65D8F8251F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6895F5-C0A5-246C-9E37-1D016D7D9801}"/>
              </a:ext>
            </a:extLst>
          </p:cNvPr>
          <p:cNvSpPr txBox="1"/>
          <p:nvPr/>
        </p:nvSpPr>
        <p:spPr>
          <a:xfrm>
            <a:off x="89452" y="79513"/>
            <a:ext cx="8603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Step 2: Use Oracle To Break Quantum Money</a:t>
            </a:r>
          </a:p>
        </p:txBody>
      </p:sp>
      <p:pic>
        <p:nvPicPr>
          <p:cNvPr id="5" name="Graphic 4" descr="Money with solid fill">
            <a:extLst>
              <a:ext uri="{FF2B5EF4-FFF2-40B4-BE49-F238E27FC236}">
                <a16:creationId xmlns:a16="http://schemas.microsoft.com/office/drawing/2014/main" id="{7BFBCC3E-80D1-E562-D876-3A5301895E5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9604" b="14775"/>
          <a:stretch/>
        </p:blipFill>
        <p:spPr>
          <a:xfrm>
            <a:off x="3461034" y="2397382"/>
            <a:ext cx="1463832" cy="6678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F14817E-534D-0697-9C70-E7C5AAFA60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3423" y="1455546"/>
            <a:ext cx="432125" cy="400115"/>
          </a:xfrm>
          <a:prstGeom prst="rect">
            <a:avLst/>
          </a:prstGeom>
        </p:spPr>
      </p:pic>
      <p:pic>
        <p:nvPicPr>
          <p:cNvPr id="19" name="Graphic 18" descr="Bank with solid fill">
            <a:extLst>
              <a:ext uri="{FF2B5EF4-FFF2-40B4-BE49-F238E27FC236}">
                <a16:creationId xmlns:a16="http://schemas.microsoft.com/office/drawing/2014/main" id="{DEF5ADB3-5BDF-949A-245E-BDCF67C9F8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15603" y="2535085"/>
            <a:ext cx="1152332" cy="1152332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AE855C8-9693-9C22-AA15-6E98AF2E97C8}"/>
              </a:ext>
            </a:extLst>
          </p:cNvPr>
          <p:cNvCxnSpPr>
            <a:cxnSpLocks/>
          </p:cNvCxnSpPr>
          <p:nvPr/>
        </p:nvCxnSpPr>
        <p:spPr>
          <a:xfrm flipV="1">
            <a:off x="2315198" y="1781082"/>
            <a:ext cx="280111" cy="8614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02BACCF-5488-76C9-D461-4BF14C1223EF}"/>
              </a:ext>
            </a:extLst>
          </p:cNvPr>
          <p:cNvCxnSpPr>
            <a:cxnSpLocks/>
          </p:cNvCxnSpPr>
          <p:nvPr/>
        </p:nvCxnSpPr>
        <p:spPr>
          <a:xfrm flipH="1">
            <a:off x="2591971" y="1843136"/>
            <a:ext cx="275323" cy="8119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60563886-3471-96BA-17BF-84F8A98163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91971" y="1267134"/>
            <a:ext cx="416120" cy="448129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66E829A-437E-74F2-4A63-D845CE1F77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29706" y="2056378"/>
            <a:ext cx="355917" cy="34513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E379B475-ED55-0174-0218-A7102027597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00407" y="3065195"/>
            <a:ext cx="816235" cy="416120"/>
          </a:xfrm>
          <a:prstGeom prst="rect">
            <a:avLst/>
          </a:prstGeom>
        </p:spPr>
      </p:pic>
      <p:sp>
        <p:nvSpPr>
          <p:cNvPr id="35" name="Right Arrow 34">
            <a:extLst>
              <a:ext uri="{FF2B5EF4-FFF2-40B4-BE49-F238E27FC236}">
                <a16:creationId xmlns:a16="http://schemas.microsoft.com/office/drawing/2014/main" id="{4EDBF2FC-CB04-4549-D982-3F8E381BC574}"/>
              </a:ext>
            </a:extLst>
          </p:cNvPr>
          <p:cNvSpPr/>
          <p:nvPr/>
        </p:nvSpPr>
        <p:spPr>
          <a:xfrm>
            <a:off x="3114819" y="3111251"/>
            <a:ext cx="2032079" cy="24588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3B7F17B-284C-B978-B140-E8120BCBEF2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8396821">
            <a:off x="5319239" y="2116546"/>
            <a:ext cx="1279337" cy="369808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F7022BE3-852D-C1EB-3FAE-D9C46DB6D7C6}"/>
              </a:ext>
            </a:extLst>
          </p:cNvPr>
          <p:cNvSpPr/>
          <p:nvPr/>
        </p:nvSpPr>
        <p:spPr>
          <a:xfrm>
            <a:off x="6488835" y="3357139"/>
            <a:ext cx="2578503" cy="746398"/>
          </a:xfrm>
          <a:prstGeom prst="wedgeRectCallout">
            <a:avLst>
              <a:gd name="adj1" fmla="val -48852"/>
              <a:gd name="adj2" fmla="val -13682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Verifiers queries can be quantum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9A7B7B4A-2541-4D01-8239-F3BEA3013469}"/>
              </a:ext>
            </a:extLst>
          </p:cNvPr>
          <p:cNvSpPr/>
          <p:nvPr/>
        </p:nvSpPr>
        <p:spPr>
          <a:xfrm>
            <a:off x="5874334" y="1948070"/>
            <a:ext cx="735188" cy="993913"/>
          </a:xfrm>
          <a:custGeom>
            <a:avLst/>
            <a:gdLst>
              <a:gd name="connsiteX0" fmla="*/ 49388 w 735188"/>
              <a:gd name="connsiteY0" fmla="*/ 993913 h 993913"/>
              <a:gd name="connsiteX1" fmla="*/ 9631 w 735188"/>
              <a:gd name="connsiteY1" fmla="*/ 824948 h 993913"/>
              <a:gd name="connsiteX2" fmla="*/ 208414 w 735188"/>
              <a:gd name="connsiteY2" fmla="*/ 874644 h 993913"/>
              <a:gd name="connsiteX3" fmla="*/ 168657 w 735188"/>
              <a:gd name="connsiteY3" fmla="*/ 636105 h 993913"/>
              <a:gd name="connsiteX4" fmla="*/ 427075 w 735188"/>
              <a:gd name="connsiteY4" fmla="*/ 626165 h 993913"/>
              <a:gd name="connsiteX5" fmla="*/ 317744 w 735188"/>
              <a:gd name="connsiteY5" fmla="*/ 407505 h 993913"/>
              <a:gd name="connsiteX6" fmla="*/ 566223 w 735188"/>
              <a:gd name="connsiteY6" fmla="*/ 407505 h 993913"/>
              <a:gd name="connsiteX7" fmla="*/ 456892 w 735188"/>
              <a:gd name="connsiteY7" fmla="*/ 228600 h 993913"/>
              <a:gd name="connsiteX8" fmla="*/ 685492 w 735188"/>
              <a:gd name="connsiteY8" fmla="*/ 198783 h 993913"/>
              <a:gd name="connsiteX9" fmla="*/ 665614 w 735188"/>
              <a:gd name="connsiteY9" fmla="*/ 79513 h 993913"/>
              <a:gd name="connsiteX10" fmla="*/ 735188 w 735188"/>
              <a:gd name="connsiteY10" fmla="*/ 0 h 99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5188" h="993913">
                <a:moveTo>
                  <a:pt x="49388" y="993913"/>
                </a:moveTo>
                <a:cubicBezTo>
                  <a:pt x="16257" y="919369"/>
                  <a:pt x="-16873" y="844826"/>
                  <a:pt x="9631" y="824948"/>
                </a:cubicBezTo>
                <a:cubicBezTo>
                  <a:pt x="36135" y="805070"/>
                  <a:pt x="181910" y="906118"/>
                  <a:pt x="208414" y="874644"/>
                </a:cubicBezTo>
                <a:cubicBezTo>
                  <a:pt x="234918" y="843170"/>
                  <a:pt x="132214" y="677518"/>
                  <a:pt x="168657" y="636105"/>
                </a:cubicBezTo>
                <a:cubicBezTo>
                  <a:pt x="205101" y="594692"/>
                  <a:pt x="402227" y="664265"/>
                  <a:pt x="427075" y="626165"/>
                </a:cubicBezTo>
                <a:cubicBezTo>
                  <a:pt x="451923" y="588065"/>
                  <a:pt x="294553" y="443948"/>
                  <a:pt x="317744" y="407505"/>
                </a:cubicBezTo>
                <a:cubicBezTo>
                  <a:pt x="340935" y="371062"/>
                  <a:pt x="543032" y="437322"/>
                  <a:pt x="566223" y="407505"/>
                </a:cubicBezTo>
                <a:cubicBezTo>
                  <a:pt x="589414" y="377688"/>
                  <a:pt x="437014" y="263387"/>
                  <a:pt x="456892" y="228600"/>
                </a:cubicBezTo>
                <a:cubicBezTo>
                  <a:pt x="476770" y="193813"/>
                  <a:pt x="650705" y="223631"/>
                  <a:pt x="685492" y="198783"/>
                </a:cubicBezTo>
                <a:cubicBezTo>
                  <a:pt x="720279" y="173935"/>
                  <a:pt x="657331" y="112644"/>
                  <a:pt x="665614" y="79513"/>
                </a:cubicBezTo>
                <a:cubicBezTo>
                  <a:pt x="673897" y="46382"/>
                  <a:pt x="667271" y="99391"/>
                  <a:pt x="735188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9291159-E385-FA4A-C12E-E200807F13AC}"/>
              </a:ext>
            </a:extLst>
          </p:cNvPr>
          <p:cNvSpPr/>
          <p:nvPr/>
        </p:nvSpPr>
        <p:spPr>
          <a:xfrm>
            <a:off x="5983357" y="1997766"/>
            <a:ext cx="820975" cy="993913"/>
          </a:xfrm>
          <a:custGeom>
            <a:avLst/>
            <a:gdLst>
              <a:gd name="connsiteX0" fmla="*/ 775252 w 820975"/>
              <a:gd name="connsiteY0" fmla="*/ 0 h 993913"/>
              <a:gd name="connsiteX1" fmla="*/ 805069 w 820975"/>
              <a:gd name="connsiteY1" fmla="*/ 139148 h 993913"/>
              <a:gd name="connsiteX2" fmla="*/ 556591 w 820975"/>
              <a:gd name="connsiteY2" fmla="*/ 248478 h 993913"/>
              <a:gd name="connsiteX3" fmla="*/ 616226 w 820975"/>
              <a:gd name="connsiteY3" fmla="*/ 467139 h 993913"/>
              <a:gd name="connsiteX4" fmla="*/ 417443 w 820975"/>
              <a:gd name="connsiteY4" fmla="*/ 457200 h 993913"/>
              <a:gd name="connsiteX5" fmla="*/ 437321 w 820975"/>
              <a:gd name="connsiteY5" fmla="*/ 715617 h 993913"/>
              <a:gd name="connsiteX6" fmla="*/ 208721 w 820975"/>
              <a:gd name="connsiteY6" fmla="*/ 675861 h 993913"/>
              <a:gd name="connsiteX7" fmla="*/ 258417 w 820975"/>
              <a:gd name="connsiteY7" fmla="*/ 904461 h 993913"/>
              <a:gd name="connsiteX8" fmla="*/ 39756 w 820975"/>
              <a:gd name="connsiteY8" fmla="*/ 894522 h 993913"/>
              <a:gd name="connsiteX9" fmla="*/ 0 w 820975"/>
              <a:gd name="connsiteY9" fmla="*/ 993913 h 99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0975" h="993913">
                <a:moveTo>
                  <a:pt x="775252" y="0"/>
                </a:moveTo>
                <a:cubicBezTo>
                  <a:pt x="808382" y="48867"/>
                  <a:pt x="841512" y="97735"/>
                  <a:pt x="805069" y="139148"/>
                </a:cubicBezTo>
                <a:cubicBezTo>
                  <a:pt x="768626" y="180561"/>
                  <a:pt x="588065" y="193813"/>
                  <a:pt x="556591" y="248478"/>
                </a:cubicBezTo>
                <a:cubicBezTo>
                  <a:pt x="525117" y="303143"/>
                  <a:pt x="639417" y="432352"/>
                  <a:pt x="616226" y="467139"/>
                </a:cubicBezTo>
                <a:cubicBezTo>
                  <a:pt x="593035" y="501926"/>
                  <a:pt x="447261" y="415787"/>
                  <a:pt x="417443" y="457200"/>
                </a:cubicBezTo>
                <a:cubicBezTo>
                  <a:pt x="387625" y="498613"/>
                  <a:pt x="472108" y="679174"/>
                  <a:pt x="437321" y="715617"/>
                </a:cubicBezTo>
                <a:cubicBezTo>
                  <a:pt x="402534" y="752060"/>
                  <a:pt x="238538" y="644387"/>
                  <a:pt x="208721" y="675861"/>
                </a:cubicBezTo>
                <a:cubicBezTo>
                  <a:pt x="178904" y="707335"/>
                  <a:pt x="286578" y="868017"/>
                  <a:pt x="258417" y="904461"/>
                </a:cubicBezTo>
                <a:cubicBezTo>
                  <a:pt x="230256" y="940905"/>
                  <a:pt x="82825" y="879613"/>
                  <a:pt x="39756" y="894522"/>
                </a:cubicBezTo>
                <a:cubicBezTo>
                  <a:pt x="-3313" y="909431"/>
                  <a:pt x="31474" y="934278"/>
                  <a:pt x="0" y="993913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4620C8A-4BDC-A937-8BFF-DD827A8B7520}"/>
              </a:ext>
            </a:extLst>
          </p:cNvPr>
          <p:cNvGrpSpPr/>
          <p:nvPr/>
        </p:nvGrpSpPr>
        <p:grpSpPr>
          <a:xfrm>
            <a:off x="314485" y="4222994"/>
            <a:ext cx="8603766" cy="508220"/>
            <a:chOff x="314485" y="4580802"/>
            <a:chExt cx="8603766" cy="50822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25B8A15-3F23-958B-9BBC-58011460348A}"/>
                </a:ext>
              </a:extLst>
            </p:cNvPr>
            <p:cNvSpPr/>
            <p:nvPr/>
          </p:nvSpPr>
          <p:spPr>
            <a:xfrm>
              <a:off x="314485" y="4580802"/>
              <a:ext cx="8603766" cy="50822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00" b="1" dirty="0">
                  <a:solidFill>
                    <a:schemeClr val="tx1"/>
                  </a:solidFill>
                </a:rPr>
                <a:t>Observation: </a:t>
              </a:r>
              <a:r>
                <a:rPr lang="en-US" sz="2600" dirty="0">
                  <a:solidFill>
                    <a:schemeClr val="tx1"/>
                  </a:solidFill>
                </a:rPr>
                <a:t>If adversary can compute all       , scheme broken</a:t>
              </a: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FB5EA99-EE61-86CA-6F8F-691EEB4640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151405" y="4683053"/>
              <a:ext cx="375541" cy="36416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0970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77EF59-0B99-2398-C4F4-D9E9BD4FCD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304E42D-1678-0931-9E37-E2BA7EEE984A}"/>
              </a:ext>
            </a:extLst>
          </p:cNvPr>
          <p:cNvSpPr txBox="1"/>
          <p:nvPr/>
        </p:nvSpPr>
        <p:spPr>
          <a:xfrm>
            <a:off x="89452" y="79513"/>
            <a:ext cx="8603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Step 2: Use Oracle To Break Quantum Money</a:t>
            </a:r>
          </a:p>
        </p:txBody>
      </p:sp>
      <p:pic>
        <p:nvPicPr>
          <p:cNvPr id="5" name="Graphic 4" descr="Money with solid fill">
            <a:extLst>
              <a:ext uri="{FF2B5EF4-FFF2-40B4-BE49-F238E27FC236}">
                <a16:creationId xmlns:a16="http://schemas.microsoft.com/office/drawing/2014/main" id="{4B56F834-5852-A8C9-2544-95E55468228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9604" b="14775"/>
          <a:stretch/>
        </p:blipFill>
        <p:spPr>
          <a:xfrm>
            <a:off x="1335335" y="3110052"/>
            <a:ext cx="1161582" cy="529924"/>
          </a:xfrm>
          <a:prstGeom prst="rect">
            <a:avLst/>
          </a:prstGeom>
        </p:spPr>
      </p:pic>
      <p:pic>
        <p:nvPicPr>
          <p:cNvPr id="13" name="Graphic 12" descr="Magnifying glass with solid fill">
            <a:extLst>
              <a:ext uri="{FF2B5EF4-FFF2-40B4-BE49-F238E27FC236}">
                <a16:creationId xmlns:a16="http://schemas.microsoft.com/office/drawing/2014/main" id="{BAE73865-C03D-5DF6-678D-D2187B5855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96188" y="2395367"/>
            <a:ext cx="719206" cy="714685"/>
          </a:xfrm>
          <a:prstGeom prst="rect">
            <a:avLst/>
          </a:prstGeom>
        </p:spPr>
      </p:pic>
      <p:sp>
        <p:nvSpPr>
          <p:cNvPr id="17" name="Right Arrow 16">
            <a:extLst>
              <a:ext uri="{FF2B5EF4-FFF2-40B4-BE49-F238E27FC236}">
                <a16:creationId xmlns:a16="http://schemas.microsoft.com/office/drawing/2014/main" id="{0CAF36C4-F758-B654-DBAF-DA0DC501662D}"/>
              </a:ext>
            </a:extLst>
          </p:cNvPr>
          <p:cNvSpPr/>
          <p:nvPr/>
        </p:nvSpPr>
        <p:spPr>
          <a:xfrm>
            <a:off x="4987916" y="2564581"/>
            <a:ext cx="626165" cy="24773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FF298092-69C2-7C7F-481E-DE3A6AD246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11746" y="2496958"/>
            <a:ext cx="419100" cy="406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78FDEF-C172-E13A-BFCF-1DB86D218E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55791" y="1548392"/>
            <a:ext cx="432125" cy="4001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BAA4B84-3956-73E5-FC97-121BFDDC69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92775" y="3158041"/>
            <a:ext cx="816235" cy="416120"/>
          </a:xfrm>
          <a:prstGeom prst="rect">
            <a:avLst/>
          </a:prstGeom>
        </p:spPr>
      </p:pic>
      <p:sp>
        <p:nvSpPr>
          <p:cNvPr id="12" name="Freeform 11">
            <a:extLst>
              <a:ext uri="{FF2B5EF4-FFF2-40B4-BE49-F238E27FC236}">
                <a16:creationId xmlns:a16="http://schemas.microsoft.com/office/drawing/2014/main" id="{FB63C908-4138-0E6E-59BA-B52E69872E6A}"/>
              </a:ext>
            </a:extLst>
          </p:cNvPr>
          <p:cNvSpPr/>
          <p:nvPr/>
        </p:nvSpPr>
        <p:spPr>
          <a:xfrm>
            <a:off x="3708131" y="2042623"/>
            <a:ext cx="735188" cy="993913"/>
          </a:xfrm>
          <a:custGeom>
            <a:avLst/>
            <a:gdLst>
              <a:gd name="connsiteX0" fmla="*/ 49388 w 735188"/>
              <a:gd name="connsiteY0" fmla="*/ 993913 h 993913"/>
              <a:gd name="connsiteX1" fmla="*/ 9631 w 735188"/>
              <a:gd name="connsiteY1" fmla="*/ 824948 h 993913"/>
              <a:gd name="connsiteX2" fmla="*/ 208414 w 735188"/>
              <a:gd name="connsiteY2" fmla="*/ 874644 h 993913"/>
              <a:gd name="connsiteX3" fmla="*/ 168657 w 735188"/>
              <a:gd name="connsiteY3" fmla="*/ 636105 h 993913"/>
              <a:gd name="connsiteX4" fmla="*/ 427075 w 735188"/>
              <a:gd name="connsiteY4" fmla="*/ 626165 h 993913"/>
              <a:gd name="connsiteX5" fmla="*/ 317744 w 735188"/>
              <a:gd name="connsiteY5" fmla="*/ 407505 h 993913"/>
              <a:gd name="connsiteX6" fmla="*/ 566223 w 735188"/>
              <a:gd name="connsiteY6" fmla="*/ 407505 h 993913"/>
              <a:gd name="connsiteX7" fmla="*/ 456892 w 735188"/>
              <a:gd name="connsiteY7" fmla="*/ 228600 h 993913"/>
              <a:gd name="connsiteX8" fmla="*/ 685492 w 735188"/>
              <a:gd name="connsiteY8" fmla="*/ 198783 h 993913"/>
              <a:gd name="connsiteX9" fmla="*/ 665614 w 735188"/>
              <a:gd name="connsiteY9" fmla="*/ 79513 h 993913"/>
              <a:gd name="connsiteX10" fmla="*/ 735188 w 735188"/>
              <a:gd name="connsiteY10" fmla="*/ 0 h 99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5188" h="993913">
                <a:moveTo>
                  <a:pt x="49388" y="993913"/>
                </a:moveTo>
                <a:cubicBezTo>
                  <a:pt x="16257" y="919369"/>
                  <a:pt x="-16873" y="844826"/>
                  <a:pt x="9631" y="824948"/>
                </a:cubicBezTo>
                <a:cubicBezTo>
                  <a:pt x="36135" y="805070"/>
                  <a:pt x="181910" y="906118"/>
                  <a:pt x="208414" y="874644"/>
                </a:cubicBezTo>
                <a:cubicBezTo>
                  <a:pt x="234918" y="843170"/>
                  <a:pt x="132214" y="677518"/>
                  <a:pt x="168657" y="636105"/>
                </a:cubicBezTo>
                <a:cubicBezTo>
                  <a:pt x="205101" y="594692"/>
                  <a:pt x="402227" y="664265"/>
                  <a:pt x="427075" y="626165"/>
                </a:cubicBezTo>
                <a:cubicBezTo>
                  <a:pt x="451923" y="588065"/>
                  <a:pt x="294553" y="443948"/>
                  <a:pt x="317744" y="407505"/>
                </a:cubicBezTo>
                <a:cubicBezTo>
                  <a:pt x="340935" y="371062"/>
                  <a:pt x="543032" y="437322"/>
                  <a:pt x="566223" y="407505"/>
                </a:cubicBezTo>
                <a:cubicBezTo>
                  <a:pt x="589414" y="377688"/>
                  <a:pt x="437014" y="263387"/>
                  <a:pt x="456892" y="228600"/>
                </a:cubicBezTo>
                <a:cubicBezTo>
                  <a:pt x="476770" y="193813"/>
                  <a:pt x="650705" y="223631"/>
                  <a:pt x="685492" y="198783"/>
                </a:cubicBezTo>
                <a:cubicBezTo>
                  <a:pt x="720279" y="173935"/>
                  <a:pt x="657331" y="112644"/>
                  <a:pt x="665614" y="79513"/>
                </a:cubicBezTo>
                <a:cubicBezTo>
                  <a:pt x="673897" y="46382"/>
                  <a:pt x="667271" y="99391"/>
                  <a:pt x="735188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94ACBC8D-4DCF-21E6-0342-1E684BDC3787}"/>
              </a:ext>
            </a:extLst>
          </p:cNvPr>
          <p:cNvSpPr/>
          <p:nvPr/>
        </p:nvSpPr>
        <p:spPr>
          <a:xfrm>
            <a:off x="4075725" y="2090612"/>
            <a:ext cx="820975" cy="993913"/>
          </a:xfrm>
          <a:custGeom>
            <a:avLst/>
            <a:gdLst>
              <a:gd name="connsiteX0" fmla="*/ 775252 w 820975"/>
              <a:gd name="connsiteY0" fmla="*/ 0 h 993913"/>
              <a:gd name="connsiteX1" fmla="*/ 805069 w 820975"/>
              <a:gd name="connsiteY1" fmla="*/ 139148 h 993913"/>
              <a:gd name="connsiteX2" fmla="*/ 556591 w 820975"/>
              <a:gd name="connsiteY2" fmla="*/ 248478 h 993913"/>
              <a:gd name="connsiteX3" fmla="*/ 616226 w 820975"/>
              <a:gd name="connsiteY3" fmla="*/ 467139 h 993913"/>
              <a:gd name="connsiteX4" fmla="*/ 417443 w 820975"/>
              <a:gd name="connsiteY4" fmla="*/ 457200 h 993913"/>
              <a:gd name="connsiteX5" fmla="*/ 437321 w 820975"/>
              <a:gd name="connsiteY5" fmla="*/ 715617 h 993913"/>
              <a:gd name="connsiteX6" fmla="*/ 208721 w 820975"/>
              <a:gd name="connsiteY6" fmla="*/ 675861 h 993913"/>
              <a:gd name="connsiteX7" fmla="*/ 258417 w 820975"/>
              <a:gd name="connsiteY7" fmla="*/ 904461 h 993913"/>
              <a:gd name="connsiteX8" fmla="*/ 39756 w 820975"/>
              <a:gd name="connsiteY8" fmla="*/ 894522 h 993913"/>
              <a:gd name="connsiteX9" fmla="*/ 0 w 820975"/>
              <a:gd name="connsiteY9" fmla="*/ 993913 h 99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0975" h="993913">
                <a:moveTo>
                  <a:pt x="775252" y="0"/>
                </a:moveTo>
                <a:cubicBezTo>
                  <a:pt x="808382" y="48867"/>
                  <a:pt x="841512" y="97735"/>
                  <a:pt x="805069" y="139148"/>
                </a:cubicBezTo>
                <a:cubicBezTo>
                  <a:pt x="768626" y="180561"/>
                  <a:pt x="588065" y="193813"/>
                  <a:pt x="556591" y="248478"/>
                </a:cubicBezTo>
                <a:cubicBezTo>
                  <a:pt x="525117" y="303143"/>
                  <a:pt x="639417" y="432352"/>
                  <a:pt x="616226" y="467139"/>
                </a:cubicBezTo>
                <a:cubicBezTo>
                  <a:pt x="593035" y="501926"/>
                  <a:pt x="447261" y="415787"/>
                  <a:pt x="417443" y="457200"/>
                </a:cubicBezTo>
                <a:cubicBezTo>
                  <a:pt x="387625" y="498613"/>
                  <a:pt x="472108" y="679174"/>
                  <a:pt x="437321" y="715617"/>
                </a:cubicBezTo>
                <a:cubicBezTo>
                  <a:pt x="402534" y="752060"/>
                  <a:pt x="238538" y="644387"/>
                  <a:pt x="208721" y="675861"/>
                </a:cubicBezTo>
                <a:cubicBezTo>
                  <a:pt x="178904" y="707335"/>
                  <a:pt x="286578" y="868017"/>
                  <a:pt x="258417" y="904461"/>
                </a:cubicBezTo>
                <a:cubicBezTo>
                  <a:pt x="230256" y="940905"/>
                  <a:pt x="82825" y="879613"/>
                  <a:pt x="39756" y="894522"/>
                </a:cubicBezTo>
                <a:cubicBezTo>
                  <a:pt x="-3313" y="909431"/>
                  <a:pt x="31474" y="934278"/>
                  <a:pt x="0" y="993913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A0AAEC2-7415-B443-A9AF-461DC3AF3D45}"/>
              </a:ext>
            </a:extLst>
          </p:cNvPr>
          <p:cNvSpPr txBox="1"/>
          <p:nvPr/>
        </p:nvSpPr>
        <p:spPr>
          <a:xfrm>
            <a:off x="6302592" y="2429802"/>
            <a:ext cx="4780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or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14659E5-17FF-10E1-9D4A-548219E4104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22398" y="2517274"/>
            <a:ext cx="304800" cy="3175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D67E9EB-2349-0813-E024-33AA53545D6F}"/>
              </a:ext>
            </a:extLst>
          </p:cNvPr>
          <p:cNvSpPr txBox="1"/>
          <p:nvPr/>
        </p:nvSpPr>
        <p:spPr>
          <a:xfrm>
            <a:off x="89452" y="1118205"/>
            <a:ext cx="2484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The attack idea:</a:t>
            </a:r>
          </a:p>
        </p:txBody>
      </p:sp>
      <p:sp>
        <p:nvSpPr>
          <p:cNvPr id="21" name="Right Arrow 20">
            <a:extLst>
              <a:ext uri="{FF2B5EF4-FFF2-40B4-BE49-F238E27FC236}">
                <a16:creationId xmlns:a16="http://schemas.microsoft.com/office/drawing/2014/main" id="{09C618A1-EBF4-FEC7-04C4-D71392729069}"/>
              </a:ext>
            </a:extLst>
          </p:cNvPr>
          <p:cNvSpPr/>
          <p:nvPr/>
        </p:nvSpPr>
        <p:spPr>
          <a:xfrm>
            <a:off x="2546612" y="3269973"/>
            <a:ext cx="806407" cy="186627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68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E83EC6-15D9-82E4-C7A0-0D1DAB914ADE}"/>
              </a:ext>
            </a:extLst>
          </p:cNvPr>
          <p:cNvSpPr txBox="1"/>
          <p:nvPr/>
        </p:nvSpPr>
        <p:spPr>
          <a:xfrm>
            <a:off x="89452" y="79513"/>
            <a:ext cx="8603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Step 2: Use Oracle To Break Quantum Money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F18A49-D159-3236-36FB-828CACC56D4B}"/>
              </a:ext>
            </a:extLst>
          </p:cNvPr>
          <p:cNvSpPr txBox="1"/>
          <p:nvPr/>
        </p:nvSpPr>
        <p:spPr>
          <a:xfrm>
            <a:off x="89452" y="1118205"/>
            <a:ext cx="3716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Assume for now a single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F8F4BCE-C25A-FDCA-E385-983AF4FAE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6175" y="1176615"/>
            <a:ext cx="419100" cy="40640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BBFF74AB-3613-0A24-504E-11E0CABD9721}"/>
              </a:ext>
            </a:extLst>
          </p:cNvPr>
          <p:cNvGrpSpPr/>
          <p:nvPr/>
        </p:nvGrpSpPr>
        <p:grpSpPr>
          <a:xfrm>
            <a:off x="463920" y="2048530"/>
            <a:ext cx="8216160" cy="523220"/>
            <a:chOff x="775252" y="2033786"/>
            <a:chExt cx="8216160" cy="52322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3DFBB51-4B01-AA2B-5E7F-87FDB0F4A714}"/>
                </a:ext>
              </a:extLst>
            </p:cNvPr>
            <p:cNvSpPr txBox="1"/>
            <p:nvPr/>
          </p:nvSpPr>
          <p:spPr>
            <a:xfrm>
              <a:off x="775252" y="2033786"/>
              <a:ext cx="821616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Case 1: Measuring query gives        with non-</a:t>
              </a:r>
              <a:r>
                <a:rPr lang="en-US" sz="2800" dirty="0" err="1"/>
                <a:t>negl</a:t>
              </a:r>
              <a:r>
                <a:rPr lang="en-US" sz="2800" dirty="0"/>
                <a:t> prob. 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B1152194-D487-FEDC-BB85-57A3CFE738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26546" y="2090972"/>
              <a:ext cx="419100" cy="406400"/>
            </a:xfrm>
            <a:prstGeom prst="rect">
              <a:avLst/>
            </a:prstGeom>
          </p:spPr>
        </p:pic>
      </p:grpSp>
      <p:sp>
        <p:nvSpPr>
          <p:cNvPr id="10" name="Right Arrow 9">
            <a:extLst>
              <a:ext uri="{FF2B5EF4-FFF2-40B4-BE49-F238E27FC236}">
                <a16:creationId xmlns:a16="http://schemas.microsoft.com/office/drawing/2014/main" id="{19B3332A-29FC-A6B1-03AD-57191A28E518}"/>
              </a:ext>
            </a:extLst>
          </p:cNvPr>
          <p:cNvSpPr/>
          <p:nvPr/>
        </p:nvSpPr>
        <p:spPr>
          <a:xfrm>
            <a:off x="1615469" y="2697158"/>
            <a:ext cx="577998" cy="33844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689DFF-B236-5F81-88F0-EA7CB68DC333}"/>
              </a:ext>
            </a:extLst>
          </p:cNvPr>
          <p:cNvSpPr txBox="1"/>
          <p:nvPr/>
        </p:nvSpPr>
        <p:spPr>
          <a:xfrm>
            <a:off x="2193467" y="2567641"/>
            <a:ext cx="2408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scheme broken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4EAAB5-7116-331F-D8E2-DF1CBC2F6981}"/>
              </a:ext>
            </a:extLst>
          </p:cNvPr>
          <p:cNvSpPr txBox="1"/>
          <p:nvPr/>
        </p:nvSpPr>
        <p:spPr>
          <a:xfrm>
            <a:off x="463920" y="3505550"/>
            <a:ext cx="8839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Case 1: Measuring query gives      with overwhelming prob. </a:t>
            </a:r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5B9437BB-7693-0614-14FB-570481DF58D4}"/>
              </a:ext>
            </a:extLst>
          </p:cNvPr>
          <p:cNvSpPr/>
          <p:nvPr/>
        </p:nvSpPr>
        <p:spPr>
          <a:xfrm>
            <a:off x="1615469" y="4089036"/>
            <a:ext cx="577998" cy="33844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6920B2D-8F20-E9D6-6553-08EDBFDD17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5153" y="3576936"/>
            <a:ext cx="304800" cy="317500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2D8F1135-9616-25C2-EE65-EE907C56DC25}"/>
              </a:ext>
            </a:extLst>
          </p:cNvPr>
          <p:cNvGrpSpPr/>
          <p:nvPr/>
        </p:nvGrpSpPr>
        <p:grpSpPr>
          <a:xfrm>
            <a:off x="2193467" y="4029092"/>
            <a:ext cx="6837128" cy="461665"/>
            <a:chOff x="2193467" y="4029092"/>
            <a:chExt cx="6837128" cy="46166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6B32E81-76F4-9602-F317-7FAFFE3200DB}"/>
                </a:ext>
              </a:extLst>
            </p:cNvPr>
            <p:cNvSpPr txBox="1"/>
            <p:nvPr/>
          </p:nvSpPr>
          <p:spPr>
            <a:xfrm>
              <a:off x="2193467" y="4029092"/>
              <a:ext cx="68371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Can answer      queries for ourselves (just output      )  </a:t>
              </a:r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66B51E4-43C8-938F-52D7-3ED6577EADA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06175" y="4136784"/>
              <a:ext cx="280870" cy="260065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6AD6FA7A-16C6-0B0D-77F6-2DEF97E858C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297310" y="4109281"/>
              <a:ext cx="280870" cy="292573"/>
            </a:xfrm>
            <a:prstGeom prst="rect">
              <a:avLst/>
            </a:prstGeom>
          </p:spPr>
        </p:pic>
      </p:grpSp>
      <p:sp>
        <p:nvSpPr>
          <p:cNvPr id="22" name="Right Arrow 21">
            <a:extLst>
              <a:ext uri="{FF2B5EF4-FFF2-40B4-BE49-F238E27FC236}">
                <a16:creationId xmlns:a16="http://schemas.microsoft.com/office/drawing/2014/main" id="{D7E5A355-4E4A-F0DF-BD5E-C47CB8707D9E}"/>
              </a:ext>
            </a:extLst>
          </p:cNvPr>
          <p:cNvSpPr/>
          <p:nvPr/>
        </p:nvSpPr>
        <p:spPr>
          <a:xfrm>
            <a:off x="1615469" y="4610645"/>
            <a:ext cx="577998" cy="338446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4382E38-8133-6DF4-56A4-D60BE1CEC5C1}"/>
              </a:ext>
            </a:extLst>
          </p:cNvPr>
          <p:cNvSpPr txBox="1"/>
          <p:nvPr/>
        </p:nvSpPr>
        <p:spPr>
          <a:xfrm>
            <a:off x="2193467" y="4550701"/>
            <a:ext cx="43636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Oracle useless, so scheme broken</a:t>
            </a:r>
          </a:p>
        </p:txBody>
      </p:sp>
    </p:spTree>
    <p:extLst>
      <p:ext uri="{BB962C8B-B14F-4D97-AF65-F5344CB8AC3E}">
        <p14:creationId xmlns:p14="http://schemas.microsoft.com/office/powerpoint/2010/main" val="652418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01C6A4-9EAE-1F14-1C21-3F9B4BDBC6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A1E403E-27FD-FBB4-49AB-1FC917BE0813}"/>
              </a:ext>
            </a:extLst>
          </p:cNvPr>
          <p:cNvSpPr txBox="1"/>
          <p:nvPr/>
        </p:nvSpPr>
        <p:spPr>
          <a:xfrm>
            <a:off x="89452" y="79513"/>
            <a:ext cx="8603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Step 2: Use Oracle To Break Quantum Money</a:t>
            </a:r>
          </a:p>
        </p:txBody>
      </p:sp>
      <p:pic>
        <p:nvPicPr>
          <p:cNvPr id="5" name="Graphic 4" descr="Money with solid fill">
            <a:extLst>
              <a:ext uri="{FF2B5EF4-FFF2-40B4-BE49-F238E27FC236}">
                <a16:creationId xmlns:a16="http://schemas.microsoft.com/office/drawing/2014/main" id="{4FB445EB-4FAE-6971-7E8E-85DAF5C599B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9604" b="14775"/>
          <a:stretch/>
        </p:blipFill>
        <p:spPr>
          <a:xfrm>
            <a:off x="198780" y="3495371"/>
            <a:ext cx="1161582" cy="529924"/>
          </a:xfrm>
          <a:prstGeom prst="rect">
            <a:avLst/>
          </a:prstGeom>
        </p:spPr>
      </p:pic>
      <p:pic>
        <p:nvPicPr>
          <p:cNvPr id="13" name="Graphic 12" descr="Magnifying glass with solid fill">
            <a:extLst>
              <a:ext uri="{FF2B5EF4-FFF2-40B4-BE49-F238E27FC236}">
                <a16:creationId xmlns:a16="http://schemas.microsoft.com/office/drawing/2014/main" id="{A67BD4D0-2912-18FF-F0FA-05E74B7E92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59633" y="2780686"/>
            <a:ext cx="719206" cy="714685"/>
          </a:xfrm>
          <a:prstGeom prst="rect">
            <a:avLst/>
          </a:prstGeom>
        </p:spPr>
      </p:pic>
      <p:sp>
        <p:nvSpPr>
          <p:cNvPr id="17" name="Right Arrow 16">
            <a:extLst>
              <a:ext uri="{FF2B5EF4-FFF2-40B4-BE49-F238E27FC236}">
                <a16:creationId xmlns:a16="http://schemas.microsoft.com/office/drawing/2014/main" id="{654F70D6-CD2A-2659-60F0-0F0FF83042BB}"/>
              </a:ext>
            </a:extLst>
          </p:cNvPr>
          <p:cNvSpPr/>
          <p:nvPr/>
        </p:nvSpPr>
        <p:spPr>
          <a:xfrm rot="19923662">
            <a:off x="3656843" y="2778726"/>
            <a:ext cx="626165" cy="24773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99124992-1BA0-C337-DF1B-0C0F0ADB6C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57139" y="2495098"/>
            <a:ext cx="419100" cy="406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04C5B6-DD8A-1B54-14B2-9D388C3B39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19236" y="1933711"/>
            <a:ext cx="432125" cy="4001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5F66CAA-1E2E-3DAA-0141-DF5C8E4B11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56220" y="3543360"/>
            <a:ext cx="816235" cy="416120"/>
          </a:xfrm>
          <a:prstGeom prst="rect">
            <a:avLst/>
          </a:prstGeom>
        </p:spPr>
      </p:pic>
      <p:sp>
        <p:nvSpPr>
          <p:cNvPr id="12" name="Freeform 11">
            <a:extLst>
              <a:ext uri="{FF2B5EF4-FFF2-40B4-BE49-F238E27FC236}">
                <a16:creationId xmlns:a16="http://schemas.microsoft.com/office/drawing/2014/main" id="{40F86E66-2120-BC7B-98F7-9DE690DAFD04}"/>
              </a:ext>
            </a:extLst>
          </p:cNvPr>
          <p:cNvSpPr/>
          <p:nvPr/>
        </p:nvSpPr>
        <p:spPr>
          <a:xfrm>
            <a:off x="2571576" y="2427942"/>
            <a:ext cx="735188" cy="993913"/>
          </a:xfrm>
          <a:custGeom>
            <a:avLst/>
            <a:gdLst>
              <a:gd name="connsiteX0" fmla="*/ 49388 w 735188"/>
              <a:gd name="connsiteY0" fmla="*/ 993913 h 993913"/>
              <a:gd name="connsiteX1" fmla="*/ 9631 w 735188"/>
              <a:gd name="connsiteY1" fmla="*/ 824948 h 993913"/>
              <a:gd name="connsiteX2" fmla="*/ 208414 w 735188"/>
              <a:gd name="connsiteY2" fmla="*/ 874644 h 993913"/>
              <a:gd name="connsiteX3" fmla="*/ 168657 w 735188"/>
              <a:gd name="connsiteY3" fmla="*/ 636105 h 993913"/>
              <a:gd name="connsiteX4" fmla="*/ 427075 w 735188"/>
              <a:gd name="connsiteY4" fmla="*/ 626165 h 993913"/>
              <a:gd name="connsiteX5" fmla="*/ 317744 w 735188"/>
              <a:gd name="connsiteY5" fmla="*/ 407505 h 993913"/>
              <a:gd name="connsiteX6" fmla="*/ 566223 w 735188"/>
              <a:gd name="connsiteY6" fmla="*/ 407505 h 993913"/>
              <a:gd name="connsiteX7" fmla="*/ 456892 w 735188"/>
              <a:gd name="connsiteY7" fmla="*/ 228600 h 993913"/>
              <a:gd name="connsiteX8" fmla="*/ 685492 w 735188"/>
              <a:gd name="connsiteY8" fmla="*/ 198783 h 993913"/>
              <a:gd name="connsiteX9" fmla="*/ 665614 w 735188"/>
              <a:gd name="connsiteY9" fmla="*/ 79513 h 993913"/>
              <a:gd name="connsiteX10" fmla="*/ 735188 w 735188"/>
              <a:gd name="connsiteY10" fmla="*/ 0 h 99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5188" h="993913">
                <a:moveTo>
                  <a:pt x="49388" y="993913"/>
                </a:moveTo>
                <a:cubicBezTo>
                  <a:pt x="16257" y="919369"/>
                  <a:pt x="-16873" y="844826"/>
                  <a:pt x="9631" y="824948"/>
                </a:cubicBezTo>
                <a:cubicBezTo>
                  <a:pt x="36135" y="805070"/>
                  <a:pt x="181910" y="906118"/>
                  <a:pt x="208414" y="874644"/>
                </a:cubicBezTo>
                <a:cubicBezTo>
                  <a:pt x="234918" y="843170"/>
                  <a:pt x="132214" y="677518"/>
                  <a:pt x="168657" y="636105"/>
                </a:cubicBezTo>
                <a:cubicBezTo>
                  <a:pt x="205101" y="594692"/>
                  <a:pt x="402227" y="664265"/>
                  <a:pt x="427075" y="626165"/>
                </a:cubicBezTo>
                <a:cubicBezTo>
                  <a:pt x="451923" y="588065"/>
                  <a:pt x="294553" y="443948"/>
                  <a:pt x="317744" y="407505"/>
                </a:cubicBezTo>
                <a:cubicBezTo>
                  <a:pt x="340935" y="371062"/>
                  <a:pt x="543032" y="437322"/>
                  <a:pt x="566223" y="407505"/>
                </a:cubicBezTo>
                <a:cubicBezTo>
                  <a:pt x="589414" y="377688"/>
                  <a:pt x="437014" y="263387"/>
                  <a:pt x="456892" y="228600"/>
                </a:cubicBezTo>
                <a:cubicBezTo>
                  <a:pt x="476770" y="193813"/>
                  <a:pt x="650705" y="223631"/>
                  <a:pt x="685492" y="198783"/>
                </a:cubicBezTo>
                <a:cubicBezTo>
                  <a:pt x="720279" y="173935"/>
                  <a:pt x="657331" y="112644"/>
                  <a:pt x="665614" y="79513"/>
                </a:cubicBezTo>
                <a:cubicBezTo>
                  <a:pt x="673897" y="46382"/>
                  <a:pt x="667271" y="99391"/>
                  <a:pt x="735188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51637D6F-252D-BFFD-FBAB-CF4DF5E79975}"/>
              </a:ext>
            </a:extLst>
          </p:cNvPr>
          <p:cNvSpPr/>
          <p:nvPr/>
        </p:nvSpPr>
        <p:spPr>
          <a:xfrm>
            <a:off x="2939170" y="2475931"/>
            <a:ext cx="820975" cy="993913"/>
          </a:xfrm>
          <a:custGeom>
            <a:avLst/>
            <a:gdLst>
              <a:gd name="connsiteX0" fmla="*/ 775252 w 820975"/>
              <a:gd name="connsiteY0" fmla="*/ 0 h 993913"/>
              <a:gd name="connsiteX1" fmla="*/ 805069 w 820975"/>
              <a:gd name="connsiteY1" fmla="*/ 139148 h 993913"/>
              <a:gd name="connsiteX2" fmla="*/ 556591 w 820975"/>
              <a:gd name="connsiteY2" fmla="*/ 248478 h 993913"/>
              <a:gd name="connsiteX3" fmla="*/ 616226 w 820975"/>
              <a:gd name="connsiteY3" fmla="*/ 467139 h 993913"/>
              <a:gd name="connsiteX4" fmla="*/ 417443 w 820975"/>
              <a:gd name="connsiteY4" fmla="*/ 457200 h 993913"/>
              <a:gd name="connsiteX5" fmla="*/ 437321 w 820975"/>
              <a:gd name="connsiteY5" fmla="*/ 715617 h 993913"/>
              <a:gd name="connsiteX6" fmla="*/ 208721 w 820975"/>
              <a:gd name="connsiteY6" fmla="*/ 675861 h 993913"/>
              <a:gd name="connsiteX7" fmla="*/ 258417 w 820975"/>
              <a:gd name="connsiteY7" fmla="*/ 904461 h 993913"/>
              <a:gd name="connsiteX8" fmla="*/ 39756 w 820975"/>
              <a:gd name="connsiteY8" fmla="*/ 894522 h 993913"/>
              <a:gd name="connsiteX9" fmla="*/ 0 w 820975"/>
              <a:gd name="connsiteY9" fmla="*/ 993913 h 99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0975" h="993913">
                <a:moveTo>
                  <a:pt x="775252" y="0"/>
                </a:moveTo>
                <a:cubicBezTo>
                  <a:pt x="808382" y="48867"/>
                  <a:pt x="841512" y="97735"/>
                  <a:pt x="805069" y="139148"/>
                </a:cubicBezTo>
                <a:cubicBezTo>
                  <a:pt x="768626" y="180561"/>
                  <a:pt x="588065" y="193813"/>
                  <a:pt x="556591" y="248478"/>
                </a:cubicBezTo>
                <a:cubicBezTo>
                  <a:pt x="525117" y="303143"/>
                  <a:pt x="639417" y="432352"/>
                  <a:pt x="616226" y="467139"/>
                </a:cubicBezTo>
                <a:cubicBezTo>
                  <a:pt x="593035" y="501926"/>
                  <a:pt x="447261" y="415787"/>
                  <a:pt x="417443" y="457200"/>
                </a:cubicBezTo>
                <a:cubicBezTo>
                  <a:pt x="387625" y="498613"/>
                  <a:pt x="472108" y="679174"/>
                  <a:pt x="437321" y="715617"/>
                </a:cubicBezTo>
                <a:cubicBezTo>
                  <a:pt x="402534" y="752060"/>
                  <a:pt x="238538" y="644387"/>
                  <a:pt x="208721" y="675861"/>
                </a:cubicBezTo>
                <a:cubicBezTo>
                  <a:pt x="178904" y="707335"/>
                  <a:pt x="286578" y="868017"/>
                  <a:pt x="258417" y="904461"/>
                </a:cubicBezTo>
                <a:cubicBezTo>
                  <a:pt x="230256" y="940905"/>
                  <a:pt x="82825" y="879613"/>
                  <a:pt x="39756" y="894522"/>
                </a:cubicBezTo>
                <a:cubicBezTo>
                  <a:pt x="-3313" y="909431"/>
                  <a:pt x="31474" y="934278"/>
                  <a:pt x="0" y="993913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C1C855-57F4-AFE1-D4BB-BB2B1698E449}"/>
              </a:ext>
            </a:extLst>
          </p:cNvPr>
          <p:cNvSpPr txBox="1"/>
          <p:nvPr/>
        </p:nvSpPr>
        <p:spPr>
          <a:xfrm>
            <a:off x="4847985" y="2427942"/>
            <a:ext cx="4780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or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91FBEDD-C357-D112-6FE6-982C852796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67791" y="2515414"/>
            <a:ext cx="304800" cy="3175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E3D03CB-0A06-7BDB-CCDD-0ED25C6E0D98}"/>
              </a:ext>
            </a:extLst>
          </p:cNvPr>
          <p:cNvSpPr txBox="1"/>
          <p:nvPr/>
        </p:nvSpPr>
        <p:spPr>
          <a:xfrm>
            <a:off x="89452" y="1118205"/>
            <a:ext cx="43236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The attack idea (many        ):</a:t>
            </a:r>
          </a:p>
        </p:txBody>
      </p:sp>
      <p:sp>
        <p:nvSpPr>
          <p:cNvPr id="21" name="Right Arrow 20">
            <a:extLst>
              <a:ext uri="{FF2B5EF4-FFF2-40B4-BE49-F238E27FC236}">
                <a16:creationId xmlns:a16="http://schemas.microsoft.com/office/drawing/2014/main" id="{DA70ECC8-7512-2C98-0663-EC7630078340}"/>
              </a:ext>
            </a:extLst>
          </p:cNvPr>
          <p:cNvSpPr/>
          <p:nvPr/>
        </p:nvSpPr>
        <p:spPr>
          <a:xfrm>
            <a:off x="1410057" y="3655292"/>
            <a:ext cx="806407" cy="186627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19B9EAB-75BE-0796-98D1-5C25600CD7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0309" y="1215159"/>
            <a:ext cx="419100" cy="406400"/>
          </a:xfrm>
          <a:prstGeom prst="rect">
            <a:avLst/>
          </a:prstGeom>
        </p:spPr>
      </p:pic>
      <p:sp>
        <p:nvSpPr>
          <p:cNvPr id="3" name="Right Arrow 2">
            <a:extLst>
              <a:ext uri="{FF2B5EF4-FFF2-40B4-BE49-F238E27FC236}">
                <a16:creationId xmlns:a16="http://schemas.microsoft.com/office/drawing/2014/main" id="{6414A217-CFB0-B4CF-03A2-3C5B59CF2D82}"/>
              </a:ext>
            </a:extLst>
          </p:cNvPr>
          <p:cNvSpPr/>
          <p:nvPr/>
        </p:nvSpPr>
        <p:spPr>
          <a:xfrm>
            <a:off x="3306765" y="3656962"/>
            <a:ext cx="2188364" cy="186627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Magnifying glass with solid fill">
            <a:extLst>
              <a:ext uri="{FF2B5EF4-FFF2-40B4-BE49-F238E27FC236}">
                <a16:creationId xmlns:a16="http://schemas.microsoft.com/office/drawing/2014/main" id="{2C6BF002-BB72-9B9D-5683-3ECF2AC64D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15283" y="2780686"/>
            <a:ext cx="719206" cy="714685"/>
          </a:xfrm>
          <a:prstGeom prst="rect">
            <a:avLst/>
          </a:prstGeom>
        </p:spPr>
      </p:pic>
      <p:sp>
        <p:nvSpPr>
          <p:cNvPr id="8" name="Right Arrow 7">
            <a:extLst>
              <a:ext uri="{FF2B5EF4-FFF2-40B4-BE49-F238E27FC236}">
                <a16:creationId xmlns:a16="http://schemas.microsoft.com/office/drawing/2014/main" id="{24D3A884-AA85-F5AB-FD39-8A8BC3184087}"/>
              </a:ext>
            </a:extLst>
          </p:cNvPr>
          <p:cNvSpPr/>
          <p:nvPr/>
        </p:nvSpPr>
        <p:spPr>
          <a:xfrm rot="19923662">
            <a:off x="7012493" y="2778726"/>
            <a:ext cx="626165" cy="24773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5659B6E-52E4-1B07-9BF0-1E6242D4ED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12789" y="2495098"/>
            <a:ext cx="419100" cy="406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1EFCA89-722B-14A3-A84F-3AA05B3C55B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74886" y="1933711"/>
            <a:ext cx="432125" cy="40011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6447B9D-81B8-C589-4906-45B2254BFFD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11870" y="3543360"/>
            <a:ext cx="816235" cy="416120"/>
          </a:xfrm>
          <a:prstGeom prst="rect">
            <a:avLst/>
          </a:prstGeom>
        </p:spPr>
      </p:pic>
      <p:sp>
        <p:nvSpPr>
          <p:cNvPr id="20" name="Freeform 19">
            <a:extLst>
              <a:ext uri="{FF2B5EF4-FFF2-40B4-BE49-F238E27FC236}">
                <a16:creationId xmlns:a16="http://schemas.microsoft.com/office/drawing/2014/main" id="{1CBCBBBC-B58A-4850-0520-D752C37CF497}"/>
              </a:ext>
            </a:extLst>
          </p:cNvPr>
          <p:cNvSpPr/>
          <p:nvPr/>
        </p:nvSpPr>
        <p:spPr>
          <a:xfrm>
            <a:off x="5927226" y="2427942"/>
            <a:ext cx="735188" cy="993913"/>
          </a:xfrm>
          <a:custGeom>
            <a:avLst/>
            <a:gdLst>
              <a:gd name="connsiteX0" fmla="*/ 49388 w 735188"/>
              <a:gd name="connsiteY0" fmla="*/ 993913 h 993913"/>
              <a:gd name="connsiteX1" fmla="*/ 9631 w 735188"/>
              <a:gd name="connsiteY1" fmla="*/ 824948 h 993913"/>
              <a:gd name="connsiteX2" fmla="*/ 208414 w 735188"/>
              <a:gd name="connsiteY2" fmla="*/ 874644 h 993913"/>
              <a:gd name="connsiteX3" fmla="*/ 168657 w 735188"/>
              <a:gd name="connsiteY3" fmla="*/ 636105 h 993913"/>
              <a:gd name="connsiteX4" fmla="*/ 427075 w 735188"/>
              <a:gd name="connsiteY4" fmla="*/ 626165 h 993913"/>
              <a:gd name="connsiteX5" fmla="*/ 317744 w 735188"/>
              <a:gd name="connsiteY5" fmla="*/ 407505 h 993913"/>
              <a:gd name="connsiteX6" fmla="*/ 566223 w 735188"/>
              <a:gd name="connsiteY6" fmla="*/ 407505 h 993913"/>
              <a:gd name="connsiteX7" fmla="*/ 456892 w 735188"/>
              <a:gd name="connsiteY7" fmla="*/ 228600 h 993913"/>
              <a:gd name="connsiteX8" fmla="*/ 685492 w 735188"/>
              <a:gd name="connsiteY8" fmla="*/ 198783 h 993913"/>
              <a:gd name="connsiteX9" fmla="*/ 665614 w 735188"/>
              <a:gd name="connsiteY9" fmla="*/ 79513 h 993913"/>
              <a:gd name="connsiteX10" fmla="*/ 735188 w 735188"/>
              <a:gd name="connsiteY10" fmla="*/ 0 h 99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5188" h="993913">
                <a:moveTo>
                  <a:pt x="49388" y="993913"/>
                </a:moveTo>
                <a:cubicBezTo>
                  <a:pt x="16257" y="919369"/>
                  <a:pt x="-16873" y="844826"/>
                  <a:pt x="9631" y="824948"/>
                </a:cubicBezTo>
                <a:cubicBezTo>
                  <a:pt x="36135" y="805070"/>
                  <a:pt x="181910" y="906118"/>
                  <a:pt x="208414" y="874644"/>
                </a:cubicBezTo>
                <a:cubicBezTo>
                  <a:pt x="234918" y="843170"/>
                  <a:pt x="132214" y="677518"/>
                  <a:pt x="168657" y="636105"/>
                </a:cubicBezTo>
                <a:cubicBezTo>
                  <a:pt x="205101" y="594692"/>
                  <a:pt x="402227" y="664265"/>
                  <a:pt x="427075" y="626165"/>
                </a:cubicBezTo>
                <a:cubicBezTo>
                  <a:pt x="451923" y="588065"/>
                  <a:pt x="294553" y="443948"/>
                  <a:pt x="317744" y="407505"/>
                </a:cubicBezTo>
                <a:cubicBezTo>
                  <a:pt x="340935" y="371062"/>
                  <a:pt x="543032" y="437322"/>
                  <a:pt x="566223" y="407505"/>
                </a:cubicBezTo>
                <a:cubicBezTo>
                  <a:pt x="589414" y="377688"/>
                  <a:pt x="437014" y="263387"/>
                  <a:pt x="456892" y="228600"/>
                </a:cubicBezTo>
                <a:cubicBezTo>
                  <a:pt x="476770" y="193813"/>
                  <a:pt x="650705" y="223631"/>
                  <a:pt x="685492" y="198783"/>
                </a:cubicBezTo>
                <a:cubicBezTo>
                  <a:pt x="720279" y="173935"/>
                  <a:pt x="657331" y="112644"/>
                  <a:pt x="665614" y="79513"/>
                </a:cubicBezTo>
                <a:cubicBezTo>
                  <a:pt x="673897" y="46382"/>
                  <a:pt x="667271" y="99391"/>
                  <a:pt x="735188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B84AD533-1FAB-7662-679D-8609177962CF}"/>
              </a:ext>
            </a:extLst>
          </p:cNvPr>
          <p:cNvSpPr/>
          <p:nvPr/>
        </p:nvSpPr>
        <p:spPr>
          <a:xfrm>
            <a:off x="6294820" y="2475931"/>
            <a:ext cx="820975" cy="993913"/>
          </a:xfrm>
          <a:custGeom>
            <a:avLst/>
            <a:gdLst>
              <a:gd name="connsiteX0" fmla="*/ 775252 w 820975"/>
              <a:gd name="connsiteY0" fmla="*/ 0 h 993913"/>
              <a:gd name="connsiteX1" fmla="*/ 805069 w 820975"/>
              <a:gd name="connsiteY1" fmla="*/ 139148 h 993913"/>
              <a:gd name="connsiteX2" fmla="*/ 556591 w 820975"/>
              <a:gd name="connsiteY2" fmla="*/ 248478 h 993913"/>
              <a:gd name="connsiteX3" fmla="*/ 616226 w 820975"/>
              <a:gd name="connsiteY3" fmla="*/ 467139 h 993913"/>
              <a:gd name="connsiteX4" fmla="*/ 417443 w 820975"/>
              <a:gd name="connsiteY4" fmla="*/ 457200 h 993913"/>
              <a:gd name="connsiteX5" fmla="*/ 437321 w 820975"/>
              <a:gd name="connsiteY5" fmla="*/ 715617 h 993913"/>
              <a:gd name="connsiteX6" fmla="*/ 208721 w 820975"/>
              <a:gd name="connsiteY6" fmla="*/ 675861 h 993913"/>
              <a:gd name="connsiteX7" fmla="*/ 258417 w 820975"/>
              <a:gd name="connsiteY7" fmla="*/ 904461 h 993913"/>
              <a:gd name="connsiteX8" fmla="*/ 39756 w 820975"/>
              <a:gd name="connsiteY8" fmla="*/ 894522 h 993913"/>
              <a:gd name="connsiteX9" fmla="*/ 0 w 820975"/>
              <a:gd name="connsiteY9" fmla="*/ 993913 h 99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0975" h="993913">
                <a:moveTo>
                  <a:pt x="775252" y="0"/>
                </a:moveTo>
                <a:cubicBezTo>
                  <a:pt x="808382" y="48867"/>
                  <a:pt x="841512" y="97735"/>
                  <a:pt x="805069" y="139148"/>
                </a:cubicBezTo>
                <a:cubicBezTo>
                  <a:pt x="768626" y="180561"/>
                  <a:pt x="588065" y="193813"/>
                  <a:pt x="556591" y="248478"/>
                </a:cubicBezTo>
                <a:cubicBezTo>
                  <a:pt x="525117" y="303143"/>
                  <a:pt x="639417" y="432352"/>
                  <a:pt x="616226" y="467139"/>
                </a:cubicBezTo>
                <a:cubicBezTo>
                  <a:pt x="593035" y="501926"/>
                  <a:pt x="447261" y="415787"/>
                  <a:pt x="417443" y="457200"/>
                </a:cubicBezTo>
                <a:cubicBezTo>
                  <a:pt x="387625" y="498613"/>
                  <a:pt x="472108" y="679174"/>
                  <a:pt x="437321" y="715617"/>
                </a:cubicBezTo>
                <a:cubicBezTo>
                  <a:pt x="402534" y="752060"/>
                  <a:pt x="238538" y="644387"/>
                  <a:pt x="208721" y="675861"/>
                </a:cubicBezTo>
                <a:cubicBezTo>
                  <a:pt x="178904" y="707335"/>
                  <a:pt x="286578" y="868017"/>
                  <a:pt x="258417" y="904461"/>
                </a:cubicBezTo>
                <a:cubicBezTo>
                  <a:pt x="230256" y="940905"/>
                  <a:pt x="82825" y="879613"/>
                  <a:pt x="39756" y="894522"/>
                </a:cubicBezTo>
                <a:cubicBezTo>
                  <a:pt x="-3313" y="909431"/>
                  <a:pt x="31474" y="934278"/>
                  <a:pt x="0" y="993913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00BFAA9-51A6-0602-0874-7CA8D427CF6B}"/>
              </a:ext>
            </a:extLst>
          </p:cNvPr>
          <p:cNvSpPr txBox="1"/>
          <p:nvPr/>
        </p:nvSpPr>
        <p:spPr>
          <a:xfrm>
            <a:off x="8203635" y="2427942"/>
            <a:ext cx="4780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/>
              <a:t>or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4761F7B-C178-9DE3-1577-1A7CBE8F589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23441" y="2515414"/>
            <a:ext cx="304800" cy="317500"/>
          </a:xfrm>
          <a:prstGeom prst="rect">
            <a:avLst/>
          </a:prstGeom>
        </p:spPr>
      </p:pic>
      <p:sp>
        <p:nvSpPr>
          <p:cNvPr id="25" name="Right Arrow 24">
            <a:extLst>
              <a:ext uri="{FF2B5EF4-FFF2-40B4-BE49-F238E27FC236}">
                <a16:creationId xmlns:a16="http://schemas.microsoft.com/office/drawing/2014/main" id="{6E3DE5F7-1455-7849-3566-1F1C3EA6BDDE}"/>
              </a:ext>
            </a:extLst>
          </p:cNvPr>
          <p:cNvSpPr/>
          <p:nvPr/>
        </p:nvSpPr>
        <p:spPr>
          <a:xfrm>
            <a:off x="6587744" y="3649267"/>
            <a:ext cx="806407" cy="186627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554550F-0E3D-AF0F-3AD6-B56C198297B7}"/>
              </a:ext>
            </a:extLst>
          </p:cNvPr>
          <p:cNvSpPr txBox="1"/>
          <p:nvPr/>
        </p:nvSpPr>
        <p:spPr>
          <a:xfrm>
            <a:off x="7483389" y="3387657"/>
            <a:ext cx="4331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0188C64-D7A9-DA6B-8811-4F7FDAF29E72}"/>
              </a:ext>
            </a:extLst>
          </p:cNvPr>
          <p:cNvGrpSpPr/>
          <p:nvPr/>
        </p:nvGrpSpPr>
        <p:grpSpPr>
          <a:xfrm>
            <a:off x="904242" y="4609507"/>
            <a:ext cx="7620419" cy="523220"/>
            <a:chOff x="374252" y="4572543"/>
            <a:chExt cx="7620419" cy="523220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6D5B0B0-B13B-47C6-34B4-87FB33F203DD}"/>
                </a:ext>
              </a:extLst>
            </p:cNvPr>
            <p:cNvSpPr txBox="1"/>
            <p:nvPr/>
          </p:nvSpPr>
          <p:spPr>
            <a:xfrm>
              <a:off x="374252" y="4572543"/>
              <a:ext cx="76204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Hope: eventually pick up all        or queries useless </a:t>
              </a:r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5C0443D2-552D-E1E9-633A-524A9BEA76E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65270" y="4630953"/>
              <a:ext cx="419100" cy="406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63654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1F7D54-E623-4AD6-356E-79A70055B5C5}"/>
              </a:ext>
            </a:extLst>
          </p:cNvPr>
          <p:cNvSpPr txBox="1"/>
          <p:nvPr/>
        </p:nvSpPr>
        <p:spPr>
          <a:xfrm>
            <a:off x="89452" y="79513"/>
            <a:ext cx="8603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Step 2: Use Oracle To Break Quantum Money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978793-950F-0E33-9471-B37505F75420}"/>
              </a:ext>
            </a:extLst>
          </p:cNvPr>
          <p:cNvSpPr txBox="1"/>
          <p:nvPr/>
        </p:nvSpPr>
        <p:spPr>
          <a:xfrm>
            <a:off x="536888" y="1294315"/>
            <a:ext cx="8070223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Measurement Principle: </a:t>
            </a:r>
            <a:r>
              <a:rPr lang="en-US" sz="2400" dirty="0"/>
              <a:t>measuring a quantum state changes it</a:t>
            </a:r>
          </a:p>
        </p:txBody>
      </p:sp>
      <p:pic>
        <p:nvPicPr>
          <p:cNvPr id="6" name="Graphic 5" descr="Money with solid fill">
            <a:extLst>
              <a:ext uri="{FF2B5EF4-FFF2-40B4-BE49-F238E27FC236}">
                <a16:creationId xmlns:a16="http://schemas.microsoft.com/office/drawing/2014/main" id="{5E5876B1-C9CF-ACB1-CC54-CBF92B2EAA2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9604" b="14775"/>
          <a:stretch/>
        </p:blipFill>
        <p:spPr>
          <a:xfrm>
            <a:off x="198780" y="3733907"/>
            <a:ext cx="1161582" cy="529924"/>
          </a:xfrm>
          <a:prstGeom prst="rect">
            <a:avLst/>
          </a:prstGeom>
        </p:spPr>
      </p:pic>
      <p:pic>
        <p:nvPicPr>
          <p:cNvPr id="7" name="Graphic 6" descr="Magnifying glass with solid fill">
            <a:extLst>
              <a:ext uri="{FF2B5EF4-FFF2-40B4-BE49-F238E27FC236}">
                <a16:creationId xmlns:a16="http://schemas.microsoft.com/office/drawing/2014/main" id="{80D9A84C-F8A1-DF09-4649-CF45802A68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59633" y="3019222"/>
            <a:ext cx="719206" cy="7146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D17D8C9-CE6F-23A1-53E2-615D4EF5F0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19236" y="2172247"/>
            <a:ext cx="432125" cy="4001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6576B95-5291-6BA7-0A2B-14736CEFDA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56220" y="3781896"/>
            <a:ext cx="816235" cy="416120"/>
          </a:xfrm>
          <a:prstGeom prst="rect">
            <a:avLst/>
          </a:prstGeom>
        </p:spPr>
      </p:pic>
      <p:sp>
        <p:nvSpPr>
          <p:cNvPr id="12" name="Freeform 11">
            <a:extLst>
              <a:ext uri="{FF2B5EF4-FFF2-40B4-BE49-F238E27FC236}">
                <a16:creationId xmlns:a16="http://schemas.microsoft.com/office/drawing/2014/main" id="{EAD0143C-5377-BD10-506E-BD882DE7AF4D}"/>
              </a:ext>
            </a:extLst>
          </p:cNvPr>
          <p:cNvSpPr/>
          <p:nvPr/>
        </p:nvSpPr>
        <p:spPr>
          <a:xfrm>
            <a:off x="2571576" y="2666478"/>
            <a:ext cx="735188" cy="993913"/>
          </a:xfrm>
          <a:custGeom>
            <a:avLst/>
            <a:gdLst>
              <a:gd name="connsiteX0" fmla="*/ 49388 w 735188"/>
              <a:gd name="connsiteY0" fmla="*/ 993913 h 993913"/>
              <a:gd name="connsiteX1" fmla="*/ 9631 w 735188"/>
              <a:gd name="connsiteY1" fmla="*/ 824948 h 993913"/>
              <a:gd name="connsiteX2" fmla="*/ 208414 w 735188"/>
              <a:gd name="connsiteY2" fmla="*/ 874644 h 993913"/>
              <a:gd name="connsiteX3" fmla="*/ 168657 w 735188"/>
              <a:gd name="connsiteY3" fmla="*/ 636105 h 993913"/>
              <a:gd name="connsiteX4" fmla="*/ 427075 w 735188"/>
              <a:gd name="connsiteY4" fmla="*/ 626165 h 993913"/>
              <a:gd name="connsiteX5" fmla="*/ 317744 w 735188"/>
              <a:gd name="connsiteY5" fmla="*/ 407505 h 993913"/>
              <a:gd name="connsiteX6" fmla="*/ 566223 w 735188"/>
              <a:gd name="connsiteY6" fmla="*/ 407505 h 993913"/>
              <a:gd name="connsiteX7" fmla="*/ 456892 w 735188"/>
              <a:gd name="connsiteY7" fmla="*/ 228600 h 993913"/>
              <a:gd name="connsiteX8" fmla="*/ 685492 w 735188"/>
              <a:gd name="connsiteY8" fmla="*/ 198783 h 993913"/>
              <a:gd name="connsiteX9" fmla="*/ 665614 w 735188"/>
              <a:gd name="connsiteY9" fmla="*/ 79513 h 993913"/>
              <a:gd name="connsiteX10" fmla="*/ 735188 w 735188"/>
              <a:gd name="connsiteY10" fmla="*/ 0 h 99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5188" h="993913">
                <a:moveTo>
                  <a:pt x="49388" y="993913"/>
                </a:moveTo>
                <a:cubicBezTo>
                  <a:pt x="16257" y="919369"/>
                  <a:pt x="-16873" y="844826"/>
                  <a:pt x="9631" y="824948"/>
                </a:cubicBezTo>
                <a:cubicBezTo>
                  <a:pt x="36135" y="805070"/>
                  <a:pt x="181910" y="906118"/>
                  <a:pt x="208414" y="874644"/>
                </a:cubicBezTo>
                <a:cubicBezTo>
                  <a:pt x="234918" y="843170"/>
                  <a:pt x="132214" y="677518"/>
                  <a:pt x="168657" y="636105"/>
                </a:cubicBezTo>
                <a:cubicBezTo>
                  <a:pt x="205101" y="594692"/>
                  <a:pt x="402227" y="664265"/>
                  <a:pt x="427075" y="626165"/>
                </a:cubicBezTo>
                <a:cubicBezTo>
                  <a:pt x="451923" y="588065"/>
                  <a:pt x="294553" y="443948"/>
                  <a:pt x="317744" y="407505"/>
                </a:cubicBezTo>
                <a:cubicBezTo>
                  <a:pt x="340935" y="371062"/>
                  <a:pt x="543032" y="437322"/>
                  <a:pt x="566223" y="407505"/>
                </a:cubicBezTo>
                <a:cubicBezTo>
                  <a:pt x="589414" y="377688"/>
                  <a:pt x="437014" y="263387"/>
                  <a:pt x="456892" y="228600"/>
                </a:cubicBezTo>
                <a:cubicBezTo>
                  <a:pt x="476770" y="193813"/>
                  <a:pt x="650705" y="223631"/>
                  <a:pt x="685492" y="198783"/>
                </a:cubicBezTo>
                <a:cubicBezTo>
                  <a:pt x="720279" y="173935"/>
                  <a:pt x="657331" y="112644"/>
                  <a:pt x="665614" y="79513"/>
                </a:cubicBezTo>
                <a:cubicBezTo>
                  <a:pt x="673897" y="46382"/>
                  <a:pt x="667271" y="99391"/>
                  <a:pt x="735188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8C9E8620-B522-9481-1D89-ADB69DFF046C}"/>
              </a:ext>
            </a:extLst>
          </p:cNvPr>
          <p:cNvSpPr/>
          <p:nvPr/>
        </p:nvSpPr>
        <p:spPr>
          <a:xfrm>
            <a:off x="2939170" y="2714467"/>
            <a:ext cx="820975" cy="993913"/>
          </a:xfrm>
          <a:custGeom>
            <a:avLst/>
            <a:gdLst>
              <a:gd name="connsiteX0" fmla="*/ 775252 w 820975"/>
              <a:gd name="connsiteY0" fmla="*/ 0 h 993913"/>
              <a:gd name="connsiteX1" fmla="*/ 805069 w 820975"/>
              <a:gd name="connsiteY1" fmla="*/ 139148 h 993913"/>
              <a:gd name="connsiteX2" fmla="*/ 556591 w 820975"/>
              <a:gd name="connsiteY2" fmla="*/ 248478 h 993913"/>
              <a:gd name="connsiteX3" fmla="*/ 616226 w 820975"/>
              <a:gd name="connsiteY3" fmla="*/ 467139 h 993913"/>
              <a:gd name="connsiteX4" fmla="*/ 417443 w 820975"/>
              <a:gd name="connsiteY4" fmla="*/ 457200 h 993913"/>
              <a:gd name="connsiteX5" fmla="*/ 437321 w 820975"/>
              <a:gd name="connsiteY5" fmla="*/ 715617 h 993913"/>
              <a:gd name="connsiteX6" fmla="*/ 208721 w 820975"/>
              <a:gd name="connsiteY6" fmla="*/ 675861 h 993913"/>
              <a:gd name="connsiteX7" fmla="*/ 258417 w 820975"/>
              <a:gd name="connsiteY7" fmla="*/ 904461 h 993913"/>
              <a:gd name="connsiteX8" fmla="*/ 39756 w 820975"/>
              <a:gd name="connsiteY8" fmla="*/ 894522 h 993913"/>
              <a:gd name="connsiteX9" fmla="*/ 0 w 820975"/>
              <a:gd name="connsiteY9" fmla="*/ 993913 h 99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0975" h="993913">
                <a:moveTo>
                  <a:pt x="775252" y="0"/>
                </a:moveTo>
                <a:cubicBezTo>
                  <a:pt x="808382" y="48867"/>
                  <a:pt x="841512" y="97735"/>
                  <a:pt x="805069" y="139148"/>
                </a:cubicBezTo>
                <a:cubicBezTo>
                  <a:pt x="768626" y="180561"/>
                  <a:pt x="588065" y="193813"/>
                  <a:pt x="556591" y="248478"/>
                </a:cubicBezTo>
                <a:cubicBezTo>
                  <a:pt x="525117" y="303143"/>
                  <a:pt x="639417" y="432352"/>
                  <a:pt x="616226" y="467139"/>
                </a:cubicBezTo>
                <a:cubicBezTo>
                  <a:pt x="593035" y="501926"/>
                  <a:pt x="447261" y="415787"/>
                  <a:pt x="417443" y="457200"/>
                </a:cubicBezTo>
                <a:cubicBezTo>
                  <a:pt x="387625" y="498613"/>
                  <a:pt x="472108" y="679174"/>
                  <a:pt x="437321" y="715617"/>
                </a:cubicBezTo>
                <a:cubicBezTo>
                  <a:pt x="402534" y="752060"/>
                  <a:pt x="238538" y="644387"/>
                  <a:pt x="208721" y="675861"/>
                </a:cubicBezTo>
                <a:cubicBezTo>
                  <a:pt x="178904" y="707335"/>
                  <a:pt x="286578" y="868017"/>
                  <a:pt x="258417" y="904461"/>
                </a:cubicBezTo>
                <a:cubicBezTo>
                  <a:pt x="230256" y="940905"/>
                  <a:pt x="82825" y="879613"/>
                  <a:pt x="39756" y="894522"/>
                </a:cubicBezTo>
                <a:cubicBezTo>
                  <a:pt x="-3313" y="909431"/>
                  <a:pt x="31474" y="934278"/>
                  <a:pt x="0" y="993913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B6E22316-3625-6540-17A4-2638E43A3BBC}"/>
              </a:ext>
            </a:extLst>
          </p:cNvPr>
          <p:cNvSpPr/>
          <p:nvPr/>
        </p:nvSpPr>
        <p:spPr>
          <a:xfrm>
            <a:off x="1410057" y="3893828"/>
            <a:ext cx="806407" cy="186627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Graphic 21" descr="Money with solid fill">
            <a:extLst>
              <a:ext uri="{FF2B5EF4-FFF2-40B4-BE49-F238E27FC236}">
                <a16:creationId xmlns:a16="http://schemas.microsoft.com/office/drawing/2014/main" id="{1DD41F1E-F0CB-9C0F-7259-BC716CF329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7252" t="39604" b="14775"/>
          <a:stretch/>
        </p:blipFill>
        <p:spPr>
          <a:xfrm>
            <a:off x="4149909" y="3628071"/>
            <a:ext cx="961182" cy="529924"/>
          </a:xfrm>
          <a:custGeom>
            <a:avLst/>
            <a:gdLst>
              <a:gd name="connsiteX0" fmla="*/ 0 w 961182"/>
              <a:gd name="connsiteY0" fmla="*/ 0 h 529924"/>
              <a:gd name="connsiteX1" fmla="*/ 961182 w 961182"/>
              <a:gd name="connsiteY1" fmla="*/ 0 h 529924"/>
              <a:gd name="connsiteX2" fmla="*/ 961182 w 961182"/>
              <a:gd name="connsiteY2" fmla="*/ 529924 h 529924"/>
              <a:gd name="connsiteX3" fmla="*/ 334489 w 961182"/>
              <a:gd name="connsiteY3" fmla="*/ 529924 h 529924"/>
              <a:gd name="connsiteX4" fmla="*/ 0 w 961182"/>
              <a:gd name="connsiteY4" fmla="*/ 0 h 52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182" h="529924">
                <a:moveTo>
                  <a:pt x="0" y="0"/>
                </a:moveTo>
                <a:lnTo>
                  <a:pt x="961182" y="0"/>
                </a:lnTo>
                <a:lnTo>
                  <a:pt x="961182" y="529924"/>
                </a:lnTo>
                <a:lnTo>
                  <a:pt x="334489" y="52992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0" name="Graphic 19" descr="Money with solid fill">
            <a:extLst>
              <a:ext uri="{FF2B5EF4-FFF2-40B4-BE49-F238E27FC236}">
                <a16:creationId xmlns:a16="http://schemas.microsoft.com/office/drawing/2014/main" id="{5C2F439F-3A9E-F00C-3B47-2726A9EF8B2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9604" r="53952" b="14775"/>
          <a:stretch/>
        </p:blipFill>
        <p:spPr>
          <a:xfrm>
            <a:off x="4099338" y="3845044"/>
            <a:ext cx="534889" cy="529924"/>
          </a:xfrm>
          <a:custGeom>
            <a:avLst/>
            <a:gdLst>
              <a:gd name="connsiteX0" fmla="*/ 0 w 534889"/>
              <a:gd name="connsiteY0" fmla="*/ 0 h 529924"/>
              <a:gd name="connsiteX1" fmla="*/ 200400 w 534889"/>
              <a:gd name="connsiteY1" fmla="*/ 0 h 529924"/>
              <a:gd name="connsiteX2" fmla="*/ 534889 w 534889"/>
              <a:gd name="connsiteY2" fmla="*/ 529924 h 529924"/>
              <a:gd name="connsiteX3" fmla="*/ 0 w 534889"/>
              <a:gd name="connsiteY3" fmla="*/ 529924 h 529924"/>
              <a:gd name="connsiteX4" fmla="*/ 0 w 534889"/>
              <a:gd name="connsiteY4" fmla="*/ 0 h 52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889" h="529924">
                <a:moveTo>
                  <a:pt x="0" y="0"/>
                </a:moveTo>
                <a:lnTo>
                  <a:pt x="200400" y="0"/>
                </a:lnTo>
                <a:lnTo>
                  <a:pt x="534889" y="529924"/>
                </a:lnTo>
                <a:lnTo>
                  <a:pt x="0" y="529924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3" name="Rectangular Callout 22">
            <a:extLst>
              <a:ext uri="{FF2B5EF4-FFF2-40B4-BE49-F238E27FC236}">
                <a16:creationId xmlns:a16="http://schemas.microsoft.com/office/drawing/2014/main" id="{DA2E57F0-B54C-ECD9-FD03-E34C780B6CA0}"/>
              </a:ext>
            </a:extLst>
          </p:cNvPr>
          <p:cNvSpPr/>
          <p:nvPr/>
        </p:nvSpPr>
        <p:spPr>
          <a:xfrm>
            <a:off x="4448300" y="2172247"/>
            <a:ext cx="4427005" cy="1293713"/>
          </a:xfrm>
          <a:prstGeom prst="wedgeRectCallout">
            <a:avLst>
              <a:gd name="adj1" fmla="val -34821"/>
              <a:gd name="adj2" fmla="val 6931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Might not be a valid money state, so not guaranteed to get anything useful on subsequent verifications</a:t>
            </a:r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E3BE4987-7917-E81A-B5F2-DE14B3527360}"/>
              </a:ext>
            </a:extLst>
          </p:cNvPr>
          <p:cNvSpPr/>
          <p:nvPr/>
        </p:nvSpPr>
        <p:spPr>
          <a:xfrm>
            <a:off x="3182693" y="3893828"/>
            <a:ext cx="806407" cy="186627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988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7992AD-268C-5E00-8F96-2CF64840D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2307C0-3651-7E35-C854-768BA6239843}"/>
              </a:ext>
            </a:extLst>
          </p:cNvPr>
          <p:cNvSpPr txBox="1"/>
          <p:nvPr/>
        </p:nvSpPr>
        <p:spPr>
          <a:xfrm>
            <a:off x="89452" y="79513"/>
            <a:ext cx="8603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Step 2: Use Oracle To Break Quantum Money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1C564E-F510-A3BA-6A5B-1C888CB344AD}"/>
              </a:ext>
            </a:extLst>
          </p:cNvPr>
          <p:cNvSpPr txBox="1"/>
          <p:nvPr/>
        </p:nvSpPr>
        <p:spPr>
          <a:xfrm>
            <a:off x="513625" y="1051738"/>
            <a:ext cx="8116749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State Repair Theorem </a:t>
            </a:r>
            <a:r>
              <a:rPr lang="en-US" sz="2400" dirty="0"/>
              <a:t>[Chiesa-Ma-Spooner-</a:t>
            </a:r>
            <a:r>
              <a:rPr lang="en-US" sz="2400" dirty="0">
                <a:solidFill>
                  <a:srgbClr val="FF0000"/>
                </a:solidFill>
              </a:rPr>
              <a:t>Z</a:t>
            </a:r>
            <a:r>
              <a:rPr lang="en-US" sz="2400" dirty="0"/>
              <a:t>’21]: Under some conditions, can “repair” post-measurement quantum states</a:t>
            </a:r>
          </a:p>
        </p:txBody>
      </p:sp>
      <p:pic>
        <p:nvPicPr>
          <p:cNvPr id="6" name="Graphic 5" descr="Money with solid fill">
            <a:extLst>
              <a:ext uri="{FF2B5EF4-FFF2-40B4-BE49-F238E27FC236}">
                <a16:creationId xmlns:a16="http://schemas.microsoft.com/office/drawing/2014/main" id="{7386D06F-4DFB-FBC6-8E84-CB9E8C35CE7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9604" b="14775"/>
          <a:stretch/>
        </p:blipFill>
        <p:spPr>
          <a:xfrm>
            <a:off x="218658" y="3733907"/>
            <a:ext cx="1161582" cy="529924"/>
          </a:xfrm>
          <a:prstGeom prst="rect">
            <a:avLst/>
          </a:prstGeom>
        </p:spPr>
      </p:pic>
      <p:pic>
        <p:nvPicPr>
          <p:cNvPr id="7" name="Graphic 6" descr="Magnifying glass with solid fill">
            <a:extLst>
              <a:ext uri="{FF2B5EF4-FFF2-40B4-BE49-F238E27FC236}">
                <a16:creationId xmlns:a16="http://schemas.microsoft.com/office/drawing/2014/main" id="{3FD79B07-4666-9878-9CBC-959A8DC74C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59633" y="3019222"/>
            <a:ext cx="719206" cy="7146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5349A98-DBCC-8CA3-4D6F-F13817FE63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19236" y="2172247"/>
            <a:ext cx="432125" cy="4001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86D0EC7-2F61-48B0-218B-A77F1955FF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56220" y="3781896"/>
            <a:ext cx="816235" cy="416120"/>
          </a:xfrm>
          <a:prstGeom prst="rect">
            <a:avLst/>
          </a:prstGeom>
        </p:spPr>
      </p:pic>
      <p:sp>
        <p:nvSpPr>
          <p:cNvPr id="12" name="Freeform 11">
            <a:extLst>
              <a:ext uri="{FF2B5EF4-FFF2-40B4-BE49-F238E27FC236}">
                <a16:creationId xmlns:a16="http://schemas.microsoft.com/office/drawing/2014/main" id="{10AE7D7A-3B4D-4DC8-5D73-386F742798F7}"/>
              </a:ext>
            </a:extLst>
          </p:cNvPr>
          <p:cNvSpPr/>
          <p:nvPr/>
        </p:nvSpPr>
        <p:spPr>
          <a:xfrm>
            <a:off x="2571576" y="2666478"/>
            <a:ext cx="735188" cy="993913"/>
          </a:xfrm>
          <a:custGeom>
            <a:avLst/>
            <a:gdLst>
              <a:gd name="connsiteX0" fmla="*/ 49388 w 735188"/>
              <a:gd name="connsiteY0" fmla="*/ 993913 h 993913"/>
              <a:gd name="connsiteX1" fmla="*/ 9631 w 735188"/>
              <a:gd name="connsiteY1" fmla="*/ 824948 h 993913"/>
              <a:gd name="connsiteX2" fmla="*/ 208414 w 735188"/>
              <a:gd name="connsiteY2" fmla="*/ 874644 h 993913"/>
              <a:gd name="connsiteX3" fmla="*/ 168657 w 735188"/>
              <a:gd name="connsiteY3" fmla="*/ 636105 h 993913"/>
              <a:gd name="connsiteX4" fmla="*/ 427075 w 735188"/>
              <a:gd name="connsiteY4" fmla="*/ 626165 h 993913"/>
              <a:gd name="connsiteX5" fmla="*/ 317744 w 735188"/>
              <a:gd name="connsiteY5" fmla="*/ 407505 h 993913"/>
              <a:gd name="connsiteX6" fmla="*/ 566223 w 735188"/>
              <a:gd name="connsiteY6" fmla="*/ 407505 h 993913"/>
              <a:gd name="connsiteX7" fmla="*/ 456892 w 735188"/>
              <a:gd name="connsiteY7" fmla="*/ 228600 h 993913"/>
              <a:gd name="connsiteX8" fmla="*/ 685492 w 735188"/>
              <a:gd name="connsiteY8" fmla="*/ 198783 h 993913"/>
              <a:gd name="connsiteX9" fmla="*/ 665614 w 735188"/>
              <a:gd name="connsiteY9" fmla="*/ 79513 h 993913"/>
              <a:gd name="connsiteX10" fmla="*/ 735188 w 735188"/>
              <a:gd name="connsiteY10" fmla="*/ 0 h 99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5188" h="993913">
                <a:moveTo>
                  <a:pt x="49388" y="993913"/>
                </a:moveTo>
                <a:cubicBezTo>
                  <a:pt x="16257" y="919369"/>
                  <a:pt x="-16873" y="844826"/>
                  <a:pt x="9631" y="824948"/>
                </a:cubicBezTo>
                <a:cubicBezTo>
                  <a:pt x="36135" y="805070"/>
                  <a:pt x="181910" y="906118"/>
                  <a:pt x="208414" y="874644"/>
                </a:cubicBezTo>
                <a:cubicBezTo>
                  <a:pt x="234918" y="843170"/>
                  <a:pt x="132214" y="677518"/>
                  <a:pt x="168657" y="636105"/>
                </a:cubicBezTo>
                <a:cubicBezTo>
                  <a:pt x="205101" y="594692"/>
                  <a:pt x="402227" y="664265"/>
                  <a:pt x="427075" y="626165"/>
                </a:cubicBezTo>
                <a:cubicBezTo>
                  <a:pt x="451923" y="588065"/>
                  <a:pt x="294553" y="443948"/>
                  <a:pt x="317744" y="407505"/>
                </a:cubicBezTo>
                <a:cubicBezTo>
                  <a:pt x="340935" y="371062"/>
                  <a:pt x="543032" y="437322"/>
                  <a:pt x="566223" y="407505"/>
                </a:cubicBezTo>
                <a:cubicBezTo>
                  <a:pt x="589414" y="377688"/>
                  <a:pt x="437014" y="263387"/>
                  <a:pt x="456892" y="228600"/>
                </a:cubicBezTo>
                <a:cubicBezTo>
                  <a:pt x="476770" y="193813"/>
                  <a:pt x="650705" y="223631"/>
                  <a:pt x="685492" y="198783"/>
                </a:cubicBezTo>
                <a:cubicBezTo>
                  <a:pt x="720279" y="173935"/>
                  <a:pt x="657331" y="112644"/>
                  <a:pt x="665614" y="79513"/>
                </a:cubicBezTo>
                <a:cubicBezTo>
                  <a:pt x="673897" y="46382"/>
                  <a:pt x="667271" y="99391"/>
                  <a:pt x="735188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4527635-FDAC-E780-9405-80BD2A52C828}"/>
              </a:ext>
            </a:extLst>
          </p:cNvPr>
          <p:cNvSpPr/>
          <p:nvPr/>
        </p:nvSpPr>
        <p:spPr>
          <a:xfrm>
            <a:off x="2939170" y="2714467"/>
            <a:ext cx="820975" cy="993913"/>
          </a:xfrm>
          <a:custGeom>
            <a:avLst/>
            <a:gdLst>
              <a:gd name="connsiteX0" fmla="*/ 775252 w 820975"/>
              <a:gd name="connsiteY0" fmla="*/ 0 h 993913"/>
              <a:gd name="connsiteX1" fmla="*/ 805069 w 820975"/>
              <a:gd name="connsiteY1" fmla="*/ 139148 h 993913"/>
              <a:gd name="connsiteX2" fmla="*/ 556591 w 820975"/>
              <a:gd name="connsiteY2" fmla="*/ 248478 h 993913"/>
              <a:gd name="connsiteX3" fmla="*/ 616226 w 820975"/>
              <a:gd name="connsiteY3" fmla="*/ 467139 h 993913"/>
              <a:gd name="connsiteX4" fmla="*/ 417443 w 820975"/>
              <a:gd name="connsiteY4" fmla="*/ 457200 h 993913"/>
              <a:gd name="connsiteX5" fmla="*/ 437321 w 820975"/>
              <a:gd name="connsiteY5" fmla="*/ 715617 h 993913"/>
              <a:gd name="connsiteX6" fmla="*/ 208721 w 820975"/>
              <a:gd name="connsiteY6" fmla="*/ 675861 h 993913"/>
              <a:gd name="connsiteX7" fmla="*/ 258417 w 820975"/>
              <a:gd name="connsiteY7" fmla="*/ 904461 h 993913"/>
              <a:gd name="connsiteX8" fmla="*/ 39756 w 820975"/>
              <a:gd name="connsiteY8" fmla="*/ 894522 h 993913"/>
              <a:gd name="connsiteX9" fmla="*/ 0 w 820975"/>
              <a:gd name="connsiteY9" fmla="*/ 993913 h 993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0975" h="993913">
                <a:moveTo>
                  <a:pt x="775252" y="0"/>
                </a:moveTo>
                <a:cubicBezTo>
                  <a:pt x="808382" y="48867"/>
                  <a:pt x="841512" y="97735"/>
                  <a:pt x="805069" y="139148"/>
                </a:cubicBezTo>
                <a:cubicBezTo>
                  <a:pt x="768626" y="180561"/>
                  <a:pt x="588065" y="193813"/>
                  <a:pt x="556591" y="248478"/>
                </a:cubicBezTo>
                <a:cubicBezTo>
                  <a:pt x="525117" y="303143"/>
                  <a:pt x="639417" y="432352"/>
                  <a:pt x="616226" y="467139"/>
                </a:cubicBezTo>
                <a:cubicBezTo>
                  <a:pt x="593035" y="501926"/>
                  <a:pt x="447261" y="415787"/>
                  <a:pt x="417443" y="457200"/>
                </a:cubicBezTo>
                <a:cubicBezTo>
                  <a:pt x="387625" y="498613"/>
                  <a:pt x="472108" y="679174"/>
                  <a:pt x="437321" y="715617"/>
                </a:cubicBezTo>
                <a:cubicBezTo>
                  <a:pt x="402534" y="752060"/>
                  <a:pt x="238538" y="644387"/>
                  <a:pt x="208721" y="675861"/>
                </a:cubicBezTo>
                <a:cubicBezTo>
                  <a:pt x="178904" y="707335"/>
                  <a:pt x="286578" y="868017"/>
                  <a:pt x="258417" y="904461"/>
                </a:cubicBezTo>
                <a:cubicBezTo>
                  <a:pt x="230256" y="940905"/>
                  <a:pt x="82825" y="879613"/>
                  <a:pt x="39756" y="894522"/>
                </a:cubicBezTo>
                <a:cubicBezTo>
                  <a:pt x="-3313" y="909431"/>
                  <a:pt x="31474" y="934278"/>
                  <a:pt x="0" y="993913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5BE51D45-CCBB-57BA-2BBE-4A9DD5C32115}"/>
              </a:ext>
            </a:extLst>
          </p:cNvPr>
          <p:cNvSpPr/>
          <p:nvPr/>
        </p:nvSpPr>
        <p:spPr>
          <a:xfrm>
            <a:off x="1410057" y="3893828"/>
            <a:ext cx="806407" cy="186627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Graphic 21" descr="Money with solid fill">
            <a:extLst>
              <a:ext uri="{FF2B5EF4-FFF2-40B4-BE49-F238E27FC236}">
                <a16:creationId xmlns:a16="http://schemas.microsoft.com/office/drawing/2014/main" id="{50E63834-0B10-5EA2-2118-E66A6972F67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7252" t="39604" b="14775"/>
          <a:stretch/>
        </p:blipFill>
        <p:spPr>
          <a:xfrm>
            <a:off x="4149909" y="3628071"/>
            <a:ext cx="961182" cy="529924"/>
          </a:xfrm>
          <a:custGeom>
            <a:avLst/>
            <a:gdLst>
              <a:gd name="connsiteX0" fmla="*/ 0 w 961182"/>
              <a:gd name="connsiteY0" fmla="*/ 0 h 529924"/>
              <a:gd name="connsiteX1" fmla="*/ 961182 w 961182"/>
              <a:gd name="connsiteY1" fmla="*/ 0 h 529924"/>
              <a:gd name="connsiteX2" fmla="*/ 961182 w 961182"/>
              <a:gd name="connsiteY2" fmla="*/ 529924 h 529924"/>
              <a:gd name="connsiteX3" fmla="*/ 334489 w 961182"/>
              <a:gd name="connsiteY3" fmla="*/ 529924 h 529924"/>
              <a:gd name="connsiteX4" fmla="*/ 0 w 961182"/>
              <a:gd name="connsiteY4" fmla="*/ 0 h 52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1182" h="529924">
                <a:moveTo>
                  <a:pt x="0" y="0"/>
                </a:moveTo>
                <a:lnTo>
                  <a:pt x="961182" y="0"/>
                </a:lnTo>
                <a:lnTo>
                  <a:pt x="961182" y="529924"/>
                </a:lnTo>
                <a:lnTo>
                  <a:pt x="334489" y="529924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0" name="Graphic 19" descr="Money with solid fill">
            <a:extLst>
              <a:ext uri="{FF2B5EF4-FFF2-40B4-BE49-F238E27FC236}">
                <a16:creationId xmlns:a16="http://schemas.microsoft.com/office/drawing/2014/main" id="{1C30BFCC-0C1A-537C-DA56-3093AAEDBCA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9604" r="53952" b="14775"/>
          <a:stretch/>
        </p:blipFill>
        <p:spPr>
          <a:xfrm>
            <a:off x="4099338" y="3845044"/>
            <a:ext cx="534889" cy="529924"/>
          </a:xfrm>
          <a:custGeom>
            <a:avLst/>
            <a:gdLst>
              <a:gd name="connsiteX0" fmla="*/ 0 w 534889"/>
              <a:gd name="connsiteY0" fmla="*/ 0 h 529924"/>
              <a:gd name="connsiteX1" fmla="*/ 200400 w 534889"/>
              <a:gd name="connsiteY1" fmla="*/ 0 h 529924"/>
              <a:gd name="connsiteX2" fmla="*/ 534889 w 534889"/>
              <a:gd name="connsiteY2" fmla="*/ 529924 h 529924"/>
              <a:gd name="connsiteX3" fmla="*/ 0 w 534889"/>
              <a:gd name="connsiteY3" fmla="*/ 529924 h 529924"/>
              <a:gd name="connsiteX4" fmla="*/ 0 w 534889"/>
              <a:gd name="connsiteY4" fmla="*/ 0 h 52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4889" h="529924">
                <a:moveTo>
                  <a:pt x="0" y="0"/>
                </a:moveTo>
                <a:lnTo>
                  <a:pt x="200400" y="0"/>
                </a:lnTo>
                <a:lnTo>
                  <a:pt x="534889" y="529924"/>
                </a:lnTo>
                <a:lnTo>
                  <a:pt x="0" y="529924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4" name="Right Arrow 23">
            <a:extLst>
              <a:ext uri="{FF2B5EF4-FFF2-40B4-BE49-F238E27FC236}">
                <a16:creationId xmlns:a16="http://schemas.microsoft.com/office/drawing/2014/main" id="{7DB88221-0A7B-F53A-B7E2-91FB8B02FD28}"/>
              </a:ext>
            </a:extLst>
          </p:cNvPr>
          <p:cNvSpPr/>
          <p:nvPr/>
        </p:nvSpPr>
        <p:spPr>
          <a:xfrm>
            <a:off x="3182693" y="3893828"/>
            <a:ext cx="806407" cy="186627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2" descr="Hammer with solid fill">
            <a:extLst>
              <a:ext uri="{FF2B5EF4-FFF2-40B4-BE49-F238E27FC236}">
                <a16:creationId xmlns:a16="http://schemas.microsoft.com/office/drawing/2014/main" id="{5DB43104-5141-8624-9305-764698ED036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80354" y="3628071"/>
            <a:ext cx="714685" cy="714685"/>
          </a:xfrm>
          <a:prstGeom prst="rect">
            <a:avLst/>
          </a:prstGeom>
        </p:spPr>
      </p:pic>
      <p:sp>
        <p:nvSpPr>
          <p:cNvPr id="8" name="Right Arrow 7">
            <a:extLst>
              <a:ext uri="{FF2B5EF4-FFF2-40B4-BE49-F238E27FC236}">
                <a16:creationId xmlns:a16="http://schemas.microsoft.com/office/drawing/2014/main" id="{61C932F1-BEAE-B8FD-0807-5000A13B9F56}"/>
              </a:ext>
            </a:extLst>
          </p:cNvPr>
          <p:cNvSpPr/>
          <p:nvPr/>
        </p:nvSpPr>
        <p:spPr>
          <a:xfrm>
            <a:off x="5212045" y="3898753"/>
            <a:ext cx="976500" cy="186627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6ADBD3E4-ACBA-99D7-7CE2-03051F8CAE7F}"/>
              </a:ext>
            </a:extLst>
          </p:cNvPr>
          <p:cNvSpPr/>
          <p:nvPr/>
        </p:nvSpPr>
        <p:spPr>
          <a:xfrm>
            <a:off x="7086848" y="3923379"/>
            <a:ext cx="714685" cy="186627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 descr="Money with solid fill">
            <a:extLst>
              <a:ext uri="{FF2B5EF4-FFF2-40B4-BE49-F238E27FC236}">
                <a16:creationId xmlns:a16="http://schemas.microsoft.com/office/drawing/2014/main" id="{34C7E624-3064-66EB-A6F5-11D16F3915BF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 t="39604" b="14775"/>
          <a:stretch/>
        </p:blipFill>
        <p:spPr>
          <a:xfrm rot="18738084">
            <a:off x="7707653" y="3734841"/>
            <a:ext cx="1161582" cy="529924"/>
          </a:xfrm>
          <a:prstGeom prst="rect">
            <a:avLst/>
          </a:prstGeom>
        </p:spPr>
      </p:pic>
      <p:sp>
        <p:nvSpPr>
          <p:cNvPr id="15" name="Rectangular Callout 14">
            <a:extLst>
              <a:ext uri="{FF2B5EF4-FFF2-40B4-BE49-F238E27FC236}">
                <a16:creationId xmlns:a16="http://schemas.microsoft.com/office/drawing/2014/main" id="{B2598282-FEEE-1CD4-E97C-A51C0B3C8926}"/>
              </a:ext>
            </a:extLst>
          </p:cNvPr>
          <p:cNvSpPr/>
          <p:nvPr/>
        </p:nvSpPr>
        <p:spPr>
          <a:xfrm>
            <a:off x="5462330" y="2172247"/>
            <a:ext cx="3412975" cy="915183"/>
          </a:xfrm>
          <a:prstGeom prst="wedgeRectCallout">
            <a:avLst>
              <a:gd name="adj1" fmla="val 30214"/>
              <a:gd name="adj2" fmla="val 105391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Valid (but potentially different) money state</a:t>
            </a:r>
          </a:p>
        </p:txBody>
      </p:sp>
    </p:spTree>
    <p:extLst>
      <p:ext uri="{BB962C8B-B14F-4D97-AF65-F5344CB8AC3E}">
        <p14:creationId xmlns:p14="http://schemas.microsoft.com/office/powerpoint/2010/main" val="10538405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43885C-9022-DE7E-8E07-BA16D381C527}"/>
              </a:ext>
            </a:extLst>
          </p:cNvPr>
          <p:cNvSpPr txBox="1"/>
          <p:nvPr/>
        </p:nvSpPr>
        <p:spPr>
          <a:xfrm>
            <a:off x="1286542" y="862244"/>
            <a:ext cx="6570916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Main open question</a:t>
            </a:r>
            <a:r>
              <a:rPr lang="en-US" sz="2800" dirty="0"/>
              <a:t>: separate PK quantum money from OWFs without any restrictions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1A898B-6E6B-BF6C-9084-E49390D29A54}"/>
              </a:ext>
            </a:extLst>
          </p:cNvPr>
          <p:cNvSpPr txBox="1"/>
          <p:nvPr/>
        </p:nvSpPr>
        <p:spPr>
          <a:xfrm>
            <a:off x="236805" y="2263638"/>
            <a:ext cx="86189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We need classical mint queries for two reasons: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/>
              <a:t>If learn all queries, can clone money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>
                <a:sym typeface="Wingdings" pitchFamily="2" charset="2"/>
              </a:rPr>
              <a:t>Poly-many obfuscated programs  poly-many measurement outcomes</a:t>
            </a:r>
          </a:p>
          <a:p>
            <a:r>
              <a:rPr lang="en-US" sz="2200" dirty="0">
                <a:sym typeface="Wingdings" pitchFamily="2" charset="2"/>
              </a:rPr>
              <a:t>			                     employ state repair</a:t>
            </a:r>
          </a:p>
          <a:p>
            <a:endParaRPr lang="en-US" sz="2200" dirty="0">
              <a:sym typeface="Wingdings" pitchFamily="2" charset="2"/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[Ananth-Hu-Yuen’23] need classical verifier queries so that they can look at the queries without perturbing the state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6880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1E0E15-D864-29AD-A944-72D58802E6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D467A3-B3E8-ECB6-898C-DF0EB07A1494}"/>
              </a:ext>
            </a:extLst>
          </p:cNvPr>
          <p:cNvSpPr txBox="1"/>
          <p:nvPr/>
        </p:nvSpPr>
        <p:spPr>
          <a:xfrm>
            <a:off x="89452" y="79513"/>
            <a:ext cx="882754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The Double-Spend Problem with Digital Currency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A2EA57-7F64-A4D8-7AEA-413DFCE5E753}"/>
              </a:ext>
            </a:extLst>
          </p:cNvPr>
          <p:cNvSpPr/>
          <p:nvPr/>
        </p:nvSpPr>
        <p:spPr>
          <a:xfrm>
            <a:off x="298383" y="4133412"/>
            <a:ext cx="8508733" cy="8717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Any classical solution needs some coordination between Alice and Bob (possibly involving third party)</a:t>
            </a:r>
          </a:p>
        </p:txBody>
      </p:sp>
      <p:pic>
        <p:nvPicPr>
          <p:cNvPr id="19" name="Graphic 18" descr="Money with solid fill">
            <a:extLst>
              <a:ext uri="{FF2B5EF4-FFF2-40B4-BE49-F238E27FC236}">
                <a16:creationId xmlns:a16="http://schemas.microsoft.com/office/drawing/2014/main" id="{BE967948-7CC7-CBFA-6DB8-2460EAB7EB0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9604" b="14775"/>
          <a:stretch/>
        </p:blipFill>
        <p:spPr>
          <a:xfrm>
            <a:off x="4737324" y="3661758"/>
            <a:ext cx="926771" cy="422801"/>
          </a:xfrm>
          <a:prstGeom prst="rect">
            <a:avLst/>
          </a:prstGeom>
        </p:spPr>
      </p:pic>
      <p:pic>
        <p:nvPicPr>
          <p:cNvPr id="20" name="Graphic 19" descr="Money with solid fill">
            <a:extLst>
              <a:ext uri="{FF2B5EF4-FFF2-40B4-BE49-F238E27FC236}">
                <a16:creationId xmlns:a16="http://schemas.microsoft.com/office/drawing/2014/main" id="{87127E03-E605-0E8B-1F55-FE2C5D64877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9604" b="14775"/>
          <a:stretch/>
        </p:blipFill>
        <p:spPr>
          <a:xfrm>
            <a:off x="4737324" y="2048227"/>
            <a:ext cx="926771" cy="422801"/>
          </a:xfrm>
          <a:prstGeom prst="rect">
            <a:avLst/>
          </a:prstGeom>
        </p:spPr>
      </p:pic>
      <p:pic>
        <p:nvPicPr>
          <p:cNvPr id="21" name="Graphic 20" descr="Devil face outline with solid fill">
            <a:extLst>
              <a:ext uri="{FF2B5EF4-FFF2-40B4-BE49-F238E27FC236}">
                <a16:creationId xmlns:a16="http://schemas.microsoft.com/office/drawing/2014/main" id="{E9F16335-3FE7-342F-B06B-7A9334F28B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23937" y="1822418"/>
            <a:ext cx="1254823" cy="1254823"/>
          </a:xfrm>
          <a:prstGeom prst="rect">
            <a:avLst/>
          </a:prstGeom>
        </p:spPr>
      </p:pic>
      <p:pic>
        <p:nvPicPr>
          <p:cNvPr id="22" name="Graphic 21" descr="Office worker male with solid fill">
            <a:extLst>
              <a:ext uri="{FF2B5EF4-FFF2-40B4-BE49-F238E27FC236}">
                <a16:creationId xmlns:a16="http://schemas.microsoft.com/office/drawing/2014/main" id="{269FE67C-D74F-4A30-C608-E904B745569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51172" y="2568329"/>
            <a:ext cx="1437868" cy="1437868"/>
          </a:xfrm>
          <a:prstGeom prst="rect">
            <a:avLst/>
          </a:prstGeom>
        </p:spPr>
      </p:pic>
      <p:pic>
        <p:nvPicPr>
          <p:cNvPr id="23" name="Graphic 22" descr="Office worker female with solid fill">
            <a:extLst>
              <a:ext uri="{FF2B5EF4-FFF2-40B4-BE49-F238E27FC236}">
                <a16:creationId xmlns:a16="http://schemas.microsoft.com/office/drawing/2014/main" id="{2C1ADECE-0138-33E6-9034-1614640CD3A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51173" y="944800"/>
            <a:ext cx="1437868" cy="1437868"/>
          </a:xfrm>
          <a:prstGeom prst="rect">
            <a:avLst/>
          </a:prstGeom>
        </p:spPr>
      </p:pic>
      <p:sp>
        <p:nvSpPr>
          <p:cNvPr id="24" name="Right Arrow 23">
            <a:extLst>
              <a:ext uri="{FF2B5EF4-FFF2-40B4-BE49-F238E27FC236}">
                <a16:creationId xmlns:a16="http://schemas.microsoft.com/office/drawing/2014/main" id="{15C2E108-5DFA-5660-FB7D-7A3FF46B9FCD}"/>
              </a:ext>
            </a:extLst>
          </p:cNvPr>
          <p:cNvSpPr/>
          <p:nvPr/>
        </p:nvSpPr>
        <p:spPr>
          <a:xfrm rot="20300254">
            <a:off x="3804255" y="1764031"/>
            <a:ext cx="1240387" cy="27642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>
            <a:extLst>
              <a:ext uri="{FF2B5EF4-FFF2-40B4-BE49-F238E27FC236}">
                <a16:creationId xmlns:a16="http://schemas.microsoft.com/office/drawing/2014/main" id="{81A360C4-CB14-A9A4-4EBA-35C1880767E6}"/>
              </a:ext>
            </a:extLst>
          </p:cNvPr>
          <p:cNvSpPr/>
          <p:nvPr/>
        </p:nvSpPr>
        <p:spPr>
          <a:xfrm rot="1299746" flipV="1">
            <a:off x="3804255" y="2734418"/>
            <a:ext cx="1240387" cy="276422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1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993070-8C1E-7958-6A25-87679A7B5256}"/>
              </a:ext>
            </a:extLst>
          </p:cNvPr>
          <p:cNvSpPr txBox="1"/>
          <p:nvPr/>
        </p:nvSpPr>
        <p:spPr>
          <a:xfrm>
            <a:off x="2737203" y="2217807"/>
            <a:ext cx="36695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Enter quantum…</a:t>
            </a:r>
          </a:p>
        </p:txBody>
      </p:sp>
    </p:spTree>
    <p:extLst>
      <p:ext uri="{BB962C8B-B14F-4D97-AF65-F5344CB8AC3E}">
        <p14:creationId xmlns:p14="http://schemas.microsoft.com/office/powerpoint/2010/main" val="935937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D4C3D5-6888-E30B-84DA-908A84348A00}"/>
              </a:ext>
            </a:extLst>
          </p:cNvPr>
          <p:cNvSpPr txBox="1"/>
          <p:nvPr/>
        </p:nvSpPr>
        <p:spPr>
          <a:xfrm>
            <a:off x="89452" y="79513"/>
            <a:ext cx="382906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Quantum no-cloning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220530-C419-AE8E-0DBA-F70298E18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7253" y="2164798"/>
            <a:ext cx="4289494" cy="813904"/>
          </a:xfrm>
          <a:prstGeom prst="rect">
            <a:avLst/>
          </a:prstGeom>
        </p:spPr>
      </p:pic>
      <p:sp>
        <p:nvSpPr>
          <p:cNvPr id="7" name="&quot;No&quot; Symbol 6">
            <a:extLst>
              <a:ext uri="{FF2B5EF4-FFF2-40B4-BE49-F238E27FC236}">
                <a16:creationId xmlns:a16="http://schemas.microsoft.com/office/drawing/2014/main" id="{519B0BE8-F070-15A8-DA11-489D4676C0B5}"/>
              </a:ext>
            </a:extLst>
          </p:cNvPr>
          <p:cNvSpPr/>
          <p:nvPr/>
        </p:nvSpPr>
        <p:spPr>
          <a:xfrm>
            <a:off x="3426515" y="1426265"/>
            <a:ext cx="2290969" cy="2290969"/>
          </a:xfrm>
          <a:prstGeom prst="noSmoking">
            <a:avLst>
              <a:gd name="adj" fmla="val 589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38B785-5D66-F45B-52E2-D8C6A439B785}"/>
              </a:ext>
            </a:extLst>
          </p:cNvPr>
          <p:cNvSpPr txBox="1"/>
          <p:nvPr/>
        </p:nvSpPr>
        <p:spPr>
          <a:xfrm>
            <a:off x="89452" y="510400"/>
            <a:ext cx="46117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ffectLst/>
              </a:rPr>
              <a:t>[Park’70, Wooters-Zurek’82, Dieks’82]</a:t>
            </a:r>
          </a:p>
        </p:txBody>
      </p:sp>
    </p:spTree>
    <p:extLst>
      <p:ext uri="{BB962C8B-B14F-4D97-AF65-F5344CB8AC3E}">
        <p14:creationId xmlns:p14="http://schemas.microsoft.com/office/powerpoint/2010/main" val="685415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7E9E7F9-F759-2E40-FCB6-DD47B637CA42}"/>
              </a:ext>
            </a:extLst>
          </p:cNvPr>
          <p:cNvSpPr txBox="1"/>
          <p:nvPr/>
        </p:nvSpPr>
        <p:spPr>
          <a:xfrm>
            <a:off x="89452" y="79513"/>
            <a:ext cx="510300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Secret key Quantum Money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B1DB31-46E1-C1C9-FACB-A3544E84B935}"/>
              </a:ext>
            </a:extLst>
          </p:cNvPr>
          <p:cNvSpPr txBox="1"/>
          <p:nvPr/>
        </p:nvSpPr>
        <p:spPr>
          <a:xfrm>
            <a:off x="89452" y="510400"/>
            <a:ext cx="46117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ffectLst/>
              </a:rPr>
              <a:t>[Wiesner’70]</a:t>
            </a:r>
          </a:p>
        </p:txBody>
      </p:sp>
      <p:pic>
        <p:nvPicPr>
          <p:cNvPr id="7" name="Graphic 6" descr="Money with solid fill">
            <a:extLst>
              <a:ext uri="{FF2B5EF4-FFF2-40B4-BE49-F238E27FC236}">
                <a16:creationId xmlns:a16="http://schemas.microsoft.com/office/drawing/2014/main" id="{EE20B5E9-EF99-946E-1864-EEA41F7BD7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9604" b="14775"/>
          <a:stretch/>
        </p:blipFill>
        <p:spPr>
          <a:xfrm>
            <a:off x="2974276" y="2306291"/>
            <a:ext cx="1161582" cy="5299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D969853-3FF7-C386-9FC1-A5344AC0EB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8142" y="2263477"/>
            <a:ext cx="698735" cy="61555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170267-D46D-7E7D-A2D8-58BD5187BCA6}"/>
              </a:ext>
            </a:extLst>
          </p:cNvPr>
          <p:cNvSpPr txBox="1"/>
          <p:nvPr/>
        </p:nvSpPr>
        <p:spPr>
          <a:xfrm>
            <a:off x="4320168" y="2140863"/>
            <a:ext cx="50366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/>
              <a:t>=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9F33EF-4DD7-26A5-1785-6F793D8BE9DD}"/>
              </a:ext>
            </a:extLst>
          </p:cNvPr>
          <p:cNvSpPr/>
          <p:nvPr/>
        </p:nvSpPr>
        <p:spPr>
          <a:xfrm>
            <a:off x="1612231" y="3869725"/>
            <a:ext cx="5919537" cy="8717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Unfortunately, mint required to verify money, so still need coordination</a:t>
            </a:r>
          </a:p>
        </p:txBody>
      </p:sp>
    </p:spTree>
    <p:extLst>
      <p:ext uri="{BB962C8B-B14F-4D97-AF65-F5344CB8AC3E}">
        <p14:creationId xmlns:p14="http://schemas.microsoft.com/office/powerpoint/2010/main" val="4236720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DD56750-B1A0-253C-6164-6FAEC3459683}"/>
              </a:ext>
            </a:extLst>
          </p:cNvPr>
          <p:cNvSpPr txBox="1"/>
          <p:nvPr/>
        </p:nvSpPr>
        <p:spPr>
          <a:xfrm>
            <a:off x="89452" y="79513"/>
            <a:ext cx="509646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Public Key Quantum Money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C65EF1-71E0-9B8A-8FC1-504D5E67F83B}"/>
              </a:ext>
            </a:extLst>
          </p:cNvPr>
          <p:cNvSpPr txBox="1"/>
          <p:nvPr/>
        </p:nvSpPr>
        <p:spPr>
          <a:xfrm>
            <a:off x="89452" y="510400"/>
            <a:ext cx="46117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ffectLst/>
              </a:rPr>
              <a:t>[Aaronson’09]</a:t>
            </a:r>
          </a:p>
        </p:txBody>
      </p:sp>
      <p:pic>
        <p:nvPicPr>
          <p:cNvPr id="3" name="Graphic 2" descr="Bank with solid fill">
            <a:extLst>
              <a:ext uri="{FF2B5EF4-FFF2-40B4-BE49-F238E27FC236}">
                <a16:creationId xmlns:a16="http://schemas.microsoft.com/office/drawing/2014/main" id="{512E9B3C-0183-E947-E533-DF9681EACD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465" y="1373946"/>
            <a:ext cx="914400" cy="914400"/>
          </a:xfrm>
          <a:prstGeom prst="rect">
            <a:avLst/>
          </a:prstGeom>
        </p:spPr>
      </p:pic>
      <p:pic>
        <p:nvPicPr>
          <p:cNvPr id="9" name="Graphic 8" descr="Money with solid fill">
            <a:extLst>
              <a:ext uri="{FF2B5EF4-FFF2-40B4-BE49-F238E27FC236}">
                <a16:creationId xmlns:a16="http://schemas.microsoft.com/office/drawing/2014/main" id="{2E431FC1-8C94-2C2C-5414-1011A7C5304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t="39604" b="14775"/>
          <a:stretch/>
        </p:blipFill>
        <p:spPr>
          <a:xfrm>
            <a:off x="779868" y="1259572"/>
            <a:ext cx="809568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803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A3623C-0A62-DA2B-C64B-ACAF7EA960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A48063-A970-7B14-BA8C-CE70DC273EF0}"/>
              </a:ext>
            </a:extLst>
          </p:cNvPr>
          <p:cNvSpPr txBox="1"/>
          <p:nvPr/>
        </p:nvSpPr>
        <p:spPr>
          <a:xfrm>
            <a:off x="89452" y="79513"/>
            <a:ext cx="509646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Public Key Quantum Money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4CF980-8BE1-3358-209D-2F09544CAFF3}"/>
              </a:ext>
            </a:extLst>
          </p:cNvPr>
          <p:cNvSpPr txBox="1"/>
          <p:nvPr/>
        </p:nvSpPr>
        <p:spPr>
          <a:xfrm>
            <a:off x="89452" y="510400"/>
            <a:ext cx="46117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ffectLst/>
              </a:rPr>
              <a:t>[Aaronson’09]</a:t>
            </a:r>
          </a:p>
        </p:txBody>
      </p:sp>
      <p:pic>
        <p:nvPicPr>
          <p:cNvPr id="3" name="Graphic 2" descr="Bank with solid fill">
            <a:extLst>
              <a:ext uri="{FF2B5EF4-FFF2-40B4-BE49-F238E27FC236}">
                <a16:creationId xmlns:a16="http://schemas.microsoft.com/office/drawing/2014/main" id="{BC4C95B8-45B5-DB77-1F97-077EA47C74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465" y="1373946"/>
            <a:ext cx="914400" cy="914400"/>
          </a:xfrm>
          <a:prstGeom prst="rect">
            <a:avLst/>
          </a:prstGeom>
        </p:spPr>
      </p:pic>
      <p:sp>
        <p:nvSpPr>
          <p:cNvPr id="8" name="Right Arrow 7">
            <a:extLst>
              <a:ext uri="{FF2B5EF4-FFF2-40B4-BE49-F238E27FC236}">
                <a16:creationId xmlns:a16="http://schemas.microsoft.com/office/drawing/2014/main" id="{06C94962-1507-0EC7-2DD5-6200F6BD6FC1}"/>
              </a:ext>
            </a:extLst>
          </p:cNvPr>
          <p:cNvSpPr/>
          <p:nvPr/>
        </p:nvSpPr>
        <p:spPr>
          <a:xfrm>
            <a:off x="1265303" y="1867552"/>
            <a:ext cx="914400" cy="2363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 descr="School boy with solid fill">
            <a:extLst>
              <a:ext uri="{FF2B5EF4-FFF2-40B4-BE49-F238E27FC236}">
                <a16:creationId xmlns:a16="http://schemas.microsoft.com/office/drawing/2014/main" id="{1A7CDA48-04CC-522F-3FB5-C93A7C6E69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80664" y="1033921"/>
            <a:ext cx="1594449" cy="1594449"/>
          </a:xfrm>
          <a:prstGeom prst="rect">
            <a:avLst/>
          </a:prstGeom>
        </p:spPr>
      </p:pic>
      <p:pic>
        <p:nvPicPr>
          <p:cNvPr id="12" name="Graphic 11" descr="Checkmark with solid fill">
            <a:extLst>
              <a:ext uri="{FF2B5EF4-FFF2-40B4-BE49-F238E27FC236}">
                <a16:creationId xmlns:a16="http://schemas.microsoft.com/office/drawing/2014/main" id="{A3ABC4B7-8265-1886-6FE8-00498ABA5E5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69085" y="1751601"/>
            <a:ext cx="914400" cy="914400"/>
          </a:xfrm>
          <a:prstGeom prst="rect">
            <a:avLst/>
          </a:prstGeom>
        </p:spPr>
      </p:pic>
      <p:pic>
        <p:nvPicPr>
          <p:cNvPr id="9" name="Graphic 8" descr="Money with solid fill">
            <a:extLst>
              <a:ext uri="{FF2B5EF4-FFF2-40B4-BE49-F238E27FC236}">
                <a16:creationId xmlns:a16="http://schemas.microsoft.com/office/drawing/2014/main" id="{5190A019-6A28-ABE1-F1DE-08DDBEBE6D61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 t="39604" b="14775"/>
          <a:stretch/>
        </p:blipFill>
        <p:spPr>
          <a:xfrm>
            <a:off x="1697932" y="1126559"/>
            <a:ext cx="809568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290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89E9B2-2A8A-659A-5EF2-1545A2889C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408EE9B-0D14-CFB4-93B6-2E5EB9193015}"/>
              </a:ext>
            </a:extLst>
          </p:cNvPr>
          <p:cNvSpPr txBox="1"/>
          <p:nvPr/>
        </p:nvSpPr>
        <p:spPr>
          <a:xfrm>
            <a:off x="89452" y="79513"/>
            <a:ext cx="509646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Public Key Quantum Money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14F3D5-4298-C792-A210-FA7FC073ADAA}"/>
              </a:ext>
            </a:extLst>
          </p:cNvPr>
          <p:cNvSpPr txBox="1"/>
          <p:nvPr/>
        </p:nvSpPr>
        <p:spPr>
          <a:xfrm>
            <a:off x="89452" y="510400"/>
            <a:ext cx="46117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effectLst/>
              </a:rPr>
              <a:t>[Aaronson’09]</a:t>
            </a:r>
          </a:p>
        </p:txBody>
      </p:sp>
      <p:pic>
        <p:nvPicPr>
          <p:cNvPr id="3" name="Graphic 2" descr="Bank with solid fill">
            <a:extLst>
              <a:ext uri="{FF2B5EF4-FFF2-40B4-BE49-F238E27FC236}">
                <a16:creationId xmlns:a16="http://schemas.microsoft.com/office/drawing/2014/main" id="{BDCDBF96-04A4-88AD-A58B-0AB01FDF41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5465" y="1373946"/>
            <a:ext cx="914400" cy="914400"/>
          </a:xfrm>
          <a:prstGeom prst="rect">
            <a:avLst/>
          </a:prstGeom>
        </p:spPr>
      </p:pic>
      <p:sp>
        <p:nvSpPr>
          <p:cNvPr id="8" name="Right Arrow 7">
            <a:extLst>
              <a:ext uri="{FF2B5EF4-FFF2-40B4-BE49-F238E27FC236}">
                <a16:creationId xmlns:a16="http://schemas.microsoft.com/office/drawing/2014/main" id="{5D21CB04-032D-7A6F-D2A1-66940A5A0382}"/>
              </a:ext>
            </a:extLst>
          </p:cNvPr>
          <p:cNvSpPr/>
          <p:nvPr/>
        </p:nvSpPr>
        <p:spPr>
          <a:xfrm>
            <a:off x="1265303" y="1867552"/>
            <a:ext cx="914400" cy="2363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Graphic 13" descr="School boy with solid fill">
            <a:extLst>
              <a:ext uri="{FF2B5EF4-FFF2-40B4-BE49-F238E27FC236}">
                <a16:creationId xmlns:a16="http://schemas.microsoft.com/office/drawing/2014/main" id="{AD146488-1948-A730-3FAC-D753A4AE78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80664" y="1033921"/>
            <a:ext cx="1594449" cy="1594449"/>
          </a:xfrm>
          <a:prstGeom prst="rect">
            <a:avLst/>
          </a:prstGeom>
        </p:spPr>
      </p:pic>
      <p:pic>
        <p:nvPicPr>
          <p:cNvPr id="12" name="Graphic 11" descr="Checkmark with solid fill">
            <a:extLst>
              <a:ext uri="{FF2B5EF4-FFF2-40B4-BE49-F238E27FC236}">
                <a16:creationId xmlns:a16="http://schemas.microsoft.com/office/drawing/2014/main" id="{C3B0093E-3968-B24B-05CD-442AA164C9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69085" y="1751601"/>
            <a:ext cx="914400" cy="914400"/>
          </a:xfrm>
          <a:prstGeom prst="rect">
            <a:avLst/>
          </a:prstGeom>
        </p:spPr>
      </p:pic>
      <p:pic>
        <p:nvPicPr>
          <p:cNvPr id="18" name="Graphic 17" descr="Baby crawling with solid fill">
            <a:extLst>
              <a:ext uri="{FF2B5EF4-FFF2-40B4-BE49-F238E27FC236}">
                <a16:creationId xmlns:a16="http://schemas.microsoft.com/office/drawing/2014/main" id="{2FDC7795-EA4B-4571-A2C6-D558191D27D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07496" y="2661424"/>
            <a:ext cx="1485533" cy="1485533"/>
          </a:xfrm>
          <a:prstGeom prst="rect">
            <a:avLst/>
          </a:prstGeom>
        </p:spPr>
      </p:pic>
      <p:sp>
        <p:nvSpPr>
          <p:cNvPr id="19" name="Right Arrow 18">
            <a:extLst>
              <a:ext uri="{FF2B5EF4-FFF2-40B4-BE49-F238E27FC236}">
                <a16:creationId xmlns:a16="http://schemas.microsoft.com/office/drawing/2014/main" id="{7EC64CEB-E95F-8715-C15A-79589ACC6D85}"/>
              </a:ext>
            </a:extLst>
          </p:cNvPr>
          <p:cNvSpPr/>
          <p:nvPr/>
        </p:nvSpPr>
        <p:spPr>
          <a:xfrm rot="3764386">
            <a:off x="2291967" y="2723897"/>
            <a:ext cx="914400" cy="236384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Graphic 19" descr="Checkmark with solid fill">
            <a:extLst>
              <a:ext uri="{FF2B5EF4-FFF2-40B4-BE49-F238E27FC236}">
                <a16:creationId xmlns:a16="http://schemas.microsoft.com/office/drawing/2014/main" id="{B8078888-4062-271B-8FB7-02C3C703AC4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93999" y="3189523"/>
            <a:ext cx="914400" cy="914400"/>
          </a:xfrm>
          <a:prstGeom prst="rect">
            <a:avLst/>
          </a:prstGeom>
        </p:spPr>
      </p:pic>
      <p:pic>
        <p:nvPicPr>
          <p:cNvPr id="9" name="Graphic 8" descr="Money with solid fill">
            <a:extLst>
              <a:ext uri="{FF2B5EF4-FFF2-40B4-BE49-F238E27FC236}">
                <a16:creationId xmlns:a16="http://schemas.microsoft.com/office/drawing/2014/main" id="{BE97ACA7-6C31-A0D6-7337-7972887576F8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 t="39604" b="14775"/>
          <a:stretch/>
        </p:blipFill>
        <p:spPr>
          <a:xfrm>
            <a:off x="3808239" y="2880392"/>
            <a:ext cx="809568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706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96882</TotalTime>
  <Words>858</Words>
  <Application>Microsoft Macintosh PowerPoint</Application>
  <PresentationFormat>On-screen Show (16:9)</PresentationFormat>
  <Paragraphs>128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 Theme</vt:lpstr>
      <vt:lpstr>On Quantum Money  and Evasive Obfuscation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Mark Zhandry</cp:lastModifiedBy>
  <cp:revision>1899</cp:revision>
  <cp:lastPrinted>2021-02-15T04:08:20Z</cp:lastPrinted>
  <dcterms:created xsi:type="dcterms:W3CDTF">2016-01-07T00:31:13Z</dcterms:created>
  <dcterms:modified xsi:type="dcterms:W3CDTF">2025-05-03T03:17:05Z</dcterms:modified>
</cp:coreProperties>
</file>