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7" r:id="rId1"/>
  </p:sldMasterIdLst>
  <p:notesMasterIdLst>
    <p:notesMasterId r:id="rId21"/>
  </p:notesMasterIdLst>
  <p:sldIdLst>
    <p:sldId id="344" r:id="rId2"/>
    <p:sldId id="510" r:id="rId3"/>
    <p:sldId id="523" r:id="rId4"/>
    <p:sldId id="524" r:id="rId5"/>
    <p:sldId id="527" r:id="rId6"/>
    <p:sldId id="532" r:id="rId7"/>
    <p:sldId id="536" r:id="rId8"/>
    <p:sldId id="535" r:id="rId9"/>
    <p:sldId id="541" r:id="rId10"/>
    <p:sldId id="537" r:id="rId11"/>
    <p:sldId id="528" r:id="rId12"/>
    <p:sldId id="538" r:id="rId13"/>
    <p:sldId id="514" r:id="rId14"/>
    <p:sldId id="517" r:id="rId15"/>
    <p:sldId id="539" r:id="rId16"/>
    <p:sldId id="518" r:id="rId17"/>
    <p:sldId id="540" r:id="rId18"/>
    <p:sldId id="526" r:id="rId19"/>
    <p:sldId id="484" r:id="rId20"/>
  </p:sldIdLst>
  <p:sldSz cx="12192000" cy="6858000"/>
  <p:notesSz cx="7102475" cy="938847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83802" autoAdjust="0"/>
  </p:normalViewPr>
  <p:slideViewPr>
    <p:cSldViewPr>
      <p:cViewPr varScale="1">
        <p:scale>
          <a:sx n="57" d="100"/>
          <a:sy n="57" d="100"/>
        </p:scale>
        <p:origin x="732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BCE8EB4-A370-42EC-AD01-80769CB3398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D9DADF9-7210-4653-8B75-BE9A7DD5B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6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all linear expressions over the </a:t>
                </a:r>
                <a:r>
                  <a:rPr lang="en-US" dirty="0" err="1"/>
                  <a:t>qn</a:t>
                </a:r>
                <a:r>
                  <a:rPr lang="en-US" dirty="0"/>
                  <a:t> bits of the sample and sum their bias squared</a:t>
                </a: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 “adversary” in </a:t>
                </a:r>
                <a:r>
                  <a:rPr lang="en-US" b="0" i="0">
                    <a:latin typeface="Cambria Math" panose="02040503050406030204" pitchFamily="18" charset="0"/>
                  </a:rPr>
                  <a:t>𝜑_(𝑛,𝑞)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6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reduced the problem of analyzing </a:t>
            </a:r>
            <a:r>
              <a:rPr lang="en-US" dirty="0" err="1"/>
              <a:t>SXoP</a:t>
            </a:r>
            <a:r>
              <a:rPr lang="en-US" dirty="0"/>
              <a:t> to analyzing the distribution of sampling without replacement.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8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E6F384-816E-4EEE-89C5-71E0E177D4BD}" type="slidenum">
              <a:rPr lang="he-IL" smtClean="0"/>
              <a:pPr/>
              <a:t>19</a:t>
            </a:fld>
            <a:endParaRPr lang="en-US"/>
          </a:p>
        </p:txBody>
      </p:sp>
      <p:sp>
        <p:nvSpPr>
          <p:cNvPr id="716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4025" y="722313"/>
            <a:ext cx="61991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/>
          </a:p>
        </p:txBody>
      </p:sp>
      <p:sp>
        <p:nvSpPr>
          <p:cNvPr id="71684" name="מציין מיקום של מספר שקופית 3"/>
          <p:cNvSpPr txBox="1">
            <a:spLocks noGrp="1"/>
          </p:cNvSpPr>
          <p:nvPr/>
        </p:nvSpPr>
        <p:spPr bwMode="auto">
          <a:xfrm>
            <a:off x="4006651" y="8910903"/>
            <a:ext cx="3123774" cy="47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90" tIns="0" rIns="19890" bIns="0" anchor="b"/>
          <a:lstStyle/>
          <a:p>
            <a:pPr defTabSz="953741"/>
            <a:fld id="{364FACD8-65EE-43BD-8820-6D16DB188A7D}" type="slidenum">
              <a:rPr lang="he-IL" sz="1000" i="1">
                <a:latin typeface="Times New Roman" pitchFamily="18" charset="0"/>
                <a:cs typeface="Times New Roman" pitchFamily="18" charset="0"/>
              </a:rPr>
              <a:pPr defTabSz="953741"/>
              <a:t>19</a:t>
            </a:fld>
            <a:endParaRPr lang="en-US" sz="10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9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DNDK - Double Nonce Derive Key AES-GCM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thought it’s well-known, the variant that I’ll describe is not used in practice as far as I know</a:t>
            </a:r>
          </a:p>
          <a:p>
            <a:endParaRPr lang="en-US" dirty="0"/>
          </a:p>
          <a:p>
            <a:r>
              <a:rPr lang="en-US" dirty="0"/>
              <a:t>DNDK - Double Nonce Derive Key AES-GCM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7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2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 “adversary” in </a:t>
                </a:r>
                <a:r>
                  <a:rPr lang="en-US" b="0" i="0">
                    <a:latin typeface="Cambria Math" panose="02040503050406030204" pitchFamily="18" charset="0"/>
                  </a:rPr>
                  <a:t>𝜑_(𝑛,𝑞)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DADF9-7210-4653-8B75-BE9A7DD5B0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A4C8-3770-41B2-9F4A-70C95C2EEDD6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F90D-62E1-4673-AAC0-259C49538FFF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43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F90D-62E1-4673-AAC0-259C49538FFF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676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FC74-9901-44D4-8AFF-1FF52CD59EEA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F90D-62E1-4673-AAC0-259C49538FFF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636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F90D-62E1-4673-AAC0-259C49538FFF}" type="datetime1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140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F90D-62E1-4673-AAC0-259C49538FFF}" type="datetime1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12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F90D-62E1-4673-AAC0-259C49538FFF}" type="datetime1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496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F90D-62E1-4673-AAC0-259C49538FFF}" type="datetime1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06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F90D-62E1-4673-AAC0-259C49538FFF}" type="datetime1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94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9F90D-62E1-4673-AAC0-259C49538FFF}" type="datetime1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88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9F90D-62E1-4673-AAC0-259C49538FFF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1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.png"/><Relationship Id="rId4" Type="http://schemas.openxmlformats.org/officeDocument/2006/relationships/image" Target="../media/image1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65125"/>
            <a:ext cx="10439400" cy="2743200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b="1" dirty="0">
                <a:solidFill>
                  <a:schemeClr val="hlink"/>
                </a:solidFill>
              </a:rPr>
              <a:t>Combining Outputs of a Random Permutation:</a:t>
            </a:r>
            <a:br>
              <a:rPr lang="en-US" sz="3600" b="1" dirty="0">
                <a:solidFill>
                  <a:schemeClr val="hlink"/>
                </a:solidFill>
              </a:rPr>
            </a:br>
            <a:r>
              <a:rPr lang="en-US" sz="3600" b="1" dirty="0">
                <a:solidFill>
                  <a:schemeClr val="hlink"/>
                </a:solidFill>
              </a:rPr>
              <a:t>New Constructions and Tight Security Bounds</a:t>
            </a:r>
            <a:br>
              <a:rPr lang="en-US" sz="3600" b="1" dirty="0">
                <a:solidFill>
                  <a:schemeClr val="hlink"/>
                </a:solidFill>
              </a:rPr>
            </a:br>
            <a:r>
              <a:rPr lang="en-US" sz="3600" b="1" dirty="0">
                <a:solidFill>
                  <a:schemeClr val="hlink"/>
                </a:solidFill>
              </a:rPr>
              <a:t>by Fourier Analysis</a:t>
            </a:r>
            <a:endParaRPr lang="en-US" sz="3600" b="1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4A11B4-A9E8-45B5-8698-040A7A5E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057400" y="3276600"/>
            <a:ext cx="8286750" cy="2743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dirty="0"/>
              <a:t>Itai </a:t>
            </a:r>
            <a:r>
              <a:rPr lang="en-US" sz="3500" dirty="0" err="1"/>
              <a:t>Dinur</a:t>
            </a:r>
            <a:endParaRPr lang="en-US" sz="3500" dirty="0"/>
          </a:p>
          <a:p>
            <a:pPr marL="0" indent="0" algn="ctr">
              <a:buNone/>
            </a:pPr>
            <a:r>
              <a:rPr lang="en-US" dirty="0"/>
              <a:t>Ben-Gurion University and Georgetown University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Eurocrypt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64663"/>
      </p:ext>
    </p:extLst>
  </p:cSld>
  <p:clrMapOvr>
    <a:masterClrMapping/>
  </p:clrMapOvr>
  <p:extLst mod="1">
    <p:ext uri="{3A86A75C-4F4B-4683-9AE1-C65F6400EC91}">
      <p14:laserTraceLst xmlns:p14="http://schemas.microsoft.com/office/powerpoint/2010/main">
        <p14:tracePtLst>
          <p14:tracePt t="2046" x="749300" y="4876800"/>
          <p14:tracePt t="2082" x="749300" y="4870450"/>
          <p14:tracePt t="2099" x="749300" y="4864100"/>
          <p14:tracePt t="2135" x="749300" y="4857750"/>
          <p14:tracePt t="2158" x="781050" y="4845050"/>
          <p14:tracePt t="2165" x="819150" y="4819650"/>
          <p14:tracePt t="2172" x="863600" y="4787900"/>
          <p14:tracePt t="2182" x="908050" y="4762500"/>
          <p14:tracePt t="2199" x="1066800" y="4679950"/>
          <p14:tracePt t="2217" x="1447800" y="4464050"/>
          <p14:tracePt t="2234" x="1822450" y="4273550"/>
          <p14:tracePt t="2249" x="2165350" y="4102100"/>
          <p14:tracePt t="2266" x="2470150" y="3949700"/>
          <p14:tracePt t="2283" x="2622550" y="3860800"/>
          <p14:tracePt t="2299" x="2717800" y="3803650"/>
          <p14:tracePt t="2316" x="2787650" y="3765550"/>
          <p14:tracePt t="2333" x="2813050" y="3752850"/>
          <p14:tracePt t="2349" x="2819400" y="374650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-32927"/>
            <a:ext cx="78867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LXoP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173" y="955506"/>
                <a:ext cx="9627724" cy="51404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linear orthomorphism:</a:t>
                </a:r>
              </a:p>
              <a:p>
                <a:pPr lvl="1"/>
                <a:r>
                  <a:rPr lang="en-US" b="1" dirty="0"/>
                  <a:t>1.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linear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2.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permutation </a:t>
                </a:r>
              </a:p>
              <a:p>
                <a:pPr lvl="1"/>
                <a:r>
                  <a:rPr lang="en-US" b="1" dirty="0"/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a permutation</a:t>
                </a:r>
              </a:p>
              <a:p>
                <a:r>
                  <a:rPr lang="en-US" dirty="0"/>
                  <a:t>Simple example: Feistel-like orthomorphism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-&gt;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string never output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/>
                  <a:t>orthomorphism,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/>
                  <a:t> is uniform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173" y="955506"/>
                <a:ext cx="9627724" cy="5140494"/>
              </a:xfrm>
              <a:blipFill>
                <a:blip r:embed="rId3"/>
                <a:stretch>
                  <a:fillRect l="-1139" t="-27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9524" y="62855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4ACCDA-9FBC-434B-BB09-3CFB87E7A822}"/>
              </a:ext>
            </a:extLst>
          </p:cNvPr>
          <p:cNvGrpSpPr/>
          <p:nvPr/>
        </p:nvGrpSpPr>
        <p:grpSpPr>
          <a:xfrm>
            <a:off x="8669524" y="1380270"/>
            <a:ext cx="2665647" cy="3052888"/>
            <a:chOff x="8669524" y="1380270"/>
            <a:chExt cx="2665647" cy="3052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1321B73-485D-4E2F-BC21-4CA11C12FD36}"/>
                    </a:ext>
                  </a:extLst>
                </p:cNvPr>
                <p:cNvSpPr/>
                <p:nvPr/>
              </p:nvSpPr>
              <p:spPr>
                <a:xfrm>
                  <a:off x="10088081" y="2262657"/>
                  <a:ext cx="1247090" cy="453628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1321B73-485D-4E2F-BC21-4CA11C12FD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8081" y="2262657"/>
                  <a:ext cx="1247090" cy="4536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0597FF4-0ED2-444F-8000-0CA267EC1FE5}"/>
                    </a:ext>
                  </a:extLst>
                </p:cNvPr>
                <p:cNvSpPr/>
                <p:nvPr/>
              </p:nvSpPr>
              <p:spPr>
                <a:xfrm>
                  <a:off x="9451203" y="1380270"/>
                  <a:ext cx="1066800" cy="590644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i</m:t>
                      </m:r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0597FF4-0ED2-444F-8000-0CA267EC1F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1203" y="1380270"/>
                  <a:ext cx="1066800" cy="5906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244F2F4-56AF-4393-AAC8-8D252FC75D2B}"/>
                </a:ext>
              </a:extLst>
            </p:cNvPr>
            <p:cNvCxnSpPr>
              <a:cxnSpLocks/>
            </p:cNvCxnSpPr>
            <p:nvPr/>
          </p:nvCxnSpPr>
          <p:spPr>
            <a:xfrm>
              <a:off x="10150470" y="1884602"/>
              <a:ext cx="427240" cy="3786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0279377-B230-49D8-B482-04B84B1D2EE4}"/>
                </a:ext>
              </a:extLst>
            </p:cNvPr>
            <p:cNvCxnSpPr>
              <a:cxnSpLocks/>
              <a:stCxn id="49" idx="1"/>
            </p:cNvCxnSpPr>
            <p:nvPr/>
          </p:nvCxnSpPr>
          <p:spPr>
            <a:xfrm flipH="1">
              <a:off x="10055491" y="3202545"/>
              <a:ext cx="390074" cy="22754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ED216B2-0948-41C2-8F4A-4F62F4FCBD30}"/>
                    </a:ext>
                  </a:extLst>
                </p:cNvPr>
                <p:cNvSpPr/>
                <p:nvPr/>
              </p:nvSpPr>
              <p:spPr>
                <a:xfrm>
                  <a:off x="8669524" y="2262657"/>
                  <a:ext cx="1247091" cy="453628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ED216B2-0948-41C2-8F4A-4F62F4FCBD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524" y="2262657"/>
                  <a:ext cx="1247091" cy="4536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141BB44-0B62-4AE7-AB59-0D8A2D8853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55562" y="1919423"/>
              <a:ext cx="469628" cy="36029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DC9AD1E-CA4C-49E3-8C50-F2C52091B8F1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9293069" y="2716286"/>
              <a:ext cx="496362" cy="71307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54F8F9E-9B03-4623-B745-601299C022B8}"/>
                </a:ext>
              </a:extLst>
            </p:cNvPr>
            <p:cNvSpPr/>
            <p:nvPr/>
          </p:nvSpPr>
          <p:spPr>
            <a:xfrm>
              <a:off x="9431468" y="3285149"/>
              <a:ext cx="1017268" cy="45362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⊕</a:t>
              </a:r>
              <a:endParaRPr lang="en-IL" sz="2800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8ED4033-BDC2-4B23-81AF-88D70DBBD3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4868" y="3698883"/>
              <a:ext cx="3382" cy="25646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1A32EDC-D852-4EEA-BB9C-3741E817AE77}"/>
                    </a:ext>
                  </a:extLst>
                </p:cNvPr>
                <p:cNvSpPr/>
                <p:nvPr/>
              </p:nvSpPr>
              <p:spPr>
                <a:xfrm>
                  <a:off x="9035347" y="3909938"/>
                  <a:ext cx="21012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LXoP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1A32EDC-D852-4EEA-BB9C-3741E817AE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5347" y="3909938"/>
                  <a:ext cx="2101216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EB36B3C-EA82-4097-AFB9-D3CBFEE0BA14}"/>
                    </a:ext>
                  </a:extLst>
                </p:cNvPr>
                <p:cNvSpPr/>
                <p:nvPr/>
              </p:nvSpPr>
              <p:spPr>
                <a:xfrm>
                  <a:off x="10445565" y="2975730"/>
                  <a:ext cx="532122" cy="453628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EB36B3C-EA82-4097-AFB9-D3CBFEE0BA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5565" y="2975730"/>
                  <a:ext cx="532122" cy="4536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86775FF-2FB8-4653-8690-1976283606A1}"/>
                </a:ext>
              </a:extLst>
            </p:cNvPr>
            <p:cNvCxnSpPr>
              <a:cxnSpLocks/>
              <a:stCxn id="38" idx="2"/>
              <a:endCxn id="49" idx="0"/>
            </p:cNvCxnSpPr>
            <p:nvPr/>
          </p:nvCxnSpPr>
          <p:spPr>
            <a:xfrm>
              <a:off x="10711626" y="2716286"/>
              <a:ext cx="0" cy="25944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90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-76200"/>
            <a:ext cx="821055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Example –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LXoP</a:t>
            </a:r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-Based Counter Mode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0A65B2-8CBF-42D0-AE8A-AC269333F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6400" y="5309178"/>
                <a:ext cx="9067800" cy="13864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XoP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3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IL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0A65B2-8CBF-42D0-AE8A-AC269333F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5309178"/>
                <a:ext cx="9067800" cy="13864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2124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D7A62C4-2D25-4D91-A082-0BC3B338E3B2}"/>
                  </a:ext>
                </a:extLst>
              </p:cNvPr>
              <p:cNvSpPr/>
              <p:nvPr/>
            </p:nvSpPr>
            <p:spPr>
              <a:xfrm>
                <a:off x="8431730" y="2227258"/>
                <a:ext cx="837270" cy="728160"/>
              </a:xfrm>
              <a:prstGeom prst="rect">
                <a:avLst/>
              </a:prstGeom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D7A62C4-2D25-4D91-A082-0BC3B338E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730" y="2227258"/>
                <a:ext cx="837270" cy="728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43C4DE-6927-40A1-9E15-8D2904FED8EB}"/>
                  </a:ext>
                </a:extLst>
              </p:cNvPr>
              <p:cNvSpPr/>
              <p:nvPr/>
            </p:nvSpPr>
            <p:spPr>
              <a:xfrm>
                <a:off x="4228004" y="2209274"/>
                <a:ext cx="837270" cy="490077"/>
              </a:xfrm>
              <a:prstGeom prst="rect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43C4DE-6927-40A1-9E15-8D2904FED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004" y="2209274"/>
                <a:ext cx="837270" cy="490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FE956E4-C902-4344-8970-425F8B5F8057}"/>
                  </a:ext>
                </a:extLst>
              </p:cNvPr>
              <p:cNvSpPr/>
              <p:nvPr/>
            </p:nvSpPr>
            <p:spPr>
              <a:xfrm>
                <a:off x="3599332" y="822487"/>
                <a:ext cx="1066800" cy="45362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ctr</m:t>
                    </m:r>
                  </m:oMath>
                </a14:m>
                <a:r>
                  <a:rPr lang="en-US" sz="2800" dirty="0"/>
                  <a:t> </a:t>
                </a:r>
                <a:endParaRPr lang="en-IL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FE956E4-C902-4344-8970-425F8B5F8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332" y="822487"/>
                <a:ext cx="1066800" cy="453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C0C5B3-CEF7-4CBB-98A4-B7E4D6E0B405}"/>
              </a:ext>
            </a:extLst>
          </p:cNvPr>
          <p:cNvCxnSpPr>
            <a:cxnSpLocks/>
          </p:cNvCxnSpPr>
          <p:nvPr/>
        </p:nvCxnSpPr>
        <p:spPr>
          <a:xfrm flipH="1">
            <a:off x="4597803" y="1932381"/>
            <a:ext cx="6865" cy="25800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6291232-7678-4222-B4A5-B481F83657EB}"/>
              </a:ext>
            </a:extLst>
          </p:cNvPr>
          <p:cNvSpPr/>
          <p:nvPr/>
        </p:nvSpPr>
        <p:spPr>
          <a:xfrm>
            <a:off x="3656424" y="4320033"/>
            <a:ext cx="1066800" cy="453627"/>
          </a:xfrm>
          <a:prstGeom prst="rect">
            <a:avLst/>
          </a:prstGeom>
          <a:solidFill>
            <a:schemeClr val="lt1">
              <a:alpha val="0"/>
            </a:schemeClr>
          </a:solidFill>
          <a:ln w="317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⊕</a:t>
            </a:r>
            <a:endParaRPr lang="en-IL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5C9E8C-2773-4BB6-8B6E-4B06C0227321}"/>
              </a:ext>
            </a:extLst>
          </p:cNvPr>
          <p:cNvCxnSpPr>
            <a:cxnSpLocks/>
          </p:cNvCxnSpPr>
          <p:nvPr/>
        </p:nvCxnSpPr>
        <p:spPr>
          <a:xfrm>
            <a:off x="3550488" y="4546845"/>
            <a:ext cx="50552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3E648C-6A34-4930-986F-C76C63FCEF88}"/>
                  </a:ext>
                </a:extLst>
              </p:cNvPr>
              <p:cNvSpPr/>
              <p:nvPr/>
            </p:nvSpPr>
            <p:spPr>
              <a:xfrm>
                <a:off x="2789417" y="4275768"/>
                <a:ext cx="1066800" cy="45362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3E648C-6A34-4930-986F-C76C63F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417" y="4275768"/>
                <a:ext cx="1066800" cy="453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0F8F87-1497-43D9-8DD5-3650E66953CC}"/>
              </a:ext>
            </a:extLst>
          </p:cNvPr>
          <p:cNvCxnSpPr>
            <a:cxnSpLocks/>
          </p:cNvCxnSpPr>
          <p:nvPr/>
        </p:nvCxnSpPr>
        <p:spPr>
          <a:xfrm flipH="1">
            <a:off x="4632910" y="2685614"/>
            <a:ext cx="6865" cy="3372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DD499F-9C41-4090-A006-02DEECFF7014}"/>
              </a:ext>
            </a:extLst>
          </p:cNvPr>
          <p:cNvCxnSpPr>
            <a:cxnSpLocks/>
          </p:cNvCxnSpPr>
          <p:nvPr/>
        </p:nvCxnSpPr>
        <p:spPr>
          <a:xfrm>
            <a:off x="4189616" y="4729395"/>
            <a:ext cx="0" cy="3213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6B49474-176F-4C37-98D3-2C6676E453B5}"/>
                  </a:ext>
                </a:extLst>
              </p:cNvPr>
              <p:cNvSpPr/>
              <p:nvPr/>
            </p:nvSpPr>
            <p:spPr>
              <a:xfrm>
                <a:off x="3656216" y="4949247"/>
                <a:ext cx="1066800" cy="45362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endParaRPr lang="en-IL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6B49474-176F-4C37-98D3-2C6676E45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216" y="4949247"/>
                <a:ext cx="1066800" cy="453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737C6CD-04B0-4A16-BEE0-2BCB554302ED}"/>
                  </a:ext>
                </a:extLst>
              </p:cNvPr>
              <p:cNvSpPr/>
              <p:nvPr/>
            </p:nvSpPr>
            <p:spPr>
              <a:xfrm>
                <a:off x="3225783" y="2209274"/>
                <a:ext cx="837270" cy="490076"/>
              </a:xfrm>
              <a:prstGeom prst="rect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endParaRPr lang="en-IL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737C6CD-04B0-4A16-BEE0-2BCB55430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783" y="2209274"/>
                <a:ext cx="837270" cy="4900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B20D7A-2406-482E-86C7-3E106FFC100E}"/>
              </a:ext>
            </a:extLst>
          </p:cNvPr>
          <p:cNvCxnSpPr>
            <a:cxnSpLocks/>
          </p:cNvCxnSpPr>
          <p:nvPr/>
        </p:nvCxnSpPr>
        <p:spPr>
          <a:xfrm flipH="1">
            <a:off x="3599333" y="1895708"/>
            <a:ext cx="9979" cy="28329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963859-FE2D-408B-94A4-BCF8778EE50E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3644419" y="2699350"/>
            <a:ext cx="454901" cy="115867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AC3ABA8-AAD1-4FA0-9722-2B6DE604D472}"/>
              </a:ext>
            </a:extLst>
          </p:cNvPr>
          <p:cNvSpPr/>
          <p:nvPr/>
        </p:nvSpPr>
        <p:spPr>
          <a:xfrm>
            <a:off x="3654525" y="3746367"/>
            <a:ext cx="1066800" cy="453627"/>
          </a:xfrm>
          <a:prstGeom prst="rect">
            <a:avLst/>
          </a:prstGeom>
          <a:solidFill>
            <a:schemeClr val="lt1">
              <a:alpha val="0"/>
            </a:schemeClr>
          </a:solidFill>
          <a:ln w="317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⊕</a:t>
            </a:r>
            <a:endParaRPr lang="en-IL" sz="2800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987F21A-3A29-443E-B3E6-95119BD975B3}"/>
              </a:ext>
            </a:extLst>
          </p:cNvPr>
          <p:cNvCxnSpPr>
            <a:cxnSpLocks/>
          </p:cNvCxnSpPr>
          <p:nvPr/>
        </p:nvCxnSpPr>
        <p:spPr>
          <a:xfrm flipH="1">
            <a:off x="4187925" y="4160101"/>
            <a:ext cx="3382" cy="2564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BD38C3B-30B0-4D7B-8F06-676A60FC60EE}"/>
                  </a:ext>
                </a:extLst>
              </p:cNvPr>
              <p:cNvSpPr/>
              <p:nvPr/>
            </p:nvSpPr>
            <p:spPr>
              <a:xfrm>
                <a:off x="5600279" y="1449090"/>
                <a:ext cx="1730218" cy="45362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ctr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endParaRPr lang="en-IL" sz="28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BD38C3B-30B0-4D7B-8F06-676A60FC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279" y="1449090"/>
                <a:ext cx="1730218" cy="4536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16FAD5-B6F9-4215-A6AE-56F0DD5753DA}"/>
                  </a:ext>
                </a:extLst>
              </p:cNvPr>
              <p:cNvSpPr/>
              <p:nvPr/>
            </p:nvSpPr>
            <p:spPr>
              <a:xfrm>
                <a:off x="3083208" y="1394360"/>
                <a:ext cx="1122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ctr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16FAD5-B6F9-4215-A6AE-56F0DD575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08" y="1394360"/>
                <a:ext cx="112242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B07E2F2-F0B8-4829-A71F-4405D3CEC7F2}"/>
                  </a:ext>
                </a:extLst>
              </p:cNvPr>
              <p:cNvSpPr/>
              <p:nvPr/>
            </p:nvSpPr>
            <p:spPr>
              <a:xfrm>
                <a:off x="4142712" y="1390276"/>
                <a:ext cx="1122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ctr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B07E2F2-F0B8-4829-A71F-4405D3CEC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12" y="1390276"/>
                <a:ext cx="112242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F9FF94-A676-406C-83D0-A5A50F86D4B8}"/>
                  </a:ext>
                </a:extLst>
              </p:cNvPr>
              <p:cNvSpPr/>
              <p:nvPr/>
            </p:nvSpPr>
            <p:spPr>
              <a:xfrm>
                <a:off x="7225712" y="1424343"/>
                <a:ext cx="17484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ctr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</a:t>
                </a:r>
                <a:endParaRPr lang="en-IL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F9FF94-A676-406C-83D0-A5A50F86D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712" y="1424343"/>
                <a:ext cx="174842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0AD64F2-0D27-45AF-B00F-F652BC89C78C}"/>
              </a:ext>
            </a:extLst>
          </p:cNvPr>
          <p:cNvCxnSpPr>
            <a:cxnSpLocks/>
          </p:cNvCxnSpPr>
          <p:nvPr/>
        </p:nvCxnSpPr>
        <p:spPr>
          <a:xfrm flipH="1">
            <a:off x="3609311" y="1197520"/>
            <a:ext cx="391506" cy="31779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F6C083-4283-4BFF-8A7A-25DEBF4F8AD7}"/>
              </a:ext>
            </a:extLst>
          </p:cNvPr>
          <p:cNvCxnSpPr>
            <a:cxnSpLocks/>
          </p:cNvCxnSpPr>
          <p:nvPr/>
        </p:nvCxnSpPr>
        <p:spPr>
          <a:xfrm>
            <a:off x="4271587" y="1187735"/>
            <a:ext cx="404525" cy="3206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794FB2A-1D27-4637-8325-98BF573A5C04}"/>
              </a:ext>
            </a:extLst>
          </p:cNvPr>
          <p:cNvCxnSpPr>
            <a:cxnSpLocks/>
          </p:cNvCxnSpPr>
          <p:nvPr/>
        </p:nvCxnSpPr>
        <p:spPr>
          <a:xfrm flipH="1">
            <a:off x="6693880" y="1207931"/>
            <a:ext cx="391506" cy="31779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5B99221-B786-479C-AADF-660B96C155CE}"/>
              </a:ext>
            </a:extLst>
          </p:cNvPr>
          <p:cNvCxnSpPr>
            <a:cxnSpLocks/>
          </p:cNvCxnSpPr>
          <p:nvPr/>
        </p:nvCxnSpPr>
        <p:spPr>
          <a:xfrm>
            <a:off x="7356156" y="1198146"/>
            <a:ext cx="404525" cy="3206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4FB5EEA-1BED-466B-B026-3F57413B853D}"/>
                  </a:ext>
                </a:extLst>
              </p:cNvPr>
              <p:cNvSpPr/>
              <p:nvPr/>
            </p:nvSpPr>
            <p:spPr>
              <a:xfrm>
                <a:off x="6517814" y="832756"/>
                <a:ext cx="13220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4FB5EEA-1BED-466B-B026-3F57413B8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14" y="832756"/>
                <a:ext cx="132202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4654E4B-C438-461A-96BF-030CA496D574}"/>
                  </a:ext>
                </a:extLst>
              </p:cNvPr>
              <p:cNvSpPr/>
              <p:nvPr/>
            </p:nvSpPr>
            <p:spPr>
              <a:xfrm>
                <a:off x="4235167" y="3052127"/>
                <a:ext cx="837270" cy="428264"/>
              </a:xfrm>
              <a:prstGeom prst="rect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4654E4B-C438-461A-96BF-030CA496D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67" y="3052127"/>
                <a:ext cx="837270" cy="4282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291C22F-08C8-4F01-AA3E-B8868E99BB16}"/>
              </a:ext>
            </a:extLst>
          </p:cNvPr>
          <p:cNvCxnSpPr>
            <a:cxnSpLocks/>
          </p:cNvCxnSpPr>
          <p:nvPr/>
        </p:nvCxnSpPr>
        <p:spPr>
          <a:xfrm flipH="1">
            <a:off x="4265531" y="3505783"/>
            <a:ext cx="330744" cy="33219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5BA512D-A572-40B6-B8E9-1F1C5C4DD744}"/>
                  </a:ext>
                </a:extLst>
              </p:cNvPr>
              <p:cNvSpPr/>
              <p:nvPr/>
            </p:nvSpPr>
            <p:spPr>
              <a:xfrm>
                <a:off x="7360927" y="2179000"/>
                <a:ext cx="837270" cy="490077"/>
              </a:xfrm>
              <a:prstGeom prst="rect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5BA512D-A572-40B6-B8E9-1F1C5C4DD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927" y="2179000"/>
                <a:ext cx="837270" cy="4900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2F5CC3C-FBA4-44DB-8CA0-D8C14DA49268}"/>
              </a:ext>
            </a:extLst>
          </p:cNvPr>
          <p:cNvCxnSpPr>
            <a:cxnSpLocks/>
          </p:cNvCxnSpPr>
          <p:nvPr/>
        </p:nvCxnSpPr>
        <p:spPr>
          <a:xfrm flipH="1">
            <a:off x="7730726" y="1902107"/>
            <a:ext cx="6865" cy="25800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7AB3896B-46DB-4E28-853F-19296EF03BF1}"/>
              </a:ext>
            </a:extLst>
          </p:cNvPr>
          <p:cNvSpPr/>
          <p:nvPr/>
        </p:nvSpPr>
        <p:spPr>
          <a:xfrm>
            <a:off x="6789347" y="4289759"/>
            <a:ext cx="1066800" cy="453627"/>
          </a:xfrm>
          <a:prstGeom prst="rect">
            <a:avLst/>
          </a:prstGeom>
          <a:solidFill>
            <a:schemeClr val="lt1">
              <a:alpha val="0"/>
            </a:schemeClr>
          </a:solidFill>
          <a:ln w="317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⊕</a:t>
            </a:r>
            <a:endParaRPr lang="en-IL" sz="2800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6E385AF-1CBE-4355-A6BC-8EE31C8E65A5}"/>
              </a:ext>
            </a:extLst>
          </p:cNvPr>
          <p:cNvCxnSpPr>
            <a:cxnSpLocks/>
          </p:cNvCxnSpPr>
          <p:nvPr/>
        </p:nvCxnSpPr>
        <p:spPr>
          <a:xfrm>
            <a:off x="6683411" y="4516571"/>
            <a:ext cx="50552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DB2C6BD-C742-4FF4-9A74-892C32D7A532}"/>
              </a:ext>
            </a:extLst>
          </p:cNvPr>
          <p:cNvCxnSpPr>
            <a:cxnSpLocks/>
          </p:cNvCxnSpPr>
          <p:nvPr/>
        </p:nvCxnSpPr>
        <p:spPr>
          <a:xfrm flipH="1">
            <a:off x="7765833" y="2655340"/>
            <a:ext cx="6865" cy="3372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C6346F3-381B-479F-AA65-B42D15576B1E}"/>
              </a:ext>
            </a:extLst>
          </p:cNvPr>
          <p:cNvCxnSpPr>
            <a:cxnSpLocks/>
          </p:cNvCxnSpPr>
          <p:nvPr/>
        </p:nvCxnSpPr>
        <p:spPr>
          <a:xfrm>
            <a:off x="7322539" y="4699121"/>
            <a:ext cx="0" cy="3213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188EFED-BC97-4843-8DFD-BDCDBA93AB1A}"/>
                  </a:ext>
                </a:extLst>
              </p:cNvPr>
              <p:cNvSpPr/>
              <p:nvPr/>
            </p:nvSpPr>
            <p:spPr>
              <a:xfrm>
                <a:off x="6789139" y="4918973"/>
                <a:ext cx="1066800" cy="45362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endParaRPr lang="en-IL" sz="28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188EFED-BC97-4843-8DFD-BDCDBA93A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139" y="4918973"/>
                <a:ext cx="1066800" cy="4536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B2AE7A0-424C-4828-8A2D-B8C32FA7FBE4}"/>
                  </a:ext>
                </a:extLst>
              </p:cNvPr>
              <p:cNvSpPr/>
              <p:nvPr/>
            </p:nvSpPr>
            <p:spPr>
              <a:xfrm>
                <a:off x="6358706" y="2179000"/>
                <a:ext cx="837270" cy="490076"/>
              </a:xfrm>
              <a:prstGeom prst="rect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endParaRPr lang="en-IL" sz="2800" dirty="0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B2AE7A0-424C-4828-8A2D-B8C32FA7F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706" y="2179000"/>
                <a:ext cx="837270" cy="4900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421E958-12A3-4A96-91C4-D4E687D8B4EB}"/>
              </a:ext>
            </a:extLst>
          </p:cNvPr>
          <p:cNvCxnSpPr>
            <a:cxnSpLocks/>
          </p:cNvCxnSpPr>
          <p:nvPr/>
        </p:nvCxnSpPr>
        <p:spPr>
          <a:xfrm flipH="1">
            <a:off x="6732256" y="1865434"/>
            <a:ext cx="9979" cy="28329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97B59B6-5217-475D-9347-BB2A57AF93CA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6777342" y="2669076"/>
            <a:ext cx="454901" cy="115867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0EA932E-C9C6-4CCA-9DD4-5FA1D932DF8C}"/>
              </a:ext>
            </a:extLst>
          </p:cNvPr>
          <p:cNvSpPr/>
          <p:nvPr/>
        </p:nvSpPr>
        <p:spPr>
          <a:xfrm>
            <a:off x="6787448" y="3716093"/>
            <a:ext cx="1066800" cy="453627"/>
          </a:xfrm>
          <a:prstGeom prst="rect">
            <a:avLst/>
          </a:prstGeom>
          <a:solidFill>
            <a:schemeClr val="lt1">
              <a:alpha val="0"/>
            </a:schemeClr>
          </a:solidFill>
          <a:ln w="317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⊕</a:t>
            </a:r>
            <a:endParaRPr lang="en-IL" sz="2800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BE3F35C-18CD-4A6B-97E5-16FA4A3DBCBB}"/>
              </a:ext>
            </a:extLst>
          </p:cNvPr>
          <p:cNvCxnSpPr>
            <a:cxnSpLocks/>
          </p:cNvCxnSpPr>
          <p:nvPr/>
        </p:nvCxnSpPr>
        <p:spPr>
          <a:xfrm flipH="1">
            <a:off x="7320848" y="4129827"/>
            <a:ext cx="3382" cy="2564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43B017A-BDF0-4B10-801E-188871A9F357}"/>
                  </a:ext>
                </a:extLst>
              </p:cNvPr>
              <p:cNvSpPr/>
              <p:nvPr/>
            </p:nvSpPr>
            <p:spPr>
              <a:xfrm>
                <a:off x="7368090" y="3021853"/>
                <a:ext cx="837270" cy="428264"/>
              </a:xfrm>
              <a:prstGeom prst="rect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43B017A-BDF0-4B10-801E-188871A9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090" y="3021853"/>
                <a:ext cx="837270" cy="4282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874A112-51DD-49F4-B0E7-A6CB1612B4AF}"/>
              </a:ext>
            </a:extLst>
          </p:cNvPr>
          <p:cNvCxnSpPr>
            <a:cxnSpLocks/>
          </p:cNvCxnSpPr>
          <p:nvPr/>
        </p:nvCxnSpPr>
        <p:spPr>
          <a:xfrm flipH="1">
            <a:off x="7398454" y="3475509"/>
            <a:ext cx="330744" cy="33219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5AB284C-DEB1-45D7-B3C3-A48F6331EF9D}"/>
                  </a:ext>
                </a:extLst>
              </p:cNvPr>
              <p:cNvSpPr/>
              <p:nvPr/>
            </p:nvSpPr>
            <p:spPr>
              <a:xfrm>
                <a:off x="5883311" y="4260338"/>
                <a:ext cx="1066800" cy="45362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5AB284C-DEB1-45D7-B3C3-A48F6331E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311" y="4260338"/>
                <a:ext cx="1066800" cy="4536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90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Additional Results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19704"/>
                <a:ext cx="11811000" cy="483664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Main result: propose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PRF and prove its security</a:t>
                </a:r>
              </a:p>
              <a:p>
                <a:endParaRPr lang="en-US" dirty="0"/>
              </a:p>
              <a:p>
                <a:r>
                  <a:rPr lang="en-US" dirty="0"/>
                  <a:t>Prove security for additional PRFs that </a:t>
                </a:r>
                <a:r>
                  <a:rPr lang="en-US" b="1" dirty="0"/>
                  <a:t>linearly combine</a:t>
                </a:r>
                <a:r>
                  <a:rPr lang="en-US" dirty="0"/>
                  <a:t> outputs of permutation:</a:t>
                </a:r>
              </a:p>
              <a:p>
                <a:r>
                  <a:rPr lang="en-US" dirty="0"/>
                  <a:t>Generalize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similarly to Iwata’s PRF construction</a:t>
                </a:r>
              </a:p>
              <a:p>
                <a:pPr lvl="1"/>
                <a:r>
                  <a:rPr lang="en-US" dirty="0"/>
                  <a:t>Output </a:t>
                </a:r>
                <a:r>
                  <a:rPr lang="en-US" dirty="0">
                    <a:solidFill>
                      <a:srgbClr val="FF0000"/>
                    </a:solidFill>
                  </a:rPr>
                  <a:t>2n</a:t>
                </a:r>
                <a:r>
                  <a:rPr lang="en-US" dirty="0"/>
                  <a:t> bits with </a:t>
                </a:r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/>
                  <a:t> permutation called (security bound similar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Derive </a:t>
                </a:r>
                <a:r>
                  <a:rPr lang="en-US" b="1" dirty="0"/>
                  <a:t>tight security bounds</a:t>
                </a:r>
                <a:r>
                  <a:rPr lang="en-US" dirty="0"/>
                  <a:t> for </a:t>
                </a:r>
                <a:r>
                  <a:rPr lang="en-US" dirty="0" err="1">
                    <a:solidFill>
                      <a:srgbClr val="FF0000"/>
                    </a:solidFill>
                  </a:rPr>
                  <a:t>SXoP</a:t>
                </a:r>
                <a:r>
                  <a:rPr lang="en-US" dirty="0">
                    <a:solidFill>
                      <a:srgbClr val="FF0000"/>
                    </a:solidFill>
                  </a:rPr>
                  <a:t>[r]</a:t>
                </a:r>
                <a:r>
                  <a:rPr lang="en-US" dirty="0"/>
                  <a:t> that XORs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domain-separated permutation calls</a:t>
                </a:r>
              </a:p>
              <a:p>
                <a:pPr lvl="1"/>
                <a:r>
                  <a:rPr lang="en-US" dirty="0"/>
                  <a:t>Improves previous analysis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19704"/>
                <a:ext cx="11811000" cy="4836646"/>
              </a:xfrm>
              <a:blipFill>
                <a:blip r:embed="rId3"/>
                <a:stretch>
                  <a:fillRect l="-929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30163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Security Proof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44562"/>
                <a:ext cx="11506200" cy="57769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bounds proved using Fourier analysis of Boolean functions</a:t>
                </a:r>
              </a:p>
              <a:p>
                <a:r>
                  <a:rPr lang="en-US" dirty="0"/>
                  <a:t>Develop framework for analyzing PRF </a:t>
                </a: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 that </a:t>
                </a:r>
                <a:r>
                  <a:rPr lang="en-US" b="1" dirty="0"/>
                  <a:t>linearly combines </a:t>
                </a:r>
                <a:r>
                  <a:rPr lang="en-US" dirty="0"/>
                  <a:t>outputs of </a:t>
                </a:r>
                <a:r>
                  <a:rPr lang="en-US" b="1" dirty="0"/>
                  <a:t>single permutation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1)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in “</a:t>
                </a:r>
                <a:r>
                  <a:rPr lang="en-US" b="1" dirty="0"/>
                  <a:t>Fourier domain</a:t>
                </a:r>
                <a:r>
                  <a:rPr lang="en-US" dirty="0"/>
                  <a:t>” in terms of Fourier coefficients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dirty="0"/>
                  <a:t>’s distribution </a:t>
                </a:r>
              </a:p>
              <a:p>
                <a:r>
                  <a:rPr lang="en-US" dirty="0"/>
                  <a:t>2) Reduce to bounding </a:t>
                </a:r>
                <a:r>
                  <a:rPr lang="en-US" b="1" dirty="0"/>
                  <a:t>“special” </a:t>
                </a:r>
                <a:r>
                  <a:rPr lang="en-US" dirty="0"/>
                  <a:t>Fourier coefficients of </a:t>
                </a:r>
                <a:r>
                  <a:rPr lang="en-US" b="1" dirty="0"/>
                  <a:t>sampling without replacement </a:t>
                </a:r>
                <a:r>
                  <a:rPr lang="en-US" dirty="0"/>
                  <a:t>distribution</a:t>
                </a:r>
              </a:p>
              <a:p>
                <a:r>
                  <a:rPr lang="en-US" dirty="0"/>
                  <a:t>3) </a:t>
                </a:r>
                <a:r>
                  <a:rPr lang="en-US" b="1" dirty="0"/>
                  <a:t>Apply framework </a:t>
                </a:r>
                <a:r>
                  <a:rPr lang="en-US" dirty="0"/>
                  <a:t>to analyze </a:t>
                </a:r>
                <a:r>
                  <a:rPr lang="en-US" b="1" dirty="0"/>
                  <a:t>“special” </a:t>
                </a:r>
                <a:r>
                  <a:rPr lang="en-US" dirty="0"/>
                  <a:t>Fourier coefficients by previous bounds of [</a:t>
                </a:r>
                <a:r>
                  <a:rPr lang="en-US" b="1" dirty="0"/>
                  <a:t>D</a:t>
                </a:r>
                <a:r>
                  <a:rPr lang="en-US" dirty="0"/>
                  <a:t>24, E17] </a:t>
                </a:r>
              </a:p>
              <a:p>
                <a:endParaRPr lang="en-US" dirty="0"/>
              </a:p>
              <a:p>
                <a:r>
                  <a:rPr lang="en-US" dirty="0"/>
                  <a:t>Remainder of talk: sketch 1) + 2)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Most of technical work is 3). Details in paper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44562"/>
                <a:ext cx="11506200" cy="5776913"/>
              </a:xfrm>
              <a:blipFill>
                <a:blip r:embed="rId2"/>
                <a:stretch>
                  <a:fillRect l="-953" t="-1793" b="-14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7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Bound by Statistical Distance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6563"/>
                <a:ext cx="10298151" cy="48323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uniform</a:t>
                </a:r>
              </a:p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’s output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Denote </a:t>
                </a:r>
                <a:r>
                  <a:rPr lang="en-US" b="1" dirty="0"/>
                  <a:t>uniform</a:t>
                </a:r>
                <a:r>
                  <a:rPr lang="en-US" dirty="0"/>
                  <a:t>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𝑞𝑛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dirty="0"/>
                  <a:t>Advantage </a:t>
                </a:r>
                <a:r>
                  <a:rPr lang="en-US" dirty="0"/>
                  <a:t>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bounded by </a:t>
                </a:r>
                <a:r>
                  <a:rPr lang="en-US" b="1" dirty="0"/>
                  <a:t>statistical distance </a:t>
                </a:r>
                <a:r>
                  <a:rPr lang="en-US" dirty="0"/>
                  <a:t>from uniform </a:t>
                </a: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Adv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XoP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SD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𝔽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sub>
                      </m:sSub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𝑞𝑛</m:t>
                          </m:r>
                        </m:sup>
                      </m:sSup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6563"/>
                <a:ext cx="10298151" cy="4832351"/>
              </a:xfrm>
              <a:blipFill>
                <a:blip r:embed="rId3"/>
                <a:stretch>
                  <a:fillRect l="-1066" t="-21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Fourier 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6563"/>
                <a:ext cx="10298151" cy="48323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SD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in Fourier basis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SD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</m:acc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is </a:t>
                </a:r>
                <a:r>
                  <a:rPr lang="en-US" b="1" dirty="0"/>
                  <a:t>mask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/>
                  <a:t>Fourier coefficient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-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 is bias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6563"/>
                <a:ext cx="10298151" cy="4832351"/>
              </a:xfrm>
              <a:blipFill>
                <a:blip r:embed="rId3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51459"/>
            <a:ext cx="123444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Reducing to Analysis of Sampling Without Replacement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90688"/>
                <a:ext cx="11430000" cy="503078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SD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𝔽</m:t>
                                </m:r>
                              </m:e>
                            </m:acc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 is bias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70605"/>
                    </a:solidFill>
                  </a:rPr>
                  <a:t>are</a:t>
                </a:r>
                <a:r>
                  <a:rPr lang="en-US" dirty="0">
                    <a:solidFill>
                      <a:srgbClr val="FF0000"/>
                    </a:solidFill>
                  </a:rPr>
                  <a:t> 2q</a:t>
                </a:r>
                <a:r>
                  <a:rPr lang="en-US" dirty="0"/>
                  <a:t> elements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sampled </a:t>
                </a:r>
                <a:r>
                  <a:rPr lang="en-US" b="1" dirty="0"/>
                  <a:t>uniformly without replacement </a:t>
                </a:r>
                <a:r>
                  <a:rPr lang="en-US" dirty="0"/>
                  <a:t>(distribution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Hence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Bias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90688"/>
                <a:ext cx="11430000" cy="5030788"/>
              </a:xfrm>
              <a:blipFill>
                <a:blip r:embed="rId3"/>
                <a:stretch>
                  <a:fillRect l="-960" b="-21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51459"/>
            <a:ext cx="123444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Reducing to Analysis of Sampling Without Replacement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11734800" cy="55784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)≤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SD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||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SXoP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sum is over Fourier coefficients on </a:t>
                </a:r>
                <a:r>
                  <a:rPr lang="en-US" b="1" dirty="0"/>
                  <a:t>symmetric</a:t>
                </a:r>
                <a:r>
                  <a:rPr lang="en-US" dirty="0"/>
                  <a:t> masks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sum is over Fourier coefficients on masks of </a:t>
                </a:r>
                <a:r>
                  <a:rPr lang="en-US" b="1" dirty="0"/>
                  <a:t>form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applies the transpose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elements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[</a:t>
                </a:r>
                <a:r>
                  <a:rPr lang="en-US" b="1" dirty="0"/>
                  <a:t>D</a:t>
                </a:r>
                <a:r>
                  <a:rPr lang="en-US" dirty="0"/>
                  <a:t>24, E17] bound sums over </a:t>
                </a:r>
                <a:r>
                  <a:rPr lang="en-US" b="1" dirty="0"/>
                  <a:t>all</a:t>
                </a:r>
                <a:r>
                  <a:rPr lang="en-US" dirty="0"/>
                  <a:t> masks, but our sums are over </a:t>
                </a:r>
                <a:r>
                  <a:rPr lang="en-US" b="1" dirty="0"/>
                  <a:t>sparse</a:t>
                </a:r>
                <a:r>
                  <a:rPr lang="en-US" dirty="0"/>
                  <a:t> </a:t>
                </a:r>
                <a:r>
                  <a:rPr lang="en-US" b="1" dirty="0"/>
                  <a:t>subsets</a:t>
                </a:r>
                <a:r>
                  <a:rPr lang="en-US" dirty="0"/>
                  <a:t>  </a:t>
                </a:r>
              </a:p>
              <a:p>
                <a:r>
                  <a:rPr lang="en-US" dirty="0"/>
                  <a:t>In paper: </a:t>
                </a:r>
                <a:r>
                  <a:rPr lang="en-US" b="1" dirty="0"/>
                  <a:t>framework</a:t>
                </a:r>
                <a:r>
                  <a:rPr lang="en-US" dirty="0"/>
                  <a:t> for bounding </a:t>
                </a:r>
                <a:r>
                  <a:rPr lang="en-US" b="1" dirty="0"/>
                  <a:t>sparse</a:t>
                </a:r>
                <a:r>
                  <a:rPr lang="en-US" dirty="0"/>
                  <a:t> sums using [</a:t>
                </a:r>
                <a:r>
                  <a:rPr lang="en-US" b="1" dirty="0"/>
                  <a:t>D</a:t>
                </a:r>
                <a:r>
                  <a:rPr lang="en-US" dirty="0"/>
                  <a:t>24, E17] </a:t>
                </a:r>
              </a:p>
              <a:p>
                <a:endParaRPr lang="en-US" dirty="0"/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11734800" cy="5578476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8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Conclusions and Future Work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825625"/>
                <a:ext cx="12039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Main result: propose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sz="3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sz="3000" dirty="0"/>
                  <a:t> PRF and prove its security</a:t>
                </a:r>
              </a:p>
              <a:p>
                <a:pPr lvl="1"/>
                <a:r>
                  <a:rPr lang="en-US" sz="2600" dirty="0"/>
                  <a:t>Uses 2 calls to </a:t>
                </a:r>
                <a:r>
                  <a:rPr lang="en-US" sz="2600" b="1" dirty="0"/>
                  <a:t>single permutation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LXoP</m:t>
                        </m:r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 </a:t>
                </a:r>
              </a:p>
              <a:p>
                <a:pPr lvl="1"/>
                <a:r>
                  <a:rPr lang="en-US" sz="2600" dirty="0"/>
                  <a:t>Improves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sz="2600" dirty="0"/>
                  <a:t> bound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 , essentially </a:t>
                </a:r>
                <a:r>
                  <a:rPr lang="en-US" sz="2600" b="1" dirty="0"/>
                  <a:t>as efficient</a:t>
                </a:r>
              </a:p>
              <a:p>
                <a:r>
                  <a:rPr lang="en-US" dirty="0"/>
                  <a:t>Prove tight bounds for more PRFs that </a:t>
                </a:r>
                <a:r>
                  <a:rPr lang="en-US" b="1" dirty="0"/>
                  <a:t>linearly combine outputs </a:t>
                </a:r>
                <a:r>
                  <a:rPr lang="en-US" dirty="0"/>
                  <a:t>of </a:t>
                </a:r>
                <a:r>
                  <a:rPr lang="en-US" b="1" dirty="0"/>
                  <a:t>single permutation</a:t>
                </a:r>
              </a:p>
              <a:p>
                <a:r>
                  <a:rPr lang="en-US" dirty="0"/>
                  <a:t>All bounds proved with </a:t>
                </a:r>
                <a:r>
                  <a:rPr lang="en-US" b="1" dirty="0"/>
                  <a:t>Fourier-based framework </a:t>
                </a:r>
              </a:p>
              <a:p>
                <a:endParaRPr lang="en-US" dirty="0"/>
              </a:p>
              <a:p>
                <a:r>
                  <a:rPr lang="en-US" dirty="0"/>
                  <a:t>Future work: Apply\extend framework to additional permutation-based PRFs to obtain </a:t>
                </a:r>
                <a:r>
                  <a:rPr lang="en-US" b="1" dirty="0"/>
                  <a:t>improved security bounds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825625"/>
                <a:ext cx="12039600" cy="4895850"/>
              </a:xfrm>
              <a:blipFill>
                <a:blip r:embed="rId2"/>
                <a:stretch>
                  <a:fillRect l="-1013" t="-2488" r="-354" b="-23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81940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hlink"/>
                </a:solidFill>
              </a:rPr>
              <a:t>Thanks for your attention!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4536C-E4AD-4B97-92E8-9E7861CF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325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Birthday Bound Security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5625"/>
                <a:ext cx="11582400" cy="4351338"/>
              </a:xfrm>
            </p:spPr>
            <p:txBody>
              <a:bodyPr/>
              <a:lstStyle/>
              <a:p>
                <a:r>
                  <a:rPr lang="en-US" dirty="0"/>
                  <a:t>Many cryptographic primitives are based on pseudorandom functions (</a:t>
                </a:r>
                <a:r>
                  <a:rPr lang="en-US" b="1" dirty="0"/>
                  <a:t>PRFs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encryption modes, MAC algorithms, authenticated encryption schemes, etc.</a:t>
                </a:r>
              </a:p>
              <a:p>
                <a:r>
                  <a:rPr lang="en-US" dirty="0"/>
                  <a:t>In practice, </a:t>
                </a:r>
                <a:r>
                  <a:rPr lang="en-US" b="1" dirty="0"/>
                  <a:t>PRFs</a:t>
                </a:r>
                <a:r>
                  <a:rPr lang="en-US" dirty="0"/>
                  <a:t> implemented by </a:t>
                </a:r>
                <a:r>
                  <a:rPr lang="en-US" b="1" dirty="0"/>
                  <a:t>block ciphers </a:t>
                </a:r>
                <a:r>
                  <a:rPr lang="en-US" dirty="0"/>
                  <a:t>– pseudorandom permutations (</a:t>
                </a:r>
                <a:r>
                  <a:rPr lang="en-US" b="1" dirty="0"/>
                  <a:t>PRPs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Secure up to birthday bound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queries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block length</a:t>
                </a:r>
              </a:p>
              <a:p>
                <a:pPr lvl="1"/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5625"/>
                <a:ext cx="11582400" cy="4351338"/>
              </a:xfrm>
              <a:blipFill>
                <a:blip r:embed="rId2"/>
                <a:stretch>
                  <a:fillRect l="-947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502" y="-114387"/>
            <a:ext cx="78867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Example – Counter Mode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0A65B2-8CBF-42D0-AE8A-AC269333F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912509"/>
                <a:ext cx="10258498" cy="28692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uniform permutation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prp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b="1" dirty="0"/>
                  <a:t>Practical attack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on TLS (with CBC) </a:t>
                </a:r>
              </a:p>
              <a:p>
                <a:pPr lvl="1"/>
                <a:r>
                  <a:rPr lang="en-US" dirty="0"/>
                  <a:t>By </a:t>
                </a:r>
                <a:r>
                  <a:rPr lang="en-US" dirty="0" err="1"/>
                  <a:t>Bhargavan</a:t>
                </a:r>
                <a:r>
                  <a:rPr lang="en-US" dirty="0"/>
                  <a:t> and </a:t>
                </a:r>
                <a:r>
                  <a:rPr lang="en-US" dirty="0" err="1"/>
                  <a:t>Leurent</a:t>
                </a:r>
                <a:r>
                  <a:rPr lang="en-US" dirty="0"/>
                  <a:t>, 2016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0A65B2-8CBF-42D0-AE8A-AC269333F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912509"/>
                <a:ext cx="10258498" cy="2869291"/>
              </a:xfrm>
              <a:blipFill>
                <a:blip r:embed="rId2"/>
                <a:stretch>
                  <a:fillRect l="-1070" t="-36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B706A49-35B0-4942-9476-6FA5818FBE21}"/>
              </a:ext>
            </a:extLst>
          </p:cNvPr>
          <p:cNvGrpSpPr/>
          <p:nvPr/>
        </p:nvGrpSpPr>
        <p:grpSpPr>
          <a:xfrm>
            <a:off x="3581400" y="990600"/>
            <a:ext cx="1946042" cy="2809940"/>
            <a:chOff x="635000" y="1490801"/>
            <a:chExt cx="1946042" cy="28099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2EF6F24-8FB8-4A37-8DE9-240510FED41F}"/>
                    </a:ext>
                  </a:extLst>
                </p:cNvPr>
                <p:cNvSpPr/>
                <p:nvPr/>
              </p:nvSpPr>
              <p:spPr>
                <a:xfrm>
                  <a:off x="1623431" y="2265741"/>
                  <a:ext cx="837270" cy="728160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2EF6F24-8FB8-4A37-8DE9-240510FED4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431" y="2265741"/>
                  <a:ext cx="837270" cy="7281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7B36AC2-5857-44C6-BA75-5DA739E94276}"/>
                    </a:ext>
                  </a:extLst>
                </p:cNvPr>
                <p:cNvSpPr/>
                <p:nvPr/>
              </p:nvSpPr>
              <p:spPr>
                <a:xfrm>
                  <a:off x="1514242" y="1490801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ctr</m:t>
                      </m:r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7B36AC2-5857-44C6-BA75-5DA739E94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242" y="1490801"/>
                  <a:ext cx="1066800" cy="4536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D42097D-8F24-4187-BDDF-273A816FDB78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2042066" y="1944428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FD199C-0DFD-47C5-A072-0E6109147656}"/>
                </a:ext>
              </a:extLst>
            </p:cNvPr>
            <p:cNvSpPr/>
            <p:nvPr/>
          </p:nvSpPr>
          <p:spPr>
            <a:xfrm>
              <a:off x="1502007" y="3217900"/>
              <a:ext cx="1066800" cy="45362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⊕</a:t>
              </a:r>
              <a:endParaRPr lang="en-IL" sz="28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ED440FB-7BA9-45F1-A8E2-E7C72E02D277}"/>
                </a:ext>
              </a:extLst>
            </p:cNvPr>
            <p:cNvCxnSpPr>
              <a:cxnSpLocks/>
            </p:cNvCxnSpPr>
            <p:nvPr/>
          </p:nvCxnSpPr>
          <p:spPr>
            <a:xfrm>
              <a:off x="1396070" y="3444713"/>
              <a:ext cx="50552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EE0DBD-E1B4-4508-B125-22F63F0F874B}"/>
                    </a:ext>
                  </a:extLst>
                </p:cNvPr>
                <p:cNvSpPr/>
                <p:nvPr/>
              </p:nvSpPr>
              <p:spPr>
                <a:xfrm>
                  <a:off x="635000" y="3173635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9EE0DBD-E1B4-4508-B125-22F63F0F87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00" y="3173635"/>
                  <a:ext cx="1066800" cy="4536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A3C759E-C6D2-4276-8665-E18361C5CD29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99" y="2993901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F241FA-F010-4CB4-BB20-3E1D4715E36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99" y="3627262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B4CDA66-11DF-404E-9D59-C64D5CAAEB9C}"/>
                    </a:ext>
                  </a:extLst>
                </p:cNvPr>
                <p:cNvSpPr/>
                <p:nvPr/>
              </p:nvSpPr>
              <p:spPr>
                <a:xfrm>
                  <a:off x="1501799" y="3847114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B4CDA66-11DF-404E-9D59-C64D5CAAEB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799" y="3847114"/>
                  <a:ext cx="1066800" cy="4536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A915FBE-2AA0-49F7-B545-3F3F36306B8F}"/>
              </a:ext>
            </a:extLst>
          </p:cNvPr>
          <p:cNvGrpSpPr/>
          <p:nvPr/>
        </p:nvGrpSpPr>
        <p:grpSpPr>
          <a:xfrm>
            <a:off x="5314999" y="991587"/>
            <a:ext cx="2080784" cy="2824251"/>
            <a:chOff x="635000" y="1476490"/>
            <a:chExt cx="2080784" cy="2824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5A05CA2-1DDF-476B-B987-E27DF40C995E}"/>
                    </a:ext>
                  </a:extLst>
                </p:cNvPr>
                <p:cNvSpPr/>
                <p:nvPr/>
              </p:nvSpPr>
              <p:spPr>
                <a:xfrm>
                  <a:off x="1623431" y="2265741"/>
                  <a:ext cx="837270" cy="728160"/>
                </a:xfrm>
                <a:prstGeom prst="rect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5A05CA2-1DDF-476B-B987-E27DF40C99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431" y="2265741"/>
                  <a:ext cx="837270" cy="72816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14A49B9-8FF9-4573-A0EE-8011F38D2716}"/>
                    </a:ext>
                  </a:extLst>
                </p:cNvPr>
                <p:cNvSpPr/>
                <p:nvPr/>
              </p:nvSpPr>
              <p:spPr>
                <a:xfrm>
                  <a:off x="1405053" y="1476490"/>
                  <a:ext cx="1310731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ctr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14A49B9-8FF9-4573-A0EE-8011F38D27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053" y="1476490"/>
                  <a:ext cx="1310731" cy="45362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BA4F534-6646-438D-816D-5B89ABB356E6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042066" y="1944428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F370C6-A54C-4911-A37A-28C3D76E7EF7}"/>
                </a:ext>
              </a:extLst>
            </p:cNvPr>
            <p:cNvSpPr/>
            <p:nvPr/>
          </p:nvSpPr>
          <p:spPr>
            <a:xfrm>
              <a:off x="1502007" y="3217900"/>
              <a:ext cx="1066800" cy="45362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17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⊕</a:t>
              </a:r>
              <a:endParaRPr lang="en-IL" sz="2800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08F64CD-EA72-4138-B6AB-AE7667F405F9}"/>
                </a:ext>
              </a:extLst>
            </p:cNvPr>
            <p:cNvCxnSpPr>
              <a:cxnSpLocks/>
            </p:cNvCxnSpPr>
            <p:nvPr/>
          </p:nvCxnSpPr>
          <p:spPr>
            <a:xfrm>
              <a:off x="1396070" y="3444713"/>
              <a:ext cx="50552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8686650-4BC0-4196-8DF4-B1D1DE9E9AB9}"/>
                    </a:ext>
                  </a:extLst>
                </p:cNvPr>
                <p:cNvSpPr/>
                <p:nvPr/>
              </p:nvSpPr>
              <p:spPr>
                <a:xfrm>
                  <a:off x="635000" y="3173635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8686650-4BC0-4196-8DF4-B1D1DE9E9A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00" y="3173635"/>
                  <a:ext cx="1066800" cy="4536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2172ABC-58AF-411B-90CA-175C149030AD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99" y="2993901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4D7CBC9-F28C-41C7-8474-C65C0A59B802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99" y="3627262"/>
              <a:ext cx="0" cy="32131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DAFB00E-8346-4116-A2EF-C5F5CF838814}"/>
                    </a:ext>
                  </a:extLst>
                </p:cNvPr>
                <p:cNvSpPr/>
                <p:nvPr/>
              </p:nvSpPr>
              <p:spPr>
                <a:xfrm>
                  <a:off x="1501799" y="3847114"/>
                  <a:ext cx="1066800" cy="453627"/>
                </a:xfrm>
                <a:prstGeom prst="rect">
                  <a:avLst/>
                </a:prstGeom>
                <a:solidFill>
                  <a:schemeClr val="lt1">
                    <a:alpha val="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/>
                    <a:t> </a:t>
                  </a:r>
                  <a:endParaRPr lang="en-IL" sz="28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DAFB00E-8346-4116-A2EF-C5F5CF8388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799" y="3847114"/>
                  <a:ext cx="1066800" cy="45362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1750">
                  <a:noFill/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25B78E-788D-4BA4-B1EF-FD2564E9EA22}"/>
                  </a:ext>
                </a:extLst>
              </p:cNvPr>
              <p:cNvSpPr/>
              <p:nvPr/>
            </p:nvSpPr>
            <p:spPr>
              <a:xfrm>
                <a:off x="7703629" y="2150332"/>
                <a:ext cx="837270" cy="728160"/>
              </a:xfrm>
              <a:prstGeom prst="rect">
                <a:avLst/>
              </a:prstGeom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25B78E-788D-4BA4-B1EF-FD2564E9E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29" y="2150332"/>
                <a:ext cx="837270" cy="7281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1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Beyond Birthday Bound Security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5625"/>
                <a:ext cx="11277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 of beyond birthday bound security:</a:t>
                </a:r>
              </a:p>
              <a:p>
                <a:r>
                  <a:rPr lang="en-US" dirty="0"/>
                  <a:t>Design </a:t>
                </a:r>
                <a:r>
                  <a:rPr lang="en-US" b="1" dirty="0"/>
                  <a:t>efficient PRF</a:t>
                </a:r>
                <a:r>
                  <a:rPr lang="en-US" dirty="0"/>
                  <a:t> using </a:t>
                </a:r>
                <a:r>
                  <a:rPr lang="en-US" b="1" dirty="0"/>
                  <a:t>PRPs </a:t>
                </a:r>
                <a:r>
                  <a:rPr lang="en-US" dirty="0"/>
                  <a:t>that is secure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</a:t>
                </a:r>
                <a:r>
                  <a:rPr lang="en-US" dirty="0" err="1"/>
                  <a:t>Luby-Rackoff</a:t>
                </a:r>
                <a:r>
                  <a:rPr lang="en-US" dirty="0"/>
                  <a:t> backwards”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5625"/>
                <a:ext cx="11277600" cy="4351338"/>
              </a:xfrm>
              <a:blipFill>
                <a:blip r:embed="rId2"/>
                <a:stretch>
                  <a:fillRect l="-97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XoP</a:t>
            </a:r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(XOR of Permutations)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19706"/>
                <a:ext cx="10896600" cy="197519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permutations</a:t>
                </a:r>
              </a:p>
              <a:p>
                <a:r>
                  <a:rPr lang="en-US" dirty="0"/>
                  <a:t>Given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practice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implemented by </a:t>
                </a:r>
                <a:r>
                  <a:rPr lang="en-US" b="1" dirty="0"/>
                  <a:t>block cipher</a:t>
                </a:r>
                <a:endParaRPr lang="en-US" dirty="0"/>
              </a:p>
              <a:p>
                <a:r>
                  <a:rPr lang="en-US" dirty="0"/>
                  <a:t>Tight security bound [</a:t>
                </a:r>
                <a:r>
                  <a:rPr lang="en-US" b="1" dirty="0"/>
                  <a:t>D</a:t>
                </a:r>
                <a:r>
                  <a:rPr lang="en-US" dirty="0"/>
                  <a:t>24, E17]: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19706"/>
                <a:ext cx="10896600" cy="1975198"/>
              </a:xfrm>
              <a:blipFill>
                <a:blip r:embed="rId3"/>
                <a:stretch>
                  <a:fillRect l="-1007" t="-6790" b="-21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2F2EC5-3626-4ADB-872A-44A176E77B4C}"/>
              </a:ext>
            </a:extLst>
          </p:cNvPr>
          <p:cNvGrpSpPr/>
          <p:nvPr/>
        </p:nvGrpSpPr>
        <p:grpSpPr>
          <a:xfrm>
            <a:off x="5004470" y="3511740"/>
            <a:ext cx="2156815" cy="2733055"/>
            <a:chOff x="3480469" y="3511739"/>
            <a:chExt cx="2156815" cy="27330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4B2679-2C54-4F0E-B192-147F75C421ED}"/>
                </a:ext>
              </a:extLst>
            </p:cNvPr>
            <p:cNvGrpSpPr/>
            <p:nvPr/>
          </p:nvGrpSpPr>
          <p:grpSpPr>
            <a:xfrm>
              <a:off x="3480469" y="3511739"/>
              <a:ext cx="2077461" cy="2227660"/>
              <a:chOff x="192451" y="1670373"/>
              <a:chExt cx="2077461" cy="2227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73AEB323-BB6F-45A0-BFEB-6048C87A3043}"/>
                      </a:ext>
                    </a:extLst>
                  </p:cNvPr>
                  <p:cNvSpPr/>
                  <p:nvPr/>
                </p:nvSpPr>
                <p:spPr>
                  <a:xfrm>
                    <a:off x="1302890" y="2555519"/>
                    <a:ext cx="967022" cy="453628"/>
                  </a:xfrm>
                  <a:prstGeom prst="rect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800" dirty="0"/>
                      <a:t> </a:t>
                    </a:r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73AEB323-BB6F-45A0-BFEB-6048C87A30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2890" y="2555519"/>
                    <a:ext cx="967022" cy="45362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17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96C5E0E-3E12-4875-AD7D-7ACEE200EFD0}"/>
                      </a:ext>
                    </a:extLst>
                  </p:cNvPr>
                  <p:cNvSpPr/>
                  <p:nvPr/>
                </p:nvSpPr>
                <p:spPr>
                  <a:xfrm>
                    <a:off x="659011" y="1670373"/>
                    <a:ext cx="1066800" cy="590644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i</m:t>
                        </m:r>
                      </m:oMath>
                    </a14:m>
                    <a:r>
                      <a:rPr lang="en-US" sz="2800" dirty="0"/>
                      <a:t> </a:t>
                    </a:r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96C5E0E-3E12-4875-AD7D-7ACEE200EFD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011" y="1670373"/>
                    <a:ext cx="1066800" cy="5906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ED4BBE0-C050-4515-9B6A-684FB6EF0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6893" y="2211732"/>
                <a:ext cx="543676" cy="3437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C53D91E-8DF6-40C7-BF3F-CC33108DF3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9394" y="3009147"/>
                <a:ext cx="375266" cy="3437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A753FD1-7588-458D-A2E1-5DF4D395A8DC}"/>
                      </a:ext>
                    </a:extLst>
                  </p:cNvPr>
                  <p:cNvSpPr/>
                  <p:nvPr/>
                </p:nvSpPr>
                <p:spPr>
                  <a:xfrm>
                    <a:off x="192451" y="2554966"/>
                    <a:ext cx="967022" cy="453628"/>
                  </a:xfrm>
                  <a:prstGeom prst="rect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A753FD1-7588-458D-A2E1-5DF4D395A8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451" y="2554966"/>
                    <a:ext cx="967022" cy="45362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17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4E47472-7920-498B-AF2A-0FA2E8DF94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8421" y="2211732"/>
                <a:ext cx="469628" cy="36029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8BBBD8F-41E1-4B65-A07E-AAC04F021CA8}"/>
                  </a:ext>
                </a:extLst>
              </p:cNvPr>
              <p:cNvCxnSpPr>
                <a:cxnSpLocks/>
                <a:stCxn id="15" idx="2"/>
              </p:cNvCxnSpPr>
              <p:nvPr/>
            </p:nvCxnSpPr>
            <p:spPr>
              <a:xfrm>
                <a:off x="675962" y="3008594"/>
                <a:ext cx="469628" cy="370749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015DA19-E987-47EB-AEE5-403E31EA4FEE}"/>
                  </a:ext>
                </a:extLst>
              </p:cNvPr>
              <p:cNvSpPr/>
              <p:nvPr/>
            </p:nvSpPr>
            <p:spPr>
              <a:xfrm>
                <a:off x="709325" y="3227836"/>
                <a:ext cx="1066800" cy="45362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⊕</a:t>
                </a:r>
                <a:endParaRPr lang="en-IL" sz="2800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4E90DFB-8DE1-4855-87D0-C0ED664CC5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42725" y="3641570"/>
                <a:ext cx="3382" cy="256463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ECF7F12-5DA5-4912-909D-1EE63C5374AF}"/>
                    </a:ext>
                  </a:extLst>
                </p:cNvPr>
                <p:cNvSpPr/>
                <p:nvPr/>
              </p:nvSpPr>
              <p:spPr>
                <a:xfrm>
                  <a:off x="3544532" y="5751389"/>
                  <a:ext cx="2092752" cy="4934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XoP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ECF7F12-5DA5-4912-909D-1EE63C537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532" y="5751389"/>
                  <a:ext cx="2092752" cy="493405"/>
                </a:xfrm>
                <a:prstGeom prst="rect">
                  <a:avLst/>
                </a:prstGeom>
                <a:blipFill>
                  <a:blip r:embed="rId7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34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SXoP</a:t>
            </a:r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19706"/>
                <a:ext cx="10515600" cy="27417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FF0000"/>
                        </a:solidFill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 Single−permutation XOR of Permutation (calls)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Variant used in DNDK-GCM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permutation</a:t>
                </a:r>
              </a:p>
              <a:p>
                <a:r>
                  <a:rPr lang="en-US" dirty="0"/>
                  <a:t>Given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19706"/>
                <a:ext cx="10515600" cy="2741769"/>
              </a:xfrm>
              <a:blipFill>
                <a:blip r:embed="rId3"/>
                <a:stretch>
                  <a:fillRect l="-1043" t="-35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22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2F2EC5-3626-4ADB-872A-44A176E77B4C}"/>
              </a:ext>
            </a:extLst>
          </p:cNvPr>
          <p:cNvGrpSpPr/>
          <p:nvPr/>
        </p:nvGrpSpPr>
        <p:grpSpPr>
          <a:xfrm>
            <a:off x="5134804" y="3851885"/>
            <a:ext cx="2637598" cy="2701315"/>
            <a:chOff x="3200400" y="3511739"/>
            <a:chExt cx="2637598" cy="27013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4B2679-2C54-4F0E-B192-147F75C421ED}"/>
                </a:ext>
              </a:extLst>
            </p:cNvPr>
            <p:cNvGrpSpPr/>
            <p:nvPr/>
          </p:nvGrpSpPr>
          <p:grpSpPr>
            <a:xfrm>
              <a:off x="3200400" y="3511739"/>
              <a:ext cx="2637598" cy="2227660"/>
              <a:chOff x="-87618" y="1670373"/>
              <a:chExt cx="2637598" cy="2227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73AEB323-BB6F-45A0-BFEB-6048C87A3043}"/>
                      </a:ext>
                    </a:extLst>
                  </p:cNvPr>
                  <p:cNvSpPr/>
                  <p:nvPr/>
                </p:nvSpPr>
                <p:spPr>
                  <a:xfrm>
                    <a:off x="1302890" y="2555519"/>
                    <a:ext cx="1247090" cy="453628"/>
                  </a:xfrm>
                  <a:prstGeom prst="rect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73AEB323-BB6F-45A0-BFEB-6048C87A30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2890" y="2555519"/>
                    <a:ext cx="1247090" cy="45362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17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96C5E0E-3E12-4875-AD7D-7ACEE200EFD0}"/>
                      </a:ext>
                    </a:extLst>
                  </p:cNvPr>
                  <p:cNvSpPr/>
                  <p:nvPr/>
                </p:nvSpPr>
                <p:spPr>
                  <a:xfrm>
                    <a:off x="659011" y="1670373"/>
                    <a:ext cx="1066800" cy="590644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i</m:t>
                        </m:r>
                      </m:oMath>
                    </a14:m>
                    <a:r>
                      <a:rPr lang="en-US" sz="2800" dirty="0"/>
                      <a:t> </a:t>
                    </a:r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96C5E0E-3E12-4875-AD7D-7ACEE200EFD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011" y="1670373"/>
                    <a:ext cx="1066800" cy="5906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ED4BBE0-C050-4515-9B6A-684FB6EF0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6893" y="2211732"/>
                <a:ext cx="543676" cy="3437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C53D91E-8DF6-40C7-BF3F-CC33108DF3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9394" y="3009147"/>
                <a:ext cx="375266" cy="3437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A753FD1-7588-458D-A2E1-5DF4D395A8DC}"/>
                      </a:ext>
                    </a:extLst>
                  </p:cNvPr>
                  <p:cNvSpPr/>
                  <p:nvPr/>
                </p:nvSpPr>
                <p:spPr>
                  <a:xfrm>
                    <a:off x="-87618" y="2554966"/>
                    <a:ext cx="1247091" cy="453628"/>
                  </a:xfrm>
                  <a:prstGeom prst="rect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A753FD1-7588-458D-A2E1-5DF4D395A8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7618" y="2554966"/>
                    <a:ext cx="1247091" cy="45362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17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4E47472-7920-498B-AF2A-0FA2E8DF94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8421" y="2211732"/>
                <a:ext cx="469628" cy="36029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8BBBD8F-41E1-4B65-A07E-AAC04F021CA8}"/>
                  </a:ext>
                </a:extLst>
              </p:cNvPr>
              <p:cNvCxnSpPr>
                <a:cxnSpLocks/>
                <a:stCxn id="15" idx="2"/>
              </p:cNvCxnSpPr>
              <p:nvPr/>
            </p:nvCxnSpPr>
            <p:spPr>
              <a:xfrm>
                <a:off x="535928" y="3008594"/>
                <a:ext cx="609662" cy="370749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015DA19-E987-47EB-AEE5-403E31EA4FEE}"/>
                  </a:ext>
                </a:extLst>
              </p:cNvPr>
              <p:cNvSpPr/>
              <p:nvPr/>
            </p:nvSpPr>
            <p:spPr>
              <a:xfrm>
                <a:off x="709325" y="3227836"/>
                <a:ext cx="1066800" cy="45362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⊕</a:t>
                </a:r>
                <a:endParaRPr lang="en-IL" sz="2800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4E90DFB-8DE1-4855-87D0-C0ED664CC5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42725" y="3641570"/>
                <a:ext cx="3382" cy="256463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ECF7F12-5DA5-4912-909D-1EE63C5374AF}"/>
                    </a:ext>
                  </a:extLst>
                </p:cNvPr>
                <p:cNvSpPr/>
                <p:nvPr/>
              </p:nvSpPr>
              <p:spPr>
                <a:xfrm>
                  <a:off x="3544532" y="5751389"/>
                  <a:ext cx="171187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XoP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ECF7F12-5DA5-4912-909D-1EE63C537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532" y="5751389"/>
                  <a:ext cx="171187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52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SXoP</a:t>
            </a:r>
            <a:r>
              <a:rPr lang="he-IL" sz="4000" b="1" dirty="0">
                <a:solidFill>
                  <a:srgbClr val="0563C1"/>
                </a:solidFill>
                <a:latin typeface="Calibri" panose="020F0502020204030204"/>
              </a:rPr>
              <a:t>- </a:t>
            </a:r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Security Analysis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19706"/>
                <a:ext cx="10363200" cy="26476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SXoP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Observe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-&gt;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string never output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Matching upper bound (up to constant) by [DHT17,CDNPS23]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19706"/>
                <a:ext cx="10363200" cy="2647658"/>
              </a:xfrm>
              <a:blipFill>
                <a:blip r:embed="rId3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E4CE32-F83B-42BC-9494-B8B62613EF2C}"/>
              </a:ext>
            </a:extLst>
          </p:cNvPr>
          <p:cNvGrpSpPr/>
          <p:nvPr/>
        </p:nvGrpSpPr>
        <p:grpSpPr>
          <a:xfrm>
            <a:off x="5134804" y="3851885"/>
            <a:ext cx="2637598" cy="2701315"/>
            <a:chOff x="3200400" y="3511739"/>
            <a:chExt cx="2637598" cy="270131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6F60320-EE9B-4BD2-8020-171FBEC4974A}"/>
                </a:ext>
              </a:extLst>
            </p:cNvPr>
            <p:cNvGrpSpPr/>
            <p:nvPr/>
          </p:nvGrpSpPr>
          <p:grpSpPr>
            <a:xfrm>
              <a:off x="3200400" y="3511739"/>
              <a:ext cx="2637598" cy="2227660"/>
              <a:chOff x="-87618" y="1670373"/>
              <a:chExt cx="2637598" cy="2227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2F1280FF-F43A-4F48-891F-C0B57ED76728}"/>
                      </a:ext>
                    </a:extLst>
                  </p:cNvPr>
                  <p:cNvSpPr/>
                  <p:nvPr/>
                </p:nvSpPr>
                <p:spPr>
                  <a:xfrm>
                    <a:off x="1302890" y="2555519"/>
                    <a:ext cx="1247090" cy="453628"/>
                  </a:xfrm>
                  <a:prstGeom prst="rect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73AEB323-BB6F-45A0-BFEB-6048C87A30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2890" y="2555519"/>
                    <a:ext cx="1247090" cy="45362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17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9D95285-7C19-478D-BF61-2DDC7FE3A26A}"/>
                      </a:ext>
                    </a:extLst>
                  </p:cNvPr>
                  <p:cNvSpPr/>
                  <p:nvPr/>
                </p:nvSpPr>
                <p:spPr>
                  <a:xfrm>
                    <a:off x="659011" y="1670373"/>
                    <a:ext cx="1066800" cy="590644"/>
                  </a:xfrm>
                  <a:prstGeom prst="rect">
                    <a:avLst/>
                  </a:prstGeom>
                  <a:solidFill>
                    <a:schemeClr val="lt1">
                      <a:alpha val="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i</m:t>
                        </m:r>
                      </m:oMath>
                    </a14:m>
                    <a:r>
                      <a:rPr lang="en-US" sz="2800" dirty="0"/>
                      <a:t> </a:t>
                    </a:r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596C5E0E-3E12-4875-AD7D-7ACEE200EFD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011" y="1670373"/>
                    <a:ext cx="1066800" cy="5906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3953087B-8F97-4D89-B818-566B3839D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6893" y="2211732"/>
                <a:ext cx="543676" cy="3437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9FD7E3F-FF7A-4A04-993F-694D57FACD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9394" y="3009147"/>
                <a:ext cx="375266" cy="343787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BD85061-6C3D-4C1B-9395-CB4A4364A97C}"/>
                      </a:ext>
                    </a:extLst>
                  </p:cNvPr>
                  <p:cNvSpPr/>
                  <p:nvPr/>
                </p:nvSpPr>
                <p:spPr>
                  <a:xfrm>
                    <a:off x="-87618" y="2554966"/>
                    <a:ext cx="1247091" cy="453628"/>
                  </a:xfrm>
                  <a:prstGeom prst="rect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1A753FD1-7588-458D-A2E1-5DF4D395A8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87618" y="2554966"/>
                    <a:ext cx="1247091" cy="45362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17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912868F-F8A5-49E9-90ED-E08FDD0408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8421" y="2211732"/>
                <a:ext cx="469628" cy="36029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F608185-9837-43DB-9873-A25B376BC295}"/>
                  </a:ext>
                </a:extLst>
              </p:cNvPr>
              <p:cNvCxnSpPr>
                <a:cxnSpLocks/>
                <a:stCxn id="27" idx="2"/>
              </p:cNvCxnSpPr>
              <p:nvPr/>
            </p:nvCxnSpPr>
            <p:spPr>
              <a:xfrm>
                <a:off x="535928" y="3008594"/>
                <a:ext cx="609662" cy="370749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6714A20-9406-46EF-ADD4-DADD82A96231}"/>
                  </a:ext>
                </a:extLst>
              </p:cNvPr>
              <p:cNvSpPr/>
              <p:nvPr/>
            </p:nvSpPr>
            <p:spPr>
              <a:xfrm>
                <a:off x="709325" y="3227836"/>
                <a:ext cx="1066800" cy="453627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317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⊕</a:t>
                </a:r>
                <a:endParaRPr lang="en-IL" sz="2800" dirty="0"/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8FCFBE7-16F0-4613-BF5C-823AE320FA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42725" y="3641570"/>
                <a:ext cx="3382" cy="256463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AB30E2B-248B-4130-9B79-D5E9CE8E02D9}"/>
                    </a:ext>
                  </a:extLst>
                </p:cNvPr>
                <p:cNvSpPr/>
                <p:nvPr/>
              </p:nvSpPr>
              <p:spPr>
                <a:xfrm>
                  <a:off x="3544532" y="5751389"/>
                  <a:ext cx="171187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XoP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ECF7F12-5DA5-4912-909D-1EE63C537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532" y="5751389"/>
                  <a:ext cx="171187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96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141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XoP</a:t>
            </a:r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VS. </a:t>
            </a:r>
            <a:r>
              <a:rPr lang="en-US" sz="4000" b="1" dirty="0" err="1">
                <a:solidFill>
                  <a:srgbClr val="0563C1"/>
                </a:solidFill>
                <a:latin typeface="Calibri" panose="020F0502020204030204"/>
              </a:rPr>
              <a:t>SXoP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19705"/>
                <a:ext cx="10134600" cy="483664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SXoP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However,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requires </a:t>
                </a:r>
                <a:r>
                  <a:rPr lang="en-US" b="1" dirty="0"/>
                  <a:t>2 independent permutations </a:t>
                </a:r>
              </a:p>
              <a:p>
                <a:pPr lvl="1"/>
                <a:r>
                  <a:rPr lang="en-US" dirty="0"/>
                  <a:t>In practice implemented by </a:t>
                </a:r>
                <a:r>
                  <a:rPr lang="en-US" b="1" dirty="0"/>
                  <a:t>block cipher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 independent keys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19705"/>
                <a:ext cx="10134600" cy="4836646"/>
              </a:xfrm>
              <a:blipFill>
                <a:blip r:embed="rId3"/>
                <a:stretch>
                  <a:fillRect l="-1082" t="-2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41D6-E5AD-418E-B499-A58CAA73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141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563C1"/>
                </a:solidFill>
                <a:latin typeface="Calibri" panose="020F0502020204030204"/>
              </a:rPr>
              <a:t> Main Result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19704"/>
                <a:ext cx="10134600" cy="53382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SXoP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However,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requires </a:t>
                </a:r>
                <a:r>
                  <a:rPr lang="en-US" b="1" dirty="0"/>
                  <a:t>2 independent permutations </a:t>
                </a:r>
              </a:p>
              <a:p>
                <a:pPr lvl="1"/>
                <a:r>
                  <a:rPr lang="en-US" dirty="0"/>
                  <a:t>In practice implemented by </a:t>
                </a:r>
                <a:r>
                  <a:rPr lang="en-US" b="1" dirty="0"/>
                  <a:t>block cipher </a:t>
                </a:r>
                <a:r>
                  <a:rPr lang="en-US" dirty="0"/>
                  <a:t>with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 independent keys</a:t>
                </a:r>
              </a:p>
              <a:p>
                <a:endParaRPr lang="en-US" dirty="0"/>
              </a:p>
              <a:p>
                <a:r>
                  <a:rPr lang="en-US" dirty="0"/>
                  <a:t>Main result: “best of both worlds”</a:t>
                </a:r>
              </a:p>
              <a:p>
                <a:r>
                  <a:rPr lang="en-US" dirty="0"/>
                  <a:t>Propose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XoP</m:t>
                    </m:r>
                  </m:oMath>
                </a14:m>
                <a:r>
                  <a:rPr lang="en-US" dirty="0"/>
                  <a:t> PRF and prove its security</a:t>
                </a:r>
              </a:p>
              <a:p>
                <a:r>
                  <a:rPr lang="en-US" dirty="0"/>
                  <a:t>Uses </a:t>
                </a: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 calls to </a:t>
                </a:r>
                <a:r>
                  <a:rPr lang="en-US" b="1" dirty="0"/>
                  <a:t>single permutation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Adv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XoP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170D7-74B6-477D-A61F-10EC70BA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19704"/>
                <a:ext cx="10134600" cy="5338295"/>
              </a:xfrm>
              <a:blipFill>
                <a:blip r:embed="rId3"/>
                <a:stretch>
                  <a:fillRect l="-1082" t="-18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817A-DC2A-46AC-A594-358C6222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33475</TotalTime>
  <Words>1280</Words>
  <Application>Microsoft Office PowerPoint</Application>
  <PresentationFormat>Widescreen</PresentationFormat>
  <Paragraphs>221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 Light</vt:lpstr>
      <vt:lpstr>Calibri</vt:lpstr>
      <vt:lpstr>Cambria Math</vt:lpstr>
      <vt:lpstr>Times New Roman</vt:lpstr>
      <vt:lpstr>Arial</vt:lpstr>
      <vt:lpstr>Office Theme</vt:lpstr>
      <vt:lpstr> Combining Outputs of a Random Permutation: New Constructions and Tight Security Bounds by Fourier Analysis</vt:lpstr>
      <vt:lpstr>Birthday Bound Security</vt:lpstr>
      <vt:lpstr>Example – Counter Mode</vt:lpstr>
      <vt:lpstr> Beyond Birthday Bound Security</vt:lpstr>
      <vt:lpstr> XoP (XOR of Permutations) </vt:lpstr>
      <vt:lpstr> SXoP </vt:lpstr>
      <vt:lpstr> SXoP-  Security Analysis</vt:lpstr>
      <vt:lpstr> XoP VS. SXoP</vt:lpstr>
      <vt:lpstr> Main Result</vt:lpstr>
      <vt:lpstr> LXoP</vt:lpstr>
      <vt:lpstr>Example – LXoP-Based Counter Mode</vt:lpstr>
      <vt:lpstr> Additional Results</vt:lpstr>
      <vt:lpstr>Security Proof Technique</vt:lpstr>
      <vt:lpstr>Bound by Statistical Distance</vt:lpstr>
      <vt:lpstr>Fourier Analysis</vt:lpstr>
      <vt:lpstr>Reducing to Analysis of Sampling Without Replacement </vt:lpstr>
      <vt:lpstr>Reducing to Analysis of Sampling Without Replacement </vt:lpstr>
      <vt:lpstr>Conclusions and Future Work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Outputs of a Random Permutation:_x000b_New Constructions and Tight Security Bounds_x000b_by Fourier Analysis</dc:title>
  <dc:creator>itai</dc:creator>
  <cp:lastModifiedBy>Itai</cp:lastModifiedBy>
  <cp:revision>3246</cp:revision>
  <cp:lastPrinted>2024-05-25T14:06:52Z</cp:lastPrinted>
  <dcterms:created xsi:type="dcterms:W3CDTF">2006-08-16T00:00:00Z</dcterms:created>
  <dcterms:modified xsi:type="dcterms:W3CDTF">2025-05-03T02:34:21Z</dcterms:modified>
</cp:coreProperties>
</file>