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64"/>
  </p:notesMasterIdLst>
  <p:sldIdLst>
    <p:sldId id="256" r:id="rId2"/>
    <p:sldId id="273" r:id="rId3"/>
    <p:sldId id="275" r:id="rId4"/>
    <p:sldId id="276" r:id="rId5"/>
    <p:sldId id="277" r:id="rId6"/>
    <p:sldId id="278" r:id="rId7"/>
    <p:sldId id="336" r:id="rId8"/>
    <p:sldId id="338" r:id="rId9"/>
    <p:sldId id="279" r:id="rId10"/>
    <p:sldId id="280" r:id="rId11"/>
    <p:sldId id="339" r:id="rId12"/>
    <p:sldId id="269" r:id="rId13"/>
    <p:sldId id="270" r:id="rId14"/>
    <p:sldId id="333" r:id="rId15"/>
    <p:sldId id="334" r:id="rId16"/>
    <p:sldId id="281" r:id="rId17"/>
    <p:sldId id="292" r:id="rId18"/>
    <p:sldId id="262" r:id="rId19"/>
    <p:sldId id="284" r:id="rId20"/>
    <p:sldId id="286" r:id="rId21"/>
    <p:sldId id="287" r:id="rId22"/>
    <p:sldId id="288" r:id="rId23"/>
    <p:sldId id="289" r:id="rId24"/>
    <p:sldId id="290" r:id="rId25"/>
    <p:sldId id="307" r:id="rId26"/>
    <p:sldId id="291" r:id="rId27"/>
    <p:sldId id="293" r:id="rId28"/>
    <p:sldId id="294" r:id="rId29"/>
    <p:sldId id="295" r:id="rId30"/>
    <p:sldId id="296" r:id="rId31"/>
    <p:sldId id="308" r:id="rId32"/>
    <p:sldId id="309" r:id="rId33"/>
    <p:sldId id="298" r:id="rId34"/>
    <p:sldId id="271" r:id="rId35"/>
    <p:sldId id="319" r:id="rId36"/>
    <p:sldId id="321" r:id="rId37"/>
    <p:sldId id="320" r:id="rId38"/>
    <p:sldId id="345" r:id="rId39"/>
    <p:sldId id="304" r:id="rId40"/>
    <p:sldId id="305" r:id="rId41"/>
    <p:sldId id="332" r:id="rId42"/>
    <p:sldId id="335" r:id="rId43"/>
    <p:sldId id="344" r:id="rId44"/>
    <p:sldId id="343" r:id="rId45"/>
    <p:sldId id="310" r:id="rId46"/>
    <p:sldId id="312" r:id="rId47"/>
    <p:sldId id="313" r:id="rId48"/>
    <p:sldId id="315" r:id="rId49"/>
    <p:sldId id="314" r:id="rId50"/>
    <p:sldId id="316" r:id="rId51"/>
    <p:sldId id="317" r:id="rId52"/>
    <p:sldId id="318" r:id="rId53"/>
    <p:sldId id="342" r:id="rId54"/>
    <p:sldId id="341" r:id="rId55"/>
    <p:sldId id="323" r:id="rId56"/>
    <p:sldId id="326" r:id="rId57"/>
    <p:sldId id="327" r:id="rId58"/>
    <p:sldId id="330" r:id="rId59"/>
    <p:sldId id="329" r:id="rId60"/>
    <p:sldId id="331" r:id="rId61"/>
    <p:sldId id="303" r:id="rId62"/>
    <p:sldId id="32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71"/>
    <p:restoredTop sz="69548"/>
  </p:normalViewPr>
  <p:slideViewPr>
    <p:cSldViewPr snapToGrid="0">
      <p:cViewPr varScale="1">
        <p:scale>
          <a:sx n="103" d="100"/>
          <a:sy n="103" d="100"/>
        </p:scale>
        <p:origin x="6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24067-064C-FF4E-B709-5511979B6099}" type="datetimeFigureOut">
              <a:rPr lang="en-US" smtClean="0"/>
              <a:t>5/3/25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918A2-023D-E24D-A224-379FA1AF1497}" type="slidenum">
              <a:rPr lang="en-US" smtClean="0"/>
              <a:t>‹#›</a:t>
            </a:fld>
            <a:endParaRPr lang="en-US"/>
          </a:p>
        </p:txBody>
      </p:sp>
    </p:spTree>
    <p:extLst>
      <p:ext uri="{BB962C8B-B14F-4D97-AF65-F5344CB8AC3E}">
        <p14:creationId xmlns:p14="http://schemas.microsoft.com/office/powerpoint/2010/main" val="418308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918A2-023D-E24D-A224-379FA1AF1497}" type="slidenum">
              <a:rPr lang="en-US" smtClean="0"/>
              <a:t>1</a:t>
            </a:fld>
            <a:endParaRPr lang="en-US"/>
          </a:p>
        </p:txBody>
      </p:sp>
    </p:spTree>
    <p:extLst>
      <p:ext uri="{BB962C8B-B14F-4D97-AF65-F5344CB8AC3E}">
        <p14:creationId xmlns:p14="http://schemas.microsoft.com/office/powerpoint/2010/main" val="714495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DEE24-DDC8-0200-E4A7-F4152BD28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CFB4B-B371-B84A-8495-3C99AF9DC0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59AF6C-AD94-9C30-3F2B-15F33AE20260}"/>
              </a:ext>
            </a:extLst>
          </p:cNvPr>
          <p:cNvSpPr>
            <a:spLocks noGrp="1"/>
          </p:cNvSpPr>
          <p:nvPr>
            <p:ph type="body" idx="1"/>
          </p:nvPr>
        </p:nvSpPr>
        <p:spPr/>
        <p:txBody>
          <a:bodyPr/>
          <a:lstStyle/>
          <a:p>
            <a:r>
              <a:rPr lang="en-US" dirty="0"/>
              <a:t>So, in this work we consider two relaxations for unique zero knowledge proofs. For the notion that we consider, we require there to be statistically unique proof for NP languages with computationally unique witnesses. We mean that any adversary who knows two different accepting proofs for a statement x, must also know two different witnesses for the statement. </a:t>
            </a:r>
          </a:p>
          <a:p>
            <a:pPr marL="228600" indent="-228600">
              <a:buAutoNum type="arabicParenBoth"/>
            </a:pPr>
            <a:endParaRPr lang="en-US" dirty="0"/>
          </a:p>
          <a:p>
            <a:pPr marL="228600" indent="-228600">
              <a:buAutoNum type="arabicParenBoth"/>
            </a:pPr>
            <a:r>
              <a:rPr lang="en-US" dirty="0"/>
              <a:t>We also consider UNIZKs with prover setup where the given a </a:t>
            </a:r>
            <a:r>
              <a:rPr lang="en-US" dirty="0" err="1"/>
              <a:t>crs</a:t>
            </a:r>
            <a:r>
              <a:rPr lang="en-US" dirty="0"/>
              <a:t> the prover samples a secret key public key pair (</a:t>
            </a:r>
            <a:r>
              <a:rPr lang="en-US" dirty="0" err="1"/>
              <a:t>sk,pk</a:t>
            </a:r>
            <a:r>
              <a:rPr lang="en-US" dirty="0"/>
              <a:t>) to produce proofs for arbitrarily many statements. While we do not require that the public key be unique, we do require that once it is fixed, subsequent proofs are unique. And in fact the generation of the public key is randomized. This implies standard </a:t>
            </a:r>
            <a:r>
              <a:rPr lang="en-US" dirty="0" err="1"/>
              <a:t>nizks</a:t>
            </a:r>
            <a:r>
              <a:rPr lang="en-US" dirty="0"/>
              <a:t> without prover setup by making the pk apart of the proof.</a:t>
            </a:r>
          </a:p>
          <a:p>
            <a:endParaRPr lang="en-US" dirty="0"/>
          </a:p>
          <a:p>
            <a:r>
              <a:rPr lang="en-US" dirty="0"/>
              <a:t>We additionally show that removing either of these two constrains implies witness </a:t>
            </a:r>
            <a:r>
              <a:rPr lang="en-US" dirty="0" err="1"/>
              <a:t>prf</a:t>
            </a:r>
            <a:r>
              <a:rPr lang="en-US" dirty="0"/>
              <a:t> with implies witness encryption. </a:t>
            </a:r>
          </a:p>
          <a:p>
            <a:endParaRPr lang="en-US" dirty="0"/>
          </a:p>
        </p:txBody>
      </p:sp>
      <p:sp>
        <p:nvSpPr>
          <p:cNvPr id="4" name="Slide Number Placeholder 3">
            <a:extLst>
              <a:ext uri="{FF2B5EF4-FFF2-40B4-BE49-F238E27FC236}">
                <a16:creationId xmlns:a16="http://schemas.microsoft.com/office/drawing/2014/main" id="{9CFAC28D-9E5F-03B0-BBC0-B0C6B61B5224}"/>
              </a:ext>
            </a:extLst>
          </p:cNvPr>
          <p:cNvSpPr>
            <a:spLocks noGrp="1"/>
          </p:cNvSpPr>
          <p:nvPr>
            <p:ph type="sldNum" sz="quarter" idx="5"/>
          </p:nvPr>
        </p:nvSpPr>
        <p:spPr/>
        <p:txBody>
          <a:bodyPr/>
          <a:lstStyle/>
          <a:p>
            <a:fld id="{72C918A2-023D-E24D-A224-379FA1AF1497}" type="slidenum">
              <a:rPr lang="en-US" smtClean="0"/>
              <a:t>10</a:t>
            </a:fld>
            <a:endParaRPr lang="en-US"/>
          </a:p>
        </p:txBody>
      </p:sp>
    </p:spTree>
    <p:extLst>
      <p:ext uri="{BB962C8B-B14F-4D97-AF65-F5344CB8AC3E}">
        <p14:creationId xmlns:p14="http://schemas.microsoft.com/office/powerpoint/2010/main" val="1575295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8FFBA-CBDD-8CF0-6CDD-E5A95101F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E75E3-ABC5-A20C-1925-CD45B59155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D5C3F-4E57-0CD1-14C0-F64226E10C07}"/>
              </a:ext>
            </a:extLst>
          </p:cNvPr>
          <p:cNvSpPr>
            <a:spLocks noGrp="1"/>
          </p:cNvSpPr>
          <p:nvPr>
            <p:ph type="body" idx="1"/>
          </p:nvPr>
        </p:nvSpPr>
        <p:spPr/>
        <p:txBody>
          <a:bodyPr/>
          <a:lstStyle/>
          <a:p>
            <a:r>
              <a:rPr lang="en-US" dirty="0"/>
              <a:t>We construct unique zero knowledge proofs and assuming LWE we build UNIZKs satisfying adaptive soundness/uniqueness/zero-knowledge where adaptive means that the adversary is allowed to see the </a:t>
            </a:r>
            <a:r>
              <a:rPr lang="en-US" dirty="0" err="1"/>
              <a:t>crs</a:t>
            </a:r>
            <a:r>
              <a:rPr lang="en-US" dirty="0"/>
              <a:t> before choosing statement.</a:t>
            </a:r>
          </a:p>
          <a:p>
            <a:endParaRPr lang="en-US" dirty="0"/>
          </a:p>
        </p:txBody>
      </p:sp>
      <p:sp>
        <p:nvSpPr>
          <p:cNvPr id="4" name="Slide Number Placeholder 3">
            <a:extLst>
              <a:ext uri="{FF2B5EF4-FFF2-40B4-BE49-F238E27FC236}">
                <a16:creationId xmlns:a16="http://schemas.microsoft.com/office/drawing/2014/main" id="{EECB5B8C-5431-E758-65A5-7DC6DFF7B63D}"/>
              </a:ext>
            </a:extLst>
          </p:cNvPr>
          <p:cNvSpPr>
            <a:spLocks noGrp="1"/>
          </p:cNvSpPr>
          <p:nvPr>
            <p:ph type="sldNum" sz="quarter" idx="5"/>
          </p:nvPr>
        </p:nvSpPr>
        <p:spPr/>
        <p:txBody>
          <a:bodyPr/>
          <a:lstStyle/>
          <a:p>
            <a:fld id="{72C918A2-023D-E24D-A224-379FA1AF1497}" type="slidenum">
              <a:rPr lang="en-US" smtClean="0"/>
              <a:t>11</a:t>
            </a:fld>
            <a:endParaRPr lang="en-US"/>
          </a:p>
        </p:txBody>
      </p:sp>
    </p:spTree>
    <p:extLst>
      <p:ext uri="{BB962C8B-B14F-4D97-AF65-F5344CB8AC3E}">
        <p14:creationId xmlns:p14="http://schemas.microsoft.com/office/powerpoint/2010/main" val="1752376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76B7C-94D0-9487-BA15-021F77E925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7B7BF-974C-ADB7-A906-F158F9EBC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CA7ADF-CF34-2C2E-B655-744BA91B0425}"/>
              </a:ext>
            </a:extLst>
          </p:cNvPr>
          <p:cNvSpPr>
            <a:spLocks noGrp="1"/>
          </p:cNvSpPr>
          <p:nvPr>
            <p:ph type="body" idx="1"/>
          </p:nvPr>
        </p:nvSpPr>
        <p:spPr/>
        <p:txBody>
          <a:bodyPr/>
          <a:lstStyle/>
          <a:p>
            <a:r>
              <a:rPr lang="en-US" dirty="0"/>
              <a:t>The UNIZs model was initiated by </a:t>
            </a:r>
            <a:r>
              <a:rPr lang="en-US" dirty="0" err="1"/>
              <a:t>Lepinski</a:t>
            </a:r>
            <a:r>
              <a:rPr lang="en-US" dirty="0"/>
              <a:t>, </a:t>
            </a:r>
            <a:r>
              <a:rPr lang="en-US" dirty="0" err="1"/>
              <a:t>Micali</a:t>
            </a:r>
            <a:r>
              <a:rPr lang="en-US" dirty="0"/>
              <a:t>, and </a:t>
            </a:r>
            <a:r>
              <a:rPr lang="en-US" dirty="0" err="1"/>
              <a:t>shelat</a:t>
            </a:r>
            <a:r>
              <a:rPr lang="en-US" dirty="0"/>
              <a:t> in 2005 as an application to Fair ZK and they achieve UNIZKs under Quadratic </a:t>
            </a:r>
            <a:r>
              <a:rPr lang="en-US" dirty="0" err="1"/>
              <a:t>Residuosity</a:t>
            </a:r>
            <a:r>
              <a:rPr lang="en-US" dirty="0"/>
              <a:t>. They left open the question of how to get UNIZKS under different assumptions.</a:t>
            </a:r>
          </a:p>
          <a:p>
            <a:endParaRPr lang="en-US" dirty="0"/>
          </a:p>
          <a:p>
            <a:r>
              <a:rPr lang="en-US" dirty="0"/>
              <a:t>The work Steganography Free Zero Knowledge [AFG+22] defines a similar notion to unique proofs to the one that we consider but theirs is interactive.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A2B0CBC-7C44-0643-F910-5FE2CE25977F}"/>
              </a:ext>
            </a:extLst>
          </p:cNvPr>
          <p:cNvSpPr>
            <a:spLocks noGrp="1"/>
          </p:cNvSpPr>
          <p:nvPr>
            <p:ph type="sldNum" sz="quarter" idx="5"/>
          </p:nvPr>
        </p:nvSpPr>
        <p:spPr/>
        <p:txBody>
          <a:bodyPr/>
          <a:lstStyle/>
          <a:p>
            <a:fld id="{72C918A2-023D-E24D-A224-379FA1AF1497}" type="slidenum">
              <a:rPr lang="en-US" smtClean="0"/>
              <a:t>12</a:t>
            </a:fld>
            <a:endParaRPr lang="en-US"/>
          </a:p>
        </p:txBody>
      </p:sp>
    </p:spTree>
    <p:extLst>
      <p:ext uri="{BB962C8B-B14F-4D97-AF65-F5344CB8AC3E}">
        <p14:creationId xmlns:p14="http://schemas.microsoft.com/office/powerpoint/2010/main" val="213735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CFFF4-57D7-6BCC-EAA0-D90D5FB63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EC6A1-EB22-7702-91A5-D47D6CE23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B0AA0-B836-8802-B370-B58AC7507F88}"/>
              </a:ext>
            </a:extLst>
          </p:cNvPr>
          <p:cNvSpPr>
            <a:spLocks noGrp="1"/>
          </p:cNvSpPr>
          <p:nvPr>
            <p:ph type="body" idx="1"/>
          </p:nvPr>
        </p:nvSpPr>
        <p:spPr/>
        <p:txBody>
          <a:bodyPr/>
          <a:lstStyle/>
          <a:p>
            <a:r>
              <a:rPr lang="en-US" dirty="0"/>
              <a:t>Consider the following scenario. There is some certificate authority who stores a secret key on a server that generates DSA signatures. And so maybe it interacts with some clients for whom it is creating these signatures.</a:t>
            </a:r>
          </a:p>
        </p:txBody>
      </p:sp>
      <p:sp>
        <p:nvSpPr>
          <p:cNvPr id="4" name="Slide Number Placeholder 3">
            <a:extLst>
              <a:ext uri="{FF2B5EF4-FFF2-40B4-BE49-F238E27FC236}">
                <a16:creationId xmlns:a16="http://schemas.microsoft.com/office/drawing/2014/main" id="{D76A12FB-9656-3FAB-BFA7-BC1C830DE0C8}"/>
              </a:ext>
            </a:extLst>
          </p:cNvPr>
          <p:cNvSpPr>
            <a:spLocks noGrp="1"/>
          </p:cNvSpPr>
          <p:nvPr>
            <p:ph type="sldNum" sz="quarter" idx="5"/>
          </p:nvPr>
        </p:nvSpPr>
        <p:spPr/>
        <p:txBody>
          <a:bodyPr/>
          <a:lstStyle/>
          <a:p>
            <a:fld id="{72C918A2-023D-E24D-A224-379FA1AF1497}" type="slidenum">
              <a:rPr lang="en-US" smtClean="0"/>
              <a:t>13</a:t>
            </a:fld>
            <a:endParaRPr lang="en-US"/>
          </a:p>
        </p:txBody>
      </p:sp>
    </p:spTree>
    <p:extLst>
      <p:ext uri="{BB962C8B-B14F-4D97-AF65-F5344CB8AC3E}">
        <p14:creationId xmlns:p14="http://schemas.microsoft.com/office/powerpoint/2010/main" val="2820147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BD9DD-6C07-CD96-BA01-64ACE979E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3F9EC-1BEC-B93C-7F36-B1D0ADEBE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298EA-1B00-A56F-892A-B52426645154}"/>
              </a:ext>
            </a:extLst>
          </p:cNvPr>
          <p:cNvSpPr>
            <a:spLocks noGrp="1"/>
          </p:cNvSpPr>
          <p:nvPr>
            <p:ph type="body" idx="1"/>
          </p:nvPr>
        </p:nvSpPr>
        <p:spPr/>
        <p:txBody>
          <a:bodyPr/>
          <a:lstStyle/>
          <a:p>
            <a:r>
              <a:rPr lang="en-US" dirty="0"/>
              <a:t>One thing that we may want to ensure here is that if the server is compromised in the future then there is not way for the compromised server to leak information about the secret key. The issue is that the DSA signatures are randomized. So it is possible that the corrupted server could choose signatures in a way that </a:t>
            </a:r>
            <a:r>
              <a:rPr lang="en-US" dirty="0" err="1"/>
              <a:t>steganographically</a:t>
            </a:r>
            <a:r>
              <a:rPr lang="en-US" dirty="0"/>
              <a:t> leaks some information about the key</a:t>
            </a:r>
          </a:p>
        </p:txBody>
      </p:sp>
      <p:sp>
        <p:nvSpPr>
          <p:cNvPr id="4" name="Slide Number Placeholder 3">
            <a:extLst>
              <a:ext uri="{FF2B5EF4-FFF2-40B4-BE49-F238E27FC236}">
                <a16:creationId xmlns:a16="http://schemas.microsoft.com/office/drawing/2014/main" id="{180D416E-92CA-9551-1306-749A410CCA69}"/>
              </a:ext>
            </a:extLst>
          </p:cNvPr>
          <p:cNvSpPr>
            <a:spLocks noGrp="1"/>
          </p:cNvSpPr>
          <p:nvPr>
            <p:ph type="sldNum" sz="quarter" idx="5"/>
          </p:nvPr>
        </p:nvSpPr>
        <p:spPr/>
        <p:txBody>
          <a:bodyPr/>
          <a:lstStyle/>
          <a:p>
            <a:fld id="{72C918A2-023D-E24D-A224-379FA1AF1497}" type="slidenum">
              <a:rPr lang="en-US" smtClean="0"/>
              <a:t>14</a:t>
            </a:fld>
            <a:endParaRPr lang="en-US"/>
          </a:p>
        </p:txBody>
      </p:sp>
    </p:spTree>
    <p:extLst>
      <p:ext uri="{BB962C8B-B14F-4D97-AF65-F5344CB8AC3E}">
        <p14:creationId xmlns:p14="http://schemas.microsoft.com/office/powerpoint/2010/main" val="1660829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83511-0681-AC14-AF17-F282A1CAC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49543-6759-1BF9-ACA4-07889AF70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19E0D-C665-0BE3-4B6C-862338691FC2}"/>
              </a:ext>
            </a:extLst>
          </p:cNvPr>
          <p:cNvSpPr>
            <a:spLocks noGrp="1"/>
          </p:cNvSpPr>
          <p:nvPr>
            <p:ph type="body" idx="1"/>
          </p:nvPr>
        </p:nvSpPr>
        <p:spPr/>
        <p:txBody>
          <a:bodyPr/>
          <a:lstStyle/>
          <a:p>
            <a:r>
              <a:rPr lang="en-US" dirty="0"/>
              <a:t>To ensure that these interactions are free from any steganography communication. The signing authority could additionally set up a PFR, and then require that the server outputs a UNIZK that any randomness used is generated using this PRF certifying that no steganographic communication is done</a:t>
            </a:r>
          </a:p>
        </p:txBody>
      </p:sp>
      <p:sp>
        <p:nvSpPr>
          <p:cNvPr id="4" name="Slide Number Placeholder 3">
            <a:extLst>
              <a:ext uri="{FF2B5EF4-FFF2-40B4-BE49-F238E27FC236}">
                <a16:creationId xmlns:a16="http://schemas.microsoft.com/office/drawing/2014/main" id="{9AACB54B-7619-F6B2-CB90-E4DFB7BA312B}"/>
              </a:ext>
            </a:extLst>
          </p:cNvPr>
          <p:cNvSpPr>
            <a:spLocks noGrp="1"/>
          </p:cNvSpPr>
          <p:nvPr>
            <p:ph type="sldNum" sz="quarter" idx="5"/>
          </p:nvPr>
        </p:nvSpPr>
        <p:spPr/>
        <p:txBody>
          <a:bodyPr/>
          <a:lstStyle/>
          <a:p>
            <a:fld id="{72C918A2-023D-E24D-A224-379FA1AF1497}" type="slidenum">
              <a:rPr lang="en-US" smtClean="0"/>
              <a:t>15</a:t>
            </a:fld>
            <a:endParaRPr lang="en-US"/>
          </a:p>
        </p:txBody>
      </p:sp>
    </p:spTree>
    <p:extLst>
      <p:ext uri="{BB962C8B-B14F-4D97-AF65-F5344CB8AC3E}">
        <p14:creationId xmlns:p14="http://schemas.microsoft.com/office/powerpoint/2010/main" val="1337312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we build a multi-theorem </a:t>
            </a:r>
            <a:r>
              <a:rPr lang="en-US" dirty="0" err="1"/>
              <a:t>unizk</a:t>
            </a:r>
            <a:endParaRPr lang="en-US" dirty="0"/>
          </a:p>
        </p:txBody>
      </p:sp>
      <p:sp>
        <p:nvSpPr>
          <p:cNvPr id="4" name="Slide Number Placeholder 3"/>
          <p:cNvSpPr>
            <a:spLocks noGrp="1"/>
          </p:cNvSpPr>
          <p:nvPr>
            <p:ph type="sldNum" sz="quarter" idx="5"/>
          </p:nvPr>
        </p:nvSpPr>
        <p:spPr/>
        <p:txBody>
          <a:bodyPr/>
          <a:lstStyle/>
          <a:p>
            <a:fld id="{72C918A2-023D-E24D-A224-379FA1AF1497}" type="slidenum">
              <a:rPr lang="en-US" smtClean="0"/>
              <a:t>16</a:t>
            </a:fld>
            <a:endParaRPr lang="en-US"/>
          </a:p>
        </p:txBody>
      </p:sp>
    </p:spTree>
    <p:extLst>
      <p:ext uri="{BB962C8B-B14F-4D97-AF65-F5344CB8AC3E}">
        <p14:creationId xmlns:p14="http://schemas.microsoft.com/office/powerpoint/2010/main" val="1691714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03E50-FDEA-C212-4393-5BD642131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9E94A-75EE-B4ED-0F6C-7675FF40C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718DC-D287-5C7E-E6D5-33583E27C749}"/>
              </a:ext>
            </a:extLst>
          </p:cNvPr>
          <p:cNvSpPr>
            <a:spLocks noGrp="1"/>
          </p:cNvSpPr>
          <p:nvPr>
            <p:ph type="body" idx="1"/>
          </p:nvPr>
        </p:nvSpPr>
        <p:spPr/>
        <p:txBody>
          <a:bodyPr/>
          <a:lstStyle/>
          <a:p>
            <a:r>
              <a:rPr lang="en-US" dirty="0"/>
              <a:t>We start, however, with a simpler version only satisfying the standard notions of soundness/uniqueness/zero-knowledge and relaxing the requirement for multi-theorem compatibility</a:t>
            </a:r>
          </a:p>
        </p:txBody>
      </p:sp>
      <p:sp>
        <p:nvSpPr>
          <p:cNvPr id="4" name="Slide Number Placeholder 3">
            <a:extLst>
              <a:ext uri="{FF2B5EF4-FFF2-40B4-BE49-F238E27FC236}">
                <a16:creationId xmlns:a16="http://schemas.microsoft.com/office/drawing/2014/main" id="{9397577A-E647-66E2-D98D-2CA6698A4352}"/>
              </a:ext>
            </a:extLst>
          </p:cNvPr>
          <p:cNvSpPr>
            <a:spLocks noGrp="1"/>
          </p:cNvSpPr>
          <p:nvPr>
            <p:ph type="sldNum" sz="quarter" idx="5"/>
          </p:nvPr>
        </p:nvSpPr>
        <p:spPr/>
        <p:txBody>
          <a:bodyPr/>
          <a:lstStyle/>
          <a:p>
            <a:fld id="{72C918A2-023D-E24D-A224-379FA1AF1497}" type="slidenum">
              <a:rPr lang="en-US" smtClean="0"/>
              <a:t>17</a:t>
            </a:fld>
            <a:endParaRPr lang="en-US"/>
          </a:p>
        </p:txBody>
      </p:sp>
    </p:spTree>
    <p:extLst>
      <p:ext uri="{BB962C8B-B14F-4D97-AF65-F5344CB8AC3E}">
        <p14:creationId xmlns:p14="http://schemas.microsoft.com/office/powerpoint/2010/main" val="1518622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our NP statements are represented by some circuit C. </a:t>
            </a:r>
          </a:p>
        </p:txBody>
      </p:sp>
      <p:sp>
        <p:nvSpPr>
          <p:cNvPr id="4" name="Slide Number Placeholder 3"/>
          <p:cNvSpPr>
            <a:spLocks noGrp="1"/>
          </p:cNvSpPr>
          <p:nvPr>
            <p:ph type="sldNum" sz="quarter" idx="5"/>
          </p:nvPr>
        </p:nvSpPr>
        <p:spPr/>
        <p:txBody>
          <a:bodyPr/>
          <a:lstStyle/>
          <a:p>
            <a:fld id="{72C918A2-023D-E24D-A224-379FA1AF1497}" type="slidenum">
              <a:rPr lang="en-US" smtClean="0"/>
              <a:t>18</a:t>
            </a:fld>
            <a:endParaRPr lang="en-US"/>
          </a:p>
        </p:txBody>
      </p:sp>
    </p:spTree>
    <p:extLst>
      <p:ext uri="{BB962C8B-B14F-4D97-AF65-F5344CB8AC3E}">
        <p14:creationId xmlns:p14="http://schemas.microsoft.com/office/powerpoint/2010/main" val="1213485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2068A-AD4B-0596-EF70-0E30FFB89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01D6D-746F-CC9D-7915-D43BC2A1D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A6911D-50F7-F310-D6FF-7FA9FB08C38E}"/>
              </a:ext>
            </a:extLst>
          </p:cNvPr>
          <p:cNvSpPr>
            <a:spLocks noGrp="1"/>
          </p:cNvSpPr>
          <p:nvPr>
            <p:ph type="body" idx="1"/>
          </p:nvPr>
        </p:nvSpPr>
        <p:spPr/>
        <p:txBody>
          <a:bodyPr/>
          <a:lstStyle/>
          <a:p>
            <a:r>
              <a:rPr lang="en-US" dirty="0"/>
              <a:t>Which on input a valid witness w, output 1 </a:t>
            </a:r>
          </a:p>
        </p:txBody>
      </p:sp>
      <p:sp>
        <p:nvSpPr>
          <p:cNvPr id="4" name="Slide Number Placeholder 3">
            <a:extLst>
              <a:ext uri="{FF2B5EF4-FFF2-40B4-BE49-F238E27FC236}">
                <a16:creationId xmlns:a16="http://schemas.microsoft.com/office/drawing/2014/main" id="{7608DE01-54DF-E020-B167-FFD9C1246B53}"/>
              </a:ext>
            </a:extLst>
          </p:cNvPr>
          <p:cNvSpPr>
            <a:spLocks noGrp="1"/>
          </p:cNvSpPr>
          <p:nvPr>
            <p:ph type="sldNum" sz="quarter" idx="5"/>
          </p:nvPr>
        </p:nvSpPr>
        <p:spPr/>
        <p:txBody>
          <a:bodyPr/>
          <a:lstStyle/>
          <a:p>
            <a:fld id="{72C918A2-023D-E24D-A224-379FA1AF1497}" type="slidenum">
              <a:rPr lang="en-US" smtClean="0"/>
              <a:t>19</a:t>
            </a:fld>
            <a:endParaRPr lang="en-US"/>
          </a:p>
        </p:txBody>
      </p:sp>
    </p:spTree>
    <p:extLst>
      <p:ext uri="{BB962C8B-B14F-4D97-AF65-F5344CB8AC3E}">
        <p14:creationId xmlns:p14="http://schemas.microsoft.com/office/powerpoint/2010/main" val="395767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0BF1A-9600-FC7E-9270-A6414E0A84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58B9F-602B-42CC-1153-BD738CD12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A909D-7958-5ED1-A4ED-807C6DDBEE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Zero-knowledge proof were introduced in 1985 by Goldwasser, </a:t>
            </a:r>
            <a:r>
              <a:rPr lang="en-US" dirty="0" err="1"/>
              <a:t>Micali</a:t>
            </a:r>
            <a:r>
              <a:rPr lang="en-US" dirty="0"/>
              <a:t> and, </a:t>
            </a:r>
            <a:r>
              <a:rPr lang="en-US" dirty="0" err="1"/>
              <a:t>Rackoff</a:t>
            </a:r>
            <a:r>
              <a:rPr lang="en-US" dirty="0"/>
              <a:t>, as a mechanism for allowing a prover to convince a verifier of the validity of some NP statement without revealing the anything about the corresponding witness. As depicted on the slide, these proofs frequently require interaction, and also depend on some randomness which allows the prover to generate many accepting proofs for a fixed NP 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47BFD704-343E-0DAD-292E-A920117FB77A}"/>
              </a:ext>
            </a:extLst>
          </p:cNvPr>
          <p:cNvSpPr>
            <a:spLocks noGrp="1"/>
          </p:cNvSpPr>
          <p:nvPr>
            <p:ph type="sldNum" sz="quarter" idx="5"/>
          </p:nvPr>
        </p:nvSpPr>
        <p:spPr/>
        <p:txBody>
          <a:bodyPr/>
          <a:lstStyle/>
          <a:p>
            <a:fld id="{72C918A2-023D-E24D-A224-379FA1AF1497}" type="slidenum">
              <a:rPr lang="en-US" smtClean="0"/>
              <a:t>2</a:t>
            </a:fld>
            <a:endParaRPr lang="en-US"/>
          </a:p>
        </p:txBody>
      </p:sp>
    </p:spTree>
    <p:extLst>
      <p:ext uri="{BB962C8B-B14F-4D97-AF65-F5344CB8AC3E}">
        <p14:creationId xmlns:p14="http://schemas.microsoft.com/office/powerpoint/2010/main" val="1574179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1B039-53DC-BBBD-0B23-F2F6B2A13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10D13-B531-AE50-02E7-3F6AD1F342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F663B-391E-1933-3CF4-DBD12B915CD4}"/>
              </a:ext>
            </a:extLst>
          </p:cNvPr>
          <p:cNvSpPr>
            <a:spLocks noGrp="1"/>
          </p:cNvSpPr>
          <p:nvPr>
            <p:ph type="body" idx="1"/>
          </p:nvPr>
        </p:nvSpPr>
        <p:spPr/>
        <p:txBody>
          <a:bodyPr/>
          <a:lstStyle/>
          <a:p>
            <a:r>
              <a:rPr lang="en-US" dirty="0"/>
              <a:t>The </a:t>
            </a:r>
            <a:r>
              <a:rPr lang="en-US" dirty="0" err="1"/>
              <a:t>crs</a:t>
            </a:r>
            <a:r>
              <a:rPr lang="en-US" dirty="0"/>
              <a:t> consists of a commitment key</a:t>
            </a:r>
          </a:p>
        </p:txBody>
      </p:sp>
      <p:sp>
        <p:nvSpPr>
          <p:cNvPr id="4" name="Slide Number Placeholder 3">
            <a:extLst>
              <a:ext uri="{FF2B5EF4-FFF2-40B4-BE49-F238E27FC236}">
                <a16:creationId xmlns:a16="http://schemas.microsoft.com/office/drawing/2014/main" id="{E726742B-43EF-7223-5C22-5F12AB88E48A}"/>
              </a:ext>
            </a:extLst>
          </p:cNvPr>
          <p:cNvSpPr>
            <a:spLocks noGrp="1"/>
          </p:cNvSpPr>
          <p:nvPr>
            <p:ph type="sldNum" sz="quarter" idx="5"/>
          </p:nvPr>
        </p:nvSpPr>
        <p:spPr/>
        <p:txBody>
          <a:bodyPr/>
          <a:lstStyle/>
          <a:p>
            <a:fld id="{72C918A2-023D-E24D-A224-379FA1AF1497}" type="slidenum">
              <a:rPr lang="en-US" smtClean="0"/>
              <a:t>20</a:t>
            </a:fld>
            <a:endParaRPr lang="en-US"/>
          </a:p>
        </p:txBody>
      </p:sp>
    </p:spTree>
    <p:extLst>
      <p:ext uri="{BB962C8B-B14F-4D97-AF65-F5344CB8AC3E}">
        <p14:creationId xmlns:p14="http://schemas.microsoft.com/office/powerpoint/2010/main" val="3891935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6D157-A78D-412A-955E-AA96A56D4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AD945-A429-DACF-95E0-2CABCA5FC2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CA4BB-2DE4-C736-DCFF-74E91ACCC712}"/>
              </a:ext>
            </a:extLst>
          </p:cNvPr>
          <p:cNvSpPr>
            <a:spLocks noGrp="1"/>
          </p:cNvSpPr>
          <p:nvPr>
            <p:ph type="body" idx="1"/>
          </p:nvPr>
        </p:nvSpPr>
        <p:spPr/>
        <p:txBody>
          <a:bodyPr/>
          <a:lstStyle/>
          <a:p>
            <a:r>
              <a:rPr lang="en-US" dirty="0"/>
              <a:t>The </a:t>
            </a:r>
            <a:r>
              <a:rPr lang="en-US" dirty="0" err="1"/>
              <a:t>crs</a:t>
            </a:r>
            <a:r>
              <a:rPr lang="en-US" dirty="0"/>
              <a:t> consists of a commitment key</a:t>
            </a:r>
          </a:p>
        </p:txBody>
      </p:sp>
      <p:sp>
        <p:nvSpPr>
          <p:cNvPr id="4" name="Slide Number Placeholder 3">
            <a:extLst>
              <a:ext uri="{FF2B5EF4-FFF2-40B4-BE49-F238E27FC236}">
                <a16:creationId xmlns:a16="http://schemas.microsoft.com/office/drawing/2014/main" id="{57919B4E-F3E4-A978-66C9-7841A2E7D258}"/>
              </a:ext>
            </a:extLst>
          </p:cNvPr>
          <p:cNvSpPr>
            <a:spLocks noGrp="1"/>
          </p:cNvSpPr>
          <p:nvPr>
            <p:ph type="sldNum" sz="quarter" idx="5"/>
          </p:nvPr>
        </p:nvSpPr>
        <p:spPr/>
        <p:txBody>
          <a:bodyPr/>
          <a:lstStyle/>
          <a:p>
            <a:fld id="{72C918A2-023D-E24D-A224-379FA1AF1497}" type="slidenum">
              <a:rPr lang="en-US" smtClean="0"/>
              <a:t>21</a:t>
            </a:fld>
            <a:endParaRPr lang="en-US"/>
          </a:p>
        </p:txBody>
      </p:sp>
    </p:spTree>
    <p:extLst>
      <p:ext uri="{BB962C8B-B14F-4D97-AF65-F5344CB8AC3E}">
        <p14:creationId xmlns:p14="http://schemas.microsoft.com/office/powerpoint/2010/main" val="2435466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C965B-77D2-34E4-61CD-FA879D372D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0B27C1-1895-BE40-6E62-3A1F8A98A4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7D3818-60EC-319A-EFCF-057451DF5B17}"/>
              </a:ext>
            </a:extLst>
          </p:cNvPr>
          <p:cNvSpPr>
            <a:spLocks noGrp="1"/>
          </p:cNvSpPr>
          <p:nvPr>
            <p:ph type="body" idx="1"/>
          </p:nvPr>
        </p:nvSpPr>
        <p:spPr/>
        <p:txBody>
          <a:bodyPr/>
          <a:lstStyle/>
          <a:p>
            <a:r>
              <a:rPr lang="en-US" dirty="0"/>
              <a:t>Now to generate keys, the honest prover (1) garbles a universal circuit U using a perfectly correct garbling scheme and (2) commits to each of the labels using commitments with statistically unique openings</a:t>
            </a:r>
          </a:p>
        </p:txBody>
      </p:sp>
      <p:sp>
        <p:nvSpPr>
          <p:cNvPr id="4" name="Slide Number Placeholder 3">
            <a:extLst>
              <a:ext uri="{FF2B5EF4-FFF2-40B4-BE49-F238E27FC236}">
                <a16:creationId xmlns:a16="http://schemas.microsoft.com/office/drawing/2014/main" id="{ECE64438-B6FE-D147-E9F0-F5FE15248F2C}"/>
              </a:ext>
            </a:extLst>
          </p:cNvPr>
          <p:cNvSpPr>
            <a:spLocks noGrp="1"/>
          </p:cNvSpPr>
          <p:nvPr>
            <p:ph type="sldNum" sz="quarter" idx="5"/>
          </p:nvPr>
        </p:nvSpPr>
        <p:spPr/>
        <p:txBody>
          <a:bodyPr/>
          <a:lstStyle/>
          <a:p>
            <a:fld id="{72C918A2-023D-E24D-A224-379FA1AF1497}" type="slidenum">
              <a:rPr lang="en-US" smtClean="0"/>
              <a:t>22</a:t>
            </a:fld>
            <a:endParaRPr lang="en-US"/>
          </a:p>
        </p:txBody>
      </p:sp>
    </p:spTree>
    <p:extLst>
      <p:ext uri="{BB962C8B-B14F-4D97-AF65-F5344CB8AC3E}">
        <p14:creationId xmlns:p14="http://schemas.microsoft.com/office/powerpoint/2010/main" val="377300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DA40D-BF08-18BF-500B-A4F16A8B5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CCA58-BAAD-8935-A7A8-4D967112C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17834-52F6-63BA-D4B1-9E42E44FB8CD}"/>
              </a:ext>
            </a:extLst>
          </p:cNvPr>
          <p:cNvSpPr>
            <a:spLocks noGrp="1"/>
          </p:cNvSpPr>
          <p:nvPr>
            <p:ph type="body" idx="1"/>
          </p:nvPr>
        </p:nvSpPr>
        <p:spPr/>
        <p:txBody>
          <a:bodyPr/>
          <a:lstStyle/>
          <a:p>
            <a:r>
              <a:rPr lang="en-US" dirty="0"/>
              <a:t>Then the prover defines</a:t>
            </a:r>
          </a:p>
          <a:p>
            <a:r>
              <a:rPr lang="en-US" dirty="0"/>
              <a:t>	pk = garbled circuit, commitments to the labels  (permuting the labels corresponding to the witness), a commitment to the garbling randomness</a:t>
            </a:r>
          </a:p>
          <a:p>
            <a:r>
              <a:rPr lang="en-US" dirty="0"/>
              <a:t>	</a:t>
            </a:r>
            <a:r>
              <a:rPr lang="en-US" dirty="0" err="1"/>
              <a:t>sk</a:t>
            </a:r>
            <a:r>
              <a:rPr lang="en-US" dirty="0"/>
              <a:t> = garbling randomness and openings to commitments</a:t>
            </a:r>
          </a:p>
        </p:txBody>
      </p:sp>
      <p:sp>
        <p:nvSpPr>
          <p:cNvPr id="4" name="Slide Number Placeholder 3">
            <a:extLst>
              <a:ext uri="{FF2B5EF4-FFF2-40B4-BE49-F238E27FC236}">
                <a16:creationId xmlns:a16="http://schemas.microsoft.com/office/drawing/2014/main" id="{07369FEA-8DD6-6FF1-053A-07A8504BC9DB}"/>
              </a:ext>
            </a:extLst>
          </p:cNvPr>
          <p:cNvSpPr>
            <a:spLocks noGrp="1"/>
          </p:cNvSpPr>
          <p:nvPr>
            <p:ph type="sldNum" sz="quarter" idx="5"/>
          </p:nvPr>
        </p:nvSpPr>
        <p:spPr/>
        <p:txBody>
          <a:bodyPr/>
          <a:lstStyle/>
          <a:p>
            <a:fld id="{72C918A2-023D-E24D-A224-379FA1AF1497}" type="slidenum">
              <a:rPr lang="en-US" smtClean="0"/>
              <a:t>23</a:t>
            </a:fld>
            <a:endParaRPr lang="en-US"/>
          </a:p>
        </p:txBody>
      </p:sp>
    </p:spTree>
    <p:extLst>
      <p:ext uri="{BB962C8B-B14F-4D97-AF65-F5344CB8AC3E}">
        <p14:creationId xmlns:p14="http://schemas.microsoft.com/office/powerpoint/2010/main" val="2144561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844D7-425F-A104-A343-32CD165AC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5C6E0-881F-8B2E-F28E-3F12B7B385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2CA04-AA50-05F0-C466-2BB305A76729}"/>
              </a:ext>
            </a:extLst>
          </p:cNvPr>
          <p:cNvSpPr>
            <a:spLocks noGrp="1"/>
          </p:cNvSpPr>
          <p:nvPr>
            <p:ph type="body" idx="1"/>
          </p:nvPr>
        </p:nvSpPr>
        <p:spPr/>
        <p:txBody>
          <a:bodyPr/>
          <a:lstStyle/>
          <a:p>
            <a:r>
              <a:rPr lang="en-US" dirty="0"/>
              <a:t>To prove the prover will send the openings to the labels corresponding to the C||w</a:t>
            </a:r>
          </a:p>
        </p:txBody>
      </p:sp>
      <p:sp>
        <p:nvSpPr>
          <p:cNvPr id="4" name="Slide Number Placeholder 3">
            <a:extLst>
              <a:ext uri="{FF2B5EF4-FFF2-40B4-BE49-F238E27FC236}">
                <a16:creationId xmlns:a16="http://schemas.microsoft.com/office/drawing/2014/main" id="{01447F16-0EC4-8163-9B62-36D7C3577B69}"/>
              </a:ext>
            </a:extLst>
          </p:cNvPr>
          <p:cNvSpPr>
            <a:spLocks noGrp="1"/>
          </p:cNvSpPr>
          <p:nvPr>
            <p:ph type="sldNum" sz="quarter" idx="5"/>
          </p:nvPr>
        </p:nvSpPr>
        <p:spPr/>
        <p:txBody>
          <a:bodyPr/>
          <a:lstStyle/>
          <a:p>
            <a:fld id="{72C918A2-023D-E24D-A224-379FA1AF1497}" type="slidenum">
              <a:rPr lang="en-US" smtClean="0"/>
              <a:t>24</a:t>
            </a:fld>
            <a:endParaRPr lang="en-US"/>
          </a:p>
        </p:txBody>
      </p:sp>
    </p:spTree>
    <p:extLst>
      <p:ext uri="{BB962C8B-B14F-4D97-AF65-F5344CB8AC3E}">
        <p14:creationId xmlns:p14="http://schemas.microsoft.com/office/powerpoint/2010/main" val="2699702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CE468-F94A-2CD9-0989-4B4702104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E3E352-C4C7-1882-E0FF-B2BE097CD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27C2F9-2FE8-3750-76E1-F95F85E6292A}"/>
              </a:ext>
            </a:extLst>
          </p:cNvPr>
          <p:cNvSpPr>
            <a:spLocks noGrp="1"/>
          </p:cNvSpPr>
          <p:nvPr>
            <p:ph type="body" idx="1"/>
          </p:nvPr>
        </p:nvSpPr>
        <p:spPr/>
        <p:txBody>
          <a:bodyPr/>
          <a:lstStyle/>
          <a:p>
            <a:r>
              <a:rPr lang="en-US" dirty="0"/>
              <a:t>The verifier will check that the openings correspond to the commitments in the pk and that the garbled circuit evaluates to 1</a:t>
            </a:r>
          </a:p>
        </p:txBody>
      </p:sp>
      <p:sp>
        <p:nvSpPr>
          <p:cNvPr id="4" name="Slide Number Placeholder 3">
            <a:extLst>
              <a:ext uri="{FF2B5EF4-FFF2-40B4-BE49-F238E27FC236}">
                <a16:creationId xmlns:a16="http://schemas.microsoft.com/office/drawing/2014/main" id="{EF50CB8E-B798-46C1-F425-076D47AC95EF}"/>
              </a:ext>
            </a:extLst>
          </p:cNvPr>
          <p:cNvSpPr>
            <a:spLocks noGrp="1"/>
          </p:cNvSpPr>
          <p:nvPr>
            <p:ph type="sldNum" sz="quarter" idx="5"/>
          </p:nvPr>
        </p:nvSpPr>
        <p:spPr/>
        <p:txBody>
          <a:bodyPr/>
          <a:lstStyle/>
          <a:p>
            <a:fld id="{72C918A2-023D-E24D-A224-379FA1AF1497}" type="slidenum">
              <a:rPr lang="en-US" smtClean="0"/>
              <a:t>25</a:t>
            </a:fld>
            <a:endParaRPr lang="en-US"/>
          </a:p>
        </p:txBody>
      </p:sp>
    </p:spTree>
    <p:extLst>
      <p:ext uri="{BB962C8B-B14F-4D97-AF65-F5344CB8AC3E}">
        <p14:creationId xmlns:p14="http://schemas.microsoft.com/office/powerpoint/2010/main" val="2556764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Zero Knowledge follows from the hiding of the commitment</a:t>
            </a:r>
          </a:p>
          <a:p>
            <a:pPr marL="228600" indent="-228600">
              <a:buAutoNum type="arabicParenBoth"/>
            </a:pPr>
            <a:r>
              <a:rPr lang="en-US" dirty="0"/>
              <a:t>Soundness follows from the binding of the commitments and the correctness of the garbling scheme</a:t>
            </a:r>
          </a:p>
          <a:p>
            <a:pPr marL="685800" lvl="1" indent="-228600">
              <a:buAutoNum type="arabicParenBoth"/>
            </a:pPr>
            <a:r>
              <a:rPr lang="en-US" dirty="0"/>
              <a:t>We have knowledge soundness if the commitment scheme is extractable</a:t>
            </a:r>
          </a:p>
          <a:p>
            <a:pPr marL="228600" lvl="0" indent="-228600">
              <a:buAutoNum type="arabicParenBoth"/>
            </a:pPr>
            <a:r>
              <a:rPr lang="en-US" dirty="0"/>
              <a:t>Uniqueness holds as long as the commitments have statistically unique openings</a:t>
            </a:r>
          </a:p>
        </p:txBody>
      </p:sp>
      <p:sp>
        <p:nvSpPr>
          <p:cNvPr id="4" name="Slide Number Placeholder 3"/>
          <p:cNvSpPr>
            <a:spLocks noGrp="1"/>
          </p:cNvSpPr>
          <p:nvPr>
            <p:ph type="sldNum" sz="quarter" idx="5"/>
          </p:nvPr>
        </p:nvSpPr>
        <p:spPr/>
        <p:txBody>
          <a:bodyPr/>
          <a:lstStyle/>
          <a:p>
            <a:fld id="{72C918A2-023D-E24D-A224-379FA1AF1497}" type="slidenum">
              <a:rPr lang="en-US" smtClean="0"/>
              <a:t>26</a:t>
            </a:fld>
            <a:endParaRPr lang="en-US"/>
          </a:p>
        </p:txBody>
      </p:sp>
    </p:spTree>
    <p:extLst>
      <p:ext uri="{BB962C8B-B14F-4D97-AF65-F5344CB8AC3E}">
        <p14:creationId xmlns:p14="http://schemas.microsoft.com/office/powerpoint/2010/main" val="1891037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02F94-DA62-870E-AACB-701736C5B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8FD528-3FBC-6DB0-E746-7CB5272F6B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709AB-B086-9D16-4F8F-64A0B20D1245}"/>
              </a:ext>
            </a:extLst>
          </p:cNvPr>
          <p:cNvSpPr>
            <a:spLocks noGrp="1"/>
          </p:cNvSpPr>
          <p:nvPr>
            <p:ph type="body" idx="1"/>
          </p:nvPr>
        </p:nvSpPr>
        <p:spPr/>
        <p:txBody>
          <a:bodyPr/>
          <a:lstStyle/>
          <a:p>
            <a:r>
              <a:rPr lang="en-US" dirty="0"/>
              <a:t>So now we have a single theorem UNIZK which satisfies </a:t>
            </a:r>
            <a:r>
              <a:rPr lang="en-US" sz="1200" dirty="0"/>
              <a:t>soundness/uniqueness/zero-knowledge against honestly generated key. In order to get close to what we want we will first show how to transform the previous scheme into a multi theorem scheme. This will require a bit of careful working.</a:t>
            </a:r>
            <a:endParaRPr lang="en-US" dirty="0"/>
          </a:p>
        </p:txBody>
      </p:sp>
      <p:sp>
        <p:nvSpPr>
          <p:cNvPr id="4" name="Slide Number Placeholder 3">
            <a:extLst>
              <a:ext uri="{FF2B5EF4-FFF2-40B4-BE49-F238E27FC236}">
                <a16:creationId xmlns:a16="http://schemas.microsoft.com/office/drawing/2014/main" id="{B11DEBCD-893C-1779-7318-48953772D3BB}"/>
              </a:ext>
            </a:extLst>
          </p:cNvPr>
          <p:cNvSpPr>
            <a:spLocks noGrp="1"/>
          </p:cNvSpPr>
          <p:nvPr>
            <p:ph type="sldNum" sz="quarter" idx="5"/>
          </p:nvPr>
        </p:nvSpPr>
        <p:spPr/>
        <p:txBody>
          <a:bodyPr/>
          <a:lstStyle/>
          <a:p>
            <a:fld id="{72C918A2-023D-E24D-A224-379FA1AF1497}" type="slidenum">
              <a:rPr lang="en-US" smtClean="0"/>
              <a:t>27</a:t>
            </a:fld>
            <a:endParaRPr lang="en-US"/>
          </a:p>
        </p:txBody>
      </p:sp>
    </p:spTree>
    <p:extLst>
      <p:ext uri="{BB962C8B-B14F-4D97-AF65-F5344CB8AC3E}">
        <p14:creationId xmlns:p14="http://schemas.microsoft.com/office/powerpoint/2010/main" val="2895605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5F8ED-2C67-A8DB-F953-2FF248D6B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D2E68-14F0-0E3A-0085-068101FFE2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DEC2CA-15E3-7E76-82A0-FB02601F9C39}"/>
              </a:ext>
            </a:extLst>
          </p:cNvPr>
          <p:cNvSpPr>
            <a:spLocks noGrp="1"/>
          </p:cNvSpPr>
          <p:nvPr>
            <p:ph type="body" idx="1"/>
          </p:nvPr>
        </p:nvSpPr>
        <p:spPr/>
        <p:txBody>
          <a:bodyPr/>
          <a:lstStyle/>
          <a:p>
            <a:r>
              <a:rPr lang="en-US" dirty="0"/>
              <a:t>So now we have a single theorem UNIZK which satisfies </a:t>
            </a:r>
            <a:r>
              <a:rPr lang="en-US" sz="1200" dirty="0"/>
              <a:t>soundness/uniqueness/zero-knowledge against honestly generated key. In order to get close to what we want we will first show how to transform the previous scheme into a multi theorem scheme. This will require a bit of careful working.</a:t>
            </a:r>
            <a:endParaRPr lang="en-US" dirty="0"/>
          </a:p>
        </p:txBody>
      </p:sp>
      <p:sp>
        <p:nvSpPr>
          <p:cNvPr id="4" name="Slide Number Placeholder 3">
            <a:extLst>
              <a:ext uri="{FF2B5EF4-FFF2-40B4-BE49-F238E27FC236}">
                <a16:creationId xmlns:a16="http://schemas.microsoft.com/office/drawing/2014/main" id="{BC2EB05E-D326-CAA0-CBE9-3A6F71D28731}"/>
              </a:ext>
            </a:extLst>
          </p:cNvPr>
          <p:cNvSpPr>
            <a:spLocks noGrp="1"/>
          </p:cNvSpPr>
          <p:nvPr>
            <p:ph type="sldNum" sz="quarter" idx="5"/>
          </p:nvPr>
        </p:nvSpPr>
        <p:spPr/>
        <p:txBody>
          <a:bodyPr/>
          <a:lstStyle/>
          <a:p>
            <a:fld id="{72C918A2-023D-E24D-A224-379FA1AF1497}" type="slidenum">
              <a:rPr lang="en-US" smtClean="0"/>
              <a:t>28</a:t>
            </a:fld>
            <a:endParaRPr lang="en-US"/>
          </a:p>
        </p:txBody>
      </p:sp>
    </p:spTree>
    <p:extLst>
      <p:ext uri="{BB962C8B-B14F-4D97-AF65-F5344CB8AC3E}">
        <p14:creationId xmlns:p14="http://schemas.microsoft.com/office/powerpoint/2010/main" val="3358328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16194-915F-4E4C-463D-9190F957B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23E4BC-2E6C-001A-3238-0EB3EF0B7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D81E7-BC67-6943-1388-33C203EF56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begin with a natural transformation. Which is closely related to the transformation from one time signature to many time signatures.</a:t>
            </a:r>
          </a:p>
          <a:p>
            <a:endParaRPr lang="en-US" dirty="0"/>
          </a:p>
          <a:p>
            <a:endParaRPr lang="en-US" dirty="0"/>
          </a:p>
          <a:p>
            <a:r>
              <a:rPr lang="en-US" dirty="0"/>
              <a:t>Next, we consider a binary tree and associate with each node a (</a:t>
            </a:r>
            <a:r>
              <a:rPr lang="en-US" dirty="0" err="1"/>
              <a:t>pk,sk</a:t>
            </a:r>
            <a:r>
              <a:rPr lang="en-US" dirty="0"/>
              <a:t>) pair</a:t>
            </a:r>
          </a:p>
        </p:txBody>
      </p:sp>
      <p:sp>
        <p:nvSpPr>
          <p:cNvPr id="4" name="Slide Number Placeholder 3">
            <a:extLst>
              <a:ext uri="{FF2B5EF4-FFF2-40B4-BE49-F238E27FC236}">
                <a16:creationId xmlns:a16="http://schemas.microsoft.com/office/drawing/2014/main" id="{186DC12F-3D4B-9EEC-AE27-398BBBDD5318}"/>
              </a:ext>
            </a:extLst>
          </p:cNvPr>
          <p:cNvSpPr>
            <a:spLocks noGrp="1"/>
          </p:cNvSpPr>
          <p:nvPr>
            <p:ph type="sldNum" sz="quarter" idx="5"/>
          </p:nvPr>
        </p:nvSpPr>
        <p:spPr/>
        <p:txBody>
          <a:bodyPr/>
          <a:lstStyle/>
          <a:p>
            <a:fld id="{72C918A2-023D-E24D-A224-379FA1AF1497}" type="slidenum">
              <a:rPr lang="en-US" smtClean="0"/>
              <a:t>29</a:t>
            </a:fld>
            <a:endParaRPr lang="en-US"/>
          </a:p>
        </p:txBody>
      </p:sp>
    </p:spTree>
    <p:extLst>
      <p:ext uri="{BB962C8B-B14F-4D97-AF65-F5344CB8AC3E}">
        <p14:creationId xmlns:p14="http://schemas.microsoft.com/office/powerpoint/2010/main" val="5681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FD78C-6E2B-0AF4-73D5-767C1CEEE6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10213-2901-3A36-B6F4-5A5735362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8DE1C2-BF0F-416D-163B-0DE54DF29C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Different proof #1</a:t>
            </a:r>
            <a:endParaRPr lang="en-US" dirty="0"/>
          </a:p>
        </p:txBody>
      </p:sp>
      <p:sp>
        <p:nvSpPr>
          <p:cNvPr id="4" name="Slide Number Placeholder 3">
            <a:extLst>
              <a:ext uri="{FF2B5EF4-FFF2-40B4-BE49-F238E27FC236}">
                <a16:creationId xmlns:a16="http://schemas.microsoft.com/office/drawing/2014/main" id="{98025C07-F845-1A71-59F1-FDB79A660B1F}"/>
              </a:ext>
            </a:extLst>
          </p:cNvPr>
          <p:cNvSpPr>
            <a:spLocks noGrp="1"/>
          </p:cNvSpPr>
          <p:nvPr>
            <p:ph type="sldNum" sz="quarter" idx="5"/>
          </p:nvPr>
        </p:nvSpPr>
        <p:spPr/>
        <p:txBody>
          <a:bodyPr/>
          <a:lstStyle/>
          <a:p>
            <a:fld id="{72C918A2-023D-E24D-A224-379FA1AF1497}" type="slidenum">
              <a:rPr lang="en-US" smtClean="0"/>
              <a:t>3</a:t>
            </a:fld>
            <a:endParaRPr lang="en-US"/>
          </a:p>
        </p:txBody>
      </p:sp>
    </p:spTree>
    <p:extLst>
      <p:ext uri="{BB962C8B-B14F-4D97-AF65-F5344CB8AC3E}">
        <p14:creationId xmlns:p14="http://schemas.microsoft.com/office/powerpoint/2010/main" val="1705774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05FED-14AD-8011-0421-F15F5FC8D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983AA-C0B0-E49E-94EC-798C57A292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B74A8D-AEA7-4046-6C8D-6E5FC88CA9C5}"/>
              </a:ext>
            </a:extLst>
          </p:cNvPr>
          <p:cNvSpPr>
            <a:spLocks noGrp="1"/>
          </p:cNvSpPr>
          <p:nvPr>
            <p:ph type="body" idx="1"/>
          </p:nvPr>
        </p:nvSpPr>
        <p:spPr/>
        <p:txBody>
          <a:bodyPr/>
          <a:lstStyle/>
          <a:p>
            <a:r>
              <a:rPr lang="en-US" dirty="0"/>
              <a:t>If we zoom in to a parent node with is two children nodes. We can consider the parent node to be a function that does two things</a:t>
            </a:r>
          </a:p>
          <a:p>
            <a:pPr marL="228600" indent="-228600">
              <a:buAutoNum type="arabicParenBoth"/>
            </a:pPr>
            <a:r>
              <a:rPr lang="en-US" dirty="0"/>
              <a:t>It generates the (pk_0, </a:t>
            </a:r>
            <a:r>
              <a:rPr lang="en-US" dirty="0" err="1"/>
              <a:t>sk</a:t>
            </a:r>
            <a:r>
              <a:rPr lang="en-US" dirty="0"/>
              <a:t>_) and (pk_1, sk_1) of its children</a:t>
            </a:r>
          </a:p>
          <a:p>
            <a:pPr marL="228600" indent="-228600">
              <a:buAutoNum type="arabicParenBoth"/>
            </a:pPr>
            <a:r>
              <a:rPr lang="en-US" dirty="0"/>
              <a:t>It generates a proof that task 1 was done correctly (with respect to some committed PRF key)</a:t>
            </a:r>
          </a:p>
          <a:p>
            <a:pPr marL="228600" indent="-228600">
              <a:buAutoNum type="arabicParenBoth"/>
            </a:pPr>
            <a:endParaRPr lang="en-US" dirty="0"/>
          </a:p>
          <a:p>
            <a:pPr marL="0" indent="0">
              <a:buNone/>
            </a:pPr>
            <a:r>
              <a:rPr lang="en-US" dirty="0"/>
              <a:t>For zero knowledge were going to rely on the fact that the child node keys are generated once and for all, and so there only ever needs to be one proof using the parent (</a:t>
            </a:r>
            <a:r>
              <a:rPr lang="en-US" dirty="0" err="1"/>
              <a:t>pk,sk</a:t>
            </a:r>
            <a:r>
              <a:rPr lang="en-US" dirty="0"/>
              <a:t>)</a:t>
            </a:r>
          </a:p>
        </p:txBody>
      </p:sp>
      <p:sp>
        <p:nvSpPr>
          <p:cNvPr id="4" name="Slide Number Placeholder 3">
            <a:extLst>
              <a:ext uri="{FF2B5EF4-FFF2-40B4-BE49-F238E27FC236}">
                <a16:creationId xmlns:a16="http://schemas.microsoft.com/office/drawing/2014/main" id="{320ECE9A-90D4-2E5F-905B-10329FE5873A}"/>
              </a:ext>
            </a:extLst>
          </p:cNvPr>
          <p:cNvSpPr>
            <a:spLocks noGrp="1"/>
          </p:cNvSpPr>
          <p:nvPr>
            <p:ph type="sldNum" sz="quarter" idx="5"/>
          </p:nvPr>
        </p:nvSpPr>
        <p:spPr/>
        <p:txBody>
          <a:bodyPr/>
          <a:lstStyle/>
          <a:p>
            <a:fld id="{72C918A2-023D-E24D-A224-379FA1AF1497}" type="slidenum">
              <a:rPr lang="en-US" smtClean="0"/>
              <a:t>30</a:t>
            </a:fld>
            <a:endParaRPr lang="en-US"/>
          </a:p>
        </p:txBody>
      </p:sp>
    </p:spTree>
    <p:extLst>
      <p:ext uri="{BB962C8B-B14F-4D97-AF65-F5344CB8AC3E}">
        <p14:creationId xmlns:p14="http://schemas.microsoft.com/office/powerpoint/2010/main" val="2858636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C98FD-9BC2-E111-26F5-2D9F5F261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87D9E-8582-E28A-1ECB-B5D0C55DA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712FC-4013-2DE3-C15E-4F1C9154B62F}"/>
              </a:ext>
            </a:extLst>
          </p:cNvPr>
          <p:cNvSpPr>
            <a:spLocks noGrp="1"/>
          </p:cNvSpPr>
          <p:nvPr>
            <p:ph type="body" idx="1"/>
          </p:nvPr>
        </p:nvSpPr>
        <p:spPr/>
        <p:txBody>
          <a:bodyPr/>
          <a:lstStyle/>
          <a:p>
            <a:r>
              <a:rPr lang="en-US" dirty="0"/>
              <a:t>To prove, the generate a proof for statement, witness </a:t>
            </a:r>
            <a:r>
              <a:rPr lang="en-US" dirty="0" err="1"/>
              <a:t>C,w</a:t>
            </a:r>
            <a:r>
              <a:rPr lang="en-US" dirty="0"/>
              <a:t> we provide all the public key and the corresponding single theorem proofs</a:t>
            </a:r>
          </a:p>
        </p:txBody>
      </p:sp>
      <p:sp>
        <p:nvSpPr>
          <p:cNvPr id="4" name="Slide Number Placeholder 3">
            <a:extLst>
              <a:ext uri="{FF2B5EF4-FFF2-40B4-BE49-F238E27FC236}">
                <a16:creationId xmlns:a16="http://schemas.microsoft.com/office/drawing/2014/main" id="{9829FF2D-7173-1DDC-96C3-6BC7978B4312}"/>
              </a:ext>
            </a:extLst>
          </p:cNvPr>
          <p:cNvSpPr>
            <a:spLocks noGrp="1"/>
          </p:cNvSpPr>
          <p:nvPr>
            <p:ph type="sldNum" sz="quarter" idx="5"/>
          </p:nvPr>
        </p:nvSpPr>
        <p:spPr/>
        <p:txBody>
          <a:bodyPr/>
          <a:lstStyle/>
          <a:p>
            <a:fld id="{72C918A2-023D-E24D-A224-379FA1AF1497}" type="slidenum">
              <a:rPr lang="en-US" smtClean="0"/>
              <a:t>31</a:t>
            </a:fld>
            <a:endParaRPr lang="en-US"/>
          </a:p>
        </p:txBody>
      </p:sp>
    </p:spTree>
    <p:extLst>
      <p:ext uri="{BB962C8B-B14F-4D97-AF65-F5344CB8AC3E}">
        <p14:creationId xmlns:p14="http://schemas.microsoft.com/office/powerpoint/2010/main" val="1446013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2959C-7FB1-9249-00E3-30917864F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EBF15-4EA9-C124-4DF7-9B50E43D87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978A2-23B6-15FB-3330-16C9FDB0F503}"/>
              </a:ext>
            </a:extLst>
          </p:cNvPr>
          <p:cNvSpPr>
            <a:spLocks noGrp="1"/>
          </p:cNvSpPr>
          <p:nvPr>
            <p:ph type="body" idx="1"/>
          </p:nvPr>
        </p:nvSpPr>
        <p:spPr/>
        <p:txBody>
          <a:bodyPr/>
          <a:lstStyle/>
          <a:p>
            <a:r>
              <a:rPr lang="en-US" dirty="0"/>
              <a:t>along the path from the root node to the leave indexed by the statement C. And using the (</a:t>
            </a:r>
            <a:r>
              <a:rPr lang="en-US" dirty="0" err="1"/>
              <a:t>pk_C,sk_C</a:t>
            </a:r>
            <a:r>
              <a:rPr lang="en-US" dirty="0"/>
              <a:t>) of the leaf node, we generate a proof for the statement witness pair</a:t>
            </a:r>
          </a:p>
        </p:txBody>
      </p:sp>
      <p:sp>
        <p:nvSpPr>
          <p:cNvPr id="4" name="Slide Number Placeholder 3">
            <a:extLst>
              <a:ext uri="{FF2B5EF4-FFF2-40B4-BE49-F238E27FC236}">
                <a16:creationId xmlns:a16="http://schemas.microsoft.com/office/drawing/2014/main" id="{90613046-58C6-526A-24A5-54015FB03D38}"/>
              </a:ext>
            </a:extLst>
          </p:cNvPr>
          <p:cNvSpPr>
            <a:spLocks noGrp="1"/>
          </p:cNvSpPr>
          <p:nvPr>
            <p:ph type="sldNum" sz="quarter" idx="5"/>
          </p:nvPr>
        </p:nvSpPr>
        <p:spPr/>
        <p:txBody>
          <a:bodyPr/>
          <a:lstStyle/>
          <a:p>
            <a:fld id="{72C918A2-023D-E24D-A224-379FA1AF1497}" type="slidenum">
              <a:rPr lang="en-US" smtClean="0"/>
              <a:t>32</a:t>
            </a:fld>
            <a:endParaRPr lang="en-US"/>
          </a:p>
        </p:txBody>
      </p:sp>
    </p:spTree>
    <p:extLst>
      <p:ext uri="{BB962C8B-B14F-4D97-AF65-F5344CB8AC3E}">
        <p14:creationId xmlns:p14="http://schemas.microsoft.com/office/powerpoint/2010/main" val="1556967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9C6E4-EC0C-3293-2F54-BCEA3652D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B1C5E-366B-4BC1-115F-68255C43F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50268-AED5-C1FC-A8A8-A7C1C87DEFB7}"/>
              </a:ext>
            </a:extLst>
          </p:cNvPr>
          <p:cNvSpPr>
            <a:spLocks noGrp="1"/>
          </p:cNvSpPr>
          <p:nvPr>
            <p:ph type="body" idx="1"/>
          </p:nvPr>
        </p:nvSpPr>
        <p:spPr/>
        <p:txBody>
          <a:bodyPr/>
          <a:lstStyle/>
          <a:p>
            <a:r>
              <a:rPr lang="en-US" dirty="0"/>
              <a:t>To summarize:</a:t>
            </a:r>
          </a:p>
          <a:p>
            <a:pPr marL="171450" indent="-171450">
              <a:buFontTx/>
              <a:buChar char="-"/>
            </a:pPr>
            <a:r>
              <a:rPr lang="en-US" dirty="0"/>
              <a:t>pk = {commitment to </a:t>
            </a:r>
            <a:r>
              <a:rPr lang="en-US" dirty="0" err="1"/>
              <a:t>prf</a:t>
            </a:r>
            <a:r>
              <a:rPr lang="en-US" dirty="0"/>
              <a:t> key, pk for all nodes in the path}</a:t>
            </a:r>
          </a:p>
          <a:p>
            <a:pPr marL="171450" indent="-171450">
              <a:buFontTx/>
              <a:buChar char="-"/>
            </a:pPr>
            <a:r>
              <a:rPr lang="en-US" dirty="0" err="1"/>
              <a:t>sk</a:t>
            </a:r>
            <a:r>
              <a:rPr lang="en-US" dirty="0"/>
              <a:t> = {</a:t>
            </a:r>
            <a:r>
              <a:rPr lang="en-US" dirty="0" err="1"/>
              <a:t>prf</a:t>
            </a:r>
            <a:r>
              <a:rPr lang="en-US" dirty="0"/>
              <a:t> key, opening to commitment for pk, </a:t>
            </a:r>
            <a:r>
              <a:rPr lang="en-US" dirty="0" err="1"/>
              <a:t>sk</a:t>
            </a:r>
            <a:r>
              <a:rPr lang="en-US" dirty="0"/>
              <a:t> for all nodes in path}</a:t>
            </a:r>
          </a:p>
          <a:p>
            <a:pPr marL="171450" indent="-171450">
              <a:buFontTx/>
              <a:buChar char="-"/>
            </a:pPr>
            <a:r>
              <a:rPr lang="en-US" dirty="0"/>
              <a:t>Proof = {public keys and single theorem proof for nodes along the path from root to leaf, proof of (</a:t>
            </a:r>
            <a:r>
              <a:rPr lang="en-US" dirty="0" err="1"/>
              <a:t>C,w</a:t>
            </a:r>
            <a:r>
              <a:rPr lang="en-US" dirty="0"/>
              <a:t>) \in R using the keys of the leaf nodes}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multi-theorem verifier accepts as long as all the single theorem-proofs accept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The security if the single theorem proof of each parent node ensure the soundness and uniqueness of the child node proofs</a:t>
            </a:r>
          </a:p>
        </p:txBody>
      </p:sp>
      <p:sp>
        <p:nvSpPr>
          <p:cNvPr id="4" name="Slide Number Placeholder 3">
            <a:extLst>
              <a:ext uri="{FF2B5EF4-FFF2-40B4-BE49-F238E27FC236}">
                <a16:creationId xmlns:a16="http://schemas.microsoft.com/office/drawing/2014/main" id="{03F6CAD8-3232-E446-37AB-0AB39F8E7494}"/>
              </a:ext>
            </a:extLst>
          </p:cNvPr>
          <p:cNvSpPr>
            <a:spLocks noGrp="1"/>
          </p:cNvSpPr>
          <p:nvPr>
            <p:ph type="sldNum" sz="quarter" idx="5"/>
          </p:nvPr>
        </p:nvSpPr>
        <p:spPr/>
        <p:txBody>
          <a:bodyPr/>
          <a:lstStyle/>
          <a:p>
            <a:fld id="{72C918A2-023D-E24D-A224-379FA1AF1497}" type="slidenum">
              <a:rPr lang="en-US" smtClean="0"/>
              <a:t>33</a:t>
            </a:fld>
            <a:endParaRPr lang="en-US"/>
          </a:p>
        </p:txBody>
      </p:sp>
    </p:spTree>
    <p:extLst>
      <p:ext uri="{BB962C8B-B14F-4D97-AF65-F5344CB8AC3E}">
        <p14:creationId xmlns:p14="http://schemas.microsoft.com/office/powerpoint/2010/main" val="91948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public key for the single theorem includes a garbled universal circuit which will grow with the size of its input C</a:t>
            </a:r>
          </a:p>
        </p:txBody>
      </p:sp>
      <p:sp>
        <p:nvSpPr>
          <p:cNvPr id="4" name="Slide Number Placeholder 3"/>
          <p:cNvSpPr>
            <a:spLocks noGrp="1"/>
          </p:cNvSpPr>
          <p:nvPr>
            <p:ph type="sldNum" sz="quarter" idx="5"/>
          </p:nvPr>
        </p:nvSpPr>
        <p:spPr/>
        <p:txBody>
          <a:bodyPr/>
          <a:lstStyle/>
          <a:p>
            <a:fld id="{72C918A2-023D-E24D-A224-379FA1AF1497}" type="slidenum">
              <a:rPr lang="en-US" smtClean="0"/>
              <a:t>34</a:t>
            </a:fld>
            <a:endParaRPr lang="en-US"/>
          </a:p>
        </p:txBody>
      </p:sp>
    </p:spTree>
    <p:extLst>
      <p:ext uri="{BB962C8B-B14F-4D97-AF65-F5344CB8AC3E}">
        <p14:creationId xmlns:p14="http://schemas.microsoft.com/office/powerpoint/2010/main" val="2522663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41152-DCD2-18B1-056B-D2C51A00F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AA89C-FB6A-C4FF-DC20-2AE2E596B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4AEEE-6807-58F7-F04C-9FB4548C4703}"/>
              </a:ext>
            </a:extLst>
          </p:cNvPr>
          <p:cNvSpPr>
            <a:spLocks noGrp="1"/>
          </p:cNvSpPr>
          <p:nvPr>
            <p:ph type="body" idx="1"/>
          </p:nvPr>
        </p:nvSpPr>
        <p:spPr/>
        <p:txBody>
          <a:bodyPr/>
          <a:lstStyle/>
          <a:p>
            <a:r>
              <a:rPr lang="en-US" dirty="0"/>
              <a:t>Let n be the size of the statement “My children’s key have been generated correctly”. </a:t>
            </a:r>
          </a:p>
        </p:txBody>
      </p:sp>
      <p:sp>
        <p:nvSpPr>
          <p:cNvPr id="4" name="Slide Number Placeholder 3">
            <a:extLst>
              <a:ext uri="{FF2B5EF4-FFF2-40B4-BE49-F238E27FC236}">
                <a16:creationId xmlns:a16="http://schemas.microsoft.com/office/drawing/2014/main" id="{72E8023A-404A-94CC-BB2D-5DF726255A21}"/>
              </a:ext>
            </a:extLst>
          </p:cNvPr>
          <p:cNvSpPr>
            <a:spLocks noGrp="1"/>
          </p:cNvSpPr>
          <p:nvPr>
            <p:ph type="sldNum" sz="quarter" idx="5"/>
          </p:nvPr>
        </p:nvSpPr>
        <p:spPr/>
        <p:txBody>
          <a:bodyPr/>
          <a:lstStyle/>
          <a:p>
            <a:fld id="{72C918A2-023D-E24D-A224-379FA1AF1497}" type="slidenum">
              <a:rPr lang="en-US" smtClean="0"/>
              <a:t>35</a:t>
            </a:fld>
            <a:endParaRPr lang="en-US"/>
          </a:p>
        </p:txBody>
      </p:sp>
    </p:spTree>
    <p:extLst>
      <p:ext uri="{BB962C8B-B14F-4D97-AF65-F5344CB8AC3E}">
        <p14:creationId xmlns:p14="http://schemas.microsoft.com/office/powerpoint/2010/main" val="2543152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CDC2F-153A-1E28-44D3-9C694D752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B815B-E273-2311-28A6-19C7BF2EA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40542F-A00A-F0E8-9766-ECF4816A3179}"/>
              </a:ext>
            </a:extLst>
          </p:cNvPr>
          <p:cNvSpPr>
            <a:spLocks noGrp="1"/>
          </p:cNvSpPr>
          <p:nvPr>
            <p:ph type="body" idx="1"/>
          </p:nvPr>
        </p:nvSpPr>
        <p:spPr/>
        <p:txBody>
          <a:bodyPr/>
          <a:lstStyle/>
          <a:p>
            <a:r>
              <a:rPr lang="en-US" dirty="0"/>
              <a:t>Remember again that the size of pk depends on the size of the statement</a:t>
            </a:r>
          </a:p>
        </p:txBody>
      </p:sp>
      <p:sp>
        <p:nvSpPr>
          <p:cNvPr id="4" name="Slide Number Placeholder 3">
            <a:extLst>
              <a:ext uri="{FF2B5EF4-FFF2-40B4-BE49-F238E27FC236}">
                <a16:creationId xmlns:a16="http://schemas.microsoft.com/office/drawing/2014/main" id="{3134B605-4316-C922-F3E2-5BE1CA09F13C}"/>
              </a:ext>
            </a:extLst>
          </p:cNvPr>
          <p:cNvSpPr>
            <a:spLocks noGrp="1"/>
          </p:cNvSpPr>
          <p:nvPr>
            <p:ph type="sldNum" sz="quarter" idx="5"/>
          </p:nvPr>
        </p:nvSpPr>
        <p:spPr/>
        <p:txBody>
          <a:bodyPr/>
          <a:lstStyle/>
          <a:p>
            <a:fld id="{72C918A2-023D-E24D-A224-379FA1AF1497}" type="slidenum">
              <a:rPr lang="en-US" smtClean="0"/>
              <a:t>36</a:t>
            </a:fld>
            <a:endParaRPr lang="en-US"/>
          </a:p>
        </p:txBody>
      </p:sp>
    </p:spTree>
    <p:extLst>
      <p:ext uri="{BB962C8B-B14F-4D97-AF65-F5344CB8AC3E}">
        <p14:creationId xmlns:p14="http://schemas.microsoft.com/office/powerpoint/2010/main" val="17640297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D565B-355E-D6C0-AF64-158FDB6AE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6B810-62F6-929B-55BB-CDCCE82D89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2656F-8433-5489-C9CF-77BD3224BA86}"/>
              </a:ext>
            </a:extLst>
          </p:cNvPr>
          <p:cNvSpPr>
            <a:spLocks noGrp="1"/>
          </p:cNvSpPr>
          <p:nvPr>
            <p:ph type="body" idx="1"/>
          </p:nvPr>
        </p:nvSpPr>
        <p:spPr/>
        <p:txBody>
          <a:bodyPr/>
          <a:lstStyle/>
          <a:p>
            <a:r>
              <a:rPr lang="en-US" dirty="0"/>
              <a:t>Then the parent node will need a pk of size at least 2n. If we iterate upward, we see that the size of the public key for the root node is exponential in the depth of the tree.</a:t>
            </a:r>
          </a:p>
          <a:p>
            <a:endParaRPr lang="en-US" dirty="0"/>
          </a:p>
          <a:p>
            <a:r>
              <a:rPr lang="en-US" dirty="0"/>
              <a:t>So we need to do this transformation in a slightly different way. We need our single theorem UNIZK to be able to support proving statements about the single theorem setup efficiently.</a:t>
            </a:r>
          </a:p>
        </p:txBody>
      </p:sp>
      <p:sp>
        <p:nvSpPr>
          <p:cNvPr id="4" name="Slide Number Placeholder 3">
            <a:extLst>
              <a:ext uri="{FF2B5EF4-FFF2-40B4-BE49-F238E27FC236}">
                <a16:creationId xmlns:a16="http://schemas.microsoft.com/office/drawing/2014/main" id="{F20062EF-4B70-E460-26BE-E2312BA13119}"/>
              </a:ext>
            </a:extLst>
          </p:cNvPr>
          <p:cNvSpPr>
            <a:spLocks noGrp="1"/>
          </p:cNvSpPr>
          <p:nvPr>
            <p:ph type="sldNum" sz="quarter" idx="5"/>
          </p:nvPr>
        </p:nvSpPr>
        <p:spPr/>
        <p:txBody>
          <a:bodyPr/>
          <a:lstStyle/>
          <a:p>
            <a:fld id="{72C918A2-023D-E24D-A224-379FA1AF1497}" type="slidenum">
              <a:rPr lang="en-US" smtClean="0"/>
              <a:t>37</a:t>
            </a:fld>
            <a:endParaRPr lang="en-US"/>
          </a:p>
        </p:txBody>
      </p:sp>
    </p:spTree>
    <p:extLst>
      <p:ext uri="{BB962C8B-B14F-4D97-AF65-F5344CB8AC3E}">
        <p14:creationId xmlns:p14="http://schemas.microsoft.com/office/powerpoint/2010/main" val="1253156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96BC7-44AA-FB29-3D75-3740DD875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8CB3B-D85C-26D5-01B5-CBE6D978BE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E1CE0-E19C-E509-D15B-66EBD25AB134}"/>
              </a:ext>
            </a:extLst>
          </p:cNvPr>
          <p:cNvSpPr>
            <a:spLocks noGrp="1"/>
          </p:cNvSpPr>
          <p:nvPr>
            <p:ph type="body" idx="1"/>
          </p:nvPr>
        </p:nvSpPr>
        <p:spPr/>
        <p:txBody>
          <a:bodyPr/>
          <a:lstStyle/>
          <a:p>
            <a:r>
              <a:rPr lang="en-US" dirty="0"/>
              <a:t>Then the parent node will need a pk of size at least 2n. If we iterate upward, we see that the size of the public key for the root node is exponential in the depth of the tree.</a:t>
            </a:r>
          </a:p>
          <a:p>
            <a:endParaRPr lang="en-US" dirty="0"/>
          </a:p>
          <a:p>
            <a:r>
              <a:rPr lang="en-US" dirty="0"/>
              <a:t>So we need to do something slightly different. </a:t>
            </a:r>
          </a:p>
          <a:p>
            <a:endParaRPr lang="en-US" dirty="0"/>
          </a:p>
          <a:p>
            <a:r>
              <a:rPr lang="en-US" dirty="0"/>
              <a:t>We need our single theorem UNIZK to be able to support proving statements about the single theorem setup efficiently.</a:t>
            </a:r>
          </a:p>
          <a:p>
            <a:endParaRPr lang="en-US" dirty="0"/>
          </a:p>
          <a:p>
            <a:r>
              <a:rPr lang="en-US" dirty="0"/>
              <a:t>So we modify the single theorem construction using FHE to get a single theorem construction with a fixed key size for arbitrary statement. </a:t>
            </a:r>
          </a:p>
          <a:p>
            <a:endParaRPr lang="en-US" dirty="0"/>
          </a:p>
          <a:p>
            <a:r>
              <a:rPr lang="en-US" dirty="0"/>
              <a:t>This modified one is the one we plug into the tree based construction</a:t>
            </a:r>
          </a:p>
          <a:p>
            <a:endParaRPr lang="en-US" dirty="0"/>
          </a:p>
          <a:p>
            <a:endParaRPr lang="en-US" dirty="0"/>
          </a:p>
        </p:txBody>
      </p:sp>
      <p:sp>
        <p:nvSpPr>
          <p:cNvPr id="4" name="Slide Number Placeholder 3">
            <a:extLst>
              <a:ext uri="{FF2B5EF4-FFF2-40B4-BE49-F238E27FC236}">
                <a16:creationId xmlns:a16="http://schemas.microsoft.com/office/drawing/2014/main" id="{5E6F7087-540E-3449-4FCD-C1AC5527884B}"/>
              </a:ext>
            </a:extLst>
          </p:cNvPr>
          <p:cNvSpPr>
            <a:spLocks noGrp="1"/>
          </p:cNvSpPr>
          <p:nvPr>
            <p:ph type="sldNum" sz="quarter" idx="5"/>
          </p:nvPr>
        </p:nvSpPr>
        <p:spPr/>
        <p:txBody>
          <a:bodyPr/>
          <a:lstStyle/>
          <a:p>
            <a:fld id="{72C918A2-023D-E24D-A224-379FA1AF1497}" type="slidenum">
              <a:rPr lang="en-US" smtClean="0"/>
              <a:t>38</a:t>
            </a:fld>
            <a:endParaRPr lang="en-US"/>
          </a:p>
        </p:txBody>
      </p:sp>
    </p:spTree>
    <p:extLst>
      <p:ext uri="{BB962C8B-B14F-4D97-AF65-F5344CB8AC3E}">
        <p14:creationId xmlns:p14="http://schemas.microsoft.com/office/powerpoint/2010/main" val="1305623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C7932-7E3F-665E-B067-E36866E22C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BA117-7EC3-37AD-83A7-57BC08929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3AC55-D155-5FAA-5CE7-3F8E2818AD44}"/>
              </a:ext>
            </a:extLst>
          </p:cNvPr>
          <p:cNvSpPr>
            <a:spLocks noGrp="1"/>
          </p:cNvSpPr>
          <p:nvPr>
            <p:ph type="body" idx="1"/>
          </p:nvPr>
        </p:nvSpPr>
        <p:spPr/>
        <p:txBody>
          <a:bodyPr/>
          <a:lstStyle/>
          <a:p>
            <a:r>
              <a:rPr lang="en-US" dirty="0"/>
              <a:t>Now the last thing to do is to ensure security against maliciously generated key</a:t>
            </a:r>
          </a:p>
        </p:txBody>
      </p:sp>
      <p:sp>
        <p:nvSpPr>
          <p:cNvPr id="4" name="Slide Number Placeholder 3">
            <a:extLst>
              <a:ext uri="{FF2B5EF4-FFF2-40B4-BE49-F238E27FC236}">
                <a16:creationId xmlns:a16="http://schemas.microsoft.com/office/drawing/2014/main" id="{08FD04DA-EF7E-E850-A47B-83925132670C}"/>
              </a:ext>
            </a:extLst>
          </p:cNvPr>
          <p:cNvSpPr>
            <a:spLocks noGrp="1"/>
          </p:cNvSpPr>
          <p:nvPr>
            <p:ph type="sldNum" sz="quarter" idx="5"/>
          </p:nvPr>
        </p:nvSpPr>
        <p:spPr/>
        <p:txBody>
          <a:bodyPr/>
          <a:lstStyle/>
          <a:p>
            <a:fld id="{72C918A2-023D-E24D-A224-379FA1AF1497}" type="slidenum">
              <a:rPr lang="en-US" smtClean="0"/>
              <a:t>39</a:t>
            </a:fld>
            <a:endParaRPr lang="en-US"/>
          </a:p>
        </p:txBody>
      </p:sp>
    </p:spTree>
    <p:extLst>
      <p:ext uri="{BB962C8B-B14F-4D97-AF65-F5344CB8AC3E}">
        <p14:creationId xmlns:p14="http://schemas.microsoft.com/office/powerpoint/2010/main" val="371905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ADA6C-30ED-D35C-F1A3-EA7857051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818D5-B90C-A3E2-26E3-CD850B7ACD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8B8F3-178F-C289-AF0B-120AE097A8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Different proof #2</a:t>
            </a:r>
          </a:p>
        </p:txBody>
      </p:sp>
      <p:sp>
        <p:nvSpPr>
          <p:cNvPr id="4" name="Slide Number Placeholder 3">
            <a:extLst>
              <a:ext uri="{FF2B5EF4-FFF2-40B4-BE49-F238E27FC236}">
                <a16:creationId xmlns:a16="http://schemas.microsoft.com/office/drawing/2014/main" id="{45BA5DB4-749A-A383-1BCD-7F7131FDDC74}"/>
              </a:ext>
            </a:extLst>
          </p:cNvPr>
          <p:cNvSpPr>
            <a:spLocks noGrp="1"/>
          </p:cNvSpPr>
          <p:nvPr>
            <p:ph type="sldNum" sz="quarter" idx="5"/>
          </p:nvPr>
        </p:nvSpPr>
        <p:spPr/>
        <p:txBody>
          <a:bodyPr/>
          <a:lstStyle/>
          <a:p>
            <a:fld id="{72C918A2-023D-E24D-A224-379FA1AF1497}" type="slidenum">
              <a:rPr lang="en-US" smtClean="0"/>
              <a:t>4</a:t>
            </a:fld>
            <a:endParaRPr lang="en-US"/>
          </a:p>
        </p:txBody>
      </p:sp>
    </p:spTree>
    <p:extLst>
      <p:ext uri="{BB962C8B-B14F-4D97-AF65-F5344CB8AC3E}">
        <p14:creationId xmlns:p14="http://schemas.microsoft.com/office/powerpoint/2010/main" val="3362387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33F95-EB57-D409-8ED6-6A3A4051E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CAE6AA-6FE2-66F9-C6B3-114F32AD7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E630C-1BD1-B3A0-D733-B91534BC3076}"/>
              </a:ext>
            </a:extLst>
          </p:cNvPr>
          <p:cNvSpPr>
            <a:spLocks noGrp="1"/>
          </p:cNvSpPr>
          <p:nvPr>
            <p:ph type="body" idx="1"/>
          </p:nvPr>
        </p:nvSpPr>
        <p:spPr/>
        <p:txBody>
          <a:bodyPr/>
          <a:lstStyle/>
          <a:p>
            <a:r>
              <a:rPr lang="en-US" dirty="0"/>
              <a:t>Now the last thing to do is to ensure security against maliciously generated key</a:t>
            </a:r>
          </a:p>
        </p:txBody>
      </p:sp>
      <p:sp>
        <p:nvSpPr>
          <p:cNvPr id="4" name="Slide Number Placeholder 3">
            <a:extLst>
              <a:ext uri="{FF2B5EF4-FFF2-40B4-BE49-F238E27FC236}">
                <a16:creationId xmlns:a16="http://schemas.microsoft.com/office/drawing/2014/main" id="{DFEF7994-AFC5-E74C-70AD-E8EFC5E02848}"/>
              </a:ext>
            </a:extLst>
          </p:cNvPr>
          <p:cNvSpPr>
            <a:spLocks noGrp="1"/>
          </p:cNvSpPr>
          <p:nvPr>
            <p:ph type="sldNum" sz="quarter" idx="5"/>
          </p:nvPr>
        </p:nvSpPr>
        <p:spPr/>
        <p:txBody>
          <a:bodyPr/>
          <a:lstStyle/>
          <a:p>
            <a:fld id="{72C918A2-023D-E24D-A224-379FA1AF1497}" type="slidenum">
              <a:rPr lang="en-US" smtClean="0"/>
              <a:t>40</a:t>
            </a:fld>
            <a:endParaRPr lang="en-US"/>
          </a:p>
        </p:txBody>
      </p:sp>
    </p:spTree>
    <p:extLst>
      <p:ext uri="{BB962C8B-B14F-4D97-AF65-F5344CB8AC3E}">
        <p14:creationId xmlns:p14="http://schemas.microsoft.com/office/powerpoint/2010/main" val="3025191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F3019-A66A-5A39-5CC5-B7DC75A2D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C181A-D9F6-7FAD-5A1D-5A22FBE02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F8AE4-F8A9-33B0-C676-A960E49F220E}"/>
              </a:ext>
            </a:extLst>
          </p:cNvPr>
          <p:cNvSpPr>
            <a:spLocks noGrp="1"/>
          </p:cNvSpPr>
          <p:nvPr>
            <p:ph type="body" idx="1"/>
          </p:nvPr>
        </p:nvSpPr>
        <p:spPr/>
        <p:txBody>
          <a:bodyPr/>
          <a:lstStyle/>
          <a:p>
            <a:pPr marL="0" indent="0">
              <a:buNone/>
            </a:pPr>
            <a:r>
              <a:rPr lang="en-US" dirty="0"/>
              <a:t>Note that all keys in the tree are correctly generated if the root key is honestly generated by soundness of their respective single theorem proofs. So, we attach a non-unique proof that the root (</a:t>
            </a:r>
            <a:r>
              <a:rPr lang="en-US" dirty="0" err="1"/>
              <a:t>pk,sk</a:t>
            </a:r>
            <a:r>
              <a:rPr lang="en-US" dirty="0"/>
              <a:t>) are honestly generated using some randomness to the multi-theorem public key</a:t>
            </a:r>
          </a:p>
        </p:txBody>
      </p:sp>
      <p:sp>
        <p:nvSpPr>
          <p:cNvPr id="4" name="Slide Number Placeholder 3">
            <a:extLst>
              <a:ext uri="{FF2B5EF4-FFF2-40B4-BE49-F238E27FC236}">
                <a16:creationId xmlns:a16="http://schemas.microsoft.com/office/drawing/2014/main" id="{D8D28A08-DEEA-F84B-6975-F92971ED6B62}"/>
              </a:ext>
            </a:extLst>
          </p:cNvPr>
          <p:cNvSpPr>
            <a:spLocks noGrp="1"/>
          </p:cNvSpPr>
          <p:nvPr>
            <p:ph type="sldNum" sz="quarter" idx="5"/>
          </p:nvPr>
        </p:nvSpPr>
        <p:spPr/>
        <p:txBody>
          <a:bodyPr/>
          <a:lstStyle/>
          <a:p>
            <a:fld id="{72C918A2-023D-E24D-A224-379FA1AF1497}" type="slidenum">
              <a:rPr lang="en-US" smtClean="0"/>
              <a:t>41</a:t>
            </a:fld>
            <a:endParaRPr lang="en-US"/>
          </a:p>
        </p:txBody>
      </p:sp>
    </p:spTree>
    <p:extLst>
      <p:ext uri="{BB962C8B-B14F-4D97-AF65-F5344CB8AC3E}">
        <p14:creationId xmlns:p14="http://schemas.microsoft.com/office/powerpoint/2010/main" val="22738093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D7419-43CD-8E65-5986-7C7DB61FF5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76044-9483-29B8-99BB-49B51CE23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11F821-CB8B-34CB-082D-CB1F03CEBF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46E5E4-77FF-7415-F7FC-655E7BC6AE2C}"/>
              </a:ext>
            </a:extLst>
          </p:cNvPr>
          <p:cNvSpPr>
            <a:spLocks noGrp="1"/>
          </p:cNvSpPr>
          <p:nvPr>
            <p:ph type="sldNum" sz="quarter" idx="5"/>
          </p:nvPr>
        </p:nvSpPr>
        <p:spPr/>
        <p:txBody>
          <a:bodyPr/>
          <a:lstStyle/>
          <a:p>
            <a:fld id="{72C918A2-023D-E24D-A224-379FA1AF1497}" type="slidenum">
              <a:rPr lang="en-US" smtClean="0"/>
              <a:t>42</a:t>
            </a:fld>
            <a:endParaRPr lang="en-US"/>
          </a:p>
        </p:txBody>
      </p:sp>
    </p:spTree>
    <p:extLst>
      <p:ext uri="{BB962C8B-B14F-4D97-AF65-F5344CB8AC3E}">
        <p14:creationId xmlns:p14="http://schemas.microsoft.com/office/powerpoint/2010/main" val="27343690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A7050-E8B1-6706-BA62-AFE33157E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AC46D-C712-65CC-D19F-0132AA1808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C89FB1-F565-9895-D937-E6FDC96967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Multi-theorem zero knowledge follows from single-theorem zero knowledge as long as the leaf nodes are not reused, the hiding of the commitment scheme, and the security of the </a:t>
            </a:r>
            <a:r>
              <a:rPr lang="en-US" dirty="0" err="1"/>
              <a:t>prf</a:t>
            </a:r>
            <a:endParaRPr lang="en-US" dirty="0"/>
          </a:p>
          <a:p>
            <a:endParaRPr lang="en-US" dirty="0"/>
          </a:p>
        </p:txBody>
      </p:sp>
      <p:sp>
        <p:nvSpPr>
          <p:cNvPr id="4" name="Slide Number Placeholder 3">
            <a:extLst>
              <a:ext uri="{FF2B5EF4-FFF2-40B4-BE49-F238E27FC236}">
                <a16:creationId xmlns:a16="http://schemas.microsoft.com/office/drawing/2014/main" id="{8410B3CE-934E-A4DF-83EF-975E2E31C58A}"/>
              </a:ext>
            </a:extLst>
          </p:cNvPr>
          <p:cNvSpPr>
            <a:spLocks noGrp="1"/>
          </p:cNvSpPr>
          <p:nvPr>
            <p:ph type="sldNum" sz="quarter" idx="5"/>
          </p:nvPr>
        </p:nvSpPr>
        <p:spPr/>
        <p:txBody>
          <a:bodyPr/>
          <a:lstStyle/>
          <a:p>
            <a:fld id="{72C918A2-023D-E24D-A224-379FA1AF1497}" type="slidenum">
              <a:rPr lang="en-US" smtClean="0"/>
              <a:t>45</a:t>
            </a:fld>
            <a:endParaRPr lang="en-US"/>
          </a:p>
        </p:txBody>
      </p:sp>
    </p:spTree>
    <p:extLst>
      <p:ext uri="{BB962C8B-B14F-4D97-AF65-F5344CB8AC3E}">
        <p14:creationId xmlns:p14="http://schemas.microsoft.com/office/powerpoint/2010/main" val="3785423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B4444-241A-ED86-93F6-22B376F70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A07AF-C0E8-9A0E-EAB2-FDC3F6AEA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BAC1C-2A77-43C4-799D-04D9EC11B51F}"/>
              </a:ext>
            </a:extLst>
          </p:cNvPr>
          <p:cNvSpPr>
            <a:spLocks noGrp="1"/>
          </p:cNvSpPr>
          <p:nvPr>
            <p:ph type="body" idx="1"/>
          </p:nvPr>
        </p:nvSpPr>
        <p:spPr/>
        <p:txBody>
          <a:bodyPr/>
          <a:lstStyle/>
          <a:p>
            <a:pPr marL="0" indent="0">
              <a:buNone/>
            </a:pPr>
            <a:r>
              <a:rPr lang="en-US" dirty="0"/>
              <a:t>Soundness follows from the binding of the commitment scheme and the single-theorem soundness of the proof at that leaf node. Which relies on the pseudo randomness of the keys used to generate the proof. Those keys are pseudorandom as long as the keys of the ancestor nodes are also pseudorandom and this we are able to argue layer by layer.</a:t>
            </a:r>
          </a:p>
          <a:p>
            <a:endParaRPr lang="en-US" dirty="0"/>
          </a:p>
        </p:txBody>
      </p:sp>
      <p:sp>
        <p:nvSpPr>
          <p:cNvPr id="4" name="Slide Number Placeholder 3">
            <a:extLst>
              <a:ext uri="{FF2B5EF4-FFF2-40B4-BE49-F238E27FC236}">
                <a16:creationId xmlns:a16="http://schemas.microsoft.com/office/drawing/2014/main" id="{1121A3B8-68C3-570D-F464-F2857BDB0F4C}"/>
              </a:ext>
            </a:extLst>
          </p:cNvPr>
          <p:cNvSpPr>
            <a:spLocks noGrp="1"/>
          </p:cNvSpPr>
          <p:nvPr>
            <p:ph type="sldNum" sz="quarter" idx="5"/>
          </p:nvPr>
        </p:nvSpPr>
        <p:spPr/>
        <p:txBody>
          <a:bodyPr/>
          <a:lstStyle/>
          <a:p>
            <a:fld id="{72C918A2-023D-E24D-A224-379FA1AF1497}" type="slidenum">
              <a:rPr lang="en-US" smtClean="0"/>
              <a:t>46</a:t>
            </a:fld>
            <a:endParaRPr lang="en-US"/>
          </a:p>
        </p:txBody>
      </p:sp>
    </p:spTree>
    <p:extLst>
      <p:ext uri="{BB962C8B-B14F-4D97-AF65-F5344CB8AC3E}">
        <p14:creationId xmlns:p14="http://schemas.microsoft.com/office/powerpoint/2010/main" val="3132235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B581B-0071-4B55-BDF2-0F97E4C3CC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7BF9A8-2524-D903-71F3-8B179B9A2E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31C35-0211-F393-8121-485302292E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Uniqueness requires a more careful analysis. Imagine that there is an adversary that produces two valid proofs for the statement C we argue that the intermediate public keys  and the single theorem proof have to be equal between the two. </a:t>
            </a:r>
          </a:p>
          <a:p>
            <a:endParaRPr lang="en-US" dirty="0"/>
          </a:p>
        </p:txBody>
      </p:sp>
      <p:sp>
        <p:nvSpPr>
          <p:cNvPr id="4" name="Slide Number Placeholder 3">
            <a:extLst>
              <a:ext uri="{FF2B5EF4-FFF2-40B4-BE49-F238E27FC236}">
                <a16:creationId xmlns:a16="http://schemas.microsoft.com/office/drawing/2014/main" id="{D0D68FA2-4903-54BC-7028-48E433CA2FB7}"/>
              </a:ext>
            </a:extLst>
          </p:cNvPr>
          <p:cNvSpPr>
            <a:spLocks noGrp="1"/>
          </p:cNvSpPr>
          <p:nvPr>
            <p:ph type="sldNum" sz="quarter" idx="5"/>
          </p:nvPr>
        </p:nvSpPr>
        <p:spPr/>
        <p:txBody>
          <a:bodyPr/>
          <a:lstStyle/>
          <a:p>
            <a:fld id="{72C918A2-023D-E24D-A224-379FA1AF1497}" type="slidenum">
              <a:rPr lang="en-US" smtClean="0"/>
              <a:t>47</a:t>
            </a:fld>
            <a:endParaRPr lang="en-US"/>
          </a:p>
        </p:txBody>
      </p:sp>
    </p:spTree>
    <p:extLst>
      <p:ext uri="{BB962C8B-B14F-4D97-AF65-F5344CB8AC3E}">
        <p14:creationId xmlns:p14="http://schemas.microsoft.com/office/powerpoint/2010/main" val="176544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9B5A6-A9E3-EC16-A7DF-F3CE127BD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221FA8-324D-E5A7-FBC3-47C660E6B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9FDE9-3E16-8D3B-451E-7751EBF9E3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argue this layer by layer starting with the root. If the public keys for a parent node are honestly generated, then by the soundness of the single theorem UNIZK the children key are deterministically generated using the prf. This ensures that all the public keys have to be equal. </a:t>
            </a:r>
          </a:p>
          <a:p>
            <a:endParaRPr lang="en-US" dirty="0"/>
          </a:p>
        </p:txBody>
      </p:sp>
      <p:sp>
        <p:nvSpPr>
          <p:cNvPr id="4" name="Slide Number Placeholder 3">
            <a:extLst>
              <a:ext uri="{FF2B5EF4-FFF2-40B4-BE49-F238E27FC236}">
                <a16:creationId xmlns:a16="http://schemas.microsoft.com/office/drawing/2014/main" id="{678D50A8-0D7F-93F1-7CA8-22A87BA784D5}"/>
              </a:ext>
            </a:extLst>
          </p:cNvPr>
          <p:cNvSpPr>
            <a:spLocks noGrp="1"/>
          </p:cNvSpPr>
          <p:nvPr>
            <p:ph type="sldNum" sz="quarter" idx="5"/>
          </p:nvPr>
        </p:nvSpPr>
        <p:spPr/>
        <p:txBody>
          <a:bodyPr/>
          <a:lstStyle/>
          <a:p>
            <a:fld id="{72C918A2-023D-E24D-A224-379FA1AF1497}" type="slidenum">
              <a:rPr lang="en-US" smtClean="0"/>
              <a:t>48</a:t>
            </a:fld>
            <a:endParaRPr lang="en-US"/>
          </a:p>
        </p:txBody>
      </p:sp>
    </p:spTree>
    <p:extLst>
      <p:ext uri="{BB962C8B-B14F-4D97-AF65-F5344CB8AC3E}">
        <p14:creationId xmlns:p14="http://schemas.microsoft.com/office/powerpoint/2010/main" val="42918655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7FB46-B180-4B7A-DDC3-982089446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C1D2E-B3BC-D4BD-FD90-ABF0DE52CF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1AE67-22FA-418A-769E-0E430E5BFA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argue that the proofs have to be the same, we rely on the uniqueness of the single theorem UNIZKs. But to do this we must argue that the underlying statements have unique witnesses.</a:t>
            </a:r>
          </a:p>
          <a:p>
            <a:endParaRPr lang="en-US" dirty="0"/>
          </a:p>
        </p:txBody>
      </p:sp>
      <p:sp>
        <p:nvSpPr>
          <p:cNvPr id="4" name="Slide Number Placeholder 3">
            <a:extLst>
              <a:ext uri="{FF2B5EF4-FFF2-40B4-BE49-F238E27FC236}">
                <a16:creationId xmlns:a16="http://schemas.microsoft.com/office/drawing/2014/main" id="{613555A9-17AD-8193-D528-46F3BDD5A26F}"/>
              </a:ext>
            </a:extLst>
          </p:cNvPr>
          <p:cNvSpPr>
            <a:spLocks noGrp="1"/>
          </p:cNvSpPr>
          <p:nvPr>
            <p:ph type="sldNum" sz="quarter" idx="5"/>
          </p:nvPr>
        </p:nvSpPr>
        <p:spPr/>
        <p:txBody>
          <a:bodyPr/>
          <a:lstStyle/>
          <a:p>
            <a:fld id="{72C918A2-023D-E24D-A224-379FA1AF1497}" type="slidenum">
              <a:rPr lang="en-US" smtClean="0"/>
              <a:t>49</a:t>
            </a:fld>
            <a:endParaRPr lang="en-US"/>
          </a:p>
        </p:txBody>
      </p:sp>
    </p:spTree>
    <p:extLst>
      <p:ext uri="{BB962C8B-B14F-4D97-AF65-F5344CB8AC3E}">
        <p14:creationId xmlns:p14="http://schemas.microsoft.com/office/powerpoint/2010/main" val="11391857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BD897-3E27-7254-1FC6-02ADF928D2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C88A6D-E043-0906-3972-B12F9AEB9D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E4F80-0F01-8B38-E3AB-08EAB30303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witnesses of the intermediate statements include (1) </a:t>
            </a:r>
            <a:r>
              <a:rPr lang="en-US" dirty="0" err="1"/>
              <a:t>prf</a:t>
            </a:r>
            <a:r>
              <a:rPr lang="en-US" dirty="0"/>
              <a:t> key and (2) the opening to the commitment of the </a:t>
            </a:r>
            <a:r>
              <a:rPr lang="en-US" dirty="0" err="1"/>
              <a:t>prf</a:t>
            </a:r>
            <a:r>
              <a:rPr lang="en-US" dirty="0"/>
              <a:t> key</a:t>
            </a:r>
          </a:p>
          <a:p>
            <a:endParaRPr lang="en-US" dirty="0"/>
          </a:p>
        </p:txBody>
      </p:sp>
      <p:sp>
        <p:nvSpPr>
          <p:cNvPr id="4" name="Slide Number Placeholder 3">
            <a:extLst>
              <a:ext uri="{FF2B5EF4-FFF2-40B4-BE49-F238E27FC236}">
                <a16:creationId xmlns:a16="http://schemas.microsoft.com/office/drawing/2014/main" id="{48B9940A-3540-137F-4513-5DFE61E31BBB}"/>
              </a:ext>
            </a:extLst>
          </p:cNvPr>
          <p:cNvSpPr>
            <a:spLocks noGrp="1"/>
          </p:cNvSpPr>
          <p:nvPr>
            <p:ph type="sldNum" sz="quarter" idx="5"/>
          </p:nvPr>
        </p:nvSpPr>
        <p:spPr/>
        <p:txBody>
          <a:bodyPr/>
          <a:lstStyle/>
          <a:p>
            <a:fld id="{72C918A2-023D-E24D-A224-379FA1AF1497}" type="slidenum">
              <a:rPr lang="en-US" smtClean="0"/>
              <a:t>50</a:t>
            </a:fld>
            <a:endParaRPr lang="en-US"/>
          </a:p>
        </p:txBody>
      </p:sp>
    </p:spTree>
    <p:extLst>
      <p:ext uri="{BB962C8B-B14F-4D97-AF65-F5344CB8AC3E}">
        <p14:creationId xmlns:p14="http://schemas.microsoft.com/office/powerpoint/2010/main" val="2740436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D06B3-80D8-BABA-6861-6716A0979F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CD2DA-B957-3B22-1934-F22CBE181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B9A71A-8485-47CF-5523-63D48B7DA1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(1) by the binding of the commitment the </a:t>
            </a:r>
            <a:r>
              <a:rPr lang="en-US" dirty="0" err="1"/>
              <a:t>prf</a:t>
            </a:r>
            <a:r>
              <a:rPr lang="en-US" dirty="0"/>
              <a:t> </a:t>
            </a:r>
            <a:r>
              <a:rPr lang="en-US"/>
              <a:t>is computationally/statistically </a:t>
            </a:r>
            <a:r>
              <a:rPr lang="en-US" dirty="0"/>
              <a:t>unique.</a:t>
            </a:r>
          </a:p>
          <a:p>
            <a:endParaRPr lang="en-US" dirty="0"/>
          </a:p>
        </p:txBody>
      </p:sp>
      <p:sp>
        <p:nvSpPr>
          <p:cNvPr id="4" name="Slide Number Placeholder 3">
            <a:extLst>
              <a:ext uri="{FF2B5EF4-FFF2-40B4-BE49-F238E27FC236}">
                <a16:creationId xmlns:a16="http://schemas.microsoft.com/office/drawing/2014/main" id="{4FC8422E-2C57-23AD-E78C-A656231E9673}"/>
              </a:ext>
            </a:extLst>
          </p:cNvPr>
          <p:cNvSpPr>
            <a:spLocks noGrp="1"/>
          </p:cNvSpPr>
          <p:nvPr>
            <p:ph type="sldNum" sz="quarter" idx="5"/>
          </p:nvPr>
        </p:nvSpPr>
        <p:spPr/>
        <p:txBody>
          <a:bodyPr/>
          <a:lstStyle/>
          <a:p>
            <a:fld id="{72C918A2-023D-E24D-A224-379FA1AF1497}" type="slidenum">
              <a:rPr lang="en-US" smtClean="0"/>
              <a:t>51</a:t>
            </a:fld>
            <a:endParaRPr lang="en-US"/>
          </a:p>
        </p:txBody>
      </p:sp>
    </p:spTree>
    <p:extLst>
      <p:ext uri="{BB962C8B-B14F-4D97-AF65-F5344CB8AC3E}">
        <p14:creationId xmlns:p14="http://schemas.microsoft.com/office/powerpoint/2010/main" val="1467635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6D0B1-85F0-02ED-448E-320A5F0F45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65370-5979-253E-55B8-6C6FB3A72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899E3-EEBD-DC36-C2D1-508037D294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consider removing interaction and from </a:t>
            </a:r>
            <a:r>
              <a:rPr lang="en-US" sz="1800" dirty="0">
                <a:effectLst/>
                <a:latin typeface="CMR9"/>
              </a:rPr>
              <a:t>Blum, Feldman, and </a:t>
            </a:r>
            <a:r>
              <a:rPr lang="en-US" sz="1800" dirty="0" err="1">
                <a:effectLst/>
                <a:latin typeface="CMR9"/>
              </a:rPr>
              <a:t>Micali</a:t>
            </a:r>
            <a:r>
              <a:rPr lang="en-US" sz="1800" dirty="0">
                <a:effectLst/>
                <a:latin typeface="CMR9"/>
              </a:rPr>
              <a:t> (1988) we know that this comes at the cost of requiring a trusted CRS. But in almost all the construction we have for NIZKs, the prover remains randomized – again allowing it to produce many different accepting proofs.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06A38EF-FF61-A8E4-143F-0968BAD61770}"/>
              </a:ext>
            </a:extLst>
          </p:cNvPr>
          <p:cNvSpPr>
            <a:spLocks noGrp="1"/>
          </p:cNvSpPr>
          <p:nvPr>
            <p:ph type="sldNum" sz="quarter" idx="5"/>
          </p:nvPr>
        </p:nvSpPr>
        <p:spPr/>
        <p:txBody>
          <a:bodyPr/>
          <a:lstStyle/>
          <a:p>
            <a:fld id="{72C918A2-023D-E24D-A224-379FA1AF1497}" type="slidenum">
              <a:rPr lang="en-US" smtClean="0"/>
              <a:t>5</a:t>
            </a:fld>
            <a:endParaRPr lang="en-US"/>
          </a:p>
        </p:txBody>
      </p:sp>
    </p:spTree>
    <p:extLst>
      <p:ext uri="{BB962C8B-B14F-4D97-AF65-F5344CB8AC3E}">
        <p14:creationId xmlns:p14="http://schemas.microsoft.com/office/powerpoint/2010/main" val="18373337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89CBC-CAB5-03F7-B0C3-9545225F2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58B7E4-6A40-1DD9-2EE7-098B3F6C4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F4CCA-2CF0-E070-E826-6170CAE6190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(2) the commitment </a:t>
            </a:r>
            <a:r>
              <a:rPr lang="en-US"/>
              <a:t>has computationally/statistically </a:t>
            </a:r>
            <a:r>
              <a:rPr lang="en-US" dirty="0"/>
              <a:t>unique openings. If we commit to the witness using commitments with computationally/statistically unique openings then we have statements with computationally/statistically unique witnesses.</a:t>
            </a:r>
          </a:p>
          <a:p>
            <a:endParaRPr lang="en-US" dirty="0"/>
          </a:p>
        </p:txBody>
      </p:sp>
      <p:sp>
        <p:nvSpPr>
          <p:cNvPr id="4" name="Slide Number Placeholder 3">
            <a:extLst>
              <a:ext uri="{FF2B5EF4-FFF2-40B4-BE49-F238E27FC236}">
                <a16:creationId xmlns:a16="http://schemas.microsoft.com/office/drawing/2014/main" id="{99720DB3-1D10-0989-B747-8D978D74CA2C}"/>
              </a:ext>
            </a:extLst>
          </p:cNvPr>
          <p:cNvSpPr>
            <a:spLocks noGrp="1"/>
          </p:cNvSpPr>
          <p:nvPr>
            <p:ph type="sldNum" sz="quarter" idx="5"/>
          </p:nvPr>
        </p:nvSpPr>
        <p:spPr/>
        <p:txBody>
          <a:bodyPr/>
          <a:lstStyle/>
          <a:p>
            <a:fld id="{72C918A2-023D-E24D-A224-379FA1AF1497}" type="slidenum">
              <a:rPr lang="en-US" smtClean="0"/>
              <a:t>52</a:t>
            </a:fld>
            <a:endParaRPr lang="en-US"/>
          </a:p>
        </p:txBody>
      </p:sp>
    </p:spTree>
    <p:extLst>
      <p:ext uri="{BB962C8B-B14F-4D97-AF65-F5344CB8AC3E}">
        <p14:creationId xmlns:p14="http://schemas.microsoft.com/office/powerpoint/2010/main" val="18490046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DD0B9-9621-3E6E-5031-2D228CF4C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6171C-8B20-4A48-28E5-32FAF5C187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7F39C8-E970-865F-70FC-CDC0B0D7C99D}"/>
              </a:ext>
            </a:extLst>
          </p:cNvPr>
          <p:cNvSpPr>
            <a:spLocks noGrp="1"/>
          </p:cNvSpPr>
          <p:nvPr>
            <p:ph type="body" idx="1"/>
          </p:nvPr>
        </p:nvSpPr>
        <p:spPr/>
        <p:txBody>
          <a:bodyPr/>
          <a:lstStyle/>
          <a:p>
            <a:r>
              <a:rPr lang="en-US" dirty="0"/>
              <a:t>We modify single theorem construction so that:</a:t>
            </a:r>
          </a:p>
          <a:p>
            <a:pPr marL="228600" indent="-228600">
              <a:buAutoNum type="arabicParenBoth"/>
            </a:pPr>
            <a:r>
              <a:rPr lang="en-US" dirty="0"/>
              <a:t>Prover setup additionally samples FHE keys (</a:t>
            </a:r>
            <a:r>
              <a:rPr lang="en-US" dirty="0" err="1"/>
              <a:t>fhe.pk</a:t>
            </a:r>
            <a:r>
              <a:rPr lang="en-US" dirty="0"/>
              <a:t>, </a:t>
            </a:r>
            <a:r>
              <a:rPr lang="en-US" dirty="0" err="1"/>
              <a:t>fhe.sk</a:t>
            </a:r>
            <a:r>
              <a:rPr lang="en-US" dirty="0"/>
              <a:t>)</a:t>
            </a:r>
          </a:p>
          <a:p>
            <a:pPr marL="228600" indent="-228600">
              <a:buAutoNum type="arabicParenBoth"/>
            </a:pPr>
            <a:r>
              <a:rPr lang="en-US" dirty="0"/>
              <a:t>To prove a statement C with witness w</a:t>
            </a:r>
          </a:p>
          <a:p>
            <a:pPr marL="685800" lvl="1" indent="-228600">
              <a:buFont typeface="+mj-lt"/>
              <a:buAutoNum type="alphaLcParenR"/>
            </a:pPr>
            <a:r>
              <a:rPr lang="en-US" dirty="0"/>
              <a:t>Encrypt the witness w to get </a:t>
            </a:r>
            <a:r>
              <a:rPr lang="en-US" dirty="0" err="1"/>
              <a:t>ct_w</a:t>
            </a:r>
            <a:endParaRPr lang="en-US" dirty="0"/>
          </a:p>
          <a:p>
            <a:pPr marL="685800" lvl="1" indent="-228600">
              <a:buFont typeface="+mj-lt"/>
              <a:buAutoNum type="alphaLcParenR"/>
            </a:pPr>
            <a:r>
              <a:rPr lang="en-US" dirty="0"/>
              <a:t>Homomorphically evaluate C with </a:t>
            </a:r>
            <a:r>
              <a:rPr lang="en-US" dirty="0" err="1"/>
              <a:t>ct_w</a:t>
            </a:r>
            <a:r>
              <a:rPr lang="en-US" dirty="0"/>
              <a:t> to get </a:t>
            </a:r>
            <a:r>
              <a:rPr lang="en-US" dirty="0" err="1"/>
              <a:t>ct</a:t>
            </a:r>
            <a:r>
              <a:rPr lang="en-US" dirty="0"/>
              <a:t>_{C(w)}</a:t>
            </a:r>
          </a:p>
          <a:p>
            <a:pPr marL="685800" lvl="1" indent="-228600">
              <a:buFont typeface="+mj-lt"/>
              <a:buAutoNum type="alphaLcParenR"/>
            </a:pPr>
            <a:r>
              <a:rPr lang="en-US" dirty="0"/>
              <a:t>The statement that we actually prove is that the ciphertext decrypts to 1 using the </a:t>
            </a:r>
            <a:r>
              <a:rPr lang="en-US" dirty="0" err="1"/>
              <a:t>fhe.sk</a:t>
            </a:r>
            <a:r>
              <a:rPr lang="en-US" dirty="0"/>
              <a:t> as a witness</a:t>
            </a:r>
          </a:p>
          <a:p>
            <a:pPr marL="685800" lvl="1" indent="-228600">
              <a:buFont typeface="+mj-lt"/>
              <a:buAutoNum type="alphaLcParenR"/>
            </a:pPr>
            <a:r>
              <a:rPr lang="en-US" dirty="0"/>
              <a:t>The new proof consists of </a:t>
            </a:r>
            <a:r>
              <a:rPr lang="en-US" dirty="0" err="1"/>
              <a:t>ct_w</a:t>
            </a:r>
            <a:r>
              <a:rPr lang="en-US" dirty="0"/>
              <a:t> and the single theorem proof from c)</a:t>
            </a:r>
          </a:p>
          <a:p>
            <a:pPr marL="228600" lvl="0" indent="-228600">
              <a:buFont typeface="+mj-lt"/>
              <a:buAutoNum type="arabicParenBoth"/>
            </a:pPr>
            <a:r>
              <a:rPr lang="en-US" dirty="0"/>
              <a:t>Verification involves homomorphically evaluating the C with </a:t>
            </a:r>
            <a:r>
              <a:rPr lang="en-US" dirty="0" err="1"/>
              <a:t>ct_w</a:t>
            </a:r>
            <a:r>
              <a:rPr lang="en-US" dirty="0"/>
              <a:t> and then verifying the single theorem proof</a:t>
            </a:r>
          </a:p>
          <a:p>
            <a:pPr marL="228600" indent="-228600">
              <a:buAutoNum type="arabicParenBoth"/>
            </a:pPr>
            <a:endParaRPr lang="en-US" dirty="0"/>
          </a:p>
        </p:txBody>
      </p:sp>
      <p:sp>
        <p:nvSpPr>
          <p:cNvPr id="4" name="Slide Number Placeholder 3">
            <a:extLst>
              <a:ext uri="{FF2B5EF4-FFF2-40B4-BE49-F238E27FC236}">
                <a16:creationId xmlns:a16="http://schemas.microsoft.com/office/drawing/2014/main" id="{AD4D2420-2CB8-C8DC-CA16-4BC3054C998C}"/>
              </a:ext>
            </a:extLst>
          </p:cNvPr>
          <p:cNvSpPr>
            <a:spLocks noGrp="1"/>
          </p:cNvSpPr>
          <p:nvPr>
            <p:ph type="sldNum" sz="quarter" idx="5"/>
          </p:nvPr>
        </p:nvSpPr>
        <p:spPr/>
        <p:txBody>
          <a:bodyPr/>
          <a:lstStyle/>
          <a:p>
            <a:fld id="{72C918A2-023D-E24D-A224-379FA1AF1497}" type="slidenum">
              <a:rPr lang="en-US" smtClean="0"/>
              <a:t>54</a:t>
            </a:fld>
            <a:endParaRPr lang="en-US"/>
          </a:p>
        </p:txBody>
      </p:sp>
    </p:spTree>
    <p:extLst>
      <p:ext uri="{BB962C8B-B14F-4D97-AF65-F5344CB8AC3E}">
        <p14:creationId xmlns:p14="http://schemas.microsoft.com/office/powerpoint/2010/main" val="30019632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ACD10-C66B-4A6C-C8C5-78C1898B2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AE4E9-7108-23E8-D41C-C385454CD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E3468-9C3B-A09A-4056-1D8DDDB9F3B5}"/>
              </a:ext>
            </a:extLst>
          </p:cNvPr>
          <p:cNvSpPr>
            <a:spLocks noGrp="1"/>
          </p:cNvSpPr>
          <p:nvPr>
            <p:ph type="body" idx="1"/>
          </p:nvPr>
        </p:nvSpPr>
        <p:spPr/>
        <p:txBody>
          <a:bodyPr/>
          <a:lstStyle/>
          <a:p>
            <a:pPr marL="0" indent="0">
              <a:buNone/>
            </a:pPr>
            <a:r>
              <a:rPr lang="en-US" dirty="0"/>
              <a:t>The updated key include the pk/</a:t>
            </a:r>
            <a:r>
              <a:rPr lang="en-US" dirty="0" err="1"/>
              <a:t>sk</a:t>
            </a:r>
            <a:r>
              <a:rPr lang="en-US" dirty="0"/>
              <a:t> for the </a:t>
            </a:r>
            <a:r>
              <a:rPr lang="en-US" dirty="0" err="1"/>
              <a:t>fhe</a:t>
            </a:r>
            <a:r>
              <a:rPr lang="en-US" dirty="0"/>
              <a:t> and the pk/</a:t>
            </a:r>
            <a:r>
              <a:rPr lang="en-US" dirty="0" err="1"/>
              <a:t>sk</a:t>
            </a:r>
            <a:r>
              <a:rPr lang="en-US" dirty="0"/>
              <a:t> from the original scheme</a:t>
            </a:r>
          </a:p>
        </p:txBody>
      </p:sp>
      <p:sp>
        <p:nvSpPr>
          <p:cNvPr id="4" name="Slide Number Placeholder 3">
            <a:extLst>
              <a:ext uri="{FF2B5EF4-FFF2-40B4-BE49-F238E27FC236}">
                <a16:creationId xmlns:a16="http://schemas.microsoft.com/office/drawing/2014/main" id="{0D07D774-50C0-5EF9-1E09-2E9F105EE772}"/>
              </a:ext>
            </a:extLst>
          </p:cNvPr>
          <p:cNvSpPr>
            <a:spLocks noGrp="1"/>
          </p:cNvSpPr>
          <p:nvPr>
            <p:ph type="sldNum" sz="quarter" idx="5"/>
          </p:nvPr>
        </p:nvSpPr>
        <p:spPr/>
        <p:txBody>
          <a:bodyPr/>
          <a:lstStyle/>
          <a:p>
            <a:fld id="{72C918A2-023D-E24D-A224-379FA1AF1497}" type="slidenum">
              <a:rPr lang="en-US" smtClean="0"/>
              <a:t>55</a:t>
            </a:fld>
            <a:endParaRPr lang="en-US"/>
          </a:p>
        </p:txBody>
      </p:sp>
    </p:spTree>
    <p:extLst>
      <p:ext uri="{BB962C8B-B14F-4D97-AF65-F5344CB8AC3E}">
        <p14:creationId xmlns:p14="http://schemas.microsoft.com/office/powerpoint/2010/main" val="10795546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D5F61-0432-BD49-F407-9ACE6E69E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C295C-D3B0-7153-92BC-C3C6E29BCD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F98E3-0545-7228-3B78-28B419BD875A}"/>
              </a:ext>
            </a:extLst>
          </p:cNvPr>
          <p:cNvSpPr>
            <a:spLocks noGrp="1"/>
          </p:cNvSpPr>
          <p:nvPr>
            <p:ph type="body" idx="1"/>
          </p:nvPr>
        </p:nvSpPr>
        <p:spPr/>
        <p:txBody>
          <a:bodyPr/>
          <a:lstStyle/>
          <a:p>
            <a:pPr marL="0" indent="0">
              <a:buNone/>
            </a:pPr>
            <a:r>
              <a:rPr lang="en-US" dirty="0"/>
              <a:t>With the modifications we made we introduced some point of attack for uniqueness:</a:t>
            </a:r>
          </a:p>
          <a:p>
            <a:pPr marL="228600" indent="-228600">
              <a:buAutoNum type="arabicParenBoth"/>
            </a:pPr>
            <a:r>
              <a:rPr lang="en-US" dirty="0"/>
              <a:t>The encryption of the witness w is randomized</a:t>
            </a:r>
          </a:p>
          <a:p>
            <a:endParaRPr lang="en-US" dirty="0"/>
          </a:p>
        </p:txBody>
      </p:sp>
      <p:sp>
        <p:nvSpPr>
          <p:cNvPr id="4" name="Slide Number Placeholder 3">
            <a:extLst>
              <a:ext uri="{FF2B5EF4-FFF2-40B4-BE49-F238E27FC236}">
                <a16:creationId xmlns:a16="http://schemas.microsoft.com/office/drawing/2014/main" id="{0D26F3E2-67FC-239C-C01D-78604FBC963B}"/>
              </a:ext>
            </a:extLst>
          </p:cNvPr>
          <p:cNvSpPr>
            <a:spLocks noGrp="1"/>
          </p:cNvSpPr>
          <p:nvPr>
            <p:ph type="sldNum" sz="quarter" idx="5"/>
          </p:nvPr>
        </p:nvSpPr>
        <p:spPr/>
        <p:txBody>
          <a:bodyPr/>
          <a:lstStyle/>
          <a:p>
            <a:fld id="{72C918A2-023D-E24D-A224-379FA1AF1497}" type="slidenum">
              <a:rPr lang="en-US" smtClean="0"/>
              <a:t>56</a:t>
            </a:fld>
            <a:endParaRPr lang="en-US"/>
          </a:p>
        </p:txBody>
      </p:sp>
    </p:spTree>
    <p:extLst>
      <p:ext uri="{BB962C8B-B14F-4D97-AF65-F5344CB8AC3E}">
        <p14:creationId xmlns:p14="http://schemas.microsoft.com/office/powerpoint/2010/main" val="2765547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763F6-88C7-61BB-41B2-5608452A95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6C8D4-A7FE-1CC1-3347-3DB6A29D5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56899-5CB5-97FB-ED40-5DE2F85B4618}"/>
              </a:ext>
            </a:extLst>
          </p:cNvPr>
          <p:cNvSpPr>
            <a:spLocks noGrp="1"/>
          </p:cNvSpPr>
          <p:nvPr>
            <p:ph type="body" idx="1"/>
          </p:nvPr>
        </p:nvSpPr>
        <p:spPr/>
        <p:txBody>
          <a:bodyPr/>
          <a:lstStyle/>
          <a:p>
            <a:pPr marL="0" indent="0">
              <a:buNone/>
            </a:pPr>
            <a:r>
              <a:rPr lang="en-US" dirty="0"/>
              <a:t>So we fix this by committing to the encryption randomness</a:t>
            </a:r>
          </a:p>
          <a:p>
            <a:endParaRPr lang="en-US" dirty="0"/>
          </a:p>
        </p:txBody>
      </p:sp>
      <p:sp>
        <p:nvSpPr>
          <p:cNvPr id="4" name="Slide Number Placeholder 3">
            <a:extLst>
              <a:ext uri="{FF2B5EF4-FFF2-40B4-BE49-F238E27FC236}">
                <a16:creationId xmlns:a16="http://schemas.microsoft.com/office/drawing/2014/main" id="{F60DD155-7825-F4F6-5C89-16583E65CA42}"/>
              </a:ext>
            </a:extLst>
          </p:cNvPr>
          <p:cNvSpPr>
            <a:spLocks noGrp="1"/>
          </p:cNvSpPr>
          <p:nvPr>
            <p:ph type="sldNum" sz="quarter" idx="5"/>
          </p:nvPr>
        </p:nvSpPr>
        <p:spPr/>
        <p:txBody>
          <a:bodyPr/>
          <a:lstStyle/>
          <a:p>
            <a:fld id="{72C918A2-023D-E24D-A224-379FA1AF1497}" type="slidenum">
              <a:rPr lang="en-US" smtClean="0"/>
              <a:t>57</a:t>
            </a:fld>
            <a:endParaRPr lang="en-US"/>
          </a:p>
        </p:txBody>
      </p:sp>
    </p:spTree>
    <p:extLst>
      <p:ext uri="{BB962C8B-B14F-4D97-AF65-F5344CB8AC3E}">
        <p14:creationId xmlns:p14="http://schemas.microsoft.com/office/powerpoint/2010/main" val="29650712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88F3F-1CBF-A916-9526-19D0BE154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61425-9153-BAD7-8E38-32BE8FC7D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9501C-B6BD-D9E8-FF70-E257516844DC}"/>
              </a:ext>
            </a:extLst>
          </p:cNvPr>
          <p:cNvSpPr>
            <a:spLocks noGrp="1"/>
          </p:cNvSpPr>
          <p:nvPr>
            <p:ph type="body" idx="1"/>
          </p:nvPr>
        </p:nvSpPr>
        <p:spPr/>
        <p:txBody>
          <a:bodyPr/>
          <a:lstStyle/>
          <a:p>
            <a:pPr marL="0" indent="0">
              <a:buNone/>
            </a:pPr>
            <a:r>
              <a:rPr lang="en-US" dirty="0"/>
              <a:t>The encryption randomness and </a:t>
            </a:r>
            <a:r>
              <a:rPr lang="en-US" dirty="0" err="1"/>
              <a:t>fhe.sk</a:t>
            </a:r>
            <a:r>
              <a:rPr lang="en-US" dirty="0"/>
              <a:t> are not unique</a:t>
            </a:r>
          </a:p>
        </p:txBody>
      </p:sp>
      <p:sp>
        <p:nvSpPr>
          <p:cNvPr id="4" name="Slide Number Placeholder 3">
            <a:extLst>
              <a:ext uri="{FF2B5EF4-FFF2-40B4-BE49-F238E27FC236}">
                <a16:creationId xmlns:a16="http://schemas.microsoft.com/office/drawing/2014/main" id="{19EE1DD0-7504-9422-C861-32EB336774D2}"/>
              </a:ext>
            </a:extLst>
          </p:cNvPr>
          <p:cNvSpPr>
            <a:spLocks noGrp="1"/>
          </p:cNvSpPr>
          <p:nvPr>
            <p:ph type="sldNum" sz="quarter" idx="5"/>
          </p:nvPr>
        </p:nvSpPr>
        <p:spPr/>
        <p:txBody>
          <a:bodyPr/>
          <a:lstStyle/>
          <a:p>
            <a:fld id="{72C918A2-023D-E24D-A224-379FA1AF1497}" type="slidenum">
              <a:rPr lang="en-US" smtClean="0"/>
              <a:t>58</a:t>
            </a:fld>
            <a:endParaRPr lang="en-US"/>
          </a:p>
        </p:txBody>
      </p:sp>
    </p:spTree>
    <p:extLst>
      <p:ext uri="{BB962C8B-B14F-4D97-AF65-F5344CB8AC3E}">
        <p14:creationId xmlns:p14="http://schemas.microsoft.com/office/powerpoint/2010/main" val="2051500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22880-F68A-0ECA-44DC-B886AE1F60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EF016-C983-67D3-E61B-D84589E1A7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A9CB0C-1F0F-B9BF-AEAB-6DAAD5A72C79}"/>
              </a:ext>
            </a:extLst>
          </p:cNvPr>
          <p:cNvSpPr>
            <a:spLocks noGrp="1"/>
          </p:cNvSpPr>
          <p:nvPr>
            <p:ph type="body" idx="1"/>
          </p:nvPr>
        </p:nvSpPr>
        <p:spPr/>
        <p:txBody>
          <a:bodyPr/>
          <a:lstStyle/>
          <a:p>
            <a:pPr marL="0" indent="0">
              <a:buNone/>
            </a:pPr>
            <a:r>
              <a:rPr lang="en-US" dirty="0"/>
              <a:t>So we commit to them using specifically a commitment scheme with computationally unique openings</a:t>
            </a:r>
          </a:p>
        </p:txBody>
      </p:sp>
      <p:sp>
        <p:nvSpPr>
          <p:cNvPr id="4" name="Slide Number Placeholder 3">
            <a:extLst>
              <a:ext uri="{FF2B5EF4-FFF2-40B4-BE49-F238E27FC236}">
                <a16:creationId xmlns:a16="http://schemas.microsoft.com/office/drawing/2014/main" id="{90DCABF9-41A3-4EBB-1237-7F5C118B37C8}"/>
              </a:ext>
            </a:extLst>
          </p:cNvPr>
          <p:cNvSpPr>
            <a:spLocks noGrp="1"/>
          </p:cNvSpPr>
          <p:nvPr>
            <p:ph type="sldNum" sz="quarter" idx="5"/>
          </p:nvPr>
        </p:nvSpPr>
        <p:spPr/>
        <p:txBody>
          <a:bodyPr/>
          <a:lstStyle/>
          <a:p>
            <a:fld id="{72C918A2-023D-E24D-A224-379FA1AF1497}" type="slidenum">
              <a:rPr lang="en-US" smtClean="0"/>
              <a:t>59</a:t>
            </a:fld>
            <a:endParaRPr lang="en-US"/>
          </a:p>
        </p:txBody>
      </p:sp>
    </p:spTree>
    <p:extLst>
      <p:ext uri="{BB962C8B-B14F-4D97-AF65-F5344CB8AC3E}">
        <p14:creationId xmlns:p14="http://schemas.microsoft.com/office/powerpoint/2010/main" val="26493356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1CDDF-866B-D441-BAB4-B2D348179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98B5B-0FF4-76CD-7CAA-B784483FA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A7697F-8323-FA65-52B2-90E333371C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proof actually proves that (1) </a:t>
            </a:r>
            <a:r>
              <a:rPr lang="en-US" dirty="0" err="1"/>
              <a:t>ct_w</a:t>
            </a:r>
            <a:r>
              <a:rPr lang="en-US" dirty="0"/>
              <a:t> is generated using w and the randomness committed to in the pk and (2) that </a:t>
            </a:r>
            <a:r>
              <a:rPr lang="en-US" dirty="0" err="1"/>
              <a:t>ct</a:t>
            </a:r>
            <a:r>
              <a:rPr lang="en-US" dirty="0"/>
              <a:t>_{C(w)} decrypts to 1</a:t>
            </a:r>
          </a:p>
          <a:p>
            <a:pPr marL="0" indent="0">
              <a:buNone/>
            </a:pPr>
            <a:endParaRPr lang="en-US" dirty="0"/>
          </a:p>
        </p:txBody>
      </p:sp>
      <p:sp>
        <p:nvSpPr>
          <p:cNvPr id="4" name="Slide Number Placeholder 3">
            <a:extLst>
              <a:ext uri="{FF2B5EF4-FFF2-40B4-BE49-F238E27FC236}">
                <a16:creationId xmlns:a16="http://schemas.microsoft.com/office/drawing/2014/main" id="{5C9627D8-A26B-D722-9BAC-FA5FF96B661A}"/>
              </a:ext>
            </a:extLst>
          </p:cNvPr>
          <p:cNvSpPr>
            <a:spLocks noGrp="1"/>
          </p:cNvSpPr>
          <p:nvPr>
            <p:ph type="sldNum" sz="quarter" idx="5"/>
          </p:nvPr>
        </p:nvSpPr>
        <p:spPr/>
        <p:txBody>
          <a:bodyPr/>
          <a:lstStyle/>
          <a:p>
            <a:fld id="{72C918A2-023D-E24D-A224-379FA1AF1497}" type="slidenum">
              <a:rPr lang="en-US" smtClean="0"/>
              <a:t>60</a:t>
            </a:fld>
            <a:endParaRPr lang="en-US"/>
          </a:p>
        </p:txBody>
      </p:sp>
    </p:spTree>
    <p:extLst>
      <p:ext uri="{BB962C8B-B14F-4D97-AF65-F5344CB8AC3E}">
        <p14:creationId xmlns:p14="http://schemas.microsoft.com/office/powerpoint/2010/main" val="5058359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63784-3BF3-6650-F2F6-2293F24D8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6A0B5A-2440-AADC-4D52-FCC8B15C80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CE6CB-5CAA-89DF-4E19-B2AA76D1FF14}"/>
              </a:ext>
            </a:extLst>
          </p:cNvPr>
          <p:cNvSpPr>
            <a:spLocks noGrp="1"/>
          </p:cNvSpPr>
          <p:nvPr>
            <p:ph type="body" idx="1"/>
          </p:nvPr>
        </p:nvSpPr>
        <p:spPr/>
        <p:txBody>
          <a:bodyPr/>
          <a:lstStyle/>
          <a:p>
            <a:pPr marL="0" indent="0">
              <a:buNone/>
            </a:pPr>
            <a:r>
              <a:rPr lang="en-US" dirty="0"/>
              <a:t>So how does this solve our originally issue with the exponential blow up. Well now the proof is only proving things about the </a:t>
            </a:r>
            <a:r>
              <a:rPr lang="en-US" dirty="0" err="1"/>
              <a:t>fhe</a:t>
            </a:r>
            <a:r>
              <a:rPr lang="en-US" dirty="0"/>
              <a:t> decryption/encryption, and the validity of the commitments all of which might grow with the witness size but not the statement size. Additionally,  the statement that “child pk are generated correctly” can be made to have small witness size but using </a:t>
            </a:r>
            <a:r>
              <a:rPr lang="en-US" dirty="0" err="1"/>
              <a:t>pseudorandomness</a:t>
            </a:r>
            <a:r>
              <a:rPr lang="en-US" dirty="0"/>
              <a:t>.</a:t>
            </a:r>
          </a:p>
          <a:p>
            <a:pPr marL="0" indent="0">
              <a:buNone/>
            </a:pPr>
            <a:endParaRPr lang="en-US" dirty="0"/>
          </a:p>
          <a:p>
            <a:pPr marL="0" indent="0">
              <a:buNone/>
            </a:pPr>
            <a:r>
              <a:rPr lang="en-US" dirty="0"/>
              <a:t>So this augmented single theorem UNIZK is what we plug into the tree based construction.</a:t>
            </a:r>
          </a:p>
        </p:txBody>
      </p:sp>
      <p:sp>
        <p:nvSpPr>
          <p:cNvPr id="4" name="Slide Number Placeholder 3">
            <a:extLst>
              <a:ext uri="{FF2B5EF4-FFF2-40B4-BE49-F238E27FC236}">
                <a16:creationId xmlns:a16="http://schemas.microsoft.com/office/drawing/2014/main" id="{15C1EF19-6C54-B295-F9BE-751E3AF39FE0}"/>
              </a:ext>
            </a:extLst>
          </p:cNvPr>
          <p:cNvSpPr>
            <a:spLocks noGrp="1"/>
          </p:cNvSpPr>
          <p:nvPr>
            <p:ph type="sldNum" sz="quarter" idx="5"/>
          </p:nvPr>
        </p:nvSpPr>
        <p:spPr/>
        <p:txBody>
          <a:bodyPr/>
          <a:lstStyle/>
          <a:p>
            <a:fld id="{72C918A2-023D-E24D-A224-379FA1AF1497}" type="slidenum">
              <a:rPr lang="en-US" smtClean="0"/>
              <a:t>61</a:t>
            </a:fld>
            <a:endParaRPr lang="en-US"/>
          </a:p>
        </p:txBody>
      </p:sp>
    </p:spTree>
    <p:extLst>
      <p:ext uri="{BB962C8B-B14F-4D97-AF65-F5344CB8AC3E}">
        <p14:creationId xmlns:p14="http://schemas.microsoft.com/office/powerpoint/2010/main" val="35693771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E32AA-2D57-C8C0-1FE6-90C501291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1FE52-7F83-2EC0-68DE-54BFFEB26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50AAD-F816-6E34-1F2F-8AAC9467BBFA}"/>
              </a:ext>
            </a:extLst>
          </p:cNvPr>
          <p:cNvSpPr>
            <a:spLocks noGrp="1"/>
          </p:cNvSpPr>
          <p:nvPr>
            <p:ph type="body" idx="1"/>
          </p:nvPr>
        </p:nvSpPr>
        <p:spPr/>
        <p:txBody>
          <a:bodyPr/>
          <a:lstStyle/>
          <a:p>
            <a:pPr marL="228600" indent="-228600">
              <a:buAutoNum type="arabicParenBoth"/>
            </a:pPr>
            <a:r>
              <a:rPr lang="en-US" dirty="0"/>
              <a:t>Single theorem zero knowledge’ follow from the hiding of the commitments, security of the </a:t>
            </a:r>
            <a:r>
              <a:rPr lang="en-US" dirty="0" err="1"/>
              <a:t>fhe</a:t>
            </a:r>
            <a:r>
              <a:rPr lang="en-US" dirty="0"/>
              <a:t>, and the single theorem zero-knowledge-</a:t>
            </a:r>
          </a:p>
          <a:p>
            <a:pPr marL="228600" indent="-228600">
              <a:buAutoNum type="arabicParenBoth"/>
            </a:pPr>
            <a:r>
              <a:rPr lang="en-US" dirty="0"/>
              <a:t>Soundness’ follows from the biding of the commitments, the correctness of the </a:t>
            </a:r>
            <a:r>
              <a:rPr lang="en-US" dirty="0" err="1"/>
              <a:t>fhe</a:t>
            </a:r>
            <a:r>
              <a:rPr lang="en-US" dirty="0"/>
              <a:t>, and the soundness of the single theorem soundness</a:t>
            </a:r>
          </a:p>
          <a:p>
            <a:pPr marL="228600" lvl="0" indent="-228600">
              <a:buAutoNum type="arabicParenBoth"/>
            </a:pPr>
            <a:r>
              <a:rPr lang="en-US" dirty="0"/>
              <a:t>Uniqueness follow from the uniqueness of the single theorem soundness and the statistical uniqueness of commitment openings </a:t>
            </a:r>
          </a:p>
        </p:txBody>
      </p:sp>
      <p:sp>
        <p:nvSpPr>
          <p:cNvPr id="4" name="Slide Number Placeholder 3">
            <a:extLst>
              <a:ext uri="{FF2B5EF4-FFF2-40B4-BE49-F238E27FC236}">
                <a16:creationId xmlns:a16="http://schemas.microsoft.com/office/drawing/2014/main" id="{CE5C1D36-3A69-C8FE-2541-9C615C06DBFD}"/>
              </a:ext>
            </a:extLst>
          </p:cNvPr>
          <p:cNvSpPr>
            <a:spLocks noGrp="1"/>
          </p:cNvSpPr>
          <p:nvPr>
            <p:ph type="sldNum" sz="quarter" idx="5"/>
          </p:nvPr>
        </p:nvSpPr>
        <p:spPr/>
        <p:txBody>
          <a:bodyPr/>
          <a:lstStyle/>
          <a:p>
            <a:fld id="{72C918A2-023D-E24D-A224-379FA1AF1497}" type="slidenum">
              <a:rPr lang="en-US" smtClean="0"/>
              <a:t>62</a:t>
            </a:fld>
            <a:endParaRPr lang="en-US"/>
          </a:p>
        </p:txBody>
      </p:sp>
    </p:spTree>
    <p:extLst>
      <p:ext uri="{BB962C8B-B14F-4D97-AF65-F5344CB8AC3E}">
        <p14:creationId xmlns:p14="http://schemas.microsoft.com/office/powerpoint/2010/main" val="2106028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90F4-30F1-9CC8-04A7-12F6311AC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051DD-CDDE-D00E-6EBA-0FB15CA3D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64933B-9EA4-75B0-9321-4A53188F73DE}"/>
              </a:ext>
            </a:extLst>
          </p:cNvPr>
          <p:cNvSpPr>
            <a:spLocks noGrp="1"/>
          </p:cNvSpPr>
          <p:nvPr>
            <p:ph type="body" idx="1"/>
          </p:nvPr>
        </p:nvSpPr>
        <p:spPr/>
        <p:txBody>
          <a:bodyPr/>
          <a:lstStyle/>
          <a:p>
            <a:r>
              <a:rPr lang="en-US" sz="1200" dirty="0">
                <a:effectLst/>
                <a:latin typeface="CMR10"/>
              </a:rPr>
              <a:t>Sahai and Waters (2014)  gives us a construction of a NIZKs with a deterministic prover but at the cost of requiring indistinguishability obfuscation (</a:t>
            </a:r>
            <a:r>
              <a:rPr lang="en-US" sz="1200" dirty="0" err="1">
                <a:effectLst/>
                <a:latin typeface="CMR10"/>
              </a:rPr>
              <a:t>iO</a:t>
            </a:r>
            <a:r>
              <a:rPr lang="en-US" sz="1200" dirty="0">
                <a:effectLst/>
                <a:latin typeface="CMR10"/>
              </a:rPr>
              <a:t>). The honest prover may output the same proof each time,</a:t>
            </a:r>
          </a:p>
        </p:txBody>
      </p:sp>
      <p:sp>
        <p:nvSpPr>
          <p:cNvPr id="4" name="Slide Number Placeholder 3">
            <a:extLst>
              <a:ext uri="{FF2B5EF4-FFF2-40B4-BE49-F238E27FC236}">
                <a16:creationId xmlns:a16="http://schemas.microsoft.com/office/drawing/2014/main" id="{8BC6F1E2-145A-97D1-C41C-DF930D120C82}"/>
              </a:ext>
            </a:extLst>
          </p:cNvPr>
          <p:cNvSpPr>
            <a:spLocks noGrp="1"/>
          </p:cNvSpPr>
          <p:nvPr>
            <p:ph type="sldNum" sz="quarter" idx="5"/>
          </p:nvPr>
        </p:nvSpPr>
        <p:spPr/>
        <p:txBody>
          <a:bodyPr/>
          <a:lstStyle/>
          <a:p>
            <a:fld id="{72C918A2-023D-E24D-A224-379FA1AF1497}" type="slidenum">
              <a:rPr lang="en-US" smtClean="0"/>
              <a:t>6</a:t>
            </a:fld>
            <a:endParaRPr lang="en-US"/>
          </a:p>
        </p:txBody>
      </p:sp>
    </p:spTree>
    <p:extLst>
      <p:ext uri="{BB962C8B-B14F-4D97-AF65-F5344CB8AC3E}">
        <p14:creationId xmlns:p14="http://schemas.microsoft.com/office/powerpoint/2010/main" val="226946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999C7-3E41-ED8D-B272-93A722AE0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42BFC-5C06-2F4E-82AD-683B68F5F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8D61C-0757-C46A-C911-B383A7ECB034}"/>
              </a:ext>
            </a:extLst>
          </p:cNvPr>
          <p:cNvSpPr>
            <a:spLocks noGrp="1"/>
          </p:cNvSpPr>
          <p:nvPr>
            <p:ph type="body" idx="1"/>
          </p:nvPr>
        </p:nvSpPr>
        <p:spPr/>
        <p:txBody>
          <a:bodyPr/>
          <a:lstStyle/>
          <a:p>
            <a:r>
              <a:rPr lang="en-US" sz="1200" dirty="0">
                <a:effectLst/>
                <a:latin typeface="CMR10"/>
              </a:rPr>
              <a:t>but its possible still that a malicious prover can come up with different proof that is accepted by the verifier. Does this have to be the case?</a:t>
            </a:r>
          </a:p>
          <a:p>
            <a:endParaRPr lang="en-US" sz="1200" dirty="0">
              <a:effectLst/>
              <a:latin typeface="CMR10"/>
            </a:endParaRPr>
          </a:p>
          <a:p>
            <a:endParaRPr lang="en-US" sz="1200" dirty="0">
              <a:effectLst/>
              <a:latin typeface="CMR10"/>
            </a:endParaRPr>
          </a:p>
          <a:p>
            <a:endParaRPr lang="en-US" dirty="0"/>
          </a:p>
        </p:txBody>
      </p:sp>
      <p:sp>
        <p:nvSpPr>
          <p:cNvPr id="4" name="Slide Number Placeholder 3">
            <a:extLst>
              <a:ext uri="{FF2B5EF4-FFF2-40B4-BE49-F238E27FC236}">
                <a16:creationId xmlns:a16="http://schemas.microsoft.com/office/drawing/2014/main" id="{A644FB18-86C1-7868-A783-BC43EDE20BAE}"/>
              </a:ext>
            </a:extLst>
          </p:cNvPr>
          <p:cNvSpPr>
            <a:spLocks noGrp="1"/>
          </p:cNvSpPr>
          <p:nvPr>
            <p:ph type="sldNum" sz="quarter" idx="5"/>
          </p:nvPr>
        </p:nvSpPr>
        <p:spPr/>
        <p:txBody>
          <a:bodyPr/>
          <a:lstStyle/>
          <a:p>
            <a:fld id="{72C918A2-023D-E24D-A224-379FA1AF1497}" type="slidenum">
              <a:rPr lang="en-US" smtClean="0"/>
              <a:t>7</a:t>
            </a:fld>
            <a:endParaRPr lang="en-US"/>
          </a:p>
        </p:txBody>
      </p:sp>
    </p:spTree>
    <p:extLst>
      <p:ext uri="{BB962C8B-B14F-4D97-AF65-F5344CB8AC3E}">
        <p14:creationId xmlns:p14="http://schemas.microsoft.com/office/powerpoint/2010/main" val="74804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10FE7-C568-4AD3-E34B-9A9911A23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57685-D89D-BF1F-1499-98D3C9379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2A9266-127A-E4A8-EE3D-3D391CD5C894}"/>
              </a:ext>
            </a:extLst>
          </p:cNvPr>
          <p:cNvSpPr>
            <a:spLocks noGrp="1"/>
          </p:cNvSpPr>
          <p:nvPr>
            <p:ph type="body" idx="1"/>
          </p:nvPr>
        </p:nvSpPr>
        <p:spPr/>
        <p:txBody>
          <a:bodyPr/>
          <a:lstStyle/>
          <a:p>
            <a:r>
              <a:rPr lang="en-US" sz="1200" dirty="0">
                <a:effectLst/>
                <a:latin typeface="CMR10"/>
              </a:rPr>
              <a:t>Let consider the case where there only exists a single “unique” accepting proof for a statement x</a:t>
            </a:r>
          </a:p>
        </p:txBody>
      </p:sp>
      <p:sp>
        <p:nvSpPr>
          <p:cNvPr id="4" name="Slide Number Placeholder 3">
            <a:extLst>
              <a:ext uri="{FF2B5EF4-FFF2-40B4-BE49-F238E27FC236}">
                <a16:creationId xmlns:a16="http://schemas.microsoft.com/office/drawing/2014/main" id="{4B3AB8F3-B289-8881-A1B6-D801844C599B}"/>
              </a:ext>
            </a:extLst>
          </p:cNvPr>
          <p:cNvSpPr>
            <a:spLocks noGrp="1"/>
          </p:cNvSpPr>
          <p:nvPr>
            <p:ph type="sldNum" sz="quarter" idx="5"/>
          </p:nvPr>
        </p:nvSpPr>
        <p:spPr/>
        <p:txBody>
          <a:bodyPr/>
          <a:lstStyle/>
          <a:p>
            <a:fld id="{72C918A2-023D-E24D-A224-379FA1AF1497}" type="slidenum">
              <a:rPr lang="en-US" smtClean="0"/>
              <a:t>8</a:t>
            </a:fld>
            <a:endParaRPr lang="en-US"/>
          </a:p>
        </p:txBody>
      </p:sp>
    </p:spTree>
    <p:extLst>
      <p:ext uri="{BB962C8B-B14F-4D97-AF65-F5344CB8AC3E}">
        <p14:creationId xmlns:p14="http://schemas.microsoft.com/office/powerpoint/2010/main" val="528914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E8945-CF26-096E-D4F9-EBBA3763C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A3DEB-DA29-FABF-946E-1A2CAFB585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CB0563-06BA-E1B1-4C8A-305BADF771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 work shows that uniqueness implies witness encryption even with honest prover and without zero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dirty="0">
                <a:effectLst/>
                <a:latin typeface="CMR10"/>
              </a:rPr>
              <a:t>It is known that unique proof require strong assumptions that imply witness encryption even when we have an honest prover and when we drop the requirement for zero knowledge</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convert the Sahai-Waters proof into one with unique proofs using injective OWF. But again this still requires </a:t>
            </a:r>
            <a:r>
              <a:rPr lang="en-US" dirty="0" err="1"/>
              <a:t>iO</a:t>
            </a:r>
            <a:r>
              <a:rPr lang="en-US" dirty="0"/>
              <a:t> so, can we hope of for a unique proof that does not require </a:t>
            </a:r>
            <a:r>
              <a:rPr lang="en-US" dirty="0" err="1"/>
              <a:t>iO</a:t>
            </a:r>
            <a:r>
              <a:rPr lang="en-US" dirty="0"/>
              <a:t>?</a:t>
            </a:r>
          </a:p>
        </p:txBody>
      </p:sp>
      <p:sp>
        <p:nvSpPr>
          <p:cNvPr id="4" name="Slide Number Placeholder 3">
            <a:extLst>
              <a:ext uri="{FF2B5EF4-FFF2-40B4-BE49-F238E27FC236}">
                <a16:creationId xmlns:a16="http://schemas.microsoft.com/office/drawing/2014/main" id="{645378D4-BC32-3EB5-717E-D131F37D2A01}"/>
              </a:ext>
            </a:extLst>
          </p:cNvPr>
          <p:cNvSpPr>
            <a:spLocks noGrp="1"/>
          </p:cNvSpPr>
          <p:nvPr>
            <p:ph type="sldNum" sz="quarter" idx="5"/>
          </p:nvPr>
        </p:nvSpPr>
        <p:spPr/>
        <p:txBody>
          <a:bodyPr/>
          <a:lstStyle/>
          <a:p>
            <a:fld id="{72C918A2-023D-E24D-A224-379FA1AF1497}" type="slidenum">
              <a:rPr lang="en-US" smtClean="0"/>
              <a:t>9</a:t>
            </a:fld>
            <a:endParaRPr lang="en-US"/>
          </a:p>
        </p:txBody>
      </p:sp>
    </p:spTree>
    <p:extLst>
      <p:ext uri="{BB962C8B-B14F-4D97-AF65-F5344CB8AC3E}">
        <p14:creationId xmlns:p14="http://schemas.microsoft.com/office/powerpoint/2010/main" val="25934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5/3/25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77435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5/3/25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3134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5/3/25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13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5/3/25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3115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5/3/25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11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5/3/25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4608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5/3/25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490262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5/3/25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609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5/3/25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7258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5/3/25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62342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5/3/25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9422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5/3/25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4916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23" r:id="rId6"/>
    <p:sldLayoutId id="2147483718" r:id="rId7"/>
    <p:sldLayoutId id="2147483719" r:id="rId8"/>
    <p:sldLayoutId id="2147483720" r:id="rId9"/>
    <p:sldLayoutId id="2147483722" r:id="rId10"/>
    <p:sldLayoutId id="214748372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6.svg"/><Relationship Id="rId10" Type="http://schemas.openxmlformats.org/officeDocument/2006/relationships/image" Target="../media/image41.svg"/><Relationship Id="rId4" Type="http://schemas.openxmlformats.org/officeDocument/2006/relationships/image" Target="../media/image35.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image" Target="../media/image41.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38.svg"/><Relationship Id="rId5" Type="http://schemas.openxmlformats.org/officeDocument/2006/relationships/image" Target="../media/image36.svg"/><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4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40.png"/><Relationship Id="rId4" Type="http://schemas.openxmlformats.org/officeDocument/2006/relationships/image" Target="../media/image45.sv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45.png"/><Relationship Id="rId4" Type="http://schemas.openxmlformats.org/officeDocument/2006/relationships/image" Target="../media/image45.sv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7.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6.png"/><Relationship Id="rId5" Type="http://schemas.openxmlformats.org/officeDocument/2006/relationships/image" Target="../media/image45.png"/><Relationship Id="rId10" Type="http://schemas.openxmlformats.org/officeDocument/2006/relationships/image" Target="../media/image31.png"/><Relationship Id="rId4" Type="http://schemas.openxmlformats.org/officeDocument/2006/relationships/image" Target="../media/image45.svg"/><Relationship Id="rId9" Type="http://schemas.openxmlformats.org/officeDocument/2006/relationships/image" Target="../media/image17.sv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7.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6.png"/><Relationship Id="rId5" Type="http://schemas.openxmlformats.org/officeDocument/2006/relationships/image" Target="../media/image45.png"/><Relationship Id="rId10" Type="http://schemas.openxmlformats.org/officeDocument/2006/relationships/image" Target="../media/image320.png"/><Relationship Id="rId4" Type="http://schemas.openxmlformats.org/officeDocument/2006/relationships/image" Target="../media/image45.svg"/><Relationship Id="rId9" Type="http://schemas.openxmlformats.org/officeDocument/2006/relationships/image" Target="../media/image17.svg"/></Relationships>
</file>

<file path=ppt/slides/_rels/slide22.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image" Target="../media/image360.png"/><Relationship Id="rId18" Type="http://schemas.openxmlformats.org/officeDocument/2006/relationships/image" Target="../media/image50.png"/><Relationship Id="rId3" Type="http://schemas.openxmlformats.org/officeDocument/2006/relationships/image" Target="../media/image44.png"/><Relationship Id="rId7" Type="http://schemas.openxmlformats.org/officeDocument/2006/relationships/image" Target="../media/image17.svg"/><Relationship Id="rId12" Type="http://schemas.openxmlformats.org/officeDocument/2006/relationships/image" Target="../media/image48.svg"/><Relationship Id="rId2" Type="http://schemas.openxmlformats.org/officeDocument/2006/relationships/notesSlide" Target="../notesSlides/notesSlide22.xml"/><Relationship Id="rId20" Type="http://schemas.openxmlformats.org/officeDocument/2006/relationships/image" Target="../media/image50.sv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47.png"/><Relationship Id="rId5" Type="http://schemas.openxmlformats.org/officeDocument/2006/relationships/image" Target="../media/image330.png"/><Relationship Id="rId15" Type="http://schemas.openxmlformats.org/officeDocument/2006/relationships/image" Target="../media/image7.svg"/><Relationship Id="rId10" Type="http://schemas.openxmlformats.org/officeDocument/2006/relationships/image" Target="../media/image3.svg"/><Relationship Id="rId19" Type="http://schemas.openxmlformats.org/officeDocument/2006/relationships/image" Target="../media/image49.png"/><Relationship Id="rId4" Type="http://schemas.openxmlformats.org/officeDocument/2006/relationships/image" Target="../media/image45.svg"/><Relationship Id="rId9" Type="http://schemas.openxmlformats.org/officeDocument/2006/relationships/image" Target="../media/image2.png"/><Relationship Id="rId1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18" Type="http://schemas.openxmlformats.org/officeDocument/2006/relationships/image" Target="../media/image50.png"/><Relationship Id="rId26" Type="http://schemas.openxmlformats.org/officeDocument/2006/relationships/image" Target="../media/image57.png"/><Relationship Id="rId3" Type="http://schemas.openxmlformats.org/officeDocument/2006/relationships/image" Target="../media/image16.png"/><Relationship Id="rId21" Type="http://schemas.openxmlformats.org/officeDocument/2006/relationships/image" Target="../media/image54.png"/><Relationship Id="rId7" Type="http://schemas.openxmlformats.org/officeDocument/2006/relationships/image" Target="../media/image3.svg"/><Relationship Id="rId25" Type="http://schemas.openxmlformats.org/officeDocument/2006/relationships/image" Target="../media/image56.png"/><Relationship Id="rId2" Type="http://schemas.openxmlformats.org/officeDocument/2006/relationships/notesSlide" Target="../notesSlides/notesSlide23.xml"/><Relationship Id="rId20" Type="http://schemas.openxmlformats.org/officeDocument/2006/relationships/image" Target="../media/image48.svg"/><Relationship Id="rId29"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2.png"/><Relationship Id="rId24" Type="http://schemas.openxmlformats.org/officeDocument/2006/relationships/image" Target="../media/image55.png"/><Relationship Id="rId5" Type="http://schemas.openxmlformats.org/officeDocument/2006/relationships/image" Target="../media/image320.png"/><Relationship Id="rId23" Type="http://schemas.openxmlformats.org/officeDocument/2006/relationships/image" Target="../media/image50.svg"/><Relationship Id="rId28" Type="http://schemas.openxmlformats.org/officeDocument/2006/relationships/image" Target="../media/image59.png"/><Relationship Id="rId10" Type="http://schemas.openxmlformats.org/officeDocument/2006/relationships/image" Target="../media/image53.svg"/><Relationship Id="rId19" Type="http://schemas.openxmlformats.org/officeDocument/2006/relationships/image" Target="../media/image47.png"/><Relationship Id="rId31" Type="http://schemas.openxmlformats.org/officeDocument/2006/relationships/image" Target="../media/image62.png"/><Relationship Id="rId4" Type="http://schemas.openxmlformats.org/officeDocument/2006/relationships/image" Target="../media/image17.svg"/><Relationship Id="rId9" Type="http://schemas.openxmlformats.org/officeDocument/2006/relationships/image" Target="../media/image52.png"/><Relationship Id="rId22" Type="http://schemas.openxmlformats.org/officeDocument/2006/relationships/image" Target="../media/image49.png"/><Relationship Id="rId27" Type="http://schemas.openxmlformats.org/officeDocument/2006/relationships/image" Target="../media/image58.svg"/><Relationship Id="rId30"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0.png"/><Relationship Id="rId3" Type="http://schemas.openxmlformats.org/officeDocument/2006/relationships/image" Target="../media/image16.png"/><Relationship Id="rId7" Type="http://schemas.openxmlformats.org/officeDocument/2006/relationships/image" Target="../media/image3.svg"/><Relationship Id="rId12" Type="http://schemas.openxmlformats.org/officeDocument/2006/relationships/image" Target="../media/image47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53.svg"/><Relationship Id="rId5" Type="http://schemas.openxmlformats.org/officeDocument/2006/relationships/image" Target="../media/image320.png"/><Relationship Id="rId10" Type="http://schemas.openxmlformats.org/officeDocument/2006/relationships/image" Target="../media/image52.png"/><Relationship Id="rId4" Type="http://schemas.openxmlformats.org/officeDocument/2006/relationships/image" Target="../media/image17.svg"/><Relationship Id="rId9" Type="http://schemas.openxmlformats.org/officeDocument/2006/relationships/image" Target="../media/image7.sv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0.svg"/><Relationship Id="rId18" Type="http://schemas.openxmlformats.org/officeDocument/2006/relationships/image" Target="../media/image520.png"/><Relationship Id="rId26" Type="http://schemas.openxmlformats.org/officeDocument/2006/relationships/image" Target="../media/image68.png"/><Relationship Id="rId3" Type="http://schemas.openxmlformats.org/officeDocument/2006/relationships/image" Target="../media/image16.png"/><Relationship Id="rId21" Type="http://schemas.openxmlformats.org/officeDocument/2006/relationships/image" Target="../media/image7.svg"/><Relationship Id="rId7" Type="http://schemas.openxmlformats.org/officeDocument/2006/relationships/image" Target="../media/image53.svg"/><Relationship Id="rId12" Type="http://schemas.openxmlformats.org/officeDocument/2006/relationships/image" Target="../media/image49.png"/><Relationship Id="rId25" Type="http://schemas.openxmlformats.org/officeDocument/2006/relationships/image" Target="../media/image470.png"/><Relationship Id="rId2" Type="http://schemas.openxmlformats.org/officeDocument/2006/relationships/notesSlide" Target="../notesSlides/notesSlide25.xml"/><Relationship Id="rId20" Type="http://schemas.openxmlformats.org/officeDocument/2006/relationships/image" Target="../media/image6.png"/><Relationship Id="rId29"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64.svg"/><Relationship Id="rId24" Type="http://schemas.openxmlformats.org/officeDocument/2006/relationships/image" Target="../media/image67.svg"/><Relationship Id="rId5" Type="http://schemas.openxmlformats.org/officeDocument/2006/relationships/image" Target="../media/image320.png"/><Relationship Id="rId15" Type="http://schemas.openxmlformats.org/officeDocument/2006/relationships/image" Target="../media/image48.svg"/><Relationship Id="rId23" Type="http://schemas.openxmlformats.org/officeDocument/2006/relationships/image" Target="../media/image66.png"/><Relationship Id="rId28" Type="http://schemas.openxmlformats.org/officeDocument/2006/relationships/image" Target="../media/image70.png"/><Relationship Id="rId10" Type="http://schemas.openxmlformats.org/officeDocument/2006/relationships/image" Target="../media/image63.png"/><Relationship Id="rId19" Type="http://schemas.openxmlformats.org/officeDocument/2006/relationships/image" Target="../media/image530.png"/><Relationship Id="rId4" Type="http://schemas.openxmlformats.org/officeDocument/2006/relationships/image" Target="../media/image17.svg"/><Relationship Id="rId9" Type="http://schemas.openxmlformats.org/officeDocument/2006/relationships/image" Target="../media/image5.svg"/><Relationship Id="rId14" Type="http://schemas.openxmlformats.org/officeDocument/2006/relationships/image" Target="../media/image47.png"/><Relationship Id="rId22" Type="http://schemas.openxmlformats.org/officeDocument/2006/relationships/image" Target="../media/image65.png"/><Relationship Id="rId27" Type="http://schemas.openxmlformats.org/officeDocument/2006/relationships/image" Target="../media/image69.png"/><Relationship Id="rId30" Type="http://schemas.openxmlformats.org/officeDocument/2006/relationships/image" Target="../media/image72.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74.png"/><Relationship Id="rId18" Type="http://schemas.openxmlformats.org/officeDocument/2006/relationships/image" Target="../media/image77.png"/><Relationship Id="rId3" Type="http://schemas.openxmlformats.org/officeDocument/2006/relationships/image" Target="../media/image52.png"/><Relationship Id="rId7" Type="http://schemas.openxmlformats.org/officeDocument/2006/relationships/image" Target="../media/image700.png"/><Relationship Id="rId12" Type="http://schemas.openxmlformats.org/officeDocument/2006/relationships/image" Target="../media/image50.svg"/><Relationship Id="rId17" Type="http://schemas.openxmlformats.org/officeDocument/2006/relationships/image" Target="../media/image76.png"/><Relationship Id="rId2" Type="http://schemas.openxmlformats.org/officeDocument/2006/relationships/notesSlide" Target="../notesSlides/notesSlide26.xml"/><Relationship Id="rId16" Type="http://schemas.openxmlformats.org/officeDocument/2006/relationships/image" Target="../media/image58.svg"/><Relationship Id="rId1" Type="http://schemas.openxmlformats.org/officeDocument/2006/relationships/slideLayout" Target="../slideLayouts/slideLayout2.xml"/><Relationship Id="rId6" Type="http://schemas.openxmlformats.org/officeDocument/2006/relationships/image" Target="../media/image690.png"/><Relationship Id="rId11" Type="http://schemas.openxmlformats.org/officeDocument/2006/relationships/image" Target="../media/image49.png"/><Relationship Id="rId5" Type="http://schemas.openxmlformats.org/officeDocument/2006/relationships/image" Target="../media/image680.png"/><Relationship Id="rId15" Type="http://schemas.openxmlformats.org/officeDocument/2006/relationships/image" Target="../media/image57.png"/><Relationship Id="rId10" Type="http://schemas.openxmlformats.org/officeDocument/2006/relationships/image" Target="../media/image73.png"/><Relationship Id="rId4" Type="http://schemas.openxmlformats.org/officeDocument/2006/relationships/image" Target="../media/image53.svg"/><Relationship Id="rId9" Type="http://schemas.openxmlformats.org/officeDocument/2006/relationships/image" Target="../media/image48.svg"/><Relationship Id="rId14" Type="http://schemas.openxmlformats.org/officeDocument/2006/relationships/image" Target="../media/image7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0.png"/><Relationship Id="rId10" Type="http://schemas.openxmlformats.org/officeDocument/2006/relationships/image" Target="../media/image83.png"/><Relationship Id="rId4" Type="http://schemas.openxmlformats.org/officeDocument/2006/relationships/image" Target="../media/image79.svg"/><Relationship Id="rId9" Type="http://schemas.openxmlformats.org/officeDocument/2006/relationships/image" Target="../media/image82.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50.svg"/><Relationship Id="rId4" Type="http://schemas.openxmlformats.org/officeDocument/2006/relationships/image" Target="../media/image79.svg"/><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image" Target="../media/image99.png"/><Relationship Id="rId18" Type="http://schemas.openxmlformats.org/officeDocument/2006/relationships/image" Target="../media/image50.svg"/><Relationship Id="rId3" Type="http://schemas.openxmlformats.org/officeDocument/2006/relationships/image" Target="../media/image78.png"/><Relationship Id="rId7" Type="http://schemas.openxmlformats.org/officeDocument/2006/relationships/image" Target="../media/image91.png"/><Relationship Id="rId12" Type="http://schemas.openxmlformats.org/officeDocument/2006/relationships/image" Target="../media/image98.png"/><Relationship Id="rId17" Type="http://schemas.openxmlformats.org/officeDocument/2006/relationships/image" Target="../media/image49.png"/><Relationship Id="rId2" Type="http://schemas.openxmlformats.org/officeDocument/2006/relationships/notesSlide" Target="../notesSlides/notesSlide31.xml"/><Relationship Id="rId16"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90.svg"/><Relationship Id="rId11" Type="http://schemas.openxmlformats.org/officeDocument/2006/relationships/image" Target="../media/image97.png"/><Relationship Id="rId5" Type="http://schemas.openxmlformats.org/officeDocument/2006/relationships/image" Target="../media/image89.png"/><Relationship Id="rId15" Type="http://schemas.openxmlformats.org/officeDocument/2006/relationships/image" Target="../media/image101.png"/><Relationship Id="rId10" Type="http://schemas.openxmlformats.org/officeDocument/2006/relationships/image" Target="../media/image96.png"/><Relationship Id="rId4" Type="http://schemas.openxmlformats.org/officeDocument/2006/relationships/image" Target="../media/image79.svg"/><Relationship Id="rId9" Type="http://schemas.openxmlformats.org/officeDocument/2006/relationships/image" Target="../media/image95.png"/><Relationship Id="rId14" Type="http://schemas.openxmlformats.org/officeDocument/2006/relationships/image" Target="../media/image100.png"/></Relationships>
</file>

<file path=ppt/slides/_rels/slide32.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image" Target="../media/image99.png"/><Relationship Id="rId18" Type="http://schemas.openxmlformats.org/officeDocument/2006/relationships/image" Target="../media/image94.svg"/><Relationship Id="rId3" Type="http://schemas.openxmlformats.org/officeDocument/2006/relationships/image" Target="../media/image78.png"/><Relationship Id="rId7" Type="http://schemas.openxmlformats.org/officeDocument/2006/relationships/image" Target="../media/image91.png"/><Relationship Id="rId12" Type="http://schemas.openxmlformats.org/officeDocument/2006/relationships/image" Target="../media/image98.png"/><Relationship Id="rId17" Type="http://schemas.openxmlformats.org/officeDocument/2006/relationships/image" Target="../media/image93.png"/><Relationship Id="rId2" Type="http://schemas.openxmlformats.org/officeDocument/2006/relationships/notesSlide" Target="../notesSlides/notesSlide32.xml"/><Relationship Id="rId16" Type="http://schemas.openxmlformats.org/officeDocument/2006/relationships/image" Target="../media/image102.png"/><Relationship Id="rId20" Type="http://schemas.openxmlformats.org/officeDocument/2006/relationships/image" Target="../media/image50.svg"/><Relationship Id="rId1" Type="http://schemas.openxmlformats.org/officeDocument/2006/relationships/slideLayout" Target="../slideLayouts/slideLayout2.xml"/><Relationship Id="rId6" Type="http://schemas.openxmlformats.org/officeDocument/2006/relationships/image" Target="../media/image90.svg"/><Relationship Id="rId11" Type="http://schemas.openxmlformats.org/officeDocument/2006/relationships/image" Target="../media/image97.png"/><Relationship Id="rId5" Type="http://schemas.openxmlformats.org/officeDocument/2006/relationships/image" Target="../media/image89.png"/><Relationship Id="rId15" Type="http://schemas.openxmlformats.org/officeDocument/2006/relationships/image" Target="../media/image101.png"/><Relationship Id="rId10" Type="http://schemas.openxmlformats.org/officeDocument/2006/relationships/image" Target="../media/image96.png"/><Relationship Id="rId19" Type="http://schemas.openxmlformats.org/officeDocument/2006/relationships/image" Target="../media/image49.png"/><Relationship Id="rId4" Type="http://schemas.openxmlformats.org/officeDocument/2006/relationships/image" Target="../media/image79.svg"/><Relationship Id="rId9" Type="http://schemas.openxmlformats.org/officeDocument/2006/relationships/image" Target="../media/image95.png"/><Relationship Id="rId14" Type="http://schemas.openxmlformats.org/officeDocument/2006/relationships/image" Target="../media/image100.png"/></Relationships>
</file>

<file path=ppt/slides/_rels/slide33.xml.rels><?xml version="1.0" encoding="UTF-8" standalone="yes"?>
<Relationships xmlns="http://schemas.openxmlformats.org/package/2006/relationships"><Relationship Id="rId8" Type="http://schemas.openxmlformats.org/officeDocument/2006/relationships/image" Target="../media/image53.svg"/><Relationship Id="rId18" Type="http://schemas.openxmlformats.org/officeDocument/2006/relationships/image" Target="../media/image107.png"/><Relationship Id="rId26" Type="http://schemas.openxmlformats.org/officeDocument/2006/relationships/image" Target="../media/image118.png"/><Relationship Id="rId3" Type="http://schemas.openxmlformats.org/officeDocument/2006/relationships/image" Target="../media/image49.png"/><Relationship Id="rId7" Type="http://schemas.openxmlformats.org/officeDocument/2006/relationships/image" Target="../media/image52.png"/><Relationship Id="rId17" Type="http://schemas.openxmlformats.org/officeDocument/2006/relationships/image" Target="../media/image113.png"/><Relationship Id="rId25" Type="http://schemas.openxmlformats.org/officeDocument/2006/relationships/image" Target="../media/image117.png"/><Relationship Id="rId2" Type="http://schemas.openxmlformats.org/officeDocument/2006/relationships/notesSlide" Target="../notesSlides/notesSlide33.xml"/><Relationship Id="rId16" Type="http://schemas.openxmlformats.org/officeDocument/2006/relationships/image" Target="../media/image112.png"/><Relationship Id="rId29"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79.svg"/><Relationship Id="rId24" Type="http://schemas.openxmlformats.org/officeDocument/2006/relationships/image" Target="../media/image116.png"/><Relationship Id="rId32" Type="http://schemas.openxmlformats.org/officeDocument/2006/relationships/image" Target="../media/image121.png"/><Relationship Id="rId5" Type="http://schemas.openxmlformats.org/officeDocument/2006/relationships/image" Target="../media/image103.png"/><Relationship Id="rId15" Type="http://schemas.openxmlformats.org/officeDocument/2006/relationships/image" Target="../media/image111.png"/><Relationship Id="rId28" Type="http://schemas.openxmlformats.org/officeDocument/2006/relationships/image" Target="../media/image109.png"/><Relationship Id="rId10" Type="http://schemas.openxmlformats.org/officeDocument/2006/relationships/image" Target="../media/image78.png"/><Relationship Id="rId19" Type="http://schemas.openxmlformats.org/officeDocument/2006/relationships/image" Target="../media/image108.svg"/><Relationship Id="rId31" Type="http://schemas.openxmlformats.org/officeDocument/2006/relationships/image" Target="../media/image120.png"/><Relationship Id="rId4" Type="http://schemas.openxmlformats.org/officeDocument/2006/relationships/image" Target="../media/image50.svg"/><Relationship Id="rId9" Type="http://schemas.openxmlformats.org/officeDocument/2006/relationships/image" Target="../media/image106.png"/><Relationship Id="rId14" Type="http://schemas.openxmlformats.org/officeDocument/2006/relationships/image" Target="../media/image110.png"/><Relationship Id="rId27" Type="http://schemas.openxmlformats.org/officeDocument/2006/relationships/image" Target="../media/image119.png"/><Relationship Id="rId30" Type="http://schemas.openxmlformats.org/officeDocument/2006/relationships/image" Target="../media/image115.png"/></Relationships>
</file>

<file path=ppt/slides/_rels/slide34.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76.png"/><Relationship Id="rId3" Type="http://schemas.openxmlformats.org/officeDocument/2006/relationships/image" Target="../media/image122.png"/><Relationship Id="rId7" Type="http://schemas.openxmlformats.org/officeDocument/2006/relationships/image" Target="../media/image49.png"/><Relationship Id="rId12" Type="http://schemas.openxmlformats.org/officeDocument/2006/relationships/image" Target="../media/image58.sv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57.png"/><Relationship Id="rId5" Type="http://schemas.openxmlformats.org/officeDocument/2006/relationships/image" Target="../media/image48.svg"/><Relationship Id="rId15" Type="http://schemas.openxmlformats.org/officeDocument/2006/relationships/image" Target="../media/image126.png"/><Relationship Id="rId10" Type="http://schemas.openxmlformats.org/officeDocument/2006/relationships/image" Target="../media/image125.png"/><Relationship Id="rId4" Type="http://schemas.openxmlformats.org/officeDocument/2006/relationships/image" Target="../media/image47.png"/><Relationship Id="rId9" Type="http://schemas.openxmlformats.org/officeDocument/2006/relationships/image" Target="../media/image124.png"/><Relationship Id="rId1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79.sv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79.svg"/></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17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73.png"/><Relationship Id="rId5" Type="http://schemas.openxmlformats.org/officeDocument/2006/relationships/image" Target="../media/image174.png"/><Relationship Id="rId4" Type="http://schemas.openxmlformats.org/officeDocument/2006/relationships/image" Target="../media/image79.sv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12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79.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131.svg"/><Relationship Id="rId3" Type="http://schemas.openxmlformats.org/officeDocument/2006/relationships/image" Target="../media/image78.png"/><Relationship Id="rId7" Type="http://schemas.openxmlformats.org/officeDocument/2006/relationships/image" Target="../media/image80.png"/><Relationship Id="rId12" Type="http://schemas.openxmlformats.org/officeDocument/2006/relationships/image" Target="../media/image13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206.png"/><Relationship Id="rId5" Type="http://schemas.openxmlformats.org/officeDocument/2006/relationships/image" Target="../media/image780.png"/><Relationship Id="rId10" Type="http://schemas.openxmlformats.org/officeDocument/2006/relationships/image" Target="../media/image83.png"/><Relationship Id="rId4" Type="http://schemas.openxmlformats.org/officeDocument/2006/relationships/image" Target="../media/image79.svg"/><Relationship Id="rId9" Type="http://schemas.openxmlformats.org/officeDocument/2006/relationships/image" Target="../media/image82.png"/><Relationship Id="rId14" Type="http://schemas.openxmlformats.org/officeDocument/2006/relationships/image" Target="../media/image20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3" Type="http://schemas.openxmlformats.org/officeDocument/2006/relationships/image" Target="../media/image79.svg"/><Relationship Id="rId18" Type="http://schemas.openxmlformats.org/officeDocument/2006/relationships/image" Target="../media/image107.png"/><Relationship Id="rId26" Type="http://schemas.openxmlformats.org/officeDocument/2006/relationships/image" Target="../media/image118.png"/><Relationship Id="rId3" Type="http://schemas.openxmlformats.org/officeDocument/2006/relationships/image" Target="../media/image49.png"/><Relationship Id="rId21" Type="http://schemas.openxmlformats.org/officeDocument/2006/relationships/image" Target="../media/image138.svg"/><Relationship Id="rId34" Type="http://schemas.openxmlformats.org/officeDocument/2006/relationships/image" Target="../media/image141.png"/><Relationship Id="rId7" Type="http://schemas.openxmlformats.org/officeDocument/2006/relationships/image" Target="../media/image1280.png"/><Relationship Id="rId12" Type="http://schemas.openxmlformats.org/officeDocument/2006/relationships/image" Target="../media/image78.png"/><Relationship Id="rId17" Type="http://schemas.openxmlformats.org/officeDocument/2006/relationships/image" Target="../media/image136.png"/><Relationship Id="rId25" Type="http://schemas.openxmlformats.org/officeDocument/2006/relationships/image" Target="../media/image117.png"/><Relationship Id="rId33" Type="http://schemas.openxmlformats.org/officeDocument/2006/relationships/image" Target="../media/image140.png"/><Relationship Id="rId2" Type="http://schemas.openxmlformats.org/officeDocument/2006/relationships/notesSlide" Target="../notesSlides/notesSlide43.xml"/><Relationship Id="rId16" Type="http://schemas.openxmlformats.org/officeDocument/2006/relationships/image" Target="../media/image135.png"/><Relationship Id="rId20" Type="http://schemas.openxmlformats.org/officeDocument/2006/relationships/image" Target="../media/image137.png"/><Relationship Id="rId29" Type="http://schemas.openxmlformats.org/officeDocument/2006/relationships/image" Target="../media/image1370.png"/><Relationship Id="rId1" Type="http://schemas.openxmlformats.org/officeDocument/2006/relationships/slideLayout" Target="../slideLayouts/slideLayout2.xml"/><Relationship Id="rId6" Type="http://schemas.openxmlformats.org/officeDocument/2006/relationships/image" Target="../media/image1270.png"/><Relationship Id="rId11" Type="http://schemas.openxmlformats.org/officeDocument/2006/relationships/image" Target="../media/image1320.png"/><Relationship Id="rId24" Type="http://schemas.openxmlformats.org/officeDocument/2006/relationships/image" Target="../media/image116.png"/><Relationship Id="rId32" Type="http://schemas.openxmlformats.org/officeDocument/2006/relationships/image" Target="../media/image139.png"/><Relationship Id="rId5" Type="http://schemas.openxmlformats.org/officeDocument/2006/relationships/image" Target="../media/image1050.png"/><Relationship Id="rId15" Type="http://schemas.openxmlformats.org/officeDocument/2006/relationships/image" Target="../media/image134.png"/><Relationship Id="rId23" Type="http://schemas.openxmlformats.org/officeDocument/2006/relationships/image" Target="../media/image58.svg"/><Relationship Id="rId28" Type="http://schemas.openxmlformats.org/officeDocument/2006/relationships/image" Target="../media/image1200.png"/><Relationship Id="rId10" Type="http://schemas.openxmlformats.org/officeDocument/2006/relationships/image" Target="../media/image131.png"/><Relationship Id="rId19" Type="http://schemas.openxmlformats.org/officeDocument/2006/relationships/image" Target="../media/image108.svg"/><Relationship Id="rId31" Type="http://schemas.openxmlformats.org/officeDocument/2006/relationships/image" Target="../media/image1230.png"/><Relationship Id="rId4" Type="http://schemas.openxmlformats.org/officeDocument/2006/relationships/image" Target="../media/image50.svg"/><Relationship Id="rId9" Type="http://schemas.openxmlformats.org/officeDocument/2006/relationships/image" Target="../media/image133.svg"/><Relationship Id="rId14" Type="http://schemas.openxmlformats.org/officeDocument/2006/relationships/image" Target="../media/image133.png"/><Relationship Id="rId22" Type="http://schemas.openxmlformats.org/officeDocument/2006/relationships/image" Target="../media/image57.png"/><Relationship Id="rId27" Type="http://schemas.openxmlformats.org/officeDocument/2006/relationships/image" Target="../media/image119.png"/><Relationship Id="rId30" Type="http://schemas.openxmlformats.org/officeDocument/2006/relationships/image" Target="../media/image138.png"/><Relationship Id="rId8" Type="http://schemas.openxmlformats.org/officeDocument/2006/relationships/image" Target="../media/image132.png"/></Relationships>
</file>

<file path=ppt/slides/_rels/slide46.xml.rels><?xml version="1.0" encoding="UTF-8" standalone="yes"?>
<Relationships xmlns="http://schemas.openxmlformats.org/package/2006/relationships"><Relationship Id="rId13" Type="http://schemas.openxmlformats.org/officeDocument/2006/relationships/image" Target="../media/image108.svg"/><Relationship Id="rId18" Type="http://schemas.openxmlformats.org/officeDocument/2006/relationships/image" Target="../media/image116.png"/><Relationship Id="rId26" Type="http://schemas.openxmlformats.org/officeDocument/2006/relationships/image" Target="../media/image139.png"/><Relationship Id="rId3" Type="http://schemas.openxmlformats.org/officeDocument/2006/relationships/image" Target="../media/image49.png"/><Relationship Id="rId21" Type="http://schemas.openxmlformats.org/officeDocument/2006/relationships/image" Target="../media/image119.png"/><Relationship Id="rId34" Type="http://schemas.openxmlformats.org/officeDocument/2006/relationships/image" Target="../media/image136.png"/><Relationship Id="rId7" Type="http://schemas.openxmlformats.org/officeDocument/2006/relationships/image" Target="../media/image1280.png"/><Relationship Id="rId12" Type="http://schemas.openxmlformats.org/officeDocument/2006/relationships/image" Target="../media/image107.png"/><Relationship Id="rId17" Type="http://schemas.openxmlformats.org/officeDocument/2006/relationships/image" Target="../media/image58.svg"/><Relationship Id="rId25" Type="http://schemas.openxmlformats.org/officeDocument/2006/relationships/image" Target="../media/image1230.png"/><Relationship Id="rId33" Type="http://schemas.openxmlformats.org/officeDocument/2006/relationships/image" Target="../media/image135.png"/><Relationship Id="rId2" Type="http://schemas.openxmlformats.org/officeDocument/2006/relationships/notesSlide" Target="../notesSlides/notesSlide44.xml"/><Relationship Id="rId16" Type="http://schemas.openxmlformats.org/officeDocument/2006/relationships/image" Target="../media/image57.png"/><Relationship Id="rId20" Type="http://schemas.openxmlformats.org/officeDocument/2006/relationships/image" Target="../media/image118.png"/><Relationship Id="rId29"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1270.png"/><Relationship Id="rId11" Type="http://schemas.openxmlformats.org/officeDocument/2006/relationships/image" Target="../media/image1320.png"/><Relationship Id="rId24" Type="http://schemas.openxmlformats.org/officeDocument/2006/relationships/image" Target="../media/image138.png"/><Relationship Id="rId32" Type="http://schemas.openxmlformats.org/officeDocument/2006/relationships/image" Target="../media/image134.png"/><Relationship Id="rId5" Type="http://schemas.openxmlformats.org/officeDocument/2006/relationships/image" Target="../media/image1050.png"/><Relationship Id="rId15" Type="http://schemas.openxmlformats.org/officeDocument/2006/relationships/image" Target="../media/image138.svg"/><Relationship Id="rId23" Type="http://schemas.openxmlformats.org/officeDocument/2006/relationships/image" Target="../media/image1370.png"/><Relationship Id="rId28" Type="http://schemas.openxmlformats.org/officeDocument/2006/relationships/image" Target="../media/image141.png"/><Relationship Id="rId10" Type="http://schemas.openxmlformats.org/officeDocument/2006/relationships/image" Target="../media/image131.png"/><Relationship Id="rId19" Type="http://schemas.openxmlformats.org/officeDocument/2006/relationships/image" Target="../media/image117.png"/><Relationship Id="rId31" Type="http://schemas.openxmlformats.org/officeDocument/2006/relationships/image" Target="../media/image133.png"/><Relationship Id="rId4" Type="http://schemas.openxmlformats.org/officeDocument/2006/relationships/image" Target="../media/image50.svg"/><Relationship Id="rId9" Type="http://schemas.openxmlformats.org/officeDocument/2006/relationships/image" Target="../media/image133.svg"/><Relationship Id="rId14" Type="http://schemas.openxmlformats.org/officeDocument/2006/relationships/image" Target="../media/image137.png"/><Relationship Id="rId22" Type="http://schemas.openxmlformats.org/officeDocument/2006/relationships/image" Target="../media/image1200.png"/><Relationship Id="rId27" Type="http://schemas.openxmlformats.org/officeDocument/2006/relationships/image" Target="../media/image140.png"/><Relationship Id="rId30" Type="http://schemas.openxmlformats.org/officeDocument/2006/relationships/image" Target="../media/image79.svg"/><Relationship Id="rId8" Type="http://schemas.openxmlformats.org/officeDocument/2006/relationships/image" Target="../media/image132.png"/></Relationships>
</file>

<file path=ppt/slides/_rels/slide47.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78.png"/><Relationship Id="rId18" Type="http://schemas.openxmlformats.org/officeDocument/2006/relationships/image" Target="../media/image146.png"/><Relationship Id="rId3" Type="http://schemas.openxmlformats.org/officeDocument/2006/relationships/image" Target="../media/image107.png"/><Relationship Id="rId21" Type="http://schemas.openxmlformats.org/officeDocument/2006/relationships/image" Target="../media/image149.png"/><Relationship Id="rId7" Type="http://schemas.openxmlformats.org/officeDocument/2006/relationships/image" Target="../media/image57.png"/><Relationship Id="rId12" Type="http://schemas.openxmlformats.org/officeDocument/2006/relationships/image" Target="../media/image143.png"/><Relationship Id="rId17" Type="http://schemas.openxmlformats.org/officeDocument/2006/relationships/image" Target="../media/image135.png"/><Relationship Id="rId2" Type="http://schemas.openxmlformats.org/officeDocument/2006/relationships/notesSlide" Target="../notesSlides/notesSlide45.xml"/><Relationship Id="rId16" Type="http://schemas.openxmlformats.org/officeDocument/2006/relationships/image" Target="../media/image145.png"/><Relationship Id="rId20"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38.svg"/><Relationship Id="rId11" Type="http://schemas.openxmlformats.org/officeDocument/2006/relationships/image" Target="../media/image142.png"/><Relationship Id="rId5" Type="http://schemas.openxmlformats.org/officeDocument/2006/relationships/image" Target="../media/image137.png"/><Relationship Id="rId15" Type="http://schemas.openxmlformats.org/officeDocument/2006/relationships/image" Target="../media/image144.png"/><Relationship Id="rId10" Type="http://schemas.openxmlformats.org/officeDocument/2006/relationships/image" Target="../media/image117.png"/><Relationship Id="rId19" Type="http://schemas.openxmlformats.org/officeDocument/2006/relationships/image" Target="../media/image147.png"/><Relationship Id="rId4" Type="http://schemas.openxmlformats.org/officeDocument/2006/relationships/image" Target="../media/image108.svg"/><Relationship Id="rId9" Type="http://schemas.openxmlformats.org/officeDocument/2006/relationships/image" Target="../media/image116.png"/><Relationship Id="rId14" Type="http://schemas.openxmlformats.org/officeDocument/2006/relationships/image" Target="../media/image79.svg"/><Relationship Id="rId22" Type="http://schemas.openxmlformats.org/officeDocument/2006/relationships/image" Target="../media/image150.png"/></Relationships>
</file>

<file path=ppt/slides/_rels/slide48.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78.png"/><Relationship Id="rId18" Type="http://schemas.openxmlformats.org/officeDocument/2006/relationships/image" Target="../media/image153.png"/><Relationship Id="rId3" Type="http://schemas.openxmlformats.org/officeDocument/2006/relationships/image" Target="../media/image107.png"/><Relationship Id="rId21" Type="http://schemas.openxmlformats.org/officeDocument/2006/relationships/image" Target="../media/image155.png"/><Relationship Id="rId7" Type="http://schemas.openxmlformats.org/officeDocument/2006/relationships/image" Target="../media/image57.png"/><Relationship Id="rId12" Type="http://schemas.openxmlformats.org/officeDocument/2006/relationships/image" Target="../media/image143.png"/><Relationship Id="rId17" Type="http://schemas.openxmlformats.org/officeDocument/2006/relationships/image" Target="../media/image152.png"/><Relationship Id="rId2" Type="http://schemas.openxmlformats.org/officeDocument/2006/relationships/notesSlide" Target="../notesSlides/notesSlide46.xml"/><Relationship Id="rId16" Type="http://schemas.openxmlformats.org/officeDocument/2006/relationships/image" Target="../media/image145.png"/><Relationship Id="rId20"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38.svg"/><Relationship Id="rId11" Type="http://schemas.openxmlformats.org/officeDocument/2006/relationships/image" Target="../media/image142.png"/><Relationship Id="rId5" Type="http://schemas.openxmlformats.org/officeDocument/2006/relationships/image" Target="../media/image137.png"/><Relationship Id="rId15" Type="http://schemas.openxmlformats.org/officeDocument/2006/relationships/image" Target="../media/image151.png"/><Relationship Id="rId10" Type="http://schemas.openxmlformats.org/officeDocument/2006/relationships/image" Target="../media/image117.png"/><Relationship Id="rId19" Type="http://schemas.openxmlformats.org/officeDocument/2006/relationships/image" Target="../media/image154.png"/><Relationship Id="rId4" Type="http://schemas.openxmlformats.org/officeDocument/2006/relationships/image" Target="../media/image108.svg"/><Relationship Id="rId9" Type="http://schemas.openxmlformats.org/officeDocument/2006/relationships/image" Target="../media/image116.png"/><Relationship Id="rId14" Type="http://schemas.openxmlformats.org/officeDocument/2006/relationships/image" Target="../media/image79.svg"/><Relationship Id="rId22" Type="http://schemas.openxmlformats.org/officeDocument/2006/relationships/image" Target="../media/image156.png"/></Relationships>
</file>

<file path=ppt/slides/_rels/slide49.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78.png"/><Relationship Id="rId18" Type="http://schemas.openxmlformats.org/officeDocument/2006/relationships/image" Target="../media/image146.png"/><Relationship Id="rId3" Type="http://schemas.openxmlformats.org/officeDocument/2006/relationships/image" Target="../media/image107.png"/><Relationship Id="rId21" Type="http://schemas.openxmlformats.org/officeDocument/2006/relationships/image" Target="../media/image149.png"/><Relationship Id="rId7" Type="http://schemas.openxmlformats.org/officeDocument/2006/relationships/image" Target="../media/image57.png"/><Relationship Id="rId12" Type="http://schemas.openxmlformats.org/officeDocument/2006/relationships/image" Target="../media/image143.png"/><Relationship Id="rId17" Type="http://schemas.openxmlformats.org/officeDocument/2006/relationships/image" Target="../media/image135.png"/><Relationship Id="rId2" Type="http://schemas.openxmlformats.org/officeDocument/2006/relationships/notesSlide" Target="../notesSlides/notesSlide47.xml"/><Relationship Id="rId16" Type="http://schemas.openxmlformats.org/officeDocument/2006/relationships/image" Target="../media/image145.png"/><Relationship Id="rId20"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38.svg"/><Relationship Id="rId11" Type="http://schemas.openxmlformats.org/officeDocument/2006/relationships/image" Target="../media/image142.png"/><Relationship Id="rId5" Type="http://schemas.openxmlformats.org/officeDocument/2006/relationships/image" Target="../media/image137.png"/><Relationship Id="rId15" Type="http://schemas.openxmlformats.org/officeDocument/2006/relationships/image" Target="../media/image144.png"/><Relationship Id="rId10" Type="http://schemas.openxmlformats.org/officeDocument/2006/relationships/image" Target="../media/image117.png"/><Relationship Id="rId19" Type="http://schemas.openxmlformats.org/officeDocument/2006/relationships/image" Target="../media/image147.png"/><Relationship Id="rId4" Type="http://schemas.openxmlformats.org/officeDocument/2006/relationships/image" Target="../media/image108.svg"/><Relationship Id="rId9" Type="http://schemas.openxmlformats.org/officeDocument/2006/relationships/image" Target="../media/image116.png"/><Relationship Id="rId14" Type="http://schemas.openxmlformats.org/officeDocument/2006/relationships/image" Target="../media/image79.svg"/><Relationship Id="rId22" Type="http://schemas.openxmlformats.org/officeDocument/2006/relationships/image" Target="../media/image150.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1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9.svg"/><Relationship Id="rId2" Type="http://schemas.openxmlformats.org/officeDocument/2006/relationships/notesSlide" Target="../notesSlides/notesSlide5.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8.png"/><Relationship Id="rId10" Type="http://schemas.openxmlformats.org/officeDocument/2006/relationships/image" Target="../media/image8.png"/><Relationship Id="rId19"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7.svg"/></Relationships>
</file>

<file path=ppt/slides/_rels/slide5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8.png"/><Relationship Id="rId7" Type="http://schemas.openxmlformats.org/officeDocument/2006/relationships/image" Target="../media/image159.png"/><Relationship Id="rId12" Type="http://schemas.openxmlformats.org/officeDocument/2006/relationships/image" Target="../media/image16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58.png"/><Relationship Id="rId11" Type="http://schemas.openxmlformats.org/officeDocument/2006/relationships/image" Target="../media/image161.png"/><Relationship Id="rId5" Type="http://schemas.openxmlformats.org/officeDocument/2006/relationships/image" Target="../media/image157.png"/><Relationship Id="rId10" Type="http://schemas.openxmlformats.org/officeDocument/2006/relationships/image" Target="../media/image160.png"/><Relationship Id="rId4" Type="http://schemas.openxmlformats.org/officeDocument/2006/relationships/image" Target="../media/image79.svg"/><Relationship Id="rId9" Type="http://schemas.openxmlformats.org/officeDocument/2006/relationships/image" Target="../media/image53.svg"/></Relationships>
</file>

<file path=ppt/slides/_rels/slide5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8.png"/><Relationship Id="rId7" Type="http://schemas.openxmlformats.org/officeDocument/2006/relationships/image" Target="../media/image163.png"/><Relationship Id="rId12" Type="http://schemas.openxmlformats.org/officeDocument/2006/relationships/image" Target="../media/image162.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58.png"/><Relationship Id="rId11" Type="http://schemas.openxmlformats.org/officeDocument/2006/relationships/image" Target="../media/image164.png"/><Relationship Id="rId5" Type="http://schemas.openxmlformats.org/officeDocument/2006/relationships/image" Target="../media/image157.png"/><Relationship Id="rId10" Type="http://schemas.openxmlformats.org/officeDocument/2006/relationships/image" Target="../media/image160.png"/><Relationship Id="rId4" Type="http://schemas.openxmlformats.org/officeDocument/2006/relationships/image" Target="../media/image79.svg"/><Relationship Id="rId9" Type="http://schemas.openxmlformats.org/officeDocument/2006/relationships/image" Target="../media/image53.svg"/></Relationships>
</file>

<file path=ppt/slides/_rels/slide52.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62.png"/><Relationship Id="rId3" Type="http://schemas.openxmlformats.org/officeDocument/2006/relationships/image" Target="../media/image78.png"/><Relationship Id="rId7" Type="http://schemas.openxmlformats.org/officeDocument/2006/relationships/image" Target="../media/image159.png"/><Relationship Id="rId12" Type="http://schemas.openxmlformats.org/officeDocument/2006/relationships/image" Target="../media/image167.sv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58.png"/><Relationship Id="rId11" Type="http://schemas.openxmlformats.org/officeDocument/2006/relationships/image" Target="../media/image161.png"/><Relationship Id="rId5" Type="http://schemas.openxmlformats.org/officeDocument/2006/relationships/image" Target="../media/image157.png"/><Relationship Id="rId10" Type="http://schemas.openxmlformats.org/officeDocument/2006/relationships/image" Target="../media/image160.png"/><Relationship Id="rId4" Type="http://schemas.openxmlformats.org/officeDocument/2006/relationships/image" Target="../media/image79.svg"/><Relationship Id="rId9" Type="http://schemas.openxmlformats.org/officeDocument/2006/relationships/image" Target="../media/image166.sv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image" Target="../media/image16.png"/><Relationship Id="rId7" Type="http://schemas.openxmlformats.org/officeDocument/2006/relationships/image" Target="../media/image17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77.png"/><Relationship Id="rId5" Type="http://schemas.openxmlformats.org/officeDocument/2006/relationships/image" Target="../media/image320.png"/><Relationship Id="rId4" Type="http://schemas.openxmlformats.org/officeDocument/2006/relationships/image" Target="../media/image17.svg"/></Relationships>
</file>

<file path=ppt/slides/_rels/slide56.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6.png"/><Relationship Id="rId7" Type="http://schemas.openxmlformats.org/officeDocument/2006/relationships/image" Target="../media/image178.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77.png"/><Relationship Id="rId5" Type="http://schemas.openxmlformats.org/officeDocument/2006/relationships/image" Target="../media/image180.png"/><Relationship Id="rId4" Type="http://schemas.openxmlformats.org/officeDocument/2006/relationships/image" Target="../media/image17.svg"/></Relationships>
</file>

<file path=ppt/slides/_rels/slide57.xml.rels><?xml version="1.0" encoding="UTF-8" standalone="yes"?>
<Relationships xmlns="http://schemas.openxmlformats.org/package/2006/relationships"><Relationship Id="rId8" Type="http://schemas.openxmlformats.org/officeDocument/2006/relationships/image" Target="../media/image179.png"/><Relationship Id="rId13" Type="http://schemas.openxmlformats.org/officeDocument/2006/relationships/image" Target="../media/image176.png"/><Relationship Id="rId3" Type="http://schemas.openxmlformats.org/officeDocument/2006/relationships/image" Target="../media/image16.png"/><Relationship Id="rId7" Type="http://schemas.openxmlformats.org/officeDocument/2006/relationships/image" Target="../media/image183.png"/><Relationship Id="rId12" Type="http://schemas.openxmlformats.org/officeDocument/2006/relationships/image" Target="../media/image187.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82.png"/><Relationship Id="rId11" Type="http://schemas.openxmlformats.org/officeDocument/2006/relationships/image" Target="../media/image186.png"/><Relationship Id="rId5" Type="http://schemas.openxmlformats.org/officeDocument/2006/relationships/image" Target="../media/image180.png"/><Relationship Id="rId15" Type="http://schemas.openxmlformats.org/officeDocument/2006/relationships/image" Target="../media/image190.png"/><Relationship Id="rId10" Type="http://schemas.openxmlformats.org/officeDocument/2006/relationships/image" Target="../media/image170.svg"/><Relationship Id="rId4" Type="http://schemas.openxmlformats.org/officeDocument/2006/relationships/image" Target="../media/image17.svg"/><Relationship Id="rId9" Type="http://schemas.openxmlformats.org/officeDocument/2006/relationships/image" Target="../media/image169.png"/><Relationship Id="rId14" Type="http://schemas.openxmlformats.org/officeDocument/2006/relationships/image" Target="../media/image177.svg"/></Relationships>
</file>

<file path=ppt/slides/_rels/slide58.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image" Target="../media/image188.png"/><Relationship Id="rId3" Type="http://schemas.openxmlformats.org/officeDocument/2006/relationships/image" Target="../media/image16.png"/><Relationship Id="rId7" Type="http://schemas.openxmlformats.org/officeDocument/2006/relationships/image" Target="../media/image179.png"/><Relationship Id="rId12" Type="http://schemas.openxmlformats.org/officeDocument/2006/relationships/image" Target="../media/image193.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82.png"/><Relationship Id="rId11" Type="http://schemas.openxmlformats.org/officeDocument/2006/relationships/image" Target="../media/image187.png"/><Relationship Id="rId5" Type="http://schemas.openxmlformats.org/officeDocument/2006/relationships/image" Target="../media/image180.png"/><Relationship Id="rId15" Type="http://schemas.openxmlformats.org/officeDocument/2006/relationships/image" Target="../media/image190.png"/><Relationship Id="rId10" Type="http://schemas.openxmlformats.org/officeDocument/2006/relationships/image" Target="../media/image186.png"/><Relationship Id="rId4" Type="http://schemas.openxmlformats.org/officeDocument/2006/relationships/image" Target="../media/image17.svg"/><Relationship Id="rId9" Type="http://schemas.openxmlformats.org/officeDocument/2006/relationships/image" Target="../media/image185.svg"/><Relationship Id="rId14" Type="http://schemas.openxmlformats.org/officeDocument/2006/relationships/image" Target="../media/image189.svg"/></Relationships>
</file>

<file path=ppt/slides/_rels/slide59.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image" Target="../media/image170.svg"/><Relationship Id="rId18" Type="http://schemas.openxmlformats.org/officeDocument/2006/relationships/image" Target="../media/image189.svg"/><Relationship Id="rId3" Type="http://schemas.openxmlformats.org/officeDocument/2006/relationships/image" Target="../media/image16.png"/><Relationship Id="rId21" Type="http://schemas.openxmlformats.org/officeDocument/2006/relationships/image" Target="../media/image176.png"/><Relationship Id="rId7" Type="http://schemas.openxmlformats.org/officeDocument/2006/relationships/image" Target="../media/image179.png"/><Relationship Id="rId12" Type="http://schemas.openxmlformats.org/officeDocument/2006/relationships/image" Target="../media/image169.png"/><Relationship Id="rId17" Type="http://schemas.openxmlformats.org/officeDocument/2006/relationships/image" Target="../media/image188.png"/><Relationship Id="rId2" Type="http://schemas.openxmlformats.org/officeDocument/2006/relationships/notesSlide" Target="../notesSlides/notesSlide56.xml"/><Relationship Id="rId16" Type="http://schemas.openxmlformats.org/officeDocument/2006/relationships/image" Target="../media/image199.png"/><Relationship Id="rId20" Type="http://schemas.openxmlformats.org/officeDocument/2006/relationships/image" Target="../media/image201.png"/><Relationship Id="rId1" Type="http://schemas.openxmlformats.org/officeDocument/2006/relationships/slideLayout" Target="../slideLayouts/slideLayout2.xml"/><Relationship Id="rId6" Type="http://schemas.openxmlformats.org/officeDocument/2006/relationships/image" Target="../media/image182.png"/><Relationship Id="rId11" Type="http://schemas.openxmlformats.org/officeDocument/2006/relationships/image" Target="../media/image187.png"/><Relationship Id="rId5" Type="http://schemas.openxmlformats.org/officeDocument/2006/relationships/image" Target="../media/image180.png"/><Relationship Id="rId15" Type="http://schemas.openxmlformats.org/officeDocument/2006/relationships/image" Target="../media/image198.png"/><Relationship Id="rId10" Type="http://schemas.openxmlformats.org/officeDocument/2006/relationships/image" Target="../media/image196.png"/><Relationship Id="rId19" Type="http://schemas.openxmlformats.org/officeDocument/2006/relationships/image" Target="../media/image200.png"/><Relationship Id="rId4" Type="http://schemas.openxmlformats.org/officeDocument/2006/relationships/image" Target="../media/image17.svg"/><Relationship Id="rId9" Type="http://schemas.openxmlformats.org/officeDocument/2006/relationships/image" Target="../media/image185.svg"/><Relationship Id="rId14" Type="http://schemas.openxmlformats.org/officeDocument/2006/relationships/image" Target="../media/image197.png"/><Relationship Id="rId22" Type="http://schemas.openxmlformats.org/officeDocument/2006/relationships/image" Target="../media/image177.sv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1.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7.png"/></Relationships>
</file>

<file path=ppt/slides/_rels/slide60.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image" Target="../media/image170.svg"/><Relationship Id="rId18" Type="http://schemas.openxmlformats.org/officeDocument/2006/relationships/image" Target="../media/image189.svg"/><Relationship Id="rId3" Type="http://schemas.openxmlformats.org/officeDocument/2006/relationships/image" Target="../media/image16.png"/><Relationship Id="rId21" Type="http://schemas.openxmlformats.org/officeDocument/2006/relationships/image" Target="../media/image176.png"/><Relationship Id="rId7" Type="http://schemas.openxmlformats.org/officeDocument/2006/relationships/image" Target="../media/image202.png"/><Relationship Id="rId12" Type="http://schemas.openxmlformats.org/officeDocument/2006/relationships/image" Target="../media/image169.png"/><Relationship Id="rId17" Type="http://schemas.openxmlformats.org/officeDocument/2006/relationships/image" Target="../media/image188.png"/><Relationship Id="rId2" Type="http://schemas.openxmlformats.org/officeDocument/2006/relationships/notesSlide" Target="../notesSlides/notesSlide57.xml"/><Relationship Id="rId16" Type="http://schemas.openxmlformats.org/officeDocument/2006/relationships/image" Target="../media/image199.png"/><Relationship Id="rId20" Type="http://schemas.openxmlformats.org/officeDocument/2006/relationships/image" Target="../media/image201.png"/><Relationship Id="rId1" Type="http://schemas.openxmlformats.org/officeDocument/2006/relationships/slideLayout" Target="../slideLayouts/slideLayout2.xml"/><Relationship Id="rId6" Type="http://schemas.openxmlformats.org/officeDocument/2006/relationships/image" Target="../media/image182.png"/><Relationship Id="rId11" Type="http://schemas.openxmlformats.org/officeDocument/2006/relationships/image" Target="../media/image187.png"/><Relationship Id="rId5" Type="http://schemas.openxmlformats.org/officeDocument/2006/relationships/image" Target="../media/image180.png"/><Relationship Id="rId15" Type="http://schemas.openxmlformats.org/officeDocument/2006/relationships/image" Target="../media/image198.png"/><Relationship Id="rId23" Type="http://schemas.openxmlformats.org/officeDocument/2006/relationships/image" Target="../media/image203.png"/><Relationship Id="rId10" Type="http://schemas.openxmlformats.org/officeDocument/2006/relationships/image" Target="../media/image196.png"/><Relationship Id="rId19" Type="http://schemas.openxmlformats.org/officeDocument/2006/relationships/image" Target="../media/image200.png"/><Relationship Id="rId4" Type="http://schemas.openxmlformats.org/officeDocument/2006/relationships/image" Target="../media/image17.svg"/><Relationship Id="rId9" Type="http://schemas.openxmlformats.org/officeDocument/2006/relationships/image" Target="../media/image185.svg"/><Relationship Id="rId14" Type="http://schemas.openxmlformats.org/officeDocument/2006/relationships/image" Target="../media/image197.png"/><Relationship Id="rId22" Type="http://schemas.openxmlformats.org/officeDocument/2006/relationships/image" Target="../media/image177.svg"/></Relationships>
</file>

<file path=ppt/slides/_rels/slide61.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0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7.svg"/><Relationship Id="rId1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6.pn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22.png"/><Relationship Id="rId5" Type="http://schemas.openxmlformats.org/officeDocument/2006/relationships/image" Target="../media/image4.png"/><Relationship Id="rId15" Type="http://schemas.openxmlformats.org/officeDocument/2006/relationships/image" Target="../media/image24.png"/><Relationship Id="rId10" Type="http://schemas.openxmlformats.org/officeDocument/2006/relationships/image" Target="../media/image9.svg"/><Relationship Id="rId19" Type="http://schemas.openxmlformats.org/officeDocument/2006/relationships/image" Target="../media/image2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image" Target="../media/image29.png"/><Relationship Id="rId7" Type="http://schemas.openxmlformats.org/officeDocument/2006/relationships/image" Target="../media/image5.svg"/><Relationship Id="rId12" Type="http://schemas.openxmlformats.org/officeDocument/2006/relationships/image" Target="../media/image22.png"/><Relationship Id="rId2" Type="http://schemas.openxmlformats.org/officeDocument/2006/relationships/notesSlide" Target="../notesSlides/notesSlide8.xml"/><Relationship Id="rId16" Type="http://schemas.openxmlformats.org/officeDocument/2006/relationships/image" Target="../media/image240.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2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90.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7.svg"/><Relationship Id="rId5" Type="http://schemas.openxmlformats.org/officeDocument/2006/relationships/image" Target="../media/image6.png"/><Relationship Id="rId15" Type="http://schemas.openxmlformats.org/officeDocument/2006/relationships/image" Target="../media/image31.svg"/><Relationship Id="rId10" Type="http://schemas.openxmlformats.org/officeDocument/2006/relationships/image" Target="../media/image16.png"/><Relationship Id="rId4" Type="http://schemas.openxmlformats.org/officeDocument/2006/relationships/image" Target="../media/image5.svg"/><Relationship Id="rId9" Type="http://schemas.openxmlformats.org/officeDocument/2006/relationships/image" Target="../media/image104.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C2F9-CC4E-5C36-B70A-3E37610DA41A}"/>
              </a:ext>
            </a:extLst>
          </p:cNvPr>
          <p:cNvSpPr>
            <a:spLocks noGrp="1"/>
          </p:cNvSpPr>
          <p:nvPr>
            <p:ph type="ctrTitle"/>
          </p:nvPr>
        </p:nvSpPr>
        <p:spPr>
          <a:xfrm>
            <a:off x="7537528" y="1032764"/>
            <a:ext cx="4308672" cy="3224045"/>
          </a:xfrm>
        </p:spPr>
        <p:txBody>
          <a:bodyPr anchor="b">
            <a:noAutofit/>
          </a:bodyPr>
          <a:lstStyle/>
          <a:p>
            <a:r>
              <a:rPr lang="en-US" sz="4400" dirty="0"/>
              <a:t>Unique NIZKs and Steganography</a:t>
            </a:r>
            <a:br>
              <a:rPr lang="en-US" sz="4400" dirty="0"/>
            </a:br>
            <a:r>
              <a:rPr lang="en-US" sz="4400" dirty="0"/>
              <a:t>Detection</a:t>
            </a:r>
          </a:p>
        </p:txBody>
      </p:sp>
      <p:sp>
        <p:nvSpPr>
          <p:cNvPr id="3" name="Subtitle 2">
            <a:extLst>
              <a:ext uri="{FF2B5EF4-FFF2-40B4-BE49-F238E27FC236}">
                <a16:creationId xmlns:a16="http://schemas.microsoft.com/office/drawing/2014/main" id="{DBD343FE-7E69-FE2B-4A56-4766469C74F3}"/>
              </a:ext>
            </a:extLst>
          </p:cNvPr>
          <p:cNvSpPr>
            <a:spLocks noGrp="1"/>
          </p:cNvSpPr>
          <p:nvPr>
            <p:ph type="subTitle" idx="1"/>
          </p:nvPr>
        </p:nvSpPr>
        <p:spPr>
          <a:xfrm>
            <a:off x="7535756" y="5046281"/>
            <a:ext cx="4308672" cy="1172408"/>
          </a:xfrm>
        </p:spPr>
        <p:txBody>
          <a:bodyPr anchor="t">
            <a:normAutofit fontScale="85000" lnSpcReduction="10000"/>
          </a:bodyPr>
          <a:lstStyle/>
          <a:p>
            <a:r>
              <a:rPr lang="en-US" dirty="0"/>
              <a:t>Willy </a:t>
            </a:r>
            <a:r>
              <a:rPr lang="en-US" dirty="0" err="1"/>
              <a:t>quach</a:t>
            </a:r>
            <a:r>
              <a:rPr lang="en-US" dirty="0"/>
              <a:t>, </a:t>
            </a:r>
          </a:p>
          <a:p>
            <a:r>
              <a:rPr lang="en-US" u="sng" dirty="0"/>
              <a:t>LaKyah Tyner</a:t>
            </a:r>
            <a:r>
              <a:rPr lang="en-US" dirty="0"/>
              <a:t>, </a:t>
            </a:r>
          </a:p>
          <a:p>
            <a:r>
              <a:rPr lang="en-US" dirty="0"/>
              <a:t>and Daniel </a:t>
            </a:r>
            <a:r>
              <a:rPr lang="en-US" dirty="0" err="1"/>
              <a:t>wichs</a:t>
            </a:r>
            <a:endParaRPr lang="en-US" dirty="0"/>
          </a:p>
        </p:txBody>
      </p:sp>
      <p:pic>
        <p:nvPicPr>
          <p:cNvPr id="4" name="Picture 3" descr="Isolated twigs and flowers on a white surface">
            <a:extLst>
              <a:ext uri="{FF2B5EF4-FFF2-40B4-BE49-F238E27FC236}">
                <a16:creationId xmlns:a16="http://schemas.microsoft.com/office/drawing/2014/main" id="{7A868939-687D-0EAB-9EAF-55DB52C86F97}"/>
              </a:ext>
            </a:extLst>
          </p:cNvPr>
          <p:cNvPicPr>
            <a:picLocks noChangeAspect="1"/>
          </p:cNvPicPr>
          <p:nvPr/>
        </p:nvPicPr>
        <p:blipFill>
          <a:blip r:embed="rId3"/>
          <a:srcRect l="21599" r="7908" b="2"/>
          <a:stretch/>
        </p:blipFill>
        <p:spPr>
          <a:xfrm>
            <a:off x="20" y="10"/>
            <a:ext cx="6931132" cy="6857990"/>
          </a:xfrm>
          <a:prstGeom prst="rect">
            <a:avLst/>
          </a:prstGeom>
        </p:spPr>
      </p:pic>
    </p:spTree>
    <p:extLst>
      <p:ext uri="{BB962C8B-B14F-4D97-AF65-F5344CB8AC3E}">
        <p14:creationId xmlns:p14="http://schemas.microsoft.com/office/powerpoint/2010/main" val="1877308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43E839-E063-B10E-E26F-41B9459D84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CF3BC-89F2-2669-B61C-8F5D0184087A}"/>
              </a:ext>
            </a:extLst>
          </p:cNvPr>
          <p:cNvSpPr>
            <a:spLocks noGrp="1"/>
          </p:cNvSpPr>
          <p:nvPr>
            <p:ph type="title"/>
          </p:nvPr>
        </p:nvSpPr>
        <p:spPr>
          <a:xfrm>
            <a:off x="336884" y="441833"/>
            <a:ext cx="11325060" cy="771079"/>
          </a:xfrm>
        </p:spPr>
        <p:txBody>
          <a:bodyPr>
            <a:normAutofit/>
          </a:bodyPr>
          <a:lstStyle/>
          <a:p>
            <a:r>
              <a:rPr lang="en-US" sz="3600" dirty="0"/>
              <a:t>The Model and Our Results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2F9F269-13D5-FCDE-4106-EB01FE56E232}"/>
                  </a:ext>
                </a:extLst>
              </p:cNvPr>
              <p:cNvSpPr>
                <a:spLocks noGrp="1"/>
              </p:cNvSpPr>
              <p:nvPr>
                <p:ph idx="1"/>
              </p:nvPr>
            </p:nvSpPr>
            <p:spPr>
              <a:xfrm>
                <a:off x="336884" y="1708484"/>
                <a:ext cx="11325060" cy="4621185"/>
              </a:xfrm>
            </p:spPr>
            <p:txBody>
              <a:bodyPr>
                <a:noAutofit/>
              </a:bodyPr>
              <a:lstStyle/>
              <a:p>
                <a:pPr marL="0" indent="0">
                  <a:buNone/>
                </a:pPr>
                <a:r>
                  <a:rPr lang="en-US" sz="2200" dirty="0"/>
                  <a:t>We consider a version of unique zero-knowledge proofs (UNIZKs) [</a:t>
                </a:r>
                <a:r>
                  <a:rPr lang="en-US" sz="2200" dirty="0" err="1"/>
                  <a:t>Lepinski</a:t>
                </a:r>
                <a:r>
                  <a:rPr lang="en-US" sz="2200" dirty="0"/>
                  <a:t>, </a:t>
                </a:r>
                <a:r>
                  <a:rPr lang="en-US" sz="2200" dirty="0" err="1"/>
                  <a:t>Micali</a:t>
                </a:r>
                <a:r>
                  <a:rPr lang="en-US" sz="2200" dirty="0"/>
                  <a:t>, </a:t>
                </a:r>
                <a:r>
                  <a:rPr lang="en-US" sz="2200" dirty="0" err="1"/>
                  <a:t>shelat</a:t>
                </a:r>
                <a:r>
                  <a:rPr lang="en-US" sz="2200" dirty="0"/>
                  <a:t> 05] with the following two relaxations:</a:t>
                </a:r>
              </a:p>
              <a:p>
                <a:pPr marL="457200" indent="-457200">
                  <a:buFont typeface="+mj-lt"/>
                  <a:buAutoNum type="arabicPeriod"/>
                </a:pPr>
                <a:r>
                  <a:rPr lang="en-US" sz="2200" dirty="0"/>
                  <a:t>Stat. unique </a:t>
                </a:r>
                <a:r>
                  <a:rPr lang="en-US" sz="2200" b="1" dirty="0"/>
                  <a:t>proofs</a:t>
                </a:r>
                <a:r>
                  <a:rPr lang="en-US" sz="2200" dirty="0"/>
                  <a:t> </a:t>
                </a:r>
                <a14:m>
                  <m:oMath xmlns:m="http://schemas.openxmlformats.org/officeDocument/2006/math">
                    <m:r>
                      <a:rPr lang="en-US" sz="2200" b="0" i="1" smtClean="0">
                        <a:latin typeface="Cambria Math" panose="02040503050406030204" pitchFamily="18" charset="0"/>
                      </a:rPr>
                      <m:t>𝜋</m:t>
                    </m:r>
                  </m:oMath>
                </a14:m>
                <a:r>
                  <a:rPr lang="en-US" sz="2200" dirty="0"/>
                  <a:t> for NP languages with comp. unique </a:t>
                </a:r>
                <a:r>
                  <a:rPr lang="en-US" sz="2200" b="1" dirty="0"/>
                  <a:t>witnesses </a:t>
                </a:r>
                <a14:m>
                  <m:oMath xmlns:m="http://schemas.openxmlformats.org/officeDocument/2006/math">
                    <m:r>
                      <a:rPr lang="en-US" sz="2200" i="1">
                        <a:latin typeface="Cambria Math" panose="02040503050406030204" pitchFamily="18" charset="0"/>
                      </a:rPr>
                      <m:t>𝑤</m:t>
                    </m:r>
                  </m:oMath>
                </a14:m>
                <a:endParaRPr lang="en-US" sz="2200" dirty="0"/>
              </a:p>
              <a:p>
                <a:pPr marL="0" indent="0">
                  <a:buNone/>
                </a:pPr>
                <a:r>
                  <a:rPr lang="en-US" sz="2200" dirty="0"/>
                  <a:t>Any malicious </a:t>
                </a:r>
                <a14:m>
                  <m:oMath xmlns:m="http://schemas.openxmlformats.org/officeDocument/2006/math">
                    <m:r>
                      <a:rPr lang="en-US" sz="2200" i="1" smtClean="0">
                        <a:latin typeface="Cambria Math" panose="02040503050406030204" pitchFamily="18" charset="0"/>
                        <a:ea typeface="Cambria Math" panose="02040503050406030204" pitchFamily="18" charset="0"/>
                      </a:rPr>
                      <m:t>𝒜</m:t>
                    </m:r>
                  </m:oMath>
                </a14:m>
                <a:r>
                  <a:rPr lang="en-US" sz="2200" dirty="0"/>
                  <a:t> who can produce accepting </a:t>
                </a:r>
                <a14:m>
                  <m:oMath xmlns:m="http://schemas.openxmlformats.org/officeDocument/2006/math">
                    <m:r>
                      <a:rPr lang="en-US" sz="2200" b="0" i="1" smtClean="0">
                        <a:latin typeface="Cambria Math" panose="02040503050406030204" pitchFamily="18" charset="0"/>
                      </a:rPr>
                      <m:t>𝜋</m:t>
                    </m:r>
                    <m:r>
                      <a:rPr lang="en-US" sz="2200" b="0" i="1" smtClean="0">
                        <a:latin typeface="Cambria Math" panose="02040503050406030204" pitchFamily="18" charset="0"/>
                      </a:rPr>
                      <m:t>≠</m:t>
                    </m:r>
                    <m:r>
                      <a:rPr lang="en-US" sz="2200" b="0" i="1" smtClean="0">
                        <a:latin typeface="Cambria Math" panose="02040503050406030204" pitchFamily="18" charset="0"/>
                      </a:rPr>
                      <m:t>𝜋</m:t>
                    </m:r>
                    <m:r>
                      <a:rPr lang="en-US" sz="2200" b="0" i="1" smtClean="0">
                        <a:latin typeface="Cambria Math" panose="02040503050406030204" pitchFamily="18" charset="0"/>
                      </a:rPr>
                      <m:t>′</m:t>
                    </m:r>
                  </m:oMath>
                </a14:m>
                <a:r>
                  <a:rPr lang="en-US" sz="2200" dirty="0"/>
                  <a:t>  for </a:t>
                </a:r>
                <a14:m>
                  <m:oMath xmlns:m="http://schemas.openxmlformats.org/officeDocument/2006/math">
                    <m:r>
                      <a:rPr lang="en-US" sz="2200" b="0" i="1" smtClean="0">
                        <a:latin typeface="Cambria Math" panose="02040503050406030204" pitchFamily="18" charset="0"/>
                      </a:rPr>
                      <m:t>𝑥</m:t>
                    </m:r>
                  </m:oMath>
                </a14:m>
                <a:r>
                  <a:rPr lang="en-US" sz="2200" dirty="0"/>
                  <a:t> also knows valid </a:t>
                </a:r>
                <a14:m>
                  <m:oMath xmlns:m="http://schemas.openxmlformats.org/officeDocument/2006/math">
                    <m:r>
                      <a:rPr lang="en-US" sz="2200" b="0" i="1" smtClean="0">
                        <a:latin typeface="Cambria Math" panose="02040503050406030204" pitchFamily="18" charset="0"/>
                      </a:rPr>
                      <m:t>𝑤</m:t>
                    </m:r>
                    <m:r>
                      <a:rPr lang="en-US" sz="2200" b="0" i="1" smtClean="0">
                        <a:latin typeface="Cambria Math" panose="02040503050406030204" pitchFamily="18" charset="0"/>
                      </a:rPr>
                      <m:t>≠</m:t>
                    </m:r>
                    <m:r>
                      <a:rPr lang="en-US" sz="2200" b="0" i="1" smtClean="0">
                        <a:latin typeface="Cambria Math" panose="02040503050406030204" pitchFamily="18" charset="0"/>
                      </a:rPr>
                      <m:t>𝑤</m:t>
                    </m:r>
                    <m:r>
                      <a:rPr lang="en-US" sz="2200" b="0" i="1" smtClean="0">
                        <a:latin typeface="Cambria Math" panose="02040503050406030204" pitchFamily="18" charset="0"/>
                      </a:rPr>
                      <m:t>′</m:t>
                    </m:r>
                  </m:oMath>
                </a14:m>
                <a:endParaRPr lang="en-US" sz="2200" dirty="0"/>
              </a:p>
              <a:p>
                <a:pPr marL="0" indent="0">
                  <a:buNone/>
                </a:pPr>
                <a:endParaRPr lang="en-US" sz="2200" dirty="0"/>
              </a:p>
              <a:p>
                <a:pPr marL="457200" indent="-457200">
                  <a:buFont typeface="+mj-lt"/>
                  <a:buAutoNum type="arabicPeriod" startAt="2"/>
                </a:pPr>
                <a:r>
                  <a:rPr lang="en-US" sz="2200" dirty="0"/>
                  <a:t>UNIZKs with prover setup. Given a </a:t>
                </a:r>
                <a14:m>
                  <m:oMath xmlns:m="http://schemas.openxmlformats.org/officeDocument/2006/math">
                    <m:r>
                      <a:rPr lang="en-US" sz="2200" b="0" i="1" smtClean="0">
                        <a:latin typeface="Cambria Math" panose="02040503050406030204" pitchFamily="18" charset="0"/>
                      </a:rPr>
                      <m:t>𝑐𝑟𝑠</m:t>
                    </m:r>
                  </m:oMath>
                </a14:m>
                <a:r>
                  <a:rPr lang="en-US" sz="2200" dirty="0"/>
                  <a:t> the prover samples random </a:t>
                </a:r>
                <a14:m>
                  <m:oMath xmlns:m="http://schemas.openxmlformats.org/officeDocument/2006/math">
                    <m:r>
                      <a:rPr lang="en-US" sz="2200" b="0" i="1" smtClean="0">
                        <a:latin typeface="Cambria Math" panose="02040503050406030204" pitchFamily="18" charset="0"/>
                      </a:rPr>
                      <m:t>(</m:t>
                    </m:r>
                    <m:r>
                      <a:rPr lang="en-US" sz="2200" b="0" i="1" smtClean="0">
                        <a:latin typeface="Cambria Math" panose="02040503050406030204" pitchFamily="18" charset="0"/>
                      </a:rPr>
                      <m:t>𝑝𝑘</m:t>
                    </m:r>
                    <m:r>
                      <a:rPr lang="en-US" sz="2200" b="0" i="1" smtClean="0">
                        <a:latin typeface="Cambria Math" panose="02040503050406030204" pitchFamily="18" charset="0"/>
                      </a:rPr>
                      <m:t>,</m:t>
                    </m:r>
                    <m:r>
                      <a:rPr lang="en-US" sz="2200" b="0" i="1" smtClean="0">
                        <a:latin typeface="Cambria Math" panose="02040503050406030204" pitchFamily="18" charset="0"/>
                      </a:rPr>
                      <m:t>𝑠𝑘</m:t>
                    </m:r>
                    <m:r>
                      <a:rPr lang="en-US" sz="2200" b="0" i="1" smtClean="0">
                        <a:latin typeface="Cambria Math" panose="02040503050406030204" pitchFamily="18" charset="0"/>
                      </a:rPr>
                      <m:t>)</m:t>
                    </m:r>
                  </m:oMath>
                </a14:m>
                <a:r>
                  <a:rPr lang="en-US" sz="2200" dirty="0"/>
                  <a:t> </a:t>
                </a:r>
              </a:p>
              <a:p>
                <a:pPr marL="0" indent="0">
                  <a:buNone/>
                </a:pPr>
                <a14:m>
                  <m:oMath xmlns:m="http://schemas.openxmlformats.org/officeDocument/2006/math">
                    <m:r>
                      <a:rPr lang="en-US" sz="2200" b="0" i="1" smtClean="0">
                        <a:latin typeface="Cambria Math" panose="02040503050406030204" pitchFamily="18" charset="0"/>
                      </a:rPr>
                      <m:t>𝑠𝑘</m:t>
                    </m:r>
                  </m:oMath>
                </a14:m>
                <a:r>
                  <a:rPr lang="en-US" sz="2200" dirty="0"/>
                  <a:t> is used to generate proofs for arbitrarily many statements. Once </a:t>
                </a:r>
                <a14:m>
                  <m:oMath xmlns:m="http://schemas.openxmlformats.org/officeDocument/2006/math">
                    <m:r>
                      <a:rPr lang="en-US" sz="2200" b="0" i="1" smtClean="0">
                        <a:latin typeface="Cambria Math" panose="02040503050406030204" pitchFamily="18" charset="0"/>
                      </a:rPr>
                      <m:t>𝑝𝑘</m:t>
                    </m:r>
                  </m:oMath>
                </a14:m>
                <a:r>
                  <a:rPr lang="en-US" sz="2200" dirty="0"/>
                  <a:t> is fixed, subsequent proofs are unique</a:t>
                </a:r>
              </a:p>
              <a:p>
                <a:pPr marL="0" indent="0">
                  <a:buNone/>
                </a:pPr>
                <a:endParaRPr lang="en-US" sz="2200" dirty="0"/>
              </a:p>
              <a:p>
                <a:pPr marL="0" indent="0">
                  <a:buNone/>
                </a:pPr>
                <a:r>
                  <a:rPr lang="en-US" sz="2200" dirty="0"/>
                  <a:t>* We show that removing either relaxation implies witness encryption</a:t>
                </a:r>
              </a:p>
            </p:txBody>
          </p:sp>
        </mc:Choice>
        <mc:Fallback>
          <p:sp>
            <p:nvSpPr>
              <p:cNvPr id="3" name="Content Placeholder 2">
                <a:extLst>
                  <a:ext uri="{FF2B5EF4-FFF2-40B4-BE49-F238E27FC236}">
                    <a16:creationId xmlns:a16="http://schemas.microsoft.com/office/drawing/2014/main" id="{B2F9F269-13D5-FCDE-4106-EB01FE56E232}"/>
                  </a:ext>
                </a:extLst>
              </p:cNvPr>
              <p:cNvSpPr>
                <a:spLocks noGrp="1" noRot="1" noChangeAspect="1" noMove="1" noResize="1" noEditPoints="1" noAdjustHandles="1" noChangeArrowheads="1" noChangeShapeType="1" noTextEdit="1"/>
              </p:cNvSpPr>
              <p:nvPr>
                <p:ph idx="1"/>
              </p:nvPr>
            </p:nvSpPr>
            <p:spPr>
              <a:xfrm>
                <a:off x="336884" y="1708484"/>
                <a:ext cx="11325060" cy="4621185"/>
              </a:xfrm>
              <a:blipFill>
                <a:blip r:embed="rId3"/>
                <a:stretch>
                  <a:fillRect l="-672" r="-224" b="-10137"/>
                </a:stretch>
              </a:blipFill>
            </p:spPr>
            <p:txBody>
              <a:bodyPr/>
              <a:lstStyle/>
              <a:p>
                <a:r>
                  <a:rPr lang="en-US">
                    <a:noFill/>
                  </a:rPr>
                  <a:t> </a:t>
                </a:r>
              </a:p>
            </p:txBody>
          </p:sp>
        </mc:Fallback>
      </mc:AlternateContent>
    </p:spTree>
    <p:extLst>
      <p:ext uri="{BB962C8B-B14F-4D97-AF65-F5344CB8AC3E}">
        <p14:creationId xmlns:p14="http://schemas.microsoft.com/office/powerpoint/2010/main" val="132855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0665E4-0A2D-4AD1-1F1A-3FFD043C9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42FFB-7D9E-568C-371E-6D4E05C5EDD6}"/>
              </a:ext>
            </a:extLst>
          </p:cNvPr>
          <p:cNvSpPr>
            <a:spLocks noGrp="1"/>
          </p:cNvSpPr>
          <p:nvPr>
            <p:ph type="title"/>
          </p:nvPr>
        </p:nvSpPr>
        <p:spPr>
          <a:xfrm>
            <a:off x="336884" y="441833"/>
            <a:ext cx="11325060" cy="771079"/>
          </a:xfrm>
        </p:spPr>
        <p:txBody>
          <a:bodyPr>
            <a:normAutofit/>
          </a:bodyPr>
          <a:lstStyle/>
          <a:p>
            <a:r>
              <a:rPr lang="en-US" sz="3600" dirty="0"/>
              <a:t>The Model and Our Results</a:t>
            </a:r>
          </a:p>
        </p:txBody>
      </p:sp>
      <p:sp>
        <p:nvSpPr>
          <p:cNvPr id="3" name="Content Placeholder 2">
            <a:extLst>
              <a:ext uri="{FF2B5EF4-FFF2-40B4-BE49-F238E27FC236}">
                <a16:creationId xmlns:a16="http://schemas.microsoft.com/office/drawing/2014/main" id="{F9695DB3-08D3-EBD2-EA7E-1189635AF4F8}"/>
              </a:ext>
            </a:extLst>
          </p:cNvPr>
          <p:cNvSpPr>
            <a:spLocks noGrp="1"/>
          </p:cNvSpPr>
          <p:nvPr>
            <p:ph idx="1"/>
          </p:nvPr>
        </p:nvSpPr>
        <p:spPr>
          <a:xfrm>
            <a:off x="336884" y="1708484"/>
            <a:ext cx="11325060" cy="4621185"/>
          </a:xfrm>
        </p:spPr>
        <p:txBody>
          <a:bodyPr anchor="ctr">
            <a:normAutofit/>
          </a:bodyPr>
          <a:lstStyle/>
          <a:p>
            <a:pPr marL="0" indent="0">
              <a:buNone/>
            </a:pPr>
            <a:r>
              <a:rPr lang="en-US" sz="2800" dirty="0"/>
              <a:t>Assuming the hardness of Learning with Errors (LWE), we build </a:t>
            </a:r>
            <a:r>
              <a:rPr lang="en-US" sz="2800" i="1" dirty="0"/>
              <a:t>multi-theorem</a:t>
            </a:r>
            <a:r>
              <a:rPr lang="en-US" sz="2800" dirty="0"/>
              <a:t> Unique NIZKs (UNIZKs) for NP satisfying adaptive* soundness/uniqueness/zero-knowledge.</a:t>
            </a:r>
          </a:p>
          <a:p>
            <a:pPr marL="0" indent="0">
              <a:buNone/>
            </a:pPr>
            <a:endParaRPr lang="en-US" sz="2800"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6D968FF-832D-A13C-7BAD-4521148FAF8A}"/>
                  </a:ext>
                </a:extLst>
              </p:cNvPr>
              <p:cNvSpPr txBox="1"/>
              <p:nvPr/>
            </p:nvSpPr>
            <p:spPr>
              <a:xfrm>
                <a:off x="3965410" y="6129613"/>
                <a:ext cx="6457665" cy="400110"/>
              </a:xfrm>
              <a:prstGeom prst="rect">
                <a:avLst/>
              </a:prstGeom>
              <a:noFill/>
            </p:spPr>
            <p:txBody>
              <a:bodyPr wrap="none" rtlCol="0">
                <a:spAutoFit/>
              </a:bodyPr>
              <a:lstStyle/>
              <a:p>
                <a:r>
                  <a:rPr lang="en-US" sz="2000" dirty="0"/>
                  <a:t>*Adversary can see the </a:t>
                </a:r>
                <a14:m>
                  <m:oMath xmlns:m="http://schemas.openxmlformats.org/officeDocument/2006/math">
                    <m:r>
                      <a:rPr lang="en-US" sz="2000" b="0" i="1" smtClean="0">
                        <a:latin typeface="Cambria Math" panose="02040503050406030204" pitchFamily="18" charset="0"/>
                      </a:rPr>
                      <m:t>𝑐𝑟𝑠</m:t>
                    </m:r>
                  </m:oMath>
                </a14:m>
                <a:r>
                  <a:rPr lang="en-US" sz="2000" dirty="0"/>
                  <a:t> before choosing statement</a:t>
                </a:r>
              </a:p>
            </p:txBody>
          </p:sp>
        </mc:Choice>
        <mc:Fallback>
          <p:sp>
            <p:nvSpPr>
              <p:cNvPr id="4" name="TextBox 3">
                <a:extLst>
                  <a:ext uri="{FF2B5EF4-FFF2-40B4-BE49-F238E27FC236}">
                    <a16:creationId xmlns:a16="http://schemas.microsoft.com/office/drawing/2014/main" id="{06D968FF-832D-A13C-7BAD-4521148FAF8A}"/>
                  </a:ext>
                </a:extLst>
              </p:cNvPr>
              <p:cNvSpPr txBox="1">
                <a:spLocks noRot="1" noChangeAspect="1" noMove="1" noResize="1" noEditPoints="1" noAdjustHandles="1" noChangeArrowheads="1" noChangeShapeType="1" noTextEdit="1"/>
              </p:cNvSpPr>
              <p:nvPr/>
            </p:nvSpPr>
            <p:spPr>
              <a:xfrm>
                <a:off x="3965410" y="6129613"/>
                <a:ext cx="6457665" cy="400110"/>
              </a:xfrm>
              <a:prstGeom prst="rect">
                <a:avLst/>
              </a:prstGeom>
              <a:blipFill>
                <a:blip r:embed="rId3"/>
                <a:stretch>
                  <a:fillRect l="-982" t="-6061" b="-24242"/>
                </a:stretch>
              </a:blipFill>
            </p:spPr>
            <p:txBody>
              <a:bodyPr/>
              <a:lstStyle/>
              <a:p>
                <a:r>
                  <a:rPr lang="en-US">
                    <a:noFill/>
                  </a:rPr>
                  <a:t> </a:t>
                </a:r>
              </a:p>
            </p:txBody>
          </p:sp>
        </mc:Fallback>
      </mc:AlternateContent>
    </p:spTree>
    <p:extLst>
      <p:ext uri="{BB962C8B-B14F-4D97-AF65-F5344CB8AC3E}">
        <p14:creationId xmlns:p14="http://schemas.microsoft.com/office/powerpoint/2010/main" val="419458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698473-1770-5431-FB02-D6856F44D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A8511-D5F9-B01E-16F3-AA125B7E510C}"/>
              </a:ext>
            </a:extLst>
          </p:cNvPr>
          <p:cNvSpPr>
            <a:spLocks noGrp="1"/>
          </p:cNvSpPr>
          <p:nvPr>
            <p:ph type="title"/>
          </p:nvPr>
        </p:nvSpPr>
        <p:spPr>
          <a:xfrm>
            <a:off x="336884" y="441833"/>
            <a:ext cx="11325060" cy="771079"/>
          </a:xfrm>
        </p:spPr>
        <p:txBody>
          <a:bodyPr>
            <a:normAutofit/>
          </a:bodyPr>
          <a:lstStyle/>
          <a:p>
            <a:r>
              <a:rPr lang="en-US" sz="3600" dirty="0"/>
              <a:t>Prior Work</a:t>
            </a:r>
          </a:p>
        </p:txBody>
      </p:sp>
      <p:sp>
        <p:nvSpPr>
          <p:cNvPr id="3" name="Content Placeholder 2">
            <a:extLst>
              <a:ext uri="{FF2B5EF4-FFF2-40B4-BE49-F238E27FC236}">
                <a16:creationId xmlns:a16="http://schemas.microsoft.com/office/drawing/2014/main" id="{074F251E-C6CC-F4D1-4228-415F16DB9DFE}"/>
              </a:ext>
            </a:extLst>
          </p:cNvPr>
          <p:cNvSpPr>
            <a:spLocks noGrp="1"/>
          </p:cNvSpPr>
          <p:nvPr>
            <p:ph idx="1"/>
          </p:nvPr>
        </p:nvSpPr>
        <p:spPr>
          <a:xfrm>
            <a:off x="336884" y="1708484"/>
            <a:ext cx="11325060" cy="4621185"/>
          </a:xfrm>
        </p:spPr>
        <p:txBody>
          <a:bodyPr>
            <a:noAutofit/>
          </a:bodyPr>
          <a:lstStyle/>
          <a:p>
            <a:pPr marL="0" indent="0">
              <a:buNone/>
            </a:pPr>
            <a:r>
              <a:rPr lang="en-US" sz="2200" dirty="0"/>
              <a:t>Fair Zero-Knowledge [</a:t>
            </a:r>
            <a:r>
              <a:rPr lang="en-US" sz="2200" dirty="0" err="1"/>
              <a:t>Lepinski</a:t>
            </a:r>
            <a:r>
              <a:rPr lang="en-US" sz="2200" dirty="0"/>
              <a:t>, </a:t>
            </a:r>
            <a:r>
              <a:rPr lang="en-US" sz="2200" dirty="0" err="1"/>
              <a:t>Micali</a:t>
            </a:r>
            <a:r>
              <a:rPr lang="en-US" sz="2200" dirty="0"/>
              <a:t>, </a:t>
            </a:r>
            <a:r>
              <a:rPr lang="en-US" sz="2200" dirty="0" err="1"/>
              <a:t>shelat</a:t>
            </a:r>
            <a:r>
              <a:rPr lang="en-US" sz="2200" dirty="0"/>
              <a:t> 05]</a:t>
            </a:r>
          </a:p>
          <a:p>
            <a:pPr lvl="1"/>
            <a:r>
              <a:rPr lang="en-US" sz="2200" dirty="0"/>
              <a:t>Essentially equivalent definition of uniqueness but they achieve UNIZKs under Quadratic </a:t>
            </a:r>
            <a:r>
              <a:rPr lang="en-US" sz="2200" dirty="0" err="1"/>
              <a:t>Residuosity</a:t>
            </a:r>
            <a:endParaRPr lang="en-US" sz="2200" dirty="0"/>
          </a:p>
          <a:p>
            <a:pPr lvl="1"/>
            <a:r>
              <a:rPr lang="en-US" sz="2200" dirty="0"/>
              <a:t>Open question to get UNIZKs from other assumptions</a:t>
            </a:r>
          </a:p>
          <a:p>
            <a:pPr marL="0" indent="0">
              <a:buNone/>
            </a:pPr>
            <a:endParaRPr lang="en-US" sz="2200" dirty="0"/>
          </a:p>
          <a:p>
            <a:pPr marL="0" indent="0">
              <a:buNone/>
            </a:pPr>
            <a:r>
              <a:rPr lang="en-US" sz="2200" dirty="0"/>
              <a:t>Steganography Free Zero Knowledge (SF-ZK) [</a:t>
            </a:r>
            <a:r>
              <a:rPr lang="en-US" sz="2200" dirty="0" err="1"/>
              <a:t>Abdolmaleki</a:t>
            </a:r>
            <a:r>
              <a:rPr lang="en-US" sz="2200" dirty="0"/>
              <a:t> et al. 22] </a:t>
            </a:r>
          </a:p>
          <a:p>
            <a:pPr lvl="1"/>
            <a:r>
              <a:rPr lang="en-US" sz="2200" dirty="0"/>
              <a:t>Similar definition but interactive proof and interactive setup between P and V</a:t>
            </a:r>
          </a:p>
        </p:txBody>
      </p:sp>
    </p:spTree>
    <p:extLst>
      <p:ext uri="{BB962C8B-B14F-4D97-AF65-F5344CB8AC3E}">
        <p14:creationId xmlns:p14="http://schemas.microsoft.com/office/powerpoint/2010/main" val="421507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32913C-322E-A39D-FBBF-00CECA5BF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113187-21B8-7BC1-0406-5565D549091C}"/>
              </a:ext>
            </a:extLst>
          </p:cNvPr>
          <p:cNvSpPr>
            <a:spLocks noGrp="1"/>
          </p:cNvSpPr>
          <p:nvPr>
            <p:ph type="title"/>
          </p:nvPr>
        </p:nvSpPr>
        <p:spPr>
          <a:xfrm>
            <a:off x="336884" y="441833"/>
            <a:ext cx="11325060" cy="771079"/>
          </a:xfrm>
        </p:spPr>
        <p:txBody>
          <a:bodyPr>
            <a:normAutofit/>
          </a:bodyPr>
          <a:lstStyle/>
          <a:p>
            <a:r>
              <a:rPr lang="en-US" sz="3600" dirty="0"/>
              <a:t>Application: Steganography Detection</a:t>
            </a:r>
          </a:p>
        </p:txBody>
      </p:sp>
      <p:pic>
        <p:nvPicPr>
          <p:cNvPr id="1028" name="Picture 4" descr="Server Icon Minecraft Png, Transparent ...">
            <a:extLst>
              <a:ext uri="{FF2B5EF4-FFF2-40B4-BE49-F238E27FC236}">
                <a16:creationId xmlns:a16="http://schemas.microsoft.com/office/drawing/2014/main" id="{9D3905D6-299A-CB64-80A0-B9E6B2CFB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959510" y="2479623"/>
            <a:ext cx="1682230" cy="168223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Arrow Right outline">
            <a:extLst>
              <a:ext uri="{FF2B5EF4-FFF2-40B4-BE49-F238E27FC236}">
                <a16:creationId xmlns:a16="http://schemas.microsoft.com/office/drawing/2014/main" id="{DA375D92-9FB2-9278-359E-DBF6415F86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5064612" y="2438400"/>
            <a:ext cx="963478" cy="963478"/>
          </a:xfrm>
          <a:prstGeom prst="rect">
            <a:avLst/>
          </a:prstGeom>
        </p:spPr>
      </p:pic>
      <p:pic>
        <p:nvPicPr>
          <p:cNvPr id="6" name="Graphic 5" descr="Arrow Right outline">
            <a:extLst>
              <a:ext uri="{FF2B5EF4-FFF2-40B4-BE49-F238E27FC236}">
                <a16:creationId xmlns:a16="http://schemas.microsoft.com/office/drawing/2014/main" id="{C49DD135-1A83-E30F-71C0-3F8774A670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30496" y="2974384"/>
            <a:ext cx="963478" cy="963478"/>
          </a:xfrm>
          <a:prstGeom prst="rect">
            <a:avLst/>
          </a:prstGeom>
        </p:spPr>
      </p:pic>
      <p:pic>
        <p:nvPicPr>
          <p:cNvPr id="7" name="Graphic 6" descr="Arrow Right outline">
            <a:extLst>
              <a:ext uri="{FF2B5EF4-FFF2-40B4-BE49-F238E27FC236}">
                <a16:creationId xmlns:a16="http://schemas.microsoft.com/office/drawing/2014/main" id="{566E9CFF-3035-12B8-F259-E388CB316E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5064612" y="3517827"/>
            <a:ext cx="963478" cy="963478"/>
          </a:xfrm>
          <a:prstGeom prst="rect">
            <a:avLst/>
          </a:prstGeom>
        </p:spPr>
      </p:pic>
      <p:sp>
        <p:nvSpPr>
          <p:cNvPr id="13" name="Content Placeholder 2">
            <a:extLst>
              <a:ext uri="{FF2B5EF4-FFF2-40B4-BE49-F238E27FC236}">
                <a16:creationId xmlns:a16="http://schemas.microsoft.com/office/drawing/2014/main" id="{3E6FF35C-2924-26C1-EA9D-56CCC3573AC6}"/>
              </a:ext>
            </a:extLst>
          </p:cNvPr>
          <p:cNvSpPr>
            <a:spLocks noGrp="1"/>
          </p:cNvSpPr>
          <p:nvPr>
            <p:ph idx="1"/>
          </p:nvPr>
        </p:nvSpPr>
        <p:spPr>
          <a:xfrm>
            <a:off x="336884" y="1708484"/>
            <a:ext cx="11325060" cy="4621185"/>
          </a:xfrm>
        </p:spPr>
        <p:txBody>
          <a:bodyPr>
            <a:noAutofit/>
          </a:bodyPr>
          <a:lstStyle/>
          <a:p>
            <a:pPr marL="0" indent="0">
              <a:buNone/>
            </a:pPr>
            <a:r>
              <a:rPr lang="en-US" sz="2200" dirty="0"/>
              <a:t>Consider a server that generates DSA signatures</a:t>
            </a:r>
          </a:p>
        </p:txBody>
      </p:sp>
      <p:pic>
        <p:nvPicPr>
          <p:cNvPr id="18" name="Graphic 17" descr="User outline">
            <a:extLst>
              <a:ext uri="{FF2B5EF4-FFF2-40B4-BE49-F238E27FC236}">
                <a16:creationId xmlns:a16="http://schemas.microsoft.com/office/drawing/2014/main" id="{40FB741D-49A0-41B8-C74A-E8F5DE588D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50973" y="2974559"/>
            <a:ext cx="914400" cy="914400"/>
          </a:xfrm>
          <a:prstGeom prst="rect">
            <a:avLst/>
          </a:prstGeom>
        </p:spPr>
      </p:pic>
      <p:pic>
        <p:nvPicPr>
          <p:cNvPr id="19" name="Graphic 18" descr="User outline">
            <a:extLst>
              <a:ext uri="{FF2B5EF4-FFF2-40B4-BE49-F238E27FC236}">
                <a16:creationId xmlns:a16="http://schemas.microsoft.com/office/drawing/2014/main" id="{9B36D6D5-15A1-0100-AF7A-A20D8A9813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58955" y="2965055"/>
            <a:ext cx="914400" cy="914400"/>
          </a:xfrm>
          <a:prstGeom prst="rect">
            <a:avLst/>
          </a:prstGeom>
        </p:spPr>
      </p:pic>
      <p:pic>
        <p:nvPicPr>
          <p:cNvPr id="20" name="Graphic 19" descr="User outline">
            <a:extLst>
              <a:ext uri="{FF2B5EF4-FFF2-40B4-BE49-F238E27FC236}">
                <a16:creationId xmlns:a16="http://schemas.microsoft.com/office/drawing/2014/main" id="{C0C4C5F3-4332-CB65-769E-BA67549A23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66937" y="2965055"/>
            <a:ext cx="914400" cy="914400"/>
          </a:xfrm>
          <a:prstGeom prst="rect">
            <a:avLst/>
          </a:prstGeom>
        </p:spPr>
      </p:pic>
    </p:spTree>
    <p:extLst>
      <p:ext uri="{BB962C8B-B14F-4D97-AF65-F5344CB8AC3E}">
        <p14:creationId xmlns:p14="http://schemas.microsoft.com/office/powerpoint/2010/main" val="300580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D74C94-DB2F-BB5A-556E-82E7AEAD1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710326-67E4-E230-353D-5761572B6B7C}"/>
              </a:ext>
            </a:extLst>
          </p:cNvPr>
          <p:cNvSpPr>
            <a:spLocks noGrp="1"/>
          </p:cNvSpPr>
          <p:nvPr>
            <p:ph type="title"/>
          </p:nvPr>
        </p:nvSpPr>
        <p:spPr>
          <a:xfrm>
            <a:off x="336884" y="441833"/>
            <a:ext cx="11325060" cy="771079"/>
          </a:xfrm>
        </p:spPr>
        <p:txBody>
          <a:bodyPr>
            <a:normAutofit/>
          </a:bodyPr>
          <a:lstStyle/>
          <a:p>
            <a:r>
              <a:rPr lang="en-US" sz="3600" dirty="0"/>
              <a:t>Application: Steganography Detection</a:t>
            </a:r>
          </a:p>
        </p:txBody>
      </p:sp>
      <p:pic>
        <p:nvPicPr>
          <p:cNvPr id="1028" name="Picture 4" descr="Server Icon Minecraft Png, Transparent ...">
            <a:extLst>
              <a:ext uri="{FF2B5EF4-FFF2-40B4-BE49-F238E27FC236}">
                <a16:creationId xmlns:a16="http://schemas.microsoft.com/office/drawing/2014/main" id="{5FDDC850-3888-CC9A-DFD2-615BEFC3F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959510" y="2479623"/>
            <a:ext cx="1682230" cy="168223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Arrow Right outline">
            <a:extLst>
              <a:ext uri="{FF2B5EF4-FFF2-40B4-BE49-F238E27FC236}">
                <a16:creationId xmlns:a16="http://schemas.microsoft.com/office/drawing/2014/main" id="{C9D371E3-0A1D-30D1-0174-F30B73651A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5064612" y="2438400"/>
            <a:ext cx="963478" cy="963478"/>
          </a:xfrm>
          <a:prstGeom prst="rect">
            <a:avLst/>
          </a:prstGeom>
        </p:spPr>
      </p:pic>
      <p:pic>
        <p:nvPicPr>
          <p:cNvPr id="6" name="Graphic 5" descr="Arrow Right outline">
            <a:extLst>
              <a:ext uri="{FF2B5EF4-FFF2-40B4-BE49-F238E27FC236}">
                <a16:creationId xmlns:a16="http://schemas.microsoft.com/office/drawing/2014/main" id="{F3CA644E-2FAB-1EF0-84A0-27CAB52C39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30496" y="2974384"/>
            <a:ext cx="963478" cy="963478"/>
          </a:xfrm>
          <a:prstGeom prst="rect">
            <a:avLst/>
          </a:prstGeom>
        </p:spPr>
      </p:pic>
      <p:pic>
        <p:nvPicPr>
          <p:cNvPr id="7" name="Graphic 6" descr="Arrow Right outline">
            <a:extLst>
              <a:ext uri="{FF2B5EF4-FFF2-40B4-BE49-F238E27FC236}">
                <a16:creationId xmlns:a16="http://schemas.microsoft.com/office/drawing/2014/main" id="{3C218C1E-E638-A369-E7B1-3492CD11DD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5064612" y="3517827"/>
            <a:ext cx="963478" cy="963478"/>
          </a:xfrm>
          <a:prstGeom prst="rect">
            <a:avLst/>
          </a:prstGeom>
        </p:spPr>
      </p:pic>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8EEB759-2E24-33D6-AE61-CCDEA9F04965}"/>
                  </a:ext>
                </a:extLst>
              </p:cNvPr>
              <p:cNvSpPr>
                <a:spLocks noGrp="1"/>
              </p:cNvSpPr>
              <p:nvPr>
                <p:ph idx="1"/>
              </p:nvPr>
            </p:nvSpPr>
            <p:spPr>
              <a:xfrm>
                <a:off x="336884" y="1708484"/>
                <a:ext cx="11325060" cy="4621185"/>
              </a:xfrm>
            </p:spPr>
            <p:txBody>
              <a:bodyPr>
                <a:noAutofit/>
              </a:bodyPr>
              <a:lstStyle/>
              <a:p>
                <a:pPr marL="0" indent="0">
                  <a:buNone/>
                </a:pPr>
                <a:r>
                  <a:rPr lang="en-US" sz="2200" dirty="0"/>
                  <a:t>If the server is compromised then it could leak information about </a:t>
                </a:r>
                <a14:m>
                  <m:oMath xmlns:m="http://schemas.openxmlformats.org/officeDocument/2006/math">
                    <m:r>
                      <a:rPr lang="en-US" sz="2200" b="0" i="1" smtClean="0">
                        <a:latin typeface="Cambria Math" panose="02040503050406030204" pitchFamily="18" charset="0"/>
                      </a:rPr>
                      <m:t>𝑠𝑘</m:t>
                    </m:r>
                  </m:oMath>
                </a14:m>
                <a:r>
                  <a:rPr lang="en-US" sz="2200" dirty="0"/>
                  <a:t> steganographically</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r>
                  <a:rPr lang="en-US" sz="2200" dirty="0"/>
                  <a:t>The signatures are randomized so the server could intelligently choose which signatures to send</a:t>
                </a:r>
              </a:p>
            </p:txBody>
          </p:sp>
        </mc:Choice>
        <mc:Fallback>
          <p:sp>
            <p:nvSpPr>
              <p:cNvPr id="3" name="Content Placeholder 2">
                <a:extLst>
                  <a:ext uri="{FF2B5EF4-FFF2-40B4-BE49-F238E27FC236}">
                    <a16:creationId xmlns:a16="http://schemas.microsoft.com/office/drawing/2014/main" id="{78EEB759-2E24-33D6-AE61-CCDEA9F04965}"/>
                  </a:ext>
                </a:extLst>
              </p:cNvPr>
              <p:cNvSpPr>
                <a:spLocks noGrp="1" noRot="1" noChangeAspect="1" noMove="1" noResize="1" noEditPoints="1" noAdjustHandles="1" noChangeArrowheads="1" noChangeShapeType="1" noTextEdit="1"/>
              </p:cNvSpPr>
              <p:nvPr>
                <p:ph idx="1"/>
              </p:nvPr>
            </p:nvSpPr>
            <p:spPr>
              <a:xfrm>
                <a:off x="336884" y="1708484"/>
                <a:ext cx="11325060" cy="4621185"/>
              </a:xfrm>
              <a:blipFill>
                <a:blip r:embed="rId6"/>
                <a:stretch>
                  <a:fillRect l="-672" r="-672"/>
                </a:stretch>
              </a:blipFill>
            </p:spPr>
            <p:txBody>
              <a:bodyPr/>
              <a:lstStyle/>
              <a:p>
                <a:r>
                  <a:rPr lang="en-US">
                    <a:noFill/>
                  </a:rPr>
                  <a:t> </a:t>
                </a:r>
              </a:p>
            </p:txBody>
          </p:sp>
        </mc:Fallback>
      </mc:AlternateContent>
      <p:pic>
        <p:nvPicPr>
          <p:cNvPr id="10" name="Graphic 9" descr="User outline">
            <a:extLst>
              <a:ext uri="{FF2B5EF4-FFF2-40B4-BE49-F238E27FC236}">
                <a16:creationId xmlns:a16="http://schemas.microsoft.com/office/drawing/2014/main" id="{577DB734-1E2F-8329-4A6A-555355D68A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50973" y="2974559"/>
            <a:ext cx="914400" cy="914400"/>
          </a:xfrm>
          <a:prstGeom prst="rect">
            <a:avLst/>
          </a:prstGeom>
        </p:spPr>
      </p:pic>
      <p:pic>
        <p:nvPicPr>
          <p:cNvPr id="11" name="Graphic 10" descr="User outline">
            <a:extLst>
              <a:ext uri="{FF2B5EF4-FFF2-40B4-BE49-F238E27FC236}">
                <a16:creationId xmlns:a16="http://schemas.microsoft.com/office/drawing/2014/main" id="{09FFDF66-E259-7F5E-AC93-B96BB2F796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58955" y="2965055"/>
            <a:ext cx="914400" cy="914400"/>
          </a:xfrm>
          <a:prstGeom prst="rect">
            <a:avLst/>
          </a:prstGeom>
        </p:spPr>
      </p:pic>
      <p:pic>
        <p:nvPicPr>
          <p:cNvPr id="12" name="Graphic 11" descr="User outline">
            <a:extLst>
              <a:ext uri="{FF2B5EF4-FFF2-40B4-BE49-F238E27FC236}">
                <a16:creationId xmlns:a16="http://schemas.microsoft.com/office/drawing/2014/main" id="{A2F13104-F84F-4DC6-E243-A131C94A95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66937" y="2965055"/>
            <a:ext cx="914400" cy="914400"/>
          </a:xfrm>
          <a:prstGeom prst="rect">
            <a:avLst/>
          </a:prstGeom>
        </p:spPr>
      </p:pic>
      <p:pic>
        <p:nvPicPr>
          <p:cNvPr id="9" name="Graphic 8" descr="Bug with solid fill">
            <a:extLst>
              <a:ext uri="{FF2B5EF4-FFF2-40B4-BE49-F238E27FC236}">
                <a16:creationId xmlns:a16="http://schemas.microsoft.com/office/drawing/2014/main" id="{A81353AA-150B-E64D-F485-BD7E28E2CB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41763" y="2190282"/>
            <a:ext cx="914400" cy="914400"/>
          </a:xfrm>
          <a:prstGeom prst="rect">
            <a:avLst/>
          </a:prstGeom>
        </p:spPr>
      </p:pic>
    </p:spTree>
    <p:extLst>
      <p:ext uri="{BB962C8B-B14F-4D97-AF65-F5344CB8AC3E}">
        <p14:creationId xmlns:p14="http://schemas.microsoft.com/office/powerpoint/2010/main" val="25105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8378CB-8A8B-1823-D418-BF0FB3502F63}"/>
            </a:ext>
          </a:extLst>
        </p:cNvPr>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072BB3A0-5F47-6124-4855-B50CD1F5A345}"/>
              </a:ext>
            </a:extLst>
          </p:cNvPr>
          <p:cNvSpPr>
            <a:spLocks noGrp="1"/>
          </p:cNvSpPr>
          <p:nvPr>
            <p:ph idx="1"/>
          </p:nvPr>
        </p:nvSpPr>
        <p:spPr>
          <a:xfrm>
            <a:off x="336884" y="1708484"/>
            <a:ext cx="11325060" cy="4621185"/>
          </a:xfrm>
        </p:spPr>
        <p:txBody>
          <a:bodyPr>
            <a:noAutofit/>
          </a:bodyPr>
          <a:lstStyle/>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r>
              <a:rPr lang="en-US" sz="2200" dirty="0"/>
              <a:t>Authority sets up a PRF</a:t>
            </a:r>
          </a:p>
          <a:p>
            <a:r>
              <a:rPr lang="en-US" sz="2200" dirty="0"/>
              <a:t>Server uses a UNIZK to prove that randomness used is from PRF</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p:txBody>
      </p:sp>
      <p:sp>
        <p:nvSpPr>
          <p:cNvPr id="2" name="Title 1">
            <a:extLst>
              <a:ext uri="{FF2B5EF4-FFF2-40B4-BE49-F238E27FC236}">
                <a16:creationId xmlns:a16="http://schemas.microsoft.com/office/drawing/2014/main" id="{0AD7237F-EC17-2E66-7538-085C9B1410D8}"/>
              </a:ext>
            </a:extLst>
          </p:cNvPr>
          <p:cNvSpPr>
            <a:spLocks noGrp="1"/>
          </p:cNvSpPr>
          <p:nvPr>
            <p:ph type="title"/>
          </p:nvPr>
        </p:nvSpPr>
        <p:spPr>
          <a:xfrm>
            <a:off x="336884" y="441833"/>
            <a:ext cx="11325060" cy="771079"/>
          </a:xfrm>
        </p:spPr>
        <p:txBody>
          <a:bodyPr>
            <a:normAutofit/>
          </a:bodyPr>
          <a:lstStyle/>
          <a:p>
            <a:r>
              <a:rPr lang="en-US" sz="3600" dirty="0"/>
              <a:t>Application: Steganography Detection</a:t>
            </a:r>
          </a:p>
        </p:txBody>
      </p:sp>
      <p:pic>
        <p:nvPicPr>
          <p:cNvPr id="1028" name="Picture 4" descr="Server Icon Minecraft Png, Transparent ...">
            <a:extLst>
              <a:ext uri="{FF2B5EF4-FFF2-40B4-BE49-F238E27FC236}">
                <a16:creationId xmlns:a16="http://schemas.microsoft.com/office/drawing/2014/main" id="{1D8417B6-6C8A-6E75-055C-0E18BBD15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959510" y="2479623"/>
            <a:ext cx="1682230" cy="168223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Arrow Right outline">
            <a:extLst>
              <a:ext uri="{FF2B5EF4-FFF2-40B4-BE49-F238E27FC236}">
                <a16:creationId xmlns:a16="http://schemas.microsoft.com/office/drawing/2014/main" id="{C5701F26-A603-CC6D-D3F0-4B74E4FB18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5064612" y="2438400"/>
            <a:ext cx="963478" cy="963478"/>
          </a:xfrm>
          <a:prstGeom prst="rect">
            <a:avLst/>
          </a:prstGeom>
        </p:spPr>
      </p:pic>
      <p:pic>
        <p:nvPicPr>
          <p:cNvPr id="6" name="Graphic 5" descr="Arrow Right outline">
            <a:extLst>
              <a:ext uri="{FF2B5EF4-FFF2-40B4-BE49-F238E27FC236}">
                <a16:creationId xmlns:a16="http://schemas.microsoft.com/office/drawing/2014/main" id="{DF98FA22-B8F7-E6C1-F692-80EA635711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30496" y="2974384"/>
            <a:ext cx="963478" cy="963478"/>
          </a:xfrm>
          <a:prstGeom prst="rect">
            <a:avLst/>
          </a:prstGeom>
        </p:spPr>
      </p:pic>
      <p:pic>
        <p:nvPicPr>
          <p:cNvPr id="7" name="Graphic 6" descr="Arrow Right outline">
            <a:extLst>
              <a:ext uri="{FF2B5EF4-FFF2-40B4-BE49-F238E27FC236}">
                <a16:creationId xmlns:a16="http://schemas.microsoft.com/office/drawing/2014/main" id="{3F96EDE2-0128-C63C-A1DF-0856788560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5064612" y="3517827"/>
            <a:ext cx="963478" cy="963478"/>
          </a:xfrm>
          <a:prstGeom prst="rect">
            <a:avLst/>
          </a:prstGeom>
        </p:spPr>
      </p:pic>
      <p:pic>
        <p:nvPicPr>
          <p:cNvPr id="9" name="Graphic 8" descr="Bug with solid fill">
            <a:extLst>
              <a:ext uri="{FF2B5EF4-FFF2-40B4-BE49-F238E27FC236}">
                <a16:creationId xmlns:a16="http://schemas.microsoft.com/office/drawing/2014/main" id="{9B03F4B0-CEEE-63B6-F68D-51DC40E70F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41763" y="2190282"/>
            <a:ext cx="914400" cy="914400"/>
          </a:xfrm>
          <a:prstGeom prst="rect">
            <a:avLst/>
          </a:prstGeom>
        </p:spPr>
      </p:pic>
      <p:sp>
        <p:nvSpPr>
          <p:cNvPr id="3" name="Rounded Rectangle 2">
            <a:extLst>
              <a:ext uri="{FF2B5EF4-FFF2-40B4-BE49-F238E27FC236}">
                <a16:creationId xmlns:a16="http://schemas.microsoft.com/office/drawing/2014/main" id="{13779C4A-0A74-E226-79A3-6B77F40B6A30}"/>
              </a:ext>
            </a:extLst>
          </p:cNvPr>
          <p:cNvSpPr/>
          <p:nvPr/>
        </p:nvSpPr>
        <p:spPr>
          <a:xfrm>
            <a:off x="2014780" y="2043527"/>
            <a:ext cx="4534629" cy="266439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3" name="Graphic 12" descr="Diploma roll with solid fill">
            <a:extLst>
              <a:ext uri="{FF2B5EF4-FFF2-40B4-BE49-F238E27FC236}">
                <a16:creationId xmlns:a16="http://schemas.microsoft.com/office/drawing/2014/main" id="{96B323B4-FB57-090E-7E7F-F9F901D33C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62293">
            <a:off x="5262490" y="1138090"/>
            <a:ext cx="1941367" cy="1941367"/>
          </a:xfrm>
          <a:prstGeom prst="rect">
            <a:avLst/>
          </a:prstGeom>
        </p:spPr>
      </p:pic>
      <p:pic>
        <p:nvPicPr>
          <p:cNvPr id="4" name="Graphic 3" descr="User outline">
            <a:extLst>
              <a:ext uri="{FF2B5EF4-FFF2-40B4-BE49-F238E27FC236}">
                <a16:creationId xmlns:a16="http://schemas.microsoft.com/office/drawing/2014/main" id="{AAC1214D-B1E1-EFFE-4817-89FDC87553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50973" y="2974559"/>
            <a:ext cx="914400" cy="914400"/>
          </a:xfrm>
          <a:prstGeom prst="rect">
            <a:avLst/>
          </a:prstGeom>
        </p:spPr>
      </p:pic>
      <p:pic>
        <p:nvPicPr>
          <p:cNvPr id="14" name="Graphic 13" descr="User outline">
            <a:extLst>
              <a:ext uri="{FF2B5EF4-FFF2-40B4-BE49-F238E27FC236}">
                <a16:creationId xmlns:a16="http://schemas.microsoft.com/office/drawing/2014/main" id="{B69F2E36-0EBC-6573-982D-9E7E20F968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58955" y="2965055"/>
            <a:ext cx="914400" cy="914400"/>
          </a:xfrm>
          <a:prstGeom prst="rect">
            <a:avLst/>
          </a:prstGeom>
        </p:spPr>
      </p:pic>
      <p:pic>
        <p:nvPicPr>
          <p:cNvPr id="15" name="Graphic 14" descr="User outline">
            <a:extLst>
              <a:ext uri="{FF2B5EF4-FFF2-40B4-BE49-F238E27FC236}">
                <a16:creationId xmlns:a16="http://schemas.microsoft.com/office/drawing/2014/main" id="{C9B080CA-FA5D-2052-7CE1-8C6C4EA175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66937" y="2965055"/>
            <a:ext cx="914400" cy="914400"/>
          </a:xfrm>
          <a:prstGeom prst="rect">
            <a:avLst/>
          </a:prstGeom>
        </p:spPr>
      </p:pic>
    </p:spTree>
    <p:extLst>
      <p:ext uri="{BB962C8B-B14F-4D97-AF65-F5344CB8AC3E}">
        <p14:creationId xmlns:p14="http://schemas.microsoft.com/office/powerpoint/2010/main" val="200365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AEF852-9FA5-7C92-E503-B873CCF42E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AA0CC-494E-AA38-B092-1AD578056CB7}"/>
              </a:ext>
            </a:extLst>
          </p:cNvPr>
          <p:cNvSpPr>
            <a:spLocks noGrp="1"/>
          </p:cNvSpPr>
          <p:nvPr>
            <p:ph type="title"/>
          </p:nvPr>
        </p:nvSpPr>
        <p:spPr>
          <a:xfrm>
            <a:off x="336884" y="441833"/>
            <a:ext cx="11325060" cy="771079"/>
          </a:xfrm>
        </p:spPr>
        <p:txBody>
          <a:bodyPr>
            <a:normAutofit/>
          </a:bodyPr>
          <a:lstStyle/>
          <a:p>
            <a:r>
              <a:rPr lang="en-US" sz="3600" dirty="0"/>
              <a:t>Recall:</a:t>
            </a:r>
          </a:p>
        </p:txBody>
      </p:sp>
      <p:sp>
        <p:nvSpPr>
          <p:cNvPr id="3" name="Content Placeholder 2">
            <a:extLst>
              <a:ext uri="{FF2B5EF4-FFF2-40B4-BE49-F238E27FC236}">
                <a16:creationId xmlns:a16="http://schemas.microsoft.com/office/drawing/2014/main" id="{F6C202FA-B1FA-F0D6-EB41-0159A43ED0B6}"/>
              </a:ext>
            </a:extLst>
          </p:cNvPr>
          <p:cNvSpPr>
            <a:spLocks noGrp="1"/>
          </p:cNvSpPr>
          <p:nvPr>
            <p:ph idx="1"/>
          </p:nvPr>
        </p:nvSpPr>
        <p:spPr>
          <a:xfrm>
            <a:off x="336884" y="1299412"/>
            <a:ext cx="11325060" cy="5030258"/>
          </a:xfrm>
        </p:spPr>
        <p:txBody>
          <a:bodyPr anchor="ctr">
            <a:normAutofit/>
          </a:bodyPr>
          <a:lstStyle/>
          <a:p>
            <a:pPr marL="0" indent="0">
              <a:buNone/>
            </a:pPr>
            <a:r>
              <a:rPr lang="en-US" sz="4000" i="1" dirty="0"/>
              <a:t>Multi-theorem</a:t>
            </a:r>
            <a:r>
              <a:rPr lang="en-US" sz="4000" dirty="0"/>
              <a:t> UNIZK satisfying adaptive soundness/uniqueness/zero-knowledge against maliciously generated keys</a:t>
            </a:r>
          </a:p>
        </p:txBody>
      </p:sp>
    </p:spTree>
    <p:extLst>
      <p:ext uri="{BB962C8B-B14F-4D97-AF65-F5344CB8AC3E}">
        <p14:creationId xmlns:p14="http://schemas.microsoft.com/office/powerpoint/2010/main" val="17365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BAAFB-0D85-5F54-9A72-5D91D32A4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CC7EFD-A72C-C219-EE9A-B6A9A28867CC}"/>
              </a:ext>
            </a:extLst>
          </p:cNvPr>
          <p:cNvSpPr>
            <a:spLocks noGrp="1"/>
          </p:cNvSpPr>
          <p:nvPr>
            <p:ph type="title"/>
          </p:nvPr>
        </p:nvSpPr>
        <p:spPr>
          <a:xfrm>
            <a:off x="336884" y="441833"/>
            <a:ext cx="11325060" cy="771079"/>
          </a:xfrm>
        </p:spPr>
        <p:txBody>
          <a:bodyPr>
            <a:normAutofit/>
          </a:bodyPr>
          <a:lstStyle/>
          <a:p>
            <a:r>
              <a:rPr lang="en-US" sz="3600" dirty="0"/>
              <a:t>Recall:</a:t>
            </a:r>
          </a:p>
        </p:txBody>
      </p:sp>
      <p:sp>
        <p:nvSpPr>
          <p:cNvPr id="3" name="Content Placeholder 2">
            <a:extLst>
              <a:ext uri="{FF2B5EF4-FFF2-40B4-BE49-F238E27FC236}">
                <a16:creationId xmlns:a16="http://schemas.microsoft.com/office/drawing/2014/main" id="{FA5357F4-0711-B337-59E4-57AEF3EB9CA3}"/>
              </a:ext>
            </a:extLst>
          </p:cNvPr>
          <p:cNvSpPr>
            <a:spLocks noGrp="1"/>
          </p:cNvSpPr>
          <p:nvPr>
            <p:ph idx="1"/>
          </p:nvPr>
        </p:nvSpPr>
        <p:spPr>
          <a:xfrm>
            <a:off x="336884" y="1299412"/>
            <a:ext cx="11325060" cy="5030258"/>
          </a:xfrm>
        </p:spPr>
        <p:txBody>
          <a:bodyPr anchor="ctr">
            <a:normAutofit/>
          </a:bodyPr>
          <a:lstStyle/>
          <a:p>
            <a:pPr marL="0" indent="0">
              <a:buNone/>
            </a:pPr>
            <a:r>
              <a:rPr lang="en-US" sz="4000" i="1" strike="sngStrike" dirty="0"/>
              <a:t>Multi-</a:t>
            </a:r>
            <a:r>
              <a:rPr lang="en-US" sz="4000" i="1" dirty="0">
                <a:highlight>
                  <a:srgbClr val="00FF00"/>
                </a:highlight>
              </a:rPr>
              <a:t>Single</a:t>
            </a:r>
            <a:r>
              <a:rPr lang="en-US" sz="4000" i="1" dirty="0"/>
              <a:t> theorem</a:t>
            </a:r>
            <a:r>
              <a:rPr lang="en-US" sz="4000" dirty="0"/>
              <a:t> UNIZK satisfying adaptive soundness/uniqueness/zero-knowledge against </a:t>
            </a:r>
            <a:r>
              <a:rPr lang="en-US" sz="4000" strike="sngStrike" dirty="0" err="1"/>
              <a:t>maliciously</a:t>
            </a:r>
            <a:r>
              <a:rPr lang="en-US" sz="4000" dirty="0" err="1">
                <a:highlight>
                  <a:srgbClr val="00FF00"/>
                </a:highlight>
              </a:rPr>
              <a:t>honestly</a:t>
            </a:r>
            <a:r>
              <a:rPr lang="en-US" sz="4000" dirty="0"/>
              <a:t> generated keys</a:t>
            </a:r>
          </a:p>
        </p:txBody>
      </p:sp>
    </p:spTree>
    <p:extLst>
      <p:ext uri="{BB962C8B-B14F-4D97-AF65-F5344CB8AC3E}">
        <p14:creationId xmlns:p14="http://schemas.microsoft.com/office/powerpoint/2010/main" val="3543238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B7FEC8-364B-4E95-3808-FBBF02E7A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25915-A945-CDE7-D3EC-71592C0FF3F1}"/>
              </a:ext>
            </a:extLst>
          </p:cNvPr>
          <p:cNvSpPr>
            <a:spLocks noGrp="1"/>
          </p:cNvSpPr>
          <p:nvPr>
            <p:ph type="title"/>
          </p:nvPr>
        </p:nvSpPr>
        <p:spPr>
          <a:xfrm>
            <a:off x="336884" y="441833"/>
            <a:ext cx="11325060" cy="771079"/>
          </a:xfrm>
        </p:spPr>
        <p:txBody>
          <a:bodyPr>
            <a:normAutofit/>
          </a:bodyPr>
          <a:lstStyle/>
          <a:p>
            <a:r>
              <a:rPr lang="en-US" sz="3600" dirty="0"/>
              <a:t>Single Theorem UNIZK with Honest Prover Setup</a:t>
            </a:r>
          </a:p>
        </p:txBody>
      </p:sp>
      <p:grpSp>
        <p:nvGrpSpPr>
          <p:cNvPr id="16" name="Group 15">
            <a:extLst>
              <a:ext uri="{FF2B5EF4-FFF2-40B4-BE49-F238E27FC236}">
                <a16:creationId xmlns:a16="http://schemas.microsoft.com/office/drawing/2014/main" id="{1D471612-3491-4470-2090-B4FC5A6FFB1B}"/>
              </a:ext>
            </a:extLst>
          </p:cNvPr>
          <p:cNvGrpSpPr/>
          <p:nvPr/>
        </p:nvGrpSpPr>
        <p:grpSpPr>
          <a:xfrm>
            <a:off x="1437437" y="1633480"/>
            <a:ext cx="924233" cy="936524"/>
            <a:chOff x="1509252" y="2013154"/>
            <a:chExt cx="914400" cy="914400"/>
          </a:xfrm>
        </p:grpSpPr>
        <p:pic>
          <p:nvPicPr>
            <p:cNvPr id="17" name="Graphic 16" descr="Processor outline">
              <a:extLst>
                <a:ext uri="{FF2B5EF4-FFF2-40B4-BE49-F238E27FC236}">
                  <a16:creationId xmlns:a16="http://schemas.microsoft.com/office/drawing/2014/main" id="{19247781-B8CA-3677-5635-B49A1C63D0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9252" y="2013154"/>
              <a:ext cx="914400" cy="91440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E3C5774-5763-F270-5641-FA1B2C1CD685}"/>
                    </a:ext>
                  </a:extLst>
                </p:cNvPr>
                <p:cNvSpPr txBox="1"/>
                <p:nvPr/>
              </p:nvSpPr>
              <p:spPr>
                <a:xfrm>
                  <a:off x="1804221" y="2285688"/>
                  <a:ext cx="2359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𝐶</m:t>
                        </m:r>
                      </m:oMath>
                    </m:oMathPara>
                  </a14:m>
                  <a:endParaRPr lang="en-US" dirty="0"/>
                </a:p>
              </p:txBody>
            </p:sp>
          </mc:Choice>
          <mc:Fallback xmlns="">
            <p:sp>
              <p:nvSpPr>
                <p:cNvPr id="18" name="TextBox 17">
                  <a:extLst>
                    <a:ext uri="{FF2B5EF4-FFF2-40B4-BE49-F238E27FC236}">
                      <a16:creationId xmlns:a16="http://schemas.microsoft.com/office/drawing/2014/main" id="{2E3C5774-5763-F270-5641-FA1B2C1CD685}"/>
                    </a:ext>
                  </a:extLst>
                </p:cNvPr>
                <p:cNvSpPr txBox="1">
                  <a:spLocks noRot="1" noChangeAspect="1" noMove="1" noResize="1" noEditPoints="1" noAdjustHandles="1" noChangeArrowheads="1" noChangeShapeType="1" noTextEdit="1"/>
                </p:cNvSpPr>
                <p:nvPr/>
              </p:nvSpPr>
              <p:spPr>
                <a:xfrm>
                  <a:off x="1804221" y="2285688"/>
                  <a:ext cx="235974" cy="369332"/>
                </a:xfrm>
                <a:prstGeom prst="rect">
                  <a:avLst/>
                </a:prstGeom>
                <a:blipFill>
                  <a:blip r:embed="rId5"/>
                  <a:stretch>
                    <a:fillRect r="-25000"/>
                  </a:stretch>
                </a:blipFill>
              </p:spPr>
              <p:txBody>
                <a:bodyPr/>
                <a:lstStyle/>
                <a:p>
                  <a:r>
                    <a:rPr lang="en-US">
                      <a:noFill/>
                    </a:rPr>
                    <a:t> </a:t>
                  </a:r>
                </a:p>
              </p:txBody>
            </p:sp>
          </mc:Fallback>
        </mc:AlternateContent>
      </p:grpSp>
    </p:spTree>
    <p:extLst>
      <p:ext uri="{BB962C8B-B14F-4D97-AF65-F5344CB8AC3E}">
        <p14:creationId xmlns:p14="http://schemas.microsoft.com/office/powerpoint/2010/main" val="1097749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C4A4AA-EF24-2CEE-D5C5-7BCE84D7E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1F257C-FA51-36F4-92B1-A903AE05D4F7}"/>
              </a:ext>
            </a:extLst>
          </p:cNvPr>
          <p:cNvSpPr>
            <a:spLocks noGrp="1"/>
          </p:cNvSpPr>
          <p:nvPr>
            <p:ph type="title"/>
          </p:nvPr>
        </p:nvSpPr>
        <p:spPr>
          <a:xfrm>
            <a:off x="336884" y="441833"/>
            <a:ext cx="11325060" cy="771079"/>
          </a:xfrm>
        </p:spPr>
        <p:txBody>
          <a:bodyPr>
            <a:normAutofit/>
          </a:bodyPr>
          <a:lstStyle/>
          <a:p>
            <a:r>
              <a:rPr lang="en-US" sz="3600" dirty="0"/>
              <a:t>Single Theorem UNIZK with Honest Prover Setup</a:t>
            </a:r>
          </a:p>
        </p:txBody>
      </p:sp>
      <p:grpSp>
        <p:nvGrpSpPr>
          <p:cNvPr id="5" name="Group 4">
            <a:extLst>
              <a:ext uri="{FF2B5EF4-FFF2-40B4-BE49-F238E27FC236}">
                <a16:creationId xmlns:a16="http://schemas.microsoft.com/office/drawing/2014/main" id="{DD27006D-57CE-F05B-5CC2-2A25B8D04076}"/>
              </a:ext>
            </a:extLst>
          </p:cNvPr>
          <p:cNvGrpSpPr/>
          <p:nvPr/>
        </p:nvGrpSpPr>
        <p:grpSpPr>
          <a:xfrm>
            <a:off x="1437437" y="1633480"/>
            <a:ext cx="924233" cy="936524"/>
            <a:chOff x="1509252" y="2013154"/>
            <a:chExt cx="914400" cy="914400"/>
          </a:xfrm>
        </p:grpSpPr>
        <p:pic>
          <p:nvPicPr>
            <p:cNvPr id="6" name="Graphic 5" descr="Processor outline">
              <a:extLst>
                <a:ext uri="{FF2B5EF4-FFF2-40B4-BE49-F238E27FC236}">
                  <a16:creationId xmlns:a16="http://schemas.microsoft.com/office/drawing/2014/main" id="{16F8619D-C822-02F4-47DE-809ED36404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9252" y="2013154"/>
              <a:ext cx="914400" cy="9144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DF304F9-477A-9D74-55B4-71D8B71F384B}"/>
                    </a:ext>
                  </a:extLst>
                </p:cNvPr>
                <p:cNvSpPr txBox="1"/>
                <p:nvPr/>
              </p:nvSpPr>
              <p:spPr>
                <a:xfrm>
                  <a:off x="1804221" y="2285688"/>
                  <a:ext cx="235974" cy="3606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Para>
                  </a14:m>
                  <a:endParaRPr lang="en-US" dirty="0"/>
                </a:p>
              </p:txBody>
            </p:sp>
          </mc:Choice>
          <mc:Fallback xmlns="">
            <p:sp>
              <p:nvSpPr>
                <p:cNvPr id="7" name="TextBox 6">
                  <a:extLst>
                    <a:ext uri="{FF2B5EF4-FFF2-40B4-BE49-F238E27FC236}">
                      <a16:creationId xmlns:a16="http://schemas.microsoft.com/office/drawing/2014/main" id="{7DF304F9-477A-9D74-55B4-71D8B71F384B}"/>
                    </a:ext>
                  </a:extLst>
                </p:cNvPr>
                <p:cNvSpPr txBox="1">
                  <a:spLocks noRot="1" noChangeAspect="1" noMove="1" noResize="1" noEditPoints="1" noAdjustHandles="1" noChangeArrowheads="1" noChangeShapeType="1" noTextEdit="1"/>
                </p:cNvSpPr>
                <p:nvPr/>
              </p:nvSpPr>
              <p:spPr>
                <a:xfrm>
                  <a:off x="1804221" y="2285688"/>
                  <a:ext cx="235974" cy="360607"/>
                </a:xfrm>
                <a:prstGeom prst="rect">
                  <a:avLst/>
                </a:prstGeom>
                <a:blipFill>
                  <a:blip r:embed="rId5"/>
                  <a:stretch>
                    <a:fillRect r="-2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80F141E-605D-D612-3F53-28B1FC41A73C}"/>
                  </a:ext>
                </a:extLst>
              </p:cNvPr>
              <p:cNvSpPr txBox="1"/>
              <p:nvPr/>
            </p:nvSpPr>
            <p:spPr>
              <a:xfrm>
                <a:off x="652616" y="1921544"/>
                <a:ext cx="4238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oMath>
                  </m:oMathPara>
                </a14:m>
                <a:endParaRPr lang="en-US" dirty="0"/>
              </a:p>
            </p:txBody>
          </p:sp>
        </mc:Choice>
        <mc:Fallback xmlns="">
          <p:sp>
            <p:nvSpPr>
              <p:cNvPr id="9" name="TextBox 8">
                <a:extLst>
                  <a:ext uri="{FF2B5EF4-FFF2-40B4-BE49-F238E27FC236}">
                    <a16:creationId xmlns:a16="http://schemas.microsoft.com/office/drawing/2014/main" id="{F80F141E-605D-D612-3F53-28B1FC41A73C}"/>
                  </a:ext>
                </a:extLst>
              </p:cNvPr>
              <p:cNvSpPr txBox="1">
                <a:spLocks noRot="1" noChangeAspect="1" noMove="1" noResize="1" noEditPoints="1" noAdjustHandles="1" noChangeArrowheads="1" noChangeShapeType="1" noTextEdit="1"/>
              </p:cNvSpPr>
              <p:nvPr/>
            </p:nvSpPr>
            <p:spPr>
              <a:xfrm>
                <a:off x="652616" y="1921544"/>
                <a:ext cx="423834"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F8E548D-40EA-4B88-187D-25C1D775F126}"/>
                  </a:ext>
                </a:extLst>
              </p:cNvPr>
              <p:cNvSpPr txBox="1"/>
              <p:nvPr/>
            </p:nvSpPr>
            <p:spPr>
              <a:xfrm>
                <a:off x="2722657" y="1912608"/>
                <a:ext cx="73129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m:t>
                      </m:r>
                    </m:oMath>
                  </m:oMathPara>
                </a14:m>
                <a:endParaRPr lang="en-US" dirty="0"/>
              </a:p>
            </p:txBody>
          </p:sp>
        </mc:Choice>
        <mc:Fallback>
          <p:sp>
            <p:nvSpPr>
              <p:cNvPr id="10" name="TextBox 9">
                <a:extLst>
                  <a:ext uri="{FF2B5EF4-FFF2-40B4-BE49-F238E27FC236}">
                    <a16:creationId xmlns:a16="http://schemas.microsoft.com/office/drawing/2014/main" id="{9F8E548D-40EA-4B88-187D-25C1D775F126}"/>
                  </a:ext>
                </a:extLst>
              </p:cNvPr>
              <p:cNvSpPr txBox="1">
                <a:spLocks noRot="1" noChangeAspect="1" noMove="1" noResize="1" noEditPoints="1" noAdjustHandles="1" noChangeArrowheads="1" noChangeShapeType="1" noTextEdit="1"/>
              </p:cNvSpPr>
              <p:nvPr/>
            </p:nvSpPr>
            <p:spPr>
              <a:xfrm>
                <a:off x="2722657" y="1912608"/>
                <a:ext cx="731290" cy="369332"/>
              </a:xfrm>
              <a:prstGeom prst="rect">
                <a:avLst/>
              </a:prstGeom>
              <a:blipFill>
                <a:blip r:embed="rId7"/>
                <a:stretch>
                  <a:fillRect b="-13333"/>
                </a:stretch>
              </a:blipFill>
            </p:spPr>
            <p:txBody>
              <a:bodyPr/>
              <a:lstStyle/>
              <a:p>
                <a:r>
                  <a:rPr lang="en-US">
                    <a:noFill/>
                  </a:rPr>
                  <a:t> </a:t>
                </a:r>
              </a:p>
            </p:txBody>
          </p:sp>
        </mc:Fallback>
      </mc:AlternateContent>
      <p:pic>
        <p:nvPicPr>
          <p:cNvPr id="4" name="Graphic 3" descr="Arrow Right with solid fill">
            <a:extLst>
              <a:ext uri="{FF2B5EF4-FFF2-40B4-BE49-F238E27FC236}">
                <a16:creationId xmlns:a16="http://schemas.microsoft.com/office/drawing/2014/main" id="{A4DE266D-9C66-9AEE-D60E-C5AF7C6DAA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8344" y="1921544"/>
            <a:ext cx="457200" cy="457200"/>
          </a:xfrm>
          <a:prstGeom prst="rect">
            <a:avLst/>
          </a:prstGeom>
        </p:spPr>
      </p:pic>
      <p:pic>
        <p:nvPicPr>
          <p:cNvPr id="11" name="Graphic 10" descr="Arrow Right with solid fill">
            <a:extLst>
              <a:ext uri="{FF2B5EF4-FFF2-40B4-BE49-F238E27FC236}">
                <a16:creationId xmlns:a16="http://schemas.microsoft.com/office/drawing/2014/main" id="{EFEE2807-B5AA-5C48-A04D-2858FEDD5F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07963" y="1877610"/>
            <a:ext cx="457200" cy="457200"/>
          </a:xfrm>
          <a:prstGeom prst="rect">
            <a:avLst/>
          </a:prstGeom>
        </p:spPr>
      </p:pic>
    </p:spTree>
    <p:extLst>
      <p:ext uri="{BB962C8B-B14F-4D97-AF65-F5344CB8AC3E}">
        <p14:creationId xmlns:p14="http://schemas.microsoft.com/office/powerpoint/2010/main" val="190217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E9006B-0D12-054E-67AB-73F2C1ABC4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02143-F63B-3B35-021A-68B9100ED70B}"/>
              </a:ext>
            </a:extLst>
          </p:cNvPr>
          <p:cNvSpPr>
            <a:spLocks noGrp="1"/>
          </p:cNvSpPr>
          <p:nvPr>
            <p:ph type="title"/>
          </p:nvPr>
        </p:nvSpPr>
        <p:spPr>
          <a:xfrm>
            <a:off x="336884" y="441833"/>
            <a:ext cx="11325060" cy="771079"/>
          </a:xfrm>
        </p:spPr>
        <p:txBody>
          <a:bodyPr>
            <a:normAutofit/>
          </a:bodyPr>
          <a:lstStyle/>
          <a:p>
            <a:r>
              <a:rPr lang="en-US" sz="3600" dirty="0"/>
              <a:t>Motivation</a:t>
            </a:r>
          </a:p>
        </p:txBody>
      </p:sp>
      <p:sp>
        <p:nvSpPr>
          <p:cNvPr id="3" name="Content Placeholder 2">
            <a:extLst>
              <a:ext uri="{FF2B5EF4-FFF2-40B4-BE49-F238E27FC236}">
                <a16:creationId xmlns:a16="http://schemas.microsoft.com/office/drawing/2014/main" id="{A822865B-8235-9EBE-05D8-60C22E208DB7}"/>
              </a:ext>
            </a:extLst>
          </p:cNvPr>
          <p:cNvSpPr>
            <a:spLocks noGrp="1"/>
          </p:cNvSpPr>
          <p:nvPr>
            <p:ph idx="1"/>
          </p:nvPr>
        </p:nvSpPr>
        <p:spPr>
          <a:xfrm>
            <a:off x="336884" y="1708484"/>
            <a:ext cx="11325060" cy="4621185"/>
          </a:xfrm>
        </p:spPr>
        <p:txBody>
          <a:bodyPr>
            <a:normAutofit/>
          </a:bodyPr>
          <a:lstStyle/>
          <a:p>
            <a:pPr marL="0" indent="0">
              <a:buNone/>
            </a:pPr>
            <a:r>
              <a:rPr lang="en-US" dirty="0"/>
              <a:t>Zero-knowledge proofs were introduced in 1985 by Goldwasser, </a:t>
            </a:r>
            <a:r>
              <a:rPr lang="en-US" dirty="0" err="1"/>
              <a:t>Micali</a:t>
            </a:r>
            <a:r>
              <a:rPr lang="en-US" dirty="0"/>
              <a:t> and, </a:t>
            </a:r>
            <a:r>
              <a:rPr lang="en-US" dirty="0" err="1"/>
              <a:t>Rackoff</a:t>
            </a:r>
            <a:r>
              <a:rPr lang="en-US" dirty="0"/>
              <a:t> </a:t>
            </a:r>
          </a:p>
          <a:p>
            <a:pPr marL="0" indent="0">
              <a:buNone/>
            </a:pPr>
            <a:endParaRPr lang="en-US" dirty="0"/>
          </a:p>
          <a:p>
            <a:pPr marL="0" indent="0">
              <a:buNone/>
            </a:pPr>
            <a:endParaRPr lang="en-US" dirty="0"/>
          </a:p>
          <a:p>
            <a:pPr marL="0" indent="0">
              <a:buNone/>
            </a:pPr>
            <a:endParaRPr lang="en-US" dirty="0"/>
          </a:p>
        </p:txBody>
      </p:sp>
      <p:pic>
        <p:nvPicPr>
          <p:cNvPr id="5" name="Graphic 4" descr="Female Profile with solid fill">
            <a:extLst>
              <a:ext uri="{FF2B5EF4-FFF2-40B4-BE49-F238E27FC236}">
                <a16:creationId xmlns:a16="http://schemas.microsoft.com/office/drawing/2014/main" id="{68F864A8-051C-22B0-D63E-B5CA4CA2CC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6683" y="3134031"/>
            <a:ext cx="1366683" cy="1366683"/>
          </a:xfrm>
          <a:prstGeom prst="rect">
            <a:avLst/>
          </a:prstGeom>
        </p:spPr>
      </p:pic>
      <p:pic>
        <p:nvPicPr>
          <p:cNvPr id="7" name="Graphic 6" descr="Office worker female with solid fill">
            <a:extLst>
              <a:ext uri="{FF2B5EF4-FFF2-40B4-BE49-F238E27FC236}">
                <a16:creationId xmlns:a16="http://schemas.microsoft.com/office/drawing/2014/main" id="{E870EB62-C6FA-82B7-374E-4AD26130C2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60098" y="2993792"/>
            <a:ext cx="1506922" cy="1506922"/>
          </a:xfrm>
          <a:prstGeom prst="rect">
            <a:avLst/>
          </a:prstGeom>
        </p:spPr>
      </p:pic>
      <p:grpSp>
        <p:nvGrpSpPr>
          <p:cNvPr id="19" name="Group 18">
            <a:extLst>
              <a:ext uri="{FF2B5EF4-FFF2-40B4-BE49-F238E27FC236}">
                <a16:creationId xmlns:a16="http://schemas.microsoft.com/office/drawing/2014/main" id="{F6AD5521-2EF6-6701-2104-493A9D43AC56}"/>
              </a:ext>
            </a:extLst>
          </p:cNvPr>
          <p:cNvGrpSpPr/>
          <p:nvPr/>
        </p:nvGrpSpPr>
        <p:grpSpPr>
          <a:xfrm>
            <a:off x="4200261" y="2654839"/>
            <a:ext cx="1792942" cy="3674829"/>
            <a:chOff x="4731903" y="2654839"/>
            <a:chExt cx="1792942" cy="3674829"/>
          </a:xfrm>
        </p:grpSpPr>
        <p:pic>
          <p:nvPicPr>
            <p:cNvPr id="16" name="Graphic 15" descr="Arrow Right with solid fill">
              <a:extLst>
                <a:ext uri="{FF2B5EF4-FFF2-40B4-BE49-F238E27FC236}">
                  <a16:creationId xmlns:a16="http://schemas.microsoft.com/office/drawing/2014/main" id="{C6AB6894-0D8E-120E-547F-5D8F0D855B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4731903" y="3817373"/>
              <a:ext cx="1792942" cy="1366682"/>
            </a:xfrm>
            <a:prstGeom prst="rect">
              <a:avLst/>
            </a:prstGeom>
          </p:spPr>
        </p:pic>
        <p:pic>
          <p:nvPicPr>
            <p:cNvPr id="17" name="Graphic 16" descr="Arrow Right with solid fill">
              <a:extLst>
                <a:ext uri="{FF2B5EF4-FFF2-40B4-BE49-F238E27FC236}">
                  <a16:creationId xmlns:a16="http://schemas.microsoft.com/office/drawing/2014/main" id="{26988BFF-4467-46DC-4892-0E97380EE7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31903" y="4962986"/>
              <a:ext cx="1792942" cy="1366682"/>
            </a:xfrm>
            <a:prstGeom prst="rect">
              <a:avLst/>
            </a:prstGeom>
          </p:spPr>
        </p:pic>
        <p:pic>
          <p:nvPicPr>
            <p:cNvPr id="18" name="Graphic 17" descr="Arrow Right with solid fill">
              <a:extLst>
                <a:ext uri="{FF2B5EF4-FFF2-40B4-BE49-F238E27FC236}">
                  <a16:creationId xmlns:a16="http://schemas.microsoft.com/office/drawing/2014/main" id="{9B93FEEA-8927-EC27-9513-53244956CA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31903" y="2654839"/>
              <a:ext cx="1792942" cy="1366682"/>
            </a:xfrm>
            <a:prstGeom prst="rect">
              <a:avLst/>
            </a:prstGeom>
          </p:spPr>
        </p:pic>
      </p:grpSp>
      <p:pic>
        <p:nvPicPr>
          <p:cNvPr id="23" name="Graphic 22" descr="Speech outline">
            <a:extLst>
              <a:ext uri="{FF2B5EF4-FFF2-40B4-BE49-F238E27FC236}">
                <a16:creationId xmlns:a16="http://schemas.microsoft.com/office/drawing/2014/main" id="{E8B6DE91-41CE-DBF1-B71B-8EA2EBD5EE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2050023" y="2084309"/>
            <a:ext cx="1366683" cy="1366683"/>
          </a:xfrm>
          <a:prstGeom prst="rect">
            <a:avLst/>
          </a:prstGeom>
        </p:spPr>
      </p:pic>
      <p:pic>
        <p:nvPicPr>
          <p:cNvPr id="25" name="Graphic 24" descr="Speech outline">
            <a:extLst>
              <a:ext uri="{FF2B5EF4-FFF2-40B4-BE49-F238E27FC236}">
                <a16:creationId xmlns:a16="http://schemas.microsoft.com/office/drawing/2014/main" id="{0221735A-8EFC-1212-02AB-7EEF7F8B34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2384938" y="3104675"/>
            <a:ext cx="1113363" cy="1113363"/>
          </a:xfrm>
          <a:prstGeom prst="rect">
            <a:avLst/>
          </a:prstGeom>
        </p:spPr>
      </p:pic>
      <p:pic>
        <p:nvPicPr>
          <p:cNvPr id="26" name="Graphic 25" descr="Speech outline">
            <a:extLst>
              <a:ext uri="{FF2B5EF4-FFF2-40B4-BE49-F238E27FC236}">
                <a16:creationId xmlns:a16="http://schemas.microsoft.com/office/drawing/2014/main" id="{A493D9DD-F33C-D6A4-5A23-C664548932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8509820" y="2293989"/>
            <a:ext cx="1297242" cy="1297242"/>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BFA8BD6-5315-24DD-BDDC-2BC7C1E9F5C6}"/>
                  </a:ext>
                </a:extLst>
              </p:cNvPr>
              <p:cNvSpPr txBox="1"/>
              <p:nvPr/>
            </p:nvSpPr>
            <p:spPr>
              <a:xfrm>
                <a:off x="2179237" y="2470173"/>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ℒ</m:t>
                      </m:r>
                    </m:oMath>
                  </m:oMathPara>
                </a14:m>
                <a:endParaRPr lang="en-US" dirty="0"/>
              </a:p>
            </p:txBody>
          </p:sp>
        </mc:Choice>
        <mc:Fallback xmlns="">
          <p:sp>
            <p:nvSpPr>
              <p:cNvPr id="27" name="TextBox 26">
                <a:extLst>
                  <a:ext uri="{FF2B5EF4-FFF2-40B4-BE49-F238E27FC236}">
                    <a16:creationId xmlns:a16="http://schemas.microsoft.com/office/drawing/2014/main" id="{FBFA8BD6-5315-24DD-BDDC-2BC7C1E9F5C6}"/>
                  </a:ext>
                </a:extLst>
              </p:cNvPr>
              <p:cNvSpPr txBox="1">
                <a:spLocks noRot="1" noChangeAspect="1" noMove="1" noResize="1" noEditPoints="1" noAdjustHandles="1" noChangeArrowheads="1" noChangeShapeType="1" noTextEdit="1"/>
              </p:cNvSpPr>
              <p:nvPr/>
            </p:nvSpPr>
            <p:spPr>
              <a:xfrm>
                <a:off x="2179237" y="2470173"/>
                <a:ext cx="1113363" cy="369332"/>
              </a:xfrm>
              <a:prstGeom prst="rect">
                <a:avLst/>
              </a:prstGeom>
              <a:blipFill>
                <a:blip r:embed="rId11"/>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B2F3E3D-9A1A-42E5-CEB3-B3177B83A6A7}"/>
                  </a:ext>
                </a:extLst>
              </p:cNvPr>
              <p:cNvSpPr txBox="1"/>
              <p:nvPr/>
            </p:nvSpPr>
            <p:spPr>
              <a:xfrm>
                <a:off x="2579078" y="3407664"/>
                <a:ext cx="684026" cy="369332"/>
              </a:xfrm>
              <a:prstGeom prst="rect">
                <a:avLst/>
              </a:prstGeom>
              <a:solidFill>
                <a:schemeClr val="accent3">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𝑦𝑒𝑎h</m:t>
                      </m:r>
                    </m:oMath>
                  </m:oMathPara>
                </a14:m>
                <a:endParaRPr lang="en-US" dirty="0"/>
              </a:p>
            </p:txBody>
          </p:sp>
        </mc:Choice>
        <mc:Fallback xmlns="">
          <p:sp>
            <p:nvSpPr>
              <p:cNvPr id="28" name="TextBox 27">
                <a:extLst>
                  <a:ext uri="{FF2B5EF4-FFF2-40B4-BE49-F238E27FC236}">
                    <a16:creationId xmlns:a16="http://schemas.microsoft.com/office/drawing/2014/main" id="{0B2F3E3D-9A1A-42E5-CEB3-B3177B83A6A7}"/>
                  </a:ext>
                </a:extLst>
              </p:cNvPr>
              <p:cNvSpPr txBox="1">
                <a:spLocks noRot="1" noChangeAspect="1" noMove="1" noResize="1" noEditPoints="1" noAdjustHandles="1" noChangeArrowheads="1" noChangeShapeType="1" noTextEdit="1"/>
              </p:cNvSpPr>
              <p:nvPr/>
            </p:nvSpPr>
            <p:spPr>
              <a:xfrm>
                <a:off x="2579078" y="3407664"/>
                <a:ext cx="684026" cy="369332"/>
              </a:xfrm>
              <a:prstGeom prst="rect">
                <a:avLst/>
              </a:prstGeom>
              <a:blipFill>
                <a:blip r:embed="rId12"/>
                <a:stretch>
                  <a:fillRect l="-3704" r="-370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022C0BA-5A00-FBE8-A872-2E2622B5045A}"/>
                  </a:ext>
                </a:extLst>
              </p:cNvPr>
              <p:cNvSpPr txBox="1"/>
              <p:nvPr/>
            </p:nvSpPr>
            <p:spPr>
              <a:xfrm>
                <a:off x="8616507" y="2654839"/>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 </m:t>
                      </m:r>
                      <m:r>
                        <a:rPr lang="en-US" b="0" i="1" smtClean="0">
                          <a:latin typeface="Cambria Math" panose="02040503050406030204" pitchFamily="18" charset="0"/>
                        </a:rPr>
                        <m:t>𝑠𝑢𝑟𝑒</m:t>
                      </m:r>
                      <m:r>
                        <a:rPr lang="en-US" b="0" i="1" smtClean="0">
                          <a:latin typeface="Cambria Math" panose="02040503050406030204" pitchFamily="18" charset="0"/>
                        </a:rPr>
                        <m:t>?</m:t>
                      </m:r>
                    </m:oMath>
                  </m:oMathPara>
                </a14:m>
                <a:endParaRPr lang="en-US" dirty="0"/>
              </a:p>
            </p:txBody>
          </p:sp>
        </mc:Choice>
        <mc:Fallback xmlns="">
          <p:sp>
            <p:nvSpPr>
              <p:cNvPr id="29" name="TextBox 28">
                <a:extLst>
                  <a:ext uri="{FF2B5EF4-FFF2-40B4-BE49-F238E27FC236}">
                    <a16:creationId xmlns:a16="http://schemas.microsoft.com/office/drawing/2014/main" id="{9022C0BA-5A00-FBE8-A872-2E2622B5045A}"/>
                  </a:ext>
                </a:extLst>
              </p:cNvPr>
              <p:cNvSpPr txBox="1">
                <a:spLocks noRot="1" noChangeAspect="1" noMove="1" noResize="1" noEditPoints="1" noAdjustHandles="1" noChangeArrowheads="1" noChangeShapeType="1" noTextEdit="1"/>
              </p:cNvSpPr>
              <p:nvPr/>
            </p:nvSpPr>
            <p:spPr>
              <a:xfrm>
                <a:off x="8616507" y="2654839"/>
                <a:ext cx="1113363" cy="369332"/>
              </a:xfrm>
              <a:prstGeom prst="rect">
                <a:avLst/>
              </a:prstGeom>
              <a:blipFill>
                <a:blip r:embed="rId13"/>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211374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4B20E2-20AC-E1D3-E379-86A0DA74F6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AA701-A296-AC51-9BC4-734B825B4FA2}"/>
              </a:ext>
            </a:extLst>
          </p:cNvPr>
          <p:cNvSpPr>
            <a:spLocks noGrp="1"/>
          </p:cNvSpPr>
          <p:nvPr>
            <p:ph type="title"/>
          </p:nvPr>
        </p:nvSpPr>
        <p:spPr>
          <a:xfrm>
            <a:off x="336884" y="441833"/>
            <a:ext cx="11325060" cy="771079"/>
          </a:xfrm>
        </p:spPr>
        <p:txBody>
          <a:bodyPr>
            <a:normAutofit/>
          </a:bodyPr>
          <a:lstStyle/>
          <a:p>
            <a:r>
              <a:rPr lang="en-US" sz="3600" dirty="0"/>
              <a:t>Single Theorem UNIZK with Honest Prover Setup</a:t>
            </a:r>
          </a:p>
        </p:txBody>
      </p:sp>
      <p:grpSp>
        <p:nvGrpSpPr>
          <p:cNvPr id="15" name="Group 14">
            <a:extLst>
              <a:ext uri="{FF2B5EF4-FFF2-40B4-BE49-F238E27FC236}">
                <a16:creationId xmlns:a16="http://schemas.microsoft.com/office/drawing/2014/main" id="{5931B0C2-A008-F20F-6B0B-93A6C8FE3F27}"/>
              </a:ext>
            </a:extLst>
          </p:cNvPr>
          <p:cNvGrpSpPr/>
          <p:nvPr/>
        </p:nvGrpSpPr>
        <p:grpSpPr>
          <a:xfrm>
            <a:off x="1437437" y="1633480"/>
            <a:ext cx="924233" cy="936524"/>
            <a:chOff x="1509252" y="2013154"/>
            <a:chExt cx="914400" cy="914400"/>
          </a:xfrm>
        </p:grpSpPr>
        <p:pic>
          <p:nvPicPr>
            <p:cNvPr id="13" name="Graphic 12" descr="Processor outline">
              <a:extLst>
                <a:ext uri="{FF2B5EF4-FFF2-40B4-BE49-F238E27FC236}">
                  <a16:creationId xmlns:a16="http://schemas.microsoft.com/office/drawing/2014/main" id="{01CAD181-DB48-FCF5-8DFF-92841262C4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9252" y="2013154"/>
              <a:ext cx="914400" cy="91440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47D7428-AD66-5388-FEF7-5902D102C958}"/>
                    </a:ext>
                  </a:extLst>
                </p:cNvPr>
                <p:cNvSpPr txBox="1"/>
                <p:nvPr/>
              </p:nvSpPr>
              <p:spPr>
                <a:xfrm>
                  <a:off x="1804221" y="2285688"/>
                  <a:ext cx="235974" cy="3606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Para>
                  </a14:m>
                  <a:endParaRPr lang="en-US" dirty="0"/>
                </a:p>
              </p:txBody>
            </p:sp>
          </mc:Choice>
          <mc:Fallback xmlns="">
            <p:sp>
              <p:nvSpPr>
                <p:cNvPr id="14" name="TextBox 13">
                  <a:extLst>
                    <a:ext uri="{FF2B5EF4-FFF2-40B4-BE49-F238E27FC236}">
                      <a16:creationId xmlns:a16="http://schemas.microsoft.com/office/drawing/2014/main" id="{547D7428-AD66-5388-FEF7-5902D102C958}"/>
                    </a:ext>
                  </a:extLst>
                </p:cNvPr>
                <p:cNvSpPr txBox="1">
                  <a:spLocks noRot="1" noChangeAspect="1" noMove="1" noResize="1" noEditPoints="1" noAdjustHandles="1" noChangeArrowheads="1" noChangeShapeType="1" noTextEdit="1"/>
                </p:cNvSpPr>
                <p:nvPr/>
              </p:nvSpPr>
              <p:spPr>
                <a:xfrm>
                  <a:off x="1804221" y="2285688"/>
                  <a:ext cx="235974" cy="360607"/>
                </a:xfrm>
                <a:prstGeom prst="rect">
                  <a:avLst/>
                </a:prstGeom>
                <a:blipFill>
                  <a:blip r:embed="rId5"/>
                  <a:stretch>
                    <a:fillRect r="-2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DE486E4-B72E-FFF3-F089-E90E6C500AD6}"/>
                  </a:ext>
                </a:extLst>
              </p:cNvPr>
              <p:cNvSpPr txBox="1"/>
              <p:nvPr/>
            </p:nvSpPr>
            <p:spPr>
              <a:xfrm>
                <a:off x="652616" y="1921544"/>
                <a:ext cx="4238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oMath>
                  </m:oMathPara>
                </a14:m>
                <a:endParaRPr lang="en-US" dirty="0"/>
              </a:p>
            </p:txBody>
          </p:sp>
        </mc:Choice>
        <mc:Fallback xmlns="">
          <p:sp>
            <p:nvSpPr>
              <p:cNvPr id="3" name="TextBox 2">
                <a:extLst>
                  <a:ext uri="{FF2B5EF4-FFF2-40B4-BE49-F238E27FC236}">
                    <a16:creationId xmlns:a16="http://schemas.microsoft.com/office/drawing/2014/main" id="{1DE486E4-B72E-FFF3-F089-E90E6C500AD6}"/>
                  </a:ext>
                </a:extLst>
              </p:cNvPr>
              <p:cNvSpPr txBox="1">
                <a:spLocks noRot="1" noChangeAspect="1" noMove="1" noResize="1" noEditPoints="1" noAdjustHandles="1" noChangeArrowheads="1" noChangeShapeType="1" noTextEdit="1"/>
              </p:cNvSpPr>
              <p:nvPr/>
            </p:nvSpPr>
            <p:spPr>
              <a:xfrm>
                <a:off x="652616" y="1921544"/>
                <a:ext cx="423834"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EB4C295-B6E2-33C5-A2B6-C2A756A5E8B9}"/>
                  </a:ext>
                </a:extLst>
              </p:cNvPr>
              <p:cNvSpPr txBox="1"/>
              <p:nvPr/>
            </p:nvSpPr>
            <p:spPr>
              <a:xfrm>
                <a:off x="2722657" y="1912608"/>
                <a:ext cx="73129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m:t>
                      </m:r>
                    </m:oMath>
                  </m:oMathPara>
                </a14:m>
                <a:endParaRPr lang="en-US" dirty="0"/>
              </a:p>
            </p:txBody>
          </p:sp>
        </mc:Choice>
        <mc:Fallback>
          <p:sp>
            <p:nvSpPr>
              <p:cNvPr id="4" name="TextBox 3">
                <a:extLst>
                  <a:ext uri="{FF2B5EF4-FFF2-40B4-BE49-F238E27FC236}">
                    <a16:creationId xmlns:a16="http://schemas.microsoft.com/office/drawing/2014/main" id="{8EB4C295-B6E2-33C5-A2B6-C2A756A5E8B9}"/>
                  </a:ext>
                </a:extLst>
              </p:cNvPr>
              <p:cNvSpPr txBox="1">
                <a:spLocks noRot="1" noChangeAspect="1" noMove="1" noResize="1" noEditPoints="1" noAdjustHandles="1" noChangeArrowheads="1" noChangeShapeType="1" noTextEdit="1"/>
              </p:cNvSpPr>
              <p:nvPr/>
            </p:nvSpPr>
            <p:spPr>
              <a:xfrm>
                <a:off x="2722657" y="1912608"/>
                <a:ext cx="731290" cy="369332"/>
              </a:xfrm>
              <a:prstGeom prst="rect">
                <a:avLst/>
              </a:prstGeom>
              <a:blipFill>
                <a:blip r:embed="rId7"/>
                <a:stretch>
                  <a:fillRect b="-13333"/>
                </a:stretch>
              </a:blipFill>
            </p:spPr>
            <p:txBody>
              <a:bodyPr/>
              <a:lstStyle/>
              <a:p>
                <a:r>
                  <a:rPr lang="en-US">
                    <a:noFill/>
                  </a:rPr>
                  <a:t> </a:t>
                </a:r>
              </a:p>
            </p:txBody>
          </p:sp>
        </mc:Fallback>
      </mc:AlternateContent>
      <p:pic>
        <p:nvPicPr>
          <p:cNvPr id="6" name="Graphic 5" descr="Cloud outline">
            <a:extLst>
              <a:ext uri="{FF2B5EF4-FFF2-40B4-BE49-F238E27FC236}">
                <a16:creationId xmlns:a16="http://schemas.microsoft.com/office/drawing/2014/main" id="{0505E96C-51D4-850C-E00F-9318F3E4C8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16128" y="1199082"/>
            <a:ext cx="1558413" cy="155841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489FF03-C997-16AD-2AE2-C478F4DC4468}"/>
                  </a:ext>
                </a:extLst>
              </p:cNvPr>
              <p:cNvSpPr txBox="1"/>
              <p:nvPr/>
            </p:nvSpPr>
            <p:spPr>
              <a:xfrm>
                <a:off x="5408268" y="1843787"/>
                <a:ext cx="574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𝑐𝑟𝑠</m:t>
                      </m:r>
                    </m:oMath>
                  </m:oMathPara>
                </a14:m>
                <a:endParaRPr lang="en-US" dirty="0"/>
              </a:p>
            </p:txBody>
          </p:sp>
        </mc:Choice>
        <mc:Fallback xmlns="">
          <p:sp>
            <p:nvSpPr>
              <p:cNvPr id="9" name="TextBox 8">
                <a:extLst>
                  <a:ext uri="{FF2B5EF4-FFF2-40B4-BE49-F238E27FC236}">
                    <a16:creationId xmlns:a16="http://schemas.microsoft.com/office/drawing/2014/main" id="{8489FF03-C997-16AD-2AE2-C478F4DC4468}"/>
                  </a:ext>
                </a:extLst>
              </p:cNvPr>
              <p:cNvSpPr txBox="1">
                <a:spLocks noRot="1" noChangeAspect="1" noMove="1" noResize="1" noEditPoints="1" noAdjustHandles="1" noChangeArrowheads="1" noChangeShapeType="1" noTextEdit="1"/>
              </p:cNvSpPr>
              <p:nvPr/>
            </p:nvSpPr>
            <p:spPr>
              <a:xfrm>
                <a:off x="5408268" y="1843787"/>
                <a:ext cx="574132" cy="369332"/>
              </a:xfrm>
              <a:prstGeom prst="rect">
                <a:avLst/>
              </a:prstGeom>
              <a:blipFill>
                <a:blip r:embed="rId10"/>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9E20590-C274-1DB8-D405-2266855AED88}"/>
              </a:ext>
            </a:extLst>
          </p:cNvPr>
          <p:cNvSpPr txBox="1"/>
          <p:nvPr/>
        </p:nvSpPr>
        <p:spPr>
          <a:xfrm>
            <a:off x="2070100" y="3131045"/>
            <a:ext cx="184731" cy="369332"/>
          </a:xfrm>
          <a:prstGeom prst="rect">
            <a:avLst/>
          </a:prstGeom>
          <a:noFill/>
        </p:spPr>
        <p:txBody>
          <a:bodyPr wrap="none" rtlCol="0">
            <a:spAutoFit/>
          </a:bodyPr>
          <a:lstStyle/>
          <a:p>
            <a:endParaRPr lang="en-US" dirty="0"/>
          </a:p>
        </p:txBody>
      </p:sp>
      <p:pic>
        <p:nvPicPr>
          <p:cNvPr id="16" name="Graphic 15" descr="Arrow Right with solid fill">
            <a:extLst>
              <a:ext uri="{FF2B5EF4-FFF2-40B4-BE49-F238E27FC236}">
                <a16:creationId xmlns:a16="http://schemas.microsoft.com/office/drawing/2014/main" id="{F6267552-E145-9938-FF73-E6AA4A5D303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344" y="1921544"/>
            <a:ext cx="457200" cy="457200"/>
          </a:xfrm>
          <a:prstGeom prst="rect">
            <a:avLst/>
          </a:prstGeom>
        </p:spPr>
      </p:pic>
      <p:pic>
        <p:nvPicPr>
          <p:cNvPr id="17" name="Graphic 16" descr="Arrow Right with solid fill">
            <a:extLst>
              <a:ext uri="{FF2B5EF4-FFF2-40B4-BE49-F238E27FC236}">
                <a16:creationId xmlns:a16="http://schemas.microsoft.com/office/drawing/2014/main" id="{537E0AF5-1C2A-735B-6462-F84622EADD0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07963" y="1877610"/>
            <a:ext cx="457200" cy="457200"/>
          </a:xfrm>
          <a:prstGeom prst="rect">
            <a:avLst/>
          </a:prstGeom>
        </p:spPr>
      </p:pic>
    </p:spTree>
    <p:extLst>
      <p:ext uri="{BB962C8B-B14F-4D97-AF65-F5344CB8AC3E}">
        <p14:creationId xmlns:p14="http://schemas.microsoft.com/office/powerpoint/2010/main" val="3686833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06A0C4-A85D-AF1F-1B6F-53F40E751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295ED-927C-1F4C-2C2D-F8400927228A}"/>
              </a:ext>
            </a:extLst>
          </p:cNvPr>
          <p:cNvSpPr>
            <a:spLocks noGrp="1"/>
          </p:cNvSpPr>
          <p:nvPr>
            <p:ph type="title"/>
          </p:nvPr>
        </p:nvSpPr>
        <p:spPr>
          <a:xfrm>
            <a:off x="336884" y="441833"/>
            <a:ext cx="11325060" cy="771079"/>
          </a:xfrm>
        </p:spPr>
        <p:txBody>
          <a:bodyPr>
            <a:normAutofit/>
          </a:bodyPr>
          <a:lstStyle/>
          <a:p>
            <a:r>
              <a:rPr lang="en-US" sz="3600" dirty="0"/>
              <a:t>Single Theorem UNIZK with Honest Prover Setup</a:t>
            </a:r>
          </a:p>
        </p:txBody>
      </p:sp>
      <p:grpSp>
        <p:nvGrpSpPr>
          <p:cNvPr id="15" name="Group 14">
            <a:extLst>
              <a:ext uri="{FF2B5EF4-FFF2-40B4-BE49-F238E27FC236}">
                <a16:creationId xmlns:a16="http://schemas.microsoft.com/office/drawing/2014/main" id="{F8F9581F-D602-CABC-326F-1DA6B9973423}"/>
              </a:ext>
            </a:extLst>
          </p:cNvPr>
          <p:cNvGrpSpPr/>
          <p:nvPr/>
        </p:nvGrpSpPr>
        <p:grpSpPr>
          <a:xfrm>
            <a:off x="1437437" y="1633480"/>
            <a:ext cx="924233" cy="936524"/>
            <a:chOff x="1509252" y="2013154"/>
            <a:chExt cx="914400" cy="914400"/>
          </a:xfrm>
        </p:grpSpPr>
        <p:pic>
          <p:nvPicPr>
            <p:cNvPr id="13" name="Graphic 12" descr="Processor outline">
              <a:extLst>
                <a:ext uri="{FF2B5EF4-FFF2-40B4-BE49-F238E27FC236}">
                  <a16:creationId xmlns:a16="http://schemas.microsoft.com/office/drawing/2014/main" id="{89DD6E5D-39E6-3F5C-C501-A242153ED9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9252" y="2013154"/>
              <a:ext cx="914400" cy="91440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8974FBB-61AF-8DE4-F7B0-05B1D8901E06}"/>
                    </a:ext>
                  </a:extLst>
                </p:cNvPr>
                <p:cNvSpPr txBox="1"/>
                <p:nvPr/>
              </p:nvSpPr>
              <p:spPr>
                <a:xfrm>
                  <a:off x="1804221" y="2285688"/>
                  <a:ext cx="235974" cy="3606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Para>
                  </a14:m>
                  <a:endParaRPr lang="en-US" dirty="0"/>
                </a:p>
              </p:txBody>
            </p:sp>
          </mc:Choice>
          <mc:Fallback xmlns="">
            <p:sp>
              <p:nvSpPr>
                <p:cNvPr id="14" name="TextBox 13">
                  <a:extLst>
                    <a:ext uri="{FF2B5EF4-FFF2-40B4-BE49-F238E27FC236}">
                      <a16:creationId xmlns:a16="http://schemas.microsoft.com/office/drawing/2014/main" id="{B8974FBB-61AF-8DE4-F7B0-05B1D8901E06}"/>
                    </a:ext>
                  </a:extLst>
                </p:cNvPr>
                <p:cNvSpPr txBox="1">
                  <a:spLocks noRot="1" noChangeAspect="1" noMove="1" noResize="1" noEditPoints="1" noAdjustHandles="1" noChangeArrowheads="1" noChangeShapeType="1" noTextEdit="1"/>
                </p:cNvSpPr>
                <p:nvPr/>
              </p:nvSpPr>
              <p:spPr>
                <a:xfrm>
                  <a:off x="1804221" y="2285688"/>
                  <a:ext cx="235974" cy="360607"/>
                </a:xfrm>
                <a:prstGeom prst="rect">
                  <a:avLst/>
                </a:prstGeom>
                <a:blipFill>
                  <a:blip r:embed="rId5"/>
                  <a:stretch>
                    <a:fillRect r="-2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6AA409D-6196-7B35-FE6A-96479FD27FB8}"/>
                  </a:ext>
                </a:extLst>
              </p:cNvPr>
              <p:cNvSpPr txBox="1"/>
              <p:nvPr/>
            </p:nvSpPr>
            <p:spPr>
              <a:xfrm>
                <a:off x="652616" y="1921544"/>
                <a:ext cx="4238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oMath>
                  </m:oMathPara>
                </a14:m>
                <a:endParaRPr lang="en-US" dirty="0"/>
              </a:p>
            </p:txBody>
          </p:sp>
        </mc:Choice>
        <mc:Fallback xmlns="">
          <p:sp>
            <p:nvSpPr>
              <p:cNvPr id="3" name="TextBox 2">
                <a:extLst>
                  <a:ext uri="{FF2B5EF4-FFF2-40B4-BE49-F238E27FC236}">
                    <a16:creationId xmlns:a16="http://schemas.microsoft.com/office/drawing/2014/main" id="{46AA409D-6196-7B35-FE6A-96479FD27FB8}"/>
                  </a:ext>
                </a:extLst>
              </p:cNvPr>
              <p:cNvSpPr txBox="1">
                <a:spLocks noRot="1" noChangeAspect="1" noMove="1" noResize="1" noEditPoints="1" noAdjustHandles="1" noChangeArrowheads="1" noChangeShapeType="1" noTextEdit="1"/>
              </p:cNvSpPr>
              <p:nvPr/>
            </p:nvSpPr>
            <p:spPr>
              <a:xfrm>
                <a:off x="652616" y="1921544"/>
                <a:ext cx="423834"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82D53C6-EB3F-D322-18A8-AF1FBC4AE4B7}"/>
                  </a:ext>
                </a:extLst>
              </p:cNvPr>
              <p:cNvSpPr txBox="1"/>
              <p:nvPr/>
            </p:nvSpPr>
            <p:spPr>
              <a:xfrm>
                <a:off x="2722657" y="1912608"/>
                <a:ext cx="73129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m:t>
                      </m:r>
                    </m:oMath>
                  </m:oMathPara>
                </a14:m>
                <a:endParaRPr lang="en-US" dirty="0"/>
              </a:p>
            </p:txBody>
          </p:sp>
        </mc:Choice>
        <mc:Fallback>
          <p:sp>
            <p:nvSpPr>
              <p:cNvPr id="4" name="TextBox 3">
                <a:extLst>
                  <a:ext uri="{FF2B5EF4-FFF2-40B4-BE49-F238E27FC236}">
                    <a16:creationId xmlns:a16="http://schemas.microsoft.com/office/drawing/2014/main" id="{382D53C6-EB3F-D322-18A8-AF1FBC4AE4B7}"/>
                  </a:ext>
                </a:extLst>
              </p:cNvPr>
              <p:cNvSpPr txBox="1">
                <a:spLocks noRot="1" noChangeAspect="1" noMove="1" noResize="1" noEditPoints="1" noAdjustHandles="1" noChangeArrowheads="1" noChangeShapeType="1" noTextEdit="1"/>
              </p:cNvSpPr>
              <p:nvPr/>
            </p:nvSpPr>
            <p:spPr>
              <a:xfrm>
                <a:off x="2722657" y="1912608"/>
                <a:ext cx="731290" cy="369332"/>
              </a:xfrm>
              <a:prstGeom prst="rect">
                <a:avLst/>
              </a:prstGeom>
              <a:blipFill>
                <a:blip r:embed="rId7"/>
                <a:stretch>
                  <a:fillRect b="-13333"/>
                </a:stretch>
              </a:blipFill>
            </p:spPr>
            <p:txBody>
              <a:bodyPr/>
              <a:lstStyle/>
              <a:p>
                <a:r>
                  <a:rPr lang="en-US">
                    <a:noFill/>
                  </a:rPr>
                  <a:t> </a:t>
                </a:r>
              </a:p>
            </p:txBody>
          </p:sp>
        </mc:Fallback>
      </mc:AlternateContent>
      <p:pic>
        <p:nvPicPr>
          <p:cNvPr id="6" name="Graphic 5" descr="Cloud outline">
            <a:extLst>
              <a:ext uri="{FF2B5EF4-FFF2-40B4-BE49-F238E27FC236}">
                <a16:creationId xmlns:a16="http://schemas.microsoft.com/office/drawing/2014/main" id="{B257EFC1-2C75-2BBB-DAC5-EAED5A2177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16128" y="1199082"/>
            <a:ext cx="1558413" cy="155841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6C79C33-D283-C88B-CFA0-9680022F19A9}"/>
                  </a:ext>
                </a:extLst>
              </p:cNvPr>
              <p:cNvSpPr txBox="1"/>
              <p:nvPr/>
            </p:nvSpPr>
            <p:spPr>
              <a:xfrm>
                <a:off x="5408268" y="1843787"/>
                <a:ext cx="486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𝑐𝑘</m:t>
                      </m:r>
                    </m:oMath>
                  </m:oMathPara>
                </a14:m>
                <a:endParaRPr lang="en-US" dirty="0"/>
              </a:p>
            </p:txBody>
          </p:sp>
        </mc:Choice>
        <mc:Fallback xmlns="">
          <p:sp>
            <p:nvSpPr>
              <p:cNvPr id="9" name="TextBox 8">
                <a:extLst>
                  <a:ext uri="{FF2B5EF4-FFF2-40B4-BE49-F238E27FC236}">
                    <a16:creationId xmlns:a16="http://schemas.microsoft.com/office/drawing/2014/main" id="{86C79C33-D283-C88B-CFA0-9680022F19A9}"/>
                  </a:ext>
                </a:extLst>
              </p:cNvPr>
              <p:cNvSpPr txBox="1">
                <a:spLocks noRot="1" noChangeAspect="1" noMove="1" noResize="1" noEditPoints="1" noAdjustHandles="1" noChangeArrowheads="1" noChangeShapeType="1" noTextEdit="1"/>
              </p:cNvSpPr>
              <p:nvPr/>
            </p:nvSpPr>
            <p:spPr>
              <a:xfrm>
                <a:off x="5408268" y="1843787"/>
                <a:ext cx="486352" cy="369332"/>
              </a:xfrm>
              <a:prstGeom prst="rect">
                <a:avLst/>
              </a:prstGeom>
              <a:blipFill>
                <a:blip r:embed="rId10"/>
                <a:stretch>
                  <a:fillRect/>
                </a:stretch>
              </a:blipFill>
            </p:spPr>
            <p:txBody>
              <a:bodyPr/>
              <a:lstStyle/>
              <a:p>
                <a:r>
                  <a:rPr lang="en-US">
                    <a:noFill/>
                  </a:rPr>
                  <a:t> </a:t>
                </a:r>
              </a:p>
            </p:txBody>
          </p:sp>
        </mc:Fallback>
      </mc:AlternateContent>
      <p:pic>
        <p:nvPicPr>
          <p:cNvPr id="5" name="Graphic 4" descr="Arrow Right with solid fill">
            <a:extLst>
              <a:ext uri="{FF2B5EF4-FFF2-40B4-BE49-F238E27FC236}">
                <a16:creationId xmlns:a16="http://schemas.microsoft.com/office/drawing/2014/main" id="{69A9ED78-B44A-21C1-21C4-36C1D85FD9F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344" y="1921544"/>
            <a:ext cx="457200" cy="457200"/>
          </a:xfrm>
          <a:prstGeom prst="rect">
            <a:avLst/>
          </a:prstGeom>
        </p:spPr>
      </p:pic>
      <p:pic>
        <p:nvPicPr>
          <p:cNvPr id="7" name="Graphic 6" descr="Arrow Right with solid fill">
            <a:extLst>
              <a:ext uri="{FF2B5EF4-FFF2-40B4-BE49-F238E27FC236}">
                <a16:creationId xmlns:a16="http://schemas.microsoft.com/office/drawing/2014/main" id="{B57CE273-CC5D-021A-586C-036290144B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07963" y="1877610"/>
            <a:ext cx="457200" cy="457200"/>
          </a:xfrm>
          <a:prstGeom prst="rect">
            <a:avLst/>
          </a:prstGeom>
        </p:spPr>
      </p:pic>
    </p:spTree>
    <p:extLst>
      <p:ext uri="{BB962C8B-B14F-4D97-AF65-F5344CB8AC3E}">
        <p14:creationId xmlns:p14="http://schemas.microsoft.com/office/powerpoint/2010/main" val="2120705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AB9E64-5135-9603-3009-908156A28E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F8DB8C-4BBB-1CE6-76F0-26AFB511B7C6}"/>
              </a:ext>
            </a:extLst>
          </p:cNvPr>
          <p:cNvSpPr>
            <a:spLocks noGrp="1"/>
          </p:cNvSpPr>
          <p:nvPr>
            <p:ph type="title"/>
          </p:nvPr>
        </p:nvSpPr>
        <p:spPr>
          <a:xfrm>
            <a:off x="336884" y="441833"/>
            <a:ext cx="11325060" cy="771079"/>
          </a:xfrm>
        </p:spPr>
        <p:txBody>
          <a:bodyPr>
            <a:normAutofit/>
          </a:bodyPr>
          <a:lstStyle/>
          <a:p>
            <a:r>
              <a:rPr lang="en-US" sz="3600" dirty="0"/>
              <a:t>Single Theorem UNIZK with Honest Prover Setup</a:t>
            </a:r>
          </a:p>
        </p:txBody>
      </p:sp>
      <p:pic>
        <p:nvPicPr>
          <p:cNvPr id="13" name="Graphic 12" descr="Processor outline">
            <a:extLst>
              <a:ext uri="{FF2B5EF4-FFF2-40B4-BE49-F238E27FC236}">
                <a16:creationId xmlns:a16="http://schemas.microsoft.com/office/drawing/2014/main" id="{1A80941B-5ABB-E06B-15D6-2F5287A421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855" y="4287997"/>
            <a:ext cx="924233" cy="936524"/>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DB48449-0B0D-5EF1-A871-8B2A5AADD441}"/>
                  </a:ext>
                </a:extLst>
              </p:cNvPr>
              <p:cNvSpPr txBox="1"/>
              <p:nvPr/>
            </p:nvSpPr>
            <p:spPr>
              <a:xfrm>
                <a:off x="948996" y="4567125"/>
                <a:ext cx="2385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m:t>
                      </m:r>
                    </m:oMath>
                  </m:oMathPara>
                </a14:m>
                <a:endParaRPr lang="en-US" dirty="0"/>
              </a:p>
            </p:txBody>
          </p:sp>
        </mc:Choice>
        <mc:Fallback xmlns="">
          <p:sp>
            <p:nvSpPr>
              <p:cNvPr id="14" name="TextBox 13">
                <a:extLst>
                  <a:ext uri="{FF2B5EF4-FFF2-40B4-BE49-F238E27FC236}">
                    <a16:creationId xmlns:a16="http://schemas.microsoft.com/office/drawing/2014/main" id="{BDB48449-0B0D-5EF1-A871-8B2A5AADD441}"/>
                  </a:ext>
                </a:extLst>
              </p:cNvPr>
              <p:cNvSpPr txBox="1">
                <a:spLocks noRot="1" noChangeAspect="1" noMove="1" noResize="1" noEditPoints="1" noAdjustHandles="1" noChangeArrowheads="1" noChangeShapeType="1" noTextEdit="1"/>
              </p:cNvSpPr>
              <p:nvPr/>
            </p:nvSpPr>
            <p:spPr>
              <a:xfrm>
                <a:off x="948996" y="4567125"/>
                <a:ext cx="238512" cy="369332"/>
              </a:xfrm>
              <a:prstGeom prst="rect">
                <a:avLst/>
              </a:prstGeom>
              <a:blipFill>
                <a:blip r:embed="rId5"/>
                <a:stretch>
                  <a:fillRect r="-35000"/>
                </a:stretch>
              </a:blipFill>
            </p:spPr>
            <p:txBody>
              <a:bodyPr/>
              <a:lstStyle/>
              <a:p>
                <a:r>
                  <a:rPr lang="en-US">
                    <a:noFill/>
                  </a:rPr>
                  <a:t> </a:t>
                </a:r>
              </a:p>
            </p:txBody>
          </p:sp>
        </mc:Fallback>
      </mc:AlternateContent>
      <p:pic>
        <p:nvPicPr>
          <p:cNvPr id="6" name="Graphic 5" descr="Cloud outline">
            <a:extLst>
              <a:ext uri="{FF2B5EF4-FFF2-40B4-BE49-F238E27FC236}">
                <a16:creationId xmlns:a16="http://schemas.microsoft.com/office/drawing/2014/main" id="{202497E9-B104-8FF7-49B0-8861517FBD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16128" y="1199082"/>
            <a:ext cx="1558413" cy="155841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C08E17B-EAF7-E76D-1DEF-48E297B2F74F}"/>
                  </a:ext>
                </a:extLst>
              </p:cNvPr>
              <p:cNvSpPr txBox="1"/>
              <p:nvPr/>
            </p:nvSpPr>
            <p:spPr>
              <a:xfrm>
                <a:off x="5408268" y="1843787"/>
                <a:ext cx="486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𝑐𝑘</m:t>
                      </m:r>
                    </m:oMath>
                  </m:oMathPara>
                </a14:m>
                <a:endParaRPr lang="en-US" dirty="0"/>
              </a:p>
            </p:txBody>
          </p:sp>
        </mc:Choice>
        <mc:Fallback xmlns="">
          <p:sp>
            <p:nvSpPr>
              <p:cNvPr id="9" name="TextBox 8">
                <a:extLst>
                  <a:ext uri="{FF2B5EF4-FFF2-40B4-BE49-F238E27FC236}">
                    <a16:creationId xmlns:a16="http://schemas.microsoft.com/office/drawing/2014/main" id="{7C08E17B-EAF7-E76D-1DEF-48E297B2F74F}"/>
                  </a:ext>
                </a:extLst>
              </p:cNvPr>
              <p:cNvSpPr txBox="1">
                <a:spLocks noRot="1" noChangeAspect="1" noMove="1" noResize="1" noEditPoints="1" noAdjustHandles="1" noChangeArrowheads="1" noChangeShapeType="1" noTextEdit="1"/>
              </p:cNvSpPr>
              <p:nvPr/>
            </p:nvSpPr>
            <p:spPr>
              <a:xfrm>
                <a:off x="5408268" y="1843787"/>
                <a:ext cx="486352" cy="369332"/>
              </a:xfrm>
              <a:prstGeom prst="rect">
                <a:avLst/>
              </a:prstGeom>
              <a:blipFill>
                <a:blip r:embed="rId8"/>
                <a:stretch>
                  <a:fillRect/>
                </a:stretch>
              </a:blipFill>
            </p:spPr>
            <p:txBody>
              <a:bodyPr/>
              <a:lstStyle/>
              <a:p>
                <a:r>
                  <a:rPr lang="en-US">
                    <a:noFill/>
                  </a:rPr>
                  <a:t> </a:t>
                </a:r>
              </a:p>
            </p:txBody>
          </p:sp>
        </mc:Fallback>
      </mc:AlternateContent>
      <p:pic>
        <p:nvPicPr>
          <p:cNvPr id="5" name="Graphic 4" descr="Female Profile with solid fill">
            <a:extLst>
              <a:ext uri="{FF2B5EF4-FFF2-40B4-BE49-F238E27FC236}">
                <a16:creationId xmlns:a16="http://schemas.microsoft.com/office/drawing/2014/main" id="{F8D71284-980A-4215-A53A-72CC00A328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37437" y="2921314"/>
            <a:ext cx="1366683" cy="1366683"/>
          </a:xfrm>
          <a:prstGeom prst="rect">
            <a:avLst/>
          </a:prstGeom>
        </p:spPr>
      </p:pic>
      <p:grpSp>
        <p:nvGrpSpPr>
          <p:cNvPr id="19" name="Group 18">
            <a:extLst>
              <a:ext uri="{FF2B5EF4-FFF2-40B4-BE49-F238E27FC236}">
                <a16:creationId xmlns:a16="http://schemas.microsoft.com/office/drawing/2014/main" id="{3982087E-4D83-E497-84CA-D010389C29F5}"/>
              </a:ext>
            </a:extLst>
          </p:cNvPr>
          <p:cNvGrpSpPr/>
          <p:nvPr/>
        </p:nvGrpSpPr>
        <p:grpSpPr>
          <a:xfrm>
            <a:off x="2135526" y="4310121"/>
            <a:ext cx="914400" cy="914400"/>
            <a:chOff x="2135526" y="4310121"/>
            <a:chExt cx="914400" cy="914400"/>
          </a:xfrm>
        </p:grpSpPr>
        <p:pic>
          <p:nvPicPr>
            <p:cNvPr id="17" name="Graphic 16" descr="Processor with solid fill">
              <a:extLst>
                <a:ext uri="{FF2B5EF4-FFF2-40B4-BE49-F238E27FC236}">
                  <a16:creationId xmlns:a16="http://schemas.microsoft.com/office/drawing/2014/main" id="{4ADEC0D4-0C14-FD9E-4971-9C791495D20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35526" y="4310121"/>
              <a:ext cx="914400" cy="91440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22FDFAA-1938-40E6-6D13-266A85ECA9E1}"/>
                    </a:ext>
                  </a:extLst>
                </p:cNvPr>
                <p:cNvSpPr txBox="1"/>
                <p:nvPr/>
              </p:nvSpPr>
              <p:spPr>
                <a:xfrm>
                  <a:off x="2395140" y="4580232"/>
                  <a:ext cx="4103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𝑈</m:t>
                        </m:r>
                      </m:oMath>
                    </m:oMathPara>
                  </a14:m>
                  <a:endParaRPr lang="en-US" dirty="0"/>
                </a:p>
              </p:txBody>
            </p:sp>
          </mc:Choice>
          <mc:Fallback xmlns="">
            <p:sp>
              <p:nvSpPr>
                <p:cNvPr id="18" name="TextBox 17">
                  <a:extLst>
                    <a:ext uri="{FF2B5EF4-FFF2-40B4-BE49-F238E27FC236}">
                      <a16:creationId xmlns:a16="http://schemas.microsoft.com/office/drawing/2014/main" id="{822FDFAA-1938-40E6-6D13-266A85ECA9E1}"/>
                    </a:ext>
                  </a:extLst>
                </p:cNvPr>
                <p:cNvSpPr txBox="1">
                  <a:spLocks noRot="1" noChangeAspect="1" noMove="1" noResize="1" noEditPoints="1" noAdjustHandles="1" noChangeArrowheads="1" noChangeShapeType="1" noTextEdit="1"/>
                </p:cNvSpPr>
                <p:nvPr/>
              </p:nvSpPr>
              <p:spPr>
                <a:xfrm>
                  <a:off x="2395140" y="4580232"/>
                  <a:ext cx="410369" cy="369332"/>
                </a:xfrm>
                <a:prstGeom prst="rect">
                  <a:avLst/>
                </a:prstGeom>
                <a:blipFill>
                  <a:blip r:embed="rId13"/>
                  <a:stretch>
                    <a:fillRect/>
                  </a:stretch>
                </a:blipFill>
              </p:spPr>
              <p:txBody>
                <a:bodyPr/>
                <a:lstStyle/>
                <a:p>
                  <a:r>
                    <a:rPr lang="en-US">
                      <a:noFill/>
                    </a:rPr>
                    <a:t> </a:t>
                  </a:r>
                </a:p>
              </p:txBody>
            </p:sp>
          </mc:Fallback>
        </mc:AlternateContent>
      </p:grpSp>
      <p:pic>
        <p:nvPicPr>
          <p:cNvPr id="28" name="Graphic 27" descr="Arrow Right with solid fill">
            <a:extLst>
              <a:ext uri="{FF2B5EF4-FFF2-40B4-BE49-F238E27FC236}">
                <a16:creationId xmlns:a16="http://schemas.microsoft.com/office/drawing/2014/main" id="{E44AEB05-D961-BF89-B8A1-EA51FEB496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51197" y="4472733"/>
            <a:ext cx="584329" cy="584329"/>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5860986-1968-94B2-BF27-EC5E3CD6944D}"/>
                  </a:ext>
                </a:extLst>
              </p:cNvPr>
              <p:cNvSpPr txBox="1"/>
              <p:nvPr/>
            </p:nvSpPr>
            <p:spPr>
              <a:xfrm>
                <a:off x="1815118" y="2601593"/>
                <a:ext cx="6583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a:p>
            </p:txBody>
          </p:sp>
        </mc:Choice>
        <mc:Fallback xmlns="">
          <p:sp>
            <p:nvSpPr>
              <p:cNvPr id="3" name="TextBox 2">
                <a:extLst>
                  <a:ext uri="{FF2B5EF4-FFF2-40B4-BE49-F238E27FC236}">
                    <a16:creationId xmlns:a16="http://schemas.microsoft.com/office/drawing/2014/main" id="{F5860986-1968-94B2-BF27-EC5E3CD6944D}"/>
                  </a:ext>
                </a:extLst>
              </p:cNvPr>
              <p:cNvSpPr txBox="1">
                <a:spLocks noRot="1" noChangeAspect="1" noMove="1" noResize="1" noEditPoints="1" noAdjustHandles="1" noChangeArrowheads="1" noChangeShapeType="1" noTextEdit="1"/>
              </p:cNvSpPr>
              <p:nvPr/>
            </p:nvSpPr>
            <p:spPr>
              <a:xfrm>
                <a:off x="1815118" y="2601593"/>
                <a:ext cx="658385" cy="369332"/>
              </a:xfrm>
              <a:prstGeom prst="rect">
                <a:avLst/>
              </a:prstGeom>
              <a:blipFill>
                <a:blip r:embed="rId18"/>
                <a:stretch>
                  <a:fillRect/>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5F54C92C-9049-26AF-7EA8-D97DCA25DC1D}"/>
              </a:ext>
            </a:extLst>
          </p:cNvPr>
          <p:cNvGrpSpPr/>
          <p:nvPr/>
        </p:nvGrpSpPr>
        <p:grpSpPr>
          <a:xfrm>
            <a:off x="1779843" y="5452700"/>
            <a:ext cx="1625766" cy="1405300"/>
            <a:chOff x="1779843" y="5452700"/>
            <a:chExt cx="1625766" cy="1405300"/>
          </a:xfrm>
        </p:grpSpPr>
        <p:pic>
          <p:nvPicPr>
            <p:cNvPr id="25" name="Graphic 24" descr="Box with solid fill">
              <a:extLst>
                <a:ext uri="{FF2B5EF4-FFF2-40B4-BE49-F238E27FC236}">
                  <a16:creationId xmlns:a16="http://schemas.microsoft.com/office/drawing/2014/main" id="{6B27CC5D-CDF1-6055-EA6B-7E149AE9CE7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135526" y="5452700"/>
              <a:ext cx="914400" cy="914400"/>
            </a:xfrm>
            <a:prstGeom prst="rect">
              <a:avLst/>
            </a:prstGeom>
          </p:spPr>
        </p:pic>
        <p:sp>
          <p:nvSpPr>
            <p:cNvPr id="4" name="TextBox 3">
              <a:extLst>
                <a:ext uri="{FF2B5EF4-FFF2-40B4-BE49-F238E27FC236}">
                  <a16:creationId xmlns:a16="http://schemas.microsoft.com/office/drawing/2014/main" id="{70CF915E-D017-906E-1688-7080E13ECDEA}"/>
                </a:ext>
              </a:extLst>
            </p:cNvPr>
            <p:cNvSpPr txBox="1"/>
            <p:nvPr/>
          </p:nvSpPr>
          <p:spPr>
            <a:xfrm>
              <a:off x="1779843" y="6211669"/>
              <a:ext cx="1625766" cy="646331"/>
            </a:xfrm>
            <a:prstGeom prst="rect">
              <a:avLst/>
            </a:prstGeom>
            <a:noFill/>
          </p:spPr>
          <p:txBody>
            <a:bodyPr wrap="none" rtlCol="0">
              <a:spAutoFit/>
            </a:bodyPr>
            <a:lstStyle/>
            <a:p>
              <a:pPr algn="ctr"/>
              <a:r>
                <a:rPr lang="en-US" dirty="0"/>
                <a:t>commitments </a:t>
              </a:r>
            </a:p>
            <a:p>
              <a:pPr algn="ctr"/>
              <a:r>
                <a:rPr lang="en-US" dirty="0"/>
                <a:t>to labels</a:t>
              </a:r>
            </a:p>
          </p:txBody>
        </p:sp>
      </p:grpSp>
    </p:spTree>
    <p:extLst>
      <p:ext uri="{BB962C8B-B14F-4D97-AF65-F5344CB8AC3E}">
        <p14:creationId xmlns:p14="http://schemas.microsoft.com/office/powerpoint/2010/main" val="314126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5728C5-B386-A09D-50B8-0FA74A135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DC126-8F33-8EE8-87C5-5DC7DEE685E3}"/>
              </a:ext>
            </a:extLst>
          </p:cNvPr>
          <p:cNvSpPr>
            <a:spLocks noGrp="1"/>
          </p:cNvSpPr>
          <p:nvPr>
            <p:ph type="title"/>
          </p:nvPr>
        </p:nvSpPr>
        <p:spPr>
          <a:xfrm>
            <a:off x="336884" y="441833"/>
            <a:ext cx="11325060" cy="771079"/>
          </a:xfrm>
        </p:spPr>
        <p:txBody>
          <a:bodyPr>
            <a:normAutofit/>
          </a:bodyPr>
          <a:lstStyle/>
          <a:p>
            <a:r>
              <a:rPr lang="en-US" sz="3600" dirty="0"/>
              <a:t>Single Theorem UNIZK with Honest Prover Setup</a:t>
            </a:r>
          </a:p>
        </p:txBody>
      </p:sp>
      <p:pic>
        <p:nvPicPr>
          <p:cNvPr id="6" name="Graphic 5" descr="Cloud outline">
            <a:extLst>
              <a:ext uri="{FF2B5EF4-FFF2-40B4-BE49-F238E27FC236}">
                <a16:creationId xmlns:a16="http://schemas.microsoft.com/office/drawing/2014/main" id="{71D0EF8E-0A30-43CF-3EA1-1DACE598D0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6128" y="1199082"/>
            <a:ext cx="1558413" cy="155841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C7E8416-97E3-FE54-BB0D-99D6D50670F6}"/>
                  </a:ext>
                </a:extLst>
              </p:cNvPr>
              <p:cNvSpPr txBox="1"/>
              <p:nvPr/>
            </p:nvSpPr>
            <p:spPr>
              <a:xfrm>
                <a:off x="5408268" y="1843787"/>
                <a:ext cx="486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𝑐𝑘</m:t>
                      </m:r>
                    </m:oMath>
                  </m:oMathPara>
                </a14:m>
                <a:endParaRPr lang="en-US" dirty="0"/>
              </a:p>
            </p:txBody>
          </p:sp>
        </mc:Choice>
        <mc:Fallback xmlns="">
          <p:sp>
            <p:nvSpPr>
              <p:cNvPr id="9" name="TextBox 8">
                <a:extLst>
                  <a:ext uri="{FF2B5EF4-FFF2-40B4-BE49-F238E27FC236}">
                    <a16:creationId xmlns:a16="http://schemas.microsoft.com/office/drawing/2014/main" id="{1C7E8416-97E3-FE54-BB0D-99D6D50670F6}"/>
                  </a:ext>
                </a:extLst>
              </p:cNvPr>
              <p:cNvSpPr txBox="1">
                <a:spLocks noRot="1" noChangeAspect="1" noMove="1" noResize="1" noEditPoints="1" noAdjustHandles="1" noChangeArrowheads="1" noChangeShapeType="1" noTextEdit="1"/>
              </p:cNvSpPr>
              <p:nvPr/>
            </p:nvSpPr>
            <p:spPr>
              <a:xfrm>
                <a:off x="5408268" y="1843787"/>
                <a:ext cx="486352" cy="369332"/>
              </a:xfrm>
              <a:prstGeom prst="rect">
                <a:avLst/>
              </a:prstGeom>
              <a:blipFill>
                <a:blip r:embed="rId5"/>
                <a:stretch>
                  <a:fillRect/>
                </a:stretch>
              </a:blipFill>
            </p:spPr>
            <p:txBody>
              <a:bodyPr/>
              <a:lstStyle/>
              <a:p>
                <a:r>
                  <a:rPr lang="en-US">
                    <a:noFill/>
                  </a:rPr>
                  <a:t> </a:t>
                </a:r>
              </a:p>
            </p:txBody>
          </p:sp>
        </mc:Fallback>
      </mc:AlternateContent>
      <p:pic>
        <p:nvPicPr>
          <p:cNvPr id="5" name="Graphic 4" descr="Female Profile with solid fill">
            <a:extLst>
              <a:ext uri="{FF2B5EF4-FFF2-40B4-BE49-F238E27FC236}">
                <a16:creationId xmlns:a16="http://schemas.microsoft.com/office/drawing/2014/main" id="{26EE2C6F-C2E3-7368-7909-E287324148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7437" y="2921314"/>
            <a:ext cx="1366683" cy="1366683"/>
          </a:xfrm>
          <a:prstGeom prst="rect">
            <a:avLst/>
          </a:prstGeom>
        </p:spPr>
      </p:pic>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890CD093-8799-8CEC-FDDC-C3480D6B4224}"/>
                  </a:ext>
                </a:extLst>
              </p:cNvPr>
              <p:cNvSpPr txBox="1"/>
              <p:nvPr/>
            </p:nvSpPr>
            <p:spPr>
              <a:xfrm>
                <a:off x="4380271" y="5111716"/>
                <a:ext cx="37388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𝑠𝑘</m:t>
                      </m:r>
                      <m:r>
                        <a:rPr lang="en-US" b="0" i="1" smtClean="0">
                          <a:latin typeface="Cambria Math" panose="02040503050406030204" pitchFamily="18" charset="0"/>
                        </a:rPr>
                        <m:t>={                                                      }</m:t>
                      </m:r>
                    </m:oMath>
                  </m:oMathPara>
                </a14:m>
                <a:endParaRPr lang="en-US" dirty="0"/>
              </a:p>
            </p:txBody>
          </p:sp>
        </mc:Choice>
        <mc:Fallback>
          <p:sp>
            <p:nvSpPr>
              <p:cNvPr id="27" name="TextBox 26">
                <a:extLst>
                  <a:ext uri="{FF2B5EF4-FFF2-40B4-BE49-F238E27FC236}">
                    <a16:creationId xmlns:a16="http://schemas.microsoft.com/office/drawing/2014/main" id="{890CD093-8799-8CEC-FDDC-C3480D6B4224}"/>
                  </a:ext>
                </a:extLst>
              </p:cNvPr>
              <p:cNvSpPr txBox="1">
                <a:spLocks noRot="1" noChangeAspect="1" noMove="1" noResize="1" noEditPoints="1" noAdjustHandles="1" noChangeArrowheads="1" noChangeShapeType="1" noTextEdit="1"/>
              </p:cNvSpPr>
              <p:nvPr/>
            </p:nvSpPr>
            <p:spPr>
              <a:xfrm>
                <a:off x="4380271" y="5111716"/>
                <a:ext cx="3738844" cy="369332"/>
              </a:xfrm>
              <a:prstGeom prst="rect">
                <a:avLst/>
              </a:prstGeom>
              <a:blipFill>
                <a:blip r:embed="rId8"/>
                <a:stretch>
                  <a:fillRect b="-16667"/>
                </a:stretch>
              </a:blipFill>
            </p:spPr>
            <p:txBody>
              <a:bodyPr/>
              <a:lstStyle/>
              <a:p>
                <a:r>
                  <a:rPr lang="en-US">
                    <a:noFill/>
                  </a:rPr>
                  <a:t> </a:t>
                </a:r>
              </a:p>
            </p:txBody>
          </p:sp>
        </mc:Fallback>
      </mc:AlternateContent>
      <p:pic>
        <p:nvPicPr>
          <p:cNvPr id="29" name="Graphic 28" descr="Packing Box Open with solid fill">
            <a:extLst>
              <a:ext uri="{FF2B5EF4-FFF2-40B4-BE49-F238E27FC236}">
                <a16:creationId xmlns:a16="http://schemas.microsoft.com/office/drawing/2014/main" id="{F8631FC9-499E-EEA7-0EBF-B9E7CD55A2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38040" y="4827428"/>
            <a:ext cx="914400" cy="914400"/>
          </a:xfrm>
          <a:prstGeom prst="rect">
            <a:avLst/>
          </a:prstGeom>
        </p:spPr>
      </p:pic>
      <p:sp>
        <p:nvSpPr>
          <p:cNvPr id="30" name="TextBox 29">
            <a:extLst>
              <a:ext uri="{FF2B5EF4-FFF2-40B4-BE49-F238E27FC236}">
                <a16:creationId xmlns:a16="http://schemas.microsoft.com/office/drawing/2014/main" id="{F974F77B-0932-286A-8E82-3D46DA515E3F}"/>
              </a:ext>
            </a:extLst>
          </p:cNvPr>
          <p:cNvSpPr txBox="1"/>
          <p:nvPr/>
        </p:nvSpPr>
        <p:spPr>
          <a:xfrm>
            <a:off x="6816594" y="5621514"/>
            <a:ext cx="1154483" cy="646331"/>
          </a:xfrm>
          <a:prstGeom prst="rect">
            <a:avLst/>
          </a:prstGeom>
          <a:noFill/>
        </p:spPr>
        <p:txBody>
          <a:bodyPr wrap="none" rtlCol="0">
            <a:spAutoFit/>
          </a:bodyPr>
          <a:lstStyle/>
          <a:p>
            <a:r>
              <a:rPr lang="en-US" dirty="0"/>
              <a:t>openings </a:t>
            </a:r>
          </a:p>
          <a:p>
            <a:r>
              <a:rPr lang="en-US" dirty="0"/>
              <a:t>to labels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099D0C2-CF88-C499-FEDF-4DB33177669B}"/>
                  </a:ext>
                </a:extLst>
              </p:cNvPr>
              <p:cNvSpPr txBox="1"/>
              <p:nvPr/>
            </p:nvSpPr>
            <p:spPr>
              <a:xfrm>
                <a:off x="1815118" y="2601593"/>
                <a:ext cx="6583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a:p>
            </p:txBody>
          </p:sp>
        </mc:Choice>
        <mc:Fallback xmlns="">
          <p:sp>
            <p:nvSpPr>
              <p:cNvPr id="3" name="TextBox 2">
                <a:extLst>
                  <a:ext uri="{FF2B5EF4-FFF2-40B4-BE49-F238E27FC236}">
                    <a16:creationId xmlns:a16="http://schemas.microsoft.com/office/drawing/2014/main" id="{0099D0C2-CF88-C499-FEDF-4DB33177669B}"/>
                  </a:ext>
                </a:extLst>
              </p:cNvPr>
              <p:cNvSpPr txBox="1">
                <a:spLocks noRot="1" noChangeAspect="1" noMove="1" noResize="1" noEditPoints="1" noAdjustHandles="1" noChangeArrowheads="1" noChangeShapeType="1" noTextEdit="1"/>
              </p:cNvSpPr>
              <p:nvPr/>
            </p:nvSpPr>
            <p:spPr>
              <a:xfrm>
                <a:off x="1815118" y="2601593"/>
                <a:ext cx="658385" cy="369332"/>
              </a:xfrm>
              <a:prstGeom prst="rect">
                <a:avLst/>
              </a:prstGeom>
              <a:blipFill>
                <a:blip r:embed="rId18"/>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FF1EF2C0-C0E9-3E6D-09AE-276ECBA747A1}"/>
              </a:ext>
            </a:extLst>
          </p:cNvPr>
          <p:cNvGrpSpPr/>
          <p:nvPr/>
        </p:nvGrpSpPr>
        <p:grpSpPr>
          <a:xfrm>
            <a:off x="4188987" y="2487996"/>
            <a:ext cx="6228163" cy="2199171"/>
            <a:chOff x="4188987" y="2487996"/>
            <a:chExt cx="6228163" cy="2199171"/>
          </a:xfrm>
        </p:grpSpPr>
        <p:grpSp>
          <p:nvGrpSpPr>
            <p:cNvPr id="4" name="Group 3">
              <a:extLst>
                <a:ext uri="{FF2B5EF4-FFF2-40B4-BE49-F238E27FC236}">
                  <a16:creationId xmlns:a16="http://schemas.microsoft.com/office/drawing/2014/main" id="{E664A5A8-C87E-4A86-8ABE-61EC0008FF80}"/>
                </a:ext>
              </a:extLst>
            </p:cNvPr>
            <p:cNvGrpSpPr/>
            <p:nvPr/>
          </p:nvGrpSpPr>
          <p:grpSpPr>
            <a:xfrm>
              <a:off x="4188987" y="2487996"/>
              <a:ext cx="6228163" cy="1929351"/>
              <a:chOff x="4188987" y="2487996"/>
              <a:chExt cx="6228163" cy="1929351"/>
            </a:xfrm>
          </p:grpSpPr>
          <p:grpSp>
            <p:nvGrpSpPr>
              <p:cNvPr id="11" name="Group 10">
                <a:extLst>
                  <a:ext uri="{FF2B5EF4-FFF2-40B4-BE49-F238E27FC236}">
                    <a16:creationId xmlns:a16="http://schemas.microsoft.com/office/drawing/2014/main" id="{4C848B92-6BE2-E553-DE8B-E9688DF772BC}"/>
                  </a:ext>
                </a:extLst>
              </p:cNvPr>
              <p:cNvGrpSpPr/>
              <p:nvPr/>
            </p:nvGrpSpPr>
            <p:grpSpPr>
              <a:xfrm>
                <a:off x="6253551" y="3038461"/>
                <a:ext cx="914400" cy="914400"/>
                <a:chOff x="2617449" y="4310121"/>
                <a:chExt cx="914400" cy="914400"/>
              </a:xfrm>
            </p:grpSpPr>
            <p:pic>
              <p:nvPicPr>
                <p:cNvPr id="12" name="Graphic 11" descr="Processor with solid fill">
                  <a:extLst>
                    <a:ext uri="{FF2B5EF4-FFF2-40B4-BE49-F238E27FC236}">
                      <a16:creationId xmlns:a16="http://schemas.microsoft.com/office/drawing/2014/main" id="{B94C95DA-B134-B371-B9BA-AC437AC9592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617449" y="4310121"/>
                  <a:ext cx="914400" cy="914400"/>
                </a:xfrm>
                <a:prstGeom prst="rect">
                  <a:avLst/>
                </a:prstGeom>
              </p:spPr>
            </p:pic>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367B4ED9-F75B-4C14-97FD-C966856BFF9D}"/>
                        </a:ext>
                      </a:extLst>
                    </p:cNvPr>
                    <p:cNvSpPr txBox="1"/>
                    <p:nvPr/>
                  </p:nvSpPr>
                  <p:spPr>
                    <a:xfrm>
                      <a:off x="2877063" y="4580232"/>
                      <a:ext cx="4103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𝑈</m:t>
                            </m:r>
                          </m:oMath>
                        </m:oMathPara>
                      </a14:m>
                      <a:endParaRPr lang="en-US" dirty="0"/>
                    </a:p>
                  </p:txBody>
                </p:sp>
              </mc:Choice>
              <mc:Fallback>
                <p:sp>
                  <p:nvSpPr>
                    <p:cNvPr id="16" name="TextBox 15">
                      <a:extLst>
                        <a:ext uri="{FF2B5EF4-FFF2-40B4-BE49-F238E27FC236}">
                          <a16:creationId xmlns:a16="http://schemas.microsoft.com/office/drawing/2014/main" id="{367B4ED9-F75B-4C14-97FD-C966856BFF9D}"/>
                        </a:ext>
                      </a:extLst>
                    </p:cNvPr>
                    <p:cNvSpPr txBox="1">
                      <a:spLocks noRot="1" noChangeAspect="1" noMove="1" noResize="1" noEditPoints="1" noAdjustHandles="1" noChangeArrowheads="1" noChangeShapeType="1" noTextEdit="1"/>
                    </p:cNvSpPr>
                    <p:nvPr/>
                  </p:nvSpPr>
                  <p:spPr>
                    <a:xfrm>
                      <a:off x="2877063" y="4580232"/>
                      <a:ext cx="410369" cy="369332"/>
                    </a:xfrm>
                    <a:prstGeom prst="rect">
                      <a:avLst/>
                    </a:prstGeom>
                    <a:blipFill>
                      <a:blip r:embed="rId21"/>
                      <a:stretch>
                        <a:fillRect/>
                      </a:stretch>
                    </a:blipFill>
                  </p:spPr>
                  <p:txBody>
                    <a:bodyPr/>
                    <a:lstStyle/>
                    <a:p>
                      <a:r>
                        <a:rPr lang="en-US">
                          <a:noFill/>
                        </a:rPr>
                        <a:t> </a:t>
                      </a:r>
                    </a:p>
                  </p:txBody>
                </p:sp>
              </mc:Fallback>
            </mc:AlternateContent>
          </p:grpSp>
          <p:pic>
            <p:nvPicPr>
              <p:cNvPr id="23" name="Graphic 22" descr="Box with solid fill">
                <a:extLst>
                  <a:ext uri="{FF2B5EF4-FFF2-40B4-BE49-F238E27FC236}">
                    <a16:creationId xmlns:a16="http://schemas.microsoft.com/office/drawing/2014/main" id="{73C52A7F-AEC5-FD32-2183-441C2ED3CCF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756602" y="2978104"/>
                <a:ext cx="914400" cy="914400"/>
              </a:xfrm>
              <a:prstGeom prst="rect">
                <a:avLst/>
              </a:prstGeom>
            </p:spPr>
          </p:pic>
          <p:sp>
            <p:nvSpPr>
              <p:cNvPr id="24" name="TextBox 23">
                <a:extLst>
                  <a:ext uri="{FF2B5EF4-FFF2-40B4-BE49-F238E27FC236}">
                    <a16:creationId xmlns:a16="http://schemas.microsoft.com/office/drawing/2014/main" id="{9FE66913-C040-5689-02D1-E7D66D0BE5CF}"/>
                  </a:ext>
                </a:extLst>
              </p:cNvPr>
              <p:cNvSpPr txBox="1"/>
              <p:nvPr/>
            </p:nvSpPr>
            <p:spPr>
              <a:xfrm>
                <a:off x="7494326" y="3771016"/>
                <a:ext cx="1625766" cy="646331"/>
              </a:xfrm>
              <a:prstGeom prst="rect">
                <a:avLst/>
              </a:prstGeom>
              <a:noFill/>
            </p:spPr>
            <p:txBody>
              <a:bodyPr wrap="none" rtlCol="0">
                <a:spAutoFit/>
              </a:bodyPr>
              <a:lstStyle/>
              <a:p>
                <a:pPr algn="ctr"/>
                <a:r>
                  <a:rPr lang="en-US" dirty="0"/>
                  <a:t>commitments </a:t>
                </a:r>
              </a:p>
              <a:p>
                <a:pPr algn="ctr"/>
                <a:r>
                  <a:rPr lang="en-US" dirty="0"/>
                  <a:t>to labels</a:t>
                </a: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17ED0E7E-2194-DC13-DFE3-5B6C60E486AE}"/>
                      </a:ext>
                    </a:extLst>
                  </p:cNvPr>
                  <p:cNvSpPr txBox="1"/>
                  <p:nvPr/>
                </p:nvSpPr>
                <p:spPr>
                  <a:xfrm>
                    <a:off x="4188987" y="3326493"/>
                    <a:ext cx="1436932" cy="369332"/>
                  </a:xfrm>
                  <a:prstGeom prst="rect">
                    <a:avLst/>
                  </a:prstGeom>
                  <a:noFill/>
                </p:spPr>
                <p:txBody>
                  <a:bodyPr wrap="none" rtlCol="0">
                    <a:spAutoFit/>
                  </a:bodyPr>
                  <a:lstStyle/>
                  <a:p>
                    <a:pPr/>
                    <a14:m>
                      <m:oMath xmlns:m="http://schemas.openxmlformats.org/officeDocument/2006/math">
                        <m:r>
                          <a:rPr lang="en-US" b="0" i="1" smtClean="0">
                            <a:latin typeface="Cambria Math" panose="02040503050406030204" pitchFamily="18" charset="0"/>
                          </a:rPr>
                          <m:t>𝑝𝑘</m:t>
                        </m:r>
                        <m:r>
                          <a:rPr lang="en-US" b="0" i="1" smtClean="0">
                            <a:latin typeface="Cambria Math" panose="02040503050406030204" pitchFamily="18" charset="0"/>
                          </a:rPr>
                          <m:t>={ </m:t>
                        </m:r>
                      </m:oMath>
                    </a14:m>
                    <a:r>
                      <a:rPr lang="en-US" dirty="0"/>
                      <a:t>        </a:t>
                    </a:r>
                  </a:p>
                </p:txBody>
              </p:sp>
            </mc:Choice>
            <mc:Fallback>
              <p:sp>
                <p:nvSpPr>
                  <p:cNvPr id="25" name="TextBox 24">
                    <a:extLst>
                      <a:ext uri="{FF2B5EF4-FFF2-40B4-BE49-F238E27FC236}">
                        <a16:creationId xmlns:a16="http://schemas.microsoft.com/office/drawing/2014/main" id="{17ED0E7E-2194-DC13-DFE3-5B6C60E486AE}"/>
                      </a:ext>
                    </a:extLst>
                  </p:cNvPr>
                  <p:cNvSpPr txBox="1">
                    <a:spLocks noRot="1" noChangeAspect="1" noMove="1" noResize="1" noEditPoints="1" noAdjustHandles="1" noChangeArrowheads="1" noChangeShapeType="1" noTextEdit="1"/>
                  </p:cNvSpPr>
                  <p:nvPr/>
                </p:nvSpPr>
                <p:spPr>
                  <a:xfrm>
                    <a:off x="4188987" y="3326493"/>
                    <a:ext cx="1436932" cy="369332"/>
                  </a:xfrm>
                  <a:prstGeom prst="rect">
                    <a:avLst/>
                  </a:prstGeom>
                  <a:blipFill>
                    <a:blip r:embed="rId24"/>
                    <a:stretch>
                      <a:fillRect l="-870" b="-172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7A079F4A-8485-F639-D49C-36D6F5E8E5B3}"/>
                      </a:ext>
                    </a:extLst>
                  </p:cNvPr>
                  <p:cNvSpPr txBox="1"/>
                  <p:nvPr/>
                </p:nvSpPr>
                <p:spPr>
                  <a:xfrm>
                    <a:off x="8584276" y="2487996"/>
                    <a:ext cx="1832874" cy="369332"/>
                  </a:xfrm>
                  <a:prstGeom prst="rect">
                    <a:avLst/>
                  </a:prstGeom>
                  <a:noFill/>
                </p:spPr>
                <p:txBody>
                  <a:bodyPr wrap="none" rtlCol="0">
                    <a:spAutoFit/>
                  </a:bodyPr>
                  <a:lstStyle/>
                  <a:p>
                    <a:r>
                      <a:rPr lang="en-US" dirty="0"/>
                      <a:t>*permuted for </a:t>
                    </a:r>
                    <a14:m>
                      <m:oMath xmlns:m="http://schemas.openxmlformats.org/officeDocument/2006/math">
                        <m:r>
                          <a:rPr lang="en-US" b="0" i="1" smtClean="0">
                            <a:latin typeface="Cambria Math" panose="02040503050406030204" pitchFamily="18" charset="0"/>
                          </a:rPr>
                          <m:t>𝑤</m:t>
                        </m:r>
                      </m:oMath>
                    </a14:m>
                    <a:endParaRPr lang="en-US" dirty="0"/>
                  </a:p>
                </p:txBody>
              </p:sp>
            </mc:Choice>
            <mc:Fallback>
              <p:sp>
                <p:nvSpPr>
                  <p:cNvPr id="32" name="TextBox 31">
                    <a:extLst>
                      <a:ext uri="{FF2B5EF4-FFF2-40B4-BE49-F238E27FC236}">
                        <a16:creationId xmlns:a16="http://schemas.microsoft.com/office/drawing/2014/main" id="{7A079F4A-8485-F639-D49C-36D6F5E8E5B3}"/>
                      </a:ext>
                    </a:extLst>
                  </p:cNvPr>
                  <p:cNvSpPr txBox="1">
                    <a:spLocks noRot="1" noChangeAspect="1" noMove="1" noResize="1" noEditPoints="1" noAdjustHandles="1" noChangeArrowheads="1" noChangeShapeType="1" noTextEdit="1"/>
                  </p:cNvSpPr>
                  <p:nvPr/>
                </p:nvSpPr>
                <p:spPr>
                  <a:xfrm>
                    <a:off x="8584276" y="2487996"/>
                    <a:ext cx="1832874" cy="369332"/>
                  </a:xfrm>
                  <a:prstGeom prst="rect">
                    <a:avLst/>
                  </a:prstGeom>
                  <a:blipFill>
                    <a:blip r:embed="rId25"/>
                    <a:stretch>
                      <a:fillRect l="-2055" t="-6452" b="-19355"/>
                    </a:stretch>
                  </a:blipFill>
                </p:spPr>
                <p:txBody>
                  <a:bodyPr/>
                  <a:lstStyle/>
                  <a:p>
                    <a:r>
                      <a:rPr lang="en-US">
                        <a:noFill/>
                      </a:rPr>
                      <a:t> </a:t>
                    </a:r>
                  </a:p>
                </p:txBody>
              </p:sp>
            </mc:Fallback>
          </mc:AlternateContent>
          <p:pic>
            <p:nvPicPr>
              <p:cNvPr id="34" name="Graphic 33" descr="Line arrow: Counter-clockwise curve with solid fill">
                <a:extLst>
                  <a:ext uri="{FF2B5EF4-FFF2-40B4-BE49-F238E27FC236}">
                    <a16:creationId xmlns:a16="http://schemas.microsoft.com/office/drawing/2014/main" id="{73B5EF44-6C61-3AD1-FF5D-6F9CE6A348B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rot="15446081">
                <a:off x="8212246" y="2595115"/>
                <a:ext cx="451765" cy="451765"/>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B34370D-6B14-70EC-F36D-6F0B22D654FB}"/>
                      </a:ext>
                    </a:extLst>
                  </p:cNvPr>
                  <p:cNvSpPr txBox="1"/>
                  <p:nvPr/>
                </p:nvSpPr>
                <p:spPr>
                  <a:xfrm>
                    <a:off x="7238575" y="3326493"/>
                    <a:ext cx="3305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1600" dirty="0"/>
                  </a:p>
                </p:txBody>
              </p:sp>
            </mc:Choice>
            <mc:Fallback>
              <p:sp>
                <p:nvSpPr>
                  <p:cNvPr id="7" name="TextBox 6">
                    <a:extLst>
                      <a:ext uri="{FF2B5EF4-FFF2-40B4-BE49-F238E27FC236}">
                        <a16:creationId xmlns:a16="http://schemas.microsoft.com/office/drawing/2014/main" id="{DB34370D-6B14-70EC-F36D-6F0B22D654FB}"/>
                      </a:ext>
                    </a:extLst>
                  </p:cNvPr>
                  <p:cNvSpPr txBox="1">
                    <a:spLocks noRot="1" noChangeAspect="1" noMove="1" noResize="1" noEditPoints="1" noAdjustHandles="1" noChangeArrowheads="1" noChangeShapeType="1" noTextEdit="1"/>
                  </p:cNvSpPr>
                  <p:nvPr/>
                </p:nvSpPr>
                <p:spPr>
                  <a:xfrm>
                    <a:off x="7238575" y="3326493"/>
                    <a:ext cx="330540" cy="461665"/>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E217603-0B09-FDF4-F6D3-E53A9074D521}"/>
                      </a:ext>
                    </a:extLst>
                  </p:cNvPr>
                  <p:cNvSpPr txBox="1"/>
                  <p:nvPr/>
                </p:nvSpPr>
                <p:spPr>
                  <a:xfrm>
                    <a:off x="5910128" y="3313823"/>
                    <a:ext cx="3305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1600" dirty="0"/>
                  </a:p>
                </p:txBody>
              </p:sp>
            </mc:Choice>
            <mc:Fallback>
              <p:sp>
                <p:nvSpPr>
                  <p:cNvPr id="10" name="TextBox 9">
                    <a:extLst>
                      <a:ext uri="{FF2B5EF4-FFF2-40B4-BE49-F238E27FC236}">
                        <a16:creationId xmlns:a16="http://schemas.microsoft.com/office/drawing/2014/main" id="{5E217603-0B09-FDF4-F6D3-E53A9074D521}"/>
                      </a:ext>
                    </a:extLst>
                  </p:cNvPr>
                  <p:cNvSpPr txBox="1">
                    <a:spLocks noRot="1" noChangeAspect="1" noMove="1" noResize="1" noEditPoints="1" noAdjustHandles="1" noChangeArrowheads="1" noChangeShapeType="1" noTextEdit="1"/>
                  </p:cNvSpPr>
                  <p:nvPr/>
                </p:nvSpPr>
                <p:spPr>
                  <a:xfrm>
                    <a:off x="5910128" y="3313823"/>
                    <a:ext cx="330540" cy="461665"/>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2B448FC-B289-714B-135C-2D9FECD0AD28}"/>
                      </a:ext>
                    </a:extLst>
                  </p:cNvPr>
                  <p:cNvSpPr txBox="1"/>
                  <p:nvPr/>
                </p:nvSpPr>
                <p:spPr>
                  <a:xfrm>
                    <a:off x="8654164" y="3326493"/>
                    <a:ext cx="3193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US" sz="1600" dirty="0"/>
                  </a:p>
                </p:txBody>
              </p:sp>
            </mc:Choice>
            <mc:Fallback>
              <p:sp>
                <p:nvSpPr>
                  <p:cNvPr id="14" name="TextBox 13">
                    <a:extLst>
                      <a:ext uri="{FF2B5EF4-FFF2-40B4-BE49-F238E27FC236}">
                        <a16:creationId xmlns:a16="http://schemas.microsoft.com/office/drawing/2014/main" id="{82B448FC-B289-714B-135C-2D9FECD0AD28}"/>
                      </a:ext>
                    </a:extLst>
                  </p:cNvPr>
                  <p:cNvSpPr txBox="1">
                    <a:spLocks noRot="1" noChangeAspect="1" noMove="1" noResize="1" noEditPoints="1" noAdjustHandles="1" noChangeArrowheads="1" noChangeShapeType="1" noTextEdit="1"/>
                  </p:cNvSpPr>
                  <p:nvPr/>
                </p:nvSpPr>
                <p:spPr>
                  <a:xfrm>
                    <a:off x="8654164" y="3326493"/>
                    <a:ext cx="319318" cy="338554"/>
                  </a:xfrm>
                  <a:prstGeom prst="rect">
                    <a:avLst/>
                  </a:prstGeom>
                  <a:blipFill>
                    <a:blip r:embed="rId30"/>
                    <a:stretch>
                      <a:fillRect b="-14815"/>
                    </a:stretch>
                  </a:blipFill>
                </p:spPr>
                <p:txBody>
                  <a:bodyPr/>
                  <a:lstStyle/>
                  <a:p>
                    <a:r>
                      <a:rPr lang="en-US">
                        <a:noFill/>
                      </a:rPr>
                      <a:t> </a:t>
                    </a:r>
                  </a:p>
                </p:txBody>
              </p:sp>
            </mc:Fallback>
          </mc:AlternateContent>
        </p:grpSp>
        <p:pic>
          <p:nvPicPr>
            <p:cNvPr id="19" name="Graphic 18" descr="Box with solid fill">
              <a:extLst>
                <a:ext uri="{FF2B5EF4-FFF2-40B4-BE49-F238E27FC236}">
                  <a16:creationId xmlns:a16="http://schemas.microsoft.com/office/drawing/2014/main" id="{1B303287-18B3-4BA8-D33D-60EB581130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940943" y="2970925"/>
              <a:ext cx="914400" cy="914400"/>
            </a:xfrm>
            <a:prstGeom prst="rect">
              <a:avLst/>
            </a:prstGeom>
          </p:spPr>
        </p:pic>
        <p:sp>
          <p:nvSpPr>
            <p:cNvPr id="20" name="TextBox 19">
              <a:extLst>
                <a:ext uri="{FF2B5EF4-FFF2-40B4-BE49-F238E27FC236}">
                  <a16:creationId xmlns:a16="http://schemas.microsoft.com/office/drawing/2014/main" id="{9C4E66C9-BBA2-C5FB-2DFE-CF56667866E4}"/>
                </a:ext>
              </a:extLst>
            </p:cNvPr>
            <p:cNvSpPr txBox="1"/>
            <p:nvPr/>
          </p:nvSpPr>
          <p:spPr>
            <a:xfrm>
              <a:off x="4678668" y="3763837"/>
              <a:ext cx="1625766" cy="923330"/>
            </a:xfrm>
            <a:prstGeom prst="rect">
              <a:avLst/>
            </a:prstGeom>
            <a:noFill/>
          </p:spPr>
          <p:txBody>
            <a:bodyPr wrap="none" rtlCol="0">
              <a:spAutoFit/>
            </a:bodyPr>
            <a:lstStyle/>
            <a:p>
              <a:pPr algn="ctr"/>
              <a:r>
                <a:rPr lang="en-US" dirty="0"/>
                <a:t>commitments </a:t>
              </a:r>
            </a:p>
            <a:p>
              <a:pPr algn="ctr"/>
              <a:r>
                <a:rPr lang="en-US" dirty="0"/>
                <a:t>to garbling </a:t>
              </a:r>
            </a:p>
            <a:p>
              <a:pPr algn="ctr"/>
              <a:r>
                <a:rPr lang="en-US" dirty="0"/>
                <a:t>randomness</a:t>
              </a:r>
            </a:p>
          </p:txBody>
        </p:sp>
      </p:grpSp>
      <p:pic>
        <p:nvPicPr>
          <p:cNvPr id="21" name="Graphic 20" descr="Packing Box Open with solid fill">
            <a:extLst>
              <a:ext uri="{FF2B5EF4-FFF2-40B4-BE49-F238E27FC236}">
                <a16:creationId xmlns:a16="http://schemas.microsoft.com/office/drawing/2014/main" id="{E11B8BC5-30BB-3EDA-8902-CB4C018993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81600" y="4832405"/>
            <a:ext cx="914400" cy="914400"/>
          </a:xfrm>
          <a:prstGeom prst="rect">
            <a:avLst/>
          </a:prstGeom>
        </p:spPr>
      </p:pic>
      <p:sp>
        <p:nvSpPr>
          <p:cNvPr id="22" name="TextBox 21">
            <a:extLst>
              <a:ext uri="{FF2B5EF4-FFF2-40B4-BE49-F238E27FC236}">
                <a16:creationId xmlns:a16="http://schemas.microsoft.com/office/drawing/2014/main" id="{76602CAB-AD85-A480-8FB1-8E1019DEFED0}"/>
              </a:ext>
            </a:extLst>
          </p:cNvPr>
          <p:cNvSpPr txBox="1"/>
          <p:nvPr/>
        </p:nvSpPr>
        <p:spPr>
          <a:xfrm>
            <a:off x="4934741" y="5641393"/>
            <a:ext cx="1433406" cy="923330"/>
          </a:xfrm>
          <a:prstGeom prst="rect">
            <a:avLst/>
          </a:prstGeom>
          <a:noFill/>
        </p:spPr>
        <p:txBody>
          <a:bodyPr wrap="none" rtlCol="0">
            <a:spAutoFit/>
          </a:bodyPr>
          <a:lstStyle/>
          <a:p>
            <a:pPr algn="ctr"/>
            <a:r>
              <a:rPr lang="en-US" dirty="0"/>
              <a:t>openings</a:t>
            </a:r>
          </a:p>
          <a:p>
            <a:pPr algn="ctr"/>
            <a:r>
              <a:rPr lang="en-US" dirty="0"/>
              <a:t>to garbling </a:t>
            </a:r>
          </a:p>
          <a:p>
            <a:pPr algn="ctr"/>
            <a:r>
              <a:rPr lang="en-US" dirty="0"/>
              <a:t>randomness</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95730524-2DEC-317E-B576-3C9B08B5AC84}"/>
                  </a:ext>
                </a:extLst>
              </p:cNvPr>
              <p:cNvSpPr txBox="1"/>
              <p:nvPr/>
            </p:nvSpPr>
            <p:spPr>
              <a:xfrm>
                <a:off x="6341886" y="5128185"/>
                <a:ext cx="228822"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1600" dirty="0"/>
              </a:p>
            </p:txBody>
          </p:sp>
        </mc:Choice>
        <mc:Fallback>
          <p:sp>
            <p:nvSpPr>
              <p:cNvPr id="26" name="TextBox 25">
                <a:extLst>
                  <a:ext uri="{FF2B5EF4-FFF2-40B4-BE49-F238E27FC236}">
                    <a16:creationId xmlns:a16="http://schemas.microsoft.com/office/drawing/2014/main" id="{95730524-2DEC-317E-B576-3C9B08B5AC84}"/>
                  </a:ext>
                </a:extLst>
              </p:cNvPr>
              <p:cNvSpPr txBox="1">
                <a:spLocks noRot="1" noChangeAspect="1" noMove="1" noResize="1" noEditPoints="1" noAdjustHandles="1" noChangeArrowheads="1" noChangeShapeType="1" noTextEdit="1"/>
              </p:cNvSpPr>
              <p:nvPr/>
            </p:nvSpPr>
            <p:spPr>
              <a:xfrm>
                <a:off x="6341886" y="5128185"/>
                <a:ext cx="228822" cy="461665"/>
              </a:xfrm>
              <a:prstGeom prst="rect">
                <a:avLst/>
              </a:prstGeom>
              <a:blipFill>
                <a:blip r:embed="rId3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4188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22" grpId="0"/>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53FC82-6EE4-D915-4179-0F49E4805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680BB-ADBA-6257-4EA4-C1F93FCA4801}"/>
              </a:ext>
            </a:extLst>
          </p:cNvPr>
          <p:cNvSpPr>
            <a:spLocks noGrp="1"/>
          </p:cNvSpPr>
          <p:nvPr>
            <p:ph type="title"/>
          </p:nvPr>
        </p:nvSpPr>
        <p:spPr>
          <a:xfrm>
            <a:off x="336884" y="441833"/>
            <a:ext cx="11325060" cy="771079"/>
          </a:xfrm>
        </p:spPr>
        <p:txBody>
          <a:bodyPr>
            <a:normAutofit/>
          </a:bodyPr>
          <a:lstStyle/>
          <a:p>
            <a:r>
              <a:rPr lang="en-US" sz="3600" dirty="0"/>
              <a:t>Single Theorem UNIZK with Honest Prover Setup</a:t>
            </a:r>
          </a:p>
        </p:txBody>
      </p:sp>
      <p:pic>
        <p:nvPicPr>
          <p:cNvPr id="6" name="Graphic 5" descr="Cloud outline">
            <a:extLst>
              <a:ext uri="{FF2B5EF4-FFF2-40B4-BE49-F238E27FC236}">
                <a16:creationId xmlns:a16="http://schemas.microsoft.com/office/drawing/2014/main" id="{A271BDD0-6697-1168-353D-1EE0F6D3C0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6128" y="1199082"/>
            <a:ext cx="1558413" cy="155841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123C957-A21D-BF36-73C9-46EA61E8B883}"/>
                  </a:ext>
                </a:extLst>
              </p:cNvPr>
              <p:cNvSpPr txBox="1"/>
              <p:nvPr/>
            </p:nvSpPr>
            <p:spPr>
              <a:xfrm>
                <a:off x="5408268" y="1843787"/>
                <a:ext cx="486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𝑐𝑘</m:t>
                      </m:r>
                    </m:oMath>
                  </m:oMathPara>
                </a14:m>
                <a:endParaRPr lang="en-US" dirty="0"/>
              </a:p>
            </p:txBody>
          </p:sp>
        </mc:Choice>
        <mc:Fallback xmlns="">
          <p:sp>
            <p:nvSpPr>
              <p:cNvPr id="9" name="TextBox 8">
                <a:extLst>
                  <a:ext uri="{FF2B5EF4-FFF2-40B4-BE49-F238E27FC236}">
                    <a16:creationId xmlns:a16="http://schemas.microsoft.com/office/drawing/2014/main" id="{5123C957-A21D-BF36-73C9-46EA61E8B883}"/>
                  </a:ext>
                </a:extLst>
              </p:cNvPr>
              <p:cNvSpPr txBox="1">
                <a:spLocks noRot="1" noChangeAspect="1" noMove="1" noResize="1" noEditPoints="1" noAdjustHandles="1" noChangeArrowheads="1" noChangeShapeType="1" noTextEdit="1"/>
              </p:cNvSpPr>
              <p:nvPr/>
            </p:nvSpPr>
            <p:spPr>
              <a:xfrm>
                <a:off x="5408268" y="1843787"/>
                <a:ext cx="486352" cy="369332"/>
              </a:xfrm>
              <a:prstGeom prst="rect">
                <a:avLst/>
              </a:prstGeom>
              <a:blipFill>
                <a:blip r:embed="rId5"/>
                <a:stretch>
                  <a:fillRect/>
                </a:stretch>
              </a:blipFill>
            </p:spPr>
            <p:txBody>
              <a:bodyPr/>
              <a:lstStyle/>
              <a:p>
                <a:r>
                  <a:rPr lang="en-US">
                    <a:noFill/>
                  </a:rPr>
                  <a:t> </a:t>
                </a:r>
              </a:p>
            </p:txBody>
          </p:sp>
        </mc:Fallback>
      </mc:AlternateContent>
      <p:pic>
        <p:nvPicPr>
          <p:cNvPr id="5" name="Graphic 4" descr="Female Profile with solid fill">
            <a:extLst>
              <a:ext uri="{FF2B5EF4-FFF2-40B4-BE49-F238E27FC236}">
                <a16:creationId xmlns:a16="http://schemas.microsoft.com/office/drawing/2014/main" id="{129343FD-E2CA-905C-AC07-83CEF00B98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7437" y="2921314"/>
            <a:ext cx="1366683" cy="1366683"/>
          </a:xfrm>
          <a:prstGeom prst="rect">
            <a:avLst/>
          </a:prstGeom>
        </p:spPr>
      </p:pic>
      <p:pic>
        <p:nvPicPr>
          <p:cNvPr id="11" name="Graphic 10" descr="Arrow Right with solid fill">
            <a:extLst>
              <a:ext uri="{FF2B5EF4-FFF2-40B4-BE49-F238E27FC236}">
                <a16:creationId xmlns:a16="http://schemas.microsoft.com/office/drawing/2014/main" id="{B5415802-C293-D58A-749D-68E8C83F5B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38910" y="3842281"/>
            <a:ext cx="1173707" cy="1173707"/>
          </a:xfrm>
          <a:prstGeom prst="rect">
            <a:avLst/>
          </a:prstGeom>
        </p:spPr>
      </p:pic>
      <p:pic>
        <p:nvPicPr>
          <p:cNvPr id="12" name="Graphic 11" descr="Packing Box Open with solid fill">
            <a:extLst>
              <a:ext uri="{FF2B5EF4-FFF2-40B4-BE49-F238E27FC236}">
                <a16:creationId xmlns:a16="http://schemas.microsoft.com/office/drawing/2014/main" id="{DB4385F6-2D22-F586-82FA-5CA7492862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68565" y="2761482"/>
            <a:ext cx="914400" cy="9144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D2C2A0C-3670-A1F3-1D23-39E9169AA058}"/>
                  </a:ext>
                </a:extLst>
              </p:cNvPr>
              <p:cNvSpPr txBox="1"/>
              <p:nvPr/>
            </p:nvSpPr>
            <p:spPr>
              <a:xfrm>
                <a:off x="4734147" y="3531451"/>
                <a:ext cx="1983235" cy="646331"/>
              </a:xfrm>
              <a:prstGeom prst="rect">
                <a:avLst/>
              </a:prstGeom>
              <a:noFill/>
            </p:spPr>
            <p:txBody>
              <a:bodyPr wrap="none" rtlCol="0">
                <a:spAutoFit/>
              </a:bodyPr>
              <a:lstStyle/>
              <a:p>
                <a:pPr algn="ctr"/>
                <a:r>
                  <a:rPr lang="en-US" dirty="0"/>
                  <a:t>Opening to l</a:t>
                </a:r>
                <a:r>
                  <a:rPr lang="en-US" b="0" dirty="0"/>
                  <a:t>abels </a:t>
                </a:r>
              </a:p>
              <a:p>
                <a:pPr algn="ctr"/>
                <a:r>
                  <a:rPr lang="en-US" b="0" dirty="0"/>
                  <a:t>f</a:t>
                </a:r>
                <a:r>
                  <a:rPr lang="en-US" dirty="0"/>
                  <a:t>or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𝑤</m:t>
                    </m:r>
                  </m:oMath>
                </a14:m>
                <a:endParaRPr lang="en-US" dirty="0"/>
              </a:p>
            </p:txBody>
          </p:sp>
        </mc:Choice>
        <mc:Fallback xmlns="">
          <p:sp>
            <p:nvSpPr>
              <p:cNvPr id="16" name="TextBox 15">
                <a:extLst>
                  <a:ext uri="{FF2B5EF4-FFF2-40B4-BE49-F238E27FC236}">
                    <a16:creationId xmlns:a16="http://schemas.microsoft.com/office/drawing/2014/main" id="{4D2C2A0C-3670-A1F3-1D23-39E9169AA058}"/>
                  </a:ext>
                </a:extLst>
              </p:cNvPr>
              <p:cNvSpPr txBox="1">
                <a:spLocks noRot="1" noChangeAspect="1" noMove="1" noResize="1" noEditPoints="1" noAdjustHandles="1" noChangeArrowheads="1" noChangeShapeType="1" noTextEdit="1"/>
              </p:cNvSpPr>
              <p:nvPr/>
            </p:nvSpPr>
            <p:spPr>
              <a:xfrm>
                <a:off x="4734147" y="3531451"/>
                <a:ext cx="1983235" cy="646331"/>
              </a:xfrm>
              <a:prstGeom prst="rect">
                <a:avLst/>
              </a:prstGeom>
              <a:blipFill>
                <a:blip r:embed="rId12"/>
                <a:stretch>
                  <a:fillRect l="-1911" t="-1923" r="-2548"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3C75AE0-76FB-9D36-EAA5-D315C85EE795}"/>
                  </a:ext>
                </a:extLst>
              </p:cNvPr>
              <p:cNvSpPr txBox="1"/>
              <p:nvPr/>
            </p:nvSpPr>
            <p:spPr>
              <a:xfrm>
                <a:off x="1815118" y="2601593"/>
                <a:ext cx="6583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a:p>
            </p:txBody>
          </p:sp>
        </mc:Choice>
        <mc:Fallback xmlns="">
          <p:sp>
            <p:nvSpPr>
              <p:cNvPr id="3" name="TextBox 2">
                <a:extLst>
                  <a:ext uri="{FF2B5EF4-FFF2-40B4-BE49-F238E27FC236}">
                    <a16:creationId xmlns:a16="http://schemas.microsoft.com/office/drawing/2014/main" id="{13C75AE0-76FB-9D36-EAA5-D315C85EE795}"/>
                  </a:ext>
                </a:extLst>
              </p:cNvPr>
              <p:cNvSpPr txBox="1">
                <a:spLocks noRot="1" noChangeAspect="1" noMove="1" noResize="1" noEditPoints="1" noAdjustHandles="1" noChangeArrowheads="1" noChangeShapeType="1" noTextEdit="1"/>
              </p:cNvSpPr>
              <p:nvPr/>
            </p:nvSpPr>
            <p:spPr>
              <a:xfrm>
                <a:off x="1815118" y="2601593"/>
                <a:ext cx="658385" cy="369332"/>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07692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67610B-5089-1F59-FABD-FCA40E192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39E3B-6A1C-B041-9A58-711C21F8422C}"/>
              </a:ext>
            </a:extLst>
          </p:cNvPr>
          <p:cNvSpPr>
            <a:spLocks noGrp="1"/>
          </p:cNvSpPr>
          <p:nvPr>
            <p:ph type="title"/>
          </p:nvPr>
        </p:nvSpPr>
        <p:spPr>
          <a:xfrm>
            <a:off x="336884" y="441833"/>
            <a:ext cx="11325060" cy="771079"/>
          </a:xfrm>
        </p:spPr>
        <p:txBody>
          <a:bodyPr>
            <a:normAutofit/>
          </a:bodyPr>
          <a:lstStyle/>
          <a:p>
            <a:r>
              <a:rPr lang="en-US" sz="3600" dirty="0"/>
              <a:t>Single Theorem UNIZK with Honest Prover Setup</a:t>
            </a:r>
          </a:p>
        </p:txBody>
      </p:sp>
      <p:pic>
        <p:nvPicPr>
          <p:cNvPr id="6" name="Graphic 5" descr="Cloud outline">
            <a:extLst>
              <a:ext uri="{FF2B5EF4-FFF2-40B4-BE49-F238E27FC236}">
                <a16:creationId xmlns:a16="http://schemas.microsoft.com/office/drawing/2014/main" id="{5C968E0D-2402-11D4-7383-A9C5124C10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6128" y="1199082"/>
            <a:ext cx="1558413" cy="155841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B2ED4EF-0C8A-6639-6687-5E0A51EEE36C}"/>
                  </a:ext>
                </a:extLst>
              </p:cNvPr>
              <p:cNvSpPr txBox="1"/>
              <p:nvPr/>
            </p:nvSpPr>
            <p:spPr>
              <a:xfrm>
                <a:off x="5408268" y="1843787"/>
                <a:ext cx="486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𝑐𝑘</m:t>
                      </m:r>
                    </m:oMath>
                  </m:oMathPara>
                </a14:m>
                <a:endParaRPr lang="en-US" dirty="0"/>
              </a:p>
            </p:txBody>
          </p:sp>
        </mc:Choice>
        <mc:Fallback xmlns="">
          <p:sp>
            <p:nvSpPr>
              <p:cNvPr id="9" name="TextBox 8">
                <a:extLst>
                  <a:ext uri="{FF2B5EF4-FFF2-40B4-BE49-F238E27FC236}">
                    <a16:creationId xmlns:a16="http://schemas.microsoft.com/office/drawing/2014/main" id="{3B2ED4EF-0C8A-6639-6687-5E0A51EEE36C}"/>
                  </a:ext>
                </a:extLst>
              </p:cNvPr>
              <p:cNvSpPr txBox="1">
                <a:spLocks noRot="1" noChangeAspect="1" noMove="1" noResize="1" noEditPoints="1" noAdjustHandles="1" noChangeArrowheads="1" noChangeShapeType="1" noTextEdit="1"/>
              </p:cNvSpPr>
              <p:nvPr/>
            </p:nvSpPr>
            <p:spPr>
              <a:xfrm>
                <a:off x="5408268" y="1843787"/>
                <a:ext cx="486352" cy="369332"/>
              </a:xfrm>
              <a:prstGeom prst="rect">
                <a:avLst/>
              </a:prstGeom>
              <a:blipFill>
                <a:blip r:embed="rId5"/>
                <a:stretch>
                  <a:fillRect/>
                </a:stretch>
              </a:blipFill>
            </p:spPr>
            <p:txBody>
              <a:bodyPr/>
              <a:lstStyle/>
              <a:p>
                <a:r>
                  <a:rPr lang="en-US">
                    <a:noFill/>
                  </a:rPr>
                  <a:t> </a:t>
                </a:r>
              </a:p>
            </p:txBody>
          </p:sp>
        </mc:Fallback>
      </mc:AlternateContent>
      <p:pic>
        <p:nvPicPr>
          <p:cNvPr id="12" name="Graphic 11" descr="Packing Box Open with solid fill">
            <a:extLst>
              <a:ext uri="{FF2B5EF4-FFF2-40B4-BE49-F238E27FC236}">
                <a16:creationId xmlns:a16="http://schemas.microsoft.com/office/drawing/2014/main" id="{0EB30925-B92B-B57B-2B36-F78AD38B42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66873" y="4207450"/>
            <a:ext cx="914400" cy="914400"/>
          </a:xfrm>
          <a:prstGeom prst="rect">
            <a:avLst/>
          </a:prstGeom>
        </p:spPr>
      </p:pic>
      <p:pic>
        <p:nvPicPr>
          <p:cNvPr id="3" name="Graphic 2" descr="Office worker female with solid fill">
            <a:extLst>
              <a:ext uri="{FF2B5EF4-FFF2-40B4-BE49-F238E27FC236}">
                <a16:creationId xmlns:a16="http://schemas.microsoft.com/office/drawing/2014/main" id="{27CE48F1-0468-20C2-3C42-44700E4E97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24073" y="2675536"/>
            <a:ext cx="1506922" cy="1506922"/>
          </a:xfrm>
          <a:prstGeom prst="rect">
            <a:avLst/>
          </a:prstGeom>
        </p:spPr>
      </p:pic>
      <p:pic>
        <p:nvPicPr>
          <p:cNvPr id="7" name="Graphic 6" descr="Stop outline">
            <a:extLst>
              <a:ext uri="{FF2B5EF4-FFF2-40B4-BE49-F238E27FC236}">
                <a16:creationId xmlns:a16="http://schemas.microsoft.com/office/drawing/2014/main" id="{AC0D12AC-8EDC-31BD-4FE1-0B5B18D325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87228" y="4664657"/>
            <a:ext cx="317091" cy="317091"/>
          </a:xfrm>
          <a:prstGeom prst="rect">
            <a:avLst/>
          </a:prstGeom>
        </p:spPr>
      </p:pic>
      <p:sp>
        <p:nvSpPr>
          <p:cNvPr id="10" name="TextBox 9">
            <a:extLst>
              <a:ext uri="{FF2B5EF4-FFF2-40B4-BE49-F238E27FC236}">
                <a16:creationId xmlns:a16="http://schemas.microsoft.com/office/drawing/2014/main" id="{D0A8CBC6-1987-EF1E-D150-11EB62E7BC80}"/>
              </a:ext>
            </a:extLst>
          </p:cNvPr>
          <p:cNvSpPr txBox="1"/>
          <p:nvPr/>
        </p:nvSpPr>
        <p:spPr>
          <a:xfrm>
            <a:off x="10729966" y="4612416"/>
            <a:ext cx="1433406" cy="369332"/>
          </a:xfrm>
          <a:prstGeom prst="rect">
            <a:avLst/>
          </a:prstGeom>
          <a:noFill/>
        </p:spPr>
        <p:txBody>
          <a:bodyPr wrap="none" rtlCol="0">
            <a:spAutoFit/>
          </a:bodyPr>
          <a:lstStyle/>
          <a:p>
            <a:r>
              <a:rPr lang="en-US" dirty="0"/>
              <a:t>correspond?</a:t>
            </a:r>
          </a:p>
        </p:txBody>
      </p:sp>
      <p:pic>
        <p:nvPicPr>
          <p:cNvPr id="13" name="Graphic 12" descr="Stop outline">
            <a:extLst>
              <a:ext uri="{FF2B5EF4-FFF2-40B4-BE49-F238E27FC236}">
                <a16:creationId xmlns:a16="http://schemas.microsoft.com/office/drawing/2014/main" id="{F56B2842-B199-FFD1-C753-386C1E3DD4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87227" y="5793985"/>
            <a:ext cx="317091" cy="317091"/>
          </a:xfrm>
          <a:prstGeom prst="rect">
            <a:avLst/>
          </a:prstGeom>
        </p:spPr>
      </p:pic>
      <p:pic>
        <p:nvPicPr>
          <p:cNvPr id="19" name="Graphic 18" descr="Box with solid fill">
            <a:extLst>
              <a:ext uri="{FF2B5EF4-FFF2-40B4-BE49-F238E27FC236}">
                <a16:creationId xmlns:a16="http://schemas.microsoft.com/office/drawing/2014/main" id="{D24FC3CF-985B-DBC3-4FE7-0F8E0AA9889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90438" y="4233036"/>
            <a:ext cx="914400" cy="914400"/>
          </a:xfrm>
          <a:prstGeom prst="rect">
            <a:avLst/>
          </a:prstGeom>
        </p:spPr>
      </p:pic>
      <p:sp>
        <p:nvSpPr>
          <p:cNvPr id="20" name="TextBox 19">
            <a:extLst>
              <a:ext uri="{FF2B5EF4-FFF2-40B4-BE49-F238E27FC236}">
                <a16:creationId xmlns:a16="http://schemas.microsoft.com/office/drawing/2014/main" id="{C7CA5FB7-2D4B-5834-32F6-96BD569051A2}"/>
              </a:ext>
            </a:extLst>
          </p:cNvPr>
          <p:cNvSpPr txBox="1"/>
          <p:nvPr/>
        </p:nvSpPr>
        <p:spPr>
          <a:xfrm>
            <a:off x="9972779" y="5045684"/>
            <a:ext cx="784189" cy="369332"/>
          </a:xfrm>
          <a:prstGeom prst="rect">
            <a:avLst/>
          </a:prstGeom>
          <a:noFill/>
        </p:spPr>
        <p:txBody>
          <a:bodyPr wrap="none" rtlCol="0">
            <a:spAutoFit/>
          </a:bodyPr>
          <a:lstStyle/>
          <a:p>
            <a:r>
              <a:rPr lang="en-US" dirty="0"/>
              <a:t>labels</a:t>
            </a:r>
          </a:p>
        </p:txBody>
      </p:sp>
      <p:sp>
        <p:nvSpPr>
          <p:cNvPr id="21" name="TextBox 20">
            <a:extLst>
              <a:ext uri="{FF2B5EF4-FFF2-40B4-BE49-F238E27FC236}">
                <a16:creationId xmlns:a16="http://schemas.microsoft.com/office/drawing/2014/main" id="{5ACA6E58-1831-289E-A4B1-C6852A551AB2}"/>
              </a:ext>
            </a:extLst>
          </p:cNvPr>
          <p:cNvSpPr txBox="1"/>
          <p:nvPr/>
        </p:nvSpPr>
        <p:spPr>
          <a:xfrm>
            <a:off x="9261581" y="4660740"/>
            <a:ext cx="548548" cy="369332"/>
          </a:xfrm>
          <a:prstGeom prst="rect">
            <a:avLst/>
          </a:prstGeom>
          <a:noFill/>
        </p:spPr>
        <p:txBody>
          <a:bodyPr wrap="none" rtlCol="0">
            <a:spAutoFit/>
          </a:bodyPr>
          <a:lstStyle/>
          <a:p>
            <a:r>
              <a:rPr lang="en-US" dirty="0"/>
              <a:t>and</a:t>
            </a:r>
          </a:p>
        </p:txBody>
      </p:sp>
      <p:pic>
        <p:nvPicPr>
          <p:cNvPr id="23" name="Graphic 22" descr="Processor with solid fill">
            <a:extLst>
              <a:ext uri="{FF2B5EF4-FFF2-40B4-BE49-F238E27FC236}">
                <a16:creationId xmlns:a16="http://schemas.microsoft.com/office/drawing/2014/main" id="{24FF100C-B7AD-0E1C-D82C-FB05B865A92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388988" y="5476211"/>
            <a:ext cx="914400" cy="914400"/>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98B5538-BD82-5619-AA5E-E1A34842C084}"/>
                  </a:ext>
                </a:extLst>
              </p:cNvPr>
              <p:cNvSpPr txBox="1"/>
              <p:nvPr/>
            </p:nvSpPr>
            <p:spPr>
              <a:xfrm>
                <a:off x="9655751" y="5753772"/>
                <a:ext cx="4103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𝑈</m:t>
                      </m:r>
                    </m:oMath>
                  </m:oMathPara>
                </a14:m>
                <a:endParaRPr lang="en-US" dirty="0"/>
              </a:p>
            </p:txBody>
          </p:sp>
        </mc:Choice>
        <mc:Fallback xmlns="">
          <p:sp>
            <p:nvSpPr>
              <p:cNvPr id="24" name="TextBox 23">
                <a:extLst>
                  <a:ext uri="{FF2B5EF4-FFF2-40B4-BE49-F238E27FC236}">
                    <a16:creationId xmlns:a16="http://schemas.microsoft.com/office/drawing/2014/main" id="{E98B5538-BD82-5619-AA5E-E1A34842C084}"/>
                  </a:ext>
                </a:extLst>
              </p:cNvPr>
              <p:cNvSpPr txBox="1">
                <a:spLocks noRot="1" noChangeAspect="1" noMove="1" noResize="1" noEditPoints="1" noAdjustHandles="1" noChangeArrowheads="1" noChangeShapeType="1" noTextEdit="1"/>
              </p:cNvSpPr>
              <p:nvPr/>
            </p:nvSpPr>
            <p:spPr>
              <a:xfrm>
                <a:off x="9655751" y="5753772"/>
                <a:ext cx="410369"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26EAD9C-BAAE-FB2D-BC68-0B6DDC999EA5}"/>
                  </a:ext>
                </a:extLst>
              </p:cNvPr>
              <p:cNvSpPr txBox="1"/>
              <p:nvPr/>
            </p:nvSpPr>
            <p:spPr>
              <a:xfrm>
                <a:off x="8204483" y="5793985"/>
                <a:ext cx="752963" cy="369332"/>
              </a:xfrm>
              <a:prstGeom prst="rect">
                <a:avLst/>
              </a:prstGeom>
              <a:noFill/>
            </p:spPr>
            <p:txBody>
              <a:bodyPr wrap="none" rtlCol="0">
                <a:spAutoFit/>
              </a:bodyPr>
              <a:lstStyle/>
              <a:p>
                <a:r>
                  <a:rPr lang="en-US" b="0" dirty="0"/>
                  <a:t>(</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𝑤</m:t>
                    </m:r>
                  </m:oMath>
                </a14:m>
                <a:r>
                  <a:rPr lang="en-US" dirty="0"/>
                  <a:t>)</a:t>
                </a:r>
              </a:p>
            </p:txBody>
          </p:sp>
        </mc:Choice>
        <mc:Fallback xmlns="">
          <p:sp>
            <p:nvSpPr>
              <p:cNvPr id="25" name="TextBox 24">
                <a:extLst>
                  <a:ext uri="{FF2B5EF4-FFF2-40B4-BE49-F238E27FC236}">
                    <a16:creationId xmlns:a16="http://schemas.microsoft.com/office/drawing/2014/main" id="{026EAD9C-BAAE-FB2D-BC68-0B6DDC999EA5}"/>
                  </a:ext>
                </a:extLst>
              </p:cNvPr>
              <p:cNvSpPr txBox="1">
                <a:spLocks noRot="1" noChangeAspect="1" noMove="1" noResize="1" noEditPoints="1" noAdjustHandles="1" noChangeArrowheads="1" noChangeShapeType="1" noTextEdit="1"/>
              </p:cNvSpPr>
              <p:nvPr/>
            </p:nvSpPr>
            <p:spPr>
              <a:xfrm>
                <a:off x="8204483" y="5793985"/>
                <a:ext cx="752963" cy="369332"/>
              </a:xfrm>
              <a:prstGeom prst="rect">
                <a:avLst/>
              </a:prstGeom>
              <a:blipFill>
                <a:blip r:embed="rId19"/>
                <a:stretch>
                  <a:fillRect l="-8333" t="-6667" r="-5000" b="-23333"/>
                </a:stretch>
              </a:blipFill>
            </p:spPr>
            <p:txBody>
              <a:bodyPr/>
              <a:lstStyle/>
              <a:p>
                <a:r>
                  <a:rPr lang="en-US">
                    <a:noFill/>
                  </a:rPr>
                  <a:t> </a:t>
                </a:r>
              </a:p>
            </p:txBody>
          </p:sp>
        </mc:Fallback>
      </mc:AlternateContent>
      <p:pic>
        <p:nvPicPr>
          <p:cNvPr id="26" name="Graphic 25" descr="Arrow Right with solid fill">
            <a:extLst>
              <a:ext uri="{FF2B5EF4-FFF2-40B4-BE49-F238E27FC236}">
                <a16:creationId xmlns:a16="http://schemas.microsoft.com/office/drawing/2014/main" id="{A6D95268-581C-F283-4253-F4917676599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919837" y="5762202"/>
            <a:ext cx="432897" cy="432897"/>
          </a:xfrm>
          <a:prstGeom prst="rect">
            <a:avLst/>
          </a:prstGeom>
        </p:spPr>
      </p:pic>
      <p:pic>
        <p:nvPicPr>
          <p:cNvPr id="27" name="Graphic 26" descr="Arrow Right with solid fill">
            <a:extLst>
              <a:ext uri="{FF2B5EF4-FFF2-40B4-BE49-F238E27FC236}">
                <a16:creationId xmlns:a16="http://schemas.microsoft.com/office/drawing/2014/main" id="{715F3408-55B1-3EEE-4869-A16BEF9B07E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465647" y="5765355"/>
            <a:ext cx="432897" cy="432897"/>
          </a:xfrm>
          <a:prstGeom prst="rect">
            <a:avLst/>
          </a:prstGeom>
        </p:spPr>
      </p:pic>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47184913-F94F-8748-155B-E034CFC8C51E}"/>
                  </a:ext>
                </a:extLst>
              </p:cNvPr>
              <p:cNvSpPr txBox="1"/>
              <p:nvPr/>
            </p:nvSpPr>
            <p:spPr>
              <a:xfrm>
                <a:off x="10917416" y="5793984"/>
                <a:ext cx="7312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m:t>
                      </m:r>
                    </m:oMath>
                  </m:oMathPara>
                </a14:m>
                <a:endParaRPr lang="en-US" dirty="0"/>
              </a:p>
            </p:txBody>
          </p:sp>
        </mc:Choice>
        <mc:Fallback>
          <p:sp>
            <p:nvSpPr>
              <p:cNvPr id="28" name="TextBox 27">
                <a:extLst>
                  <a:ext uri="{FF2B5EF4-FFF2-40B4-BE49-F238E27FC236}">
                    <a16:creationId xmlns:a16="http://schemas.microsoft.com/office/drawing/2014/main" id="{47184913-F94F-8748-155B-E034CFC8C51E}"/>
                  </a:ext>
                </a:extLst>
              </p:cNvPr>
              <p:cNvSpPr txBox="1">
                <a:spLocks noRot="1" noChangeAspect="1" noMove="1" noResize="1" noEditPoints="1" noAdjustHandles="1" noChangeArrowheads="1" noChangeShapeType="1" noTextEdit="1"/>
              </p:cNvSpPr>
              <p:nvPr/>
            </p:nvSpPr>
            <p:spPr>
              <a:xfrm>
                <a:off x="10917416" y="5793984"/>
                <a:ext cx="731290" cy="369332"/>
              </a:xfrm>
              <a:prstGeom prst="rect">
                <a:avLst/>
              </a:prstGeom>
              <a:blipFill>
                <a:blip r:embed="rId22"/>
                <a:stretch>
                  <a:fillRect b="-13333"/>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A32D859B-F4F6-AA56-C638-65596284156A}"/>
              </a:ext>
            </a:extLst>
          </p:cNvPr>
          <p:cNvSpPr txBox="1"/>
          <p:nvPr/>
        </p:nvSpPr>
        <p:spPr>
          <a:xfrm>
            <a:off x="8205233" y="5029174"/>
            <a:ext cx="1091966" cy="369332"/>
          </a:xfrm>
          <a:prstGeom prst="rect">
            <a:avLst/>
          </a:prstGeom>
          <a:noFill/>
        </p:spPr>
        <p:txBody>
          <a:bodyPr wrap="none" rtlCol="0">
            <a:spAutoFit/>
          </a:bodyPr>
          <a:lstStyle/>
          <a:p>
            <a:r>
              <a:rPr lang="en-US" dirty="0"/>
              <a:t>openings</a:t>
            </a:r>
          </a:p>
        </p:txBody>
      </p:sp>
      <p:pic>
        <p:nvPicPr>
          <p:cNvPr id="36" name="Graphic 35" descr="Pen outline">
            <a:extLst>
              <a:ext uri="{FF2B5EF4-FFF2-40B4-BE49-F238E27FC236}">
                <a16:creationId xmlns:a16="http://schemas.microsoft.com/office/drawing/2014/main" id="{6A90C1BF-8348-C675-B1B0-92995FDC25A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flipH="1">
            <a:off x="7074037" y="4367313"/>
            <a:ext cx="586854" cy="586854"/>
          </a:xfrm>
          <a:prstGeom prst="rect">
            <a:avLst/>
          </a:prstGeom>
        </p:spPr>
      </p:pic>
      <p:pic>
        <p:nvPicPr>
          <p:cNvPr id="37" name="Graphic 36" descr="Arrow Right with solid fill">
            <a:extLst>
              <a:ext uri="{FF2B5EF4-FFF2-40B4-BE49-F238E27FC236}">
                <a16:creationId xmlns:a16="http://schemas.microsoft.com/office/drawing/2014/main" id="{6AC3D047-E5D1-BB0A-B396-DA636F12700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138910" y="3842281"/>
            <a:ext cx="1173707" cy="1173707"/>
          </a:xfrm>
          <a:prstGeom prst="rect">
            <a:avLst/>
          </a:prstGeom>
        </p:spPr>
      </p:pic>
      <p:pic>
        <p:nvPicPr>
          <p:cNvPr id="38" name="Graphic 37" descr="Packing Box Open with solid fill">
            <a:extLst>
              <a:ext uri="{FF2B5EF4-FFF2-40B4-BE49-F238E27FC236}">
                <a16:creationId xmlns:a16="http://schemas.microsoft.com/office/drawing/2014/main" id="{866A195A-8561-B922-AAE9-3660DAEED3E3}"/>
              </a:ext>
            </a:extLst>
          </p:cNvPr>
          <p:cNvPicPr>
            <a:picLocks noChangeAspect="1"/>
          </p:cNvPicPr>
          <p:nvPr/>
        </p:nvPicPr>
        <p:blipFill>
          <a:blip r:embed="rId18">
            <a:extLst>
              <a:ext uri="{96DAC541-7B7A-43D3-8B79-37D633B846F1}">
                <asvg:svgBlip xmlns:asvg="http://schemas.microsoft.com/office/drawing/2016/SVG/main" r:embed="rId7"/>
              </a:ext>
            </a:extLst>
          </a:blip>
          <a:stretch>
            <a:fillRect/>
          </a:stretch>
        </p:blipFill>
        <p:spPr>
          <a:xfrm>
            <a:off x="5268565" y="2761482"/>
            <a:ext cx="914400" cy="914400"/>
          </a:xfrm>
          <a:prstGeom prst="rect">
            <a:avLst/>
          </a:prstGeom>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1E1F39B-FD7B-F1CA-DB7D-862067C9F289}"/>
                  </a:ext>
                </a:extLst>
              </p:cNvPr>
              <p:cNvSpPr txBox="1"/>
              <p:nvPr/>
            </p:nvSpPr>
            <p:spPr>
              <a:xfrm>
                <a:off x="4734147" y="3531451"/>
                <a:ext cx="1983235" cy="646331"/>
              </a:xfrm>
              <a:prstGeom prst="rect">
                <a:avLst/>
              </a:prstGeom>
              <a:noFill/>
            </p:spPr>
            <p:txBody>
              <a:bodyPr wrap="none" rtlCol="0">
                <a:spAutoFit/>
              </a:bodyPr>
              <a:lstStyle/>
              <a:p>
                <a:pPr algn="ctr"/>
                <a:r>
                  <a:rPr lang="en-US" dirty="0"/>
                  <a:t>Opening to l</a:t>
                </a:r>
                <a:r>
                  <a:rPr lang="en-US" b="0" dirty="0"/>
                  <a:t>abels </a:t>
                </a:r>
              </a:p>
              <a:p>
                <a:pPr algn="ctr"/>
                <a:r>
                  <a:rPr lang="en-US" b="0" dirty="0"/>
                  <a:t>f</a:t>
                </a:r>
                <a:r>
                  <a:rPr lang="en-US" dirty="0"/>
                  <a:t>or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𝑤</m:t>
                    </m:r>
                  </m:oMath>
                </a14:m>
                <a:endParaRPr lang="en-US" dirty="0"/>
              </a:p>
            </p:txBody>
          </p:sp>
        </mc:Choice>
        <mc:Fallback xmlns="">
          <p:sp>
            <p:nvSpPr>
              <p:cNvPr id="39" name="TextBox 38">
                <a:extLst>
                  <a:ext uri="{FF2B5EF4-FFF2-40B4-BE49-F238E27FC236}">
                    <a16:creationId xmlns:a16="http://schemas.microsoft.com/office/drawing/2014/main" id="{61E1F39B-FD7B-F1CA-DB7D-862067C9F289}"/>
                  </a:ext>
                </a:extLst>
              </p:cNvPr>
              <p:cNvSpPr txBox="1">
                <a:spLocks noRot="1" noChangeAspect="1" noMove="1" noResize="1" noEditPoints="1" noAdjustHandles="1" noChangeArrowheads="1" noChangeShapeType="1" noTextEdit="1"/>
              </p:cNvSpPr>
              <p:nvPr/>
            </p:nvSpPr>
            <p:spPr>
              <a:xfrm>
                <a:off x="4734147" y="3531451"/>
                <a:ext cx="1983235" cy="646331"/>
              </a:xfrm>
              <a:prstGeom prst="rect">
                <a:avLst/>
              </a:prstGeom>
              <a:blipFill>
                <a:blip r:embed="rId25"/>
                <a:stretch>
                  <a:fillRect l="-1911" t="-1923" r="-2548" b="-13462"/>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F25046E0-BE25-7C9E-945B-F393B39F7BE9}"/>
              </a:ext>
            </a:extLst>
          </p:cNvPr>
          <p:cNvGrpSpPr/>
          <p:nvPr/>
        </p:nvGrpSpPr>
        <p:grpSpPr>
          <a:xfrm>
            <a:off x="6952038" y="1150018"/>
            <a:ext cx="4931105" cy="1716242"/>
            <a:chOff x="4188987" y="2970925"/>
            <a:chExt cx="4931105" cy="1716242"/>
          </a:xfrm>
        </p:grpSpPr>
        <p:grpSp>
          <p:nvGrpSpPr>
            <p:cNvPr id="46" name="Group 45">
              <a:extLst>
                <a:ext uri="{FF2B5EF4-FFF2-40B4-BE49-F238E27FC236}">
                  <a16:creationId xmlns:a16="http://schemas.microsoft.com/office/drawing/2014/main" id="{6BF137A0-B6C1-FDEB-DC8F-A6A7E81164B3}"/>
                </a:ext>
              </a:extLst>
            </p:cNvPr>
            <p:cNvGrpSpPr/>
            <p:nvPr/>
          </p:nvGrpSpPr>
          <p:grpSpPr>
            <a:xfrm>
              <a:off x="4188987" y="2978104"/>
              <a:ext cx="4931105" cy="1439243"/>
              <a:chOff x="4188987" y="2978104"/>
              <a:chExt cx="4931105" cy="1439243"/>
            </a:xfrm>
          </p:grpSpPr>
          <p:grpSp>
            <p:nvGrpSpPr>
              <p:cNvPr id="49" name="Group 48">
                <a:extLst>
                  <a:ext uri="{FF2B5EF4-FFF2-40B4-BE49-F238E27FC236}">
                    <a16:creationId xmlns:a16="http://schemas.microsoft.com/office/drawing/2014/main" id="{18DA4186-3FD9-4562-E15B-A3D346C63D90}"/>
                  </a:ext>
                </a:extLst>
              </p:cNvPr>
              <p:cNvGrpSpPr/>
              <p:nvPr/>
            </p:nvGrpSpPr>
            <p:grpSpPr>
              <a:xfrm>
                <a:off x="6253551" y="3038461"/>
                <a:ext cx="914400" cy="914400"/>
                <a:chOff x="2617449" y="4310121"/>
                <a:chExt cx="914400" cy="914400"/>
              </a:xfrm>
            </p:grpSpPr>
            <p:pic>
              <p:nvPicPr>
                <p:cNvPr id="58" name="Graphic 57" descr="Processor with solid fill">
                  <a:extLst>
                    <a:ext uri="{FF2B5EF4-FFF2-40B4-BE49-F238E27FC236}">
                      <a16:creationId xmlns:a16="http://schemas.microsoft.com/office/drawing/2014/main" id="{5705D36C-50D0-5EF2-A300-9046FC18114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17449" y="4310121"/>
                  <a:ext cx="914400" cy="914400"/>
                </a:xfrm>
                <a:prstGeom prst="rect">
                  <a:avLst/>
                </a:prstGeom>
              </p:spPr>
            </p:pic>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D65D0082-8D75-1DEE-F88E-C7472CFF09B3}"/>
                        </a:ext>
                      </a:extLst>
                    </p:cNvPr>
                    <p:cNvSpPr txBox="1"/>
                    <p:nvPr/>
                  </p:nvSpPr>
                  <p:spPr>
                    <a:xfrm>
                      <a:off x="2877063" y="4580232"/>
                      <a:ext cx="4103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𝑈</m:t>
                            </m:r>
                          </m:oMath>
                        </m:oMathPara>
                      </a14:m>
                      <a:endParaRPr lang="en-US" dirty="0"/>
                    </a:p>
                  </p:txBody>
                </p:sp>
              </mc:Choice>
              <mc:Fallback>
                <p:sp>
                  <p:nvSpPr>
                    <p:cNvPr id="59" name="TextBox 58">
                      <a:extLst>
                        <a:ext uri="{FF2B5EF4-FFF2-40B4-BE49-F238E27FC236}">
                          <a16:creationId xmlns:a16="http://schemas.microsoft.com/office/drawing/2014/main" id="{D65D0082-8D75-1DEE-F88E-C7472CFF09B3}"/>
                        </a:ext>
                      </a:extLst>
                    </p:cNvPr>
                    <p:cNvSpPr txBox="1">
                      <a:spLocks noRot="1" noChangeAspect="1" noMove="1" noResize="1" noEditPoints="1" noAdjustHandles="1" noChangeArrowheads="1" noChangeShapeType="1" noTextEdit="1"/>
                    </p:cNvSpPr>
                    <p:nvPr/>
                  </p:nvSpPr>
                  <p:spPr>
                    <a:xfrm>
                      <a:off x="2877063" y="4580232"/>
                      <a:ext cx="410369" cy="369332"/>
                    </a:xfrm>
                    <a:prstGeom prst="rect">
                      <a:avLst/>
                    </a:prstGeom>
                    <a:blipFill>
                      <a:blip r:embed="rId26"/>
                      <a:stretch>
                        <a:fillRect/>
                      </a:stretch>
                    </a:blipFill>
                  </p:spPr>
                  <p:txBody>
                    <a:bodyPr/>
                    <a:lstStyle/>
                    <a:p>
                      <a:r>
                        <a:rPr lang="en-US">
                          <a:noFill/>
                        </a:rPr>
                        <a:t> </a:t>
                      </a:r>
                    </a:p>
                  </p:txBody>
                </p:sp>
              </mc:Fallback>
            </mc:AlternateContent>
          </p:grpSp>
          <p:pic>
            <p:nvPicPr>
              <p:cNvPr id="50" name="Graphic 49" descr="Box with solid fill">
                <a:extLst>
                  <a:ext uri="{FF2B5EF4-FFF2-40B4-BE49-F238E27FC236}">
                    <a16:creationId xmlns:a16="http://schemas.microsoft.com/office/drawing/2014/main" id="{6EB50E71-6916-4023-192A-37B77D746CD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56602" y="2978104"/>
                <a:ext cx="914400" cy="914400"/>
              </a:xfrm>
              <a:prstGeom prst="rect">
                <a:avLst/>
              </a:prstGeom>
            </p:spPr>
          </p:pic>
          <p:sp>
            <p:nvSpPr>
              <p:cNvPr id="51" name="TextBox 50">
                <a:extLst>
                  <a:ext uri="{FF2B5EF4-FFF2-40B4-BE49-F238E27FC236}">
                    <a16:creationId xmlns:a16="http://schemas.microsoft.com/office/drawing/2014/main" id="{CF2A66C6-7FC1-ED47-2F03-DC436A51AC24}"/>
                  </a:ext>
                </a:extLst>
              </p:cNvPr>
              <p:cNvSpPr txBox="1"/>
              <p:nvPr/>
            </p:nvSpPr>
            <p:spPr>
              <a:xfrm>
                <a:off x="7494326" y="3771016"/>
                <a:ext cx="1625766" cy="646331"/>
              </a:xfrm>
              <a:prstGeom prst="rect">
                <a:avLst/>
              </a:prstGeom>
              <a:noFill/>
            </p:spPr>
            <p:txBody>
              <a:bodyPr wrap="none" rtlCol="0">
                <a:spAutoFit/>
              </a:bodyPr>
              <a:lstStyle/>
              <a:p>
                <a:pPr algn="ctr"/>
                <a:r>
                  <a:rPr lang="en-US" dirty="0"/>
                  <a:t>commitments </a:t>
                </a:r>
              </a:p>
              <a:p>
                <a:pPr algn="ctr"/>
                <a:r>
                  <a:rPr lang="en-US" dirty="0"/>
                  <a:t>to labels</a:t>
                </a:r>
              </a:p>
            </p:txBody>
          </p:sp>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2250BF37-56BD-7076-3203-E7A18545839E}"/>
                      </a:ext>
                    </a:extLst>
                  </p:cNvPr>
                  <p:cNvSpPr txBox="1"/>
                  <p:nvPr/>
                </p:nvSpPr>
                <p:spPr>
                  <a:xfrm>
                    <a:off x="4188987" y="3326493"/>
                    <a:ext cx="1436932" cy="369332"/>
                  </a:xfrm>
                  <a:prstGeom prst="rect">
                    <a:avLst/>
                  </a:prstGeom>
                  <a:noFill/>
                </p:spPr>
                <p:txBody>
                  <a:bodyPr wrap="none" rtlCol="0">
                    <a:spAutoFit/>
                  </a:bodyPr>
                  <a:lstStyle/>
                  <a:p>
                    <a:pPr/>
                    <a14:m>
                      <m:oMath xmlns:m="http://schemas.openxmlformats.org/officeDocument/2006/math">
                        <m:r>
                          <a:rPr lang="en-US" b="0" i="1" smtClean="0">
                            <a:latin typeface="Cambria Math" panose="02040503050406030204" pitchFamily="18" charset="0"/>
                          </a:rPr>
                          <m:t>𝑝𝑘</m:t>
                        </m:r>
                        <m:r>
                          <a:rPr lang="en-US" b="0" i="1" smtClean="0">
                            <a:latin typeface="Cambria Math" panose="02040503050406030204" pitchFamily="18" charset="0"/>
                          </a:rPr>
                          <m:t>={ </m:t>
                        </m:r>
                      </m:oMath>
                    </a14:m>
                    <a:r>
                      <a:rPr lang="en-US" dirty="0"/>
                      <a:t>        </a:t>
                    </a:r>
                  </a:p>
                </p:txBody>
              </p:sp>
            </mc:Choice>
            <mc:Fallback>
              <p:sp>
                <p:nvSpPr>
                  <p:cNvPr id="52" name="TextBox 51">
                    <a:extLst>
                      <a:ext uri="{FF2B5EF4-FFF2-40B4-BE49-F238E27FC236}">
                        <a16:creationId xmlns:a16="http://schemas.microsoft.com/office/drawing/2014/main" id="{2250BF37-56BD-7076-3203-E7A18545839E}"/>
                      </a:ext>
                    </a:extLst>
                  </p:cNvPr>
                  <p:cNvSpPr txBox="1">
                    <a:spLocks noRot="1" noChangeAspect="1" noMove="1" noResize="1" noEditPoints="1" noAdjustHandles="1" noChangeArrowheads="1" noChangeShapeType="1" noTextEdit="1"/>
                  </p:cNvSpPr>
                  <p:nvPr/>
                </p:nvSpPr>
                <p:spPr>
                  <a:xfrm>
                    <a:off x="4188987" y="3326493"/>
                    <a:ext cx="1436932" cy="369332"/>
                  </a:xfrm>
                  <a:prstGeom prst="rect">
                    <a:avLst/>
                  </a:prstGeom>
                  <a:blipFill>
                    <a:blip r:embed="rId27"/>
                    <a:stretch>
                      <a:fillRect l="-1754"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629A2954-7F0D-630D-B0F6-FD5EE0E57312}"/>
                      </a:ext>
                    </a:extLst>
                  </p:cNvPr>
                  <p:cNvSpPr txBox="1"/>
                  <p:nvPr/>
                </p:nvSpPr>
                <p:spPr>
                  <a:xfrm>
                    <a:off x="7238575" y="3326493"/>
                    <a:ext cx="3305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1600" dirty="0"/>
                  </a:p>
                </p:txBody>
              </p:sp>
            </mc:Choice>
            <mc:Fallback>
              <p:sp>
                <p:nvSpPr>
                  <p:cNvPr id="55" name="TextBox 54">
                    <a:extLst>
                      <a:ext uri="{FF2B5EF4-FFF2-40B4-BE49-F238E27FC236}">
                        <a16:creationId xmlns:a16="http://schemas.microsoft.com/office/drawing/2014/main" id="{629A2954-7F0D-630D-B0F6-FD5EE0E57312}"/>
                      </a:ext>
                    </a:extLst>
                  </p:cNvPr>
                  <p:cNvSpPr txBox="1">
                    <a:spLocks noRot="1" noChangeAspect="1" noMove="1" noResize="1" noEditPoints="1" noAdjustHandles="1" noChangeArrowheads="1" noChangeShapeType="1" noTextEdit="1"/>
                  </p:cNvSpPr>
                  <p:nvPr/>
                </p:nvSpPr>
                <p:spPr>
                  <a:xfrm>
                    <a:off x="7238575" y="3326493"/>
                    <a:ext cx="330540" cy="461665"/>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8000FFCB-9EF9-6671-30D5-8748369E3500}"/>
                      </a:ext>
                    </a:extLst>
                  </p:cNvPr>
                  <p:cNvSpPr txBox="1"/>
                  <p:nvPr/>
                </p:nvSpPr>
                <p:spPr>
                  <a:xfrm>
                    <a:off x="5910128" y="3313823"/>
                    <a:ext cx="3305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1600" dirty="0"/>
                  </a:p>
                </p:txBody>
              </p:sp>
            </mc:Choice>
            <mc:Fallback>
              <p:sp>
                <p:nvSpPr>
                  <p:cNvPr id="56" name="TextBox 55">
                    <a:extLst>
                      <a:ext uri="{FF2B5EF4-FFF2-40B4-BE49-F238E27FC236}">
                        <a16:creationId xmlns:a16="http://schemas.microsoft.com/office/drawing/2014/main" id="{8000FFCB-9EF9-6671-30D5-8748369E3500}"/>
                      </a:ext>
                    </a:extLst>
                  </p:cNvPr>
                  <p:cNvSpPr txBox="1">
                    <a:spLocks noRot="1" noChangeAspect="1" noMove="1" noResize="1" noEditPoints="1" noAdjustHandles="1" noChangeArrowheads="1" noChangeShapeType="1" noTextEdit="1"/>
                  </p:cNvSpPr>
                  <p:nvPr/>
                </p:nvSpPr>
                <p:spPr>
                  <a:xfrm>
                    <a:off x="5910128" y="3313823"/>
                    <a:ext cx="330540" cy="461665"/>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A76B6E1E-2230-C4B0-6C4A-6FB3E929ECAF}"/>
                      </a:ext>
                    </a:extLst>
                  </p:cNvPr>
                  <p:cNvSpPr txBox="1"/>
                  <p:nvPr/>
                </p:nvSpPr>
                <p:spPr>
                  <a:xfrm>
                    <a:off x="8654164" y="3326493"/>
                    <a:ext cx="3193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US" sz="1600" dirty="0"/>
                  </a:p>
                </p:txBody>
              </p:sp>
            </mc:Choice>
            <mc:Fallback>
              <p:sp>
                <p:nvSpPr>
                  <p:cNvPr id="57" name="TextBox 56">
                    <a:extLst>
                      <a:ext uri="{FF2B5EF4-FFF2-40B4-BE49-F238E27FC236}">
                        <a16:creationId xmlns:a16="http://schemas.microsoft.com/office/drawing/2014/main" id="{A76B6E1E-2230-C4B0-6C4A-6FB3E929ECAF}"/>
                      </a:ext>
                    </a:extLst>
                  </p:cNvPr>
                  <p:cNvSpPr txBox="1">
                    <a:spLocks noRot="1" noChangeAspect="1" noMove="1" noResize="1" noEditPoints="1" noAdjustHandles="1" noChangeArrowheads="1" noChangeShapeType="1" noTextEdit="1"/>
                  </p:cNvSpPr>
                  <p:nvPr/>
                </p:nvSpPr>
                <p:spPr>
                  <a:xfrm>
                    <a:off x="8654164" y="3326493"/>
                    <a:ext cx="319318" cy="338554"/>
                  </a:xfrm>
                  <a:prstGeom prst="rect">
                    <a:avLst/>
                  </a:prstGeom>
                  <a:blipFill>
                    <a:blip r:embed="rId30"/>
                    <a:stretch>
                      <a:fillRect b="-10714"/>
                    </a:stretch>
                  </a:blipFill>
                </p:spPr>
                <p:txBody>
                  <a:bodyPr/>
                  <a:lstStyle/>
                  <a:p>
                    <a:r>
                      <a:rPr lang="en-US">
                        <a:noFill/>
                      </a:rPr>
                      <a:t> </a:t>
                    </a:r>
                  </a:p>
                </p:txBody>
              </p:sp>
            </mc:Fallback>
          </mc:AlternateContent>
        </p:grpSp>
        <p:pic>
          <p:nvPicPr>
            <p:cNvPr id="47" name="Graphic 46" descr="Box with solid fill">
              <a:extLst>
                <a:ext uri="{FF2B5EF4-FFF2-40B4-BE49-F238E27FC236}">
                  <a16:creationId xmlns:a16="http://schemas.microsoft.com/office/drawing/2014/main" id="{ACB25B97-4571-C80E-F626-45E07E606CE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40943" y="2970925"/>
              <a:ext cx="914400" cy="914400"/>
            </a:xfrm>
            <a:prstGeom prst="rect">
              <a:avLst/>
            </a:prstGeom>
          </p:spPr>
        </p:pic>
        <p:sp>
          <p:nvSpPr>
            <p:cNvPr id="48" name="TextBox 47">
              <a:extLst>
                <a:ext uri="{FF2B5EF4-FFF2-40B4-BE49-F238E27FC236}">
                  <a16:creationId xmlns:a16="http://schemas.microsoft.com/office/drawing/2014/main" id="{0B7133A0-9066-2789-3144-F602E61DA1DB}"/>
                </a:ext>
              </a:extLst>
            </p:cNvPr>
            <p:cNvSpPr txBox="1"/>
            <p:nvPr/>
          </p:nvSpPr>
          <p:spPr>
            <a:xfrm>
              <a:off x="4678668" y="3763837"/>
              <a:ext cx="1625766" cy="923330"/>
            </a:xfrm>
            <a:prstGeom prst="rect">
              <a:avLst/>
            </a:prstGeom>
            <a:noFill/>
          </p:spPr>
          <p:txBody>
            <a:bodyPr wrap="none" rtlCol="0">
              <a:spAutoFit/>
            </a:bodyPr>
            <a:lstStyle/>
            <a:p>
              <a:pPr algn="ctr"/>
              <a:r>
                <a:rPr lang="en-US" dirty="0"/>
                <a:t>commitments </a:t>
              </a:r>
            </a:p>
            <a:p>
              <a:pPr algn="ctr"/>
              <a:r>
                <a:rPr lang="en-US" dirty="0"/>
                <a:t>to garbling </a:t>
              </a:r>
            </a:p>
            <a:p>
              <a:pPr algn="ctr"/>
              <a:r>
                <a:rPr lang="en-US" dirty="0"/>
                <a:t>randomness</a:t>
              </a:r>
            </a:p>
          </p:txBody>
        </p:sp>
      </p:grpSp>
    </p:spTree>
    <p:extLst>
      <p:ext uri="{BB962C8B-B14F-4D97-AF65-F5344CB8AC3E}">
        <p14:creationId xmlns:p14="http://schemas.microsoft.com/office/powerpoint/2010/main" val="172423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P spid="24" grpId="0"/>
      <p:bldP spid="25"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8C4DCF-F326-0872-7311-3DB9C0E34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B60444-E619-3962-B01B-2385F28307DF}"/>
              </a:ext>
            </a:extLst>
          </p:cNvPr>
          <p:cNvSpPr>
            <a:spLocks noGrp="1"/>
          </p:cNvSpPr>
          <p:nvPr>
            <p:ph type="title"/>
          </p:nvPr>
        </p:nvSpPr>
        <p:spPr>
          <a:xfrm>
            <a:off x="336884" y="441833"/>
            <a:ext cx="11325060" cy="771079"/>
          </a:xfrm>
        </p:spPr>
        <p:txBody>
          <a:bodyPr>
            <a:normAutofit/>
          </a:bodyPr>
          <a:lstStyle/>
          <a:p>
            <a:r>
              <a:rPr lang="en-US" sz="3600" dirty="0"/>
              <a:t>Proof Intuition</a:t>
            </a:r>
          </a:p>
        </p:txBody>
      </p:sp>
      <p:graphicFrame>
        <p:nvGraphicFramePr>
          <p:cNvPr id="4" name="Content Placeholder 3">
            <a:extLst>
              <a:ext uri="{FF2B5EF4-FFF2-40B4-BE49-F238E27FC236}">
                <a16:creationId xmlns:a16="http://schemas.microsoft.com/office/drawing/2014/main" id="{716DFFE3-7C74-4FBC-D639-769D34D01A5D}"/>
              </a:ext>
            </a:extLst>
          </p:cNvPr>
          <p:cNvGraphicFramePr>
            <a:graphicFrameLocks noGrp="1"/>
          </p:cNvGraphicFramePr>
          <p:nvPr>
            <p:ph idx="1"/>
            <p:extLst>
              <p:ext uri="{D42A27DB-BD31-4B8C-83A1-F6EECF244321}">
                <p14:modId xmlns:p14="http://schemas.microsoft.com/office/powerpoint/2010/main" val="2164167094"/>
              </p:ext>
            </p:extLst>
          </p:nvPr>
        </p:nvGraphicFramePr>
        <p:xfrm>
          <a:off x="648558" y="3243577"/>
          <a:ext cx="10891836" cy="2272320"/>
        </p:xfrm>
        <a:graphic>
          <a:graphicData uri="http://schemas.openxmlformats.org/drawingml/2006/table">
            <a:tbl>
              <a:tblPr firstRow="1" bandRow="1">
                <a:tableStyleId>{2D5ABB26-0587-4C30-8999-92F81FD0307C}</a:tableStyleId>
              </a:tblPr>
              <a:tblGrid>
                <a:gridCol w="3348255">
                  <a:extLst>
                    <a:ext uri="{9D8B030D-6E8A-4147-A177-3AD203B41FA5}">
                      <a16:colId xmlns:a16="http://schemas.microsoft.com/office/drawing/2014/main" val="302658313"/>
                    </a:ext>
                  </a:extLst>
                </a:gridCol>
                <a:gridCol w="3912969">
                  <a:extLst>
                    <a:ext uri="{9D8B030D-6E8A-4147-A177-3AD203B41FA5}">
                      <a16:colId xmlns:a16="http://schemas.microsoft.com/office/drawing/2014/main" val="631114399"/>
                    </a:ext>
                  </a:extLst>
                </a:gridCol>
                <a:gridCol w="3630612">
                  <a:extLst>
                    <a:ext uri="{9D8B030D-6E8A-4147-A177-3AD203B41FA5}">
                      <a16:colId xmlns:a16="http://schemas.microsoft.com/office/drawing/2014/main" val="904424124"/>
                    </a:ext>
                  </a:extLst>
                </a:gridCol>
              </a:tblGrid>
              <a:tr h="2272320">
                <a:tc>
                  <a:txBody>
                    <a:bodyPr/>
                    <a:lstStyle/>
                    <a:p>
                      <a:r>
                        <a:rPr lang="en-US" dirty="0"/>
                        <a:t>Zero-Knowledge follow from hiding of the commitments</a:t>
                      </a:r>
                    </a:p>
                  </a:txBody>
                  <a:tcPr anchor="ctr">
                    <a:lnR w="12700" cap="flat" cmpd="sng" algn="ctr">
                      <a:solidFill>
                        <a:schemeClr val="tx1"/>
                      </a:solidFill>
                      <a:prstDash val="solid"/>
                      <a:round/>
                      <a:headEnd type="none" w="med" len="med"/>
                      <a:tailEnd type="none" w="med" len="med"/>
                    </a:lnR>
                  </a:tcPr>
                </a:tc>
                <a:tc>
                  <a:txBody>
                    <a:bodyPr/>
                    <a:lstStyle/>
                    <a:p>
                      <a:r>
                        <a:rPr lang="en-US" dirty="0"/>
                        <a:t>Soundness follows from binding of commitments and correctness of garbling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a:t>Uniqueness holds as long as commitments have statistically unique openings</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98647384"/>
                  </a:ext>
                </a:extLst>
              </a:tr>
            </a:tbl>
          </a:graphicData>
        </a:graphic>
      </p:graphicFrame>
      <p:pic>
        <p:nvPicPr>
          <p:cNvPr id="10" name="Graphic 9" descr="Packing Box Open with solid fill">
            <a:extLst>
              <a:ext uri="{FF2B5EF4-FFF2-40B4-BE49-F238E27FC236}">
                <a16:creationId xmlns:a16="http://schemas.microsoft.com/office/drawing/2014/main" id="{44EE0C0A-EC63-6C41-B5AC-75F0307DF0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3328" y="1200439"/>
            <a:ext cx="914400" cy="9144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8AF5852-FCE4-FFF7-D38F-4321D02C6D67}"/>
                  </a:ext>
                </a:extLst>
              </p:cNvPr>
              <p:cNvSpPr txBox="1"/>
              <p:nvPr/>
            </p:nvSpPr>
            <p:spPr>
              <a:xfrm>
                <a:off x="8545852" y="2038658"/>
                <a:ext cx="1983235" cy="646331"/>
              </a:xfrm>
              <a:prstGeom prst="rect">
                <a:avLst/>
              </a:prstGeom>
              <a:noFill/>
            </p:spPr>
            <p:txBody>
              <a:bodyPr wrap="none" rtlCol="0">
                <a:spAutoFit/>
              </a:bodyPr>
              <a:lstStyle/>
              <a:p>
                <a:pPr algn="ctr"/>
                <a:r>
                  <a:rPr lang="en-US" dirty="0"/>
                  <a:t>Opening to l</a:t>
                </a:r>
                <a:r>
                  <a:rPr lang="en-US" b="0" dirty="0"/>
                  <a:t>abels </a:t>
                </a:r>
              </a:p>
              <a:p>
                <a:pPr algn="ctr"/>
                <a:r>
                  <a:rPr lang="en-US" b="0" dirty="0"/>
                  <a:t>f</a:t>
                </a:r>
                <a:r>
                  <a:rPr lang="en-US" dirty="0"/>
                  <a:t>or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𝑤</m:t>
                    </m:r>
                  </m:oMath>
                </a14:m>
                <a:endParaRPr lang="en-US" dirty="0"/>
              </a:p>
            </p:txBody>
          </p:sp>
        </mc:Choice>
        <mc:Fallback xmlns="">
          <p:sp>
            <p:nvSpPr>
              <p:cNvPr id="11" name="TextBox 10">
                <a:extLst>
                  <a:ext uri="{FF2B5EF4-FFF2-40B4-BE49-F238E27FC236}">
                    <a16:creationId xmlns:a16="http://schemas.microsoft.com/office/drawing/2014/main" id="{08AF5852-FCE4-FFF7-D38F-4321D02C6D67}"/>
                  </a:ext>
                </a:extLst>
              </p:cNvPr>
              <p:cNvSpPr txBox="1">
                <a:spLocks noRot="1" noChangeAspect="1" noMove="1" noResize="1" noEditPoints="1" noAdjustHandles="1" noChangeArrowheads="1" noChangeShapeType="1" noTextEdit="1"/>
              </p:cNvSpPr>
              <p:nvPr/>
            </p:nvSpPr>
            <p:spPr>
              <a:xfrm>
                <a:off x="8545852" y="2038658"/>
                <a:ext cx="1983235" cy="646331"/>
              </a:xfrm>
              <a:prstGeom prst="rect">
                <a:avLst/>
              </a:prstGeom>
              <a:blipFill>
                <a:blip r:embed="rId5"/>
                <a:stretch>
                  <a:fillRect l="-1911" t="-3846" r="-2548"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844E9B3-F836-923A-E24A-4A9700BAF35E}"/>
                  </a:ext>
                </a:extLst>
              </p:cNvPr>
              <p:cNvSpPr txBox="1"/>
              <p:nvPr/>
            </p:nvSpPr>
            <p:spPr>
              <a:xfrm>
                <a:off x="7349960" y="1792229"/>
                <a:ext cx="12573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𝑝𝑟𝑜𝑜𝑓</m:t>
                      </m:r>
                      <m:r>
                        <a:rPr lang="en-US" b="0" i="1" smtClean="0">
                          <a:latin typeface="Cambria Math" panose="02040503050406030204" pitchFamily="18" charset="0"/>
                        </a:rPr>
                        <m:t>={</m:t>
                      </m:r>
                    </m:oMath>
                  </m:oMathPara>
                </a14:m>
                <a:endParaRPr lang="en-US" dirty="0"/>
              </a:p>
            </p:txBody>
          </p:sp>
        </mc:Choice>
        <mc:Fallback xmlns="">
          <p:sp>
            <p:nvSpPr>
              <p:cNvPr id="12" name="TextBox 11">
                <a:extLst>
                  <a:ext uri="{FF2B5EF4-FFF2-40B4-BE49-F238E27FC236}">
                    <a16:creationId xmlns:a16="http://schemas.microsoft.com/office/drawing/2014/main" id="{9844E9B3-F836-923A-E24A-4A9700BAF35E}"/>
                  </a:ext>
                </a:extLst>
              </p:cNvPr>
              <p:cNvSpPr txBox="1">
                <a:spLocks noRot="1" noChangeAspect="1" noMove="1" noResize="1" noEditPoints="1" noAdjustHandles="1" noChangeArrowheads="1" noChangeShapeType="1" noTextEdit="1"/>
              </p:cNvSpPr>
              <p:nvPr/>
            </p:nvSpPr>
            <p:spPr>
              <a:xfrm>
                <a:off x="7349960" y="1792229"/>
                <a:ext cx="1257395" cy="369332"/>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C96E5D3-94C3-111C-F97A-E0727F0C0111}"/>
                  </a:ext>
                </a:extLst>
              </p:cNvPr>
              <p:cNvSpPr txBox="1"/>
              <p:nvPr/>
            </p:nvSpPr>
            <p:spPr>
              <a:xfrm>
                <a:off x="10468674" y="1771078"/>
                <a:ext cx="336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3" name="TextBox 12">
                <a:extLst>
                  <a:ext uri="{FF2B5EF4-FFF2-40B4-BE49-F238E27FC236}">
                    <a16:creationId xmlns:a16="http://schemas.microsoft.com/office/drawing/2014/main" id="{7C96E5D3-94C3-111C-F97A-E0727F0C0111}"/>
                  </a:ext>
                </a:extLst>
              </p:cNvPr>
              <p:cNvSpPr txBox="1">
                <a:spLocks noRot="1" noChangeAspect="1" noMove="1" noResize="1" noEditPoints="1" noAdjustHandles="1" noChangeArrowheads="1" noChangeShapeType="1" noTextEdit="1"/>
              </p:cNvSpPr>
              <p:nvPr/>
            </p:nvSpPr>
            <p:spPr>
              <a:xfrm>
                <a:off x="10468674" y="1771078"/>
                <a:ext cx="336951" cy="369332"/>
              </a:xfrm>
              <a:prstGeom prst="rect">
                <a:avLst/>
              </a:prstGeom>
              <a:blipFill>
                <a:blip r:embed="rId7"/>
                <a:stretch>
                  <a:fillRect b="-1333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4A385576-C288-94BA-9571-03BDA8BB95F0}"/>
              </a:ext>
            </a:extLst>
          </p:cNvPr>
          <p:cNvGrpSpPr/>
          <p:nvPr/>
        </p:nvGrpSpPr>
        <p:grpSpPr>
          <a:xfrm>
            <a:off x="560851" y="1015253"/>
            <a:ext cx="6228163" cy="2199171"/>
            <a:chOff x="4188987" y="2487996"/>
            <a:chExt cx="6228163" cy="2199171"/>
          </a:xfrm>
        </p:grpSpPr>
        <p:grpSp>
          <p:nvGrpSpPr>
            <p:cNvPr id="6" name="Group 5">
              <a:extLst>
                <a:ext uri="{FF2B5EF4-FFF2-40B4-BE49-F238E27FC236}">
                  <a16:creationId xmlns:a16="http://schemas.microsoft.com/office/drawing/2014/main" id="{B3A1B646-1915-A445-7AEA-81A70A7302DE}"/>
                </a:ext>
              </a:extLst>
            </p:cNvPr>
            <p:cNvGrpSpPr/>
            <p:nvPr/>
          </p:nvGrpSpPr>
          <p:grpSpPr>
            <a:xfrm>
              <a:off x="4188987" y="2487996"/>
              <a:ext cx="6228163" cy="1929351"/>
              <a:chOff x="4188987" y="2487996"/>
              <a:chExt cx="6228163" cy="1929351"/>
            </a:xfrm>
          </p:grpSpPr>
          <p:grpSp>
            <p:nvGrpSpPr>
              <p:cNvPr id="15" name="Group 14">
                <a:extLst>
                  <a:ext uri="{FF2B5EF4-FFF2-40B4-BE49-F238E27FC236}">
                    <a16:creationId xmlns:a16="http://schemas.microsoft.com/office/drawing/2014/main" id="{80A9E80E-E253-09BF-D479-7EF039A39465}"/>
                  </a:ext>
                </a:extLst>
              </p:cNvPr>
              <p:cNvGrpSpPr/>
              <p:nvPr/>
            </p:nvGrpSpPr>
            <p:grpSpPr>
              <a:xfrm>
                <a:off x="6253551" y="3038461"/>
                <a:ext cx="914400" cy="914400"/>
                <a:chOff x="2617449" y="4310121"/>
                <a:chExt cx="914400" cy="914400"/>
              </a:xfrm>
            </p:grpSpPr>
            <p:pic>
              <p:nvPicPr>
                <p:cNvPr id="34" name="Graphic 33" descr="Processor with solid fill">
                  <a:extLst>
                    <a:ext uri="{FF2B5EF4-FFF2-40B4-BE49-F238E27FC236}">
                      <a16:creationId xmlns:a16="http://schemas.microsoft.com/office/drawing/2014/main" id="{7A37AB8F-24F7-A26A-9155-700F1F6145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17449" y="4310121"/>
                  <a:ext cx="914400" cy="914400"/>
                </a:xfrm>
                <a:prstGeom prst="rect">
                  <a:avLst/>
                </a:prstGeom>
              </p:spPr>
            </p:pic>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81606FD6-41F6-5081-3AE9-102E1075E411}"/>
                        </a:ext>
                      </a:extLst>
                    </p:cNvPr>
                    <p:cNvSpPr txBox="1"/>
                    <p:nvPr/>
                  </p:nvSpPr>
                  <p:spPr>
                    <a:xfrm>
                      <a:off x="2877063" y="4580232"/>
                      <a:ext cx="4103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𝑈</m:t>
                            </m:r>
                          </m:oMath>
                        </m:oMathPara>
                      </a14:m>
                      <a:endParaRPr lang="en-US" dirty="0"/>
                    </a:p>
                  </p:txBody>
                </p:sp>
              </mc:Choice>
              <mc:Fallback>
                <p:sp>
                  <p:nvSpPr>
                    <p:cNvPr id="35" name="TextBox 34">
                      <a:extLst>
                        <a:ext uri="{FF2B5EF4-FFF2-40B4-BE49-F238E27FC236}">
                          <a16:creationId xmlns:a16="http://schemas.microsoft.com/office/drawing/2014/main" id="{81606FD6-41F6-5081-3AE9-102E1075E411}"/>
                        </a:ext>
                      </a:extLst>
                    </p:cNvPr>
                    <p:cNvSpPr txBox="1">
                      <a:spLocks noRot="1" noChangeAspect="1" noMove="1" noResize="1" noEditPoints="1" noAdjustHandles="1" noChangeArrowheads="1" noChangeShapeType="1" noTextEdit="1"/>
                    </p:cNvSpPr>
                    <p:nvPr/>
                  </p:nvSpPr>
                  <p:spPr>
                    <a:xfrm>
                      <a:off x="2877063" y="4580232"/>
                      <a:ext cx="410369" cy="369332"/>
                    </a:xfrm>
                    <a:prstGeom prst="rect">
                      <a:avLst/>
                    </a:prstGeom>
                    <a:blipFill>
                      <a:blip r:embed="rId10"/>
                      <a:stretch>
                        <a:fillRect/>
                      </a:stretch>
                    </a:blipFill>
                  </p:spPr>
                  <p:txBody>
                    <a:bodyPr/>
                    <a:lstStyle/>
                    <a:p>
                      <a:r>
                        <a:rPr lang="en-US">
                          <a:noFill/>
                        </a:rPr>
                        <a:t> </a:t>
                      </a:r>
                    </a:p>
                  </p:txBody>
                </p:sp>
              </mc:Fallback>
            </mc:AlternateContent>
          </p:grpSp>
          <p:pic>
            <p:nvPicPr>
              <p:cNvPr id="26" name="Graphic 25" descr="Box with solid fill">
                <a:extLst>
                  <a:ext uri="{FF2B5EF4-FFF2-40B4-BE49-F238E27FC236}">
                    <a16:creationId xmlns:a16="http://schemas.microsoft.com/office/drawing/2014/main" id="{523D0010-256F-966B-7621-EC2F31BEA8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56602" y="2978104"/>
                <a:ext cx="914400" cy="914400"/>
              </a:xfrm>
              <a:prstGeom prst="rect">
                <a:avLst/>
              </a:prstGeom>
            </p:spPr>
          </p:pic>
          <p:sp>
            <p:nvSpPr>
              <p:cNvPr id="27" name="TextBox 26">
                <a:extLst>
                  <a:ext uri="{FF2B5EF4-FFF2-40B4-BE49-F238E27FC236}">
                    <a16:creationId xmlns:a16="http://schemas.microsoft.com/office/drawing/2014/main" id="{D464E77D-2F34-B594-F84C-FA0F88907828}"/>
                  </a:ext>
                </a:extLst>
              </p:cNvPr>
              <p:cNvSpPr txBox="1"/>
              <p:nvPr/>
            </p:nvSpPr>
            <p:spPr>
              <a:xfrm>
                <a:off x="7494326" y="3771016"/>
                <a:ext cx="1625766" cy="646331"/>
              </a:xfrm>
              <a:prstGeom prst="rect">
                <a:avLst/>
              </a:prstGeom>
              <a:noFill/>
            </p:spPr>
            <p:txBody>
              <a:bodyPr wrap="none" rtlCol="0">
                <a:spAutoFit/>
              </a:bodyPr>
              <a:lstStyle/>
              <a:p>
                <a:pPr algn="ctr"/>
                <a:r>
                  <a:rPr lang="en-US" dirty="0"/>
                  <a:t>commitments </a:t>
                </a:r>
              </a:p>
              <a:p>
                <a:pPr algn="ctr"/>
                <a:r>
                  <a:rPr lang="en-US" dirty="0"/>
                  <a:t>to labels</a:t>
                </a:r>
              </a:p>
            </p:txBody>
          </p: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8BC32806-6155-2461-282B-6797E25E833C}"/>
                      </a:ext>
                    </a:extLst>
                  </p:cNvPr>
                  <p:cNvSpPr txBox="1"/>
                  <p:nvPr/>
                </p:nvSpPr>
                <p:spPr>
                  <a:xfrm>
                    <a:off x="4188987" y="3326493"/>
                    <a:ext cx="1436932" cy="369332"/>
                  </a:xfrm>
                  <a:prstGeom prst="rect">
                    <a:avLst/>
                  </a:prstGeom>
                  <a:noFill/>
                </p:spPr>
                <p:txBody>
                  <a:bodyPr wrap="none" rtlCol="0">
                    <a:spAutoFit/>
                  </a:bodyPr>
                  <a:lstStyle/>
                  <a:p>
                    <a:pPr/>
                    <a14:m>
                      <m:oMath xmlns:m="http://schemas.openxmlformats.org/officeDocument/2006/math">
                        <m:r>
                          <a:rPr lang="en-US" b="0" i="1" smtClean="0">
                            <a:latin typeface="Cambria Math" panose="02040503050406030204" pitchFamily="18" charset="0"/>
                          </a:rPr>
                          <m:t>𝑝𝑘</m:t>
                        </m:r>
                        <m:r>
                          <a:rPr lang="en-US" b="0" i="1" smtClean="0">
                            <a:latin typeface="Cambria Math" panose="02040503050406030204" pitchFamily="18" charset="0"/>
                          </a:rPr>
                          <m:t>={ </m:t>
                        </m:r>
                      </m:oMath>
                    </a14:m>
                    <a:r>
                      <a:rPr lang="en-US" dirty="0"/>
                      <a:t>        </a:t>
                    </a:r>
                  </a:p>
                </p:txBody>
              </p:sp>
            </mc:Choice>
            <mc:Fallback>
              <p:sp>
                <p:nvSpPr>
                  <p:cNvPr id="28" name="TextBox 27">
                    <a:extLst>
                      <a:ext uri="{FF2B5EF4-FFF2-40B4-BE49-F238E27FC236}">
                        <a16:creationId xmlns:a16="http://schemas.microsoft.com/office/drawing/2014/main" id="{8BC32806-6155-2461-282B-6797E25E833C}"/>
                      </a:ext>
                    </a:extLst>
                  </p:cNvPr>
                  <p:cNvSpPr txBox="1">
                    <a:spLocks noRot="1" noChangeAspect="1" noMove="1" noResize="1" noEditPoints="1" noAdjustHandles="1" noChangeArrowheads="1" noChangeShapeType="1" noTextEdit="1"/>
                  </p:cNvSpPr>
                  <p:nvPr/>
                </p:nvSpPr>
                <p:spPr>
                  <a:xfrm>
                    <a:off x="4188987" y="3326493"/>
                    <a:ext cx="1436932" cy="369332"/>
                  </a:xfrm>
                  <a:prstGeom prst="rect">
                    <a:avLst/>
                  </a:prstGeom>
                  <a:blipFill>
                    <a:blip r:embed="rId13"/>
                    <a:stretch>
                      <a:fillRect l="-1754" b="-129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359E9E48-4183-8FA1-4AC8-DF8FD76942DB}"/>
                      </a:ext>
                    </a:extLst>
                  </p:cNvPr>
                  <p:cNvSpPr txBox="1"/>
                  <p:nvPr/>
                </p:nvSpPr>
                <p:spPr>
                  <a:xfrm>
                    <a:off x="8584276" y="2487996"/>
                    <a:ext cx="1832874" cy="369332"/>
                  </a:xfrm>
                  <a:prstGeom prst="rect">
                    <a:avLst/>
                  </a:prstGeom>
                  <a:noFill/>
                </p:spPr>
                <p:txBody>
                  <a:bodyPr wrap="none" rtlCol="0">
                    <a:spAutoFit/>
                  </a:bodyPr>
                  <a:lstStyle/>
                  <a:p>
                    <a:r>
                      <a:rPr lang="en-US" dirty="0"/>
                      <a:t>*permuted for </a:t>
                    </a:r>
                    <a14:m>
                      <m:oMath xmlns:m="http://schemas.openxmlformats.org/officeDocument/2006/math">
                        <m:r>
                          <a:rPr lang="en-US" b="0" i="1" smtClean="0">
                            <a:latin typeface="Cambria Math" panose="02040503050406030204" pitchFamily="18" charset="0"/>
                          </a:rPr>
                          <m:t>𝑤</m:t>
                        </m:r>
                      </m:oMath>
                    </a14:m>
                    <a:endParaRPr lang="en-US" dirty="0"/>
                  </a:p>
                </p:txBody>
              </p:sp>
            </mc:Choice>
            <mc:Fallback>
              <p:sp>
                <p:nvSpPr>
                  <p:cNvPr id="29" name="TextBox 28">
                    <a:extLst>
                      <a:ext uri="{FF2B5EF4-FFF2-40B4-BE49-F238E27FC236}">
                        <a16:creationId xmlns:a16="http://schemas.microsoft.com/office/drawing/2014/main" id="{359E9E48-4183-8FA1-4AC8-DF8FD76942DB}"/>
                      </a:ext>
                    </a:extLst>
                  </p:cNvPr>
                  <p:cNvSpPr txBox="1">
                    <a:spLocks noRot="1" noChangeAspect="1" noMove="1" noResize="1" noEditPoints="1" noAdjustHandles="1" noChangeArrowheads="1" noChangeShapeType="1" noTextEdit="1"/>
                  </p:cNvSpPr>
                  <p:nvPr/>
                </p:nvSpPr>
                <p:spPr>
                  <a:xfrm>
                    <a:off x="8584276" y="2487996"/>
                    <a:ext cx="1832874" cy="369332"/>
                  </a:xfrm>
                  <a:prstGeom prst="rect">
                    <a:avLst/>
                  </a:prstGeom>
                  <a:blipFill>
                    <a:blip r:embed="rId14"/>
                    <a:stretch>
                      <a:fillRect l="-2759" t="-10345" b="-24138"/>
                    </a:stretch>
                  </a:blipFill>
                </p:spPr>
                <p:txBody>
                  <a:bodyPr/>
                  <a:lstStyle/>
                  <a:p>
                    <a:r>
                      <a:rPr lang="en-US">
                        <a:noFill/>
                      </a:rPr>
                      <a:t> </a:t>
                    </a:r>
                  </a:p>
                </p:txBody>
              </p:sp>
            </mc:Fallback>
          </mc:AlternateContent>
          <p:pic>
            <p:nvPicPr>
              <p:cNvPr id="30" name="Graphic 29" descr="Line arrow: Counter-clockwise curve with solid fill">
                <a:extLst>
                  <a:ext uri="{FF2B5EF4-FFF2-40B4-BE49-F238E27FC236}">
                    <a16:creationId xmlns:a16="http://schemas.microsoft.com/office/drawing/2014/main" id="{5634B085-59BE-20B2-BF95-2650EE45475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5446081">
                <a:off x="8212246" y="2595115"/>
                <a:ext cx="451765" cy="451765"/>
              </a:xfrm>
              <a:prstGeom prst="rect">
                <a:avLst/>
              </a:prstGeom>
            </p:spPr>
          </p:pic>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9555DC07-91AD-E120-F99F-8D25EFCA59FC}"/>
                      </a:ext>
                    </a:extLst>
                  </p:cNvPr>
                  <p:cNvSpPr txBox="1"/>
                  <p:nvPr/>
                </p:nvSpPr>
                <p:spPr>
                  <a:xfrm>
                    <a:off x="7238575" y="3326493"/>
                    <a:ext cx="3305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1600" dirty="0"/>
                  </a:p>
                </p:txBody>
              </p:sp>
            </mc:Choice>
            <mc:Fallback>
              <p:sp>
                <p:nvSpPr>
                  <p:cNvPr id="31" name="TextBox 30">
                    <a:extLst>
                      <a:ext uri="{FF2B5EF4-FFF2-40B4-BE49-F238E27FC236}">
                        <a16:creationId xmlns:a16="http://schemas.microsoft.com/office/drawing/2014/main" id="{9555DC07-91AD-E120-F99F-8D25EFCA59FC}"/>
                      </a:ext>
                    </a:extLst>
                  </p:cNvPr>
                  <p:cNvSpPr txBox="1">
                    <a:spLocks noRot="1" noChangeAspect="1" noMove="1" noResize="1" noEditPoints="1" noAdjustHandles="1" noChangeArrowheads="1" noChangeShapeType="1" noTextEdit="1"/>
                  </p:cNvSpPr>
                  <p:nvPr/>
                </p:nvSpPr>
                <p:spPr>
                  <a:xfrm>
                    <a:off x="7238575" y="3326493"/>
                    <a:ext cx="330540" cy="46166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41F30AF3-01D9-041B-8F9E-C0FE6A680D2C}"/>
                      </a:ext>
                    </a:extLst>
                  </p:cNvPr>
                  <p:cNvSpPr txBox="1"/>
                  <p:nvPr/>
                </p:nvSpPr>
                <p:spPr>
                  <a:xfrm>
                    <a:off x="5910128" y="3313823"/>
                    <a:ext cx="3305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1600" dirty="0"/>
                  </a:p>
                </p:txBody>
              </p:sp>
            </mc:Choice>
            <mc:Fallback>
              <p:sp>
                <p:nvSpPr>
                  <p:cNvPr id="32" name="TextBox 31">
                    <a:extLst>
                      <a:ext uri="{FF2B5EF4-FFF2-40B4-BE49-F238E27FC236}">
                        <a16:creationId xmlns:a16="http://schemas.microsoft.com/office/drawing/2014/main" id="{41F30AF3-01D9-041B-8F9E-C0FE6A680D2C}"/>
                      </a:ext>
                    </a:extLst>
                  </p:cNvPr>
                  <p:cNvSpPr txBox="1">
                    <a:spLocks noRot="1" noChangeAspect="1" noMove="1" noResize="1" noEditPoints="1" noAdjustHandles="1" noChangeArrowheads="1" noChangeShapeType="1" noTextEdit="1"/>
                  </p:cNvSpPr>
                  <p:nvPr/>
                </p:nvSpPr>
                <p:spPr>
                  <a:xfrm>
                    <a:off x="5910128" y="3313823"/>
                    <a:ext cx="330540"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8C2832AB-1B28-1202-24A2-735265A39448}"/>
                      </a:ext>
                    </a:extLst>
                  </p:cNvPr>
                  <p:cNvSpPr txBox="1"/>
                  <p:nvPr/>
                </p:nvSpPr>
                <p:spPr>
                  <a:xfrm>
                    <a:off x="8654164" y="3326493"/>
                    <a:ext cx="3193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US" sz="1600" dirty="0"/>
                  </a:p>
                </p:txBody>
              </p:sp>
            </mc:Choice>
            <mc:Fallback>
              <p:sp>
                <p:nvSpPr>
                  <p:cNvPr id="33" name="TextBox 32">
                    <a:extLst>
                      <a:ext uri="{FF2B5EF4-FFF2-40B4-BE49-F238E27FC236}">
                        <a16:creationId xmlns:a16="http://schemas.microsoft.com/office/drawing/2014/main" id="{8C2832AB-1B28-1202-24A2-735265A39448}"/>
                      </a:ext>
                    </a:extLst>
                  </p:cNvPr>
                  <p:cNvSpPr txBox="1">
                    <a:spLocks noRot="1" noChangeAspect="1" noMove="1" noResize="1" noEditPoints="1" noAdjustHandles="1" noChangeArrowheads="1" noChangeShapeType="1" noTextEdit="1"/>
                  </p:cNvSpPr>
                  <p:nvPr/>
                </p:nvSpPr>
                <p:spPr>
                  <a:xfrm>
                    <a:off x="8654164" y="3326493"/>
                    <a:ext cx="319318" cy="338554"/>
                  </a:xfrm>
                  <a:prstGeom prst="rect">
                    <a:avLst/>
                  </a:prstGeom>
                  <a:blipFill>
                    <a:blip r:embed="rId18"/>
                    <a:stretch>
                      <a:fillRect b="-14286"/>
                    </a:stretch>
                  </a:blipFill>
                </p:spPr>
                <p:txBody>
                  <a:bodyPr/>
                  <a:lstStyle/>
                  <a:p>
                    <a:r>
                      <a:rPr lang="en-US">
                        <a:noFill/>
                      </a:rPr>
                      <a:t> </a:t>
                    </a:r>
                  </a:p>
                </p:txBody>
              </p:sp>
            </mc:Fallback>
          </mc:AlternateContent>
        </p:grpSp>
        <p:pic>
          <p:nvPicPr>
            <p:cNvPr id="7" name="Graphic 6" descr="Box with solid fill">
              <a:extLst>
                <a:ext uri="{FF2B5EF4-FFF2-40B4-BE49-F238E27FC236}">
                  <a16:creationId xmlns:a16="http://schemas.microsoft.com/office/drawing/2014/main" id="{C2DD7844-2AD8-84EF-0CC0-AAE437A7103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40943" y="2970925"/>
              <a:ext cx="914400" cy="914400"/>
            </a:xfrm>
            <a:prstGeom prst="rect">
              <a:avLst/>
            </a:prstGeom>
          </p:spPr>
        </p:pic>
        <p:sp>
          <p:nvSpPr>
            <p:cNvPr id="9" name="TextBox 8">
              <a:extLst>
                <a:ext uri="{FF2B5EF4-FFF2-40B4-BE49-F238E27FC236}">
                  <a16:creationId xmlns:a16="http://schemas.microsoft.com/office/drawing/2014/main" id="{51DAF8DC-67B5-4F20-BDAF-DBA236F9FDC9}"/>
                </a:ext>
              </a:extLst>
            </p:cNvPr>
            <p:cNvSpPr txBox="1"/>
            <p:nvPr/>
          </p:nvSpPr>
          <p:spPr>
            <a:xfrm>
              <a:off x="4678668" y="3763837"/>
              <a:ext cx="1625766" cy="923330"/>
            </a:xfrm>
            <a:prstGeom prst="rect">
              <a:avLst/>
            </a:prstGeom>
            <a:noFill/>
          </p:spPr>
          <p:txBody>
            <a:bodyPr wrap="none" rtlCol="0">
              <a:spAutoFit/>
            </a:bodyPr>
            <a:lstStyle/>
            <a:p>
              <a:pPr algn="ctr"/>
              <a:r>
                <a:rPr lang="en-US" dirty="0"/>
                <a:t>commitments </a:t>
              </a:r>
            </a:p>
            <a:p>
              <a:pPr algn="ctr"/>
              <a:r>
                <a:rPr lang="en-US" dirty="0"/>
                <a:t>to garbling </a:t>
              </a:r>
            </a:p>
            <a:p>
              <a:pPr algn="ctr"/>
              <a:r>
                <a:rPr lang="en-US" dirty="0"/>
                <a:t>randomness</a:t>
              </a:r>
            </a:p>
          </p:txBody>
        </p:sp>
      </p:grpSp>
    </p:spTree>
    <p:extLst>
      <p:ext uri="{BB962C8B-B14F-4D97-AF65-F5344CB8AC3E}">
        <p14:creationId xmlns:p14="http://schemas.microsoft.com/office/powerpoint/2010/main" val="4235412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21227-595B-0758-3E8D-A02B76AD3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4DF320-FD75-9042-9530-B9884B927558}"/>
              </a:ext>
            </a:extLst>
          </p:cNvPr>
          <p:cNvSpPr>
            <a:spLocks noGrp="1"/>
          </p:cNvSpPr>
          <p:nvPr>
            <p:ph type="title"/>
          </p:nvPr>
        </p:nvSpPr>
        <p:spPr>
          <a:xfrm>
            <a:off x="336884" y="441833"/>
            <a:ext cx="11325060" cy="771079"/>
          </a:xfrm>
        </p:spPr>
        <p:txBody>
          <a:bodyPr>
            <a:normAutofit/>
          </a:bodyPr>
          <a:lstStyle/>
          <a:p>
            <a:r>
              <a:rPr lang="en-US" sz="3600" dirty="0"/>
              <a:t>Recall:</a:t>
            </a:r>
          </a:p>
        </p:txBody>
      </p:sp>
      <p:sp>
        <p:nvSpPr>
          <p:cNvPr id="3" name="Content Placeholder 2">
            <a:extLst>
              <a:ext uri="{FF2B5EF4-FFF2-40B4-BE49-F238E27FC236}">
                <a16:creationId xmlns:a16="http://schemas.microsoft.com/office/drawing/2014/main" id="{15BC8A94-BE82-5370-6E73-7D7906267B81}"/>
              </a:ext>
            </a:extLst>
          </p:cNvPr>
          <p:cNvSpPr>
            <a:spLocks noGrp="1"/>
          </p:cNvSpPr>
          <p:nvPr>
            <p:ph idx="1"/>
          </p:nvPr>
        </p:nvSpPr>
        <p:spPr>
          <a:xfrm>
            <a:off x="336884" y="1299412"/>
            <a:ext cx="11325060" cy="5030258"/>
          </a:xfrm>
        </p:spPr>
        <p:txBody>
          <a:bodyPr anchor="ctr">
            <a:normAutofit/>
          </a:bodyPr>
          <a:lstStyle/>
          <a:p>
            <a:pPr marL="0" indent="0">
              <a:buNone/>
            </a:pPr>
            <a:r>
              <a:rPr lang="en-US" sz="4000" i="1" strike="sngStrike" dirty="0"/>
              <a:t>Multi-</a:t>
            </a:r>
            <a:r>
              <a:rPr lang="en-US" sz="4000" i="1" dirty="0">
                <a:highlight>
                  <a:srgbClr val="00FF00"/>
                </a:highlight>
              </a:rPr>
              <a:t>Single</a:t>
            </a:r>
            <a:r>
              <a:rPr lang="en-US" sz="4000" i="1" dirty="0"/>
              <a:t> theorem</a:t>
            </a:r>
            <a:r>
              <a:rPr lang="en-US" sz="4000" dirty="0"/>
              <a:t> UNIZK satisfying adaptive soundness/uniqueness/zero-knowledge against </a:t>
            </a:r>
            <a:r>
              <a:rPr lang="en-US" sz="4000" strike="sngStrike" dirty="0" err="1"/>
              <a:t>maliciously</a:t>
            </a:r>
            <a:r>
              <a:rPr lang="en-US" sz="4000" dirty="0" err="1">
                <a:highlight>
                  <a:srgbClr val="00FF00"/>
                </a:highlight>
              </a:rPr>
              <a:t>honestly</a:t>
            </a:r>
            <a:r>
              <a:rPr lang="en-US" sz="4000" dirty="0"/>
              <a:t> generated keys</a:t>
            </a:r>
          </a:p>
        </p:txBody>
      </p:sp>
    </p:spTree>
    <p:extLst>
      <p:ext uri="{BB962C8B-B14F-4D97-AF65-F5344CB8AC3E}">
        <p14:creationId xmlns:p14="http://schemas.microsoft.com/office/powerpoint/2010/main" val="1152404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12106-0042-1E24-319B-2E8A97FE0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964FC3-323D-91E1-DFC4-E310A38FD98F}"/>
              </a:ext>
            </a:extLst>
          </p:cNvPr>
          <p:cNvSpPr>
            <a:spLocks noGrp="1"/>
          </p:cNvSpPr>
          <p:nvPr>
            <p:ph type="title"/>
          </p:nvPr>
        </p:nvSpPr>
        <p:spPr>
          <a:xfrm>
            <a:off x="336884" y="441833"/>
            <a:ext cx="11325060" cy="771079"/>
          </a:xfrm>
        </p:spPr>
        <p:txBody>
          <a:bodyPr>
            <a:normAutofit/>
          </a:bodyPr>
          <a:lstStyle/>
          <a:p>
            <a:r>
              <a:rPr lang="en-US" sz="3600" dirty="0"/>
              <a:t>Recall:</a:t>
            </a:r>
          </a:p>
        </p:txBody>
      </p:sp>
      <p:sp>
        <p:nvSpPr>
          <p:cNvPr id="3" name="Content Placeholder 2">
            <a:extLst>
              <a:ext uri="{FF2B5EF4-FFF2-40B4-BE49-F238E27FC236}">
                <a16:creationId xmlns:a16="http://schemas.microsoft.com/office/drawing/2014/main" id="{E29AB231-0C3B-6300-CEDB-38C1B05E33B4}"/>
              </a:ext>
            </a:extLst>
          </p:cNvPr>
          <p:cNvSpPr>
            <a:spLocks noGrp="1"/>
          </p:cNvSpPr>
          <p:nvPr>
            <p:ph idx="1"/>
          </p:nvPr>
        </p:nvSpPr>
        <p:spPr>
          <a:xfrm>
            <a:off x="336884" y="1299412"/>
            <a:ext cx="11325060" cy="5030258"/>
          </a:xfrm>
        </p:spPr>
        <p:txBody>
          <a:bodyPr anchor="ctr">
            <a:normAutofit/>
          </a:bodyPr>
          <a:lstStyle/>
          <a:p>
            <a:pPr marL="0" indent="0">
              <a:buNone/>
            </a:pPr>
            <a:r>
              <a:rPr lang="en-US" sz="4000" i="1" dirty="0"/>
              <a:t>Multi-theorem</a:t>
            </a:r>
            <a:r>
              <a:rPr lang="en-US" sz="4000" dirty="0"/>
              <a:t> UNIZK satisfying adaptive soundness/uniqueness/zero-knowledge against </a:t>
            </a:r>
            <a:r>
              <a:rPr lang="en-US" sz="4000" strike="sngStrike" dirty="0" err="1"/>
              <a:t>maliciously</a:t>
            </a:r>
            <a:r>
              <a:rPr lang="en-US" sz="4000" dirty="0" err="1">
                <a:highlight>
                  <a:srgbClr val="00FF00"/>
                </a:highlight>
              </a:rPr>
              <a:t>honestly</a:t>
            </a:r>
            <a:r>
              <a:rPr lang="en-US" sz="4000" dirty="0"/>
              <a:t> generated keys</a:t>
            </a:r>
          </a:p>
        </p:txBody>
      </p:sp>
    </p:spTree>
    <p:extLst>
      <p:ext uri="{BB962C8B-B14F-4D97-AF65-F5344CB8AC3E}">
        <p14:creationId xmlns:p14="http://schemas.microsoft.com/office/powerpoint/2010/main" val="3276630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54680F-F9A4-64C0-036E-D2E49D2AA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434D9-8462-A84A-6633-7D7758039477}"/>
              </a:ext>
            </a:extLst>
          </p:cNvPr>
          <p:cNvSpPr>
            <a:spLocks noGrp="1"/>
          </p:cNvSpPr>
          <p:nvPr>
            <p:ph type="title"/>
          </p:nvPr>
        </p:nvSpPr>
        <p:spPr>
          <a:xfrm>
            <a:off x="336884" y="441833"/>
            <a:ext cx="11325060" cy="771079"/>
          </a:xfrm>
        </p:spPr>
        <p:txBody>
          <a:bodyPr>
            <a:normAutofit/>
          </a:bodyPr>
          <a:lstStyle/>
          <a:p>
            <a:r>
              <a:rPr lang="en-US" sz="3600" dirty="0"/>
              <a:t>Transformation to Multi-theorem: Take 1</a:t>
            </a:r>
          </a:p>
        </p:txBody>
      </p:sp>
      <p:sp>
        <p:nvSpPr>
          <p:cNvPr id="4" name="Title 1">
            <a:extLst>
              <a:ext uri="{FF2B5EF4-FFF2-40B4-BE49-F238E27FC236}">
                <a16:creationId xmlns:a16="http://schemas.microsoft.com/office/drawing/2014/main" id="{FD560283-34E1-1EC7-4B1E-BB45AB297BF0}"/>
              </a:ext>
            </a:extLst>
          </p:cNvPr>
          <p:cNvSpPr txBox="1">
            <a:spLocks/>
          </p:cNvSpPr>
          <p:nvPr/>
        </p:nvSpPr>
        <p:spPr>
          <a:xfrm>
            <a:off x="489284" y="1180158"/>
            <a:ext cx="11172660" cy="38317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0" indent="0">
              <a:buNone/>
            </a:pPr>
            <a:r>
              <a:rPr lang="en-US" sz="1800" dirty="0"/>
              <a:t>Similar to transformation from one-time to many-time signatures</a:t>
            </a:r>
          </a:p>
        </p:txBody>
      </p:sp>
      <p:grpSp>
        <p:nvGrpSpPr>
          <p:cNvPr id="112" name="Group 111">
            <a:extLst>
              <a:ext uri="{FF2B5EF4-FFF2-40B4-BE49-F238E27FC236}">
                <a16:creationId xmlns:a16="http://schemas.microsoft.com/office/drawing/2014/main" id="{16E36416-4322-3922-61F0-B5C149C517AA}"/>
              </a:ext>
            </a:extLst>
          </p:cNvPr>
          <p:cNvGrpSpPr/>
          <p:nvPr/>
        </p:nvGrpSpPr>
        <p:grpSpPr>
          <a:xfrm>
            <a:off x="588724" y="3645982"/>
            <a:ext cx="4822469" cy="1846134"/>
            <a:chOff x="4006484" y="1784668"/>
            <a:chExt cx="4822469" cy="1846134"/>
          </a:xfrm>
        </p:grpSpPr>
        <p:grpSp>
          <p:nvGrpSpPr>
            <p:cNvPr id="66" name="Group 65">
              <a:extLst>
                <a:ext uri="{FF2B5EF4-FFF2-40B4-BE49-F238E27FC236}">
                  <a16:creationId xmlns:a16="http://schemas.microsoft.com/office/drawing/2014/main" id="{D84D1285-30B0-FD78-2C5B-64F015A0621B}"/>
                </a:ext>
              </a:extLst>
            </p:cNvPr>
            <p:cNvGrpSpPr/>
            <p:nvPr/>
          </p:nvGrpSpPr>
          <p:grpSpPr>
            <a:xfrm>
              <a:off x="5953144" y="1784668"/>
              <a:ext cx="929148" cy="555219"/>
              <a:chOff x="5981267" y="1805834"/>
              <a:chExt cx="929148" cy="555219"/>
            </a:xfrm>
          </p:grpSpPr>
          <p:sp>
            <p:nvSpPr>
              <p:cNvPr id="12" name="Rounded Rectangle 11">
                <a:extLst>
                  <a:ext uri="{FF2B5EF4-FFF2-40B4-BE49-F238E27FC236}">
                    <a16:creationId xmlns:a16="http://schemas.microsoft.com/office/drawing/2014/main" id="{84DD0BE4-EC79-0D8C-F588-1A166F905C27}"/>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4" name="Graphic 53" descr="Checkbox Checked outline">
                <a:extLst>
                  <a:ext uri="{FF2B5EF4-FFF2-40B4-BE49-F238E27FC236}">
                    <a16:creationId xmlns:a16="http://schemas.microsoft.com/office/drawing/2014/main" id="{117A6EF1-04AD-82E4-0B6B-F6B8BB682D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59" name="Group 58">
                <a:extLst>
                  <a:ext uri="{FF2B5EF4-FFF2-40B4-BE49-F238E27FC236}">
                    <a16:creationId xmlns:a16="http://schemas.microsoft.com/office/drawing/2014/main" id="{1026F30B-5D41-D4C4-70F4-E862DF7EC6AB}"/>
                  </a:ext>
                </a:extLst>
              </p:cNvPr>
              <p:cNvGrpSpPr/>
              <p:nvPr/>
            </p:nvGrpSpPr>
            <p:grpSpPr>
              <a:xfrm>
                <a:off x="6011570" y="1893645"/>
                <a:ext cx="745742" cy="467408"/>
                <a:chOff x="6011570" y="1893645"/>
                <a:chExt cx="745742" cy="467408"/>
              </a:xfrm>
            </p:grpSpPr>
            <p:pic>
              <p:nvPicPr>
                <p:cNvPr id="53" name="Graphic 52" descr="Checkbox Checked outline">
                  <a:extLst>
                    <a:ext uri="{FF2B5EF4-FFF2-40B4-BE49-F238E27FC236}">
                      <a16:creationId xmlns:a16="http://schemas.microsoft.com/office/drawing/2014/main" id="{51895B19-430B-C8DF-66D0-407D86FD7D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57" name="Freeform 56">
                  <a:extLst>
                    <a:ext uri="{FF2B5EF4-FFF2-40B4-BE49-F238E27FC236}">
                      <a16:creationId xmlns:a16="http://schemas.microsoft.com/office/drawing/2014/main" id="{4573C48F-51E2-7FA5-7064-EC738B1B564D}"/>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a:extLst>
                    <a:ext uri="{FF2B5EF4-FFF2-40B4-BE49-F238E27FC236}">
                      <a16:creationId xmlns:a16="http://schemas.microsoft.com/office/drawing/2014/main" id="{AF5B04E2-AA20-3636-98CD-F1EFE941D35E}"/>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7" name="Group 66">
              <a:extLst>
                <a:ext uri="{FF2B5EF4-FFF2-40B4-BE49-F238E27FC236}">
                  <a16:creationId xmlns:a16="http://schemas.microsoft.com/office/drawing/2014/main" id="{00CAFAF2-C6DB-2A75-0AB9-753238E5FE82}"/>
                </a:ext>
              </a:extLst>
            </p:cNvPr>
            <p:cNvGrpSpPr/>
            <p:nvPr/>
          </p:nvGrpSpPr>
          <p:grpSpPr>
            <a:xfrm>
              <a:off x="4006484" y="3075583"/>
              <a:ext cx="929148" cy="555219"/>
              <a:chOff x="5981267" y="1805834"/>
              <a:chExt cx="929148" cy="555219"/>
            </a:xfrm>
          </p:grpSpPr>
          <p:sp>
            <p:nvSpPr>
              <p:cNvPr id="68" name="Rounded Rectangle 67">
                <a:extLst>
                  <a:ext uri="{FF2B5EF4-FFF2-40B4-BE49-F238E27FC236}">
                    <a16:creationId xmlns:a16="http://schemas.microsoft.com/office/drawing/2014/main" id="{F1EE2EDE-F6A5-528D-193B-40D4F7E0C788}"/>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9" name="Graphic 68" descr="Checkbox Checked outline">
                <a:extLst>
                  <a:ext uri="{FF2B5EF4-FFF2-40B4-BE49-F238E27FC236}">
                    <a16:creationId xmlns:a16="http://schemas.microsoft.com/office/drawing/2014/main" id="{FDE18BD5-9075-998C-C9BF-8A0D34CB54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70" name="Group 69">
                <a:extLst>
                  <a:ext uri="{FF2B5EF4-FFF2-40B4-BE49-F238E27FC236}">
                    <a16:creationId xmlns:a16="http://schemas.microsoft.com/office/drawing/2014/main" id="{7CFDD23E-0807-D6AC-A17F-9DC65C324701}"/>
                  </a:ext>
                </a:extLst>
              </p:cNvPr>
              <p:cNvGrpSpPr/>
              <p:nvPr/>
            </p:nvGrpSpPr>
            <p:grpSpPr>
              <a:xfrm>
                <a:off x="6011570" y="1893645"/>
                <a:ext cx="745742" cy="467408"/>
                <a:chOff x="6011570" y="1893645"/>
                <a:chExt cx="745742" cy="467408"/>
              </a:xfrm>
            </p:grpSpPr>
            <p:pic>
              <p:nvPicPr>
                <p:cNvPr id="71" name="Graphic 70" descr="Checkbox Checked outline">
                  <a:extLst>
                    <a:ext uri="{FF2B5EF4-FFF2-40B4-BE49-F238E27FC236}">
                      <a16:creationId xmlns:a16="http://schemas.microsoft.com/office/drawing/2014/main" id="{2ACA9B6A-60E5-1B84-A6EA-6793C4CEC2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72" name="Freeform 71">
                  <a:extLst>
                    <a:ext uri="{FF2B5EF4-FFF2-40B4-BE49-F238E27FC236}">
                      <a16:creationId xmlns:a16="http://schemas.microsoft.com/office/drawing/2014/main" id="{61ED90EB-435A-5653-5B42-097E1F471B7E}"/>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63A312EE-10F3-D6F0-1DD8-C4D59CFDBF6C}"/>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4" name="Group 73">
              <a:extLst>
                <a:ext uri="{FF2B5EF4-FFF2-40B4-BE49-F238E27FC236}">
                  <a16:creationId xmlns:a16="http://schemas.microsoft.com/office/drawing/2014/main" id="{B71CE25C-5634-F726-406D-7B210068F708}"/>
                </a:ext>
              </a:extLst>
            </p:cNvPr>
            <p:cNvGrpSpPr/>
            <p:nvPr/>
          </p:nvGrpSpPr>
          <p:grpSpPr>
            <a:xfrm>
              <a:off x="7899805" y="3075583"/>
              <a:ext cx="929148" cy="555219"/>
              <a:chOff x="5981267" y="1805834"/>
              <a:chExt cx="929148" cy="555219"/>
            </a:xfrm>
          </p:grpSpPr>
          <p:sp>
            <p:nvSpPr>
              <p:cNvPr id="75" name="Rounded Rectangle 74">
                <a:extLst>
                  <a:ext uri="{FF2B5EF4-FFF2-40B4-BE49-F238E27FC236}">
                    <a16:creationId xmlns:a16="http://schemas.microsoft.com/office/drawing/2014/main" id="{960B0157-96E7-24DA-7B09-9A10C24B6D6C}"/>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6" name="Graphic 75" descr="Checkbox Checked outline">
                <a:extLst>
                  <a:ext uri="{FF2B5EF4-FFF2-40B4-BE49-F238E27FC236}">
                    <a16:creationId xmlns:a16="http://schemas.microsoft.com/office/drawing/2014/main" id="{140845A6-9275-6F12-FA89-D28C660701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77" name="Group 76">
                <a:extLst>
                  <a:ext uri="{FF2B5EF4-FFF2-40B4-BE49-F238E27FC236}">
                    <a16:creationId xmlns:a16="http://schemas.microsoft.com/office/drawing/2014/main" id="{E5BCD204-3979-D4DB-24D5-C0846D465400}"/>
                  </a:ext>
                </a:extLst>
              </p:cNvPr>
              <p:cNvGrpSpPr/>
              <p:nvPr/>
            </p:nvGrpSpPr>
            <p:grpSpPr>
              <a:xfrm>
                <a:off x="6011570" y="1893645"/>
                <a:ext cx="745742" cy="467408"/>
                <a:chOff x="6011570" y="1893645"/>
                <a:chExt cx="745742" cy="467408"/>
              </a:xfrm>
            </p:grpSpPr>
            <p:pic>
              <p:nvPicPr>
                <p:cNvPr id="78" name="Graphic 77" descr="Checkbox Checked outline">
                  <a:extLst>
                    <a:ext uri="{FF2B5EF4-FFF2-40B4-BE49-F238E27FC236}">
                      <a16:creationId xmlns:a16="http://schemas.microsoft.com/office/drawing/2014/main" id="{2016E99E-5681-AE38-2065-AD808A8630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79" name="Freeform 78">
                  <a:extLst>
                    <a:ext uri="{FF2B5EF4-FFF2-40B4-BE49-F238E27FC236}">
                      <a16:creationId xmlns:a16="http://schemas.microsoft.com/office/drawing/2014/main" id="{1531ECA7-744E-6DFF-16B7-46B6A5150F6F}"/>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a:extLst>
                    <a:ext uri="{FF2B5EF4-FFF2-40B4-BE49-F238E27FC236}">
                      <a16:creationId xmlns:a16="http://schemas.microsoft.com/office/drawing/2014/main" id="{45496258-4B03-FFAB-19D9-10A161121E5E}"/>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102" name="Group 101">
            <a:extLst>
              <a:ext uri="{FF2B5EF4-FFF2-40B4-BE49-F238E27FC236}">
                <a16:creationId xmlns:a16="http://schemas.microsoft.com/office/drawing/2014/main" id="{3DCBEA7E-A81E-0D9C-4195-8DE3871CF8AE}"/>
              </a:ext>
            </a:extLst>
          </p:cNvPr>
          <p:cNvGrpSpPr/>
          <p:nvPr/>
        </p:nvGrpSpPr>
        <p:grpSpPr>
          <a:xfrm>
            <a:off x="6500609" y="3645982"/>
            <a:ext cx="4822469" cy="1846134"/>
            <a:chOff x="6729189" y="4109317"/>
            <a:chExt cx="4822469" cy="1846134"/>
          </a:xfrm>
        </p:grpSpPr>
        <p:grpSp>
          <p:nvGrpSpPr>
            <p:cNvPr id="81" name="Group 80">
              <a:extLst>
                <a:ext uri="{FF2B5EF4-FFF2-40B4-BE49-F238E27FC236}">
                  <a16:creationId xmlns:a16="http://schemas.microsoft.com/office/drawing/2014/main" id="{4E5185C8-B180-CE25-3BBF-7B03C2176D3A}"/>
                </a:ext>
              </a:extLst>
            </p:cNvPr>
            <p:cNvGrpSpPr/>
            <p:nvPr/>
          </p:nvGrpSpPr>
          <p:grpSpPr>
            <a:xfrm>
              <a:off x="8675849" y="4109317"/>
              <a:ext cx="929148" cy="555219"/>
              <a:chOff x="5981267" y="1805834"/>
              <a:chExt cx="929148" cy="555219"/>
            </a:xfrm>
          </p:grpSpPr>
          <p:sp>
            <p:nvSpPr>
              <p:cNvPr id="82" name="Rounded Rectangle 81">
                <a:extLst>
                  <a:ext uri="{FF2B5EF4-FFF2-40B4-BE49-F238E27FC236}">
                    <a16:creationId xmlns:a16="http://schemas.microsoft.com/office/drawing/2014/main" id="{612F4B0B-13D6-9DD7-7C47-444DB2A61DE9}"/>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3" name="Graphic 82" descr="Checkbox Checked outline">
                <a:extLst>
                  <a:ext uri="{FF2B5EF4-FFF2-40B4-BE49-F238E27FC236}">
                    <a16:creationId xmlns:a16="http://schemas.microsoft.com/office/drawing/2014/main" id="{FDC37FDF-1091-E930-DFDB-7958496952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84" name="Group 83">
                <a:extLst>
                  <a:ext uri="{FF2B5EF4-FFF2-40B4-BE49-F238E27FC236}">
                    <a16:creationId xmlns:a16="http://schemas.microsoft.com/office/drawing/2014/main" id="{C4EB0757-03CD-8724-2722-8F4792EE993E}"/>
                  </a:ext>
                </a:extLst>
              </p:cNvPr>
              <p:cNvGrpSpPr/>
              <p:nvPr/>
            </p:nvGrpSpPr>
            <p:grpSpPr>
              <a:xfrm>
                <a:off x="6011570" y="1893645"/>
                <a:ext cx="745742" cy="467408"/>
                <a:chOff x="6011570" y="1893645"/>
                <a:chExt cx="745742" cy="467408"/>
              </a:xfrm>
            </p:grpSpPr>
            <p:pic>
              <p:nvPicPr>
                <p:cNvPr id="85" name="Graphic 84" descr="Checkbox Checked outline">
                  <a:extLst>
                    <a:ext uri="{FF2B5EF4-FFF2-40B4-BE49-F238E27FC236}">
                      <a16:creationId xmlns:a16="http://schemas.microsoft.com/office/drawing/2014/main" id="{04B9A293-5A0D-956A-140F-BCDFC32D4F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86" name="Freeform 85">
                  <a:extLst>
                    <a:ext uri="{FF2B5EF4-FFF2-40B4-BE49-F238E27FC236}">
                      <a16:creationId xmlns:a16="http://schemas.microsoft.com/office/drawing/2014/main" id="{02EEB78C-7DB1-6767-A76C-7752E9A6F801}"/>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a:extLst>
                    <a:ext uri="{FF2B5EF4-FFF2-40B4-BE49-F238E27FC236}">
                      <a16:creationId xmlns:a16="http://schemas.microsoft.com/office/drawing/2014/main" id="{D86E003B-50F8-7945-7E0E-65EAA4A0B9A4}"/>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8" name="Group 87">
              <a:extLst>
                <a:ext uri="{FF2B5EF4-FFF2-40B4-BE49-F238E27FC236}">
                  <a16:creationId xmlns:a16="http://schemas.microsoft.com/office/drawing/2014/main" id="{11D122AB-12E6-E18A-95A1-9AD6A6E5CDFA}"/>
                </a:ext>
              </a:extLst>
            </p:cNvPr>
            <p:cNvGrpSpPr/>
            <p:nvPr/>
          </p:nvGrpSpPr>
          <p:grpSpPr>
            <a:xfrm>
              <a:off x="6729189" y="5400232"/>
              <a:ext cx="929148" cy="555219"/>
              <a:chOff x="5981267" y="1805834"/>
              <a:chExt cx="929148" cy="555219"/>
            </a:xfrm>
          </p:grpSpPr>
          <p:sp>
            <p:nvSpPr>
              <p:cNvPr id="89" name="Rounded Rectangle 88">
                <a:extLst>
                  <a:ext uri="{FF2B5EF4-FFF2-40B4-BE49-F238E27FC236}">
                    <a16:creationId xmlns:a16="http://schemas.microsoft.com/office/drawing/2014/main" id="{4F19B67F-292E-A58E-303F-45A8D19D2DD7}"/>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90" name="Graphic 89" descr="Checkbox Checked outline">
                <a:extLst>
                  <a:ext uri="{FF2B5EF4-FFF2-40B4-BE49-F238E27FC236}">
                    <a16:creationId xmlns:a16="http://schemas.microsoft.com/office/drawing/2014/main" id="{CFEE31E8-261B-CF41-4A6B-4064D2D2C0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91" name="Group 90">
                <a:extLst>
                  <a:ext uri="{FF2B5EF4-FFF2-40B4-BE49-F238E27FC236}">
                    <a16:creationId xmlns:a16="http://schemas.microsoft.com/office/drawing/2014/main" id="{C9D03621-225F-5A10-62DE-84CDB59B8FB6}"/>
                  </a:ext>
                </a:extLst>
              </p:cNvPr>
              <p:cNvGrpSpPr/>
              <p:nvPr/>
            </p:nvGrpSpPr>
            <p:grpSpPr>
              <a:xfrm>
                <a:off x="6011570" y="1893645"/>
                <a:ext cx="745742" cy="467408"/>
                <a:chOff x="6011570" y="1893645"/>
                <a:chExt cx="745742" cy="467408"/>
              </a:xfrm>
            </p:grpSpPr>
            <p:pic>
              <p:nvPicPr>
                <p:cNvPr id="92" name="Graphic 91" descr="Checkbox Checked outline">
                  <a:extLst>
                    <a:ext uri="{FF2B5EF4-FFF2-40B4-BE49-F238E27FC236}">
                      <a16:creationId xmlns:a16="http://schemas.microsoft.com/office/drawing/2014/main" id="{04297E48-C657-E372-6B50-1F449FD0A6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93" name="Freeform 92">
                  <a:extLst>
                    <a:ext uri="{FF2B5EF4-FFF2-40B4-BE49-F238E27FC236}">
                      <a16:creationId xmlns:a16="http://schemas.microsoft.com/office/drawing/2014/main" id="{380EB85C-2536-C2B5-395C-978F34CFC9E5}"/>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a:extLst>
                    <a:ext uri="{FF2B5EF4-FFF2-40B4-BE49-F238E27FC236}">
                      <a16:creationId xmlns:a16="http://schemas.microsoft.com/office/drawing/2014/main" id="{B01A08AF-9D88-E362-E236-2670B700DAA2}"/>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5" name="Group 94">
              <a:extLst>
                <a:ext uri="{FF2B5EF4-FFF2-40B4-BE49-F238E27FC236}">
                  <a16:creationId xmlns:a16="http://schemas.microsoft.com/office/drawing/2014/main" id="{60BBBCED-A2A0-1330-03F6-FF918676B69C}"/>
                </a:ext>
              </a:extLst>
            </p:cNvPr>
            <p:cNvGrpSpPr/>
            <p:nvPr/>
          </p:nvGrpSpPr>
          <p:grpSpPr>
            <a:xfrm>
              <a:off x="10622510" y="5400232"/>
              <a:ext cx="929148" cy="555219"/>
              <a:chOff x="5981267" y="1805834"/>
              <a:chExt cx="929148" cy="555219"/>
            </a:xfrm>
          </p:grpSpPr>
          <p:sp>
            <p:nvSpPr>
              <p:cNvPr id="96" name="Rounded Rectangle 95">
                <a:extLst>
                  <a:ext uri="{FF2B5EF4-FFF2-40B4-BE49-F238E27FC236}">
                    <a16:creationId xmlns:a16="http://schemas.microsoft.com/office/drawing/2014/main" id="{29D6C7E1-4F16-48B6-963A-3DC98D90ED7E}"/>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97" name="Graphic 96" descr="Checkbox Checked outline">
                <a:extLst>
                  <a:ext uri="{FF2B5EF4-FFF2-40B4-BE49-F238E27FC236}">
                    <a16:creationId xmlns:a16="http://schemas.microsoft.com/office/drawing/2014/main" id="{88634EBB-966D-D742-0F30-FFC8BE3105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98" name="Group 97">
                <a:extLst>
                  <a:ext uri="{FF2B5EF4-FFF2-40B4-BE49-F238E27FC236}">
                    <a16:creationId xmlns:a16="http://schemas.microsoft.com/office/drawing/2014/main" id="{4A5AAC9F-4A17-C75B-4763-AB6664E574F1}"/>
                  </a:ext>
                </a:extLst>
              </p:cNvPr>
              <p:cNvGrpSpPr/>
              <p:nvPr/>
            </p:nvGrpSpPr>
            <p:grpSpPr>
              <a:xfrm>
                <a:off x="6011570" y="1893645"/>
                <a:ext cx="745742" cy="467408"/>
                <a:chOff x="6011570" y="1893645"/>
                <a:chExt cx="745742" cy="467408"/>
              </a:xfrm>
            </p:grpSpPr>
            <p:pic>
              <p:nvPicPr>
                <p:cNvPr id="99" name="Graphic 98" descr="Checkbox Checked outline">
                  <a:extLst>
                    <a:ext uri="{FF2B5EF4-FFF2-40B4-BE49-F238E27FC236}">
                      <a16:creationId xmlns:a16="http://schemas.microsoft.com/office/drawing/2014/main" id="{F9966E6C-D91D-2B6A-DB50-5F49F17B98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00" name="Freeform 99">
                  <a:extLst>
                    <a:ext uri="{FF2B5EF4-FFF2-40B4-BE49-F238E27FC236}">
                      <a16:creationId xmlns:a16="http://schemas.microsoft.com/office/drawing/2014/main" id="{BD910F58-DC07-EB35-0856-38FE8FAD16EA}"/>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a:extLst>
                    <a:ext uri="{FF2B5EF4-FFF2-40B4-BE49-F238E27FC236}">
                      <a16:creationId xmlns:a16="http://schemas.microsoft.com/office/drawing/2014/main" id="{B762824E-0322-7561-B860-145A9B51AAD3}"/>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105" name="Group 104">
            <a:extLst>
              <a:ext uri="{FF2B5EF4-FFF2-40B4-BE49-F238E27FC236}">
                <a16:creationId xmlns:a16="http://schemas.microsoft.com/office/drawing/2014/main" id="{F927C461-AACB-0151-4450-33E8DAA1EAF0}"/>
              </a:ext>
            </a:extLst>
          </p:cNvPr>
          <p:cNvGrpSpPr/>
          <p:nvPr/>
        </p:nvGrpSpPr>
        <p:grpSpPr>
          <a:xfrm>
            <a:off x="5411193" y="2256015"/>
            <a:ext cx="929148" cy="555219"/>
            <a:chOff x="5981267" y="1805834"/>
            <a:chExt cx="929148" cy="555219"/>
          </a:xfrm>
        </p:grpSpPr>
        <p:sp>
          <p:nvSpPr>
            <p:cNvPr id="106" name="Rounded Rectangle 105">
              <a:extLst>
                <a:ext uri="{FF2B5EF4-FFF2-40B4-BE49-F238E27FC236}">
                  <a16:creationId xmlns:a16="http://schemas.microsoft.com/office/drawing/2014/main" id="{6A39A304-2DA2-9D84-C876-24CAB41878E9}"/>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7" name="Graphic 106" descr="Checkbox Checked outline">
              <a:extLst>
                <a:ext uri="{FF2B5EF4-FFF2-40B4-BE49-F238E27FC236}">
                  <a16:creationId xmlns:a16="http://schemas.microsoft.com/office/drawing/2014/main" id="{92867A00-A3A4-8566-D945-BE5038CE3B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108" name="Group 107">
              <a:extLst>
                <a:ext uri="{FF2B5EF4-FFF2-40B4-BE49-F238E27FC236}">
                  <a16:creationId xmlns:a16="http://schemas.microsoft.com/office/drawing/2014/main" id="{48EB1B48-D2DF-140A-877A-04EA33934D27}"/>
                </a:ext>
              </a:extLst>
            </p:cNvPr>
            <p:cNvGrpSpPr/>
            <p:nvPr/>
          </p:nvGrpSpPr>
          <p:grpSpPr>
            <a:xfrm>
              <a:off x="6011570" y="1893645"/>
              <a:ext cx="745742" cy="467408"/>
              <a:chOff x="6011570" y="1893645"/>
              <a:chExt cx="745742" cy="467408"/>
            </a:xfrm>
          </p:grpSpPr>
          <p:pic>
            <p:nvPicPr>
              <p:cNvPr id="109" name="Graphic 108" descr="Checkbox Checked outline">
                <a:extLst>
                  <a:ext uri="{FF2B5EF4-FFF2-40B4-BE49-F238E27FC236}">
                    <a16:creationId xmlns:a16="http://schemas.microsoft.com/office/drawing/2014/main" id="{6FCBFFA8-7183-B840-92B6-8ED07A1084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10" name="Freeform 109">
                <a:extLst>
                  <a:ext uri="{FF2B5EF4-FFF2-40B4-BE49-F238E27FC236}">
                    <a16:creationId xmlns:a16="http://schemas.microsoft.com/office/drawing/2014/main" id="{32FF76DF-9B4C-F537-92F0-FF1067D0BA00}"/>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a:extLst>
                  <a:ext uri="{FF2B5EF4-FFF2-40B4-BE49-F238E27FC236}">
                    <a16:creationId xmlns:a16="http://schemas.microsoft.com/office/drawing/2014/main" id="{A69623F6-E8CD-1DD8-C253-76CA74AB0F53}"/>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22" name="Straight Arrow Connector 121">
            <a:extLst>
              <a:ext uri="{FF2B5EF4-FFF2-40B4-BE49-F238E27FC236}">
                <a16:creationId xmlns:a16="http://schemas.microsoft.com/office/drawing/2014/main" id="{785EDA87-E858-6140-4ABE-D4558BBA0AEA}"/>
              </a:ext>
            </a:extLst>
          </p:cNvPr>
          <p:cNvCxnSpPr>
            <a:cxnSpLocks/>
            <a:stCxn id="106" idx="1"/>
            <a:endCxn id="12" idx="0"/>
          </p:cNvCxnSpPr>
          <p:nvPr/>
        </p:nvCxnSpPr>
        <p:spPr>
          <a:xfrm flipH="1">
            <a:off x="2999958" y="2536021"/>
            <a:ext cx="2411235" cy="1131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9BAF8A0F-8CCB-19E2-CE2F-BE6965026BF2}"/>
              </a:ext>
            </a:extLst>
          </p:cNvPr>
          <p:cNvCxnSpPr>
            <a:cxnSpLocks/>
            <a:stCxn id="106" idx="3"/>
            <a:endCxn id="82" idx="0"/>
          </p:cNvCxnSpPr>
          <p:nvPr/>
        </p:nvCxnSpPr>
        <p:spPr>
          <a:xfrm>
            <a:off x="6340341" y="2536021"/>
            <a:ext cx="2571502" cy="1131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38439A01-BD57-11D6-B3DB-812DC122E0F7}"/>
              </a:ext>
            </a:extLst>
          </p:cNvPr>
          <p:cNvCxnSpPr>
            <a:cxnSpLocks/>
            <a:stCxn id="12" idx="1"/>
            <a:endCxn id="68" idx="0"/>
          </p:cNvCxnSpPr>
          <p:nvPr/>
        </p:nvCxnSpPr>
        <p:spPr>
          <a:xfrm flipH="1">
            <a:off x="1053298" y="3925988"/>
            <a:ext cx="1482086" cy="103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1A9C0583-287D-7503-59D5-92EE28CD1062}"/>
              </a:ext>
            </a:extLst>
          </p:cNvPr>
          <p:cNvCxnSpPr>
            <a:cxnSpLocks/>
            <a:stCxn id="12" idx="3"/>
          </p:cNvCxnSpPr>
          <p:nvPr/>
        </p:nvCxnSpPr>
        <p:spPr>
          <a:xfrm>
            <a:off x="3464532" y="3925988"/>
            <a:ext cx="1529191" cy="1010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290C5B06-B09F-53B2-4F12-8E6C0415C936}"/>
              </a:ext>
            </a:extLst>
          </p:cNvPr>
          <p:cNvCxnSpPr>
            <a:cxnSpLocks/>
            <a:stCxn id="82" idx="1"/>
            <a:endCxn id="89" idx="0"/>
          </p:cNvCxnSpPr>
          <p:nvPr/>
        </p:nvCxnSpPr>
        <p:spPr>
          <a:xfrm flipH="1">
            <a:off x="6965183" y="3925988"/>
            <a:ext cx="1482086" cy="103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77703E92-99D0-2888-A49C-D7DDD86B3822}"/>
              </a:ext>
            </a:extLst>
          </p:cNvPr>
          <p:cNvCxnSpPr>
            <a:cxnSpLocks/>
            <a:stCxn id="82" idx="3"/>
            <a:endCxn id="96" idx="0"/>
          </p:cNvCxnSpPr>
          <p:nvPr/>
        </p:nvCxnSpPr>
        <p:spPr>
          <a:xfrm>
            <a:off x="9376417" y="3925988"/>
            <a:ext cx="1482087" cy="103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12C48077-5F1F-FF17-EF13-13FF4732E13A}"/>
                  </a:ext>
                </a:extLst>
              </p:cNvPr>
              <p:cNvSpPr txBox="1"/>
              <p:nvPr/>
            </p:nvSpPr>
            <p:spPr>
              <a:xfrm>
                <a:off x="8381511" y="4162500"/>
                <a:ext cx="12266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139" name="TextBox 138">
                <a:extLst>
                  <a:ext uri="{FF2B5EF4-FFF2-40B4-BE49-F238E27FC236}">
                    <a16:creationId xmlns:a16="http://schemas.microsoft.com/office/drawing/2014/main" id="{12C48077-5F1F-FF17-EF13-13FF4732E13A}"/>
                  </a:ext>
                </a:extLst>
              </p:cNvPr>
              <p:cNvSpPr txBox="1">
                <a:spLocks noRot="1" noChangeAspect="1" noMove="1" noResize="1" noEditPoints="1" noAdjustHandles="1" noChangeArrowheads="1" noChangeShapeType="1" noTextEdit="1"/>
              </p:cNvSpPr>
              <p:nvPr/>
            </p:nvSpPr>
            <p:spPr>
              <a:xfrm>
                <a:off x="8381511" y="4162500"/>
                <a:ext cx="1226618"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DA35D777-DC40-B9E6-A4E3-63921F3D59BF}"/>
                  </a:ext>
                </a:extLst>
              </p:cNvPr>
              <p:cNvSpPr txBox="1"/>
              <p:nvPr/>
            </p:nvSpPr>
            <p:spPr>
              <a:xfrm>
                <a:off x="2394269" y="4150638"/>
                <a:ext cx="12372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m:oMathPara>
                </a14:m>
                <a:endParaRPr lang="en-US" dirty="0"/>
              </a:p>
            </p:txBody>
          </p:sp>
        </mc:Choice>
        <mc:Fallback xmlns="">
          <p:sp>
            <p:nvSpPr>
              <p:cNvPr id="140" name="TextBox 139">
                <a:extLst>
                  <a:ext uri="{FF2B5EF4-FFF2-40B4-BE49-F238E27FC236}">
                    <a16:creationId xmlns:a16="http://schemas.microsoft.com/office/drawing/2014/main" id="{DA35D777-DC40-B9E6-A4E3-63921F3D59BF}"/>
                  </a:ext>
                </a:extLst>
              </p:cNvPr>
              <p:cNvSpPr txBox="1">
                <a:spLocks noRot="1" noChangeAspect="1" noMove="1" noResize="1" noEditPoints="1" noAdjustHandles="1" noChangeArrowheads="1" noChangeShapeType="1" noTextEdit="1"/>
              </p:cNvSpPr>
              <p:nvPr/>
            </p:nvSpPr>
            <p:spPr>
              <a:xfrm>
                <a:off x="2394269" y="4150638"/>
                <a:ext cx="1237262" cy="369332"/>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82ED075C-3F5D-7DE9-9068-C8E76FA7EDA0}"/>
                  </a:ext>
                </a:extLst>
              </p:cNvPr>
              <p:cNvSpPr txBox="1"/>
              <p:nvPr/>
            </p:nvSpPr>
            <p:spPr>
              <a:xfrm>
                <a:off x="336884" y="5495261"/>
                <a:ext cx="14328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00</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00</m:t>
                          </m:r>
                        </m:sub>
                      </m:sSub>
                      <m:r>
                        <a:rPr lang="en-US" b="0" i="1" smtClean="0">
                          <a:latin typeface="Cambria Math" panose="02040503050406030204" pitchFamily="18" charset="0"/>
                        </a:rPr>
                        <m:t>)</m:t>
                      </m:r>
                    </m:oMath>
                  </m:oMathPara>
                </a14:m>
                <a:endParaRPr lang="en-US" dirty="0"/>
              </a:p>
            </p:txBody>
          </p:sp>
        </mc:Choice>
        <mc:Fallback xmlns="">
          <p:sp>
            <p:nvSpPr>
              <p:cNvPr id="141" name="TextBox 140">
                <a:extLst>
                  <a:ext uri="{FF2B5EF4-FFF2-40B4-BE49-F238E27FC236}">
                    <a16:creationId xmlns:a16="http://schemas.microsoft.com/office/drawing/2014/main" id="{82ED075C-3F5D-7DE9-9068-C8E76FA7EDA0}"/>
                  </a:ext>
                </a:extLst>
              </p:cNvPr>
              <p:cNvSpPr txBox="1">
                <a:spLocks noRot="1" noChangeAspect="1" noMove="1" noResize="1" noEditPoints="1" noAdjustHandles="1" noChangeArrowheads="1" noChangeShapeType="1" noTextEdit="1"/>
              </p:cNvSpPr>
              <p:nvPr/>
            </p:nvSpPr>
            <p:spPr>
              <a:xfrm>
                <a:off x="336884" y="5495261"/>
                <a:ext cx="1432828" cy="369332"/>
              </a:xfrm>
              <a:prstGeom prst="rect">
                <a:avLst/>
              </a:prstGeom>
              <a:blipFill>
                <a:blip r:embed="rId7"/>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32D2961D-A2B7-9CB4-521E-E9BA46B46C68}"/>
                  </a:ext>
                </a:extLst>
              </p:cNvPr>
              <p:cNvSpPr txBox="1"/>
              <p:nvPr/>
            </p:nvSpPr>
            <p:spPr>
              <a:xfrm>
                <a:off x="4230205" y="5435488"/>
                <a:ext cx="14328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01</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01</m:t>
                          </m:r>
                        </m:sub>
                      </m:sSub>
                      <m:r>
                        <a:rPr lang="en-US" b="0" i="1" smtClean="0">
                          <a:latin typeface="Cambria Math" panose="02040503050406030204" pitchFamily="18" charset="0"/>
                        </a:rPr>
                        <m:t>)</m:t>
                      </m:r>
                    </m:oMath>
                  </m:oMathPara>
                </a14:m>
                <a:endParaRPr lang="en-US" dirty="0"/>
              </a:p>
            </p:txBody>
          </p:sp>
        </mc:Choice>
        <mc:Fallback xmlns="">
          <p:sp>
            <p:nvSpPr>
              <p:cNvPr id="142" name="TextBox 141">
                <a:extLst>
                  <a:ext uri="{FF2B5EF4-FFF2-40B4-BE49-F238E27FC236}">
                    <a16:creationId xmlns:a16="http://schemas.microsoft.com/office/drawing/2014/main" id="{32D2961D-A2B7-9CB4-521E-E9BA46B46C68}"/>
                  </a:ext>
                </a:extLst>
              </p:cNvPr>
              <p:cNvSpPr txBox="1">
                <a:spLocks noRot="1" noChangeAspect="1" noMove="1" noResize="1" noEditPoints="1" noAdjustHandles="1" noChangeArrowheads="1" noChangeShapeType="1" noTextEdit="1"/>
              </p:cNvSpPr>
              <p:nvPr/>
            </p:nvSpPr>
            <p:spPr>
              <a:xfrm>
                <a:off x="4230205" y="5435488"/>
                <a:ext cx="1432828" cy="369332"/>
              </a:xfrm>
              <a:prstGeom prst="rect">
                <a:avLst/>
              </a:prstGeom>
              <a:blipFill>
                <a:blip r:embed="rId8"/>
                <a:stretch>
                  <a:fillRect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0158BD76-11D7-F598-A0B8-CCEB35D19219}"/>
                  </a:ext>
                </a:extLst>
              </p:cNvPr>
              <p:cNvSpPr txBox="1"/>
              <p:nvPr/>
            </p:nvSpPr>
            <p:spPr>
              <a:xfrm>
                <a:off x="6282909" y="5502143"/>
                <a:ext cx="14221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10</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10</m:t>
                          </m:r>
                        </m:sub>
                      </m:sSub>
                      <m:r>
                        <a:rPr lang="en-US" b="0" i="1" smtClean="0">
                          <a:latin typeface="Cambria Math" panose="02040503050406030204" pitchFamily="18" charset="0"/>
                        </a:rPr>
                        <m:t>)</m:t>
                      </m:r>
                    </m:oMath>
                  </m:oMathPara>
                </a14:m>
                <a:endParaRPr lang="en-US" dirty="0"/>
              </a:p>
            </p:txBody>
          </p:sp>
        </mc:Choice>
        <mc:Fallback xmlns="">
          <p:sp>
            <p:nvSpPr>
              <p:cNvPr id="143" name="TextBox 142">
                <a:extLst>
                  <a:ext uri="{FF2B5EF4-FFF2-40B4-BE49-F238E27FC236}">
                    <a16:creationId xmlns:a16="http://schemas.microsoft.com/office/drawing/2014/main" id="{0158BD76-11D7-F598-A0B8-CCEB35D19219}"/>
                  </a:ext>
                </a:extLst>
              </p:cNvPr>
              <p:cNvSpPr txBox="1">
                <a:spLocks noRot="1" noChangeAspect="1" noMove="1" noResize="1" noEditPoints="1" noAdjustHandles="1" noChangeArrowheads="1" noChangeShapeType="1" noTextEdit="1"/>
              </p:cNvSpPr>
              <p:nvPr/>
            </p:nvSpPr>
            <p:spPr>
              <a:xfrm>
                <a:off x="6282909" y="5502143"/>
                <a:ext cx="1422184" cy="369332"/>
              </a:xfrm>
              <a:prstGeom prst="rect">
                <a:avLst/>
              </a:prstGeom>
              <a:blipFill>
                <a:blip r:embed="rId9"/>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F93F178F-2115-3493-AEE0-07F0832C0C2B}"/>
                  </a:ext>
                </a:extLst>
              </p:cNvPr>
              <p:cNvSpPr txBox="1"/>
              <p:nvPr/>
            </p:nvSpPr>
            <p:spPr>
              <a:xfrm>
                <a:off x="10117460" y="5532058"/>
                <a:ext cx="14221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11</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11</m:t>
                          </m:r>
                        </m:sub>
                      </m:sSub>
                      <m:r>
                        <a:rPr lang="en-US" b="0" i="1" smtClean="0">
                          <a:latin typeface="Cambria Math" panose="02040503050406030204" pitchFamily="18" charset="0"/>
                        </a:rPr>
                        <m:t>)</m:t>
                      </m:r>
                    </m:oMath>
                  </m:oMathPara>
                </a14:m>
                <a:endParaRPr lang="en-US" dirty="0"/>
              </a:p>
            </p:txBody>
          </p:sp>
        </mc:Choice>
        <mc:Fallback xmlns="">
          <p:sp>
            <p:nvSpPr>
              <p:cNvPr id="144" name="TextBox 143">
                <a:extLst>
                  <a:ext uri="{FF2B5EF4-FFF2-40B4-BE49-F238E27FC236}">
                    <a16:creationId xmlns:a16="http://schemas.microsoft.com/office/drawing/2014/main" id="{F93F178F-2115-3493-AEE0-07F0832C0C2B}"/>
                  </a:ext>
                </a:extLst>
              </p:cNvPr>
              <p:cNvSpPr txBox="1">
                <a:spLocks noRot="1" noChangeAspect="1" noMove="1" noResize="1" noEditPoints="1" noAdjustHandles="1" noChangeArrowheads="1" noChangeShapeType="1" noTextEdit="1"/>
              </p:cNvSpPr>
              <p:nvPr/>
            </p:nvSpPr>
            <p:spPr>
              <a:xfrm>
                <a:off x="10117460" y="5532058"/>
                <a:ext cx="1422184"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4C30D6A6-81DA-5574-3516-56A2518D2F67}"/>
                  </a:ext>
                </a:extLst>
              </p:cNvPr>
              <p:cNvSpPr txBox="1"/>
              <p:nvPr/>
            </p:nvSpPr>
            <p:spPr>
              <a:xfrm>
                <a:off x="5369867" y="2791119"/>
                <a:ext cx="10284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𝑝𝑘</m:t>
                      </m:r>
                      <m:r>
                        <a:rPr lang="en-US" b="0" i="1" smtClean="0">
                          <a:latin typeface="Cambria Math" panose="02040503050406030204" pitchFamily="18" charset="0"/>
                        </a:rPr>
                        <m:t>,</m:t>
                      </m:r>
                      <m:r>
                        <a:rPr lang="en-US" b="0" i="1" smtClean="0">
                          <a:latin typeface="Cambria Math" panose="02040503050406030204" pitchFamily="18" charset="0"/>
                        </a:rPr>
                        <m:t>𝑠𝑘</m:t>
                      </m:r>
                      <m:r>
                        <a:rPr lang="en-US" b="0" i="1" smtClean="0">
                          <a:latin typeface="Cambria Math" panose="02040503050406030204" pitchFamily="18" charset="0"/>
                        </a:rPr>
                        <m:t>)</m:t>
                      </m:r>
                    </m:oMath>
                  </m:oMathPara>
                </a14:m>
                <a:endParaRPr lang="en-US" dirty="0"/>
              </a:p>
            </p:txBody>
          </p:sp>
        </mc:Choice>
        <mc:Fallback xmlns="">
          <p:sp>
            <p:nvSpPr>
              <p:cNvPr id="146" name="TextBox 145">
                <a:extLst>
                  <a:ext uri="{FF2B5EF4-FFF2-40B4-BE49-F238E27FC236}">
                    <a16:creationId xmlns:a16="http://schemas.microsoft.com/office/drawing/2014/main" id="{4C30D6A6-81DA-5574-3516-56A2518D2F67}"/>
                  </a:ext>
                </a:extLst>
              </p:cNvPr>
              <p:cNvSpPr txBox="1">
                <a:spLocks noRot="1" noChangeAspect="1" noMove="1" noResize="1" noEditPoints="1" noAdjustHandles="1" noChangeArrowheads="1" noChangeShapeType="1" noTextEdit="1"/>
              </p:cNvSpPr>
              <p:nvPr/>
            </p:nvSpPr>
            <p:spPr>
              <a:xfrm>
                <a:off x="5369867" y="2791119"/>
                <a:ext cx="1028487" cy="369332"/>
              </a:xfrm>
              <a:prstGeom prst="rect">
                <a:avLst/>
              </a:prstGeom>
              <a:blipFill>
                <a:blip r:embed="rId11"/>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EA4CDA1-DDF7-7B2B-585A-BB76D8D8A4E5}"/>
              </a:ext>
            </a:extLst>
          </p:cNvPr>
          <p:cNvSpPr txBox="1"/>
          <p:nvPr/>
        </p:nvSpPr>
        <p:spPr>
          <a:xfrm rot="5400000">
            <a:off x="8746903" y="5934729"/>
            <a:ext cx="811441" cy="707886"/>
          </a:xfrm>
          <a:prstGeom prst="rect">
            <a:avLst/>
          </a:prstGeom>
          <a:noFill/>
        </p:spPr>
        <p:txBody>
          <a:bodyPr wrap="none" rtlCol="0">
            <a:spAutoFit/>
          </a:bodyPr>
          <a:lstStyle/>
          <a:p>
            <a:r>
              <a:rPr lang="en-US" sz="4000" dirty="0">
                <a:solidFill>
                  <a:schemeClr val="accent1"/>
                </a:solidFill>
              </a:rPr>
              <a:t>. . .</a:t>
            </a:r>
          </a:p>
        </p:txBody>
      </p:sp>
      <p:sp>
        <p:nvSpPr>
          <p:cNvPr id="10" name="TextBox 9">
            <a:extLst>
              <a:ext uri="{FF2B5EF4-FFF2-40B4-BE49-F238E27FC236}">
                <a16:creationId xmlns:a16="http://schemas.microsoft.com/office/drawing/2014/main" id="{3D75C959-A9FA-4CAC-7E1C-B0A3F01037F9}"/>
              </a:ext>
            </a:extLst>
          </p:cNvPr>
          <p:cNvSpPr txBox="1"/>
          <p:nvPr/>
        </p:nvSpPr>
        <p:spPr>
          <a:xfrm rot="5400000">
            <a:off x="2818840" y="5934729"/>
            <a:ext cx="811441" cy="707886"/>
          </a:xfrm>
          <a:prstGeom prst="rect">
            <a:avLst/>
          </a:prstGeom>
          <a:noFill/>
        </p:spPr>
        <p:txBody>
          <a:bodyPr wrap="none" rtlCol="0">
            <a:spAutoFit/>
          </a:bodyPr>
          <a:lstStyle/>
          <a:p>
            <a:r>
              <a:rPr lang="en-US" sz="4000" dirty="0">
                <a:solidFill>
                  <a:schemeClr val="accent1"/>
                </a:solidFill>
              </a:rPr>
              <a:t>. . .</a:t>
            </a:r>
          </a:p>
        </p:txBody>
      </p:sp>
    </p:spTree>
    <p:extLst>
      <p:ext uri="{BB962C8B-B14F-4D97-AF65-F5344CB8AC3E}">
        <p14:creationId xmlns:p14="http://schemas.microsoft.com/office/powerpoint/2010/main" val="244870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87F561-7831-E694-5C0A-0CF7C90684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E8749-9CFF-201F-27AA-ECE967CB308C}"/>
              </a:ext>
            </a:extLst>
          </p:cNvPr>
          <p:cNvSpPr>
            <a:spLocks noGrp="1"/>
          </p:cNvSpPr>
          <p:nvPr>
            <p:ph type="title"/>
          </p:nvPr>
        </p:nvSpPr>
        <p:spPr>
          <a:xfrm>
            <a:off x="336884" y="441833"/>
            <a:ext cx="11325060" cy="771079"/>
          </a:xfrm>
        </p:spPr>
        <p:txBody>
          <a:bodyPr>
            <a:normAutofit/>
          </a:bodyPr>
          <a:lstStyle/>
          <a:p>
            <a:r>
              <a:rPr lang="en-US" sz="3600" dirty="0"/>
              <a:t>Motivation</a:t>
            </a:r>
          </a:p>
        </p:txBody>
      </p:sp>
      <p:sp>
        <p:nvSpPr>
          <p:cNvPr id="3" name="Content Placeholder 2">
            <a:extLst>
              <a:ext uri="{FF2B5EF4-FFF2-40B4-BE49-F238E27FC236}">
                <a16:creationId xmlns:a16="http://schemas.microsoft.com/office/drawing/2014/main" id="{6B25A624-AA34-BE97-CC64-CFB7D7F6A578}"/>
              </a:ext>
            </a:extLst>
          </p:cNvPr>
          <p:cNvSpPr>
            <a:spLocks noGrp="1"/>
          </p:cNvSpPr>
          <p:nvPr>
            <p:ph idx="1"/>
          </p:nvPr>
        </p:nvSpPr>
        <p:spPr>
          <a:xfrm>
            <a:off x="336884" y="1708484"/>
            <a:ext cx="11325060" cy="4621185"/>
          </a:xfrm>
        </p:spPr>
        <p:txBody>
          <a:bodyPr>
            <a:normAutofit/>
          </a:bodyPr>
          <a:lstStyle/>
          <a:p>
            <a:pPr marL="0" indent="0">
              <a:buNone/>
            </a:pPr>
            <a:r>
              <a:rPr lang="en-US" dirty="0"/>
              <a:t>Zero-knowledge proofs were introduced in 1985 by Goldwasser, </a:t>
            </a:r>
            <a:r>
              <a:rPr lang="en-US" dirty="0" err="1"/>
              <a:t>Micali</a:t>
            </a:r>
            <a:r>
              <a:rPr lang="en-US" dirty="0"/>
              <a:t> and, </a:t>
            </a:r>
            <a:r>
              <a:rPr lang="en-US" dirty="0" err="1"/>
              <a:t>Rackoff</a:t>
            </a:r>
            <a:r>
              <a:rPr lang="en-US" dirty="0"/>
              <a:t> </a:t>
            </a:r>
          </a:p>
          <a:p>
            <a:pPr marL="0" indent="0">
              <a:buNone/>
            </a:pPr>
            <a:endParaRPr lang="en-US" dirty="0"/>
          </a:p>
          <a:p>
            <a:pPr marL="0" indent="0">
              <a:buNone/>
            </a:pPr>
            <a:endParaRPr lang="en-US" dirty="0"/>
          </a:p>
          <a:p>
            <a:pPr marL="0" indent="0">
              <a:buNone/>
            </a:pPr>
            <a:endParaRPr lang="en-US" dirty="0"/>
          </a:p>
        </p:txBody>
      </p:sp>
      <p:pic>
        <p:nvPicPr>
          <p:cNvPr id="5" name="Graphic 4" descr="Female Profile with solid fill">
            <a:extLst>
              <a:ext uri="{FF2B5EF4-FFF2-40B4-BE49-F238E27FC236}">
                <a16:creationId xmlns:a16="http://schemas.microsoft.com/office/drawing/2014/main" id="{47E6007D-B175-57CC-55B3-495ACD1682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6683" y="3134031"/>
            <a:ext cx="1366683" cy="1366683"/>
          </a:xfrm>
          <a:prstGeom prst="rect">
            <a:avLst/>
          </a:prstGeom>
        </p:spPr>
      </p:pic>
      <p:pic>
        <p:nvPicPr>
          <p:cNvPr id="7" name="Graphic 6" descr="Office worker female with solid fill">
            <a:extLst>
              <a:ext uri="{FF2B5EF4-FFF2-40B4-BE49-F238E27FC236}">
                <a16:creationId xmlns:a16="http://schemas.microsoft.com/office/drawing/2014/main" id="{05999C25-DD82-2ACB-FA68-8462D37CFC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60098" y="2993792"/>
            <a:ext cx="1506922" cy="1506922"/>
          </a:xfrm>
          <a:prstGeom prst="rect">
            <a:avLst/>
          </a:prstGeom>
        </p:spPr>
      </p:pic>
      <p:grpSp>
        <p:nvGrpSpPr>
          <p:cNvPr id="19" name="Group 18">
            <a:extLst>
              <a:ext uri="{FF2B5EF4-FFF2-40B4-BE49-F238E27FC236}">
                <a16:creationId xmlns:a16="http://schemas.microsoft.com/office/drawing/2014/main" id="{4213BA06-EB8F-7A5E-E4A0-249B4809697D}"/>
              </a:ext>
            </a:extLst>
          </p:cNvPr>
          <p:cNvGrpSpPr/>
          <p:nvPr/>
        </p:nvGrpSpPr>
        <p:grpSpPr>
          <a:xfrm>
            <a:off x="4200261" y="2654839"/>
            <a:ext cx="1792942" cy="3674829"/>
            <a:chOff x="4731903" y="2654839"/>
            <a:chExt cx="1792942" cy="3674829"/>
          </a:xfrm>
        </p:grpSpPr>
        <p:pic>
          <p:nvPicPr>
            <p:cNvPr id="16" name="Graphic 15" descr="Arrow Right with solid fill">
              <a:extLst>
                <a:ext uri="{FF2B5EF4-FFF2-40B4-BE49-F238E27FC236}">
                  <a16:creationId xmlns:a16="http://schemas.microsoft.com/office/drawing/2014/main" id="{A4CF60BC-8C5C-3723-759F-4BF25F8CC7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4731903" y="3817373"/>
              <a:ext cx="1792942" cy="1366682"/>
            </a:xfrm>
            <a:prstGeom prst="rect">
              <a:avLst/>
            </a:prstGeom>
          </p:spPr>
        </p:pic>
        <p:pic>
          <p:nvPicPr>
            <p:cNvPr id="17" name="Graphic 16" descr="Arrow Right with solid fill">
              <a:extLst>
                <a:ext uri="{FF2B5EF4-FFF2-40B4-BE49-F238E27FC236}">
                  <a16:creationId xmlns:a16="http://schemas.microsoft.com/office/drawing/2014/main" id="{6954A7AD-180B-5315-1508-C39EB6FAC9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31903" y="4962986"/>
              <a:ext cx="1792942" cy="1366682"/>
            </a:xfrm>
            <a:prstGeom prst="rect">
              <a:avLst/>
            </a:prstGeom>
          </p:spPr>
        </p:pic>
        <p:pic>
          <p:nvPicPr>
            <p:cNvPr id="18" name="Graphic 17" descr="Arrow Right with solid fill">
              <a:extLst>
                <a:ext uri="{FF2B5EF4-FFF2-40B4-BE49-F238E27FC236}">
                  <a16:creationId xmlns:a16="http://schemas.microsoft.com/office/drawing/2014/main" id="{D9394350-1B7B-7EC6-0919-4E4FB73392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31903" y="2654839"/>
              <a:ext cx="1792942" cy="1366682"/>
            </a:xfrm>
            <a:prstGeom prst="rect">
              <a:avLst/>
            </a:prstGeom>
          </p:spPr>
        </p:pic>
      </p:grpSp>
      <p:pic>
        <p:nvPicPr>
          <p:cNvPr id="23" name="Graphic 22" descr="Speech outline">
            <a:extLst>
              <a:ext uri="{FF2B5EF4-FFF2-40B4-BE49-F238E27FC236}">
                <a16:creationId xmlns:a16="http://schemas.microsoft.com/office/drawing/2014/main" id="{520CBF8B-FCAA-FB26-B8D6-5CA8E210DB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2050023" y="2084309"/>
            <a:ext cx="1366683" cy="1366683"/>
          </a:xfrm>
          <a:prstGeom prst="rect">
            <a:avLst/>
          </a:prstGeom>
        </p:spPr>
      </p:pic>
      <p:pic>
        <p:nvPicPr>
          <p:cNvPr id="25" name="Graphic 24" descr="Speech outline">
            <a:extLst>
              <a:ext uri="{FF2B5EF4-FFF2-40B4-BE49-F238E27FC236}">
                <a16:creationId xmlns:a16="http://schemas.microsoft.com/office/drawing/2014/main" id="{F0C542CA-9FDE-4697-B87A-B3086F8C0C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2384938" y="3104675"/>
            <a:ext cx="1113363" cy="1113363"/>
          </a:xfrm>
          <a:prstGeom prst="rect">
            <a:avLst/>
          </a:prstGeom>
        </p:spPr>
      </p:pic>
      <p:pic>
        <p:nvPicPr>
          <p:cNvPr id="26" name="Graphic 25" descr="Speech outline">
            <a:extLst>
              <a:ext uri="{FF2B5EF4-FFF2-40B4-BE49-F238E27FC236}">
                <a16:creationId xmlns:a16="http://schemas.microsoft.com/office/drawing/2014/main" id="{C2238F42-B5C1-43BB-55E0-7BAFBB5283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8509820" y="2293989"/>
            <a:ext cx="1297242" cy="1297242"/>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DE2AAF1-493A-565F-CCED-F9C92912000C}"/>
                  </a:ext>
                </a:extLst>
              </p:cNvPr>
              <p:cNvSpPr txBox="1"/>
              <p:nvPr/>
            </p:nvSpPr>
            <p:spPr>
              <a:xfrm>
                <a:off x="2179237" y="2470173"/>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ℒ</m:t>
                      </m:r>
                    </m:oMath>
                  </m:oMathPara>
                </a14:m>
                <a:endParaRPr lang="en-US" dirty="0"/>
              </a:p>
            </p:txBody>
          </p:sp>
        </mc:Choice>
        <mc:Fallback xmlns="">
          <p:sp>
            <p:nvSpPr>
              <p:cNvPr id="27" name="TextBox 26">
                <a:extLst>
                  <a:ext uri="{FF2B5EF4-FFF2-40B4-BE49-F238E27FC236}">
                    <a16:creationId xmlns:a16="http://schemas.microsoft.com/office/drawing/2014/main" id="{6DE2AAF1-493A-565F-CCED-F9C92912000C}"/>
                  </a:ext>
                </a:extLst>
              </p:cNvPr>
              <p:cNvSpPr txBox="1">
                <a:spLocks noRot="1" noChangeAspect="1" noMove="1" noResize="1" noEditPoints="1" noAdjustHandles="1" noChangeArrowheads="1" noChangeShapeType="1" noTextEdit="1"/>
              </p:cNvSpPr>
              <p:nvPr/>
            </p:nvSpPr>
            <p:spPr>
              <a:xfrm>
                <a:off x="2179237" y="2470173"/>
                <a:ext cx="1113363" cy="369332"/>
              </a:xfrm>
              <a:prstGeom prst="rect">
                <a:avLst/>
              </a:prstGeom>
              <a:blipFill>
                <a:blip r:embed="rId11"/>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FC953D8-7DD4-B873-320D-A7F371B616DE}"/>
                  </a:ext>
                </a:extLst>
              </p:cNvPr>
              <p:cNvSpPr txBox="1"/>
              <p:nvPr/>
            </p:nvSpPr>
            <p:spPr>
              <a:xfrm>
                <a:off x="2590731" y="3392971"/>
                <a:ext cx="684026" cy="369332"/>
              </a:xfrm>
              <a:prstGeom prst="rect">
                <a:avLst/>
              </a:prstGeom>
              <a:solidFill>
                <a:srgbClr val="FFFF00"/>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𝑦𝑒𝑎</m:t>
                      </m:r>
                    </m:oMath>
                  </m:oMathPara>
                </a14:m>
                <a:endParaRPr lang="en-US" dirty="0"/>
              </a:p>
            </p:txBody>
          </p:sp>
        </mc:Choice>
        <mc:Fallback xmlns="">
          <p:sp>
            <p:nvSpPr>
              <p:cNvPr id="28" name="TextBox 27">
                <a:extLst>
                  <a:ext uri="{FF2B5EF4-FFF2-40B4-BE49-F238E27FC236}">
                    <a16:creationId xmlns:a16="http://schemas.microsoft.com/office/drawing/2014/main" id="{8FC953D8-7DD4-B873-320D-A7F371B616DE}"/>
                  </a:ext>
                </a:extLst>
              </p:cNvPr>
              <p:cNvSpPr txBox="1">
                <a:spLocks noRot="1" noChangeAspect="1" noMove="1" noResize="1" noEditPoints="1" noAdjustHandles="1" noChangeArrowheads="1" noChangeShapeType="1" noTextEdit="1"/>
              </p:cNvSpPr>
              <p:nvPr/>
            </p:nvSpPr>
            <p:spPr>
              <a:xfrm>
                <a:off x="2590731" y="3392971"/>
                <a:ext cx="684026" cy="369332"/>
              </a:xfrm>
              <a:prstGeom prst="rect">
                <a:avLst/>
              </a:prstGeom>
              <a:blipFill>
                <a:blip r:embed="rId1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CDE4476-E412-D9E6-A8D8-BDE2696C4A9A}"/>
                  </a:ext>
                </a:extLst>
              </p:cNvPr>
              <p:cNvSpPr txBox="1"/>
              <p:nvPr/>
            </p:nvSpPr>
            <p:spPr>
              <a:xfrm>
                <a:off x="8616507" y="2654839"/>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 </m:t>
                      </m:r>
                      <m:r>
                        <a:rPr lang="en-US" b="0" i="1" smtClean="0">
                          <a:latin typeface="Cambria Math" panose="02040503050406030204" pitchFamily="18" charset="0"/>
                        </a:rPr>
                        <m:t>𝑠𝑢𝑟𝑒</m:t>
                      </m:r>
                      <m:r>
                        <a:rPr lang="en-US" b="0" i="1" smtClean="0">
                          <a:latin typeface="Cambria Math" panose="02040503050406030204" pitchFamily="18" charset="0"/>
                        </a:rPr>
                        <m:t>?</m:t>
                      </m:r>
                    </m:oMath>
                  </m:oMathPara>
                </a14:m>
                <a:endParaRPr lang="en-US" dirty="0"/>
              </a:p>
            </p:txBody>
          </p:sp>
        </mc:Choice>
        <mc:Fallback xmlns="">
          <p:sp>
            <p:nvSpPr>
              <p:cNvPr id="29" name="TextBox 28">
                <a:extLst>
                  <a:ext uri="{FF2B5EF4-FFF2-40B4-BE49-F238E27FC236}">
                    <a16:creationId xmlns:a16="http://schemas.microsoft.com/office/drawing/2014/main" id="{1CDE4476-E412-D9E6-A8D8-BDE2696C4A9A}"/>
                  </a:ext>
                </a:extLst>
              </p:cNvPr>
              <p:cNvSpPr txBox="1">
                <a:spLocks noRot="1" noChangeAspect="1" noMove="1" noResize="1" noEditPoints="1" noAdjustHandles="1" noChangeArrowheads="1" noChangeShapeType="1" noTextEdit="1"/>
              </p:cNvSpPr>
              <p:nvPr/>
            </p:nvSpPr>
            <p:spPr>
              <a:xfrm>
                <a:off x="8616507" y="2654839"/>
                <a:ext cx="1113363" cy="369332"/>
              </a:xfrm>
              <a:prstGeom prst="rect">
                <a:avLst/>
              </a:prstGeom>
              <a:blipFill>
                <a:blip r:embed="rId13"/>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2402752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9C7FF6-FBD5-8AD2-26BD-CC6D1FF9E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A144F-8858-C092-5533-7E293EC85FFF}"/>
              </a:ext>
            </a:extLst>
          </p:cNvPr>
          <p:cNvSpPr>
            <a:spLocks noGrp="1"/>
          </p:cNvSpPr>
          <p:nvPr>
            <p:ph type="title"/>
          </p:nvPr>
        </p:nvSpPr>
        <p:spPr>
          <a:xfrm>
            <a:off x="336884" y="441833"/>
            <a:ext cx="11325060" cy="771079"/>
          </a:xfrm>
        </p:spPr>
        <p:txBody>
          <a:bodyPr>
            <a:normAutofit/>
          </a:bodyPr>
          <a:lstStyle/>
          <a:p>
            <a:r>
              <a:rPr lang="en-US" sz="3600" dirty="0"/>
              <a:t>Transformation to Multi-theorem: Take 1</a:t>
            </a:r>
          </a:p>
        </p:txBody>
      </p:sp>
      <p:sp>
        <p:nvSpPr>
          <p:cNvPr id="4" name="Title 1">
            <a:extLst>
              <a:ext uri="{FF2B5EF4-FFF2-40B4-BE49-F238E27FC236}">
                <a16:creationId xmlns:a16="http://schemas.microsoft.com/office/drawing/2014/main" id="{EF99E1FC-D425-5C1E-B135-DDD3BCA91373}"/>
              </a:ext>
            </a:extLst>
          </p:cNvPr>
          <p:cNvSpPr txBox="1">
            <a:spLocks/>
          </p:cNvSpPr>
          <p:nvPr/>
        </p:nvSpPr>
        <p:spPr>
          <a:xfrm>
            <a:off x="489284" y="1180158"/>
            <a:ext cx="11172660" cy="38317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0" indent="0">
              <a:buNone/>
            </a:pPr>
            <a:r>
              <a:rPr lang="en-US" sz="1800" dirty="0"/>
              <a:t>Similar to transformation from one-time to many-time signatures</a:t>
            </a:r>
          </a:p>
        </p:txBody>
      </p:sp>
      <p:grpSp>
        <p:nvGrpSpPr>
          <p:cNvPr id="11" name="Group 10">
            <a:extLst>
              <a:ext uri="{FF2B5EF4-FFF2-40B4-BE49-F238E27FC236}">
                <a16:creationId xmlns:a16="http://schemas.microsoft.com/office/drawing/2014/main" id="{D399CCDF-3C25-D184-60E8-6115F63C5B80}"/>
              </a:ext>
            </a:extLst>
          </p:cNvPr>
          <p:cNvGrpSpPr/>
          <p:nvPr/>
        </p:nvGrpSpPr>
        <p:grpSpPr>
          <a:xfrm>
            <a:off x="3295448" y="1984249"/>
            <a:ext cx="4822469" cy="1846134"/>
            <a:chOff x="4006484" y="1784668"/>
            <a:chExt cx="4822469" cy="1846134"/>
          </a:xfrm>
        </p:grpSpPr>
        <p:grpSp>
          <p:nvGrpSpPr>
            <p:cNvPr id="12" name="Group 11">
              <a:extLst>
                <a:ext uri="{FF2B5EF4-FFF2-40B4-BE49-F238E27FC236}">
                  <a16:creationId xmlns:a16="http://schemas.microsoft.com/office/drawing/2014/main" id="{72732264-AD0A-2168-0D11-10B6009256A4}"/>
                </a:ext>
              </a:extLst>
            </p:cNvPr>
            <p:cNvGrpSpPr/>
            <p:nvPr/>
          </p:nvGrpSpPr>
          <p:grpSpPr>
            <a:xfrm>
              <a:off x="5953144" y="1784668"/>
              <a:ext cx="929148" cy="555219"/>
              <a:chOff x="5981267" y="1805834"/>
              <a:chExt cx="929148" cy="555219"/>
            </a:xfrm>
          </p:grpSpPr>
          <p:sp>
            <p:nvSpPr>
              <p:cNvPr id="27" name="Rounded Rectangle 26">
                <a:extLst>
                  <a:ext uri="{FF2B5EF4-FFF2-40B4-BE49-F238E27FC236}">
                    <a16:creationId xmlns:a16="http://schemas.microsoft.com/office/drawing/2014/main" id="{CAEBCE90-0BC5-E760-11A8-B07D34D23C08}"/>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8" name="Graphic 27" descr="Checkbox Checked outline">
                <a:extLst>
                  <a:ext uri="{FF2B5EF4-FFF2-40B4-BE49-F238E27FC236}">
                    <a16:creationId xmlns:a16="http://schemas.microsoft.com/office/drawing/2014/main" id="{EBAFA66A-F935-9F0F-B04E-9A83A65435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29" name="Group 28">
                <a:extLst>
                  <a:ext uri="{FF2B5EF4-FFF2-40B4-BE49-F238E27FC236}">
                    <a16:creationId xmlns:a16="http://schemas.microsoft.com/office/drawing/2014/main" id="{6DF16E1C-6D5B-FFB6-4F87-C0FBF96E5680}"/>
                  </a:ext>
                </a:extLst>
              </p:cNvPr>
              <p:cNvGrpSpPr/>
              <p:nvPr/>
            </p:nvGrpSpPr>
            <p:grpSpPr>
              <a:xfrm>
                <a:off x="6011570" y="1893645"/>
                <a:ext cx="745742" cy="467408"/>
                <a:chOff x="6011570" y="1893645"/>
                <a:chExt cx="745742" cy="467408"/>
              </a:xfrm>
            </p:grpSpPr>
            <p:pic>
              <p:nvPicPr>
                <p:cNvPr id="30" name="Graphic 29" descr="Checkbox Checked outline">
                  <a:extLst>
                    <a:ext uri="{FF2B5EF4-FFF2-40B4-BE49-F238E27FC236}">
                      <a16:creationId xmlns:a16="http://schemas.microsoft.com/office/drawing/2014/main" id="{C906B806-4E14-BEB3-59E9-FFA5F68DDC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31" name="Freeform 30">
                  <a:extLst>
                    <a:ext uri="{FF2B5EF4-FFF2-40B4-BE49-F238E27FC236}">
                      <a16:creationId xmlns:a16="http://schemas.microsoft.com/office/drawing/2014/main" id="{6587A306-11C6-7E90-8F42-CFA241D4209A}"/>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5D4F9A8F-2D26-2522-EA60-37F5C8A85888}"/>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3" name="Group 12">
              <a:extLst>
                <a:ext uri="{FF2B5EF4-FFF2-40B4-BE49-F238E27FC236}">
                  <a16:creationId xmlns:a16="http://schemas.microsoft.com/office/drawing/2014/main" id="{AA8846DB-9A53-31B6-C011-14B8868B80B6}"/>
                </a:ext>
              </a:extLst>
            </p:cNvPr>
            <p:cNvGrpSpPr/>
            <p:nvPr/>
          </p:nvGrpSpPr>
          <p:grpSpPr>
            <a:xfrm>
              <a:off x="4006484" y="3075583"/>
              <a:ext cx="929148" cy="555219"/>
              <a:chOff x="5981267" y="1805834"/>
              <a:chExt cx="929148" cy="555219"/>
            </a:xfrm>
          </p:grpSpPr>
          <p:sp>
            <p:nvSpPr>
              <p:cNvPr id="21" name="Rounded Rectangle 20">
                <a:extLst>
                  <a:ext uri="{FF2B5EF4-FFF2-40B4-BE49-F238E27FC236}">
                    <a16:creationId xmlns:a16="http://schemas.microsoft.com/office/drawing/2014/main" id="{447681C2-C29C-C7E3-B10E-F26201332E62}"/>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2" name="Graphic 21" descr="Checkbox Checked outline">
                <a:extLst>
                  <a:ext uri="{FF2B5EF4-FFF2-40B4-BE49-F238E27FC236}">
                    <a16:creationId xmlns:a16="http://schemas.microsoft.com/office/drawing/2014/main" id="{CB0DE0BF-5751-C05A-4366-48C8E74C7E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23" name="Group 22">
                <a:extLst>
                  <a:ext uri="{FF2B5EF4-FFF2-40B4-BE49-F238E27FC236}">
                    <a16:creationId xmlns:a16="http://schemas.microsoft.com/office/drawing/2014/main" id="{2CEFF9D1-F1F6-6E8D-9359-FEC8A20DC6AF}"/>
                  </a:ext>
                </a:extLst>
              </p:cNvPr>
              <p:cNvGrpSpPr/>
              <p:nvPr/>
            </p:nvGrpSpPr>
            <p:grpSpPr>
              <a:xfrm>
                <a:off x="6011570" y="1893645"/>
                <a:ext cx="745742" cy="467408"/>
                <a:chOff x="6011570" y="1893645"/>
                <a:chExt cx="745742" cy="467408"/>
              </a:xfrm>
            </p:grpSpPr>
            <p:pic>
              <p:nvPicPr>
                <p:cNvPr id="24" name="Graphic 23" descr="Checkbox Checked outline">
                  <a:extLst>
                    <a:ext uri="{FF2B5EF4-FFF2-40B4-BE49-F238E27FC236}">
                      <a16:creationId xmlns:a16="http://schemas.microsoft.com/office/drawing/2014/main" id="{39DAF4CC-7CBA-E00B-F749-BD540CA9F9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25" name="Freeform 24">
                  <a:extLst>
                    <a:ext uri="{FF2B5EF4-FFF2-40B4-BE49-F238E27FC236}">
                      <a16:creationId xmlns:a16="http://schemas.microsoft.com/office/drawing/2014/main" id="{4F638EB8-7143-307E-26B9-90227F23AD93}"/>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a:extLst>
                    <a:ext uri="{FF2B5EF4-FFF2-40B4-BE49-F238E27FC236}">
                      <a16:creationId xmlns:a16="http://schemas.microsoft.com/office/drawing/2014/main" id="{6C0A34EE-0B15-1BF3-E9E8-590E4D66C107}"/>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 name="Group 13">
              <a:extLst>
                <a:ext uri="{FF2B5EF4-FFF2-40B4-BE49-F238E27FC236}">
                  <a16:creationId xmlns:a16="http://schemas.microsoft.com/office/drawing/2014/main" id="{C4B90338-E124-EFE6-2832-C98AE7C3A935}"/>
                </a:ext>
              </a:extLst>
            </p:cNvPr>
            <p:cNvGrpSpPr/>
            <p:nvPr/>
          </p:nvGrpSpPr>
          <p:grpSpPr>
            <a:xfrm>
              <a:off x="7899805" y="3075583"/>
              <a:ext cx="929148" cy="555219"/>
              <a:chOff x="5981267" y="1805834"/>
              <a:chExt cx="929148" cy="555219"/>
            </a:xfrm>
          </p:grpSpPr>
          <p:sp>
            <p:nvSpPr>
              <p:cNvPr id="15" name="Rounded Rectangle 14">
                <a:extLst>
                  <a:ext uri="{FF2B5EF4-FFF2-40B4-BE49-F238E27FC236}">
                    <a16:creationId xmlns:a16="http://schemas.microsoft.com/office/drawing/2014/main" id="{5CFBCD46-27E4-2028-138C-D96379BB131A}"/>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6" name="Graphic 15" descr="Checkbox Checked outline">
                <a:extLst>
                  <a:ext uri="{FF2B5EF4-FFF2-40B4-BE49-F238E27FC236}">
                    <a16:creationId xmlns:a16="http://schemas.microsoft.com/office/drawing/2014/main" id="{7498E0A8-AD04-DD46-1701-757E65C16E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17" name="Group 16">
                <a:extLst>
                  <a:ext uri="{FF2B5EF4-FFF2-40B4-BE49-F238E27FC236}">
                    <a16:creationId xmlns:a16="http://schemas.microsoft.com/office/drawing/2014/main" id="{460A3AEE-2313-3940-FE88-B0F1F74FDDA0}"/>
                  </a:ext>
                </a:extLst>
              </p:cNvPr>
              <p:cNvGrpSpPr/>
              <p:nvPr/>
            </p:nvGrpSpPr>
            <p:grpSpPr>
              <a:xfrm>
                <a:off x="6011570" y="1893645"/>
                <a:ext cx="745742" cy="467408"/>
                <a:chOff x="6011570" y="1893645"/>
                <a:chExt cx="745742" cy="467408"/>
              </a:xfrm>
            </p:grpSpPr>
            <p:pic>
              <p:nvPicPr>
                <p:cNvPr id="18" name="Graphic 17" descr="Checkbox Checked outline">
                  <a:extLst>
                    <a:ext uri="{FF2B5EF4-FFF2-40B4-BE49-F238E27FC236}">
                      <a16:creationId xmlns:a16="http://schemas.microsoft.com/office/drawing/2014/main" id="{FD3E5F38-E22E-91B6-F9DF-85F826562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9" name="Freeform 18">
                  <a:extLst>
                    <a:ext uri="{FF2B5EF4-FFF2-40B4-BE49-F238E27FC236}">
                      <a16:creationId xmlns:a16="http://schemas.microsoft.com/office/drawing/2014/main" id="{8ECB12A0-6455-592E-8C0C-56FD6481CAC2}"/>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2FFF6A0F-1F46-BD03-18F4-0E4134738897}"/>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cxnSp>
        <p:nvCxnSpPr>
          <p:cNvPr id="64" name="Straight Arrow Connector 63">
            <a:extLst>
              <a:ext uri="{FF2B5EF4-FFF2-40B4-BE49-F238E27FC236}">
                <a16:creationId xmlns:a16="http://schemas.microsoft.com/office/drawing/2014/main" id="{9C484201-2008-6075-FD22-28A19192DAFF}"/>
              </a:ext>
            </a:extLst>
          </p:cNvPr>
          <p:cNvCxnSpPr>
            <a:cxnSpLocks/>
            <a:stCxn id="27" idx="1"/>
            <a:endCxn id="21" idx="0"/>
          </p:cNvCxnSpPr>
          <p:nvPr/>
        </p:nvCxnSpPr>
        <p:spPr>
          <a:xfrm flipH="1">
            <a:off x="3760022" y="2264255"/>
            <a:ext cx="1482086" cy="103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1DC7E0B-2FA5-DD43-445C-64D4C9E1D01D}"/>
              </a:ext>
            </a:extLst>
          </p:cNvPr>
          <p:cNvCxnSpPr>
            <a:cxnSpLocks/>
            <a:stCxn id="27" idx="3"/>
          </p:cNvCxnSpPr>
          <p:nvPr/>
        </p:nvCxnSpPr>
        <p:spPr>
          <a:xfrm>
            <a:off x="6171256" y="2264255"/>
            <a:ext cx="1529191" cy="1010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E101299D-D557-41E5-F184-01ACC08610F4}"/>
                  </a:ext>
                </a:extLst>
              </p:cNvPr>
              <p:cNvSpPr txBox="1"/>
              <p:nvPr/>
            </p:nvSpPr>
            <p:spPr>
              <a:xfrm>
                <a:off x="5100993" y="2488905"/>
                <a:ext cx="12372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m:oMathPara>
                </a14:m>
                <a:endParaRPr lang="en-US" dirty="0"/>
              </a:p>
            </p:txBody>
          </p:sp>
        </mc:Choice>
        <mc:Fallback xmlns="">
          <p:sp>
            <p:nvSpPr>
              <p:cNvPr id="69" name="TextBox 68">
                <a:extLst>
                  <a:ext uri="{FF2B5EF4-FFF2-40B4-BE49-F238E27FC236}">
                    <a16:creationId xmlns:a16="http://schemas.microsoft.com/office/drawing/2014/main" id="{E101299D-D557-41E5-F184-01ACC08610F4}"/>
                  </a:ext>
                </a:extLst>
              </p:cNvPr>
              <p:cNvSpPr txBox="1">
                <a:spLocks noRot="1" noChangeAspect="1" noMove="1" noResize="1" noEditPoints="1" noAdjustHandles="1" noChangeArrowheads="1" noChangeShapeType="1" noTextEdit="1"/>
              </p:cNvSpPr>
              <p:nvPr/>
            </p:nvSpPr>
            <p:spPr>
              <a:xfrm>
                <a:off x="5100993" y="2488905"/>
                <a:ext cx="1237262" cy="369332"/>
              </a:xfrm>
              <a:prstGeom prst="rect">
                <a:avLst/>
              </a:prstGeom>
              <a:blipFill>
                <a:blip r:embed="rId5"/>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02B6A7C3-A841-C9E7-8B2D-4138BDEF0751}"/>
                  </a:ext>
                </a:extLst>
              </p:cNvPr>
              <p:cNvSpPr txBox="1"/>
              <p:nvPr/>
            </p:nvSpPr>
            <p:spPr>
              <a:xfrm>
                <a:off x="3043608" y="3833528"/>
                <a:ext cx="14328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00</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00</m:t>
                          </m:r>
                        </m:sub>
                      </m:sSub>
                      <m:r>
                        <a:rPr lang="en-US" b="0" i="1" smtClean="0">
                          <a:latin typeface="Cambria Math" panose="02040503050406030204" pitchFamily="18" charset="0"/>
                        </a:rPr>
                        <m:t>)</m:t>
                      </m:r>
                    </m:oMath>
                  </m:oMathPara>
                </a14:m>
                <a:endParaRPr lang="en-US" dirty="0"/>
              </a:p>
            </p:txBody>
          </p:sp>
        </mc:Choice>
        <mc:Fallback xmlns="">
          <p:sp>
            <p:nvSpPr>
              <p:cNvPr id="70" name="TextBox 69">
                <a:extLst>
                  <a:ext uri="{FF2B5EF4-FFF2-40B4-BE49-F238E27FC236}">
                    <a16:creationId xmlns:a16="http://schemas.microsoft.com/office/drawing/2014/main" id="{02B6A7C3-A841-C9E7-8B2D-4138BDEF0751}"/>
                  </a:ext>
                </a:extLst>
              </p:cNvPr>
              <p:cNvSpPr txBox="1">
                <a:spLocks noRot="1" noChangeAspect="1" noMove="1" noResize="1" noEditPoints="1" noAdjustHandles="1" noChangeArrowheads="1" noChangeShapeType="1" noTextEdit="1"/>
              </p:cNvSpPr>
              <p:nvPr/>
            </p:nvSpPr>
            <p:spPr>
              <a:xfrm>
                <a:off x="3043608" y="3833528"/>
                <a:ext cx="1432828" cy="369332"/>
              </a:xfrm>
              <a:prstGeom prst="rect">
                <a:avLst/>
              </a:prstGeom>
              <a:blipFill>
                <a:blip r:embed="rId6"/>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3D8B4908-6B9E-86BB-1C59-A098E9CAA1D5}"/>
                  </a:ext>
                </a:extLst>
              </p:cNvPr>
              <p:cNvSpPr txBox="1"/>
              <p:nvPr/>
            </p:nvSpPr>
            <p:spPr>
              <a:xfrm>
                <a:off x="6936929" y="3773755"/>
                <a:ext cx="14328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01</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01</m:t>
                          </m:r>
                        </m:sub>
                      </m:sSub>
                      <m:r>
                        <a:rPr lang="en-US" b="0" i="1" smtClean="0">
                          <a:latin typeface="Cambria Math" panose="02040503050406030204" pitchFamily="18" charset="0"/>
                        </a:rPr>
                        <m:t>)</m:t>
                      </m:r>
                    </m:oMath>
                  </m:oMathPara>
                </a14:m>
                <a:endParaRPr lang="en-US" dirty="0"/>
              </a:p>
            </p:txBody>
          </p:sp>
        </mc:Choice>
        <mc:Fallback xmlns="">
          <p:sp>
            <p:nvSpPr>
              <p:cNvPr id="71" name="TextBox 70">
                <a:extLst>
                  <a:ext uri="{FF2B5EF4-FFF2-40B4-BE49-F238E27FC236}">
                    <a16:creationId xmlns:a16="http://schemas.microsoft.com/office/drawing/2014/main" id="{3D8B4908-6B9E-86BB-1C59-A098E9CAA1D5}"/>
                  </a:ext>
                </a:extLst>
              </p:cNvPr>
              <p:cNvSpPr txBox="1">
                <a:spLocks noRot="1" noChangeAspect="1" noMove="1" noResize="1" noEditPoints="1" noAdjustHandles="1" noChangeArrowheads="1" noChangeShapeType="1" noTextEdit="1"/>
              </p:cNvSpPr>
              <p:nvPr/>
            </p:nvSpPr>
            <p:spPr>
              <a:xfrm>
                <a:off x="6936929" y="3773755"/>
                <a:ext cx="1432828" cy="369332"/>
              </a:xfrm>
              <a:prstGeom prst="rect">
                <a:avLst/>
              </a:prstGeom>
              <a:blipFill>
                <a:blip r:embed="rId7"/>
                <a:stretch>
                  <a:fillRect b="-13333"/>
                </a:stretch>
              </a:blipFill>
            </p:spPr>
            <p:txBody>
              <a:bodyPr/>
              <a:lstStyle/>
              <a:p>
                <a:r>
                  <a:rPr lang="en-US">
                    <a:noFill/>
                  </a:rPr>
                  <a:t> </a:t>
                </a:r>
              </a:p>
            </p:txBody>
          </p:sp>
        </mc:Fallback>
      </mc:AlternateContent>
      <p:sp>
        <p:nvSpPr>
          <p:cNvPr id="75" name="TextBox 74">
            <a:extLst>
              <a:ext uri="{FF2B5EF4-FFF2-40B4-BE49-F238E27FC236}">
                <a16:creationId xmlns:a16="http://schemas.microsoft.com/office/drawing/2014/main" id="{E4F9ABC3-F185-8451-66C3-C3CC99DB0EC3}"/>
              </a:ext>
            </a:extLst>
          </p:cNvPr>
          <p:cNvSpPr txBox="1"/>
          <p:nvPr/>
        </p:nvSpPr>
        <p:spPr>
          <a:xfrm>
            <a:off x="5309914" y="2757801"/>
            <a:ext cx="816249" cy="369332"/>
          </a:xfrm>
          <a:prstGeom prst="rect">
            <a:avLst/>
          </a:prstGeom>
          <a:noFill/>
        </p:spPr>
        <p:txBody>
          <a:bodyPr wrap="none" rtlCol="0">
            <a:spAutoFit/>
          </a:bodyPr>
          <a:lstStyle/>
          <a:p>
            <a:r>
              <a:rPr lang="en-US" dirty="0"/>
              <a:t>Madre</a:t>
            </a:r>
          </a:p>
        </p:txBody>
      </p:sp>
      <p:sp>
        <p:nvSpPr>
          <p:cNvPr id="76" name="TextBox 75">
            <a:extLst>
              <a:ext uri="{FF2B5EF4-FFF2-40B4-BE49-F238E27FC236}">
                <a16:creationId xmlns:a16="http://schemas.microsoft.com/office/drawing/2014/main" id="{4D758288-B567-45AA-CE86-CCFE6BC68A1C}"/>
              </a:ext>
            </a:extLst>
          </p:cNvPr>
          <p:cNvSpPr txBox="1"/>
          <p:nvPr/>
        </p:nvSpPr>
        <p:spPr>
          <a:xfrm>
            <a:off x="3454916" y="4160203"/>
            <a:ext cx="652743" cy="369332"/>
          </a:xfrm>
          <a:prstGeom prst="rect">
            <a:avLst/>
          </a:prstGeom>
          <a:noFill/>
        </p:spPr>
        <p:txBody>
          <a:bodyPr wrap="none" rtlCol="0">
            <a:spAutoFit/>
          </a:bodyPr>
          <a:lstStyle/>
          <a:p>
            <a:r>
              <a:rPr lang="en-US" dirty="0"/>
              <a:t>Niño</a:t>
            </a:r>
          </a:p>
        </p:txBody>
      </p:sp>
      <p:sp>
        <p:nvSpPr>
          <p:cNvPr id="77" name="TextBox 76">
            <a:extLst>
              <a:ext uri="{FF2B5EF4-FFF2-40B4-BE49-F238E27FC236}">
                <a16:creationId xmlns:a16="http://schemas.microsoft.com/office/drawing/2014/main" id="{73B62CE8-D277-64EB-D96F-7C1EA56A36A0}"/>
              </a:ext>
            </a:extLst>
          </p:cNvPr>
          <p:cNvSpPr txBox="1"/>
          <p:nvPr/>
        </p:nvSpPr>
        <p:spPr>
          <a:xfrm>
            <a:off x="7338387" y="4160203"/>
            <a:ext cx="649537" cy="369332"/>
          </a:xfrm>
          <a:prstGeom prst="rect">
            <a:avLst/>
          </a:prstGeom>
          <a:noFill/>
        </p:spPr>
        <p:txBody>
          <a:bodyPr wrap="none" rtlCol="0">
            <a:spAutoFit/>
          </a:bodyPr>
          <a:lstStyle/>
          <a:p>
            <a:r>
              <a:rPr lang="en-US" dirty="0"/>
              <a:t>Niña</a:t>
            </a:r>
          </a:p>
        </p:txBody>
      </p:sp>
      <p:pic>
        <p:nvPicPr>
          <p:cNvPr id="79" name="Graphic 78" descr="Checkbox Checked outline">
            <a:extLst>
              <a:ext uri="{FF2B5EF4-FFF2-40B4-BE49-F238E27FC236}">
                <a16:creationId xmlns:a16="http://schemas.microsoft.com/office/drawing/2014/main" id="{F4169003-E4C6-717E-03A0-700692B1F5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7493" y="4847178"/>
            <a:ext cx="682529" cy="682529"/>
          </a:xfrm>
          <a:prstGeom prst="rect">
            <a:avLst/>
          </a:prstGeom>
        </p:spPr>
      </p:pic>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26C2CDF7-790D-731A-71DA-DAF1F47B6638}"/>
                  </a:ext>
                </a:extLst>
              </p:cNvPr>
              <p:cNvSpPr txBox="1"/>
              <p:nvPr/>
            </p:nvSpPr>
            <p:spPr>
              <a:xfrm>
                <a:off x="3768393" y="5003776"/>
                <a:ext cx="4274055" cy="369332"/>
              </a:xfrm>
              <a:prstGeom prst="rect">
                <a:avLst/>
              </a:prstGeom>
              <a:noFill/>
            </p:spPr>
            <p:txBody>
              <a:bodyPr wrap="none" rtlCol="0">
                <a:spAutoFit/>
              </a:bodyPr>
              <a:lstStyle/>
              <a:p>
                <a:r>
                  <a:rPr lang="en-US" dirty="0"/>
                  <a:t>Generates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00</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00</m:t>
                            </m:r>
                          </m:sub>
                        </m:sSub>
                      </m:e>
                    </m:d>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01</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01</m:t>
                        </m:r>
                      </m:sub>
                    </m:sSub>
                    <m:r>
                      <a:rPr lang="en-US" b="0" i="1" smtClean="0">
                        <a:latin typeface="Cambria Math" panose="02040503050406030204" pitchFamily="18" charset="0"/>
                      </a:rPr>
                      <m:t>)</m:t>
                    </m:r>
                  </m:oMath>
                </a14:m>
                <a:endParaRPr lang="en-US" dirty="0"/>
              </a:p>
            </p:txBody>
          </p:sp>
        </mc:Choice>
        <mc:Fallback xmlns="">
          <p:sp>
            <p:nvSpPr>
              <p:cNvPr id="81" name="TextBox 80">
                <a:extLst>
                  <a:ext uri="{FF2B5EF4-FFF2-40B4-BE49-F238E27FC236}">
                    <a16:creationId xmlns:a16="http://schemas.microsoft.com/office/drawing/2014/main" id="{26C2CDF7-790D-731A-71DA-DAF1F47B6638}"/>
                  </a:ext>
                </a:extLst>
              </p:cNvPr>
              <p:cNvSpPr txBox="1">
                <a:spLocks noRot="1" noChangeAspect="1" noMove="1" noResize="1" noEditPoints="1" noAdjustHandles="1" noChangeArrowheads="1" noChangeShapeType="1" noTextEdit="1"/>
              </p:cNvSpPr>
              <p:nvPr/>
            </p:nvSpPr>
            <p:spPr>
              <a:xfrm>
                <a:off x="3768393" y="5003776"/>
                <a:ext cx="4274055" cy="369332"/>
              </a:xfrm>
              <a:prstGeom prst="rect">
                <a:avLst/>
              </a:prstGeom>
              <a:blipFill>
                <a:blip r:embed="rId8"/>
                <a:stretch>
                  <a:fillRect l="-1183" t="-10345" b="-24138"/>
                </a:stretch>
              </a:blipFill>
            </p:spPr>
            <p:txBody>
              <a:bodyPr/>
              <a:lstStyle/>
              <a:p>
                <a:r>
                  <a:rPr lang="en-US">
                    <a:noFill/>
                  </a:rPr>
                  <a:t> </a:t>
                </a:r>
              </a:p>
            </p:txBody>
          </p:sp>
        </mc:Fallback>
      </mc:AlternateContent>
      <p:pic>
        <p:nvPicPr>
          <p:cNvPr id="82" name="Graphic 81" descr="Checkbox Checked outline">
            <a:extLst>
              <a:ext uri="{FF2B5EF4-FFF2-40B4-BE49-F238E27FC236}">
                <a16:creationId xmlns:a16="http://schemas.microsoft.com/office/drawing/2014/main" id="{E93C8032-C29B-2850-F89E-C14D35967B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7492" y="5647139"/>
            <a:ext cx="682529" cy="682529"/>
          </a:xfrm>
          <a:prstGeom prst="rect">
            <a:avLst/>
          </a:prstGeom>
        </p:spPr>
      </p:pic>
      <p:sp>
        <p:nvSpPr>
          <p:cNvPr id="83" name="TextBox 82">
            <a:extLst>
              <a:ext uri="{FF2B5EF4-FFF2-40B4-BE49-F238E27FC236}">
                <a16:creationId xmlns:a16="http://schemas.microsoft.com/office/drawing/2014/main" id="{A8E0CF50-EB42-840C-A1D6-8EBE9618D1C4}"/>
              </a:ext>
            </a:extLst>
          </p:cNvPr>
          <p:cNvSpPr txBox="1"/>
          <p:nvPr/>
        </p:nvSpPr>
        <p:spPr>
          <a:xfrm>
            <a:off x="3760021" y="5804692"/>
            <a:ext cx="6271269" cy="646331"/>
          </a:xfrm>
          <a:prstGeom prst="rect">
            <a:avLst/>
          </a:prstGeom>
          <a:noFill/>
        </p:spPr>
        <p:txBody>
          <a:bodyPr wrap="square" rtlCol="0">
            <a:spAutoFit/>
          </a:bodyPr>
          <a:lstStyle/>
          <a:p>
            <a:r>
              <a:rPr lang="en-US" dirty="0"/>
              <a:t>Proves that task #1 is done </a:t>
            </a:r>
            <a:r>
              <a:rPr lang="en-US" dirty="0" err="1"/>
              <a:t>wrt</a:t>
            </a:r>
            <a:r>
              <a:rPr lang="en-US" dirty="0"/>
              <a:t> a committed PRF key using single theorem UNIZK </a:t>
            </a:r>
          </a:p>
        </p:txBody>
      </p:sp>
      <p:pic>
        <p:nvPicPr>
          <p:cNvPr id="33" name="Graphic 32" descr="Box with solid fill">
            <a:extLst>
              <a:ext uri="{FF2B5EF4-FFF2-40B4-BE49-F238E27FC236}">
                <a16:creationId xmlns:a16="http://schemas.microsoft.com/office/drawing/2014/main" id="{4FFA6F45-2D42-B3ED-5FD4-B508D23F10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2925" y="1607952"/>
            <a:ext cx="914400" cy="914400"/>
          </a:xfrm>
          <a:prstGeom prst="rect">
            <a:avLst/>
          </a:prstGeom>
        </p:spPr>
      </p:pic>
      <p:sp>
        <p:nvSpPr>
          <p:cNvPr id="34" name="TextBox 33">
            <a:extLst>
              <a:ext uri="{FF2B5EF4-FFF2-40B4-BE49-F238E27FC236}">
                <a16:creationId xmlns:a16="http://schemas.microsoft.com/office/drawing/2014/main" id="{B6A92F8E-2862-46DE-C918-3DA6DB7F65B4}"/>
              </a:ext>
            </a:extLst>
          </p:cNvPr>
          <p:cNvSpPr txBox="1"/>
          <p:nvPr/>
        </p:nvSpPr>
        <p:spPr>
          <a:xfrm>
            <a:off x="349619" y="2399398"/>
            <a:ext cx="1765228" cy="646331"/>
          </a:xfrm>
          <a:prstGeom prst="rect">
            <a:avLst/>
          </a:prstGeom>
          <a:noFill/>
        </p:spPr>
        <p:txBody>
          <a:bodyPr wrap="none" rtlCol="0">
            <a:spAutoFit/>
          </a:bodyPr>
          <a:lstStyle/>
          <a:p>
            <a:pPr algn="ctr"/>
            <a:r>
              <a:rPr lang="en-US" dirty="0"/>
              <a:t>commitment to </a:t>
            </a:r>
          </a:p>
          <a:p>
            <a:pPr algn="ctr"/>
            <a:r>
              <a:rPr lang="en-US" dirty="0"/>
              <a:t>PRF</a:t>
            </a:r>
          </a:p>
        </p:txBody>
      </p:sp>
    </p:spTree>
    <p:extLst>
      <p:ext uri="{BB962C8B-B14F-4D97-AF65-F5344CB8AC3E}">
        <p14:creationId xmlns:p14="http://schemas.microsoft.com/office/powerpoint/2010/main" val="98017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A8FCF8-4819-BDEA-AC01-918279B0C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12B941-EAF3-84B8-BFA2-D13F426076C4}"/>
              </a:ext>
            </a:extLst>
          </p:cNvPr>
          <p:cNvSpPr>
            <a:spLocks noGrp="1"/>
          </p:cNvSpPr>
          <p:nvPr>
            <p:ph type="title"/>
          </p:nvPr>
        </p:nvSpPr>
        <p:spPr>
          <a:xfrm>
            <a:off x="336884" y="441833"/>
            <a:ext cx="11325060" cy="771079"/>
          </a:xfrm>
        </p:spPr>
        <p:txBody>
          <a:bodyPr>
            <a:normAutofit/>
          </a:bodyPr>
          <a:lstStyle/>
          <a:p>
            <a:r>
              <a:rPr lang="en-US" sz="3600" dirty="0"/>
              <a:t>Transformation to Multi-theorem: Take 1</a:t>
            </a:r>
          </a:p>
        </p:txBody>
      </p:sp>
      <p:sp>
        <p:nvSpPr>
          <p:cNvPr id="4" name="Title 1">
            <a:extLst>
              <a:ext uri="{FF2B5EF4-FFF2-40B4-BE49-F238E27FC236}">
                <a16:creationId xmlns:a16="http://schemas.microsoft.com/office/drawing/2014/main" id="{A45D14AE-8A59-B115-5D79-088F73F0C1F4}"/>
              </a:ext>
            </a:extLst>
          </p:cNvPr>
          <p:cNvSpPr txBox="1">
            <a:spLocks/>
          </p:cNvSpPr>
          <p:nvPr/>
        </p:nvSpPr>
        <p:spPr>
          <a:xfrm>
            <a:off x="489284" y="1180158"/>
            <a:ext cx="11172660" cy="38317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0" indent="0">
              <a:buNone/>
            </a:pPr>
            <a:r>
              <a:rPr lang="en-US" sz="1800" dirty="0"/>
              <a:t>Similar to transformation from one-time to many-time signatures</a:t>
            </a:r>
          </a:p>
        </p:txBody>
      </p:sp>
      <p:grpSp>
        <p:nvGrpSpPr>
          <p:cNvPr id="66" name="Group 65">
            <a:extLst>
              <a:ext uri="{FF2B5EF4-FFF2-40B4-BE49-F238E27FC236}">
                <a16:creationId xmlns:a16="http://schemas.microsoft.com/office/drawing/2014/main" id="{ED999DDA-F289-B122-6665-8B95292958CD}"/>
              </a:ext>
            </a:extLst>
          </p:cNvPr>
          <p:cNvGrpSpPr/>
          <p:nvPr/>
        </p:nvGrpSpPr>
        <p:grpSpPr>
          <a:xfrm>
            <a:off x="2535384" y="3091507"/>
            <a:ext cx="929148" cy="555219"/>
            <a:chOff x="5981267" y="1805834"/>
            <a:chExt cx="929148" cy="555219"/>
          </a:xfrm>
        </p:grpSpPr>
        <p:sp>
          <p:nvSpPr>
            <p:cNvPr id="12" name="Rounded Rectangle 11">
              <a:extLst>
                <a:ext uri="{FF2B5EF4-FFF2-40B4-BE49-F238E27FC236}">
                  <a16:creationId xmlns:a16="http://schemas.microsoft.com/office/drawing/2014/main" id="{4832C791-31A9-056C-C6BB-E6D0A84AE3CB}"/>
                </a:ext>
              </a:extLst>
            </p:cNvPr>
            <p:cNvSpPr/>
            <p:nvPr/>
          </p:nvSpPr>
          <p:spPr>
            <a:xfrm>
              <a:off x="5981267" y="1827743"/>
              <a:ext cx="929148" cy="516194"/>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54" name="Graphic 53" descr="Checkbox Checked outline">
              <a:extLst>
                <a:ext uri="{FF2B5EF4-FFF2-40B4-BE49-F238E27FC236}">
                  <a16:creationId xmlns:a16="http://schemas.microsoft.com/office/drawing/2014/main" id="{2FCD8166-51E7-861F-7789-3732BBBAC7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59" name="Group 58">
              <a:extLst>
                <a:ext uri="{FF2B5EF4-FFF2-40B4-BE49-F238E27FC236}">
                  <a16:creationId xmlns:a16="http://schemas.microsoft.com/office/drawing/2014/main" id="{D09DB3BC-3ECF-C855-B664-0DBB2941932A}"/>
                </a:ext>
              </a:extLst>
            </p:cNvPr>
            <p:cNvGrpSpPr/>
            <p:nvPr/>
          </p:nvGrpSpPr>
          <p:grpSpPr>
            <a:xfrm>
              <a:off x="6011570" y="1893645"/>
              <a:ext cx="745742" cy="467408"/>
              <a:chOff x="6011570" y="1893645"/>
              <a:chExt cx="745742" cy="467408"/>
            </a:xfrm>
          </p:grpSpPr>
          <p:pic>
            <p:nvPicPr>
              <p:cNvPr id="53" name="Graphic 52" descr="Checkbox Checked outline">
                <a:extLst>
                  <a:ext uri="{FF2B5EF4-FFF2-40B4-BE49-F238E27FC236}">
                    <a16:creationId xmlns:a16="http://schemas.microsoft.com/office/drawing/2014/main" id="{513C9207-F9A1-9941-7C82-7593D1936D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57" name="Freeform 56">
                <a:extLst>
                  <a:ext uri="{FF2B5EF4-FFF2-40B4-BE49-F238E27FC236}">
                    <a16:creationId xmlns:a16="http://schemas.microsoft.com/office/drawing/2014/main" id="{9E5DA4A8-CC67-2321-B1D5-45BAB7E1AC7A}"/>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a:extLst>
                  <a:ext uri="{FF2B5EF4-FFF2-40B4-BE49-F238E27FC236}">
                    <a16:creationId xmlns:a16="http://schemas.microsoft.com/office/drawing/2014/main" id="{1C9772FE-ACE0-592C-8C9B-D07719166F51}"/>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8" name="Rounded Rectangle 67">
            <a:extLst>
              <a:ext uri="{FF2B5EF4-FFF2-40B4-BE49-F238E27FC236}">
                <a16:creationId xmlns:a16="http://schemas.microsoft.com/office/drawing/2014/main" id="{F1D9F4F9-2A31-A3EA-FCEB-7418C9605B08}"/>
              </a:ext>
            </a:extLst>
          </p:cNvPr>
          <p:cNvSpPr/>
          <p:nvPr/>
        </p:nvSpPr>
        <p:spPr>
          <a:xfrm>
            <a:off x="588724" y="4404331"/>
            <a:ext cx="929148" cy="516194"/>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4" name="Graphic 68" descr="Checkbox Checked outline">
            <a:extLst>
              <a:ext uri="{FF2B5EF4-FFF2-40B4-BE49-F238E27FC236}">
                <a16:creationId xmlns:a16="http://schemas.microsoft.com/office/drawing/2014/main" id="{77E9AF3F-265A-085E-52BD-538EE19411D2}"/>
              </a:ext>
            </a:extLst>
          </p:cNvPr>
          <p:cNvGrpSpPr/>
          <p:nvPr/>
        </p:nvGrpSpPr>
        <p:grpSpPr>
          <a:xfrm>
            <a:off x="685669" y="4449064"/>
            <a:ext cx="157519" cy="157519"/>
            <a:chOff x="685669" y="5003539"/>
            <a:chExt cx="157519" cy="157519"/>
          </a:xfrm>
          <a:solidFill>
            <a:schemeClr val="bg1">
              <a:lumMod val="85000"/>
            </a:schemeClr>
          </a:solidFill>
        </p:grpSpPr>
        <p:sp>
          <p:nvSpPr>
            <p:cNvPr id="25" name="Freeform 24">
              <a:extLst>
                <a:ext uri="{FF2B5EF4-FFF2-40B4-BE49-F238E27FC236}">
                  <a16:creationId xmlns:a16="http://schemas.microsoft.com/office/drawing/2014/main" id="{D6533CFA-E6FB-AEFE-B5F9-C840E9C91024}"/>
                </a:ext>
              </a:extLst>
            </p:cNvPr>
            <p:cNvSpPr/>
            <p:nvPr/>
          </p:nvSpPr>
          <p:spPr>
            <a:xfrm>
              <a:off x="685669" y="5003539"/>
              <a:ext cx="157519" cy="157519"/>
            </a:xfrm>
            <a:custGeom>
              <a:avLst/>
              <a:gdLst>
                <a:gd name="connsiteX0" fmla="*/ 151461 w 157519"/>
                <a:gd name="connsiteY0" fmla="*/ 6058 h 157519"/>
                <a:gd name="connsiteX1" fmla="*/ 151461 w 157519"/>
                <a:gd name="connsiteY1" fmla="*/ 151461 h 157519"/>
                <a:gd name="connsiteX2" fmla="*/ 6058 w 157519"/>
                <a:gd name="connsiteY2" fmla="*/ 151461 h 157519"/>
                <a:gd name="connsiteX3" fmla="*/ 6058 w 157519"/>
                <a:gd name="connsiteY3" fmla="*/ 6058 h 157519"/>
                <a:gd name="connsiteX4" fmla="*/ 151461 w 157519"/>
                <a:gd name="connsiteY4" fmla="*/ 6058 h 157519"/>
                <a:gd name="connsiteX5" fmla="*/ 157519 w 157519"/>
                <a:gd name="connsiteY5" fmla="*/ 0 h 157519"/>
                <a:gd name="connsiteX6" fmla="*/ 0 w 157519"/>
                <a:gd name="connsiteY6" fmla="*/ 0 h 157519"/>
                <a:gd name="connsiteX7" fmla="*/ 0 w 157519"/>
                <a:gd name="connsiteY7" fmla="*/ 157519 h 157519"/>
                <a:gd name="connsiteX8" fmla="*/ 157519 w 157519"/>
                <a:gd name="connsiteY8" fmla="*/ 157519 h 157519"/>
                <a:gd name="connsiteX9" fmla="*/ 157519 w 157519"/>
                <a:gd name="connsiteY9" fmla="*/ 0 h 1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19" h="157519">
                  <a:moveTo>
                    <a:pt x="151461" y="6058"/>
                  </a:moveTo>
                  <a:lnTo>
                    <a:pt x="151461" y="151461"/>
                  </a:lnTo>
                  <a:lnTo>
                    <a:pt x="6058" y="151461"/>
                  </a:lnTo>
                  <a:lnTo>
                    <a:pt x="6058" y="6058"/>
                  </a:lnTo>
                  <a:lnTo>
                    <a:pt x="151461" y="6058"/>
                  </a:lnTo>
                  <a:moveTo>
                    <a:pt x="157519" y="0"/>
                  </a:moveTo>
                  <a:lnTo>
                    <a:pt x="0" y="0"/>
                  </a:lnTo>
                  <a:lnTo>
                    <a:pt x="0" y="157519"/>
                  </a:lnTo>
                  <a:lnTo>
                    <a:pt x="157519" y="157519"/>
                  </a:lnTo>
                  <a:lnTo>
                    <a:pt x="157519" y="0"/>
                  </a:lnTo>
                  <a:close/>
                </a:path>
              </a:pathLst>
            </a:custGeom>
            <a:grpFill/>
            <a:ln w="2977" cap="flat">
              <a:solidFill>
                <a:schemeClr val="bg1">
                  <a:lumMod val="85000"/>
                </a:schemeClr>
              </a:solid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624FFEC-7F6A-CB37-F47C-E1C995D56C57}"/>
                </a:ext>
              </a:extLst>
            </p:cNvPr>
            <p:cNvSpPr/>
            <p:nvPr/>
          </p:nvSpPr>
          <p:spPr>
            <a:xfrm>
              <a:off x="710791" y="5040777"/>
              <a:ext cx="107276" cy="77611"/>
            </a:xfrm>
            <a:custGeom>
              <a:avLst/>
              <a:gdLst>
                <a:gd name="connsiteX0" fmla="*/ 33948 w 107276"/>
                <a:gd name="connsiteY0" fmla="*/ 77612 h 77611"/>
                <a:gd name="connsiteX1" fmla="*/ 0 w 107276"/>
                <a:gd name="connsiteY1" fmla="*/ 43663 h 77611"/>
                <a:gd name="connsiteX2" fmla="*/ 4283 w 107276"/>
                <a:gd name="connsiteY2" fmla="*/ 39380 h 77611"/>
                <a:gd name="connsiteX3" fmla="*/ 33948 w 107276"/>
                <a:gd name="connsiteY3" fmla="*/ 69045 h 77611"/>
                <a:gd name="connsiteX4" fmla="*/ 102993 w 107276"/>
                <a:gd name="connsiteY4" fmla="*/ 0 h 77611"/>
                <a:gd name="connsiteX5" fmla="*/ 107277 w 107276"/>
                <a:gd name="connsiteY5" fmla="*/ 4283 h 77611"/>
                <a:gd name="connsiteX6" fmla="*/ 33948 w 107276"/>
                <a:gd name="connsiteY6" fmla="*/ 77612 h 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76" h="77611">
                  <a:moveTo>
                    <a:pt x="33948" y="77612"/>
                  </a:moveTo>
                  <a:lnTo>
                    <a:pt x="0" y="43663"/>
                  </a:lnTo>
                  <a:lnTo>
                    <a:pt x="4283" y="39380"/>
                  </a:lnTo>
                  <a:lnTo>
                    <a:pt x="33948" y="69045"/>
                  </a:lnTo>
                  <a:lnTo>
                    <a:pt x="102993" y="0"/>
                  </a:lnTo>
                  <a:lnTo>
                    <a:pt x="107277" y="4283"/>
                  </a:lnTo>
                  <a:lnTo>
                    <a:pt x="33948" y="77612"/>
                  </a:lnTo>
                  <a:close/>
                </a:path>
              </a:pathLst>
            </a:custGeom>
            <a:grpFill/>
            <a:ln w="2977" cap="flat">
              <a:solidFill>
                <a:schemeClr val="bg1">
                  <a:lumMod val="85000"/>
                </a:schemeClr>
              </a:solidFill>
              <a:prstDash val="solid"/>
              <a:miter/>
            </a:ln>
          </p:spPr>
          <p:txBody>
            <a:bodyPr rtlCol="0" anchor="ctr"/>
            <a:lstStyle/>
            <a:p>
              <a:endParaRPr lang="en-US"/>
            </a:p>
          </p:txBody>
        </p:sp>
      </p:grpSp>
      <p:grpSp>
        <p:nvGrpSpPr>
          <p:cNvPr id="70" name="Group 69">
            <a:extLst>
              <a:ext uri="{FF2B5EF4-FFF2-40B4-BE49-F238E27FC236}">
                <a16:creationId xmlns:a16="http://schemas.microsoft.com/office/drawing/2014/main" id="{0738E43B-9ACF-D240-63FB-0B03E8AFDA1B}"/>
              </a:ext>
            </a:extLst>
          </p:cNvPr>
          <p:cNvGrpSpPr/>
          <p:nvPr/>
        </p:nvGrpSpPr>
        <p:grpSpPr>
          <a:xfrm>
            <a:off x="619027" y="4470233"/>
            <a:ext cx="745742" cy="467408"/>
            <a:chOff x="6011570" y="1893645"/>
            <a:chExt cx="745742" cy="467408"/>
          </a:xfrm>
        </p:grpSpPr>
        <p:pic>
          <p:nvPicPr>
            <p:cNvPr id="71" name="Graphic 70" descr="Checkbox Checked outline">
              <a:extLst>
                <a:ext uri="{FF2B5EF4-FFF2-40B4-BE49-F238E27FC236}">
                  <a16:creationId xmlns:a16="http://schemas.microsoft.com/office/drawing/2014/main" id="{BE0546F0-A30D-1278-B62B-710124D948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1570" y="2070248"/>
              <a:ext cx="290805" cy="290805"/>
            </a:xfrm>
            <a:prstGeom prst="rect">
              <a:avLst/>
            </a:prstGeom>
          </p:spPr>
        </p:pic>
        <p:sp>
          <p:nvSpPr>
            <p:cNvPr id="72" name="Freeform 71">
              <a:extLst>
                <a:ext uri="{FF2B5EF4-FFF2-40B4-BE49-F238E27FC236}">
                  <a16:creationId xmlns:a16="http://schemas.microsoft.com/office/drawing/2014/main" id="{79D75DBB-8BBC-9BA8-E17D-739CE76FC6BF}"/>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48A83193-9DC1-40E8-D0C2-3A9649FE270D}"/>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1106F4AD-6EE8-5DF2-E727-20031BEF38E3}"/>
              </a:ext>
            </a:extLst>
          </p:cNvPr>
          <p:cNvGrpSpPr/>
          <p:nvPr/>
        </p:nvGrpSpPr>
        <p:grpSpPr>
          <a:xfrm>
            <a:off x="4482045" y="4382422"/>
            <a:ext cx="929148" cy="555219"/>
            <a:chOff x="5981267" y="1805834"/>
            <a:chExt cx="929148" cy="555219"/>
          </a:xfrm>
        </p:grpSpPr>
        <p:sp>
          <p:nvSpPr>
            <p:cNvPr id="75" name="Rounded Rectangle 74">
              <a:extLst>
                <a:ext uri="{FF2B5EF4-FFF2-40B4-BE49-F238E27FC236}">
                  <a16:creationId xmlns:a16="http://schemas.microsoft.com/office/drawing/2014/main" id="{A1E4A3AA-8F76-17BE-34E0-2A1095D7952B}"/>
                </a:ext>
              </a:extLst>
            </p:cNvPr>
            <p:cNvSpPr/>
            <p:nvPr/>
          </p:nvSpPr>
          <p:spPr>
            <a:xfrm>
              <a:off x="5981267" y="1827743"/>
              <a:ext cx="929148" cy="516194"/>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76" name="Graphic 75" descr="Checkbox Checked outline">
              <a:extLst>
                <a:ext uri="{FF2B5EF4-FFF2-40B4-BE49-F238E27FC236}">
                  <a16:creationId xmlns:a16="http://schemas.microsoft.com/office/drawing/2014/main" id="{D62CE0A2-2E4D-39CF-B1FF-034BD7488F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77" name="Group 76">
              <a:extLst>
                <a:ext uri="{FF2B5EF4-FFF2-40B4-BE49-F238E27FC236}">
                  <a16:creationId xmlns:a16="http://schemas.microsoft.com/office/drawing/2014/main" id="{5369A3EF-E850-F0E8-1E1C-BE33289919BB}"/>
                </a:ext>
              </a:extLst>
            </p:cNvPr>
            <p:cNvGrpSpPr/>
            <p:nvPr/>
          </p:nvGrpSpPr>
          <p:grpSpPr>
            <a:xfrm>
              <a:off x="6011570" y="1893645"/>
              <a:ext cx="745742" cy="467408"/>
              <a:chOff x="6011570" y="1893645"/>
              <a:chExt cx="745742" cy="467408"/>
            </a:xfrm>
          </p:grpSpPr>
          <p:pic>
            <p:nvPicPr>
              <p:cNvPr id="78" name="Graphic 77" descr="Checkbox Checked outline">
                <a:extLst>
                  <a:ext uri="{FF2B5EF4-FFF2-40B4-BE49-F238E27FC236}">
                    <a16:creationId xmlns:a16="http://schemas.microsoft.com/office/drawing/2014/main" id="{F6E580B0-DC9D-C25E-69AE-822B4160EF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79" name="Freeform 78">
                <a:extLst>
                  <a:ext uri="{FF2B5EF4-FFF2-40B4-BE49-F238E27FC236}">
                    <a16:creationId xmlns:a16="http://schemas.microsoft.com/office/drawing/2014/main" id="{47E30964-2870-71E0-58FA-C050772E07E3}"/>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a:extLst>
                  <a:ext uri="{FF2B5EF4-FFF2-40B4-BE49-F238E27FC236}">
                    <a16:creationId xmlns:a16="http://schemas.microsoft.com/office/drawing/2014/main" id="{D2C61B32-1FD7-1938-4168-F696A2F3A915}"/>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2" name="Rounded Rectangle 81">
            <a:extLst>
              <a:ext uri="{FF2B5EF4-FFF2-40B4-BE49-F238E27FC236}">
                <a16:creationId xmlns:a16="http://schemas.microsoft.com/office/drawing/2014/main" id="{29A0797A-5750-F868-A446-CC427D5FDB60}"/>
              </a:ext>
            </a:extLst>
          </p:cNvPr>
          <p:cNvSpPr/>
          <p:nvPr/>
        </p:nvSpPr>
        <p:spPr>
          <a:xfrm>
            <a:off x="8447269" y="3113416"/>
            <a:ext cx="929148" cy="516194"/>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3" name="Graphic 82" descr="Checkbox Checked outline">
            <a:extLst>
              <a:ext uri="{FF2B5EF4-FFF2-40B4-BE49-F238E27FC236}">
                <a16:creationId xmlns:a16="http://schemas.microsoft.com/office/drawing/2014/main" id="{31BF5DD0-2068-AA4F-BE55-39F7A3FC9B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77572" y="3091507"/>
            <a:ext cx="290805" cy="290805"/>
          </a:xfrm>
          <a:prstGeom prst="rect">
            <a:avLst/>
          </a:prstGeom>
        </p:spPr>
      </p:pic>
      <p:grpSp>
        <p:nvGrpSpPr>
          <p:cNvPr id="84" name="Group 83">
            <a:extLst>
              <a:ext uri="{FF2B5EF4-FFF2-40B4-BE49-F238E27FC236}">
                <a16:creationId xmlns:a16="http://schemas.microsoft.com/office/drawing/2014/main" id="{288DA9BC-66B3-2AD3-3029-6B0BC56FA1B3}"/>
              </a:ext>
            </a:extLst>
          </p:cNvPr>
          <p:cNvGrpSpPr/>
          <p:nvPr/>
        </p:nvGrpSpPr>
        <p:grpSpPr>
          <a:xfrm>
            <a:off x="8477572" y="3179318"/>
            <a:ext cx="745742" cy="467408"/>
            <a:chOff x="6011570" y="1893645"/>
            <a:chExt cx="745742" cy="467408"/>
          </a:xfrm>
        </p:grpSpPr>
        <p:pic>
          <p:nvPicPr>
            <p:cNvPr id="85" name="Graphic 84" descr="Checkbox Checked outline">
              <a:extLst>
                <a:ext uri="{FF2B5EF4-FFF2-40B4-BE49-F238E27FC236}">
                  <a16:creationId xmlns:a16="http://schemas.microsoft.com/office/drawing/2014/main" id="{CB41FD08-824A-FB2C-309A-F3386C5266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1570" y="2070248"/>
              <a:ext cx="290805" cy="290805"/>
            </a:xfrm>
            <a:prstGeom prst="rect">
              <a:avLst/>
            </a:prstGeom>
          </p:spPr>
        </p:pic>
        <p:sp>
          <p:nvSpPr>
            <p:cNvPr id="86" name="Freeform 85">
              <a:extLst>
                <a:ext uri="{FF2B5EF4-FFF2-40B4-BE49-F238E27FC236}">
                  <a16:creationId xmlns:a16="http://schemas.microsoft.com/office/drawing/2014/main" id="{07132604-8F29-1B85-E328-145500D35DAA}"/>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a:extLst>
                <a:ext uri="{FF2B5EF4-FFF2-40B4-BE49-F238E27FC236}">
                  <a16:creationId xmlns:a16="http://schemas.microsoft.com/office/drawing/2014/main" id="{D32955BF-3887-1388-7207-585B8DC902DD}"/>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5861642A-C21C-52C5-3A4E-087AE98154AC}"/>
              </a:ext>
            </a:extLst>
          </p:cNvPr>
          <p:cNvGrpSpPr/>
          <p:nvPr/>
        </p:nvGrpSpPr>
        <p:grpSpPr>
          <a:xfrm>
            <a:off x="6500609" y="4382422"/>
            <a:ext cx="929148" cy="555219"/>
            <a:chOff x="5981267" y="1805834"/>
            <a:chExt cx="929148" cy="555219"/>
          </a:xfrm>
        </p:grpSpPr>
        <p:sp>
          <p:nvSpPr>
            <p:cNvPr id="89" name="Rounded Rectangle 88">
              <a:extLst>
                <a:ext uri="{FF2B5EF4-FFF2-40B4-BE49-F238E27FC236}">
                  <a16:creationId xmlns:a16="http://schemas.microsoft.com/office/drawing/2014/main" id="{CF8E74CC-9A28-B944-2DE6-287089FC1FD2}"/>
                </a:ext>
              </a:extLst>
            </p:cNvPr>
            <p:cNvSpPr/>
            <p:nvPr/>
          </p:nvSpPr>
          <p:spPr>
            <a:xfrm>
              <a:off x="5981267" y="1827743"/>
              <a:ext cx="929148" cy="516194"/>
            </a:xfrm>
            <a:prstGeom prst="roundRect">
              <a:avLst/>
            </a:prstGeom>
            <a:no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90" name="Graphic 89" descr="Checkbox Checked outline">
              <a:extLst>
                <a:ext uri="{FF2B5EF4-FFF2-40B4-BE49-F238E27FC236}">
                  <a16:creationId xmlns:a16="http://schemas.microsoft.com/office/drawing/2014/main" id="{B47A2A41-44BB-8DE4-BFE9-BC44ADF485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1570" y="1805834"/>
              <a:ext cx="290805" cy="290805"/>
            </a:xfrm>
            <a:prstGeom prst="rect">
              <a:avLst/>
            </a:prstGeom>
          </p:spPr>
        </p:pic>
        <p:grpSp>
          <p:nvGrpSpPr>
            <p:cNvPr id="91" name="Group 90">
              <a:extLst>
                <a:ext uri="{FF2B5EF4-FFF2-40B4-BE49-F238E27FC236}">
                  <a16:creationId xmlns:a16="http://schemas.microsoft.com/office/drawing/2014/main" id="{85FE2957-C917-F18A-87F5-24805B1F00E4}"/>
                </a:ext>
              </a:extLst>
            </p:cNvPr>
            <p:cNvGrpSpPr/>
            <p:nvPr/>
          </p:nvGrpSpPr>
          <p:grpSpPr>
            <a:xfrm>
              <a:off x="6011570" y="1893645"/>
              <a:ext cx="745742" cy="467408"/>
              <a:chOff x="6011570" y="1893645"/>
              <a:chExt cx="745742" cy="467408"/>
            </a:xfrm>
          </p:grpSpPr>
          <p:pic>
            <p:nvPicPr>
              <p:cNvPr id="92" name="Graphic 91" descr="Checkbox Checked outline">
                <a:extLst>
                  <a:ext uri="{FF2B5EF4-FFF2-40B4-BE49-F238E27FC236}">
                    <a16:creationId xmlns:a16="http://schemas.microsoft.com/office/drawing/2014/main" id="{16580353-F7E1-E837-EB8C-400E94E589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1570" y="2070248"/>
                <a:ext cx="290805" cy="290805"/>
              </a:xfrm>
              <a:prstGeom prst="rect">
                <a:avLst/>
              </a:prstGeom>
            </p:spPr>
          </p:pic>
          <p:sp>
            <p:nvSpPr>
              <p:cNvPr id="93" name="Freeform 92">
                <a:extLst>
                  <a:ext uri="{FF2B5EF4-FFF2-40B4-BE49-F238E27FC236}">
                    <a16:creationId xmlns:a16="http://schemas.microsoft.com/office/drawing/2014/main" id="{EBA2300D-257D-5B0F-DB85-9F57CFC038AD}"/>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a:extLst>
                  <a:ext uri="{FF2B5EF4-FFF2-40B4-BE49-F238E27FC236}">
                    <a16:creationId xmlns:a16="http://schemas.microsoft.com/office/drawing/2014/main" id="{EE1D81A7-6738-AEC4-CF64-53FD87B5C38B}"/>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6" name="Rounded Rectangle 95">
            <a:extLst>
              <a:ext uri="{FF2B5EF4-FFF2-40B4-BE49-F238E27FC236}">
                <a16:creationId xmlns:a16="http://schemas.microsoft.com/office/drawing/2014/main" id="{4A87B175-154D-1EFD-ABF4-359E87E9B512}"/>
              </a:ext>
            </a:extLst>
          </p:cNvPr>
          <p:cNvSpPr/>
          <p:nvPr/>
        </p:nvSpPr>
        <p:spPr>
          <a:xfrm>
            <a:off x="10393930" y="4404331"/>
            <a:ext cx="929148" cy="516194"/>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97" name="Graphic 96" descr="Checkbox Checked outline">
            <a:extLst>
              <a:ext uri="{FF2B5EF4-FFF2-40B4-BE49-F238E27FC236}">
                <a16:creationId xmlns:a16="http://schemas.microsoft.com/office/drawing/2014/main" id="{D0F233EE-199F-B06F-4D9A-21113BC0D0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24233" y="4382422"/>
            <a:ext cx="290805" cy="290805"/>
          </a:xfrm>
          <a:prstGeom prst="rect">
            <a:avLst/>
          </a:prstGeom>
        </p:spPr>
      </p:pic>
      <p:grpSp>
        <p:nvGrpSpPr>
          <p:cNvPr id="98" name="Group 97">
            <a:extLst>
              <a:ext uri="{FF2B5EF4-FFF2-40B4-BE49-F238E27FC236}">
                <a16:creationId xmlns:a16="http://schemas.microsoft.com/office/drawing/2014/main" id="{E44EE568-2DE0-8396-BC5A-6E6EE2D15C57}"/>
              </a:ext>
            </a:extLst>
          </p:cNvPr>
          <p:cNvGrpSpPr/>
          <p:nvPr/>
        </p:nvGrpSpPr>
        <p:grpSpPr>
          <a:xfrm>
            <a:off x="10424233" y="4470233"/>
            <a:ext cx="745742" cy="467408"/>
            <a:chOff x="6011570" y="1893645"/>
            <a:chExt cx="745742" cy="467408"/>
          </a:xfrm>
        </p:grpSpPr>
        <p:pic>
          <p:nvPicPr>
            <p:cNvPr id="99" name="Graphic 98" descr="Checkbox Checked outline">
              <a:extLst>
                <a:ext uri="{FF2B5EF4-FFF2-40B4-BE49-F238E27FC236}">
                  <a16:creationId xmlns:a16="http://schemas.microsoft.com/office/drawing/2014/main" id="{C3E18385-4A9B-0824-ACA9-87CB4B3F7F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1570" y="2070248"/>
              <a:ext cx="290805" cy="290805"/>
            </a:xfrm>
            <a:prstGeom prst="rect">
              <a:avLst/>
            </a:prstGeom>
          </p:spPr>
        </p:pic>
        <p:sp>
          <p:nvSpPr>
            <p:cNvPr id="100" name="Freeform 99">
              <a:extLst>
                <a:ext uri="{FF2B5EF4-FFF2-40B4-BE49-F238E27FC236}">
                  <a16:creationId xmlns:a16="http://schemas.microsoft.com/office/drawing/2014/main" id="{75765D30-D521-32CC-AC71-22274CF649A6}"/>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a:extLst>
                <a:ext uri="{FF2B5EF4-FFF2-40B4-BE49-F238E27FC236}">
                  <a16:creationId xmlns:a16="http://schemas.microsoft.com/office/drawing/2014/main" id="{FC9A073F-BA2D-D527-2CC2-3B4F10590B5E}"/>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5" name="Group 104">
            <a:extLst>
              <a:ext uri="{FF2B5EF4-FFF2-40B4-BE49-F238E27FC236}">
                <a16:creationId xmlns:a16="http://schemas.microsoft.com/office/drawing/2014/main" id="{92DF06C1-B5AE-8F21-1A65-C4D5402F9036}"/>
              </a:ext>
            </a:extLst>
          </p:cNvPr>
          <p:cNvGrpSpPr/>
          <p:nvPr/>
        </p:nvGrpSpPr>
        <p:grpSpPr>
          <a:xfrm>
            <a:off x="5411193" y="1701540"/>
            <a:ext cx="929148" cy="555219"/>
            <a:chOff x="5981267" y="1805834"/>
            <a:chExt cx="929148" cy="555219"/>
          </a:xfrm>
        </p:grpSpPr>
        <p:sp>
          <p:nvSpPr>
            <p:cNvPr id="106" name="Rounded Rectangle 105">
              <a:extLst>
                <a:ext uri="{FF2B5EF4-FFF2-40B4-BE49-F238E27FC236}">
                  <a16:creationId xmlns:a16="http://schemas.microsoft.com/office/drawing/2014/main" id="{16F84672-C6C8-D969-8BA6-7745A41665BD}"/>
                </a:ext>
              </a:extLst>
            </p:cNvPr>
            <p:cNvSpPr/>
            <p:nvPr/>
          </p:nvSpPr>
          <p:spPr>
            <a:xfrm>
              <a:off x="5981267" y="1827743"/>
              <a:ext cx="929148" cy="516194"/>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107" name="Graphic 106" descr="Checkbox Checked outline">
              <a:extLst>
                <a:ext uri="{FF2B5EF4-FFF2-40B4-BE49-F238E27FC236}">
                  <a16:creationId xmlns:a16="http://schemas.microsoft.com/office/drawing/2014/main" id="{DDE3741D-6538-6A3D-E824-54005BA5EA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108" name="Group 107">
              <a:extLst>
                <a:ext uri="{FF2B5EF4-FFF2-40B4-BE49-F238E27FC236}">
                  <a16:creationId xmlns:a16="http://schemas.microsoft.com/office/drawing/2014/main" id="{8A1F9768-0D37-45B4-A25C-C45D02D22C49}"/>
                </a:ext>
              </a:extLst>
            </p:cNvPr>
            <p:cNvGrpSpPr/>
            <p:nvPr/>
          </p:nvGrpSpPr>
          <p:grpSpPr>
            <a:xfrm>
              <a:off x="6011570" y="1893645"/>
              <a:ext cx="745742" cy="467408"/>
              <a:chOff x="6011570" y="1893645"/>
              <a:chExt cx="745742" cy="467408"/>
            </a:xfrm>
          </p:grpSpPr>
          <p:pic>
            <p:nvPicPr>
              <p:cNvPr id="109" name="Graphic 108" descr="Checkbox Checked outline">
                <a:extLst>
                  <a:ext uri="{FF2B5EF4-FFF2-40B4-BE49-F238E27FC236}">
                    <a16:creationId xmlns:a16="http://schemas.microsoft.com/office/drawing/2014/main" id="{5D4DC2DF-12BD-9449-2BB5-04AA10A5E0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10" name="Freeform 109">
                <a:extLst>
                  <a:ext uri="{FF2B5EF4-FFF2-40B4-BE49-F238E27FC236}">
                    <a16:creationId xmlns:a16="http://schemas.microsoft.com/office/drawing/2014/main" id="{B4814119-496A-26B8-AFC0-0A5B3E9371A7}"/>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a:extLst>
                  <a:ext uri="{FF2B5EF4-FFF2-40B4-BE49-F238E27FC236}">
                    <a16:creationId xmlns:a16="http://schemas.microsoft.com/office/drawing/2014/main" id="{08E9FF6B-DF4B-3691-7C45-F61770A3D4FA}"/>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22" name="Straight Arrow Connector 121">
            <a:extLst>
              <a:ext uri="{FF2B5EF4-FFF2-40B4-BE49-F238E27FC236}">
                <a16:creationId xmlns:a16="http://schemas.microsoft.com/office/drawing/2014/main" id="{550B6CBB-5CD5-26F0-C879-405BB56CDD49}"/>
              </a:ext>
            </a:extLst>
          </p:cNvPr>
          <p:cNvCxnSpPr>
            <a:cxnSpLocks/>
            <a:stCxn id="106" idx="1"/>
            <a:endCxn id="12" idx="0"/>
          </p:cNvCxnSpPr>
          <p:nvPr/>
        </p:nvCxnSpPr>
        <p:spPr>
          <a:xfrm flipH="1">
            <a:off x="2999958" y="1981546"/>
            <a:ext cx="2411235" cy="113187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25" name="Straight Arrow Connector 124">
            <a:extLst>
              <a:ext uri="{FF2B5EF4-FFF2-40B4-BE49-F238E27FC236}">
                <a16:creationId xmlns:a16="http://schemas.microsoft.com/office/drawing/2014/main" id="{D92A209B-7167-F701-CB29-244F2A697FCF}"/>
              </a:ext>
            </a:extLst>
          </p:cNvPr>
          <p:cNvCxnSpPr>
            <a:cxnSpLocks/>
            <a:stCxn id="106" idx="3"/>
            <a:endCxn id="82" idx="0"/>
          </p:cNvCxnSpPr>
          <p:nvPr/>
        </p:nvCxnSpPr>
        <p:spPr>
          <a:xfrm>
            <a:off x="6340341" y="1981546"/>
            <a:ext cx="2571502" cy="1131870"/>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665A2699-A109-2119-2443-84C5F4F14687}"/>
              </a:ext>
            </a:extLst>
          </p:cNvPr>
          <p:cNvCxnSpPr>
            <a:cxnSpLocks/>
            <a:stCxn id="12" idx="1"/>
            <a:endCxn id="68" idx="0"/>
          </p:cNvCxnSpPr>
          <p:nvPr/>
        </p:nvCxnSpPr>
        <p:spPr>
          <a:xfrm flipH="1">
            <a:off x="1053298" y="3371513"/>
            <a:ext cx="1482086" cy="103281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195C8EDA-49E0-A309-70FC-CD3CB57BFC53}"/>
              </a:ext>
            </a:extLst>
          </p:cNvPr>
          <p:cNvCxnSpPr>
            <a:cxnSpLocks/>
            <a:stCxn id="12" idx="3"/>
          </p:cNvCxnSpPr>
          <p:nvPr/>
        </p:nvCxnSpPr>
        <p:spPr>
          <a:xfrm>
            <a:off x="3464532" y="3371513"/>
            <a:ext cx="1529191" cy="101090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34" name="Straight Arrow Connector 133">
            <a:extLst>
              <a:ext uri="{FF2B5EF4-FFF2-40B4-BE49-F238E27FC236}">
                <a16:creationId xmlns:a16="http://schemas.microsoft.com/office/drawing/2014/main" id="{DA1BD464-E5A4-F6D5-A1AB-D1EACC12ED12}"/>
              </a:ext>
            </a:extLst>
          </p:cNvPr>
          <p:cNvCxnSpPr>
            <a:cxnSpLocks/>
            <a:stCxn id="82" idx="1"/>
            <a:endCxn id="89" idx="0"/>
          </p:cNvCxnSpPr>
          <p:nvPr/>
        </p:nvCxnSpPr>
        <p:spPr>
          <a:xfrm flipH="1">
            <a:off x="6965183" y="3371513"/>
            <a:ext cx="1482086" cy="103281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B2B9D9FC-3260-4E8F-8B6E-BB58F41B4D3A}"/>
              </a:ext>
            </a:extLst>
          </p:cNvPr>
          <p:cNvCxnSpPr>
            <a:cxnSpLocks/>
            <a:stCxn id="82" idx="3"/>
            <a:endCxn id="96" idx="0"/>
          </p:cNvCxnSpPr>
          <p:nvPr/>
        </p:nvCxnSpPr>
        <p:spPr>
          <a:xfrm>
            <a:off x="9376417" y="3371513"/>
            <a:ext cx="1482087" cy="103281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2BDFBAAB-5195-0F76-9FEF-7C93408437C1}"/>
                  </a:ext>
                </a:extLst>
              </p:cNvPr>
              <p:cNvSpPr txBox="1"/>
              <p:nvPr/>
            </p:nvSpPr>
            <p:spPr>
              <a:xfrm>
                <a:off x="8381511" y="3608025"/>
                <a:ext cx="12266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𝑝</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1</m:t>
                          </m:r>
                        </m:sub>
                      </m:sSub>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1</m:t>
                          </m:r>
                        </m:sub>
                      </m:sSub>
                      <m:r>
                        <a:rPr lang="en-US" b="0" i="1" smtClean="0">
                          <a:solidFill>
                            <a:schemeClr val="bg1">
                              <a:lumMod val="75000"/>
                            </a:schemeClr>
                          </a:solidFill>
                          <a:latin typeface="Cambria Math" panose="02040503050406030204" pitchFamily="18" charset="0"/>
                        </a:rPr>
                        <m:t>)</m:t>
                      </m:r>
                    </m:oMath>
                  </m:oMathPara>
                </a14:m>
                <a:endParaRPr lang="en-US" dirty="0">
                  <a:solidFill>
                    <a:schemeClr val="bg1">
                      <a:lumMod val="75000"/>
                    </a:schemeClr>
                  </a:solidFill>
                </a:endParaRPr>
              </a:p>
            </p:txBody>
          </p:sp>
        </mc:Choice>
        <mc:Fallback xmlns="">
          <p:sp>
            <p:nvSpPr>
              <p:cNvPr id="139" name="TextBox 138">
                <a:extLst>
                  <a:ext uri="{FF2B5EF4-FFF2-40B4-BE49-F238E27FC236}">
                    <a16:creationId xmlns:a16="http://schemas.microsoft.com/office/drawing/2014/main" id="{2BDFBAAB-5195-0F76-9FEF-7C93408437C1}"/>
                  </a:ext>
                </a:extLst>
              </p:cNvPr>
              <p:cNvSpPr txBox="1">
                <a:spLocks noRot="1" noChangeAspect="1" noMove="1" noResize="1" noEditPoints="1" noAdjustHandles="1" noChangeArrowheads="1" noChangeShapeType="1" noTextEdit="1"/>
              </p:cNvSpPr>
              <p:nvPr/>
            </p:nvSpPr>
            <p:spPr>
              <a:xfrm>
                <a:off x="8381511" y="3608025"/>
                <a:ext cx="1226618" cy="369332"/>
              </a:xfrm>
              <a:prstGeom prst="rect">
                <a:avLst/>
              </a:prstGeom>
              <a:blipFill>
                <a:blip r:embed="rId9"/>
                <a:stretch>
                  <a:fillRect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C5F8DF37-BC1E-6980-1551-5219F39CD0DA}"/>
                  </a:ext>
                </a:extLst>
              </p:cNvPr>
              <p:cNvSpPr txBox="1"/>
              <p:nvPr/>
            </p:nvSpPr>
            <p:spPr>
              <a:xfrm>
                <a:off x="2394269" y="3596163"/>
                <a:ext cx="12372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𝑝</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𝑘</m:t>
                          </m:r>
                        </m:e>
                        <m:sub>
                          <m:r>
                            <a:rPr lang="en-US" b="0" i="1" smtClean="0">
                              <a:solidFill>
                                <a:schemeClr val="accent2">
                                  <a:lumMod val="75000"/>
                                </a:schemeClr>
                              </a:solidFill>
                              <a:latin typeface="Cambria Math" panose="02040503050406030204" pitchFamily="18" charset="0"/>
                            </a:rPr>
                            <m:t>0</m:t>
                          </m:r>
                        </m:sub>
                      </m:sSub>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m:t>
                          </m:r>
                        </m:sub>
                      </m:sSub>
                      <m:r>
                        <a:rPr lang="en-US" b="0" i="1" smtClean="0">
                          <a:solidFill>
                            <a:schemeClr val="accent2">
                              <a:lumMod val="75000"/>
                            </a:schemeClr>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140" name="TextBox 139">
                <a:extLst>
                  <a:ext uri="{FF2B5EF4-FFF2-40B4-BE49-F238E27FC236}">
                    <a16:creationId xmlns:a16="http://schemas.microsoft.com/office/drawing/2014/main" id="{C5F8DF37-BC1E-6980-1551-5219F39CD0DA}"/>
                  </a:ext>
                </a:extLst>
              </p:cNvPr>
              <p:cNvSpPr txBox="1">
                <a:spLocks noRot="1" noChangeAspect="1" noMove="1" noResize="1" noEditPoints="1" noAdjustHandles="1" noChangeArrowheads="1" noChangeShapeType="1" noTextEdit="1"/>
              </p:cNvSpPr>
              <p:nvPr/>
            </p:nvSpPr>
            <p:spPr>
              <a:xfrm>
                <a:off x="2394269" y="3596163"/>
                <a:ext cx="1237262"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ADC3B1A3-1A68-035F-AD99-B73DCEB07D65}"/>
                  </a:ext>
                </a:extLst>
              </p:cNvPr>
              <p:cNvSpPr txBox="1"/>
              <p:nvPr/>
            </p:nvSpPr>
            <p:spPr>
              <a:xfrm>
                <a:off x="336884" y="4940786"/>
                <a:ext cx="14328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𝑝</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00</m:t>
                          </m:r>
                        </m:sub>
                      </m:sSub>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00</m:t>
                          </m:r>
                        </m:sub>
                      </m:sSub>
                      <m:r>
                        <a:rPr lang="en-US" b="0" i="1" smtClean="0">
                          <a:solidFill>
                            <a:schemeClr val="bg1">
                              <a:lumMod val="75000"/>
                            </a:schemeClr>
                          </a:solidFill>
                          <a:latin typeface="Cambria Math" panose="02040503050406030204" pitchFamily="18" charset="0"/>
                        </a:rPr>
                        <m:t>)</m:t>
                      </m:r>
                    </m:oMath>
                  </m:oMathPara>
                </a14:m>
                <a:endParaRPr lang="en-US" dirty="0">
                  <a:solidFill>
                    <a:schemeClr val="bg1">
                      <a:lumMod val="75000"/>
                    </a:schemeClr>
                  </a:solidFill>
                </a:endParaRPr>
              </a:p>
            </p:txBody>
          </p:sp>
        </mc:Choice>
        <mc:Fallback xmlns="">
          <p:sp>
            <p:nvSpPr>
              <p:cNvPr id="141" name="TextBox 140">
                <a:extLst>
                  <a:ext uri="{FF2B5EF4-FFF2-40B4-BE49-F238E27FC236}">
                    <a16:creationId xmlns:a16="http://schemas.microsoft.com/office/drawing/2014/main" id="{ADC3B1A3-1A68-035F-AD99-B73DCEB07D65}"/>
                  </a:ext>
                </a:extLst>
              </p:cNvPr>
              <p:cNvSpPr txBox="1">
                <a:spLocks noRot="1" noChangeAspect="1" noMove="1" noResize="1" noEditPoints="1" noAdjustHandles="1" noChangeArrowheads="1" noChangeShapeType="1" noTextEdit="1"/>
              </p:cNvSpPr>
              <p:nvPr/>
            </p:nvSpPr>
            <p:spPr>
              <a:xfrm>
                <a:off x="336884" y="4940786"/>
                <a:ext cx="1432828" cy="369332"/>
              </a:xfrm>
              <a:prstGeom prst="rect">
                <a:avLst/>
              </a:prstGeom>
              <a:blipFill>
                <a:blip r:embed="rId11"/>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0B01C43C-FF9F-AB6B-8D6D-350C01645C9A}"/>
                  </a:ext>
                </a:extLst>
              </p:cNvPr>
              <p:cNvSpPr txBox="1"/>
              <p:nvPr/>
            </p:nvSpPr>
            <p:spPr>
              <a:xfrm>
                <a:off x="4230205" y="4881013"/>
                <a:ext cx="14328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𝑝</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𝑘</m:t>
                          </m:r>
                        </m:e>
                        <m:sub>
                          <m:r>
                            <a:rPr lang="en-US" b="0" i="1" smtClean="0">
                              <a:solidFill>
                                <a:schemeClr val="accent2">
                                  <a:lumMod val="75000"/>
                                </a:schemeClr>
                              </a:solidFill>
                              <a:latin typeface="Cambria Math" panose="02040503050406030204" pitchFamily="18" charset="0"/>
                            </a:rPr>
                            <m:t>01</m:t>
                          </m:r>
                        </m:sub>
                      </m:sSub>
                      <m:r>
                        <a:rPr lang="en-US" b="0" i="1" smtClean="0">
                          <a:solidFill>
                            <a:schemeClr val="accent2">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01</m:t>
                          </m:r>
                        </m:sub>
                      </m:sSub>
                      <m:r>
                        <a:rPr lang="en-US" b="0" i="1" smtClean="0">
                          <a:solidFill>
                            <a:schemeClr val="accent2">
                              <a:lumMod val="75000"/>
                            </a:schemeClr>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142" name="TextBox 141">
                <a:extLst>
                  <a:ext uri="{FF2B5EF4-FFF2-40B4-BE49-F238E27FC236}">
                    <a16:creationId xmlns:a16="http://schemas.microsoft.com/office/drawing/2014/main" id="{0B01C43C-FF9F-AB6B-8D6D-350C01645C9A}"/>
                  </a:ext>
                </a:extLst>
              </p:cNvPr>
              <p:cNvSpPr txBox="1">
                <a:spLocks noRot="1" noChangeAspect="1" noMove="1" noResize="1" noEditPoints="1" noAdjustHandles="1" noChangeArrowheads="1" noChangeShapeType="1" noTextEdit="1"/>
              </p:cNvSpPr>
              <p:nvPr/>
            </p:nvSpPr>
            <p:spPr>
              <a:xfrm>
                <a:off x="4230205" y="4881013"/>
                <a:ext cx="1432828" cy="369332"/>
              </a:xfrm>
              <a:prstGeom prst="rect">
                <a:avLst/>
              </a:prstGeom>
              <a:blipFill>
                <a:blip r:embed="rId1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E602DF27-FDDC-F72A-1565-FB24AA57F900}"/>
                  </a:ext>
                </a:extLst>
              </p:cNvPr>
              <p:cNvSpPr txBox="1"/>
              <p:nvPr/>
            </p:nvSpPr>
            <p:spPr>
              <a:xfrm>
                <a:off x="6282909" y="4947668"/>
                <a:ext cx="14221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𝑝</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10</m:t>
                          </m:r>
                        </m:sub>
                      </m:sSub>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10</m:t>
                          </m:r>
                        </m:sub>
                      </m:sSub>
                      <m:r>
                        <a:rPr lang="en-US" b="0" i="1" smtClean="0">
                          <a:solidFill>
                            <a:schemeClr val="bg1">
                              <a:lumMod val="75000"/>
                            </a:schemeClr>
                          </a:solidFill>
                          <a:latin typeface="Cambria Math" panose="02040503050406030204" pitchFamily="18" charset="0"/>
                        </a:rPr>
                        <m:t>)</m:t>
                      </m:r>
                    </m:oMath>
                  </m:oMathPara>
                </a14:m>
                <a:endParaRPr lang="en-US" dirty="0">
                  <a:solidFill>
                    <a:schemeClr val="bg1">
                      <a:lumMod val="75000"/>
                    </a:schemeClr>
                  </a:solidFill>
                </a:endParaRPr>
              </a:p>
            </p:txBody>
          </p:sp>
        </mc:Choice>
        <mc:Fallback xmlns="">
          <p:sp>
            <p:nvSpPr>
              <p:cNvPr id="143" name="TextBox 142">
                <a:extLst>
                  <a:ext uri="{FF2B5EF4-FFF2-40B4-BE49-F238E27FC236}">
                    <a16:creationId xmlns:a16="http://schemas.microsoft.com/office/drawing/2014/main" id="{E602DF27-FDDC-F72A-1565-FB24AA57F900}"/>
                  </a:ext>
                </a:extLst>
              </p:cNvPr>
              <p:cNvSpPr txBox="1">
                <a:spLocks noRot="1" noChangeAspect="1" noMove="1" noResize="1" noEditPoints="1" noAdjustHandles="1" noChangeArrowheads="1" noChangeShapeType="1" noTextEdit="1"/>
              </p:cNvSpPr>
              <p:nvPr/>
            </p:nvSpPr>
            <p:spPr>
              <a:xfrm>
                <a:off x="6282909" y="4947668"/>
                <a:ext cx="1422184" cy="369332"/>
              </a:xfrm>
              <a:prstGeom prst="rect">
                <a:avLst/>
              </a:prstGeom>
              <a:blipFill>
                <a:blip r:embed="rId1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0479FC0D-FA91-E7E0-B726-602E9E67B9C6}"/>
                  </a:ext>
                </a:extLst>
              </p:cNvPr>
              <p:cNvSpPr txBox="1"/>
              <p:nvPr/>
            </p:nvSpPr>
            <p:spPr>
              <a:xfrm>
                <a:off x="10117460" y="4977583"/>
                <a:ext cx="14221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𝑝</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11</m:t>
                          </m:r>
                        </m:sub>
                      </m:sSub>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11</m:t>
                          </m:r>
                        </m:sub>
                      </m:sSub>
                      <m:r>
                        <a:rPr lang="en-US" b="0" i="1" smtClean="0">
                          <a:solidFill>
                            <a:schemeClr val="bg1">
                              <a:lumMod val="75000"/>
                            </a:schemeClr>
                          </a:solidFill>
                          <a:latin typeface="Cambria Math" panose="02040503050406030204" pitchFamily="18" charset="0"/>
                        </a:rPr>
                        <m:t>)</m:t>
                      </m:r>
                    </m:oMath>
                  </m:oMathPara>
                </a14:m>
                <a:endParaRPr lang="en-US" dirty="0">
                  <a:solidFill>
                    <a:schemeClr val="bg1">
                      <a:lumMod val="75000"/>
                    </a:schemeClr>
                  </a:solidFill>
                </a:endParaRPr>
              </a:p>
            </p:txBody>
          </p:sp>
        </mc:Choice>
        <mc:Fallback xmlns="">
          <p:sp>
            <p:nvSpPr>
              <p:cNvPr id="144" name="TextBox 143">
                <a:extLst>
                  <a:ext uri="{FF2B5EF4-FFF2-40B4-BE49-F238E27FC236}">
                    <a16:creationId xmlns:a16="http://schemas.microsoft.com/office/drawing/2014/main" id="{0479FC0D-FA91-E7E0-B726-602E9E67B9C6}"/>
                  </a:ext>
                </a:extLst>
              </p:cNvPr>
              <p:cNvSpPr txBox="1">
                <a:spLocks noRot="1" noChangeAspect="1" noMove="1" noResize="1" noEditPoints="1" noAdjustHandles="1" noChangeArrowheads="1" noChangeShapeType="1" noTextEdit="1"/>
              </p:cNvSpPr>
              <p:nvPr/>
            </p:nvSpPr>
            <p:spPr>
              <a:xfrm>
                <a:off x="10117460" y="4977583"/>
                <a:ext cx="1422184" cy="369332"/>
              </a:xfrm>
              <a:prstGeom prst="rect">
                <a:avLst/>
              </a:prstGeom>
              <a:blipFill>
                <a:blip r:embed="rId14"/>
                <a:stretch>
                  <a:fillRect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1D76D3B9-62BE-9019-EEB1-6C4D34D9B5DF}"/>
                  </a:ext>
                </a:extLst>
              </p:cNvPr>
              <p:cNvSpPr txBox="1"/>
              <p:nvPr/>
            </p:nvSpPr>
            <p:spPr>
              <a:xfrm>
                <a:off x="5369867" y="2236644"/>
                <a:ext cx="10284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𝑝𝑘</m:t>
                      </m:r>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𝑠𝑘</m:t>
                      </m:r>
                      <m:r>
                        <a:rPr lang="en-US" b="0" i="1" smtClean="0">
                          <a:solidFill>
                            <a:schemeClr val="accent2">
                              <a:lumMod val="75000"/>
                            </a:schemeClr>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146" name="TextBox 145">
                <a:extLst>
                  <a:ext uri="{FF2B5EF4-FFF2-40B4-BE49-F238E27FC236}">
                    <a16:creationId xmlns:a16="http://schemas.microsoft.com/office/drawing/2014/main" id="{1D76D3B9-62BE-9019-EEB1-6C4D34D9B5DF}"/>
                  </a:ext>
                </a:extLst>
              </p:cNvPr>
              <p:cNvSpPr txBox="1">
                <a:spLocks noRot="1" noChangeAspect="1" noMove="1" noResize="1" noEditPoints="1" noAdjustHandles="1" noChangeArrowheads="1" noChangeShapeType="1" noTextEdit="1"/>
              </p:cNvSpPr>
              <p:nvPr/>
            </p:nvSpPr>
            <p:spPr>
              <a:xfrm>
                <a:off x="5369867" y="2236644"/>
                <a:ext cx="1028487" cy="369332"/>
              </a:xfrm>
              <a:prstGeom prst="rect">
                <a:avLst/>
              </a:prstGeom>
              <a:blipFill>
                <a:blip r:embed="rId15"/>
                <a:stretch>
                  <a:fillRect b="-17241"/>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83DEF588-535E-12CC-F661-C0F6D8569DD9}"/>
              </a:ext>
            </a:extLst>
          </p:cNvPr>
          <p:cNvGrpSpPr/>
          <p:nvPr/>
        </p:nvGrpSpPr>
        <p:grpSpPr>
          <a:xfrm>
            <a:off x="3166957" y="5987951"/>
            <a:ext cx="929148" cy="555219"/>
            <a:chOff x="5981267" y="1805834"/>
            <a:chExt cx="929148" cy="555219"/>
          </a:xfrm>
        </p:grpSpPr>
        <p:sp>
          <p:nvSpPr>
            <p:cNvPr id="5" name="Rounded Rectangle 4">
              <a:extLst>
                <a:ext uri="{FF2B5EF4-FFF2-40B4-BE49-F238E27FC236}">
                  <a16:creationId xmlns:a16="http://schemas.microsoft.com/office/drawing/2014/main" id="{9136EF32-00EB-4CD9-3357-915BFA3C269C}"/>
                </a:ext>
              </a:extLst>
            </p:cNvPr>
            <p:cNvSpPr/>
            <p:nvPr/>
          </p:nvSpPr>
          <p:spPr>
            <a:xfrm>
              <a:off x="5981267" y="1827743"/>
              <a:ext cx="929148" cy="516194"/>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6" name="Graphic 5" descr="Checkbox Checked outline">
              <a:extLst>
                <a:ext uri="{FF2B5EF4-FFF2-40B4-BE49-F238E27FC236}">
                  <a16:creationId xmlns:a16="http://schemas.microsoft.com/office/drawing/2014/main" id="{4A744589-F981-3844-76F9-9C8CA9ACDF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7" name="Group 6">
              <a:extLst>
                <a:ext uri="{FF2B5EF4-FFF2-40B4-BE49-F238E27FC236}">
                  <a16:creationId xmlns:a16="http://schemas.microsoft.com/office/drawing/2014/main" id="{E89D31A0-4C76-3FC6-52F4-1E21483CD3B8}"/>
                </a:ext>
              </a:extLst>
            </p:cNvPr>
            <p:cNvGrpSpPr/>
            <p:nvPr/>
          </p:nvGrpSpPr>
          <p:grpSpPr>
            <a:xfrm>
              <a:off x="6011570" y="1893645"/>
              <a:ext cx="745742" cy="467408"/>
              <a:chOff x="6011570" y="1893645"/>
              <a:chExt cx="745742" cy="467408"/>
            </a:xfrm>
          </p:grpSpPr>
          <p:pic>
            <p:nvPicPr>
              <p:cNvPr id="11" name="Graphic 10" descr="Checkbox Checked outline">
                <a:extLst>
                  <a:ext uri="{FF2B5EF4-FFF2-40B4-BE49-F238E27FC236}">
                    <a16:creationId xmlns:a16="http://schemas.microsoft.com/office/drawing/2014/main" id="{B47B4DE0-A679-A067-EB18-7B6AC70A2C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3" name="Freeform 12">
                <a:extLst>
                  <a:ext uri="{FF2B5EF4-FFF2-40B4-BE49-F238E27FC236}">
                    <a16:creationId xmlns:a16="http://schemas.microsoft.com/office/drawing/2014/main" id="{7C0E4138-94FF-82EC-B21C-B7CB99FFFEC5}"/>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365A88D0-7AEF-8F08-81F5-2CA02755EC9E}"/>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CF84C98-4A97-6529-B9D7-A0185E6BBC28}"/>
                  </a:ext>
                </a:extLst>
              </p:cNvPr>
              <p:cNvSpPr txBox="1"/>
              <p:nvPr/>
            </p:nvSpPr>
            <p:spPr>
              <a:xfrm>
                <a:off x="2915117" y="6486542"/>
                <a:ext cx="13071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𝑝</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𝑘</m:t>
                          </m:r>
                        </m:e>
                        <m:sub>
                          <m:r>
                            <a:rPr lang="en-US" b="0" i="1" smtClean="0">
                              <a:solidFill>
                                <a:schemeClr val="accent2">
                                  <a:lumMod val="75000"/>
                                </a:schemeClr>
                              </a:solidFill>
                              <a:latin typeface="Cambria Math" panose="02040503050406030204" pitchFamily="18" charset="0"/>
                            </a:rPr>
                            <m:t>𝐶</m:t>
                          </m:r>
                        </m:sub>
                      </m:sSub>
                      <m:r>
                        <a:rPr lang="en-US" b="0" i="1" smtClean="0">
                          <a:solidFill>
                            <a:schemeClr val="accent2">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𝐶</m:t>
                          </m:r>
                        </m:sub>
                      </m:sSub>
                      <m:r>
                        <a:rPr lang="en-US" b="0" i="1" smtClean="0">
                          <a:solidFill>
                            <a:schemeClr val="accent2">
                              <a:lumMod val="75000"/>
                            </a:schemeClr>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15" name="TextBox 14">
                <a:extLst>
                  <a:ext uri="{FF2B5EF4-FFF2-40B4-BE49-F238E27FC236}">
                    <a16:creationId xmlns:a16="http://schemas.microsoft.com/office/drawing/2014/main" id="{8CF84C98-4A97-6529-B9D7-A0185E6BBC28}"/>
                  </a:ext>
                </a:extLst>
              </p:cNvPr>
              <p:cNvSpPr txBox="1">
                <a:spLocks noRot="1" noChangeAspect="1" noMove="1" noResize="1" noEditPoints="1" noAdjustHandles="1" noChangeArrowheads="1" noChangeShapeType="1" noTextEdit="1"/>
              </p:cNvSpPr>
              <p:nvPr/>
            </p:nvSpPr>
            <p:spPr>
              <a:xfrm>
                <a:off x="2915117" y="6486542"/>
                <a:ext cx="1307153" cy="369332"/>
              </a:xfrm>
              <a:prstGeom prst="rect">
                <a:avLst/>
              </a:prstGeom>
              <a:blipFill>
                <a:blip r:embed="rId16"/>
                <a:stretch>
                  <a:fillRect b="-16667"/>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4EE998FD-8C52-4330-38FC-8D2C56B19BFF}"/>
              </a:ext>
            </a:extLst>
          </p:cNvPr>
          <p:cNvSpPr txBox="1"/>
          <p:nvPr/>
        </p:nvSpPr>
        <p:spPr>
          <a:xfrm rot="5400000">
            <a:off x="2789302" y="4913040"/>
            <a:ext cx="811441" cy="707886"/>
          </a:xfrm>
          <a:prstGeom prst="rect">
            <a:avLst/>
          </a:prstGeom>
          <a:noFill/>
        </p:spPr>
        <p:txBody>
          <a:bodyPr wrap="none" rtlCol="0">
            <a:spAutoFit/>
          </a:bodyPr>
          <a:lstStyle/>
          <a:p>
            <a:r>
              <a:rPr lang="en-US" sz="4000" dirty="0">
                <a:solidFill>
                  <a:schemeClr val="accent1"/>
                </a:solidFill>
              </a:rPr>
              <a:t>. . .</a:t>
            </a:r>
          </a:p>
        </p:txBody>
      </p:sp>
      <p:sp>
        <p:nvSpPr>
          <p:cNvPr id="29" name="TextBox 28">
            <a:extLst>
              <a:ext uri="{FF2B5EF4-FFF2-40B4-BE49-F238E27FC236}">
                <a16:creationId xmlns:a16="http://schemas.microsoft.com/office/drawing/2014/main" id="{C28D4E6A-24A3-5646-D197-0B436ED4D1ED}"/>
              </a:ext>
            </a:extLst>
          </p:cNvPr>
          <p:cNvSpPr txBox="1"/>
          <p:nvPr/>
        </p:nvSpPr>
        <p:spPr>
          <a:xfrm rot="5400000">
            <a:off x="8777139" y="4913728"/>
            <a:ext cx="811441" cy="707886"/>
          </a:xfrm>
          <a:prstGeom prst="rect">
            <a:avLst/>
          </a:prstGeom>
          <a:noFill/>
        </p:spPr>
        <p:txBody>
          <a:bodyPr wrap="none" rtlCol="0">
            <a:spAutoFit/>
          </a:bodyPr>
          <a:lstStyle/>
          <a:p>
            <a:r>
              <a:rPr lang="en-US" sz="4000" dirty="0">
                <a:solidFill>
                  <a:schemeClr val="accent1"/>
                </a:solidFill>
              </a:rPr>
              <a:t>. . .</a:t>
            </a:r>
          </a:p>
        </p:txBody>
      </p:sp>
      <p:pic>
        <p:nvPicPr>
          <p:cNvPr id="30" name="Graphic 29" descr="Box with solid fill">
            <a:extLst>
              <a:ext uri="{FF2B5EF4-FFF2-40B4-BE49-F238E27FC236}">
                <a16:creationId xmlns:a16="http://schemas.microsoft.com/office/drawing/2014/main" id="{636161E0-2A1E-68D5-2117-90275B5FF5E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82925" y="1607952"/>
            <a:ext cx="914400" cy="914400"/>
          </a:xfrm>
          <a:prstGeom prst="rect">
            <a:avLst/>
          </a:prstGeom>
        </p:spPr>
      </p:pic>
      <p:sp>
        <p:nvSpPr>
          <p:cNvPr id="31" name="TextBox 30">
            <a:extLst>
              <a:ext uri="{FF2B5EF4-FFF2-40B4-BE49-F238E27FC236}">
                <a16:creationId xmlns:a16="http://schemas.microsoft.com/office/drawing/2014/main" id="{F293DB4A-C498-8F42-0780-EB159F24B5A7}"/>
              </a:ext>
            </a:extLst>
          </p:cNvPr>
          <p:cNvSpPr txBox="1"/>
          <p:nvPr/>
        </p:nvSpPr>
        <p:spPr>
          <a:xfrm>
            <a:off x="349619" y="2399398"/>
            <a:ext cx="1765228" cy="646331"/>
          </a:xfrm>
          <a:prstGeom prst="rect">
            <a:avLst/>
          </a:prstGeom>
          <a:noFill/>
        </p:spPr>
        <p:txBody>
          <a:bodyPr wrap="none" rtlCol="0">
            <a:spAutoFit/>
          </a:bodyPr>
          <a:lstStyle/>
          <a:p>
            <a:pPr algn="ctr"/>
            <a:r>
              <a:rPr lang="en-US" dirty="0"/>
              <a:t>commitment to </a:t>
            </a:r>
          </a:p>
          <a:p>
            <a:pPr algn="ctr"/>
            <a:r>
              <a:rPr lang="en-US" dirty="0"/>
              <a:t>PRF</a:t>
            </a:r>
          </a:p>
        </p:txBody>
      </p:sp>
    </p:spTree>
    <p:extLst>
      <p:ext uri="{BB962C8B-B14F-4D97-AF65-F5344CB8AC3E}">
        <p14:creationId xmlns:p14="http://schemas.microsoft.com/office/powerpoint/2010/main" val="1633309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B6C022-D998-7E0D-925E-D37B9F624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3C2A6-152D-0230-7474-66DE77A831A9}"/>
              </a:ext>
            </a:extLst>
          </p:cNvPr>
          <p:cNvSpPr>
            <a:spLocks noGrp="1"/>
          </p:cNvSpPr>
          <p:nvPr>
            <p:ph type="title"/>
          </p:nvPr>
        </p:nvSpPr>
        <p:spPr>
          <a:xfrm>
            <a:off x="336884" y="441833"/>
            <a:ext cx="11325060" cy="771079"/>
          </a:xfrm>
        </p:spPr>
        <p:txBody>
          <a:bodyPr>
            <a:normAutofit/>
          </a:bodyPr>
          <a:lstStyle/>
          <a:p>
            <a:r>
              <a:rPr lang="en-US" sz="3600" dirty="0"/>
              <a:t>Transformation to Multi-theorem: Take 1</a:t>
            </a:r>
          </a:p>
        </p:txBody>
      </p:sp>
      <p:sp>
        <p:nvSpPr>
          <p:cNvPr id="4" name="Title 1">
            <a:extLst>
              <a:ext uri="{FF2B5EF4-FFF2-40B4-BE49-F238E27FC236}">
                <a16:creationId xmlns:a16="http://schemas.microsoft.com/office/drawing/2014/main" id="{55434FF8-3114-6FCB-B41E-9BC321354B1F}"/>
              </a:ext>
            </a:extLst>
          </p:cNvPr>
          <p:cNvSpPr txBox="1">
            <a:spLocks/>
          </p:cNvSpPr>
          <p:nvPr/>
        </p:nvSpPr>
        <p:spPr>
          <a:xfrm>
            <a:off x="489284" y="1180158"/>
            <a:ext cx="11172660" cy="38317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0" indent="0">
              <a:buNone/>
            </a:pPr>
            <a:r>
              <a:rPr lang="en-US" sz="1800" dirty="0"/>
              <a:t>Similar to transformation from one-time to many-time signatures</a:t>
            </a:r>
          </a:p>
        </p:txBody>
      </p:sp>
      <p:grpSp>
        <p:nvGrpSpPr>
          <p:cNvPr id="66" name="Group 65">
            <a:extLst>
              <a:ext uri="{FF2B5EF4-FFF2-40B4-BE49-F238E27FC236}">
                <a16:creationId xmlns:a16="http://schemas.microsoft.com/office/drawing/2014/main" id="{E42E983D-04C6-C875-9DB8-999A8D8B12A6}"/>
              </a:ext>
            </a:extLst>
          </p:cNvPr>
          <p:cNvGrpSpPr/>
          <p:nvPr/>
        </p:nvGrpSpPr>
        <p:grpSpPr>
          <a:xfrm>
            <a:off x="2535384" y="3091507"/>
            <a:ext cx="929148" cy="555219"/>
            <a:chOff x="5981267" y="1805834"/>
            <a:chExt cx="929148" cy="555219"/>
          </a:xfrm>
        </p:grpSpPr>
        <p:sp>
          <p:nvSpPr>
            <p:cNvPr id="12" name="Rounded Rectangle 11">
              <a:extLst>
                <a:ext uri="{FF2B5EF4-FFF2-40B4-BE49-F238E27FC236}">
                  <a16:creationId xmlns:a16="http://schemas.microsoft.com/office/drawing/2014/main" id="{3A677961-5753-54B3-6155-BB5C993FEE10}"/>
                </a:ext>
              </a:extLst>
            </p:cNvPr>
            <p:cNvSpPr/>
            <p:nvPr/>
          </p:nvSpPr>
          <p:spPr>
            <a:xfrm>
              <a:off x="5981267" y="1827743"/>
              <a:ext cx="929148" cy="516194"/>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54" name="Graphic 53" descr="Checkbox Checked outline">
              <a:extLst>
                <a:ext uri="{FF2B5EF4-FFF2-40B4-BE49-F238E27FC236}">
                  <a16:creationId xmlns:a16="http://schemas.microsoft.com/office/drawing/2014/main" id="{17F51B33-BB2B-77E7-F62F-833F800485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59" name="Group 58">
              <a:extLst>
                <a:ext uri="{FF2B5EF4-FFF2-40B4-BE49-F238E27FC236}">
                  <a16:creationId xmlns:a16="http://schemas.microsoft.com/office/drawing/2014/main" id="{7A3325E0-271B-9885-C07F-738035FD87E6}"/>
                </a:ext>
              </a:extLst>
            </p:cNvPr>
            <p:cNvGrpSpPr/>
            <p:nvPr/>
          </p:nvGrpSpPr>
          <p:grpSpPr>
            <a:xfrm>
              <a:off x="6011570" y="1893645"/>
              <a:ext cx="745742" cy="467408"/>
              <a:chOff x="6011570" y="1893645"/>
              <a:chExt cx="745742" cy="467408"/>
            </a:xfrm>
          </p:grpSpPr>
          <p:pic>
            <p:nvPicPr>
              <p:cNvPr id="53" name="Graphic 52" descr="Checkbox Checked outline">
                <a:extLst>
                  <a:ext uri="{FF2B5EF4-FFF2-40B4-BE49-F238E27FC236}">
                    <a16:creationId xmlns:a16="http://schemas.microsoft.com/office/drawing/2014/main" id="{316BCC50-9CBA-1208-06DB-284A3643FB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57" name="Freeform 56">
                <a:extLst>
                  <a:ext uri="{FF2B5EF4-FFF2-40B4-BE49-F238E27FC236}">
                    <a16:creationId xmlns:a16="http://schemas.microsoft.com/office/drawing/2014/main" id="{8CCD2782-37FC-9D6D-831C-AA0DD751A405}"/>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a:extLst>
                  <a:ext uri="{FF2B5EF4-FFF2-40B4-BE49-F238E27FC236}">
                    <a16:creationId xmlns:a16="http://schemas.microsoft.com/office/drawing/2014/main" id="{A3A38F7D-2046-55B8-03A1-11B6FDC99062}"/>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8" name="Rounded Rectangle 67">
            <a:extLst>
              <a:ext uri="{FF2B5EF4-FFF2-40B4-BE49-F238E27FC236}">
                <a16:creationId xmlns:a16="http://schemas.microsoft.com/office/drawing/2014/main" id="{E68872AC-3D91-1B6B-B9C6-FD9EB2B8AC2E}"/>
              </a:ext>
            </a:extLst>
          </p:cNvPr>
          <p:cNvSpPr/>
          <p:nvPr/>
        </p:nvSpPr>
        <p:spPr>
          <a:xfrm>
            <a:off x="588724" y="4404331"/>
            <a:ext cx="929148" cy="516194"/>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4" name="Graphic 68" descr="Checkbox Checked outline">
            <a:extLst>
              <a:ext uri="{FF2B5EF4-FFF2-40B4-BE49-F238E27FC236}">
                <a16:creationId xmlns:a16="http://schemas.microsoft.com/office/drawing/2014/main" id="{D13CEB81-9383-4A67-0B4B-2EA1663BD21B}"/>
              </a:ext>
            </a:extLst>
          </p:cNvPr>
          <p:cNvGrpSpPr/>
          <p:nvPr/>
        </p:nvGrpSpPr>
        <p:grpSpPr>
          <a:xfrm>
            <a:off x="685669" y="4449064"/>
            <a:ext cx="157519" cy="157519"/>
            <a:chOff x="685669" y="5003539"/>
            <a:chExt cx="157519" cy="157519"/>
          </a:xfrm>
          <a:solidFill>
            <a:schemeClr val="bg1">
              <a:lumMod val="85000"/>
            </a:schemeClr>
          </a:solidFill>
        </p:grpSpPr>
        <p:sp>
          <p:nvSpPr>
            <p:cNvPr id="25" name="Freeform 24">
              <a:extLst>
                <a:ext uri="{FF2B5EF4-FFF2-40B4-BE49-F238E27FC236}">
                  <a16:creationId xmlns:a16="http://schemas.microsoft.com/office/drawing/2014/main" id="{AFFDA869-F2D7-88B4-0E23-CD572EDDAFEB}"/>
                </a:ext>
              </a:extLst>
            </p:cNvPr>
            <p:cNvSpPr/>
            <p:nvPr/>
          </p:nvSpPr>
          <p:spPr>
            <a:xfrm>
              <a:off x="685669" y="5003539"/>
              <a:ext cx="157519" cy="157519"/>
            </a:xfrm>
            <a:custGeom>
              <a:avLst/>
              <a:gdLst>
                <a:gd name="connsiteX0" fmla="*/ 151461 w 157519"/>
                <a:gd name="connsiteY0" fmla="*/ 6058 h 157519"/>
                <a:gd name="connsiteX1" fmla="*/ 151461 w 157519"/>
                <a:gd name="connsiteY1" fmla="*/ 151461 h 157519"/>
                <a:gd name="connsiteX2" fmla="*/ 6058 w 157519"/>
                <a:gd name="connsiteY2" fmla="*/ 151461 h 157519"/>
                <a:gd name="connsiteX3" fmla="*/ 6058 w 157519"/>
                <a:gd name="connsiteY3" fmla="*/ 6058 h 157519"/>
                <a:gd name="connsiteX4" fmla="*/ 151461 w 157519"/>
                <a:gd name="connsiteY4" fmla="*/ 6058 h 157519"/>
                <a:gd name="connsiteX5" fmla="*/ 157519 w 157519"/>
                <a:gd name="connsiteY5" fmla="*/ 0 h 157519"/>
                <a:gd name="connsiteX6" fmla="*/ 0 w 157519"/>
                <a:gd name="connsiteY6" fmla="*/ 0 h 157519"/>
                <a:gd name="connsiteX7" fmla="*/ 0 w 157519"/>
                <a:gd name="connsiteY7" fmla="*/ 157519 h 157519"/>
                <a:gd name="connsiteX8" fmla="*/ 157519 w 157519"/>
                <a:gd name="connsiteY8" fmla="*/ 157519 h 157519"/>
                <a:gd name="connsiteX9" fmla="*/ 157519 w 157519"/>
                <a:gd name="connsiteY9" fmla="*/ 0 h 1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19" h="157519">
                  <a:moveTo>
                    <a:pt x="151461" y="6058"/>
                  </a:moveTo>
                  <a:lnTo>
                    <a:pt x="151461" y="151461"/>
                  </a:lnTo>
                  <a:lnTo>
                    <a:pt x="6058" y="151461"/>
                  </a:lnTo>
                  <a:lnTo>
                    <a:pt x="6058" y="6058"/>
                  </a:lnTo>
                  <a:lnTo>
                    <a:pt x="151461" y="6058"/>
                  </a:lnTo>
                  <a:moveTo>
                    <a:pt x="157519" y="0"/>
                  </a:moveTo>
                  <a:lnTo>
                    <a:pt x="0" y="0"/>
                  </a:lnTo>
                  <a:lnTo>
                    <a:pt x="0" y="157519"/>
                  </a:lnTo>
                  <a:lnTo>
                    <a:pt x="157519" y="157519"/>
                  </a:lnTo>
                  <a:lnTo>
                    <a:pt x="157519" y="0"/>
                  </a:lnTo>
                  <a:close/>
                </a:path>
              </a:pathLst>
            </a:custGeom>
            <a:grpFill/>
            <a:ln w="2977" cap="flat">
              <a:solidFill>
                <a:schemeClr val="bg1">
                  <a:lumMod val="85000"/>
                </a:schemeClr>
              </a:solid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46CA5C4-803D-CA2D-1870-FE9E05991A5A}"/>
                </a:ext>
              </a:extLst>
            </p:cNvPr>
            <p:cNvSpPr/>
            <p:nvPr/>
          </p:nvSpPr>
          <p:spPr>
            <a:xfrm>
              <a:off x="710791" y="5040777"/>
              <a:ext cx="107276" cy="77611"/>
            </a:xfrm>
            <a:custGeom>
              <a:avLst/>
              <a:gdLst>
                <a:gd name="connsiteX0" fmla="*/ 33948 w 107276"/>
                <a:gd name="connsiteY0" fmla="*/ 77612 h 77611"/>
                <a:gd name="connsiteX1" fmla="*/ 0 w 107276"/>
                <a:gd name="connsiteY1" fmla="*/ 43663 h 77611"/>
                <a:gd name="connsiteX2" fmla="*/ 4283 w 107276"/>
                <a:gd name="connsiteY2" fmla="*/ 39380 h 77611"/>
                <a:gd name="connsiteX3" fmla="*/ 33948 w 107276"/>
                <a:gd name="connsiteY3" fmla="*/ 69045 h 77611"/>
                <a:gd name="connsiteX4" fmla="*/ 102993 w 107276"/>
                <a:gd name="connsiteY4" fmla="*/ 0 h 77611"/>
                <a:gd name="connsiteX5" fmla="*/ 107277 w 107276"/>
                <a:gd name="connsiteY5" fmla="*/ 4283 h 77611"/>
                <a:gd name="connsiteX6" fmla="*/ 33948 w 107276"/>
                <a:gd name="connsiteY6" fmla="*/ 77612 h 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76" h="77611">
                  <a:moveTo>
                    <a:pt x="33948" y="77612"/>
                  </a:moveTo>
                  <a:lnTo>
                    <a:pt x="0" y="43663"/>
                  </a:lnTo>
                  <a:lnTo>
                    <a:pt x="4283" y="39380"/>
                  </a:lnTo>
                  <a:lnTo>
                    <a:pt x="33948" y="69045"/>
                  </a:lnTo>
                  <a:lnTo>
                    <a:pt x="102993" y="0"/>
                  </a:lnTo>
                  <a:lnTo>
                    <a:pt x="107277" y="4283"/>
                  </a:lnTo>
                  <a:lnTo>
                    <a:pt x="33948" y="77612"/>
                  </a:lnTo>
                  <a:close/>
                </a:path>
              </a:pathLst>
            </a:custGeom>
            <a:grpFill/>
            <a:ln w="2977" cap="flat">
              <a:solidFill>
                <a:schemeClr val="bg1">
                  <a:lumMod val="85000"/>
                </a:schemeClr>
              </a:solidFill>
              <a:prstDash val="solid"/>
              <a:miter/>
            </a:ln>
          </p:spPr>
          <p:txBody>
            <a:bodyPr rtlCol="0" anchor="ctr"/>
            <a:lstStyle/>
            <a:p>
              <a:endParaRPr lang="en-US"/>
            </a:p>
          </p:txBody>
        </p:sp>
      </p:grpSp>
      <p:grpSp>
        <p:nvGrpSpPr>
          <p:cNvPr id="70" name="Group 69">
            <a:extLst>
              <a:ext uri="{FF2B5EF4-FFF2-40B4-BE49-F238E27FC236}">
                <a16:creationId xmlns:a16="http://schemas.microsoft.com/office/drawing/2014/main" id="{AE7250BD-DF22-D764-5189-74E9C09648AE}"/>
              </a:ext>
            </a:extLst>
          </p:cNvPr>
          <p:cNvGrpSpPr/>
          <p:nvPr/>
        </p:nvGrpSpPr>
        <p:grpSpPr>
          <a:xfrm>
            <a:off x="619027" y="4470233"/>
            <a:ext cx="745742" cy="467408"/>
            <a:chOff x="6011570" y="1893645"/>
            <a:chExt cx="745742" cy="467408"/>
          </a:xfrm>
        </p:grpSpPr>
        <p:pic>
          <p:nvPicPr>
            <p:cNvPr id="71" name="Graphic 70" descr="Checkbox Checked outline">
              <a:extLst>
                <a:ext uri="{FF2B5EF4-FFF2-40B4-BE49-F238E27FC236}">
                  <a16:creationId xmlns:a16="http://schemas.microsoft.com/office/drawing/2014/main" id="{6A000ED6-6DC0-E580-7816-1AB2F1BAE5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1570" y="2070248"/>
              <a:ext cx="290805" cy="290805"/>
            </a:xfrm>
            <a:prstGeom prst="rect">
              <a:avLst/>
            </a:prstGeom>
          </p:spPr>
        </p:pic>
        <p:sp>
          <p:nvSpPr>
            <p:cNvPr id="72" name="Freeform 71">
              <a:extLst>
                <a:ext uri="{FF2B5EF4-FFF2-40B4-BE49-F238E27FC236}">
                  <a16:creationId xmlns:a16="http://schemas.microsoft.com/office/drawing/2014/main" id="{D32431C1-BD77-9DEA-1A03-FB13E28D08A5}"/>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ECEF12BD-EE53-5F4E-884F-C71B878E3833}"/>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EAE65AB2-D631-F8F7-50D8-ED516EBBF445}"/>
              </a:ext>
            </a:extLst>
          </p:cNvPr>
          <p:cNvGrpSpPr/>
          <p:nvPr/>
        </p:nvGrpSpPr>
        <p:grpSpPr>
          <a:xfrm>
            <a:off x="4482045" y="4382422"/>
            <a:ext cx="929148" cy="555219"/>
            <a:chOff x="5981267" y="1805834"/>
            <a:chExt cx="929148" cy="555219"/>
          </a:xfrm>
        </p:grpSpPr>
        <p:sp>
          <p:nvSpPr>
            <p:cNvPr id="75" name="Rounded Rectangle 74">
              <a:extLst>
                <a:ext uri="{FF2B5EF4-FFF2-40B4-BE49-F238E27FC236}">
                  <a16:creationId xmlns:a16="http://schemas.microsoft.com/office/drawing/2014/main" id="{9285696E-1EAC-B2D4-88B0-401CDF7D5561}"/>
                </a:ext>
              </a:extLst>
            </p:cNvPr>
            <p:cNvSpPr/>
            <p:nvPr/>
          </p:nvSpPr>
          <p:spPr>
            <a:xfrm>
              <a:off x="5981267" y="1827743"/>
              <a:ext cx="929148" cy="516194"/>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76" name="Graphic 75" descr="Checkbox Checked outline">
              <a:extLst>
                <a:ext uri="{FF2B5EF4-FFF2-40B4-BE49-F238E27FC236}">
                  <a16:creationId xmlns:a16="http://schemas.microsoft.com/office/drawing/2014/main" id="{2F81555B-7FA2-FB86-DD9B-79F4188E3C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77" name="Group 76">
              <a:extLst>
                <a:ext uri="{FF2B5EF4-FFF2-40B4-BE49-F238E27FC236}">
                  <a16:creationId xmlns:a16="http://schemas.microsoft.com/office/drawing/2014/main" id="{7E2633AC-4ADB-337F-1C39-55B8D85E9C75}"/>
                </a:ext>
              </a:extLst>
            </p:cNvPr>
            <p:cNvGrpSpPr/>
            <p:nvPr/>
          </p:nvGrpSpPr>
          <p:grpSpPr>
            <a:xfrm>
              <a:off x="6011570" y="1893645"/>
              <a:ext cx="745742" cy="467408"/>
              <a:chOff x="6011570" y="1893645"/>
              <a:chExt cx="745742" cy="467408"/>
            </a:xfrm>
          </p:grpSpPr>
          <p:pic>
            <p:nvPicPr>
              <p:cNvPr id="78" name="Graphic 77" descr="Checkbox Checked outline">
                <a:extLst>
                  <a:ext uri="{FF2B5EF4-FFF2-40B4-BE49-F238E27FC236}">
                    <a16:creationId xmlns:a16="http://schemas.microsoft.com/office/drawing/2014/main" id="{53BC2FC9-0396-F291-7AF9-4DF770BBE3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79" name="Freeform 78">
                <a:extLst>
                  <a:ext uri="{FF2B5EF4-FFF2-40B4-BE49-F238E27FC236}">
                    <a16:creationId xmlns:a16="http://schemas.microsoft.com/office/drawing/2014/main" id="{945A1339-CCCF-58E4-30DF-49D33B8FC7CA}"/>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a:extLst>
                  <a:ext uri="{FF2B5EF4-FFF2-40B4-BE49-F238E27FC236}">
                    <a16:creationId xmlns:a16="http://schemas.microsoft.com/office/drawing/2014/main" id="{4664EBF3-056B-DBB6-E102-5C84EE3DB116}"/>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2" name="Rounded Rectangle 81">
            <a:extLst>
              <a:ext uri="{FF2B5EF4-FFF2-40B4-BE49-F238E27FC236}">
                <a16:creationId xmlns:a16="http://schemas.microsoft.com/office/drawing/2014/main" id="{D0FD8A0A-44CE-A14D-A575-A21A90DC881A}"/>
              </a:ext>
            </a:extLst>
          </p:cNvPr>
          <p:cNvSpPr/>
          <p:nvPr/>
        </p:nvSpPr>
        <p:spPr>
          <a:xfrm>
            <a:off x="8447269" y="3113416"/>
            <a:ext cx="929148" cy="516194"/>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3" name="Graphic 82" descr="Checkbox Checked outline">
            <a:extLst>
              <a:ext uri="{FF2B5EF4-FFF2-40B4-BE49-F238E27FC236}">
                <a16:creationId xmlns:a16="http://schemas.microsoft.com/office/drawing/2014/main" id="{009A6D83-D77B-DD80-C356-10CABBD6CE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77572" y="3091507"/>
            <a:ext cx="290805" cy="290805"/>
          </a:xfrm>
          <a:prstGeom prst="rect">
            <a:avLst/>
          </a:prstGeom>
        </p:spPr>
      </p:pic>
      <p:grpSp>
        <p:nvGrpSpPr>
          <p:cNvPr id="84" name="Group 83">
            <a:extLst>
              <a:ext uri="{FF2B5EF4-FFF2-40B4-BE49-F238E27FC236}">
                <a16:creationId xmlns:a16="http://schemas.microsoft.com/office/drawing/2014/main" id="{0475B211-7536-3052-E9CF-E67FB92EBEB5}"/>
              </a:ext>
            </a:extLst>
          </p:cNvPr>
          <p:cNvGrpSpPr/>
          <p:nvPr/>
        </p:nvGrpSpPr>
        <p:grpSpPr>
          <a:xfrm>
            <a:off x="8477572" y="3179318"/>
            <a:ext cx="745742" cy="467408"/>
            <a:chOff x="6011570" y="1893645"/>
            <a:chExt cx="745742" cy="467408"/>
          </a:xfrm>
        </p:grpSpPr>
        <p:pic>
          <p:nvPicPr>
            <p:cNvPr id="85" name="Graphic 84" descr="Checkbox Checked outline">
              <a:extLst>
                <a:ext uri="{FF2B5EF4-FFF2-40B4-BE49-F238E27FC236}">
                  <a16:creationId xmlns:a16="http://schemas.microsoft.com/office/drawing/2014/main" id="{F6680B0B-CA86-7F8A-D672-0856AA10D9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1570" y="2070248"/>
              <a:ext cx="290805" cy="290805"/>
            </a:xfrm>
            <a:prstGeom prst="rect">
              <a:avLst/>
            </a:prstGeom>
          </p:spPr>
        </p:pic>
        <p:sp>
          <p:nvSpPr>
            <p:cNvPr id="86" name="Freeform 85">
              <a:extLst>
                <a:ext uri="{FF2B5EF4-FFF2-40B4-BE49-F238E27FC236}">
                  <a16:creationId xmlns:a16="http://schemas.microsoft.com/office/drawing/2014/main" id="{D8DD4168-3348-380A-67BB-6C755B94925A}"/>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a:extLst>
                <a:ext uri="{FF2B5EF4-FFF2-40B4-BE49-F238E27FC236}">
                  <a16:creationId xmlns:a16="http://schemas.microsoft.com/office/drawing/2014/main" id="{2F6CE0AE-3A7A-D182-5CA0-90F882791B11}"/>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9C0EAC72-A50F-685C-3416-5BD56CC46A03}"/>
              </a:ext>
            </a:extLst>
          </p:cNvPr>
          <p:cNvGrpSpPr/>
          <p:nvPr/>
        </p:nvGrpSpPr>
        <p:grpSpPr>
          <a:xfrm>
            <a:off x="6500609" y="4382422"/>
            <a:ext cx="929148" cy="555219"/>
            <a:chOff x="5981267" y="1805834"/>
            <a:chExt cx="929148" cy="555219"/>
          </a:xfrm>
        </p:grpSpPr>
        <p:sp>
          <p:nvSpPr>
            <p:cNvPr id="89" name="Rounded Rectangle 88">
              <a:extLst>
                <a:ext uri="{FF2B5EF4-FFF2-40B4-BE49-F238E27FC236}">
                  <a16:creationId xmlns:a16="http://schemas.microsoft.com/office/drawing/2014/main" id="{60AD3B71-FD63-F07F-06CF-7E62337AFDC7}"/>
                </a:ext>
              </a:extLst>
            </p:cNvPr>
            <p:cNvSpPr/>
            <p:nvPr/>
          </p:nvSpPr>
          <p:spPr>
            <a:xfrm>
              <a:off x="5981267" y="1827743"/>
              <a:ext cx="929148" cy="516194"/>
            </a:xfrm>
            <a:prstGeom prst="roundRect">
              <a:avLst/>
            </a:prstGeom>
            <a:no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90" name="Graphic 89" descr="Checkbox Checked outline">
              <a:extLst>
                <a:ext uri="{FF2B5EF4-FFF2-40B4-BE49-F238E27FC236}">
                  <a16:creationId xmlns:a16="http://schemas.microsoft.com/office/drawing/2014/main" id="{24E67E46-3E03-8A31-7A7F-A4EE5DC4AF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1570" y="1805834"/>
              <a:ext cx="290805" cy="290805"/>
            </a:xfrm>
            <a:prstGeom prst="rect">
              <a:avLst/>
            </a:prstGeom>
          </p:spPr>
        </p:pic>
        <p:grpSp>
          <p:nvGrpSpPr>
            <p:cNvPr id="91" name="Group 90">
              <a:extLst>
                <a:ext uri="{FF2B5EF4-FFF2-40B4-BE49-F238E27FC236}">
                  <a16:creationId xmlns:a16="http://schemas.microsoft.com/office/drawing/2014/main" id="{731F87C4-D324-0042-29C3-4B11745A1BF7}"/>
                </a:ext>
              </a:extLst>
            </p:cNvPr>
            <p:cNvGrpSpPr/>
            <p:nvPr/>
          </p:nvGrpSpPr>
          <p:grpSpPr>
            <a:xfrm>
              <a:off x="6011570" y="1893645"/>
              <a:ext cx="745742" cy="467408"/>
              <a:chOff x="6011570" y="1893645"/>
              <a:chExt cx="745742" cy="467408"/>
            </a:xfrm>
          </p:grpSpPr>
          <p:pic>
            <p:nvPicPr>
              <p:cNvPr id="92" name="Graphic 91" descr="Checkbox Checked outline">
                <a:extLst>
                  <a:ext uri="{FF2B5EF4-FFF2-40B4-BE49-F238E27FC236}">
                    <a16:creationId xmlns:a16="http://schemas.microsoft.com/office/drawing/2014/main" id="{79FCF3F6-B45B-C049-8D09-7EB2773434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1570" y="2070248"/>
                <a:ext cx="290805" cy="290805"/>
              </a:xfrm>
              <a:prstGeom prst="rect">
                <a:avLst/>
              </a:prstGeom>
            </p:spPr>
          </p:pic>
          <p:sp>
            <p:nvSpPr>
              <p:cNvPr id="93" name="Freeform 92">
                <a:extLst>
                  <a:ext uri="{FF2B5EF4-FFF2-40B4-BE49-F238E27FC236}">
                    <a16:creationId xmlns:a16="http://schemas.microsoft.com/office/drawing/2014/main" id="{58E34368-8BC1-162D-E745-A5D42B43A6FB}"/>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a:extLst>
                  <a:ext uri="{FF2B5EF4-FFF2-40B4-BE49-F238E27FC236}">
                    <a16:creationId xmlns:a16="http://schemas.microsoft.com/office/drawing/2014/main" id="{E1FB0450-6641-DD1D-584E-00B9A703F209}"/>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6" name="Rounded Rectangle 95">
            <a:extLst>
              <a:ext uri="{FF2B5EF4-FFF2-40B4-BE49-F238E27FC236}">
                <a16:creationId xmlns:a16="http://schemas.microsoft.com/office/drawing/2014/main" id="{F8288F5C-E9D0-7B59-BB39-2869EF4CA56E}"/>
              </a:ext>
            </a:extLst>
          </p:cNvPr>
          <p:cNvSpPr/>
          <p:nvPr/>
        </p:nvSpPr>
        <p:spPr>
          <a:xfrm>
            <a:off x="10393930" y="4404331"/>
            <a:ext cx="929148" cy="516194"/>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97" name="Graphic 96" descr="Checkbox Checked outline">
            <a:extLst>
              <a:ext uri="{FF2B5EF4-FFF2-40B4-BE49-F238E27FC236}">
                <a16:creationId xmlns:a16="http://schemas.microsoft.com/office/drawing/2014/main" id="{6C41C525-22E6-E86D-FB4C-5807736B8B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24233" y="4382422"/>
            <a:ext cx="290805" cy="290805"/>
          </a:xfrm>
          <a:prstGeom prst="rect">
            <a:avLst/>
          </a:prstGeom>
        </p:spPr>
      </p:pic>
      <p:grpSp>
        <p:nvGrpSpPr>
          <p:cNvPr id="98" name="Group 97">
            <a:extLst>
              <a:ext uri="{FF2B5EF4-FFF2-40B4-BE49-F238E27FC236}">
                <a16:creationId xmlns:a16="http://schemas.microsoft.com/office/drawing/2014/main" id="{FC6AD10B-52A2-3B46-F8B7-28548555E1FE}"/>
              </a:ext>
            </a:extLst>
          </p:cNvPr>
          <p:cNvGrpSpPr/>
          <p:nvPr/>
        </p:nvGrpSpPr>
        <p:grpSpPr>
          <a:xfrm>
            <a:off x="10424233" y="4470233"/>
            <a:ext cx="745742" cy="467408"/>
            <a:chOff x="6011570" y="1893645"/>
            <a:chExt cx="745742" cy="467408"/>
          </a:xfrm>
        </p:grpSpPr>
        <p:pic>
          <p:nvPicPr>
            <p:cNvPr id="99" name="Graphic 98" descr="Checkbox Checked outline">
              <a:extLst>
                <a:ext uri="{FF2B5EF4-FFF2-40B4-BE49-F238E27FC236}">
                  <a16:creationId xmlns:a16="http://schemas.microsoft.com/office/drawing/2014/main" id="{D1380D6D-4312-7EB6-A26B-A0CC5AC74B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1570" y="2070248"/>
              <a:ext cx="290805" cy="290805"/>
            </a:xfrm>
            <a:prstGeom prst="rect">
              <a:avLst/>
            </a:prstGeom>
          </p:spPr>
        </p:pic>
        <p:sp>
          <p:nvSpPr>
            <p:cNvPr id="100" name="Freeform 99">
              <a:extLst>
                <a:ext uri="{FF2B5EF4-FFF2-40B4-BE49-F238E27FC236}">
                  <a16:creationId xmlns:a16="http://schemas.microsoft.com/office/drawing/2014/main" id="{279CE931-6194-2D10-BF56-6768F08D0627}"/>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a:extLst>
                <a:ext uri="{FF2B5EF4-FFF2-40B4-BE49-F238E27FC236}">
                  <a16:creationId xmlns:a16="http://schemas.microsoft.com/office/drawing/2014/main" id="{245BBE80-5D0E-C6F0-DD09-CDDB4D8AE14F}"/>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5" name="Group 104">
            <a:extLst>
              <a:ext uri="{FF2B5EF4-FFF2-40B4-BE49-F238E27FC236}">
                <a16:creationId xmlns:a16="http://schemas.microsoft.com/office/drawing/2014/main" id="{1709159C-2168-0E2C-607C-B332F9ADE02F}"/>
              </a:ext>
            </a:extLst>
          </p:cNvPr>
          <p:cNvGrpSpPr/>
          <p:nvPr/>
        </p:nvGrpSpPr>
        <p:grpSpPr>
          <a:xfrm>
            <a:off x="5411193" y="1701540"/>
            <a:ext cx="929148" cy="555219"/>
            <a:chOff x="5981267" y="1805834"/>
            <a:chExt cx="929148" cy="555219"/>
          </a:xfrm>
        </p:grpSpPr>
        <p:sp>
          <p:nvSpPr>
            <p:cNvPr id="106" name="Rounded Rectangle 105">
              <a:extLst>
                <a:ext uri="{FF2B5EF4-FFF2-40B4-BE49-F238E27FC236}">
                  <a16:creationId xmlns:a16="http://schemas.microsoft.com/office/drawing/2014/main" id="{F8DC54C6-78D6-76E5-AB95-29909BDD59E0}"/>
                </a:ext>
              </a:extLst>
            </p:cNvPr>
            <p:cNvSpPr/>
            <p:nvPr/>
          </p:nvSpPr>
          <p:spPr>
            <a:xfrm>
              <a:off x="5981267" y="1827743"/>
              <a:ext cx="929148" cy="516194"/>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107" name="Graphic 106" descr="Checkbox Checked outline">
              <a:extLst>
                <a:ext uri="{FF2B5EF4-FFF2-40B4-BE49-F238E27FC236}">
                  <a16:creationId xmlns:a16="http://schemas.microsoft.com/office/drawing/2014/main" id="{DAF55434-57F5-63E3-C023-219C07CECB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108" name="Group 107">
              <a:extLst>
                <a:ext uri="{FF2B5EF4-FFF2-40B4-BE49-F238E27FC236}">
                  <a16:creationId xmlns:a16="http://schemas.microsoft.com/office/drawing/2014/main" id="{50F2B191-B5B1-D9E0-0AEB-91EC17B932EB}"/>
                </a:ext>
              </a:extLst>
            </p:cNvPr>
            <p:cNvGrpSpPr/>
            <p:nvPr/>
          </p:nvGrpSpPr>
          <p:grpSpPr>
            <a:xfrm>
              <a:off x="6011570" y="1893645"/>
              <a:ext cx="745742" cy="467408"/>
              <a:chOff x="6011570" y="1893645"/>
              <a:chExt cx="745742" cy="467408"/>
            </a:xfrm>
          </p:grpSpPr>
          <p:pic>
            <p:nvPicPr>
              <p:cNvPr id="109" name="Graphic 108" descr="Checkbox Checked outline">
                <a:extLst>
                  <a:ext uri="{FF2B5EF4-FFF2-40B4-BE49-F238E27FC236}">
                    <a16:creationId xmlns:a16="http://schemas.microsoft.com/office/drawing/2014/main" id="{57ADC78D-819B-9656-A1F6-FF10F39FFC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10" name="Freeform 109">
                <a:extLst>
                  <a:ext uri="{FF2B5EF4-FFF2-40B4-BE49-F238E27FC236}">
                    <a16:creationId xmlns:a16="http://schemas.microsoft.com/office/drawing/2014/main" id="{A712DA4C-C834-6003-135C-F4432D26B915}"/>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a:extLst>
                  <a:ext uri="{FF2B5EF4-FFF2-40B4-BE49-F238E27FC236}">
                    <a16:creationId xmlns:a16="http://schemas.microsoft.com/office/drawing/2014/main" id="{E58F4A10-4AC4-B819-3A8F-28F6481DC573}"/>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22" name="Straight Arrow Connector 121">
            <a:extLst>
              <a:ext uri="{FF2B5EF4-FFF2-40B4-BE49-F238E27FC236}">
                <a16:creationId xmlns:a16="http://schemas.microsoft.com/office/drawing/2014/main" id="{5DB2365B-ABCE-575A-EEE4-64C282816A7D}"/>
              </a:ext>
            </a:extLst>
          </p:cNvPr>
          <p:cNvCxnSpPr>
            <a:cxnSpLocks/>
            <a:stCxn id="106" idx="1"/>
            <a:endCxn id="12" idx="0"/>
          </p:cNvCxnSpPr>
          <p:nvPr/>
        </p:nvCxnSpPr>
        <p:spPr>
          <a:xfrm flipH="1">
            <a:off x="2999958" y="1981546"/>
            <a:ext cx="2411235" cy="113187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25" name="Straight Arrow Connector 124">
            <a:extLst>
              <a:ext uri="{FF2B5EF4-FFF2-40B4-BE49-F238E27FC236}">
                <a16:creationId xmlns:a16="http://schemas.microsoft.com/office/drawing/2014/main" id="{032C7383-5726-B06C-27E1-7CEA3C949B2D}"/>
              </a:ext>
            </a:extLst>
          </p:cNvPr>
          <p:cNvCxnSpPr>
            <a:cxnSpLocks/>
            <a:stCxn id="106" idx="3"/>
            <a:endCxn id="82" idx="0"/>
          </p:cNvCxnSpPr>
          <p:nvPr/>
        </p:nvCxnSpPr>
        <p:spPr>
          <a:xfrm>
            <a:off x="6340341" y="1981546"/>
            <a:ext cx="2571502" cy="1131870"/>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250D0259-931E-ABC1-A876-E9F3931242E7}"/>
              </a:ext>
            </a:extLst>
          </p:cNvPr>
          <p:cNvCxnSpPr>
            <a:cxnSpLocks/>
            <a:stCxn id="12" idx="1"/>
            <a:endCxn id="68" idx="0"/>
          </p:cNvCxnSpPr>
          <p:nvPr/>
        </p:nvCxnSpPr>
        <p:spPr>
          <a:xfrm flipH="1">
            <a:off x="1053298" y="3371513"/>
            <a:ext cx="1482086" cy="103281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4CDE37BC-F033-77A9-935E-92D08B36E99A}"/>
              </a:ext>
            </a:extLst>
          </p:cNvPr>
          <p:cNvCxnSpPr>
            <a:cxnSpLocks/>
            <a:stCxn id="12" idx="3"/>
          </p:cNvCxnSpPr>
          <p:nvPr/>
        </p:nvCxnSpPr>
        <p:spPr>
          <a:xfrm>
            <a:off x="3464532" y="3371513"/>
            <a:ext cx="1529191" cy="101090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34" name="Straight Arrow Connector 133">
            <a:extLst>
              <a:ext uri="{FF2B5EF4-FFF2-40B4-BE49-F238E27FC236}">
                <a16:creationId xmlns:a16="http://schemas.microsoft.com/office/drawing/2014/main" id="{12BA0952-02D3-3B24-FDF7-A21613BCDEE4}"/>
              </a:ext>
            </a:extLst>
          </p:cNvPr>
          <p:cNvCxnSpPr>
            <a:cxnSpLocks/>
            <a:stCxn id="82" idx="1"/>
            <a:endCxn id="89" idx="0"/>
          </p:cNvCxnSpPr>
          <p:nvPr/>
        </p:nvCxnSpPr>
        <p:spPr>
          <a:xfrm flipH="1">
            <a:off x="6965183" y="3371513"/>
            <a:ext cx="1482086" cy="103281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E92B310D-C82B-67EA-603B-A9013021744A}"/>
              </a:ext>
            </a:extLst>
          </p:cNvPr>
          <p:cNvCxnSpPr>
            <a:cxnSpLocks/>
            <a:stCxn id="82" idx="3"/>
            <a:endCxn id="96" idx="0"/>
          </p:cNvCxnSpPr>
          <p:nvPr/>
        </p:nvCxnSpPr>
        <p:spPr>
          <a:xfrm>
            <a:off x="9376417" y="3371513"/>
            <a:ext cx="1482087" cy="103281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54E07EFC-CB86-0814-E7FA-AAA0F346FC43}"/>
                  </a:ext>
                </a:extLst>
              </p:cNvPr>
              <p:cNvSpPr txBox="1"/>
              <p:nvPr/>
            </p:nvSpPr>
            <p:spPr>
              <a:xfrm>
                <a:off x="8381511" y="3608025"/>
                <a:ext cx="12266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𝑝</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1</m:t>
                          </m:r>
                        </m:sub>
                      </m:sSub>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1</m:t>
                          </m:r>
                        </m:sub>
                      </m:sSub>
                      <m:r>
                        <a:rPr lang="en-US" b="0" i="1" smtClean="0">
                          <a:solidFill>
                            <a:schemeClr val="bg1">
                              <a:lumMod val="75000"/>
                            </a:schemeClr>
                          </a:solidFill>
                          <a:latin typeface="Cambria Math" panose="02040503050406030204" pitchFamily="18" charset="0"/>
                        </a:rPr>
                        <m:t>)</m:t>
                      </m:r>
                    </m:oMath>
                  </m:oMathPara>
                </a14:m>
                <a:endParaRPr lang="en-US" dirty="0">
                  <a:solidFill>
                    <a:schemeClr val="bg1">
                      <a:lumMod val="75000"/>
                    </a:schemeClr>
                  </a:solidFill>
                </a:endParaRPr>
              </a:p>
            </p:txBody>
          </p:sp>
        </mc:Choice>
        <mc:Fallback xmlns="">
          <p:sp>
            <p:nvSpPr>
              <p:cNvPr id="139" name="TextBox 138">
                <a:extLst>
                  <a:ext uri="{FF2B5EF4-FFF2-40B4-BE49-F238E27FC236}">
                    <a16:creationId xmlns:a16="http://schemas.microsoft.com/office/drawing/2014/main" id="{54E07EFC-CB86-0814-E7FA-AAA0F346FC43}"/>
                  </a:ext>
                </a:extLst>
              </p:cNvPr>
              <p:cNvSpPr txBox="1">
                <a:spLocks noRot="1" noChangeAspect="1" noMove="1" noResize="1" noEditPoints="1" noAdjustHandles="1" noChangeArrowheads="1" noChangeShapeType="1" noTextEdit="1"/>
              </p:cNvSpPr>
              <p:nvPr/>
            </p:nvSpPr>
            <p:spPr>
              <a:xfrm>
                <a:off x="8381511" y="3608025"/>
                <a:ext cx="1226618" cy="369332"/>
              </a:xfrm>
              <a:prstGeom prst="rect">
                <a:avLst/>
              </a:prstGeom>
              <a:blipFill>
                <a:blip r:embed="rId9"/>
                <a:stretch>
                  <a:fillRect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C5A7CF18-9140-1015-5EDF-98DDD95F0F33}"/>
                  </a:ext>
                </a:extLst>
              </p:cNvPr>
              <p:cNvSpPr txBox="1"/>
              <p:nvPr/>
            </p:nvSpPr>
            <p:spPr>
              <a:xfrm>
                <a:off x="2394269" y="3596163"/>
                <a:ext cx="12372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𝑝</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𝑘</m:t>
                          </m:r>
                        </m:e>
                        <m:sub>
                          <m:r>
                            <a:rPr lang="en-US" b="0" i="1" smtClean="0">
                              <a:solidFill>
                                <a:schemeClr val="accent2">
                                  <a:lumMod val="75000"/>
                                </a:schemeClr>
                              </a:solidFill>
                              <a:latin typeface="Cambria Math" panose="02040503050406030204" pitchFamily="18" charset="0"/>
                            </a:rPr>
                            <m:t>0</m:t>
                          </m:r>
                        </m:sub>
                      </m:sSub>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m:t>
                          </m:r>
                        </m:sub>
                      </m:sSub>
                      <m:r>
                        <a:rPr lang="en-US" b="0" i="1" smtClean="0">
                          <a:solidFill>
                            <a:schemeClr val="accent2">
                              <a:lumMod val="75000"/>
                            </a:schemeClr>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140" name="TextBox 139">
                <a:extLst>
                  <a:ext uri="{FF2B5EF4-FFF2-40B4-BE49-F238E27FC236}">
                    <a16:creationId xmlns:a16="http://schemas.microsoft.com/office/drawing/2014/main" id="{C5A7CF18-9140-1015-5EDF-98DDD95F0F33}"/>
                  </a:ext>
                </a:extLst>
              </p:cNvPr>
              <p:cNvSpPr txBox="1">
                <a:spLocks noRot="1" noChangeAspect="1" noMove="1" noResize="1" noEditPoints="1" noAdjustHandles="1" noChangeArrowheads="1" noChangeShapeType="1" noTextEdit="1"/>
              </p:cNvSpPr>
              <p:nvPr/>
            </p:nvSpPr>
            <p:spPr>
              <a:xfrm>
                <a:off x="2394269" y="3596163"/>
                <a:ext cx="1237262"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B0A6D45E-3471-3D52-2D7A-3283EEAE10C1}"/>
                  </a:ext>
                </a:extLst>
              </p:cNvPr>
              <p:cNvSpPr txBox="1"/>
              <p:nvPr/>
            </p:nvSpPr>
            <p:spPr>
              <a:xfrm>
                <a:off x="336884" y="4940786"/>
                <a:ext cx="14328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𝑝</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00</m:t>
                          </m:r>
                        </m:sub>
                      </m:sSub>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00</m:t>
                          </m:r>
                        </m:sub>
                      </m:sSub>
                      <m:r>
                        <a:rPr lang="en-US" b="0" i="1" smtClean="0">
                          <a:solidFill>
                            <a:schemeClr val="bg1">
                              <a:lumMod val="75000"/>
                            </a:schemeClr>
                          </a:solidFill>
                          <a:latin typeface="Cambria Math" panose="02040503050406030204" pitchFamily="18" charset="0"/>
                        </a:rPr>
                        <m:t>)</m:t>
                      </m:r>
                    </m:oMath>
                  </m:oMathPara>
                </a14:m>
                <a:endParaRPr lang="en-US" dirty="0">
                  <a:solidFill>
                    <a:schemeClr val="bg1">
                      <a:lumMod val="75000"/>
                    </a:schemeClr>
                  </a:solidFill>
                </a:endParaRPr>
              </a:p>
            </p:txBody>
          </p:sp>
        </mc:Choice>
        <mc:Fallback xmlns="">
          <p:sp>
            <p:nvSpPr>
              <p:cNvPr id="141" name="TextBox 140">
                <a:extLst>
                  <a:ext uri="{FF2B5EF4-FFF2-40B4-BE49-F238E27FC236}">
                    <a16:creationId xmlns:a16="http://schemas.microsoft.com/office/drawing/2014/main" id="{B0A6D45E-3471-3D52-2D7A-3283EEAE10C1}"/>
                  </a:ext>
                </a:extLst>
              </p:cNvPr>
              <p:cNvSpPr txBox="1">
                <a:spLocks noRot="1" noChangeAspect="1" noMove="1" noResize="1" noEditPoints="1" noAdjustHandles="1" noChangeArrowheads="1" noChangeShapeType="1" noTextEdit="1"/>
              </p:cNvSpPr>
              <p:nvPr/>
            </p:nvSpPr>
            <p:spPr>
              <a:xfrm>
                <a:off x="336884" y="4940786"/>
                <a:ext cx="1432828" cy="369332"/>
              </a:xfrm>
              <a:prstGeom prst="rect">
                <a:avLst/>
              </a:prstGeom>
              <a:blipFill>
                <a:blip r:embed="rId11"/>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B827B670-F385-9AC4-C147-BF87E557C66E}"/>
                  </a:ext>
                </a:extLst>
              </p:cNvPr>
              <p:cNvSpPr txBox="1"/>
              <p:nvPr/>
            </p:nvSpPr>
            <p:spPr>
              <a:xfrm>
                <a:off x="4230205" y="4881013"/>
                <a:ext cx="14328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𝑝</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𝑘</m:t>
                          </m:r>
                        </m:e>
                        <m:sub>
                          <m:r>
                            <a:rPr lang="en-US" b="0" i="1" smtClean="0">
                              <a:solidFill>
                                <a:schemeClr val="accent2">
                                  <a:lumMod val="75000"/>
                                </a:schemeClr>
                              </a:solidFill>
                              <a:latin typeface="Cambria Math" panose="02040503050406030204" pitchFamily="18" charset="0"/>
                            </a:rPr>
                            <m:t>01</m:t>
                          </m:r>
                        </m:sub>
                      </m:sSub>
                      <m:r>
                        <a:rPr lang="en-US" b="0" i="1" smtClean="0">
                          <a:solidFill>
                            <a:schemeClr val="accent2">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01</m:t>
                          </m:r>
                        </m:sub>
                      </m:sSub>
                      <m:r>
                        <a:rPr lang="en-US" b="0" i="1" smtClean="0">
                          <a:solidFill>
                            <a:schemeClr val="accent2">
                              <a:lumMod val="75000"/>
                            </a:schemeClr>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142" name="TextBox 141">
                <a:extLst>
                  <a:ext uri="{FF2B5EF4-FFF2-40B4-BE49-F238E27FC236}">
                    <a16:creationId xmlns:a16="http://schemas.microsoft.com/office/drawing/2014/main" id="{B827B670-F385-9AC4-C147-BF87E557C66E}"/>
                  </a:ext>
                </a:extLst>
              </p:cNvPr>
              <p:cNvSpPr txBox="1">
                <a:spLocks noRot="1" noChangeAspect="1" noMove="1" noResize="1" noEditPoints="1" noAdjustHandles="1" noChangeArrowheads="1" noChangeShapeType="1" noTextEdit="1"/>
              </p:cNvSpPr>
              <p:nvPr/>
            </p:nvSpPr>
            <p:spPr>
              <a:xfrm>
                <a:off x="4230205" y="4881013"/>
                <a:ext cx="1432828" cy="369332"/>
              </a:xfrm>
              <a:prstGeom prst="rect">
                <a:avLst/>
              </a:prstGeom>
              <a:blipFill>
                <a:blip r:embed="rId1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1F6ACE1B-29F8-6087-C485-6E227FC465C2}"/>
                  </a:ext>
                </a:extLst>
              </p:cNvPr>
              <p:cNvSpPr txBox="1"/>
              <p:nvPr/>
            </p:nvSpPr>
            <p:spPr>
              <a:xfrm>
                <a:off x="6282909" y="4947668"/>
                <a:ext cx="14221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𝑝</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10</m:t>
                          </m:r>
                        </m:sub>
                      </m:sSub>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10</m:t>
                          </m:r>
                        </m:sub>
                      </m:sSub>
                      <m:r>
                        <a:rPr lang="en-US" b="0" i="1" smtClean="0">
                          <a:solidFill>
                            <a:schemeClr val="bg1">
                              <a:lumMod val="75000"/>
                            </a:schemeClr>
                          </a:solidFill>
                          <a:latin typeface="Cambria Math" panose="02040503050406030204" pitchFamily="18" charset="0"/>
                        </a:rPr>
                        <m:t>)</m:t>
                      </m:r>
                    </m:oMath>
                  </m:oMathPara>
                </a14:m>
                <a:endParaRPr lang="en-US" dirty="0">
                  <a:solidFill>
                    <a:schemeClr val="bg1">
                      <a:lumMod val="75000"/>
                    </a:schemeClr>
                  </a:solidFill>
                </a:endParaRPr>
              </a:p>
            </p:txBody>
          </p:sp>
        </mc:Choice>
        <mc:Fallback xmlns="">
          <p:sp>
            <p:nvSpPr>
              <p:cNvPr id="143" name="TextBox 142">
                <a:extLst>
                  <a:ext uri="{FF2B5EF4-FFF2-40B4-BE49-F238E27FC236}">
                    <a16:creationId xmlns:a16="http://schemas.microsoft.com/office/drawing/2014/main" id="{1F6ACE1B-29F8-6087-C485-6E227FC465C2}"/>
                  </a:ext>
                </a:extLst>
              </p:cNvPr>
              <p:cNvSpPr txBox="1">
                <a:spLocks noRot="1" noChangeAspect="1" noMove="1" noResize="1" noEditPoints="1" noAdjustHandles="1" noChangeArrowheads="1" noChangeShapeType="1" noTextEdit="1"/>
              </p:cNvSpPr>
              <p:nvPr/>
            </p:nvSpPr>
            <p:spPr>
              <a:xfrm>
                <a:off x="6282909" y="4947668"/>
                <a:ext cx="1422184" cy="369332"/>
              </a:xfrm>
              <a:prstGeom prst="rect">
                <a:avLst/>
              </a:prstGeom>
              <a:blipFill>
                <a:blip r:embed="rId1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22C793B3-6A2C-24D0-9610-2A7D75365448}"/>
                  </a:ext>
                </a:extLst>
              </p:cNvPr>
              <p:cNvSpPr txBox="1"/>
              <p:nvPr/>
            </p:nvSpPr>
            <p:spPr>
              <a:xfrm>
                <a:off x="10117460" y="4977583"/>
                <a:ext cx="14221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𝑝</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11</m:t>
                          </m:r>
                        </m:sub>
                      </m:sSub>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11</m:t>
                          </m:r>
                        </m:sub>
                      </m:sSub>
                      <m:r>
                        <a:rPr lang="en-US" b="0" i="1" smtClean="0">
                          <a:solidFill>
                            <a:schemeClr val="bg1">
                              <a:lumMod val="75000"/>
                            </a:schemeClr>
                          </a:solidFill>
                          <a:latin typeface="Cambria Math" panose="02040503050406030204" pitchFamily="18" charset="0"/>
                        </a:rPr>
                        <m:t>)</m:t>
                      </m:r>
                    </m:oMath>
                  </m:oMathPara>
                </a14:m>
                <a:endParaRPr lang="en-US" dirty="0">
                  <a:solidFill>
                    <a:schemeClr val="bg1">
                      <a:lumMod val="75000"/>
                    </a:schemeClr>
                  </a:solidFill>
                </a:endParaRPr>
              </a:p>
            </p:txBody>
          </p:sp>
        </mc:Choice>
        <mc:Fallback xmlns="">
          <p:sp>
            <p:nvSpPr>
              <p:cNvPr id="144" name="TextBox 143">
                <a:extLst>
                  <a:ext uri="{FF2B5EF4-FFF2-40B4-BE49-F238E27FC236}">
                    <a16:creationId xmlns:a16="http://schemas.microsoft.com/office/drawing/2014/main" id="{22C793B3-6A2C-24D0-9610-2A7D75365448}"/>
                  </a:ext>
                </a:extLst>
              </p:cNvPr>
              <p:cNvSpPr txBox="1">
                <a:spLocks noRot="1" noChangeAspect="1" noMove="1" noResize="1" noEditPoints="1" noAdjustHandles="1" noChangeArrowheads="1" noChangeShapeType="1" noTextEdit="1"/>
              </p:cNvSpPr>
              <p:nvPr/>
            </p:nvSpPr>
            <p:spPr>
              <a:xfrm>
                <a:off x="10117460" y="4977583"/>
                <a:ext cx="1422184" cy="369332"/>
              </a:xfrm>
              <a:prstGeom prst="rect">
                <a:avLst/>
              </a:prstGeom>
              <a:blipFill>
                <a:blip r:embed="rId14"/>
                <a:stretch>
                  <a:fillRect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37828D12-92AF-65F1-30CD-0E432A42122E}"/>
                  </a:ext>
                </a:extLst>
              </p:cNvPr>
              <p:cNvSpPr txBox="1"/>
              <p:nvPr/>
            </p:nvSpPr>
            <p:spPr>
              <a:xfrm>
                <a:off x="5369867" y="2236644"/>
                <a:ext cx="10284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𝑝𝑘</m:t>
                      </m:r>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𝑠𝑘</m:t>
                      </m:r>
                      <m:r>
                        <a:rPr lang="en-US" b="0" i="1" smtClean="0">
                          <a:solidFill>
                            <a:schemeClr val="accent2">
                              <a:lumMod val="75000"/>
                            </a:schemeClr>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146" name="TextBox 145">
                <a:extLst>
                  <a:ext uri="{FF2B5EF4-FFF2-40B4-BE49-F238E27FC236}">
                    <a16:creationId xmlns:a16="http://schemas.microsoft.com/office/drawing/2014/main" id="{37828D12-92AF-65F1-30CD-0E432A42122E}"/>
                  </a:ext>
                </a:extLst>
              </p:cNvPr>
              <p:cNvSpPr txBox="1">
                <a:spLocks noRot="1" noChangeAspect="1" noMove="1" noResize="1" noEditPoints="1" noAdjustHandles="1" noChangeArrowheads="1" noChangeShapeType="1" noTextEdit="1"/>
              </p:cNvSpPr>
              <p:nvPr/>
            </p:nvSpPr>
            <p:spPr>
              <a:xfrm>
                <a:off x="5369867" y="2236644"/>
                <a:ext cx="1028487" cy="369332"/>
              </a:xfrm>
              <a:prstGeom prst="rect">
                <a:avLst/>
              </a:prstGeom>
              <a:blipFill>
                <a:blip r:embed="rId15"/>
                <a:stretch>
                  <a:fillRect b="-17241"/>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0FDA425-34EE-73F1-1E50-45CAF4357ADA}"/>
              </a:ext>
            </a:extLst>
          </p:cNvPr>
          <p:cNvGrpSpPr/>
          <p:nvPr/>
        </p:nvGrpSpPr>
        <p:grpSpPr>
          <a:xfrm>
            <a:off x="3166957" y="5987951"/>
            <a:ext cx="929148" cy="555219"/>
            <a:chOff x="5981267" y="1805834"/>
            <a:chExt cx="929148" cy="555219"/>
          </a:xfrm>
        </p:grpSpPr>
        <p:sp>
          <p:nvSpPr>
            <p:cNvPr id="5" name="Rounded Rectangle 4">
              <a:extLst>
                <a:ext uri="{FF2B5EF4-FFF2-40B4-BE49-F238E27FC236}">
                  <a16:creationId xmlns:a16="http://schemas.microsoft.com/office/drawing/2014/main" id="{B8766CD9-BD70-B01E-CC51-5B1610329A0E}"/>
                </a:ext>
              </a:extLst>
            </p:cNvPr>
            <p:cNvSpPr/>
            <p:nvPr/>
          </p:nvSpPr>
          <p:spPr>
            <a:xfrm>
              <a:off x="5981267" y="1827743"/>
              <a:ext cx="929148" cy="516194"/>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6" name="Graphic 5" descr="Checkbox Checked outline">
              <a:extLst>
                <a:ext uri="{FF2B5EF4-FFF2-40B4-BE49-F238E27FC236}">
                  <a16:creationId xmlns:a16="http://schemas.microsoft.com/office/drawing/2014/main" id="{3ABA512A-78CA-3371-7675-D6B63DD693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7" name="Group 6">
              <a:extLst>
                <a:ext uri="{FF2B5EF4-FFF2-40B4-BE49-F238E27FC236}">
                  <a16:creationId xmlns:a16="http://schemas.microsoft.com/office/drawing/2014/main" id="{E70BCDF3-9B57-0AAC-776B-18B12269685B}"/>
                </a:ext>
              </a:extLst>
            </p:cNvPr>
            <p:cNvGrpSpPr/>
            <p:nvPr/>
          </p:nvGrpSpPr>
          <p:grpSpPr>
            <a:xfrm>
              <a:off x="6011570" y="1893645"/>
              <a:ext cx="745742" cy="467408"/>
              <a:chOff x="6011570" y="1893645"/>
              <a:chExt cx="745742" cy="467408"/>
            </a:xfrm>
          </p:grpSpPr>
          <p:pic>
            <p:nvPicPr>
              <p:cNvPr id="11" name="Graphic 10" descr="Checkbox Checked outline">
                <a:extLst>
                  <a:ext uri="{FF2B5EF4-FFF2-40B4-BE49-F238E27FC236}">
                    <a16:creationId xmlns:a16="http://schemas.microsoft.com/office/drawing/2014/main" id="{0E021C99-0FE0-4C15-B673-1C85C2DC22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3" name="Freeform 12">
                <a:extLst>
                  <a:ext uri="{FF2B5EF4-FFF2-40B4-BE49-F238E27FC236}">
                    <a16:creationId xmlns:a16="http://schemas.microsoft.com/office/drawing/2014/main" id="{C10B07A0-F7B0-798E-7738-2E1F5F09E923}"/>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E4163B55-8D87-F9F9-DE17-4DC4AF310FCE}"/>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986BA95-FE36-4FF6-5151-ABAFE6A68D13}"/>
                  </a:ext>
                </a:extLst>
              </p:cNvPr>
              <p:cNvSpPr txBox="1"/>
              <p:nvPr/>
            </p:nvSpPr>
            <p:spPr>
              <a:xfrm>
                <a:off x="2915117" y="6486542"/>
                <a:ext cx="13071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𝑝</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𝑘</m:t>
                          </m:r>
                        </m:e>
                        <m:sub>
                          <m:r>
                            <a:rPr lang="en-US" b="0" i="1" smtClean="0">
                              <a:solidFill>
                                <a:schemeClr val="accent2">
                                  <a:lumMod val="75000"/>
                                </a:schemeClr>
                              </a:solidFill>
                              <a:latin typeface="Cambria Math" panose="02040503050406030204" pitchFamily="18" charset="0"/>
                            </a:rPr>
                            <m:t>𝐶</m:t>
                          </m:r>
                        </m:sub>
                      </m:sSub>
                      <m:r>
                        <a:rPr lang="en-US" b="0" i="1" smtClean="0">
                          <a:solidFill>
                            <a:schemeClr val="accent2">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𝐶</m:t>
                          </m:r>
                        </m:sub>
                      </m:sSub>
                      <m:r>
                        <a:rPr lang="en-US" b="0" i="1" smtClean="0">
                          <a:solidFill>
                            <a:schemeClr val="accent2">
                              <a:lumMod val="75000"/>
                            </a:schemeClr>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15" name="TextBox 14">
                <a:extLst>
                  <a:ext uri="{FF2B5EF4-FFF2-40B4-BE49-F238E27FC236}">
                    <a16:creationId xmlns:a16="http://schemas.microsoft.com/office/drawing/2014/main" id="{1986BA95-FE36-4FF6-5151-ABAFE6A68D13}"/>
                  </a:ext>
                </a:extLst>
              </p:cNvPr>
              <p:cNvSpPr txBox="1">
                <a:spLocks noRot="1" noChangeAspect="1" noMove="1" noResize="1" noEditPoints="1" noAdjustHandles="1" noChangeArrowheads="1" noChangeShapeType="1" noTextEdit="1"/>
              </p:cNvSpPr>
              <p:nvPr/>
            </p:nvSpPr>
            <p:spPr>
              <a:xfrm>
                <a:off x="2915117" y="6486542"/>
                <a:ext cx="1307153" cy="369332"/>
              </a:xfrm>
              <a:prstGeom prst="rect">
                <a:avLst/>
              </a:prstGeom>
              <a:blipFill>
                <a:blip r:embed="rId16"/>
                <a:stretch>
                  <a:fillRect b="-16667"/>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B5BC78BB-37E3-B484-7B66-8B8786BFA92F}"/>
              </a:ext>
            </a:extLst>
          </p:cNvPr>
          <p:cNvSpPr txBox="1"/>
          <p:nvPr/>
        </p:nvSpPr>
        <p:spPr>
          <a:xfrm rot="5400000">
            <a:off x="2789302" y="4913040"/>
            <a:ext cx="811441" cy="707886"/>
          </a:xfrm>
          <a:prstGeom prst="rect">
            <a:avLst/>
          </a:prstGeom>
          <a:noFill/>
        </p:spPr>
        <p:txBody>
          <a:bodyPr wrap="none" rtlCol="0">
            <a:spAutoFit/>
          </a:bodyPr>
          <a:lstStyle/>
          <a:p>
            <a:r>
              <a:rPr lang="en-US" sz="4000" dirty="0">
                <a:solidFill>
                  <a:schemeClr val="accent1"/>
                </a:solidFill>
              </a:rPr>
              <a:t>. . .</a:t>
            </a:r>
          </a:p>
        </p:txBody>
      </p:sp>
      <p:sp>
        <p:nvSpPr>
          <p:cNvPr id="29" name="TextBox 28">
            <a:extLst>
              <a:ext uri="{FF2B5EF4-FFF2-40B4-BE49-F238E27FC236}">
                <a16:creationId xmlns:a16="http://schemas.microsoft.com/office/drawing/2014/main" id="{F60B3B5C-7F2D-24A8-B3A9-F3E71E364BB3}"/>
              </a:ext>
            </a:extLst>
          </p:cNvPr>
          <p:cNvSpPr txBox="1"/>
          <p:nvPr/>
        </p:nvSpPr>
        <p:spPr>
          <a:xfrm rot="5400000">
            <a:off x="8777139" y="4913728"/>
            <a:ext cx="811441" cy="707886"/>
          </a:xfrm>
          <a:prstGeom prst="rect">
            <a:avLst/>
          </a:prstGeom>
          <a:noFill/>
        </p:spPr>
        <p:txBody>
          <a:bodyPr wrap="none" rtlCol="0">
            <a:spAutoFit/>
          </a:bodyPr>
          <a:lstStyle/>
          <a:p>
            <a:r>
              <a:rPr lang="en-US" sz="4000" dirty="0">
                <a:solidFill>
                  <a:schemeClr val="accent1"/>
                </a:solidFill>
              </a:rPr>
              <a:t>. . .</a:t>
            </a:r>
          </a:p>
        </p:txBody>
      </p:sp>
      <p:pic>
        <p:nvPicPr>
          <p:cNvPr id="17" name="Graphic 16" descr="Cursor with solid fill">
            <a:extLst>
              <a:ext uri="{FF2B5EF4-FFF2-40B4-BE49-F238E27FC236}">
                <a16:creationId xmlns:a16="http://schemas.microsoft.com/office/drawing/2014/main" id="{71F65BFA-E676-F63D-D970-841A39BFDAD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12727" y="6058035"/>
            <a:ext cx="555274" cy="555274"/>
          </a:xfrm>
          <a:prstGeom prst="rect">
            <a:avLst/>
          </a:prstGeom>
        </p:spPr>
      </p:pic>
      <p:pic>
        <p:nvPicPr>
          <p:cNvPr id="18" name="Graphic 17" descr="Box with solid fill">
            <a:extLst>
              <a:ext uri="{FF2B5EF4-FFF2-40B4-BE49-F238E27FC236}">
                <a16:creationId xmlns:a16="http://schemas.microsoft.com/office/drawing/2014/main" id="{ED0E91B9-E875-52F3-24D6-617737E347F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82925" y="1607952"/>
            <a:ext cx="914400" cy="914400"/>
          </a:xfrm>
          <a:prstGeom prst="rect">
            <a:avLst/>
          </a:prstGeom>
        </p:spPr>
      </p:pic>
      <p:sp>
        <p:nvSpPr>
          <p:cNvPr id="19" name="TextBox 18">
            <a:extLst>
              <a:ext uri="{FF2B5EF4-FFF2-40B4-BE49-F238E27FC236}">
                <a16:creationId xmlns:a16="http://schemas.microsoft.com/office/drawing/2014/main" id="{0BACD513-566A-0C74-AA3C-01211667944B}"/>
              </a:ext>
            </a:extLst>
          </p:cNvPr>
          <p:cNvSpPr txBox="1"/>
          <p:nvPr/>
        </p:nvSpPr>
        <p:spPr>
          <a:xfrm>
            <a:off x="349619" y="2399398"/>
            <a:ext cx="1765228" cy="646331"/>
          </a:xfrm>
          <a:prstGeom prst="rect">
            <a:avLst/>
          </a:prstGeom>
          <a:noFill/>
        </p:spPr>
        <p:txBody>
          <a:bodyPr wrap="none" rtlCol="0">
            <a:spAutoFit/>
          </a:bodyPr>
          <a:lstStyle/>
          <a:p>
            <a:pPr algn="ctr"/>
            <a:r>
              <a:rPr lang="en-US" dirty="0"/>
              <a:t>commitment to </a:t>
            </a:r>
          </a:p>
          <a:p>
            <a:pPr algn="ctr"/>
            <a:r>
              <a:rPr lang="en-US" dirty="0"/>
              <a:t>PRF</a:t>
            </a:r>
          </a:p>
        </p:txBody>
      </p:sp>
    </p:spTree>
    <p:extLst>
      <p:ext uri="{BB962C8B-B14F-4D97-AF65-F5344CB8AC3E}">
        <p14:creationId xmlns:p14="http://schemas.microsoft.com/office/powerpoint/2010/main" val="3934871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719770-1046-DDB2-2B05-6BAA71552C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B450D0-F142-2E70-640E-846FE803144D}"/>
              </a:ext>
            </a:extLst>
          </p:cNvPr>
          <p:cNvSpPr>
            <a:spLocks noGrp="1"/>
          </p:cNvSpPr>
          <p:nvPr>
            <p:ph type="title"/>
          </p:nvPr>
        </p:nvSpPr>
        <p:spPr>
          <a:xfrm>
            <a:off x="336884" y="441833"/>
            <a:ext cx="11325060" cy="771079"/>
          </a:xfrm>
        </p:spPr>
        <p:txBody>
          <a:bodyPr>
            <a:normAutofit/>
          </a:bodyPr>
          <a:lstStyle/>
          <a:p>
            <a:r>
              <a:rPr lang="en-US" sz="3600" dirty="0"/>
              <a:t> Multi-theorem: Take 1 Summary</a:t>
            </a:r>
          </a:p>
        </p:txBody>
      </p:sp>
      <p:sp>
        <p:nvSpPr>
          <p:cNvPr id="4" name="Title 1">
            <a:extLst>
              <a:ext uri="{FF2B5EF4-FFF2-40B4-BE49-F238E27FC236}">
                <a16:creationId xmlns:a16="http://schemas.microsoft.com/office/drawing/2014/main" id="{7EDDB635-956D-1266-2E5C-F10D5F084D90}"/>
              </a:ext>
            </a:extLst>
          </p:cNvPr>
          <p:cNvSpPr txBox="1">
            <a:spLocks/>
          </p:cNvSpPr>
          <p:nvPr/>
        </p:nvSpPr>
        <p:spPr>
          <a:xfrm>
            <a:off x="489284" y="1180158"/>
            <a:ext cx="11172660" cy="38317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0" indent="0">
              <a:buNone/>
            </a:pPr>
            <a:r>
              <a:rPr lang="en-US" sz="1800" dirty="0"/>
              <a:t>Similar to transformation from one-time to many-time signatures</a:t>
            </a:r>
          </a:p>
        </p:txBody>
      </p:sp>
      <p:cxnSp>
        <p:nvCxnSpPr>
          <p:cNvPr id="5" name="Straight Connector 4">
            <a:extLst>
              <a:ext uri="{FF2B5EF4-FFF2-40B4-BE49-F238E27FC236}">
                <a16:creationId xmlns:a16="http://schemas.microsoft.com/office/drawing/2014/main" id="{89C6676D-5DF6-1260-4A6C-E1D5090454E5}"/>
              </a:ext>
            </a:extLst>
          </p:cNvPr>
          <p:cNvCxnSpPr/>
          <p:nvPr/>
        </p:nvCxnSpPr>
        <p:spPr>
          <a:xfrm>
            <a:off x="6071015" y="1963711"/>
            <a:ext cx="0" cy="3717561"/>
          </a:xfrm>
          <a:prstGeom prst="line">
            <a:avLst/>
          </a:prstGeom>
        </p:spPr>
        <p:style>
          <a:lnRef idx="1">
            <a:schemeClr val="dk1"/>
          </a:lnRef>
          <a:fillRef idx="0">
            <a:schemeClr val="dk1"/>
          </a:fillRef>
          <a:effectRef idx="0">
            <a:schemeClr val="dk1"/>
          </a:effectRef>
          <a:fontRef idx="minor">
            <a:schemeClr val="tx1"/>
          </a:fontRef>
        </p:style>
      </p:cxnSp>
      <p:pic>
        <p:nvPicPr>
          <p:cNvPr id="6" name="Graphic 5" descr="Box with solid fill">
            <a:extLst>
              <a:ext uri="{FF2B5EF4-FFF2-40B4-BE49-F238E27FC236}">
                <a16:creationId xmlns:a16="http://schemas.microsoft.com/office/drawing/2014/main" id="{ACD4A0C5-9BB7-C24F-212A-EDB209F042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3270" y="2338037"/>
            <a:ext cx="914400" cy="914400"/>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5DF65547-F5BD-7DB9-5E7E-9119D676E8AD}"/>
                  </a:ext>
                </a:extLst>
              </p:cNvPr>
              <p:cNvSpPr txBox="1"/>
              <p:nvPr/>
            </p:nvSpPr>
            <p:spPr>
              <a:xfrm>
                <a:off x="2267403" y="3069523"/>
                <a:ext cx="1510349" cy="646331"/>
              </a:xfrm>
              <a:prstGeom prst="rect">
                <a:avLst/>
              </a:prstGeom>
              <a:noFill/>
            </p:spPr>
            <p:txBody>
              <a:bodyPr wrap="none" rtlCol="0">
                <a:spAutoFit/>
              </a:bodyPr>
              <a:lstStyle/>
              <a:p>
                <a:pPr algn="ctr"/>
                <a:r>
                  <a:rPr lang="en-US" dirty="0"/>
                  <a:t>commitment </a:t>
                </a:r>
              </a:p>
              <a:p>
                <a:pPr algn="ctr"/>
                <a:r>
                  <a:rPr lang="en-US" dirty="0"/>
                  <a:t>to PRF </a:t>
                </a:r>
                <a14:m>
                  <m:oMath xmlns:m="http://schemas.openxmlformats.org/officeDocument/2006/math">
                    <m:r>
                      <a:rPr lang="en-US" b="0" i="1" smtClean="0">
                        <a:latin typeface="Cambria Math" panose="02040503050406030204" pitchFamily="18" charset="0"/>
                      </a:rPr>
                      <m:t>𝑘</m:t>
                    </m:r>
                  </m:oMath>
                </a14:m>
                <a:endParaRPr lang="en-US" dirty="0"/>
              </a:p>
            </p:txBody>
          </p:sp>
        </mc:Choice>
        <mc:Fallback>
          <p:sp>
            <p:nvSpPr>
              <p:cNvPr id="7" name="TextBox 6">
                <a:extLst>
                  <a:ext uri="{FF2B5EF4-FFF2-40B4-BE49-F238E27FC236}">
                    <a16:creationId xmlns:a16="http://schemas.microsoft.com/office/drawing/2014/main" id="{5DF65547-F5BD-7DB9-5E7E-9119D676E8AD}"/>
                  </a:ext>
                </a:extLst>
              </p:cNvPr>
              <p:cNvSpPr txBox="1">
                <a:spLocks noRot="1" noChangeAspect="1" noMove="1" noResize="1" noEditPoints="1" noAdjustHandles="1" noChangeArrowheads="1" noChangeShapeType="1" noTextEdit="1"/>
              </p:cNvSpPr>
              <p:nvPr/>
            </p:nvSpPr>
            <p:spPr>
              <a:xfrm>
                <a:off x="2267403" y="3069523"/>
                <a:ext cx="1510349" cy="646331"/>
              </a:xfrm>
              <a:prstGeom prst="rect">
                <a:avLst/>
              </a:prstGeom>
              <a:blipFill>
                <a:blip r:embed="rId5"/>
                <a:stretch>
                  <a:fillRect l="-2500" t="-3846" r="-2500" b="-134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EDD699D6-2354-1D81-1B4E-AD3D0FE3D2A8}"/>
                  </a:ext>
                </a:extLst>
              </p:cNvPr>
              <p:cNvSpPr txBox="1"/>
              <p:nvPr/>
            </p:nvSpPr>
            <p:spPr>
              <a:xfrm>
                <a:off x="2095423" y="4878774"/>
                <a:ext cx="3805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oMath>
                  </m:oMathPara>
                </a14:m>
                <a:endParaRPr lang="en-US" dirty="0"/>
              </a:p>
            </p:txBody>
          </p:sp>
        </mc:Choice>
        <mc:Fallback>
          <p:sp>
            <p:nvSpPr>
              <p:cNvPr id="11" name="TextBox 10">
                <a:extLst>
                  <a:ext uri="{FF2B5EF4-FFF2-40B4-BE49-F238E27FC236}">
                    <a16:creationId xmlns:a16="http://schemas.microsoft.com/office/drawing/2014/main" id="{EDD699D6-2354-1D81-1B4E-AD3D0FE3D2A8}"/>
                  </a:ext>
                </a:extLst>
              </p:cNvPr>
              <p:cNvSpPr txBox="1">
                <a:spLocks noRot="1" noChangeAspect="1" noMove="1" noResize="1" noEditPoints="1" noAdjustHandles="1" noChangeArrowheads="1" noChangeShapeType="1" noTextEdit="1"/>
              </p:cNvSpPr>
              <p:nvPr/>
            </p:nvSpPr>
            <p:spPr>
              <a:xfrm>
                <a:off x="2095423" y="4878774"/>
                <a:ext cx="380552" cy="369332"/>
              </a:xfrm>
              <a:prstGeom prst="rect">
                <a:avLst/>
              </a:prstGeom>
              <a:blipFill>
                <a:blip r:embed="rId6"/>
                <a:stretch>
                  <a:fillRect/>
                </a:stretch>
              </a:blipFill>
            </p:spPr>
            <p:txBody>
              <a:bodyPr/>
              <a:lstStyle/>
              <a:p>
                <a:r>
                  <a:rPr lang="en-US">
                    <a:noFill/>
                  </a:rPr>
                  <a:t> </a:t>
                </a:r>
              </a:p>
            </p:txBody>
          </p:sp>
        </mc:Fallback>
      </mc:AlternateContent>
      <p:pic>
        <p:nvPicPr>
          <p:cNvPr id="12" name="Graphic 11" descr="Packing Box Open with solid fill">
            <a:extLst>
              <a:ext uri="{FF2B5EF4-FFF2-40B4-BE49-F238E27FC236}">
                <a16:creationId xmlns:a16="http://schemas.microsoft.com/office/drawing/2014/main" id="{74179776-AA1D-F2E1-3F0D-9A364516F5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05452" y="4430581"/>
            <a:ext cx="914400" cy="914400"/>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5A3C8AC6-BD31-2270-FFCD-0FE265B2CA5B}"/>
                  </a:ext>
                </a:extLst>
              </p:cNvPr>
              <p:cNvSpPr txBox="1"/>
              <p:nvPr/>
            </p:nvSpPr>
            <p:spPr>
              <a:xfrm>
                <a:off x="2733348" y="5268800"/>
                <a:ext cx="1632498" cy="646331"/>
              </a:xfrm>
              <a:prstGeom prst="rect">
                <a:avLst/>
              </a:prstGeom>
              <a:noFill/>
            </p:spPr>
            <p:txBody>
              <a:bodyPr wrap="none" rtlCol="0">
                <a:spAutoFit/>
              </a:bodyPr>
              <a:lstStyle/>
              <a:p>
                <a:pPr algn="ctr"/>
                <a:r>
                  <a:rPr lang="en-US" dirty="0"/>
                  <a:t>opening for </a:t>
                </a:r>
              </a:p>
              <a:p>
                <a:pPr algn="ct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t>commitment</a:t>
                </a:r>
              </a:p>
            </p:txBody>
          </p:sp>
        </mc:Choice>
        <mc:Fallback>
          <p:sp>
            <p:nvSpPr>
              <p:cNvPr id="13" name="TextBox 12">
                <a:extLst>
                  <a:ext uri="{FF2B5EF4-FFF2-40B4-BE49-F238E27FC236}">
                    <a16:creationId xmlns:a16="http://schemas.microsoft.com/office/drawing/2014/main" id="{5A3C8AC6-BD31-2270-FFCD-0FE265B2CA5B}"/>
                  </a:ext>
                </a:extLst>
              </p:cNvPr>
              <p:cNvSpPr txBox="1">
                <a:spLocks noRot="1" noChangeAspect="1" noMove="1" noResize="1" noEditPoints="1" noAdjustHandles="1" noChangeArrowheads="1" noChangeShapeType="1" noTextEdit="1"/>
              </p:cNvSpPr>
              <p:nvPr/>
            </p:nvSpPr>
            <p:spPr>
              <a:xfrm>
                <a:off x="2733348" y="5268800"/>
                <a:ext cx="1632498" cy="646331"/>
              </a:xfrm>
              <a:prstGeom prst="rect">
                <a:avLst/>
              </a:prstGeom>
              <a:blipFill>
                <a:blip r:embed="rId9"/>
                <a:stretch>
                  <a:fillRect t="-3846" r="-3101" b="-13462"/>
                </a:stretch>
              </a:blipFill>
            </p:spPr>
            <p:txBody>
              <a:bodyPr/>
              <a:lstStyle/>
              <a:p>
                <a:r>
                  <a:rPr lang="en-US">
                    <a:noFill/>
                  </a:rPr>
                  <a:t> </a:t>
                </a:r>
              </a:p>
            </p:txBody>
          </p:sp>
        </mc:Fallback>
      </mc:AlternateContent>
      <p:grpSp>
        <p:nvGrpSpPr>
          <p:cNvPr id="106" name="Group 105">
            <a:extLst>
              <a:ext uri="{FF2B5EF4-FFF2-40B4-BE49-F238E27FC236}">
                <a16:creationId xmlns:a16="http://schemas.microsoft.com/office/drawing/2014/main" id="{98F1424C-5998-63A2-C068-2783F7DAA98E}"/>
              </a:ext>
            </a:extLst>
          </p:cNvPr>
          <p:cNvGrpSpPr/>
          <p:nvPr/>
        </p:nvGrpSpPr>
        <p:grpSpPr>
          <a:xfrm>
            <a:off x="6112028" y="2215155"/>
            <a:ext cx="2260433" cy="3284570"/>
            <a:chOff x="1794071" y="1701540"/>
            <a:chExt cx="4546270" cy="5117601"/>
          </a:xfrm>
        </p:grpSpPr>
        <p:grpSp>
          <p:nvGrpSpPr>
            <p:cNvPr id="70" name="Group 69">
              <a:extLst>
                <a:ext uri="{FF2B5EF4-FFF2-40B4-BE49-F238E27FC236}">
                  <a16:creationId xmlns:a16="http://schemas.microsoft.com/office/drawing/2014/main" id="{A569E018-A974-B306-1217-AC43098E0BE0}"/>
                </a:ext>
              </a:extLst>
            </p:cNvPr>
            <p:cNvGrpSpPr/>
            <p:nvPr/>
          </p:nvGrpSpPr>
          <p:grpSpPr>
            <a:xfrm>
              <a:off x="2535382" y="3091507"/>
              <a:ext cx="929148" cy="555219"/>
              <a:chOff x="5981265" y="1805834"/>
              <a:chExt cx="929148" cy="555219"/>
            </a:xfrm>
          </p:grpSpPr>
          <p:sp>
            <p:nvSpPr>
              <p:cNvPr id="71" name="Rounded Rectangle 70">
                <a:extLst>
                  <a:ext uri="{FF2B5EF4-FFF2-40B4-BE49-F238E27FC236}">
                    <a16:creationId xmlns:a16="http://schemas.microsoft.com/office/drawing/2014/main" id="{3880797A-F969-9A29-6B3B-4CA12B509886}"/>
                  </a:ext>
                </a:extLst>
              </p:cNvPr>
              <p:cNvSpPr/>
              <p:nvPr/>
            </p:nvSpPr>
            <p:spPr>
              <a:xfrm>
                <a:off x="5981265" y="1827744"/>
                <a:ext cx="929148" cy="516194"/>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72" name="Graphic 71" descr="Checkbox Checked outline">
                <a:extLst>
                  <a:ext uri="{FF2B5EF4-FFF2-40B4-BE49-F238E27FC236}">
                    <a16:creationId xmlns:a16="http://schemas.microsoft.com/office/drawing/2014/main" id="{1CE2A429-3C8D-5910-63A0-358963FB7D8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11570" y="1805834"/>
                <a:ext cx="290805" cy="290805"/>
              </a:xfrm>
              <a:prstGeom prst="rect">
                <a:avLst/>
              </a:prstGeom>
            </p:spPr>
          </p:pic>
          <p:grpSp>
            <p:nvGrpSpPr>
              <p:cNvPr id="73" name="Group 72">
                <a:extLst>
                  <a:ext uri="{FF2B5EF4-FFF2-40B4-BE49-F238E27FC236}">
                    <a16:creationId xmlns:a16="http://schemas.microsoft.com/office/drawing/2014/main" id="{1291B61F-8F76-2850-4616-051A16B03ED2}"/>
                  </a:ext>
                </a:extLst>
              </p:cNvPr>
              <p:cNvGrpSpPr/>
              <p:nvPr/>
            </p:nvGrpSpPr>
            <p:grpSpPr>
              <a:xfrm>
                <a:off x="6011570" y="1893645"/>
                <a:ext cx="745742" cy="467408"/>
                <a:chOff x="6011570" y="1893645"/>
                <a:chExt cx="745742" cy="467408"/>
              </a:xfrm>
            </p:grpSpPr>
            <p:pic>
              <p:nvPicPr>
                <p:cNvPr id="74" name="Graphic 73" descr="Checkbox Checked outline">
                  <a:extLst>
                    <a:ext uri="{FF2B5EF4-FFF2-40B4-BE49-F238E27FC236}">
                      <a16:creationId xmlns:a16="http://schemas.microsoft.com/office/drawing/2014/main" id="{7091BF97-C3DC-36DA-5A9E-BED59D6D56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11570" y="2070248"/>
                  <a:ext cx="290805" cy="290805"/>
                </a:xfrm>
                <a:prstGeom prst="rect">
                  <a:avLst/>
                </a:prstGeom>
              </p:spPr>
            </p:pic>
            <p:sp>
              <p:nvSpPr>
                <p:cNvPr id="75" name="Freeform 74">
                  <a:extLst>
                    <a:ext uri="{FF2B5EF4-FFF2-40B4-BE49-F238E27FC236}">
                      <a16:creationId xmlns:a16="http://schemas.microsoft.com/office/drawing/2014/main" id="{DA3FCDEF-D7AD-D1FD-FD73-8D38D830CD8D}"/>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29484B5A-D231-6BD1-6920-269642E0C58A}"/>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7" name="Group 76">
              <a:extLst>
                <a:ext uri="{FF2B5EF4-FFF2-40B4-BE49-F238E27FC236}">
                  <a16:creationId xmlns:a16="http://schemas.microsoft.com/office/drawing/2014/main" id="{8EFD7BB3-D41A-EFAE-B168-18F4C3CD5694}"/>
                </a:ext>
              </a:extLst>
            </p:cNvPr>
            <p:cNvGrpSpPr/>
            <p:nvPr/>
          </p:nvGrpSpPr>
          <p:grpSpPr>
            <a:xfrm>
              <a:off x="4482045" y="4382422"/>
              <a:ext cx="929148" cy="555219"/>
              <a:chOff x="5981267" y="1805834"/>
              <a:chExt cx="929148" cy="555219"/>
            </a:xfrm>
          </p:grpSpPr>
          <p:sp>
            <p:nvSpPr>
              <p:cNvPr id="78" name="Rounded Rectangle 77">
                <a:extLst>
                  <a:ext uri="{FF2B5EF4-FFF2-40B4-BE49-F238E27FC236}">
                    <a16:creationId xmlns:a16="http://schemas.microsoft.com/office/drawing/2014/main" id="{BC4448CC-DF61-D513-DEC9-F12AE9A89ED9}"/>
                  </a:ext>
                </a:extLst>
              </p:cNvPr>
              <p:cNvSpPr/>
              <p:nvPr/>
            </p:nvSpPr>
            <p:spPr>
              <a:xfrm>
                <a:off x="5981267" y="1827743"/>
                <a:ext cx="929148" cy="516194"/>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79" name="Graphic 78" descr="Checkbox Checked outline">
                <a:extLst>
                  <a:ext uri="{FF2B5EF4-FFF2-40B4-BE49-F238E27FC236}">
                    <a16:creationId xmlns:a16="http://schemas.microsoft.com/office/drawing/2014/main" id="{9D5653B6-38EF-CDD1-DA35-C49ED32FFDF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11570" y="1805834"/>
                <a:ext cx="290805" cy="290805"/>
              </a:xfrm>
              <a:prstGeom prst="rect">
                <a:avLst/>
              </a:prstGeom>
            </p:spPr>
          </p:pic>
          <p:grpSp>
            <p:nvGrpSpPr>
              <p:cNvPr id="80" name="Group 79">
                <a:extLst>
                  <a:ext uri="{FF2B5EF4-FFF2-40B4-BE49-F238E27FC236}">
                    <a16:creationId xmlns:a16="http://schemas.microsoft.com/office/drawing/2014/main" id="{C3F91D52-5CBA-941D-E47B-776E1F708AF8}"/>
                  </a:ext>
                </a:extLst>
              </p:cNvPr>
              <p:cNvGrpSpPr/>
              <p:nvPr/>
            </p:nvGrpSpPr>
            <p:grpSpPr>
              <a:xfrm>
                <a:off x="6011570" y="1893645"/>
                <a:ext cx="745742" cy="467408"/>
                <a:chOff x="6011570" y="1893645"/>
                <a:chExt cx="745742" cy="467408"/>
              </a:xfrm>
            </p:grpSpPr>
            <p:pic>
              <p:nvPicPr>
                <p:cNvPr id="81" name="Graphic 80" descr="Checkbox Checked outline">
                  <a:extLst>
                    <a:ext uri="{FF2B5EF4-FFF2-40B4-BE49-F238E27FC236}">
                      <a16:creationId xmlns:a16="http://schemas.microsoft.com/office/drawing/2014/main" id="{E4AB612B-7E6C-8DFA-5C22-BC3BCD4393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11570" y="2070248"/>
                  <a:ext cx="290805" cy="290805"/>
                </a:xfrm>
                <a:prstGeom prst="rect">
                  <a:avLst/>
                </a:prstGeom>
              </p:spPr>
            </p:pic>
            <p:sp>
              <p:nvSpPr>
                <p:cNvPr id="82" name="Freeform 81">
                  <a:extLst>
                    <a:ext uri="{FF2B5EF4-FFF2-40B4-BE49-F238E27FC236}">
                      <a16:creationId xmlns:a16="http://schemas.microsoft.com/office/drawing/2014/main" id="{664B4305-335E-60E1-7A0B-C01DAE627D7C}"/>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a:extLst>
                    <a:ext uri="{FF2B5EF4-FFF2-40B4-BE49-F238E27FC236}">
                      <a16:creationId xmlns:a16="http://schemas.microsoft.com/office/drawing/2014/main" id="{4FF2214D-C177-5ECE-FA24-9958B9780B80}"/>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4" name="Group 83">
              <a:extLst>
                <a:ext uri="{FF2B5EF4-FFF2-40B4-BE49-F238E27FC236}">
                  <a16:creationId xmlns:a16="http://schemas.microsoft.com/office/drawing/2014/main" id="{665C18BB-D371-B55B-A437-44F729B70415}"/>
                </a:ext>
              </a:extLst>
            </p:cNvPr>
            <p:cNvGrpSpPr/>
            <p:nvPr/>
          </p:nvGrpSpPr>
          <p:grpSpPr>
            <a:xfrm>
              <a:off x="5411193" y="1701540"/>
              <a:ext cx="929148" cy="555219"/>
              <a:chOff x="5981267" y="1805834"/>
              <a:chExt cx="929148" cy="555219"/>
            </a:xfrm>
          </p:grpSpPr>
          <p:sp>
            <p:nvSpPr>
              <p:cNvPr id="85" name="Rounded Rectangle 84">
                <a:extLst>
                  <a:ext uri="{FF2B5EF4-FFF2-40B4-BE49-F238E27FC236}">
                    <a16:creationId xmlns:a16="http://schemas.microsoft.com/office/drawing/2014/main" id="{8AFCCF2D-1210-8022-786E-434E408DE4F3}"/>
                  </a:ext>
                </a:extLst>
              </p:cNvPr>
              <p:cNvSpPr/>
              <p:nvPr/>
            </p:nvSpPr>
            <p:spPr>
              <a:xfrm>
                <a:off x="5981267" y="1827743"/>
                <a:ext cx="929148" cy="516194"/>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86" name="Graphic 85" descr="Checkbox Checked outline">
                <a:extLst>
                  <a:ext uri="{FF2B5EF4-FFF2-40B4-BE49-F238E27FC236}">
                    <a16:creationId xmlns:a16="http://schemas.microsoft.com/office/drawing/2014/main" id="{1B6805FC-6647-897B-379D-C54EEF0D4F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11570" y="1805834"/>
                <a:ext cx="290805" cy="290805"/>
              </a:xfrm>
              <a:prstGeom prst="rect">
                <a:avLst/>
              </a:prstGeom>
            </p:spPr>
          </p:pic>
          <p:grpSp>
            <p:nvGrpSpPr>
              <p:cNvPr id="87" name="Group 86">
                <a:extLst>
                  <a:ext uri="{FF2B5EF4-FFF2-40B4-BE49-F238E27FC236}">
                    <a16:creationId xmlns:a16="http://schemas.microsoft.com/office/drawing/2014/main" id="{C973AFF4-4DFB-2957-BEF4-7B739ABAF864}"/>
                  </a:ext>
                </a:extLst>
              </p:cNvPr>
              <p:cNvGrpSpPr/>
              <p:nvPr/>
            </p:nvGrpSpPr>
            <p:grpSpPr>
              <a:xfrm>
                <a:off x="6011570" y="1893645"/>
                <a:ext cx="745742" cy="467408"/>
                <a:chOff x="6011570" y="1893645"/>
                <a:chExt cx="745742" cy="467408"/>
              </a:xfrm>
            </p:grpSpPr>
            <p:pic>
              <p:nvPicPr>
                <p:cNvPr id="88" name="Graphic 87" descr="Checkbox Checked outline">
                  <a:extLst>
                    <a:ext uri="{FF2B5EF4-FFF2-40B4-BE49-F238E27FC236}">
                      <a16:creationId xmlns:a16="http://schemas.microsoft.com/office/drawing/2014/main" id="{A5F3260B-F7CD-CD29-CA60-8B34EDB35E4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11570" y="2070248"/>
                  <a:ext cx="290805" cy="290805"/>
                </a:xfrm>
                <a:prstGeom prst="rect">
                  <a:avLst/>
                </a:prstGeom>
              </p:spPr>
            </p:pic>
            <p:sp>
              <p:nvSpPr>
                <p:cNvPr id="89" name="Freeform 88">
                  <a:extLst>
                    <a:ext uri="{FF2B5EF4-FFF2-40B4-BE49-F238E27FC236}">
                      <a16:creationId xmlns:a16="http://schemas.microsoft.com/office/drawing/2014/main" id="{112551F9-509B-4474-960D-48C09DFF00DC}"/>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a:extLst>
                    <a:ext uri="{FF2B5EF4-FFF2-40B4-BE49-F238E27FC236}">
                      <a16:creationId xmlns:a16="http://schemas.microsoft.com/office/drawing/2014/main" id="{7176584F-374D-DF52-3C30-556E9D18AE56}"/>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91" name="Straight Arrow Connector 90">
              <a:extLst>
                <a:ext uri="{FF2B5EF4-FFF2-40B4-BE49-F238E27FC236}">
                  <a16:creationId xmlns:a16="http://schemas.microsoft.com/office/drawing/2014/main" id="{27D57564-49B3-C512-A496-2636ADF12734}"/>
                </a:ext>
              </a:extLst>
            </p:cNvPr>
            <p:cNvCxnSpPr>
              <a:cxnSpLocks/>
              <a:stCxn id="85" idx="1"/>
              <a:endCxn id="71" idx="0"/>
            </p:cNvCxnSpPr>
            <p:nvPr/>
          </p:nvCxnSpPr>
          <p:spPr>
            <a:xfrm flipH="1">
              <a:off x="2999958" y="1981546"/>
              <a:ext cx="2411235" cy="113187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92" name="Straight Arrow Connector 91">
              <a:extLst>
                <a:ext uri="{FF2B5EF4-FFF2-40B4-BE49-F238E27FC236}">
                  <a16:creationId xmlns:a16="http://schemas.microsoft.com/office/drawing/2014/main" id="{14A95568-D903-8964-00CC-918053EEFBE5}"/>
                </a:ext>
              </a:extLst>
            </p:cNvPr>
            <p:cNvCxnSpPr>
              <a:cxnSpLocks/>
              <a:stCxn id="71" idx="3"/>
            </p:cNvCxnSpPr>
            <p:nvPr/>
          </p:nvCxnSpPr>
          <p:spPr>
            <a:xfrm>
              <a:off x="3464532" y="3371513"/>
              <a:ext cx="1529191" cy="101090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FE4DDEC1-30AC-8E16-2A1C-17ACA5329867}"/>
                    </a:ext>
                  </a:extLst>
                </p:cNvPr>
                <p:cNvSpPr txBox="1"/>
                <p:nvPr/>
              </p:nvSpPr>
              <p:spPr>
                <a:xfrm>
                  <a:off x="1794071" y="3617099"/>
                  <a:ext cx="237055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𝑝</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𝑘</m:t>
                            </m:r>
                          </m:e>
                          <m:sub>
                            <m:r>
                              <a:rPr lang="en-US" b="0" i="1" smtClean="0">
                                <a:solidFill>
                                  <a:schemeClr val="accent2">
                                    <a:lumMod val="75000"/>
                                  </a:schemeClr>
                                </a:solidFill>
                                <a:latin typeface="Cambria Math" panose="02040503050406030204" pitchFamily="18" charset="0"/>
                              </a:rPr>
                              <m:t>0</m:t>
                            </m:r>
                          </m:sub>
                        </m:sSub>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m:t>
                            </m:r>
                          </m:sub>
                        </m:sSub>
                        <m:r>
                          <a:rPr lang="en-US" b="0" i="1" smtClean="0">
                            <a:solidFill>
                              <a:schemeClr val="accent2">
                                <a:lumMod val="75000"/>
                              </a:schemeClr>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93" name="TextBox 92">
                  <a:extLst>
                    <a:ext uri="{FF2B5EF4-FFF2-40B4-BE49-F238E27FC236}">
                      <a16:creationId xmlns:a16="http://schemas.microsoft.com/office/drawing/2014/main" id="{FE4DDEC1-30AC-8E16-2A1C-17ACA5329867}"/>
                    </a:ext>
                  </a:extLst>
                </p:cNvPr>
                <p:cNvSpPr txBox="1">
                  <a:spLocks noRot="1" noChangeAspect="1" noMove="1" noResize="1" noEditPoints="1" noAdjustHandles="1" noChangeArrowheads="1" noChangeShapeType="1" noTextEdit="1"/>
                </p:cNvSpPr>
                <p:nvPr/>
              </p:nvSpPr>
              <p:spPr>
                <a:xfrm>
                  <a:off x="1794071" y="3617099"/>
                  <a:ext cx="2370558" cy="575446"/>
                </a:xfrm>
                <a:prstGeom prst="rect">
                  <a:avLst/>
                </a:prstGeom>
                <a:blipFill>
                  <a:blip r:embed="rId14"/>
                  <a:stretch>
                    <a:fillRect l="-1064" r="-106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7FA2BDF4-7BD5-017F-1155-3AE806255AA3}"/>
                    </a:ext>
                  </a:extLst>
                </p:cNvPr>
                <p:cNvSpPr txBox="1"/>
                <p:nvPr/>
              </p:nvSpPr>
              <p:spPr>
                <a:xfrm>
                  <a:off x="3599103" y="4924972"/>
                  <a:ext cx="14328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𝑝</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𝑘</m:t>
                            </m:r>
                          </m:e>
                          <m:sub>
                            <m:r>
                              <a:rPr lang="en-US" b="0" i="1" smtClean="0">
                                <a:solidFill>
                                  <a:schemeClr val="accent2">
                                    <a:lumMod val="75000"/>
                                  </a:schemeClr>
                                </a:solidFill>
                                <a:latin typeface="Cambria Math" panose="02040503050406030204" pitchFamily="18" charset="0"/>
                              </a:rPr>
                              <m:t>01</m:t>
                            </m:r>
                          </m:sub>
                        </m:sSub>
                        <m:r>
                          <a:rPr lang="en-US" b="0" i="1" smtClean="0">
                            <a:solidFill>
                              <a:schemeClr val="accent2">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01</m:t>
                            </m:r>
                          </m:sub>
                        </m:sSub>
                        <m:r>
                          <a:rPr lang="en-US" b="0" i="1" smtClean="0">
                            <a:solidFill>
                              <a:schemeClr val="accent2">
                                <a:lumMod val="75000"/>
                              </a:schemeClr>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94" name="TextBox 93">
                  <a:extLst>
                    <a:ext uri="{FF2B5EF4-FFF2-40B4-BE49-F238E27FC236}">
                      <a16:creationId xmlns:a16="http://schemas.microsoft.com/office/drawing/2014/main" id="{7FA2BDF4-7BD5-017F-1155-3AE806255AA3}"/>
                    </a:ext>
                  </a:extLst>
                </p:cNvPr>
                <p:cNvSpPr txBox="1">
                  <a:spLocks noRot="1" noChangeAspect="1" noMove="1" noResize="1" noEditPoints="1" noAdjustHandles="1" noChangeArrowheads="1" noChangeShapeType="1" noTextEdit="1"/>
                </p:cNvSpPr>
                <p:nvPr/>
              </p:nvSpPr>
              <p:spPr>
                <a:xfrm>
                  <a:off x="3599103" y="4924972"/>
                  <a:ext cx="1432828" cy="369332"/>
                </a:xfrm>
                <a:prstGeom prst="rect">
                  <a:avLst/>
                </a:prstGeom>
                <a:blipFill>
                  <a:blip r:embed="rId15"/>
                  <a:stretch>
                    <a:fillRect l="-3509" r="-91228" b="-7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FBCDF073-40E9-4A6D-B37F-BA55E66F8AD5}"/>
                    </a:ext>
                  </a:extLst>
                </p:cNvPr>
                <p:cNvSpPr txBox="1"/>
                <p:nvPr/>
              </p:nvSpPr>
              <p:spPr>
                <a:xfrm flipH="1">
                  <a:off x="5042614" y="2236645"/>
                  <a:ext cx="327253"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𝑝𝑘</m:t>
                        </m:r>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𝑠𝑘</m:t>
                        </m:r>
                        <m:r>
                          <a:rPr lang="en-US" b="0" i="1" smtClean="0">
                            <a:solidFill>
                              <a:schemeClr val="accent2">
                                <a:lumMod val="75000"/>
                              </a:schemeClr>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95" name="TextBox 94">
                  <a:extLst>
                    <a:ext uri="{FF2B5EF4-FFF2-40B4-BE49-F238E27FC236}">
                      <a16:creationId xmlns:a16="http://schemas.microsoft.com/office/drawing/2014/main" id="{FBCDF073-40E9-4A6D-B37F-BA55E66F8AD5}"/>
                    </a:ext>
                  </a:extLst>
                </p:cNvPr>
                <p:cNvSpPr txBox="1">
                  <a:spLocks noRot="1" noChangeAspect="1" noMove="1" noResize="1" noEditPoints="1" noAdjustHandles="1" noChangeArrowheads="1" noChangeShapeType="1" noTextEdit="1"/>
                </p:cNvSpPr>
                <p:nvPr/>
              </p:nvSpPr>
              <p:spPr>
                <a:xfrm flipH="1">
                  <a:off x="5042614" y="2236645"/>
                  <a:ext cx="327253" cy="575446"/>
                </a:xfrm>
                <a:prstGeom prst="rect">
                  <a:avLst/>
                </a:prstGeom>
                <a:blipFill>
                  <a:blip r:embed="rId16"/>
                  <a:stretch>
                    <a:fillRect l="-14286" r="-450000" b="-13333"/>
                  </a:stretch>
                </a:blipFill>
              </p:spPr>
              <p:txBody>
                <a:bodyPr/>
                <a:lstStyle/>
                <a:p>
                  <a:r>
                    <a:rPr lang="en-US">
                      <a:noFill/>
                    </a:rPr>
                    <a:t> </a:t>
                  </a:r>
                </a:p>
              </p:txBody>
            </p:sp>
          </mc:Fallback>
        </mc:AlternateContent>
        <p:grpSp>
          <p:nvGrpSpPr>
            <p:cNvPr id="96" name="Group 95">
              <a:extLst>
                <a:ext uri="{FF2B5EF4-FFF2-40B4-BE49-F238E27FC236}">
                  <a16:creationId xmlns:a16="http://schemas.microsoft.com/office/drawing/2014/main" id="{6C4E33C2-14E9-9D80-E839-95EE509A22B2}"/>
                </a:ext>
              </a:extLst>
            </p:cNvPr>
            <p:cNvGrpSpPr/>
            <p:nvPr/>
          </p:nvGrpSpPr>
          <p:grpSpPr>
            <a:xfrm>
              <a:off x="3166957" y="5987951"/>
              <a:ext cx="929148" cy="555219"/>
              <a:chOff x="5981267" y="1805834"/>
              <a:chExt cx="929148" cy="555219"/>
            </a:xfrm>
          </p:grpSpPr>
          <p:sp>
            <p:nvSpPr>
              <p:cNvPr id="97" name="Rounded Rectangle 96">
                <a:extLst>
                  <a:ext uri="{FF2B5EF4-FFF2-40B4-BE49-F238E27FC236}">
                    <a16:creationId xmlns:a16="http://schemas.microsoft.com/office/drawing/2014/main" id="{D22D7187-29EE-0A93-2D25-C8C287D4F1EB}"/>
                  </a:ext>
                </a:extLst>
              </p:cNvPr>
              <p:cNvSpPr/>
              <p:nvPr/>
            </p:nvSpPr>
            <p:spPr>
              <a:xfrm>
                <a:off x="5981267" y="1827743"/>
                <a:ext cx="929148" cy="516194"/>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98" name="Graphic 97" descr="Checkbox Checked outline">
                <a:extLst>
                  <a:ext uri="{FF2B5EF4-FFF2-40B4-BE49-F238E27FC236}">
                    <a16:creationId xmlns:a16="http://schemas.microsoft.com/office/drawing/2014/main" id="{3F3A7512-4D4A-5BFF-AF4F-6A8DDEA1E14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11570" y="1805834"/>
                <a:ext cx="290805" cy="290805"/>
              </a:xfrm>
              <a:prstGeom prst="rect">
                <a:avLst/>
              </a:prstGeom>
            </p:spPr>
          </p:pic>
          <p:grpSp>
            <p:nvGrpSpPr>
              <p:cNvPr id="99" name="Group 98">
                <a:extLst>
                  <a:ext uri="{FF2B5EF4-FFF2-40B4-BE49-F238E27FC236}">
                    <a16:creationId xmlns:a16="http://schemas.microsoft.com/office/drawing/2014/main" id="{496B8A6F-49F7-A5E6-BC17-2D7F7B7D08C5}"/>
                  </a:ext>
                </a:extLst>
              </p:cNvPr>
              <p:cNvGrpSpPr/>
              <p:nvPr/>
            </p:nvGrpSpPr>
            <p:grpSpPr>
              <a:xfrm>
                <a:off x="6011570" y="1893645"/>
                <a:ext cx="745742" cy="467408"/>
                <a:chOff x="6011570" y="1893645"/>
                <a:chExt cx="745742" cy="467408"/>
              </a:xfrm>
            </p:grpSpPr>
            <p:pic>
              <p:nvPicPr>
                <p:cNvPr id="100" name="Graphic 99" descr="Checkbox Checked outline">
                  <a:extLst>
                    <a:ext uri="{FF2B5EF4-FFF2-40B4-BE49-F238E27FC236}">
                      <a16:creationId xmlns:a16="http://schemas.microsoft.com/office/drawing/2014/main" id="{5B8F8E2E-3DAC-93B6-8748-C86440D15D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11570" y="2070248"/>
                  <a:ext cx="290805" cy="290805"/>
                </a:xfrm>
                <a:prstGeom prst="rect">
                  <a:avLst/>
                </a:prstGeom>
              </p:spPr>
            </p:pic>
            <p:sp>
              <p:nvSpPr>
                <p:cNvPr id="101" name="Freeform 100">
                  <a:extLst>
                    <a:ext uri="{FF2B5EF4-FFF2-40B4-BE49-F238E27FC236}">
                      <a16:creationId xmlns:a16="http://schemas.microsoft.com/office/drawing/2014/main" id="{FE0481A8-DA64-DB0A-A7EF-83A6588508AE}"/>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a:extLst>
                    <a:ext uri="{FF2B5EF4-FFF2-40B4-BE49-F238E27FC236}">
                      <a16:creationId xmlns:a16="http://schemas.microsoft.com/office/drawing/2014/main" id="{86E6A6E9-6377-32B4-C547-ABEC5118086B}"/>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1B68CC37-4813-2224-E68C-F869C727813A}"/>
                    </a:ext>
                  </a:extLst>
                </p:cNvPr>
                <p:cNvSpPr txBox="1"/>
                <p:nvPr/>
              </p:nvSpPr>
              <p:spPr>
                <a:xfrm>
                  <a:off x="2429357" y="6449809"/>
                  <a:ext cx="13071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𝑝</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𝑘</m:t>
                            </m:r>
                          </m:e>
                          <m:sub>
                            <m:r>
                              <a:rPr lang="en-US" b="0" i="1" smtClean="0">
                                <a:solidFill>
                                  <a:schemeClr val="accent2">
                                    <a:lumMod val="75000"/>
                                  </a:schemeClr>
                                </a:solidFill>
                                <a:latin typeface="Cambria Math" panose="02040503050406030204" pitchFamily="18" charset="0"/>
                              </a:rPr>
                              <m:t>𝐶</m:t>
                            </m:r>
                          </m:sub>
                        </m:sSub>
                        <m:r>
                          <a:rPr lang="en-US" b="0" i="1" smtClean="0">
                            <a:solidFill>
                              <a:schemeClr val="accent2">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𝐶</m:t>
                            </m:r>
                          </m:sub>
                        </m:sSub>
                        <m:r>
                          <a:rPr lang="en-US" b="0" i="1" smtClean="0">
                            <a:solidFill>
                              <a:schemeClr val="accent2">
                                <a:lumMod val="75000"/>
                              </a:schemeClr>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103" name="TextBox 102">
                  <a:extLst>
                    <a:ext uri="{FF2B5EF4-FFF2-40B4-BE49-F238E27FC236}">
                      <a16:creationId xmlns:a16="http://schemas.microsoft.com/office/drawing/2014/main" id="{1B68CC37-4813-2224-E68C-F869C727813A}"/>
                    </a:ext>
                  </a:extLst>
                </p:cNvPr>
                <p:cNvSpPr txBox="1">
                  <a:spLocks noRot="1" noChangeAspect="1" noMove="1" noResize="1" noEditPoints="1" noAdjustHandles="1" noChangeArrowheads="1" noChangeShapeType="1" noTextEdit="1"/>
                </p:cNvSpPr>
                <p:nvPr/>
              </p:nvSpPr>
              <p:spPr>
                <a:xfrm>
                  <a:off x="2429357" y="6449809"/>
                  <a:ext cx="1307152" cy="369332"/>
                </a:xfrm>
                <a:prstGeom prst="rect">
                  <a:avLst/>
                </a:prstGeom>
                <a:blipFill>
                  <a:blip r:embed="rId17"/>
                  <a:stretch>
                    <a:fillRect l="-1887" r="-81132" b="-78947"/>
                  </a:stretch>
                </a:blipFill>
              </p:spPr>
              <p:txBody>
                <a:bodyPr/>
                <a:lstStyle/>
                <a:p>
                  <a:r>
                    <a:rPr lang="en-US">
                      <a:noFill/>
                    </a:rPr>
                    <a:t> </a:t>
                  </a:r>
                </a:p>
              </p:txBody>
            </p:sp>
          </mc:Fallback>
        </mc:AlternateContent>
      </p:grpSp>
      <p:pic>
        <p:nvPicPr>
          <p:cNvPr id="110" name="Graphic 109" descr="Add outline">
            <a:extLst>
              <a:ext uri="{FF2B5EF4-FFF2-40B4-BE49-F238E27FC236}">
                <a16:creationId xmlns:a16="http://schemas.microsoft.com/office/drawing/2014/main" id="{37945174-0661-CF10-2697-52330E28182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239102" y="3570600"/>
            <a:ext cx="290222" cy="290222"/>
          </a:xfrm>
          <a:prstGeom prst="rect">
            <a:avLst/>
          </a:prstGeom>
        </p:spPr>
      </p:pic>
      <p:sp>
        <p:nvSpPr>
          <p:cNvPr id="112" name="TextBox 111">
            <a:extLst>
              <a:ext uri="{FF2B5EF4-FFF2-40B4-BE49-F238E27FC236}">
                <a16:creationId xmlns:a16="http://schemas.microsoft.com/office/drawing/2014/main" id="{7FEEB9DD-BD2B-D54E-68F8-57FFD95FAE06}"/>
              </a:ext>
            </a:extLst>
          </p:cNvPr>
          <p:cNvSpPr txBox="1"/>
          <p:nvPr/>
        </p:nvSpPr>
        <p:spPr>
          <a:xfrm>
            <a:off x="9706458" y="3568434"/>
            <a:ext cx="1544012" cy="584775"/>
          </a:xfrm>
          <a:prstGeom prst="rect">
            <a:avLst/>
          </a:prstGeom>
          <a:noFill/>
        </p:spPr>
        <p:txBody>
          <a:bodyPr wrap="none" rtlCol="0">
            <a:spAutoFit/>
          </a:bodyPr>
          <a:lstStyle/>
          <a:p>
            <a:pPr algn="ctr"/>
            <a:r>
              <a:rPr lang="en-US" sz="1600" dirty="0"/>
              <a:t>Single theorem</a:t>
            </a:r>
          </a:p>
          <a:p>
            <a:pPr algn="ctr"/>
            <a:r>
              <a:rPr lang="en-US" sz="1600" dirty="0"/>
              <a:t>UNIZK</a:t>
            </a:r>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706E258D-AEFF-73C4-6A11-A61BD5B305D4}"/>
                  </a:ext>
                </a:extLst>
              </p:cNvPr>
              <p:cNvSpPr txBox="1"/>
              <p:nvPr/>
            </p:nvSpPr>
            <p:spPr>
              <a:xfrm>
                <a:off x="9828540" y="3056861"/>
                <a:ext cx="649924" cy="369332"/>
              </a:xfrm>
              <a:prstGeom prst="rect">
                <a:avLst/>
              </a:prstGeom>
              <a:no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a14:m>
                <a:r>
                  <a:rPr lang="en-US" dirty="0">
                    <a:solidFill>
                      <a:schemeClr val="tx1"/>
                    </a:solidFill>
                  </a:rPr>
                  <a:t>  </a:t>
                </a:r>
              </a:p>
            </p:txBody>
          </p:sp>
        </mc:Choice>
        <mc:Fallback xmlns="">
          <p:sp>
            <p:nvSpPr>
              <p:cNvPr id="114" name="TextBox 113">
                <a:extLst>
                  <a:ext uri="{FF2B5EF4-FFF2-40B4-BE49-F238E27FC236}">
                    <a16:creationId xmlns:a16="http://schemas.microsoft.com/office/drawing/2014/main" id="{706E258D-AEFF-73C4-6A11-A61BD5B305D4}"/>
                  </a:ext>
                </a:extLst>
              </p:cNvPr>
              <p:cNvSpPr txBox="1">
                <a:spLocks noRot="1" noChangeAspect="1" noMove="1" noResize="1" noEditPoints="1" noAdjustHandles="1" noChangeArrowheads="1" noChangeShapeType="1" noTextEdit="1"/>
              </p:cNvSpPr>
              <p:nvPr/>
            </p:nvSpPr>
            <p:spPr>
              <a:xfrm>
                <a:off x="9828540" y="3056861"/>
                <a:ext cx="649924" cy="369332"/>
              </a:xfrm>
              <a:prstGeom prst="rect">
                <a:avLst/>
              </a:prstGeom>
              <a:blipFill>
                <a:blip r:embed="rId24"/>
                <a:stretch>
                  <a:fillRect l="-1887" r="-8113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6A87DAB-C8E6-CB57-2CFF-D71D99E9EF5A}"/>
                  </a:ext>
                </a:extLst>
              </p:cNvPr>
              <p:cNvSpPr txBox="1"/>
              <p:nvPr/>
            </p:nvSpPr>
            <p:spPr>
              <a:xfrm>
                <a:off x="10015561" y="2736405"/>
                <a:ext cx="6499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𝑤</m:t>
                      </m:r>
                    </m:oMath>
                  </m:oMathPara>
                </a14:m>
                <a:endParaRPr lang="en-US" dirty="0">
                  <a:solidFill>
                    <a:schemeClr val="tx1"/>
                  </a:solidFill>
                </a:endParaRPr>
              </a:p>
            </p:txBody>
          </p:sp>
        </mc:Choice>
        <mc:Fallback xmlns="">
          <p:sp>
            <p:nvSpPr>
              <p:cNvPr id="115" name="TextBox 114">
                <a:extLst>
                  <a:ext uri="{FF2B5EF4-FFF2-40B4-BE49-F238E27FC236}">
                    <a16:creationId xmlns:a16="http://schemas.microsoft.com/office/drawing/2014/main" id="{E6A87DAB-C8E6-CB57-2CFF-D71D99E9EF5A}"/>
                  </a:ext>
                </a:extLst>
              </p:cNvPr>
              <p:cNvSpPr txBox="1">
                <a:spLocks noRot="1" noChangeAspect="1" noMove="1" noResize="1" noEditPoints="1" noAdjustHandles="1" noChangeArrowheads="1" noChangeShapeType="1" noTextEdit="1"/>
              </p:cNvSpPr>
              <p:nvPr/>
            </p:nvSpPr>
            <p:spPr>
              <a:xfrm>
                <a:off x="10015561" y="2736405"/>
                <a:ext cx="649924"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28AC2AA9-F3CD-80D0-53C2-37595565BD1B}"/>
                  </a:ext>
                </a:extLst>
              </p:cNvPr>
              <p:cNvSpPr txBox="1"/>
              <p:nvPr/>
            </p:nvSpPr>
            <p:spPr>
              <a:xfrm>
                <a:off x="8388200" y="1492179"/>
                <a:ext cx="8662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𝑝𝑟𝑜𝑜𝑓</m:t>
                      </m:r>
                    </m:oMath>
                  </m:oMathPara>
                </a14:m>
                <a:endParaRPr lang="en-US" dirty="0"/>
              </a:p>
            </p:txBody>
          </p:sp>
        </mc:Choice>
        <mc:Fallback xmlns="">
          <p:sp>
            <p:nvSpPr>
              <p:cNvPr id="116" name="TextBox 115">
                <a:extLst>
                  <a:ext uri="{FF2B5EF4-FFF2-40B4-BE49-F238E27FC236}">
                    <a16:creationId xmlns:a16="http://schemas.microsoft.com/office/drawing/2014/main" id="{28AC2AA9-F3CD-80D0-53C2-37595565BD1B}"/>
                  </a:ext>
                </a:extLst>
              </p:cNvPr>
              <p:cNvSpPr txBox="1">
                <a:spLocks noRot="1" noChangeAspect="1" noMove="1" noResize="1" noEditPoints="1" noAdjustHandles="1" noChangeArrowheads="1" noChangeShapeType="1" noTextEdit="1"/>
              </p:cNvSpPr>
              <p:nvPr/>
            </p:nvSpPr>
            <p:spPr>
              <a:xfrm>
                <a:off x="8388200" y="1492179"/>
                <a:ext cx="866263" cy="369332"/>
              </a:xfrm>
              <a:prstGeom prst="rect">
                <a:avLst/>
              </a:prstGeom>
              <a:blipFill>
                <a:blip r:embed="rId2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F8981D6B-ABDF-4407-9C0D-1A5E3788655E}"/>
                  </a:ext>
                </a:extLst>
              </p:cNvPr>
              <p:cNvSpPr txBox="1"/>
              <p:nvPr/>
            </p:nvSpPr>
            <p:spPr>
              <a:xfrm>
                <a:off x="2504405" y="1676845"/>
                <a:ext cx="7296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𝑘𝑒𝑦𝑠</m:t>
                      </m:r>
                    </m:oMath>
                  </m:oMathPara>
                </a14:m>
                <a:endParaRPr lang="en-US" dirty="0"/>
              </a:p>
            </p:txBody>
          </p:sp>
        </mc:Choice>
        <mc:Fallback xmlns="">
          <p:sp>
            <p:nvSpPr>
              <p:cNvPr id="118" name="TextBox 117">
                <a:extLst>
                  <a:ext uri="{FF2B5EF4-FFF2-40B4-BE49-F238E27FC236}">
                    <a16:creationId xmlns:a16="http://schemas.microsoft.com/office/drawing/2014/main" id="{F8981D6B-ABDF-4407-9C0D-1A5E3788655E}"/>
                  </a:ext>
                </a:extLst>
              </p:cNvPr>
              <p:cNvSpPr txBox="1">
                <a:spLocks noRot="1" noChangeAspect="1" noMove="1" noResize="1" noEditPoints="1" noAdjustHandles="1" noChangeArrowheads="1" noChangeShapeType="1" noTextEdit="1"/>
              </p:cNvSpPr>
              <p:nvPr/>
            </p:nvSpPr>
            <p:spPr>
              <a:xfrm>
                <a:off x="2504405" y="1676845"/>
                <a:ext cx="729623" cy="369332"/>
              </a:xfrm>
              <a:prstGeom prst="rect">
                <a:avLst/>
              </a:prstGeom>
              <a:blipFill>
                <a:blip r:embed="rId27"/>
                <a:stretch>
                  <a:fillRect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9" name="TextBox 118">
                <a:extLst>
                  <a:ext uri="{FF2B5EF4-FFF2-40B4-BE49-F238E27FC236}">
                    <a16:creationId xmlns:a16="http://schemas.microsoft.com/office/drawing/2014/main" id="{9225A583-4F27-59C4-3C29-24A64952F3AA}"/>
                  </a:ext>
                </a:extLst>
              </p:cNvPr>
              <p:cNvSpPr txBox="1"/>
              <p:nvPr/>
            </p:nvSpPr>
            <p:spPr>
              <a:xfrm>
                <a:off x="1356194" y="2726035"/>
                <a:ext cx="8999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𝑝𝑘</m:t>
                      </m:r>
                      <m:r>
                        <a:rPr lang="en-US" b="0" i="1" smtClean="0">
                          <a:latin typeface="Cambria Math" panose="02040503050406030204" pitchFamily="18" charset="0"/>
                        </a:rPr>
                        <m:t>={</m:t>
                      </m:r>
                    </m:oMath>
                  </m:oMathPara>
                </a14:m>
                <a:endParaRPr lang="en-US" dirty="0"/>
              </a:p>
            </p:txBody>
          </p:sp>
        </mc:Choice>
        <mc:Fallback>
          <p:sp>
            <p:nvSpPr>
              <p:cNvPr id="119" name="TextBox 118">
                <a:extLst>
                  <a:ext uri="{FF2B5EF4-FFF2-40B4-BE49-F238E27FC236}">
                    <a16:creationId xmlns:a16="http://schemas.microsoft.com/office/drawing/2014/main" id="{9225A583-4F27-59C4-3C29-24A64952F3AA}"/>
                  </a:ext>
                </a:extLst>
              </p:cNvPr>
              <p:cNvSpPr txBox="1">
                <a:spLocks noRot="1" noChangeAspect="1" noMove="1" noResize="1" noEditPoints="1" noAdjustHandles="1" noChangeArrowheads="1" noChangeShapeType="1" noTextEdit="1"/>
              </p:cNvSpPr>
              <p:nvPr/>
            </p:nvSpPr>
            <p:spPr>
              <a:xfrm>
                <a:off x="1356194" y="2726035"/>
                <a:ext cx="899926" cy="369332"/>
              </a:xfrm>
              <a:prstGeom prst="rect">
                <a:avLst/>
              </a:prstGeom>
              <a:blipFill>
                <a:blip r:embed="rId2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0" name="TextBox 119">
                <a:extLst>
                  <a:ext uri="{FF2B5EF4-FFF2-40B4-BE49-F238E27FC236}">
                    <a16:creationId xmlns:a16="http://schemas.microsoft.com/office/drawing/2014/main" id="{A6551F98-5170-D10B-AA57-BC089D72FBDA}"/>
                  </a:ext>
                </a:extLst>
              </p:cNvPr>
              <p:cNvSpPr txBox="1"/>
              <p:nvPr/>
            </p:nvSpPr>
            <p:spPr>
              <a:xfrm>
                <a:off x="1208987" y="4887781"/>
                <a:ext cx="824585" cy="369332"/>
              </a:xfrm>
              <a:prstGeom prst="rect">
                <a:avLst/>
              </a:prstGeom>
              <a:noFill/>
            </p:spPr>
            <p:txBody>
              <a:bodyPr wrap="none" rtlCol="0">
                <a:spAutoFit/>
              </a:bodyPr>
              <a:lstStyle/>
              <a:p>
                <a:r>
                  <a:rPr lang="en-US" b="0" dirty="0"/>
                  <a:t>s</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p:txBody>
          </p:sp>
        </mc:Choice>
        <mc:Fallback>
          <p:sp>
            <p:nvSpPr>
              <p:cNvPr id="120" name="TextBox 119">
                <a:extLst>
                  <a:ext uri="{FF2B5EF4-FFF2-40B4-BE49-F238E27FC236}">
                    <a16:creationId xmlns:a16="http://schemas.microsoft.com/office/drawing/2014/main" id="{A6551F98-5170-D10B-AA57-BC089D72FBDA}"/>
                  </a:ext>
                </a:extLst>
              </p:cNvPr>
              <p:cNvSpPr txBox="1">
                <a:spLocks noRot="1" noChangeAspect="1" noMove="1" noResize="1" noEditPoints="1" noAdjustHandles="1" noChangeArrowheads="1" noChangeShapeType="1" noTextEdit="1"/>
              </p:cNvSpPr>
              <p:nvPr/>
            </p:nvSpPr>
            <p:spPr>
              <a:xfrm>
                <a:off x="1208987" y="4887781"/>
                <a:ext cx="824585" cy="369332"/>
              </a:xfrm>
              <a:prstGeom prst="rect">
                <a:avLst/>
              </a:prstGeom>
              <a:blipFill>
                <a:blip r:embed="rId29"/>
                <a:stretch>
                  <a:fillRect l="-6061" t="-6667" b="-2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1" name="TextBox 120">
                <a:extLst>
                  <a:ext uri="{FF2B5EF4-FFF2-40B4-BE49-F238E27FC236}">
                    <a16:creationId xmlns:a16="http://schemas.microsoft.com/office/drawing/2014/main" id="{FFCF4968-F69C-82E2-F4CE-C8037A392B55}"/>
                  </a:ext>
                </a:extLst>
              </p:cNvPr>
              <p:cNvSpPr txBox="1"/>
              <p:nvPr/>
            </p:nvSpPr>
            <p:spPr>
              <a:xfrm>
                <a:off x="4334157" y="4887781"/>
                <a:ext cx="3369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dirty="0"/>
              </a:p>
            </p:txBody>
          </p:sp>
        </mc:Choice>
        <mc:Fallback>
          <p:sp>
            <p:nvSpPr>
              <p:cNvPr id="121" name="TextBox 120">
                <a:extLst>
                  <a:ext uri="{FF2B5EF4-FFF2-40B4-BE49-F238E27FC236}">
                    <a16:creationId xmlns:a16="http://schemas.microsoft.com/office/drawing/2014/main" id="{FFCF4968-F69C-82E2-F4CE-C8037A392B55}"/>
                  </a:ext>
                </a:extLst>
              </p:cNvPr>
              <p:cNvSpPr txBox="1">
                <a:spLocks noRot="1" noChangeAspect="1" noMove="1" noResize="1" noEditPoints="1" noAdjustHandles="1" noChangeArrowheads="1" noChangeShapeType="1" noTextEdit="1"/>
              </p:cNvSpPr>
              <p:nvPr/>
            </p:nvSpPr>
            <p:spPr>
              <a:xfrm>
                <a:off x="4334157" y="4887781"/>
                <a:ext cx="336952" cy="369332"/>
              </a:xfrm>
              <a:prstGeom prst="rect">
                <a:avLst/>
              </a:prstGeom>
              <a:blipFill>
                <a:blip r:embed="rId30"/>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2" name="TextBox 121">
                <a:extLst>
                  <a:ext uri="{FF2B5EF4-FFF2-40B4-BE49-F238E27FC236}">
                    <a16:creationId xmlns:a16="http://schemas.microsoft.com/office/drawing/2014/main" id="{2CDEFF9E-42E7-C4FC-1AE7-E0CA64800C84}"/>
                  </a:ext>
                </a:extLst>
              </p:cNvPr>
              <p:cNvSpPr txBox="1"/>
              <p:nvPr/>
            </p:nvSpPr>
            <p:spPr>
              <a:xfrm>
                <a:off x="3739462" y="2726035"/>
                <a:ext cx="3369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dirty="0"/>
              </a:p>
            </p:txBody>
          </p:sp>
        </mc:Choice>
        <mc:Fallback>
          <p:sp>
            <p:nvSpPr>
              <p:cNvPr id="122" name="TextBox 121">
                <a:extLst>
                  <a:ext uri="{FF2B5EF4-FFF2-40B4-BE49-F238E27FC236}">
                    <a16:creationId xmlns:a16="http://schemas.microsoft.com/office/drawing/2014/main" id="{2CDEFF9E-42E7-C4FC-1AE7-E0CA64800C84}"/>
                  </a:ext>
                </a:extLst>
              </p:cNvPr>
              <p:cNvSpPr txBox="1">
                <a:spLocks noRot="1" noChangeAspect="1" noMove="1" noResize="1" noEditPoints="1" noAdjustHandles="1" noChangeArrowheads="1" noChangeShapeType="1" noTextEdit="1"/>
              </p:cNvSpPr>
              <p:nvPr/>
            </p:nvSpPr>
            <p:spPr>
              <a:xfrm>
                <a:off x="3739462" y="2726035"/>
                <a:ext cx="336952" cy="369332"/>
              </a:xfrm>
              <a:prstGeom prst="rect">
                <a:avLst/>
              </a:prstGeom>
              <a:blipFill>
                <a:blip r:embed="rId31"/>
                <a:stretch>
                  <a:fillRect b="-16667"/>
                </a:stretch>
              </a:blipFill>
            </p:spPr>
            <p:txBody>
              <a:bodyPr/>
              <a:lstStyle/>
              <a:p>
                <a:r>
                  <a:rPr lang="en-US">
                    <a:noFill/>
                  </a:rPr>
                  <a:t> </a:t>
                </a:r>
              </a:p>
            </p:txBody>
          </p:sp>
        </mc:Fallback>
      </mc:AlternateContent>
      <p:sp>
        <p:nvSpPr>
          <p:cNvPr id="123" name="TextBox 122">
            <a:extLst>
              <a:ext uri="{FF2B5EF4-FFF2-40B4-BE49-F238E27FC236}">
                <a16:creationId xmlns:a16="http://schemas.microsoft.com/office/drawing/2014/main" id="{53FBAEC1-9C63-7CAE-913D-64C470FDFFDB}"/>
              </a:ext>
            </a:extLst>
          </p:cNvPr>
          <p:cNvSpPr txBox="1"/>
          <p:nvPr/>
        </p:nvSpPr>
        <p:spPr>
          <a:xfrm>
            <a:off x="3999854" y="3758981"/>
            <a:ext cx="184731" cy="369332"/>
          </a:xfrm>
          <a:prstGeom prst="rect">
            <a:avLst/>
          </a:prstGeom>
          <a:noFill/>
        </p:spPr>
        <p:txBody>
          <a:bodyPr wrap="none" rtlCol="0">
            <a:spAutoFit/>
          </a:bodyPr>
          <a:lstStyle/>
          <a:p>
            <a:endParaRPr lang="en-US" dirty="0"/>
          </a:p>
        </p:txBody>
      </p:sp>
      <mc:AlternateContent xmlns:mc="http://schemas.openxmlformats.org/markup-compatibility/2006">
        <mc:Choice xmlns:a14="http://schemas.microsoft.com/office/drawing/2010/main" Requires="a14">
          <p:sp>
            <p:nvSpPr>
              <p:cNvPr id="125" name="TextBox 124">
                <a:extLst>
                  <a:ext uri="{FF2B5EF4-FFF2-40B4-BE49-F238E27FC236}">
                    <a16:creationId xmlns:a16="http://schemas.microsoft.com/office/drawing/2014/main" id="{1C12A8DB-257C-2ECA-BC8E-48A9B54B1736}"/>
                  </a:ext>
                </a:extLst>
              </p:cNvPr>
              <p:cNvSpPr txBox="1"/>
              <p:nvPr/>
            </p:nvSpPr>
            <p:spPr>
              <a:xfrm>
                <a:off x="2581569" y="4918695"/>
                <a:ext cx="2952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dirty="0"/>
              </a:p>
            </p:txBody>
          </p:sp>
        </mc:Choice>
        <mc:Fallback>
          <p:sp>
            <p:nvSpPr>
              <p:cNvPr id="125" name="TextBox 124">
                <a:extLst>
                  <a:ext uri="{FF2B5EF4-FFF2-40B4-BE49-F238E27FC236}">
                    <a16:creationId xmlns:a16="http://schemas.microsoft.com/office/drawing/2014/main" id="{1C12A8DB-257C-2ECA-BC8E-48A9B54B1736}"/>
                  </a:ext>
                </a:extLst>
              </p:cNvPr>
              <p:cNvSpPr txBox="1">
                <a:spLocks noRot="1" noChangeAspect="1" noMove="1" noResize="1" noEditPoints="1" noAdjustHandles="1" noChangeArrowheads="1" noChangeShapeType="1" noTextEdit="1"/>
              </p:cNvSpPr>
              <p:nvPr/>
            </p:nvSpPr>
            <p:spPr>
              <a:xfrm>
                <a:off x="2581569" y="4918695"/>
                <a:ext cx="295274" cy="369332"/>
              </a:xfrm>
              <a:prstGeom prst="rect">
                <a:avLst/>
              </a:prstGeom>
              <a:blipFill>
                <a:blip r:embed="rId32"/>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4005E7DD-E8F3-DF3C-CAE8-07A0262AB96A}"/>
              </a:ext>
            </a:extLst>
          </p:cNvPr>
          <p:cNvSpPr txBox="1"/>
          <p:nvPr/>
        </p:nvSpPr>
        <p:spPr>
          <a:xfrm>
            <a:off x="396918" y="6177509"/>
            <a:ext cx="10471136" cy="369332"/>
          </a:xfrm>
          <a:prstGeom prst="rect">
            <a:avLst/>
          </a:prstGeom>
          <a:noFill/>
        </p:spPr>
        <p:txBody>
          <a:bodyPr wrap="none" rtlCol="0">
            <a:spAutoFit/>
          </a:bodyPr>
          <a:lstStyle/>
          <a:p>
            <a:r>
              <a:rPr lang="en-US" dirty="0"/>
              <a:t>The security of </a:t>
            </a:r>
            <a:r>
              <a:rPr lang="en-US"/>
              <a:t>the parent </a:t>
            </a:r>
            <a:r>
              <a:rPr lang="en-US" dirty="0"/>
              <a:t>single theorem proofs ensures soundness + uniqueness of the child proofs</a:t>
            </a:r>
          </a:p>
        </p:txBody>
      </p:sp>
    </p:spTree>
    <p:extLst>
      <p:ext uri="{BB962C8B-B14F-4D97-AF65-F5344CB8AC3E}">
        <p14:creationId xmlns:p14="http://schemas.microsoft.com/office/powerpoint/2010/main" val="330710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12" grpId="0"/>
      <p:bldP spid="114" grpId="0"/>
      <p:bldP spid="115" grpId="0"/>
      <p:bldP spid="119" grpId="0"/>
      <p:bldP spid="120" grpId="0"/>
      <p:bldP spid="121" grpId="0"/>
      <p:bldP spid="122" grpId="0"/>
      <p:bldP spid="125"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EB398C-CDDE-16F9-7B9A-80DDE5672CA0}"/>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 name="Content Placeholder 2">
                <a:extLst>
                  <a:ext uri="{FF2B5EF4-FFF2-40B4-BE49-F238E27FC236}">
                    <a16:creationId xmlns:a16="http://schemas.microsoft.com/office/drawing/2014/main" id="{7C696186-5CE6-EB2A-236C-40E178EF63FD}"/>
                  </a:ext>
                </a:extLst>
              </p:cNvPr>
              <p:cNvSpPr>
                <a:spLocks noGrp="1"/>
              </p:cNvSpPr>
              <p:nvPr>
                <p:ph idx="1"/>
              </p:nvPr>
            </p:nvSpPr>
            <p:spPr>
              <a:xfrm>
                <a:off x="336884" y="1708484"/>
                <a:ext cx="11325060" cy="4621185"/>
              </a:xfrm>
            </p:spPr>
            <p:txBody>
              <a:bodyPr>
                <a:noAutofit/>
              </a:bodyPr>
              <a:lstStyle/>
              <a:p>
                <a:pPr marL="0" indent="0">
                  <a:buNone/>
                </a:pPr>
                <a:r>
                  <a:rPr lang="en-US" sz="2200" dirty="0"/>
                  <a:t>Recall that </a:t>
                </a:r>
                <a14:m>
                  <m:oMath xmlns:m="http://schemas.openxmlformats.org/officeDocument/2006/math">
                    <m:r>
                      <a:rPr lang="en-US" sz="2200" b="0" i="1" smtClean="0">
                        <a:latin typeface="Cambria Math" panose="02040503050406030204" pitchFamily="18" charset="0"/>
                      </a:rPr>
                      <m:t>𝑝𝑘</m:t>
                    </m:r>
                  </m:oMath>
                </a14:m>
                <a:r>
                  <a:rPr lang="en-US" sz="2200" dirty="0"/>
                  <a:t> for single theorem proof includes garbled </a:t>
                </a:r>
                <a14:m>
                  <m:oMath xmlns:m="http://schemas.openxmlformats.org/officeDocument/2006/math">
                    <m:r>
                      <a:rPr lang="en-US" sz="2200" b="0" i="1" smtClean="0">
                        <a:latin typeface="Cambria Math" panose="02040503050406030204" pitchFamily="18" charset="0"/>
                      </a:rPr>
                      <m:t>𝑈</m:t>
                    </m:r>
                  </m:oMath>
                </a14:m>
                <a:r>
                  <a:rPr lang="en-US" sz="2200" dirty="0"/>
                  <a:t> which grows with </a:t>
                </a:r>
                <a14:m>
                  <m:oMath xmlns:m="http://schemas.openxmlformats.org/officeDocument/2006/math">
                    <m:r>
                      <m:rPr>
                        <m:lit/>
                      </m:rPr>
                      <a:rPr lang="en-US" sz="2200" b="0" i="0" smtClean="0">
                        <a:latin typeface="Cambria Math" panose="02040503050406030204" pitchFamily="18" charset="0"/>
                      </a:rPr>
                      <m:t>||</m:t>
                    </m:r>
                    <m:r>
                      <a:rPr lang="en-US" sz="2200" b="0" i="1" smtClean="0">
                        <a:latin typeface="Cambria Math" panose="02040503050406030204" pitchFamily="18" charset="0"/>
                      </a:rPr>
                      <m:t>𝐶</m:t>
                    </m:r>
                    <m:r>
                      <m:rPr>
                        <m:lit/>
                      </m:rPr>
                      <a:rPr lang="en-US" sz="2200" b="0" i="1" smtClean="0">
                        <a:latin typeface="Cambria Math" panose="02040503050406030204" pitchFamily="18" charset="0"/>
                      </a:rPr>
                      <m:t>||</m:t>
                    </m:r>
                  </m:oMath>
                </a14:m>
                <a:endParaRPr lang="en-US" sz="2200" dirty="0"/>
              </a:p>
            </p:txBody>
          </p:sp>
        </mc:Choice>
        <mc:Fallback>
          <p:sp>
            <p:nvSpPr>
              <p:cNvPr id="17" name="Content Placeholder 2">
                <a:extLst>
                  <a:ext uri="{FF2B5EF4-FFF2-40B4-BE49-F238E27FC236}">
                    <a16:creationId xmlns:a16="http://schemas.microsoft.com/office/drawing/2014/main" id="{7C696186-5CE6-EB2A-236C-40E178EF63FD}"/>
                  </a:ext>
                </a:extLst>
              </p:cNvPr>
              <p:cNvSpPr>
                <a:spLocks noGrp="1" noRot="1" noChangeAspect="1" noMove="1" noResize="1" noEditPoints="1" noAdjustHandles="1" noChangeArrowheads="1" noChangeShapeType="1" noTextEdit="1"/>
              </p:cNvSpPr>
              <p:nvPr>
                <p:ph idx="1"/>
              </p:nvPr>
            </p:nvSpPr>
            <p:spPr>
              <a:xfrm>
                <a:off x="336884" y="1708484"/>
                <a:ext cx="11325060" cy="4621185"/>
              </a:xfrm>
              <a:blipFill>
                <a:blip r:embed="rId3"/>
                <a:stretch>
                  <a:fillRect l="-67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4286711-C910-62AC-E389-A8759FE16872}"/>
              </a:ext>
            </a:extLst>
          </p:cNvPr>
          <p:cNvSpPr>
            <a:spLocks noGrp="1"/>
          </p:cNvSpPr>
          <p:nvPr>
            <p:ph type="title"/>
          </p:nvPr>
        </p:nvSpPr>
        <p:spPr>
          <a:xfrm>
            <a:off x="336884" y="441833"/>
            <a:ext cx="11325060" cy="771079"/>
          </a:xfrm>
        </p:spPr>
        <p:txBody>
          <a:bodyPr>
            <a:normAutofit/>
          </a:bodyPr>
          <a:lstStyle/>
          <a:p>
            <a:r>
              <a:rPr lang="en-US" sz="3600" dirty="0"/>
              <a:t>Issue with previous attempt</a:t>
            </a:r>
          </a:p>
        </p:txBody>
      </p:sp>
      <p:grpSp>
        <p:nvGrpSpPr>
          <p:cNvPr id="19" name="Group 18">
            <a:extLst>
              <a:ext uri="{FF2B5EF4-FFF2-40B4-BE49-F238E27FC236}">
                <a16:creationId xmlns:a16="http://schemas.microsoft.com/office/drawing/2014/main" id="{2B4F937A-C0D3-F222-E597-DC139B998D4D}"/>
              </a:ext>
            </a:extLst>
          </p:cNvPr>
          <p:cNvGrpSpPr/>
          <p:nvPr/>
        </p:nvGrpSpPr>
        <p:grpSpPr>
          <a:xfrm>
            <a:off x="2885332" y="2611563"/>
            <a:ext cx="6228163" cy="2199171"/>
            <a:chOff x="4188987" y="2487996"/>
            <a:chExt cx="6228163" cy="2199171"/>
          </a:xfrm>
        </p:grpSpPr>
        <p:grpSp>
          <p:nvGrpSpPr>
            <p:cNvPr id="20" name="Group 19">
              <a:extLst>
                <a:ext uri="{FF2B5EF4-FFF2-40B4-BE49-F238E27FC236}">
                  <a16:creationId xmlns:a16="http://schemas.microsoft.com/office/drawing/2014/main" id="{5F978F68-A5D7-9997-2198-5D7C964A10B0}"/>
                </a:ext>
              </a:extLst>
            </p:cNvPr>
            <p:cNvGrpSpPr/>
            <p:nvPr/>
          </p:nvGrpSpPr>
          <p:grpSpPr>
            <a:xfrm>
              <a:off x="4188987" y="2487996"/>
              <a:ext cx="6228163" cy="1929351"/>
              <a:chOff x="4188987" y="2487996"/>
              <a:chExt cx="6228163" cy="1929351"/>
            </a:xfrm>
          </p:grpSpPr>
          <p:grpSp>
            <p:nvGrpSpPr>
              <p:cNvPr id="23" name="Group 22">
                <a:extLst>
                  <a:ext uri="{FF2B5EF4-FFF2-40B4-BE49-F238E27FC236}">
                    <a16:creationId xmlns:a16="http://schemas.microsoft.com/office/drawing/2014/main" id="{40078341-CF56-7A70-7AA3-D277C03CDC97}"/>
                  </a:ext>
                </a:extLst>
              </p:cNvPr>
              <p:cNvGrpSpPr/>
              <p:nvPr/>
            </p:nvGrpSpPr>
            <p:grpSpPr>
              <a:xfrm>
                <a:off x="6253551" y="3038461"/>
                <a:ext cx="914400" cy="914400"/>
                <a:chOff x="2617449" y="4310121"/>
                <a:chExt cx="914400" cy="914400"/>
              </a:xfrm>
            </p:grpSpPr>
            <p:pic>
              <p:nvPicPr>
                <p:cNvPr id="32" name="Graphic 31" descr="Processor with solid fill">
                  <a:extLst>
                    <a:ext uri="{FF2B5EF4-FFF2-40B4-BE49-F238E27FC236}">
                      <a16:creationId xmlns:a16="http://schemas.microsoft.com/office/drawing/2014/main" id="{298F2860-520F-B15D-60C7-BAE95F35EE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17449" y="4310121"/>
                  <a:ext cx="914400" cy="914400"/>
                </a:xfrm>
                <a:prstGeom prst="rect">
                  <a:avLst/>
                </a:prstGeom>
              </p:spPr>
            </p:pic>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93C51F0D-4540-96B1-395E-5BCCF0484BD3}"/>
                        </a:ext>
                      </a:extLst>
                    </p:cNvPr>
                    <p:cNvSpPr txBox="1"/>
                    <p:nvPr/>
                  </p:nvSpPr>
                  <p:spPr>
                    <a:xfrm>
                      <a:off x="2877063" y="4580232"/>
                      <a:ext cx="4103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𝑈</m:t>
                            </m:r>
                          </m:oMath>
                        </m:oMathPara>
                      </a14:m>
                      <a:endParaRPr lang="en-US" dirty="0"/>
                    </a:p>
                  </p:txBody>
                </p:sp>
              </mc:Choice>
              <mc:Fallback>
                <p:sp>
                  <p:nvSpPr>
                    <p:cNvPr id="33" name="TextBox 32">
                      <a:extLst>
                        <a:ext uri="{FF2B5EF4-FFF2-40B4-BE49-F238E27FC236}">
                          <a16:creationId xmlns:a16="http://schemas.microsoft.com/office/drawing/2014/main" id="{93C51F0D-4540-96B1-395E-5BCCF0484BD3}"/>
                        </a:ext>
                      </a:extLst>
                    </p:cNvPr>
                    <p:cNvSpPr txBox="1">
                      <a:spLocks noRot="1" noChangeAspect="1" noMove="1" noResize="1" noEditPoints="1" noAdjustHandles="1" noChangeArrowheads="1" noChangeShapeType="1" noTextEdit="1"/>
                    </p:cNvSpPr>
                    <p:nvPr/>
                  </p:nvSpPr>
                  <p:spPr>
                    <a:xfrm>
                      <a:off x="2877063" y="4580232"/>
                      <a:ext cx="410369" cy="369332"/>
                    </a:xfrm>
                    <a:prstGeom prst="rect">
                      <a:avLst/>
                    </a:prstGeom>
                    <a:blipFill>
                      <a:blip r:embed="rId6"/>
                      <a:stretch>
                        <a:fillRect/>
                      </a:stretch>
                    </a:blipFill>
                  </p:spPr>
                  <p:txBody>
                    <a:bodyPr/>
                    <a:lstStyle/>
                    <a:p>
                      <a:r>
                        <a:rPr lang="en-US">
                          <a:noFill/>
                        </a:rPr>
                        <a:t> </a:t>
                      </a:r>
                    </a:p>
                  </p:txBody>
                </p:sp>
              </mc:Fallback>
            </mc:AlternateContent>
          </p:grpSp>
          <p:pic>
            <p:nvPicPr>
              <p:cNvPr id="24" name="Graphic 23" descr="Box with solid fill">
                <a:extLst>
                  <a:ext uri="{FF2B5EF4-FFF2-40B4-BE49-F238E27FC236}">
                    <a16:creationId xmlns:a16="http://schemas.microsoft.com/office/drawing/2014/main" id="{C5F3A2EB-1C36-5F05-97CF-F2C9BCF174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56602" y="2978104"/>
                <a:ext cx="914400" cy="914400"/>
              </a:xfrm>
              <a:prstGeom prst="rect">
                <a:avLst/>
              </a:prstGeom>
            </p:spPr>
          </p:pic>
          <p:sp>
            <p:nvSpPr>
              <p:cNvPr id="25" name="TextBox 24">
                <a:extLst>
                  <a:ext uri="{FF2B5EF4-FFF2-40B4-BE49-F238E27FC236}">
                    <a16:creationId xmlns:a16="http://schemas.microsoft.com/office/drawing/2014/main" id="{5966ECD0-00B9-C3E6-293B-4FFBAA7DC819}"/>
                  </a:ext>
                </a:extLst>
              </p:cNvPr>
              <p:cNvSpPr txBox="1"/>
              <p:nvPr/>
            </p:nvSpPr>
            <p:spPr>
              <a:xfrm>
                <a:off x="7494326" y="3771016"/>
                <a:ext cx="1625766" cy="646331"/>
              </a:xfrm>
              <a:prstGeom prst="rect">
                <a:avLst/>
              </a:prstGeom>
              <a:noFill/>
            </p:spPr>
            <p:txBody>
              <a:bodyPr wrap="none" rtlCol="0">
                <a:spAutoFit/>
              </a:bodyPr>
              <a:lstStyle/>
              <a:p>
                <a:pPr algn="ctr"/>
                <a:r>
                  <a:rPr lang="en-US" dirty="0"/>
                  <a:t>commitments </a:t>
                </a:r>
              </a:p>
              <a:p>
                <a:pPr algn="ctr"/>
                <a:r>
                  <a:rPr lang="en-US" dirty="0"/>
                  <a:t>to labels</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AA87BD5E-F377-3071-6A3A-38CC2C834A0A}"/>
                      </a:ext>
                    </a:extLst>
                  </p:cNvPr>
                  <p:cNvSpPr txBox="1"/>
                  <p:nvPr/>
                </p:nvSpPr>
                <p:spPr>
                  <a:xfrm>
                    <a:off x="4188987" y="3326493"/>
                    <a:ext cx="1436932" cy="369332"/>
                  </a:xfrm>
                  <a:prstGeom prst="rect">
                    <a:avLst/>
                  </a:prstGeom>
                  <a:noFill/>
                </p:spPr>
                <p:txBody>
                  <a:bodyPr wrap="none" rtlCol="0">
                    <a:spAutoFit/>
                  </a:bodyPr>
                  <a:lstStyle/>
                  <a:p>
                    <a:pPr/>
                    <a14:m>
                      <m:oMath xmlns:m="http://schemas.openxmlformats.org/officeDocument/2006/math">
                        <m:r>
                          <a:rPr lang="en-US" b="0" i="1" smtClean="0">
                            <a:latin typeface="Cambria Math" panose="02040503050406030204" pitchFamily="18" charset="0"/>
                          </a:rPr>
                          <m:t>𝑝𝑘</m:t>
                        </m:r>
                        <m:r>
                          <a:rPr lang="en-US" b="0" i="1" smtClean="0">
                            <a:latin typeface="Cambria Math" panose="02040503050406030204" pitchFamily="18" charset="0"/>
                          </a:rPr>
                          <m:t>={ </m:t>
                        </m:r>
                      </m:oMath>
                    </a14:m>
                    <a:r>
                      <a:rPr lang="en-US" dirty="0"/>
                      <a:t>        </a:t>
                    </a:r>
                  </a:p>
                </p:txBody>
              </p:sp>
            </mc:Choice>
            <mc:Fallback>
              <p:sp>
                <p:nvSpPr>
                  <p:cNvPr id="26" name="TextBox 25">
                    <a:extLst>
                      <a:ext uri="{FF2B5EF4-FFF2-40B4-BE49-F238E27FC236}">
                        <a16:creationId xmlns:a16="http://schemas.microsoft.com/office/drawing/2014/main" id="{AA87BD5E-F377-3071-6A3A-38CC2C834A0A}"/>
                      </a:ext>
                    </a:extLst>
                  </p:cNvPr>
                  <p:cNvSpPr txBox="1">
                    <a:spLocks noRot="1" noChangeAspect="1" noMove="1" noResize="1" noEditPoints="1" noAdjustHandles="1" noChangeArrowheads="1" noChangeShapeType="1" noTextEdit="1"/>
                  </p:cNvSpPr>
                  <p:nvPr/>
                </p:nvSpPr>
                <p:spPr>
                  <a:xfrm>
                    <a:off x="4188987" y="3326493"/>
                    <a:ext cx="1436932" cy="369332"/>
                  </a:xfrm>
                  <a:prstGeom prst="rect">
                    <a:avLst/>
                  </a:prstGeom>
                  <a:blipFill>
                    <a:blip r:embed="rId9"/>
                    <a:stretch>
                      <a:fillRect l="-1754"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A82D8F73-1CEA-B089-54F7-3B87AF2BF9CC}"/>
                      </a:ext>
                    </a:extLst>
                  </p:cNvPr>
                  <p:cNvSpPr txBox="1"/>
                  <p:nvPr/>
                </p:nvSpPr>
                <p:spPr>
                  <a:xfrm>
                    <a:off x="8584276" y="2487996"/>
                    <a:ext cx="1832874" cy="369332"/>
                  </a:xfrm>
                  <a:prstGeom prst="rect">
                    <a:avLst/>
                  </a:prstGeom>
                  <a:noFill/>
                </p:spPr>
                <p:txBody>
                  <a:bodyPr wrap="none" rtlCol="0">
                    <a:spAutoFit/>
                  </a:bodyPr>
                  <a:lstStyle/>
                  <a:p>
                    <a:r>
                      <a:rPr lang="en-US" dirty="0"/>
                      <a:t>*permuted for </a:t>
                    </a:r>
                    <a14:m>
                      <m:oMath xmlns:m="http://schemas.openxmlformats.org/officeDocument/2006/math">
                        <m:r>
                          <a:rPr lang="en-US" b="0" i="1" smtClean="0">
                            <a:latin typeface="Cambria Math" panose="02040503050406030204" pitchFamily="18" charset="0"/>
                          </a:rPr>
                          <m:t>𝑤</m:t>
                        </m:r>
                      </m:oMath>
                    </a14:m>
                    <a:endParaRPr lang="en-US" dirty="0"/>
                  </a:p>
                </p:txBody>
              </p:sp>
            </mc:Choice>
            <mc:Fallback>
              <p:sp>
                <p:nvSpPr>
                  <p:cNvPr id="27" name="TextBox 26">
                    <a:extLst>
                      <a:ext uri="{FF2B5EF4-FFF2-40B4-BE49-F238E27FC236}">
                        <a16:creationId xmlns:a16="http://schemas.microsoft.com/office/drawing/2014/main" id="{A82D8F73-1CEA-B089-54F7-3B87AF2BF9CC}"/>
                      </a:ext>
                    </a:extLst>
                  </p:cNvPr>
                  <p:cNvSpPr txBox="1">
                    <a:spLocks noRot="1" noChangeAspect="1" noMove="1" noResize="1" noEditPoints="1" noAdjustHandles="1" noChangeArrowheads="1" noChangeShapeType="1" noTextEdit="1"/>
                  </p:cNvSpPr>
                  <p:nvPr/>
                </p:nvSpPr>
                <p:spPr>
                  <a:xfrm>
                    <a:off x="8584276" y="2487996"/>
                    <a:ext cx="1832874" cy="369332"/>
                  </a:xfrm>
                  <a:prstGeom prst="rect">
                    <a:avLst/>
                  </a:prstGeom>
                  <a:blipFill>
                    <a:blip r:embed="rId10"/>
                    <a:stretch>
                      <a:fillRect l="-2759" t="-6667" b="-23333"/>
                    </a:stretch>
                  </a:blipFill>
                </p:spPr>
                <p:txBody>
                  <a:bodyPr/>
                  <a:lstStyle/>
                  <a:p>
                    <a:r>
                      <a:rPr lang="en-US">
                        <a:noFill/>
                      </a:rPr>
                      <a:t> </a:t>
                    </a:r>
                  </a:p>
                </p:txBody>
              </p:sp>
            </mc:Fallback>
          </mc:AlternateContent>
          <p:pic>
            <p:nvPicPr>
              <p:cNvPr id="28" name="Graphic 27" descr="Line arrow: Counter-clockwise curve with solid fill">
                <a:extLst>
                  <a:ext uri="{FF2B5EF4-FFF2-40B4-BE49-F238E27FC236}">
                    <a16:creationId xmlns:a16="http://schemas.microsoft.com/office/drawing/2014/main" id="{0AEF5236-FEC1-1C86-F255-E0B496CF3D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5446081">
                <a:off x="8212246" y="2595115"/>
                <a:ext cx="451765" cy="451765"/>
              </a:xfrm>
              <a:prstGeom prst="rect">
                <a:avLst/>
              </a:prstGeom>
            </p:spPr>
          </p:pic>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02600F4D-96F4-61D3-A9E3-3B17FC528BF9}"/>
                      </a:ext>
                    </a:extLst>
                  </p:cNvPr>
                  <p:cNvSpPr txBox="1"/>
                  <p:nvPr/>
                </p:nvSpPr>
                <p:spPr>
                  <a:xfrm>
                    <a:off x="7238575" y="3326493"/>
                    <a:ext cx="3305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1600" dirty="0"/>
                  </a:p>
                </p:txBody>
              </p:sp>
            </mc:Choice>
            <mc:Fallback>
              <p:sp>
                <p:nvSpPr>
                  <p:cNvPr id="29" name="TextBox 28">
                    <a:extLst>
                      <a:ext uri="{FF2B5EF4-FFF2-40B4-BE49-F238E27FC236}">
                        <a16:creationId xmlns:a16="http://schemas.microsoft.com/office/drawing/2014/main" id="{02600F4D-96F4-61D3-A9E3-3B17FC528BF9}"/>
                      </a:ext>
                    </a:extLst>
                  </p:cNvPr>
                  <p:cNvSpPr txBox="1">
                    <a:spLocks noRot="1" noChangeAspect="1" noMove="1" noResize="1" noEditPoints="1" noAdjustHandles="1" noChangeArrowheads="1" noChangeShapeType="1" noTextEdit="1"/>
                  </p:cNvSpPr>
                  <p:nvPr/>
                </p:nvSpPr>
                <p:spPr>
                  <a:xfrm>
                    <a:off x="7238575" y="3326493"/>
                    <a:ext cx="330540"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1D148CB9-86F2-0D17-B6BA-2177ACEBA135}"/>
                      </a:ext>
                    </a:extLst>
                  </p:cNvPr>
                  <p:cNvSpPr txBox="1"/>
                  <p:nvPr/>
                </p:nvSpPr>
                <p:spPr>
                  <a:xfrm>
                    <a:off x="5910128" y="3313823"/>
                    <a:ext cx="3305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1600" dirty="0"/>
                  </a:p>
                </p:txBody>
              </p:sp>
            </mc:Choice>
            <mc:Fallback>
              <p:sp>
                <p:nvSpPr>
                  <p:cNvPr id="30" name="TextBox 29">
                    <a:extLst>
                      <a:ext uri="{FF2B5EF4-FFF2-40B4-BE49-F238E27FC236}">
                        <a16:creationId xmlns:a16="http://schemas.microsoft.com/office/drawing/2014/main" id="{1D148CB9-86F2-0D17-B6BA-2177ACEBA135}"/>
                      </a:ext>
                    </a:extLst>
                  </p:cNvPr>
                  <p:cNvSpPr txBox="1">
                    <a:spLocks noRot="1" noChangeAspect="1" noMove="1" noResize="1" noEditPoints="1" noAdjustHandles="1" noChangeArrowheads="1" noChangeShapeType="1" noTextEdit="1"/>
                  </p:cNvSpPr>
                  <p:nvPr/>
                </p:nvSpPr>
                <p:spPr>
                  <a:xfrm>
                    <a:off x="5910128" y="3313823"/>
                    <a:ext cx="330540"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3D98C4BF-60FF-6309-2D40-A5DD9F35F326}"/>
                      </a:ext>
                    </a:extLst>
                  </p:cNvPr>
                  <p:cNvSpPr txBox="1"/>
                  <p:nvPr/>
                </p:nvSpPr>
                <p:spPr>
                  <a:xfrm>
                    <a:off x="8654164" y="3326493"/>
                    <a:ext cx="3193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US" sz="1600" dirty="0"/>
                  </a:p>
                </p:txBody>
              </p:sp>
            </mc:Choice>
            <mc:Fallback>
              <p:sp>
                <p:nvSpPr>
                  <p:cNvPr id="31" name="TextBox 30">
                    <a:extLst>
                      <a:ext uri="{FF2B5EF4-FFF2-40B4-BE49-F238E27FC236}">
                        <a16:creationId xmlns:a16="http://schemas.microsoft.com/office/drawing/2014/main" id="{3D98C4BF-60FF-6309-2D40-A5DD9F35F326}"/>
                      </a:ext>
                    </a:extLst>
                  </p:cNvPr>
                  <p:cNvSpPr txBox="1">
                    <a:spLocks noRot="1" noChangeAspect="1" noMove="1" noResize="1" noEditPoints="1" noAdjustHandles="1" noChangeArrowheads="1" noChangeShapeType="1" noTextEdit="1"/>
                  </p:cNvSpPr>
                  <p:nvPr/>
                </p:nvSpPr>
                <p:spPr>
                  <a:xfrm>
                    <a:off x="8654164" y="3326493"/>
                    <a:ext cx="319318" cy="338554"/>
                  </a:xfrm>
                  <a:prstGeom prst="rect">
                    <a:avLst/>
                  </a:prstGeom>
                  <a:blipFill>
                    <a:blip r:embed="rId15"/>
                    <a:stretch>
                      <a:fillRect b="-10714"/>
                    </a:stretch>
                  </a:blipFill>
                </p:spPr>
                <p:txBody>
                  <a:bodyPr/>
                  <a:lstStyle/>
                  <a:p>
                    <a:r>
                      <a:rPr lang="en-US">
                        <a:noFill/>
                      </a:rPr>
                      <a:t> </a:t>
                    </a:r>
                  </a:p>
                </p:txBody>
              </p:sp>
            </mc:Fallback>
          </mc:AlternateContent>
        </p:grpSp>
        <p:pic>
          <p:nvPicPr>
            <p:cNvPr id="21" name="Graphic 20" descr="Box with solid fill">
              <a:extLst>
                <a:ext uri="{FF2B5EF4-FFF2-40B4-BE49-F238E27FC236}">
                  <a16:creationId xmlns:a16="http://schemas.microsoft.com/office/drawing/2014/main" id="{46044991-E20B-673B-68F2-36817E662E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40943" y="2970925"/>
              <a:ext cx="914400" cy="914400"/>
            </a:xfrm>
            <a:prstGeom prst="rect">
              <a:avLst/>
            </a:prstGeom>
          </p:spPr>
        </p:pic>
        <p:sp>
          <p:nvSpPr>
            <p:cNvPr id="22" name="TextBox 21">
              <a:extLst>
                <a:ext uri="{FF2B5EF4-FFF2-40B4-BE49-F238E27FC236}">
                  <a16:creationId xmlns:a16="http://schemas.microsoft.com/office/drawing/2014/main" id="{EB6F0C6B-5037-3EA3-0805-CB34EF4594B0}"/>
                </a:ext>
              </a:extLst>
            </p:cNvPr>
            <p:cNvSpPr txBox="1"/>
            <p:nvPr/>
          </p:nvSpPr>
          <p:spPr>
            <a:xfrm>
              <a:off x="4678668" y="3763837"/>
              <a:ext cx="1625766" cy="923330"/>
            </a:xfrm>
            <a:prstGeom prst="rect">
              <a:avLst/>
            </a:prstGeom>
            <a:noFill/>
          </p:spPr>
          <p:txBody>
            <a:bodyPr wrap="none" rtlCol="0">
              <a:spAutoFit/>
            </a:bodyPr>
            <a:lstStyle/>
            <a:p>
              <a:pPr algn="ctr"/>
              <a:r>
                <a:rPr lang="en-US" dirty="0"/>
                <a:t>commitments </a:t>
              </a:r>
            </a:p>
            <a:p>
              <a:pPr algn="ctr"/>
              <a:r>
                <a:rPr lang="en-US" dirty="0"/>
                <a:t>to garbling </a:t>
              </a:r>
            </a:p>
            <a:p>
              <a:pPr algn="ctr"/>
              <a:r>
                <a:rPr lang="en-US" dirty="0"/>
                <a:t>randomness</a:t>
              </a:r>
            </a:p>
          </p:txBody>
        </p:sp>
      </p:grpSp>
    </p:spTree>
    <p:extLst>
      <p:ext uri="{BB962C8B-B14F-4D97-AF65-F5344CB8AC3E}">
        <p14:creationId xmlns:p14="http://schemas.microsoft.com/office/powerpoint/2010/main" val="2815663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40369E-B391-85CB-7AED-2EB806871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8FD327-B542-9080-59E8-A19085B3D189}"/>
              </a:ext>
            </a:extLst>
          </p:cNvPr>
          <p:cNvSpPr>
            <a:spLocks noGrp="1"/>
          </p:cNvSpPr>
          <p:nvPr>
            <p:ph type="title"/>
          </p:nvPr>
        </p:nvSpPr>
        <p:spPr>
          <a:xfrm>
            <a:off x="336884" y="441833"/>
            <a:ext cx="11325060" cy="771079"/>
          </a:xfrm>
        </p:spPr>
        <p:txBody>
          <a:bodyPr>
            <a:normAutofit/>
          </a:bodyPr>
          <a:lstStyle/>
          <a:p>
            <a:r>
              <a:rPr lang="en-US" sz="3600" dirty="0"/>
              <a:t>Issue with previous attempt</a:t>
            </a:r>
          </a:p>
        </p:txBody>
      </p:sp>
      <p:grpSp>
        <p:nvGrpSpPr>
          <p:cNvPr id="3" name="Group 2">
            <a:extLst>
              <a:ext uri="{FF2B5EF4-FFF2-40B4-BE49-F238E27FC236}">
                <a16:creationId xmlns:a16="http://schemas.microsoft.com/office/drawing/2014/main" id="{1E4F8E5E-60B7-3AEC-79F5-90691CEC1FFE}"/>
              </a:ext>
            </a:extLst>
          </p:cNvPr>
          <p:cNvGrpSpPr/>
          <p:nvPr/>
        </p:nvGrpSpPr>
        <p:grpSpPr>
          <a:xfrm>
            <a:off x="2277228" y="4146527"/>
            <a:ext cx="929148" cy="555219"/>
            <a:chOff x="5981267" y="1805834"/>
            <a:chExt cx="929148" cy="555219"/>
          </a:xfrm>
        </p:grpSpPr>
        <p:sp>
          <p:nvSpPr>
            <p:cNvPr id="17" name="Rounded Rectangle 16">
              <a:extLst>
                <a:ext uri="{FF2B5EF4-FFF2-40B4-BE49-F238E27FC236}">
                  <a16:creationId xmlns:a16="http://schemas.microsoft.com/office/drawing/2014/main" id="{5791FE04-58AB-F7AA-1A8B-C440EE1A126B}"/>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8" name="Graphic 17" descr="Checkbox Checked outline">
              <a:extLst>
                <a:ext uri="{FF2B5EF4-FFF2-40B4-BE49-F238E27FC236}">
                  <a16:creationId xmlns:a16="http://schemas.microsoft.com/office/drawing/2014/main" id="{E75AB1B4-85B1-A115-87D5-4CC261FFDB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19" name="Group 18">
              <a:extLst>
                <a:ext uri="{FF2B5EF4-FFF2-40B4-BE49-F238E27FC236}">
                  <a16:creationId xmlns:a16="http://schemas.microsoft.com/office/drawing/2014/main" id="{A250D31E-EA05-CA34-A039-2948250DB320}"/>
                </a:ext>
              </a:extLst>
            </p:cNvPr>
            <p:cNvGrpSpPr/>
            <p:nvPr/>
          </p:nvGrpSpPr>
          <p:grpSpPr>
            <a:xfrm>
              <a:off x="6011570" y="1893645"/>
              <a:ext cx="745742" cy="467408"/>
              <a:chOff x="6011570" y="1893645"/>
              <a:chExt cx="745742" cy="467408"/>
            </a:xfrm>
          </p:grpSpPr>
          <p:pic>
            <p:nvPicPr>
              <p:cNvPr id="20" name="Graphic 19" descr="Checkbox Checked outline">
                <a:extLst>
                  <a:ext uri="{FF2B5EF4-FFF2-40B4-BE49-F238E27FC236}">
                    <a16:creationId xmlns:a16="http://schemas.microsoft.com/office/drawing/2014/main" id="{366FB1F2-B180-9715-F816-C26F5D6C81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21" name="Freeform 20">
                <a:extLst>
                  <a:ext uri="{FF2B5EF4-FFF2-40B4-BE49-F238E27FC236}">
                    <a16:creationId xmlns:a16="http://schemas.microsoft.com/office/drawing/2014/main" id="{4815D516-0DCC-EA6D-3276-E4D16030E504}"/>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E8D5C70E-4C00-58AE-C866-639E9D2DD6D5}"/>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4" name="Group 23">
            <a:extLst>
              <a:ext uri="{FF2B5EF4-FFF2-40B4-BE49-F238E27FC236}">
                <a16:creationId xmlns:a16="http://schemas.microsoft.com/office/drawing/2014/main" id="{7AA23AE8-BA91-A893-6590-0A430A4DE77D}"/>
              </a:ext>
            </a:extLst>
          </p:cNvPr>
          <p:cNvGrpSpPr/>
          <p:nvPr/>
        </p:nvGrpSpPr>
        <p:grpSpPr>
          <a:xfrm>
            <a:off x="8634213" y="4146527"/>
            <a:ext cx="929148" cy="555219"/>
            <a:chOff x="5981267" y="1805834"/>
            <a:chExt cx="929148" cy="555219"/>
          </a:xfrm>
        </p:grpSpPr>
        <p:sp>
          <p:nvSpPr>
            <p:cNvPr id="25" name="Rounded Rectangle 24">
              <a:extLst>
                <a:ext uri="{FF2B5EF4-FFF2-40B4-BE49-F238E27FC236}">
                  <a16:creationId xmlns:a16="http://schemas.microsoft.com/office/drawing/2014/main" id="{78BF8D17-FA2C-00D9-6AD1-6A6AB1B81F0E}"/>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6" name="Graphic 25" descr="Checkbox Checked outline">
              <a:extLst>
                <a:ext uri="{FF2B5EF4-FFF2-40B4-BE49-F238E27FC236}">
                  <a16:creationId xmlns:a16="http://schemas.microsoft.com/office/drawing/2014/main" id="{437FD680-F207-FFB9-64F3-5C26BF6A1E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27" name="Group 26">
              <a:extLst>
                <a:ext uri="{FF2B5EF4-FFF2-40B4-BE49-F238E27FC236}">
                  <a16:creationId xmlns:a16="http://schemas.microsoft.com/office/drawing/2014/main" id="{8A8AB6D5-705C-9E19-D67F-37ECCA195B7B}"/>
                </a:ext>
              </a:extLst>
            </p:cNvPr>
            <p:cNvGrpSpPr/>
            <p:nvPr/>
          </p:nvGrpSpPr>
          <p:grpSpPr>
            <a:xfrm>
              <a:off x="6011570" y="1893645"/>
              <a:ext cx="745742" cy="467408"/>
              <a:chOff x="6011570" y="1893645"/>
              <a:chExt cx="745742" cy="467408"/>
            </a:xfrm>
          </p:grpSpPr>
          <p:pic>
            <p:nvPicPr>
              <p:cNvPr id="28" name="Graphic 27" descr="Checkbox Checked outline">
                <a:extLst>
                  <a:ext uri="{FF2B5EF4-FFF2-40B4-BE49-F238E27FC236}">
                    <a16:creationId xmlns:a16="http://schemas.microsoft.com/office/drawing/2014/main" id="{5B1521BC-A5F5-CB4A-E3D6-C7D48ABABA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29" name="Freeform 28">
                <a:extLst>
                  <a:ext uri="{FF2B5EF4-FFF2-40B4-BE49-F238E27FC236}">
                    <a16:creationId xmlns:a16="http://schemas.microsoft.com/office/drawing/2014/main" id="{0252AFDC-B32A-69A4-B8AE-0BEEA73D0EB9}"/>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D3EC2367-BEA9-4190-3E10-0FBF4F8A373D}"/>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9E40CCF-E792-993B-3396-7FCDB2F3E1D5}"/>
                  </a:ext>
                </a:extLst>
              </p:cNvPr>
              <p:cNvSpPr txBox="1"/>
              <p:nvPr/>
            </p:nvSpPr>
            <p:spPr>
              <a:xfrm>
                <a:off x="897226" y="4846900"/>
                <a:ext cx="3758850" cy="369332"/>
              </a:xfrm>
              <a:prstGeom prst="rect">
                <a:avLst/>
              </a:prstGeom>
              <a:noFill/>
            </p:spPr>
            <p:txBody>
              <a:bodyPr wrap="none" rtlCol="0">
                <a:spAutoFit/>
              </a:bodyPr>
              <a:lstStyle/>
              <a:p>
                <a:r>
                  <a:rPr lang="en-US" dirty="0"/>
                  <a:t>|“generated child keys using </a:t>
                </a:r>
                <a14:m>
                  <m:oMath xmlns:m="http://schemas.openxmlformats.org/officeDocument/2006/math">
                    <m:r>
                      <a:rPr lang="en-US" b="0" i="1" smtClean="0">
                        <a:latin typeface="Cambria Math" panose="02040503050406030204" pitchFamily="18" charset="0"/>
                      </a:rPr>
                      <m:t>𝑘</m:t>
                    </m:r>
                  </m:oMath>
                </a14:m>
                <a:r>
                  <a:rPr lang="en-US" dirty="0"/>
                  <a:t>”|</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a:p>
            </p:txBody>
          </p:sp>
        </mc:Choice>
        <mc:Fallback xmlns="">
          <p:sp>
            <p:nvSpPr>
              <p:cNvPr id="32" name="TextBox 31">
                <a:extLst>
                  <a:ext uri="{FF2B5EF4-FFF2-40B4-BE49-F238E27FC236}">
                    <a16:creationId xmlns:a16="http://schemas.microsoft.com/office/drawing/2014/main" id="{69E40CCF-E792-993B-3396-7FCDB2F3E1D5}"/>
                  </a:ext>
                </a:extLst>
              </p:cNvPr>
              <p:cNvSpPr txBox="1">
                <a:spLocks noRot="1" noChangeAspect="1" noMove="1" noResize="1" noEditPoints="1" noAdjustHandles="1" noChangeArrowheads="1" noChangeShapeType="1" noTextEdit="1"/>
              </p:cNvSpPr>
              <p:nvPr/>
            </p:nvSpPr>
            <p:spPr>
              <a:xfrm>
                <a:off x="897226" y="4846900"/>
                <a:ext cx="3758850" cy="369332"/>
              </a:xfrm>
              <a:prstGeom prst="rect">
                <a:avLst/>
              </a:prstGeom>
              <a:blipFill>
                <a:blip r:embed="rId5"/>
                <a:stretch>
                  <a:fillRect l="-1347"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A078E64-0F9B-66F9-02EC-4A987C9E222B}"/>
                  </a:ext>
                </a:extLst>
              </p:cNvPr>
              <p:cNvSpPr txBox="1"/>
              <p:nvPr/>
            </p:nvSpPr>
            <p:spPr>
              <a:xfrm>
                <a:off x="7254211" y="4846900"/>
                <a:ext cx="3758850" cy="369332"/>
              </a:xfrm>
              <a:prstGeom prst="rect">
                <a:avLst/>
              </a:prstGeom>
              <a:noFill/>
            </p:spPr>
            <p:txBody>
              <a:bodyPr wrap="none" rtlCol="0">
                <a:spAutoFit/>
              </a:bodyPr>
              <a:lstStyle/>
              <a:p>
                <a:r>
                  <a:rPr lang="en-US" dirty="0"/>
                  <a:t>|“generated child keys using </a:t>
                </a:r>
                <a14:m>
                  <m:oMath xmlns:m="http://schemas.openxmlformats.org/officeDocument/2006/math">
                    <m:r>
                      <a:rPr lang="en-US" b="0" i="1" smtClean="0">
                        <a:latin typeface="Cambria Math" panose="02040503050406030204" pitchFamily="18" charset="0"/>
                      </a:rPr>
                      <m:t>𝑘</m:t>
                    </m:r>
                  </m:oMath>
                </a14:m>
                <a:r>
                  <a:rPr lang="en-US" dirty="0"/>
                  <a:t>”|</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a:p>
            </p:txBody>
          </p:sp>
        </mc:Choice>
        <mc:Fallback xmlns="">
          <p:sp>
            <p:nvSpPr>
              <p:cNvPr id="33" name="TextBox 32">
                <a:extLst>
                  <a:ext uri="{FF2B5EF4-FFF2-40B4-BE49-F238E27FC236}">
                    <a16:creationId xmlns:a16="http://schemas.microsoft.com/office/drawing/2014/main" id="{DA078E64-0F9B-66F9-02EC-4A987C9E222B}"/>
                  </a:ext>
                </a:extLst>
              </p:cNvPr>
              <p:cNvSpPr txBox="1">
                <a:spLocks noRot="1" noChangeAspect="1" noMove="1" noResize="1" noEditPoints="1" noAdjustHandles="1" noChangeArrowheads="1" noChangeShapeType="1" noTextEdit="1"/>
              </p:cNvSpPr>
              <p:nvPr/>
            </p:nvSpPr>
            <p:spPr>
              <a:xfrm>
                <a:off x="7254211" y="4846900"/>
                <a:ext cx="3758850" cy="369332"/>
              </a:xfrm>
              <a:prstGeom prst="rect">
                <a:avLst/>
              </a:prstGeom>
              <a:blipFill>
                <a:blip r:embed="rId6"/>
                <a:stretch>
                  <a:fillRect l="-1347" t="-6667" b="-23333"/>
                </a:stretch>
              </a:blipFill>
            </p:spPr>
            <p:txBody>
              <a:bodyPr/>
              <a:lstStyle/>
              <a:p>
                <a:r>
                  <a:rPr lang="en-US">
                    <a:noFill/>
                  </a:rPr>
                  <a:t> </a:t>
                </a:r>
              </a:p>
            </p:txBody>
          </p:sp>
        </mc:Fallback>
      </mc:AlternateContent>
    </p:spTree>
    <p:extLst>
      <p:ext uri="{BB962C8B-B14F-4D97-AF65-F5344CB8AC3E}">
        <p14:creationId xmlns:p14="http://schemas.microsoft.com/office/powerpoint/2010/main" val="4026095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343716-626E-D80D-D30C-B65939C81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9D9249-1E58-1496-97BF-9A4C0317B3E3}"/>
              </a:ext>
            </a:extLst>
          </p:cNvPr>
          <p:cNvSpPr>
            <a:spLocks noGrp="1"/>
          </p:cNvSpPr>
          <p:nvPr>
            <p:ph type="title"/>
          </p:nvPr>
        </p:nvSpPr>
        <p:spPr>
          <a:xfrm>
            <a:off x="336884" y="441833"/>
            <a:ext cx="11325060" cy="771079"/>
          </a:xfrm>
        </p:spPr>
        <p:txBody>
          <a:bodyPr>
            <a:normAutofit/>
          </a:bodyPr>
          <a:lstStyle/>
          <a:p>
            <a:r>
              <a:rPr lang="en-US" sz="3600" dirty="0"/>
              <a:t>Issue with previous attempt</a:t>
            </a:r>
          </a:p>
        </p:txBody>
      </p:sp>
      <p:grpSp>
        <p:nvGrpSpPr>
          <p:cNvPr id="3" name="Group 2">
            <a:extLst>
              <a:ext uri="{FF2B5EF4-FFF2-40B4-BE49-F238E27FC236}">
                <a16:creationId xmlns:a16="http://schemas.microsoft.com/office/drawing/2014/main" id="{70A2FA85-6CD0-AE0A-E074-1BC7783BD752}"/>
              </a:ext>
            </a:extLst>
          </p:cNvPr>
          <p:cNvGrpSpPr/>
          <p:nvPr/>
        </p:nvGrpSpPr>
        <p:grpSpPr>
          <a:xfrm>
            <a:off x="2277228" y="4146527"/>
            <a:ext cx="929148" cy="555219"/>
            <a:chOff x="5981267" y="1805834"/>
            <a:chExt cx="929148" cy="555219"/>
          </a:xfrm>
        </p:grpSpPr>
        <p:sp>
          <p:nvSpPr>
            <p:cNvPr id="17" name="Rounded Rectangle 16">
              <a:extLst>
                <a:ext uri="{FF2B5EF4-FFF2-40B4-BE49-F238E27FC236}">
                  <a16:creationId xmlns:a16="http://schemas.microsoft.com/office/drawing/2014/main" id="{3B001085-4DF4-B597-FF4A-AD662B6C8693}"/>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8" name="Graphic 17" descr="Checkbox Checked outline">
              <a:extLst>
                <a:ext uri="{FF2B5EF4-FFF2-40B4-BE49-F238E27FC236}">
                  <a16:creationId xmlns:a16="http://schemas.microsoft.com/office/drawing/2014/main" id="{37B5EEE7-5DB5-28F2-DDDD-10CF8F8903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19" name="Group 18">
              <a:extLst>
                <a:ext uri="{FF2B5EF4-FFF2-40B4-BE49-F238E27FC236}">
                  <a16:creationId xmlns:a16="http://schemas.microsoft.com/office/drawing/2014/main" id="{E6952300-ED54-9F69-DE08-BB64950AFDA7}"/>
                </a:ext>
              </a:extLst>
            </p:cNvPr>
            <p:cNvGrpSpPr/>
            <p:nvPr/>
          </p:nvGrpSpPr>
          <p:grpSpPr>
            <a:xfrm>
              <a:off x="6011570" y="1893645"/>
              <a:ext cx="745742" cy="467408"/>
              <a:chOff x="6011570" y="1893645"/>
              <a:chExt cx="745742" cy="467408"/>
            </a:xfrm>
          </p:grpSpPr>
          <p:pic>
            <p:nvPicPr>
              <p:cNvPr id="20" name="Graphic 19" descr="Checkbox Checked outline">
                <a:extLst>
                  <a:ext uri="{FF2B5EF4-FFF2-40B4-BE49-F238E27FC236}">
                    <a16:creationId xmlns:a16="http://schemas.microsoft.com/office/drawing/2014/main" id="{32C4F5CB-5FA7-0535-102E-70DBD51073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21" name="Freeform 20">
                <a:extLst>
                  <a:ext uri="{FF2B5EF4-FFF2-40B4-BE49-F238E27FC236}">
                    <a16:creationId xmlns:a16="http://schemas.microsoft.com/office/drawing/2014/main" id="{3159F0A2-3EFE-FBD9-3339-51C570925AB4}"/>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A1C8FF24-E9CA-F959-CBAF-6557FE967FCA}"/>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4" name="Group 23">
            <a:extLst>
              <a:ext uri="{FF2B5EF4-FFF2-40B4-BE49-F238E27FC236}">
                <a16:creationId xmlns:a16="http://schemas.microsoft.com/office/drawing/2014/main" id="{DE40D7FA-AC2A-2CAD-0904-199564C979CB}"/>
              </a:ext>
            </a:extLst>
          </p:cNvPr>
          <p:cNvGrpSpPr/>
          <p:nvPr/>
        </p:nvGrpSpPr>
        <p:grpSpPr>
          <a:xfrm>
            <a:off x="8634213" y="4146527"/>
            <a:ext cx="929148" cy="555219"/>
            <a:chOff x="5981267" y="1805834"/>
            <a:chExt cx="929148" cy="555219"/>
          </a:xfrm>
        </p:grpSpPr>
        <p:sp>
          <p:nvSpPr>
            <p:cNvPr id="25" name="Rounded Rectangle 24">
              <a:extLst>
                <a:ext uri="{FF2B5EF4-FFF2-40B4-BE49-F238E27FC236}">
                  <a16:creationId xmlns:a16="http://schemas.microsoft.com/office/drawing/2014/main" id="{214007B5-0AC0-E744-BD8B-62328D401038}"/>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6" name="Graphic 25" descr="Checkbox Checked outline">
              <a:extLst>
                <a:ext uri="{FF2B5EF4-FFF2-40B4-BE49-F238E27FC236}">
                  <a16:creationId xmlns:a16="http://schemas.microsoft.com/office/drawing/2014/main" id="{A9B446D8-E6F1-BF32-BAD7-F3CA227F09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27" name="Group 26">
              <a:extLst>
                <a:ext uri="{FF2B5EF4-FFF2-40B4-BE49-F238E27FC236}">
                  <a16:creationId xmlns:a16="http://schemas.microsoft.com/office/drawing/2014/main" id="{3D59A628-233A-EF48-8780-EA808AA2E226}"/>
                </a:ext>
              </a:extLst>
            </p:cNvPr>
            <p:cNvGrpSpPr/>
            <p:nvPr/>
          </p:nvGrpSpPr>
          <p:grpSpPr>
            <a:xfrm>
              <a:off x="6011570" y="1893645"/>
              <a:ext cx="745742" cy="467408"/>
              <a:chOff x="6011570" y="1893645"/>
              <a:chExt cx="745742" cy="467408"/>
            </a:xfrm>
          </p:grpSpPr>
          <p:pic>
            <p:nvPicPr>
              <p:cNvPr id="28" name="Graphic 27" descr="Checkbox Checked outline">
                <a:extLst>
                  <a:ext uri="{FF2B5EF4-FFF2-40B4-BE49-F238E27FC236}">
                    <a16:creationId xmlns:a16="http://schemas.microsoft.com/office/drawing/2014/main" id="{46A011AB-84F2-E90A-4928-8EE1B6A87F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29" name="Freeform 28">
                <a:extLst>
                  <a:ext uri="{FF2B5EF4-FFF2-40B4-BE49-F238E27FC236}">
                    <a16:creationId xmlns:a16="http://schemas.microsoft.com/office/drawing/2014/main" id="{D81BB784-AAAF-4F9A-E55D-ECBE9F96D30F}"/>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E3D85921-F89A-2445-A6D8-F704944A9DDF}"/>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21C2DFA-DDB9-AC06-99AE-F96B42DDF6F4}"/>
                  </a:ext>
                </a:extLst>
              </p:cNvPr>
              <p:cNvSpPr txBox="1"/>
              <p:nvPr/>
            </p:nvSpPr>
            <p:spPr>
              <a:xfrm>
                <a:off x="702356" y="4846900"/>
                <a:ext cx="4571123" cy="369332"/>
              </a:xfrm>
              <a:prstGeom prst="rect">
                <a:avLst/>
              </a:prstGeom>
              <a:noFill/>
            </p:spPr>
            <p:txBody>
              <a:bodyPr wrap="none" rtlCol="0">
                <a:spAutoFit/>
              </a:bodyPr>
              <a:lstStyle/>
              <a:p>
                <a:r>
                  <a:rPr lang="en-US" dirty="0"/>
                  <a:t>|“generated child keys using </a:t>
                </a:r>
                <a14:m>
                  <m:oMath xmlns:m="http://schemas.openxmlformats.org/officeDocument/2006/math">
                    <m:r>
                      <a:rPr lang="en-US" b="0" i="1" smtClean="0">
                        <a:latin typeface="Cambria Math" panose="02040503050406030204" pitchFamily="18" charset="0"/>
                      </a:rPr>
                      <m:t>𝑘</m:t>
                    </m:r>
                  </m:oMath>
                </a14:m>
                <a:r>
                  <a:rPr lang="en-US" dirty="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𝑝𝑘</m:t>
                        </m:r>
                      </m:e>
                      <m:sub>
                        <m:r>
                          <a:rPr lang="en-US" i="1" dirty="0">
                            <a:latin typeface="Cambria Math" panose="02040503050406030204" pitchFamily="18" charset="0"/>
                          </a:rPr>
                          <m:t>0</m:t>
                        </m:r>
                      </m:sub>
                    </m:sSub>
                  </m:oMath>
                </a14:m>
                <a:r>
                  <a:rPr lang="en-US" dirty="0"/>
                  <a:t>|</a:t>
                </a:r>
              </a:p>
            </p:txBody>
          </p:sp>
        </mc:Choice>
        <mc:Fallback xmlns="">
          <p:sp>
            <p:nvSpPr>
              <p:cNvPr id="32" name="TextBox 31">
                <a:extLst>
                  <a:ext uri="{FF2B5EF4-FFF2-40B4-BE49-F238E27FC236}">
                    <a16:creationId xmlns:a16="http://schemas.microsoft.com/office/drawing/2014/main" id="{221C2DFA-DDB9-AC06-99AE-F96B42DDF6F4}"/>
                  </a:ext>
                </a:extLst>
              </p:cNvPr>
              <p:cNvSpPr txBox="1">
                <a:spLocks noRot="1" noChangeAspect="1" noMove="1" noResize="1" noEditPoints="1" noAdjustHandles="1" noChangeArrowheads="1" noChangeShapeType="1" noTextEdit="1"/>
              </p:cNvSpPr>
              <p:nvPr/>
            </p:nvSpPr>
            <p:spPr>
              <a:xfrm>
                <a:off x="702356" y="4846900"/>
                <a:ext cx="4571123" cy="369332"/>
              </a:xfrm>
              <a:prstGeom prst="rect">
                <a:avLst/>
              </a:prstGeom>
              <a:blipFill>
                <a:blip r:embed="rId5"/>
                <a:stretch>
                  <a:fillRect l="-1108"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7B76829-E996-3006-71E8-94BA7BA6CA91}"/>
                  </a:ext>
                </a:extLst>
              </p:cNvPr>
              <p:cNvSpPr txBox="1"/>
              <p:nvPr/>
            </p:nvSpPr>
            <p:spPr>
              <a:xfrm>
                <a:off x="6999358" y="4846900"/>
                <a:ext cx="4555478" cy="369332"/>
              </a:xfrm>
              <a:prstGeom prst="rect">
                <a:avLst/>
              </a:prstGeom>
              <a:noFill/>
            </p:spPr>
            <p:txBody>
              <a:bodyPr wrap="none" rtlCol="0">
                <a:spAutoFit/>
              </a:bodyPr>
              <a:lstStyle/>
              <a:p>
                <a:r>
                  <a:rPr lang="en-US" dirty="0"/>
                  <a:t>|“generated child keys using </a:t>
                </a:r>
                <a14:m>
                  <m:oMath xmlns:m="http://schemas.openxmlformats.org/officeDocument/2006/math">
                    <m:r>
                      <a:rPr lang="en-US" b="0" i="1" smtClean="0">
                        <a:latin typeface="Cambria Math" panose="02040503050406030204" pitchFamily="18" charset="0"/>
                      </a:rPr>
                      <m:t>𝑘</m:t>
                    </m:r>
                  </m:oMath>
                </a14:m>
                <a:r>
                  <a:rPr lang="en-US" dirty="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𝑝𝑘</m:t>
                        </m:r>
                      </m:e>
                      <m:sub>
                        <m:r>
                          <a:rPr lang="en-US" b="0" i="1" dirty="0" smtClean="0">
                            <a:latin typeface="Cambria Math" panose="02040503050406030204" pitchFamily="18" charset="0"/>
                          </a:rPr>
                          <m:t>1</m:t>
                        </m:r>
                      </m:sub>
                    </m:sSub>
                  </m:oMath>
                </a14:m>
                <a:r>
                  <a:rPr lang="en-US" dirty="0"/>
                  <a:t>|</a:t>
                </a:r>
              </a:p>
            </p:txBody>
          </p:sp>
        </mc:Choice>
        <mc:Fallback xmlns="">
          <p:sp>
            <p:nvSpPr>
              <p:cNvPr id="4" name="TextBox 3">
                <a:extLst>
                  <a:ext uri="{FF2B5EF4-FFF2-40B4-BE49-F238E27FC236}">
                    <a16:creationId xmlns:a16="http://schemas.microsoft.com/office/drawing/2014/main" id="{37B76829-E996-3006-71E8-94BA7BA6CA91}"/>
                  </a:ext>
                </a:extLst>
              </p:cNvPr>
              <p:cNvSpPr txBox="1">
                <a:spLocks noRot="1" noChangeAspect="1" noMove="1" noResize="1" noEditPoints="1" noAdjustHandles="1" noChangeArrowheads="1" noChangeShapeType="1" noTextEdit="1"/>
              </p:cNvSpPr>
              <p:nvPr/>
            </p:nvSpPr>
            <p:spPr>
              <a:xfrm>
                <a:off x="6999358" y="4846900"/>
                <a:ext cx="4555478" cy="369332"/>
              </a:xfrm>
              <a:prstGeom prst="rect">
                <a:avLst/>
              </a:prstGeom>
              <a:blipFill>
                <a:blip r:embed="rId6"/>
                <a:stretch>
                  <a:fillRect l="-1114" t="-6667" b="-23333"/>
                </a:stretch>
              </a:blipFill>
            </p:spPr>
            <p:txBody>
              <a:bodyPr/>
              <a:lstStyle/>
              <a:p>
                <a:r>
                  <a:rPr lang="en-US">
                    <a:noFill/>
                  </a:rPr>
                  <a:t> </a:t>
                </a:r>
              </a:p>
            </p:txBody>
          </p:sp>
        </mc:Fallback>
      </mc:AlternateContent>
    </p:spTree>
    <p:extLst>
      <p:ext uri="{BB962C8B-B14F-4D97-AF65-F5344CB8AC3E}">
        <p14:creationId xmlns:p14="http://schemas.microsoft.com/office/powerpoint/2010/main" val="2178308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8E526D-DD75-49D3-E6B6-397019BCEF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5A556-7150-DD3B-9A8E-9E793DF9E5A1}"/>
              </a:ext>
            </a:extLst>
          </p:cNvPr>
          <p:cNvSpPr>
            <a:spLocks noGrp="1"/>
          </p:cNvSpPr>
          <p:nvPr>
            <p:ph type="title"/>
          </p:nvPr>
        </p:nvSpPr>
        <p:spPr>
          <a:xfrm>
            <a:off x="336884" y="441833"/>
            <a:ext cx="11325060" cy="771079"/>
          </a:xfrm>
        </p:spPr>
        <p:txBody>
          <a:bodyPr>
            <a:normAutofit/>
          </a:bodyPr>
          <a:lstStyle/>
          <a:p>
            <a:r>
              <a:rPr lang="en-US" sz="3600" dirty="0"/>
              <a:t>Issue with previous attempt</a:t>
            </a:r>
          </a:p>
        </p:txBody>
      </p:sp>
      <p:grpSp>
        <p:nvGrpSpPr>
          <p:cNvPr id="3" name="Group 2">
            <a:extLst>
              <a:ext uri="{FF2B5EF4-FFF2-40B4-BE49-F238E27FC236}">
                <a16:creationId xmlns:a16="http://schemas.microsoft.com/office/drawing/2014/main" id="{1FAE336D-224C-B407-C4E4-2C3FE88AAC4C}"/>
              </a:ext>
            </a:extLst>
          </p:cNvPr>
          <p:cNvGrpSpPr/>
          <p:nvPr/>
        </p:nvGrpSpPr>
        <p:grpSpPr>
          <a:xfrm>
            <a:off x="2277228" y="4146527"/>
            <a:ext cx="929148" cy="555219"/>
            <a:chOff x="5981267" y="1805834"/>
            <a:chExt cx="929148" cy="555219"/>
          </a:xfrm>
        </p:grpSpPr>
        <p:sp>
          <p:nvSpPr>
            <p:cNvPr id="17" name="Rounded Rectangle 16">
              <a:extLst>
                <a:ext uri="{FF2B5EF4-FFF2-40B4-BE49-F238E27FC236}">
                  <a16:creationId xmlns:a16="http://schemas.microsoft.com/office/drawing/2014/main" id="{E96032C6-44F3-7692-64F0-B8B2B85B8908}"/>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8" name="Graphic 17" descr="Checkbox Checked outline">
              <a:extLst>
                <a:ext uri="{FF2B5EF4-FFF2-40B4-BE49-F238E27FC236}">
                  <a16:creationId xmlns:a16="http://schemas.microsoft.com/office/drawing/2014/main" id="{6C57C4D8-C084-2724-BF04-F0A19DF7B9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19" name="Group 18">
              <a:extLst>
                <a:ext uri="{FF2B5EF4-FFF2-40B4-BE49-F238E27FC236}">
                  <a16:creationId xmlns:a16="http://schemas.microsoft.com/office/drawing/2014/main" id="{E8E9097F-3FC7-4457-22B0-9097759424C6}"/>
                </a:ext>
              </a:extLst>
            </p:cNvPr>
            <p:cNvGrpSpPr/>
            <p:nvPr/>
          </p:nvGrpSpPr>
          <p:grpSpPr>
            <a:xfrm>
              <a:off x="6011570" y="1893645"/>
              <a:ext cx="745742" cy="467408"/>
              <a:chOff x="6011570" y="1893645"/>
              <a:chExt cx="745742" cy="467408"/>
            </a:xfrm>
          </p:grpSpPr>
          <p:pic>
            <p:nvPicPr>
              <p:cNvPr id="20" name="Graphic 19" descr="Checkbox Checked outline">
                <a:extLst>
                  <a:ext uri="{FF2B5EF4-FFF2-40B4-BE49-F238E27FC236}">
                    <a16:creationId xmlns:a16="http://schemas.microsoft.com/office/drawing/2014/main" id="{78F58AFF-5146-F1B8-7C2B-FA2F18CC07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21" name="Freeform 20">
                <a:extLst>
                  <a:ext uri="{FF2B5EF4-FFF2-40B4-BE49-F238E27FC236}">
                    <a16:creationId xmlns:a16="http://schemas.microsoft.com/office/drawing/2014/main" id="{D6964671-C526-7D32-186C-02D2FF7A0F73}"/>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C42273A8-B91D-3C6C-2983-06FC7839251B}"/>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4" name="Group 23">
            <a:extLst>
              <a:ext uri="{FF2B5EF4-FFF2-40B4-BE49-F238E27FC236}">
                <a16:creationId xmlns:a16="http://schemas.microsoft.com/office/drawing/2014/main" id="{8779B9FA-9921-249F-8D0D-2F0A1F7D138F}"/>
              </a:ext>
            </a:extLst>
          </p:cNvPr>
          <p:cNvGrpSpPr/>
          <p:nvPr/>
        </p:nvGrpSpPr>
        <p:grpSpPr>
          <a:xfrm>
            <a:off x="8634213" y="4146527"/>
            <a:ext cx="929148" cy="555219"/>
            <a:chOff x="5981267" y="1805834"/>
            <a:chExt cx="929148" cy="555219"/>
          </a:xfrm>
        </p:grpSpPr>
        <p:sp>
          <p:nvSpPr>
            <p:cNvPr id="25" name="Rounded Rectangle 24">
              <a:extLst>
                <a:ext uri="{FF2B5EF4-FFF2-40B4-BE49-F238E27FC236}">
                  <a16:creationId xmlns:a16="http://schemas.microsoft.com/office/drawing/2014/main" id="{5B21790A-E067-CDFB-9A14-E5B22C53C987}"/>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6" name="Graphic 25" descr="Checkbox Checked outline">
              <a:extLst>
                <a:ext uri="{FF2B5EF4-FFF2-40B4-BE49-F238E27FC236}">
                  <a16:creationId xmlns:a16="http://schemas.microsoft.com/office/drawing/2014/main" id="{AA77EE8A-3151-0B86-9F31-36E6D68A86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27" name="Group 26">
              <a:extLst>
                <a:ext uri="{FF2B5EF4-FFF2-40B4-BE49-F238E27FC236}">
                  <a16:creationId xmlns:a16="http://schemas.microsoft.com/office/drawing/2014/main" id="{BA286B81-47B6-A67F-4082-D3D38598F0F2}"/>
                </a:ext>
              </a:extLst>
            </p:cNvPr>
            <p:cNvGrpSpPr/>
            <p:nvPr/>
          </p:nvGrpSpPr>
          <p:grpSpPr>
            <a:xfrm>
              <a:off x="6011570" y="1893645"/>
              <a:ext cx="745742" cy="467408"/>
              <a:chOff x="6011570" y="1893645"/>
              <a:chExt cx="745742" cy="467408"/>
            </a:xfrm>
          </p:grpSpPr>
          <p:pic>
            <p:nvPicPr>
              <p:cNvPr id="28" name="Graphic 27" descr="Checkbox Checked outline">
                <a:extLst>
                  <a:ext uri="{FF2B5EF4-FFF2-40B4-BE49-F238E27FC236}">
                    <a16:creationId xmlns:a16="http://schemas.microsoft.com/office/drawing/2014/main" id="{17191273-DBC1-E489-E55F-D4EEDB29C8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29" name="Freeform 28">
                <a:extLst>
                  <a:ext uri="{FF2B5EF4-FFF2-40B4-BE49-F238E27FC236}">
                    <a16:creationId xmlns:a16="http://schemas.microsoft.com/office/drawing/2014/main" id="{9F093459-92AB-5B24-EDFD-3F37946287D5}"/>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4FEA8457-AAB6-FDA9-39CC-36E44A7E56FB}"/>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a:extLst>
              <a:ext uri="{FF2B5EF4-FFF2-40B4-BE49-F238E27FC236}">
                <a16:creationId xmlns:a16="http://schemas.microsoft.com/office/drawing/2014/main" id="{FBB6A419-8868-C260-40AA-7138F8DDB73C}"/>
              </a:ext>
            </a:extLst>
          </p:cNvPr>
          <p:cNvGrpSpPr/>
          <p:nvPr/>
        </p:nvGrpSpPr>
        <p:grpSpPr>
          <a:xfrm>
            <a:off x="5428817" y="1830873"/>
            <a:ext cx="929148" cy="555219"/>
            <a:chOff x="5981267" y="1805834"/>
            <a:chExt cx="929148" cy="555219"/>
          </a:xfrm>
        </p:grpSpPr>
        <p:sp>
          <p:nvSpPr>
            <p:cNvPr id="5" name="Rounded Rectangle 4">
              <a:extLst>
                <a:ext uri="{FF2B5EF4-FFF2-40B4-BE49-F238E27FC236}">
                  <a16:creationId xmlns:a16="http://schemas.microsoft.com/office/drawing/2014/main" id="{330C9ED6-C2DD-BD58-3254-F876E8BF2FEA}"/>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Graphic 5" descr="Checkbox Checked outline">
              <a:extLst>
                <a:ext uri="{FF2B5EF4-FFF2-40B4-BE49-F238E27FC236}">
                  <a16:creationId xmlns:a16="http://schemas.microsoft.com/office/drawing/2014/main" id="{3BE521BC-C76F-F986-C4DE-89C845813C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7" name="Group 6">
              <a:extLst>
                <a:ext uri="{FF2B5EF4-FFF2-40B4-BE49-F238E27FC236}">
                  <a16:creationId xmlns:a16="http://schemas.microsoft.com/office/drawing/2014/main" id="{32830131-B5C5-C714-D09A-A28EEE195048}"/>
                </a:ext>
              </a:extLst>
            </p:cNvPr>
            <p:cNvGrpSpPr/>
            <p:nvPr/>
          </p:nvGrpSpPr>
          <p:grpSpPr>
            <a:xfrm>
              <a:off x="6011570" y="1893645"/>
              <a:ext cx="745742" cy="467408"/>
              <a:chOff x="6011570" y="1893645"/>
              <a:chExt cx="745742" cy="467408"/>
            </a:xfrm>
          </p:grpSpPr>
          <p:pic>
            <p:nvPicPr>
              <p:cNvPr id="9" name="Graphic 8" descr="Checkbox Checked outline">
                <a:extLst>
                  <a:ext uri="{FF2B5EF4-FFF2-40B4-BE49-F238E27FC236}">
                    <a16:creationId xmlns:a16="http://schemas.microsoft.com/office/drawing/2014/main" id="{D7A6D1A1-88BA-A3B8-774A-7C1C3F93E4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0" name="Freeform 9">
                <a:extLst>
                  <a:ext uri="{FF2B5EF4-FFF2-40B4-BE49-F238E27FC236}">
                    <a16:creationId xmlns:a16="http://schemas.microsoft.com/office/drawing/2014/main" id="{0003E5B1-8F1F-A640-41DA-7E1C30BABF6E}"/>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F3740014-09EA-8AFA-BA86-E53981D2393E}"/>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4" name="Straight Arrow Connector 13">
            <a:extLst>
              <a:ext uri="{FF2B5EF4-FFF2-40B4-BE49-F238E27FC236}">
                <a16:creationId xmlns:a16="http://schemas.microsoft.com/office/drawing/2014/main" id="{8B4F5BA7-50E9-62EB-66A4-B921FDEB37E0}"/>
              </a:ext>
            </a:extLst>
          </p:cNvPr>
          <p:cNvCxnSpPr>
            <a:cxnSpLocks/>
            <a:stCxn id="5" idx="1"/>
            <a:endCxn id="17" idx="0"/>
          </p:cNvCxnSpPr>
          <p:nvPr/>
        </p:nvCxnSpPr>
        <p:spPr>
          <a:xfrm flipH="1">
            <a:off x="2741802" y="2110879"/>
            <a:ext cx="2687015" cy="2057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F203273-B8DF-A327-86EE-471FC6EABF5A}"/>
              </a:ext>
            </a:extLst>
          </p:cNvPr>
          <p:cNvCxnSpPr>
            <a:cxnSpLocks/>
            <a:stCxn id="5" idx="3"/>
            <a:endCxn id="25" idx="0"/>
          </p:cNvCxnSpPr>
          <p:nvPr/>
        </p:nvCxnSpPr>
        <p:spPr>
          <a:xfrm>
            <a:off x="6357965" y="2110879"/>
            <a:ext cx="2740822" cy="2057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3335A97-84E2-6144-5D66-42F98E6849C9}"/>
                  </a:ext>
                </a:extLst>
              </p:cNvPr>
              <p:cNvSpPr txBox="1"/>
              <p:nvPr/>
            </p:nvSpPr>
            <p:spPr>
              <a:xfrm>
                <a:off x="702356" y="4846900"/>
                <a:ext cx="4512197" cy="369332"/>
              </a:xfrm>
              <a:prstGeom prst="rect">
                <a:avLst/>
              </a:prstGeom>
              <a:noFill/>
            </p:spPr>
            <p:txBody>
              <a:bodyPr wrap="none" rtlCol="0">
                <a:spAutoFit/>
              </a:bodyPr>
              <a:lstStyle/>
              <a:p>
                <a:r>
                  <a:rPr lang="en-US" dirty="0"/>
                  <a:t>|“generated child keys using </a:t>
                </a:r>
                <a14:m>
                  <m:oMath xmlns:m="http://schemas.openxmlformats.org/officeDocument/2006/math">
                    <m:r>
                      <a:rPr lang="en-US" b="0" i="1" smtClean="0">
                        <a:latin typeface="Cambria Math" panose="02040503050406030204" pitchFamily="18" charset="0"/>
                      </a:rPr>
                      <m:t>𝑘</m:t>
                    </m:r>
                  </m:oMath>
                </a14:m>
                <a:r>
                  <a:rPr lang="en-US" dirty="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𝑝𝑘</m:t>
                        </m:r>
                      </m:e>
                      <m:sub>
                        <m:r>
                          <a:rPr lang="en-US" b="0" i="1" dirty="0" smtClean="0">
                            <a:latin typeface="Cambria Math" panose="02040503050406030204" pitchFamily="18" charset="0"/>
                          </a:rPr>
                          <m:t>0</m:t>
                        </m:r>
                      </m:sub>
                    </m:sSub>
                  </m:oMath>
                </a14:m>
                <a:r>
                  <a:rPr lang="en-US" dirty="0"/>
                  <a:t>|</a:t>
                </a:r>
              </a:p>
            </p:txBody>
          </p:sp>
        </mc:Choice>
        <mc:Fallback xmlns="">
          <p:sp>
            <p:nvSpPr>
              <p:cNvPr id="34" name="TextBox 33">
                <a:extLst>
                  <a:ext uri="{FF2B5EF4-FFF2-40B4-BE49-F238E27FC236}">
                    <a16:creationId xmlns:a16="http://schemas.microsoft.com/office/drawing/2014/main" id="{C3335A97-84E2-6144-5D66-42F98E6849C9}"/>
                  </a:ext>
                </a:extLst>
              </p:cNvPr>
              <p:cNvSpPr txBox="1">
                <a:spLocks noRot="1" noChangeAspect="1" noMove="1" noResize="1" noEditPoints="1" noAdjustHandles="1" noChangeArrowheads="1" noChangeShapeType="1" noTextEdit="1"/>
              </p:cNvSpPr>
              <p:nvPr/>
            </p:nvSpPr>
            <p:spPr>
              <a:xfrm>
                <a:off x="702356" y="4846900"/>
                <a:ext cx="4512197" cy="369332"/>
              </a:xfrm>
              <a:prstGeom prst="rect">
                <a:avLst/>
              </a:prstGeom>
              <a:blipFill>
                <a:blip r:embed="rId5"/>
                <a:stretch>
                  <a:fillRect l="-1124"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5748AB8-EA66-5E72-8FA5-0495F44D401D}"/>
                  </a:ext>
                </a:extLst>
              </p:cNvPr>
              <p:cNvSpPr txBox="1"/>
              <p:nvPr/>
            </p:nvSpPr>
            <p:spPr>
              <a:xfrm>
                <a:off x="6999358" y="4846900"/>
                <a:ext cx="4555478" cy="369332"/>
              </a:xfrm>
              <a:prstGeom prst="rect">
                <a:avLst/>
              </a:prstGeom>
              <a:noFill/>
            </p:spPr>
            <p:txBody>
              <a:bodyPr wrap="none" rtlCol="0">
                <a:spAutoFit/>
              </a:bodyPr>
              <a:lstStyle/>
              <a:p>
                <a:r>
                  <a:rPr lang="en-US" dirty="0"/>
                  <a:t>|“generated child keys using </a:t>
                </a:r>
                <a14:m>
                  <m:oMath xmlns:m="http://schemas.openxmlformats.org/officeDocument/2006/math">
                    <m:r>
                      <a:rPr lang="en-US" b="0" i="1" smtClean="0">
                        <a:latin typeface="Cambria Math" panose="02040503050406030204" pitchFamily="18" charset="0"/>
                      </a:rPr>
                      <m:t>𝑘</m:t>
                    </m:r>
                  </m:oMath>
                </a14:m>
                <a:r>
                  <a:rPr lang="en-US" dirty="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𝑝𝑘</m:t>
                        </m:r>
                      </m:e>
                      <m:sub>
                        <m:r>
                          <a:rPr lang="en-US" b="0" i="1" dirty="0" smtClean="0">
                            <a:latin typeface="Cambria Math" panose="02040503050406030204" pitchFamily="18" charset="0"/>
                          </a:rPr>
                          <m:t>1</m:t>
                        </m:r>
                      </m:sub>
                    </m:sSub>
                  </m:oMath>
                </a14:m>
                <a:r>
                  <a:rPr lang="en-US" dirty="0"/>
                  <a:t>|</a:t>
                </a:r>
              </a:p>
            </p:txBody>
          </p:sp>
        </mc:Choice>
        <mc:Fallback xmlns="">
          <p:sp>
            <p:nvSpPr>
              <p:cNvPr id="35" name="TextBox 34">
                <a:extLst>
                  <a:ext uri="{FF2B5EF4-FFF2-40B4-BE49-F238E27FC236}">
                    <a16:creationId xmlns:a16="http://schemas.microsoft.com/office/drawing/2014/main" id="{F5748AB8-EA66-5E72-8FA5-0495F44D401D}"/>
                  </a:ext>
                </a:extLst>
              </p:cNvPr>
              <p:cNvSpPr txBox="1">
                <a:spLocks noRot="1" noChangeAspect="1" noMove="1" noResize="1" noEditPoints="1" noAdjustHandles="1" noChangeArrowheads="1" noChangeShapeType="1" noTextEdit="1"/>
              </p:cNvSpPr>
              <p:nvPr/>
            </p:nvSpPr>
            <p:spPr>
              <a:xfrm>
                <a:off x="6999358" y="4846900"/>
                <a:ext cx="4555478" cy="369332"/>
              </a:xfrm>
              <a:prstGeom prst="rect">
                <a:avLst/>
              </a:prstGeom>
              <a:blipFill>
                <a:blip r:embed="rId6"/>
                <a:stretch>
                  <a:fillRect l="-1114"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1844C0C-E5BF-76EF-3935-D17DDB82AF09}"/>
                  </a:ext>
                </a:extLst>
              </p:cNvPr>
              <p:cNvSpPr txBox="1"/>
              <p:nvPr/>
            </p:nvSpPr>
            <p:spPr>
              <a:xfrm>
                <a:off x="4648723" y="2563814"/>
                <a:ext cx="2489336" cy="369332"/>
              </a:xfrm>
              <a:prstGeom prst="rect">
                <a:avLst/>
              </a:prstGeom>
              <a:noFill/>
            </p:spPr>
            <p:txBody>
              <a:bodyPr wrap="none" rtlCol="0">
                <a:spAutoFit/>
              </a:bodyPr>
              <a:lstStyle/>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𝑝𝑘</m:t>
                        </m:r>
                      </m:e>
                    </m:d>
                    <m:r>
                      <a:rPr lang="en-US" b="0" i="1"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𝑝𝑘</m:t>
                        </m:r>
                      </m:e>
                      <m:sub>
                        <m:r>
                          <a:rPr lang="en-US" i="1" dirty="0">
                            <a:latin typeface="Cambria Math" panose="02040503050406030204" pitchFamily="18" charset="0"/>
                          </a:rPr>
                          <m:t>0</m:t>
                        </m:r>
                      </m:sub>
                    </m:sSub>
                  </m:oMath>
                </a14:m>
                <a:r>
                  <a:rPr lang="en-US" dirty="0"/>
                  <a:t> +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𝑝𝑘</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≥2</m:t>
                    </m:r>
                    <m:r>
                      <a:rPr lang="en-US" b="0" i="1" dirty="0" smtClean="0">
                        <a:latin typeface="Cambria Math" panose="02040503050406030204" pitchFamily="18" charset="0"/>
                      </a:rPr>
                      <m:t>𝑛</m:t>
                    </m:r>
                  </m:oMath>
                </a14:m>
                <a:endParaRPr lang="en-US" dirty="0"/>
              </a:p>
            </p:txBody>
          </p:sp>
        </mc:Choice>
        <mc:Fallback xmlns="">
          <p:sp>
            <p:nvSpPr>
              <p:cNvPr id="36" name="TextBox 35">
                <a:extLst>
                  <a:ext uri="{FF2B5EF4-FFF2-40B4-BE49-F238E27FC236}">
                    <a16:creationId xmlns:a16="http://schemas.microsoft.com/office/drawing/2014/main" id="{C1844C0C-E5BF-76EF-3935-D17DDB82AF09}"/>
                  </a:ext>
                </a:extLst>
              </p:cNvPr>
              <p:cNvSpPr txBox="1">
                <a:spLocks noRot="1" noChangeAspect="1" noMove="1" noResize="1" noEditPoints="1" noAdjustHandles="1" noChangeArrowheads="1" noChangeShapeType="1" noTextEdit="1"/>
              </p:cNvSpPr>
              <p:nvPr/>
            </p:nvSpPr>
            <p:spPr>
              <a:xfrm>
                <a:off x="4648723" y="2563814"/>
                <a:ext cx="2489336" cy="369332"/>
              </a:xfrm>
              <a:prstGeom prst="rect">
                <a:avLst/>
              </a:prstGeom>
              <a:blipFill>
                <a:blip r:embed="rId7"/>
                <a:stretch>
                  <a:fillRect t="-10345" b="-24138"/>
                </a:stretch>
              </a:blipFill>
            </p:spPr>
            <p:txBody>
              <a:bodyPr/>
              <a:lstStyle/>
              <a:p>
                <a:r>
                  <a:rPr lang="en-US">
                    <a:noFill/>
                  </a:rPr>
                  <a:t> </a:t>
                </a:r>
              </a:p>
            </p:txBody>
          </p:sp>
        </mc:Fallback>
      </mc:AlternateContent>
    </p:spTree>
    <p:extLst>
      <p:ext uri="{BB962C8B-B14F-4D97-AF65-F5344CB8AC3E}">
        <p14:creationId xmlns:p14="http://schemas.microsoft.com/office/powerpoint/2010/main" val="247294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77101E-1B77-E776-27FD-D6352B23D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4DCE12-C5D9-756C-A0A0-061E02F5C8C4}"/>
              </a:ext>
            </a:extLst>
          </p:cNvPr>
          <p:cNvSpPr>
            <a:spLocks noGrp="1"/>
          </p:cNvSpPr>
          <p:nvPr>
            <p:ph type="title"/>
          </p:nvPr>
        </p:nvSpPr>
        <p:spPr>
          <a:xfrm>
            <a:off x="336884" y="441833"/>
            <a:ext cx="11325060" cy="771079"/>
          </a:xfrm>
        </p:spPr>
        <p:txBody>
          <a:bodyPr>
            <a:normAutofit/>
          </a:bodyPr>
          <a:lstStyle/>
          <a:p>
            <a:r>
              <a:rPr lang="en-US" sz="3600" dirty="0"/>
              <a:t>Issue with previous attempt</a:t>
            </a:r>
          </a:p>
        </p:txBody>
      </p:sp>
      <p:grpSp>
        <p:nvGrpSpPr>
          <p:cNvPr id="3" name="Group 2">
            <a:extLst>
              <a:ext uri="{FF2B5EF4-FFF2-40B4-BE49-F238E27FC236}">
                <a16:creationId xmlns:a16="http://schemas.microsoft.com/office/drawing/2014/main" id="{1D0005C3-75BE-9823-C484-18797335B096}"/>
              </a:ext>
            </a:extLst>
          </p:cNvPr>
          <p:cNvGrpSpPr/>
          <p:nvPr/>
        </p:nvGrpSpPr>
        <p:grpSpPr>
          <a:xfrm>
            <a:off x="2277228" y="4146527"/>
            <a:ext cx="929148" cy="555219"/>
            <a:chOff x="5981267" y="1805834"/>
            <a:chExt cx="929148" cy="555219"/>
          </a:xfrm>
        </p:grpSpPr>
        <p:sp>
          <p:nvSpPr>
            <p:cNvPr id="17" name="Rounded Rectangle 16">
              <a:extLst>
                <a:ext uri="{FF2B5EF4-FFF2-40B4-BE49-F238E27FC236}">
                  <a16:creationId xmlns:a16="http://schemas.microsoft.com/office/drawing/2014/main" id="{DE8639FF-0712-C9F9-CE0A-1884132F4C37}"/>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8" name="Graphic 17" descr="Checkbox Checked outline">
              <a:extLst>
                <a:ext uri="{FF2B5EF4-FFF2-40B4-BE49-F238E27FC236}">
                  <a16:creationId xmlns:a16="http://schemas.microsoft.com/office/drawing/2014/main" id="{974BB6A1-64A5-6624-0574-A5EBC6F7D1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19" name="Group 18">
              <a:extLst>
                <a:ext uri="{FF2B5EF4-FFF2-40B4-BE49-F238E27FC236}">
                  <a16:creationId xmlns:a16="http://schemas.microsoft.com/office/drawing/2014/main" id="{E3202E65-F3F6-B3F5-0A61-6BF84E3014FB}"/>
                </a:ext>
              </a:extLst>
            </p:cNvPr>
            <p:cNvGrpSpPr/>
            <p:nvPr/>
          </p:nvGrpSpPr>
          <p:grpSpPr>
            <a:xfrm>
              <a:off x="6011570" y="1893645"/>
              <a:ext cx="745742" cy="467408"/>
              <a:chOff x="6011570" y="1893645"/>
              <a:chExt cx="745742" cy="467408"/>
            </a:xfrm>
          </p:grpSpPr>
          <p:pic>
            <p:nvPicPr>
              <p:cNvPr id="20" name="Graphic 19" descr="Checkbox Checked outline">
                <a:extLst>
                  <a:ext uri="{FF2B5EF4-FFF2-40B4-BE49-F238E27FC236}">
                    <a16:creationId xmlns:a16="http://schemas.microsoft.com/office/drawing/2014/main" id="{F98A6D09-4476-1509-8C5D-CA3E05AC82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21" name="Freeform 20">
                <a:extLst>
                  <a:ext uri="{FF2B5EF4-FFF2-40B4-BE49-F238E27FC236}">
                    <a16:creationId xmlns:a16="http://schemas.microsoft.com/office/drawing/2014/main" id="{82D577F3-9CE1-55BA-81DC-C3E3209A63ED}"/>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6A5C781D-E4B7-D659-642F-F2F4868215DB}"/>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4" name="Group 23">
            <a:extLst>
              <a:ext uri="{FF2B5EF4-FFF2-40B4-BE49-F238E27FC236}">
                <a16:creationId xmlns:a16="http://schemas.microsoft.com/office/drawing/2014/main" id="{2002E93C-BFC1-D50C-FEF4-56D1CE667E24}"/>
              </a:ext>
            </a:extLst>
          </p:cNvPr>
          <p:cNvGrpSpPr/>
          <p:nvPr/>
        </p:nvGrpSpPr>
        <p:grpSpPr>
          <a:xfrm>
            <a:off x="8634213" y="4146527"/>
            <a:ext cx="929148" cy="555219"/>
            <a:chOff x="5981267" y="1805834"/>
            <a:chExt cx="929148" cy="555219"/>
          </a:xfrm>
        </p:grpSpPr>
        <p:sp>
          <p:nvSpPr>
            <p:cNvPr id="25" name="Rounded Rectangle 24">
              <a:extLst>
                <a:ext uri="{FF2B5EF4-FFF2-40B4-BE49-F238E27FC236}">
                  <a16:creationId xmlns:a16="http://schemas.microsoft.com/office/drawing/2014/main" id="{30FAC7F4-2A80-19FF-25E3-0DE4BA51B42F}"/>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6" name="Graphic 25" descr="Checkbox Checked outline">
              <a:extLst>
                <a:ext uri="{FF2B5EF4-FFF2-40B4-BE49-F238E27FC236}">
                  <a16:creationId xmlns:a16="http://schemas.microsoft.com/office/drawing/2014/main" id="{8789109D-D50D-E728-7954-B5F83D520C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27" name="Group 26">
              <a:extLst>
                <a:ext uri="{FF2B5EF4-FFF2-40B4-BE49-F238E27FC236}">
                  <a16:creationId xmlns:a16="http://schemas.microsoft.com/office/drawing/2014/main" id="{00A44B3F-3557-E412-0825-099314C60D15}"/>
                </a:ext>
              </a:extLst>
            </p:cNvPr>
            <p:cNvGrpSpPr/>
            <p:nvPr/>
          </p:nvGrpSpPr>
          <p:grpSpPr>
            <a:xfrm>
              <a:off x="6011570" y="1893645"/>
              <a:ext cx="745742" cy="467408"/>
              <a:chOff x="6011570" y="1893645"/>
              <a:chExt cx="745742" cy="467408"/>
            </a:xfrm>
          </p:grpSpPr>
          <p:pic>
            <p:nvPicPr>
              <p:cNvPr id="28" name="Graphic 27" descr="Checkbox Checked outline">
                <a:extLst>
                  <a:ext uri="{FF2B5EF4-FFF2-40B4-BE49-F238E27FC236}">
                    <a16:creationId xmlns:a16="http://schemas.microsoft.com/office/drawing/2014/main" id="{D09E1B14-1369-7756-26F9-FC96123B39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29" name="Freeform 28">
                <a:extLst>
                  <a:ext uri="{FF2B5EF4-FFF2-40B4-BE49-F238E27FC236}">
                    <a16:creationId xmlns:a16="http://schemas.microsoft.com/office/drawing/2014/main" id="{C130DF43-FC14-6F3C-65F7-5817260CB01A}"/>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B3BC4918-0574-DF1A-90F1-5C595F3469C8}"/>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a:extLst>
              <a:ext uri="{FF2B5EF4-FFF2-40B4-BE49-F238E27FC236}">
                <a16:creationId xmlns:a16="http://schemas.microsoft.com/office/drawing/2014/main" id="{2B8C4E27-C5BA-F262-3744-E85DC32F4F75}"/>
              </a:ext>
            </a:extLst>
          </p:cNvPr>
          <p:cNvGrpSpPr/>
          <p:nvPr/>
        </p:nvGrpSpPr>
        <p:grpSpPr>
          <a:xfrm>
            <a:off x="5428817" y="1830873"/>
            <a:ext cx="929148" cy="555219"/>
            <a:chOff x="5981267" y="1805834"/>
            <a:chExt cx="929148" cy="555219"/>
          </a:xfrm>
        </p:grpSpPr>
        <p:sp>
          <p:nvSpPr>
            <p:cNvPr id="5" name="Rounded Rectangle 4">
              <a:extLst>
                <a:ext uri="{FF2B5EF4-FFF2-40B4-BE49-F238E27FC236}">
                  <a16:creationId xmlns:a16="http://schemas.microsoft.com/office/drawing/2014/main" id="{B5513E9B-AA50-DA01-B647-ACE4029D84E4}"/>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Graphic 5" descr="Checkbox Checked outline">
              <a:extLst>
                <a:ext uri="{FF2B5EF4-FFF2-40B4-BE49-F238E27FC236}">
                  <a16:creationId xmlns:a16="http://schemas.microsoft.com/office/drawing/2014/main" id="{4871B07E-C0D7-B94E-AE74-501FB472EE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7" name="Group 6">
              <a:extLst>
                <a:ext uri="{FF2B5EF4-FFF2-40B4-BE49-F238E27FC236}">
                  <a16:creationId xmlns:a16="http://schemas.microsoft.com/office/drawing/2014/main" id="{428CA88A-90C9-D1CC-4394-ADC145D93B60}"/>
                </a:ext>
              </a:extLst>
            </p:cNvPr>
            <p:cNvGrpSpPr/>
            <p:nvPr/>
          </p:nvGrpSpPr>
          <p:grpSpPr>
            <a:xfrm>
              <a:off x="6011570" y="1893645"/>
              <a:ext cx="745742" cy="467408"/>
              <a:chOff x="6011570" y="1893645"/>
              <a:chExt cx="745742" cy="467408"/>
            </a:xfrm>
          </p:grpSpPr>
          <p:pic>
            <p:nvPicPr>
              <p:cNvPr id="9" name="Graphic 8" descr="Checkbox Checked outline">
                <a:extLst>
                  <a:ext uri="{FF2B5EF4-FFF2-40B4-BE49-F238E27FC236}">
                    <a16:creationId xmlns:a16="http://schemas.microsoft.com/office/drawing/2014/main" id="{DCAAD3AC-EC07-02E1-E4F4-D5C0E14787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0" name="Freeform 9">
                <a:extLst>
                  <a:ext uri="{FF2B5EF4-FFF2-40B4-BE49-F238E27FC236}">
                    <a16:creationId xmlns:a16="http://schemas.microsoft.com/office/drawing/2014/main" id="{BE5E6E42-CCF6-CB3A-BE51-0E5898C30124}"/>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45E500EF-92DE-BF66-789B-276E9595A455}"/>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4" name="Straight Arrow Connector 13">
            <a:extLst>
              <a:ext uri="{FF2B5EF4-FFF2-40B4-BE49-F238E27FC236}">
                <a16:creationId xmlns:a16="http://schemas.microsoft.com/office/drawing/2014/main" id="{003B43E5-5640-23FA-C2EA-99FCD821E336}"/>
              </a:ext>
            </a:extLst>
          </p:cNvPr>
          <p:cNvCxnSpPr>
            <a:cxnSpLocks/>
            <a:stCxn id="5" idx="1"/>
            <a:endCxn id="17" idx="0"/>
          </p:cNvCxnSpPr>
          <p:nvPr/>
        </p:nvCxnSpPr>
        <p:spPr>
          <a:xfrm flipH="1">
            <a:off x="2741802" y="2110879"/>
            <a:ext cx="2687015" cy="2057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AF118CB-3B2E-0C8B-1989-15A23D3B02A6}"/>
              </a:ext>
            </a:extLst>
          </p:cNvPr>
          <p:cNvCxnSpPr>
            <a:cxnSpLocks/>
            <a:stCxn id="5" idx="3"/>
            <a:endCxn id="25" idx="0"/>
          </p:cNvCxnSpPr>
          <p:nvPr/>
        </p:nvCxnSpPr>
        <p:spPr>
          <a:xfrm>
            <a:off x="6357965" y="2110879"/>
            <a:ext cx="2740822" cy="2057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97DD2071-FA9F-5DF5-B686-32D5D1A31F46}"/>
                  </a:ext>
                </a:extLst>
              </p:cNvPr>
              <p:cNvSpPr txBox="1"/>
              <p:nvPr/>
            </p:nvSpPr>
            <p:spPr>
              <a:xfrm>
                <a:off x="702356" y="4846900"/>
                <a:ext cx="4512197" cy="369332"/>
              </a:xfrm>
              <a:prstGeom prst="rect">
                <a:avLst/>
              </a:prstGeom>
              <a:noFill/>
            </p:spPr>
            <p:txBody>
              <a:bodyPr wrap="none" rtlCol="0">
                <a:spAutoFit/>
              </a:bodyPr>
              <a:lstStyle/>
              <a:p>
                <a:r>
                  <a:rPr lang="en-US" dirty="0"/>
                  <a:t>|“generated child keys using </a:t>
                </a:r>
                <a14:m>
                  <m:oMath xmlns:m="http://schemas.openxmlformats.org/officeDocument/2006/math">
                    <m:r>
                      <a:rPr lang="en-US" b="0" i="1" smtClean="0">
                        <a:latin typeface="Cambria Math" panose="02040503050406030204" pitchFamily="18" charset="0"/>
                      </a:rPr>
                      <m:t>𝑘</m:t>
                    </m:r>
                  </m:oMath>
                </a14:m>
                <a:r>
                  <a:rPr lang="en-US" dirty="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𝑝𝑘</m:t>
                        </m:r>
                      </m:e>
                      <m:sub>
                        <m:r>
                          <a:rPr lang="en-US" b="0" i="1" dirty="0" smtClean="0">
                            <a:latin typeface="Cambria Math" panose="02040503050406030204" pitchFamily="18" charset="0"/>
                          </a:rPr>
                          <m:t>0</m:t>
                        </m:r>
                      </m:sub>
                    </m:sSub>
                  </m:oMath>
                </a14:m>
                <a:r>
                  <a:rPr lang="en-US" dirty="0"/>
                  <a:t>|</a:t>
                </a:r>
              </a:p>
            </p:txBody>
          </p:sp>
        </mc:Choice>
        <mc:Fallback>
          <p:sp>
            <p:nvSpPr>
              <p:cNvPr id="34" name="TextBox 33">
                <a:extLst>
                  <a:ext uri="{FF2B5EF4-FFF2-40B4-BE49-F238E27FC236}">
                    <a16:creationId xmlns:a16="http://schemas.microsoft.com/office/drawing/2014/main" id="{97DD2071-FA9F-5DF5-B686-32D5D1A31F46}"/>
                  </a:ext>
                </a:extLst>
              </p:cNvPr>
              <p:cNvSpPr txBox="1">
                <a:spLocks noRot="1" noChangeAspect="1" noMove="1" noResize="1" noEditPoints="1" noAdjustHandles="1" noChangeArrowheads="1" noChangeShapeType="1" noTextEdit="1"/>
              </p:cNvSpPr>
              <p:nvPr/>
            </p:nvSpPr>
            <p:spPr>
              <a:xfrm>
                <a:off x="702356" y="4846900"/>
                <a:ext cx="4512197" cy="369332"/>
              </a:xfrm>
              <a:prstGeom prst="rect">
                <a:avLst/>
              </a:prstGeom>
              <a:blipFill>
                <a:blip r:embed="rId5"/>
                <a:stretch>
                  <a:fillRect l="-1124" t="-6667" b="-2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218A7A4D-147D-0E42-9930-2D2E954A674C}"/>
                  </a:ext>
                </a:extLst>
              </p:cNvPr>
              <p:cNvSpPr txBox="1"/>
              <p:nvPr/>
            </p:nvSpPr>
            <p:spPr>
              <a:xfrm>
                <a:off x="6999358" y="4846900"/>
                <a:ext cx="4555478" cy="369332"/>
              </a:xfrm>
              <a:prstGeom prst="rect">
                <a:avLst/>
              </a:prstGeom>
              <a:noFill/>
            </p:spPr>
            <p:txBody>
              <a:bodyPr wrap="none" rtlCol="0">
                <a:spAutoFit/>
              </a:bodyPr>
              <a:lstStyle/>
              <a:p>
                <a:r>
                  <a:rPr lang="en-US" dirty="0"/>
                  <a:t>|“generated child keys using </a:t>
                </a:r>
                <a14:m>
                  <m:oMath xmlns:m="http://schemas.openxmlformats.org/officeDocument/2006/math">
                    <m:r>
                      <a:rPr lang="en-US" b="0" i="1" smtClean="0">
                        <a:latin typeface="Cambria Math" panose="02040503050406030204" pitchFamily="18" charset="0"/>
                      </a:rPr>
                      <m:t>𝑘</m:t>
                    </m:r>
                  </m:oMath>
                </a14:m>
                <a:r>
                  <a:rPr lang="en-US" dirty="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𝑝𝑘</m:t>
                        </m:r>
                      </m:e>
                      <m:sub>
                        <m:r>
                          <a:rPr lang="en-US" b="0" i="1" dirty="0" smtClean="0">
                            <a:latin typeface="Cambria Math" panose="02040503050406030204" pitchFamily="18" charset="0"/>
                          </a:rPr>
                          <m:t>1</m:t>
                        </m:r>
                      </m:sub>
                    </m:sSub>
                  </m:oMath>
                </a14:m>
                <a:r>
                  <a:rPr lang="en-US" dirty="0"/>
                  <a:t>|</a:t>
                </a:r>
              </a:p>
            </p:txBody>
          </p:sp>
        </mc:Choice>
        <mc:Fallback>
          <p:sp>
            <p:nvSpPr>
              <p:cNvPr id="35" name="TextBox 34">
                <a:extLst>
                  <a:ext uri="{FF2B5EF4-FFF2-40B4-BE49-F238E27FC236}">
                    <a16:creationId xmlns:a16="http://schemas.microsoft.com/office/drawing/2014/main" id="{218A7A4D-147D-0E42-9930-2D2E954A674C}"/>
                  </a:ext>
                </a:extLst>
              </p:cNvPr>
              <p:cNvSpPr txBox="1">
                <a:spLocks noRot="1" noChangeAspect="1" noMove="1" noResize="1" noEditPoints="1" noAdjustHandles="1" noChangeArrowheads="1" noChangeShapeType="1" noTextEdit="1"/>
              </p:cNvSpPr>
              <p:nvPr/>
            </p:nvSpPr>
            <p:spPr>
              <a:xfrm>
                <a:off x="6999358" y="4846900"/>
                <a:ext cx="4555478" cy="369332"/>
              </a:xfrm>
              <a:prstGeom prst="rect">
                <a:avLst/>
              </a:prstGeom>
              <a:blipFill>
                <a:blip r:embed="rId6"/>
                <a:stretch>
                  <a:fillRect l="-1114" t="-6667" b="-2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763EA59B-559A-B2AC-442D-F6C608964463}"/>
                  </a:ext>
                </a:extLst>
              </p:cNvPr>
              <p:cNvSpPr txBox="1"/>
              <p:nvPr/>
            </p:nvSpPr>
            <p:spPr>
              <a:xfrm>
                <a:off x="4648723" y="2563814"/>
                <a:ext cx="2489336" cy="369332"/>
              </a:xfrm>
              <a:prstGeom prst="rect">
                <a:avLst/>
              </a:prstGeom>
              <a:noFill/>
            </p:spPr>
            <p:txBody>
              <a:bodyPr wrap="none" rtlCol="0">
                <a:spAutoFit/>
              </a:bodyPr>
              <a:lstStyle/>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𝑝𝑘</m:t>
                        </m:r>
                      </m:e>
                    </m:d>
                    <m:r>
                      <a:rPr lang="en-US" b="0" i="1"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𝑝𝑘</m:t>
                        </m:r>
                      </m:e>
                      <m:sub>
                        <m:r>
                          <a:rPr lang="en-US" i="1" dirty="0">
                            <a:latin typeface="Cambria Math" panose="02040503050406030204" pitchFamily="18" charset="0"/>
                          </a:rPr>
                          <m:t>0</m:t>
                        </m:r>
                      </m:sub>
                    </m:sSub>
                  </m:oMath>
                </a14:m>
                <a:r>
                  <a:rPr lang="en-US" dirty="0"/>
                  <a:t> +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𝑝𝑘</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≥2</m:t>
                    </m:r>
                    <m:r>
                      <a:rPr lang="en-US" b="0" i="1" dirty="0" smtClean="0">
                        <a:latin typeface="Cambria Math" panose="02040503050406030204" pitchFamily="18" charset="0"/>
                      </a:rPr>
                      <m:t>𝑛</m:t>
                    </m:r>
                  </m:oMath>
                </a14:m>
                <a:endParaRPr lang="en-US" dirty="0"/>
              </a:p>
            </p:txBody>
          </p:sp>
        </mc:Choice>
        <mc:Fallback>
          <p:sp>
            <p:nvSpPr>
              <p:cNvPr id="36" name="TextBox 35">
                <a:extLst>
                  <a:ext uri="{FF2B5EF4-FFF2-40B4-BE49-F238E27FC236}">
                    <a16:creationId xmlns:a16="http://schemas.microsoft.com/office/drawing/2014/main" id="{763EA59B-559A-B2AC-442D-F6C608964463}"/>
                  </a:ext>
                </a:extLst>
              </p:cNvPr>
              <p:cNvSpPr txBox="1">
                <a:spLocks noRot="1" noChangeAspect="1" noMove="1" noResize="1" noEditPoints="1" noAdjustHandles="1" noChangeArrowheads="1" noChangeShapeType="1" noTextEdit="1"/>
              </p:cNvSpPr>
              <p:nvPr/>
            </p:nvSpPr>
            <p:spPr>
              <a:xfrm>
                <a:off x="4648723" y="2563814"/>
                <a:ext cx="2489336" cy="369332"/>
              </a:xfrm>
              <a:prstGeom prst="rect">
                <a:avLst/>
              </a:prstGeom>
              <a:blipFill>
                <a:blip r:embed="rId7"/>
                <a:stretch>
                  <a:fillRect t="-10345" b="-24138"/>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E32619A-1F26-F5E7-9DBE-BF66051A1100}"/>
              </a:ext>
            </a:extLst>
          </p:cNvPr>
          <p:cNvSpPr txBox="1"/>
          <p:nvPr/>
        </p:nvSpPr>
        <p:spPr>
          <a:xfrm>
            <a:off x="702356" y="5780262"/>
            <a:ext cx="11046940" cy="769441"/>
          </a:xfrm>
          <a:prstGeom prst="rect">
            <a:avLst/>
          </a:prstGeom>
          <a:noFill/>
        </p:spPr>
        <p:txBody>
          <a:bodyPr wrap="square" rtlCol="0">
            <a:spAutoFit/>
          </a:bodyPr>
          <a:lstStyle/>
          <a:p>
            <a:pPr marL="342900" indent="-342900">
              <a:buFont typeface="Arial" panose="020B0604020202020204" pitchFamily="34" charset="0"/>
              <a:buChar char="•"/>
            </a:pPr>
            <a:r>
              <a:rPr lang="en-US" sz="2200" dirty="0"/>
              <a:t>Need a single-theorem UNIZK that can prove statements about setup efficiently</a:t>
            </a:r>
          </a:p>
          <a:p>
            <a:pPr marL="342900" indent="-342900">
              <a:buFont typeface="Arial" panose="020B0604020202020204" pitchFamily="34" charset="0"/>
              <a:buChar char="•"/>
            </a:pPr>
            <a:r>
              <a:rPr lang="en-US" sz="2200" dirty="0"/>
              <a:t>Use FHE to get one with fixed key size for arbitrary statements</a:t>
            </a:r>
          </a:p>
        </p:txBody>
      </p:sp>
    </p:spTree>
    <p:extLst>
      <p:ext uri="{BB962C8B-B14F-4D97-AF65-F5344CB8AC3E}">
        <p14:creationId xmlns:p14="http://schemas.microsoft.com/office/powerpoint/2010/main" val="402688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45416-6068-83A3-54A7-AD59C23FC2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8418CC-25C9-8338-8FB3-0625E686131C}"/>
              </a:ext>
            </a:extLst>
          </p:cNvPr>
          <p:cNvSpPr>
            <a:spLocks noGrp="1"/>
          </p:cNvSpPr>
          <p:nvPr>
            <p:ph type="title"/>
          </p:nvPr>
        </p:nvSpPr>
        <p:spPr>
          <a:xfrm>
            <a:off x="336884" y="441833"/>
            <a:ext cx="11325060" cy="771079"/>
          </a:xfrm>
        </p:spPr>
        <p:txBody>
          <a:bodyPr>
            <a:normAutofit/>
          </a:bodyPr>
          <a:lstStyle/>
          <a:p>
            <a:r>
              <a:rPr lang="en-US" sz="3600" dirty="0"/>
              <a:t>Recall:</a:t>
            </a:r>
          </a:p>
        </p:txBody>
      </p:sp>
      <p:sp>
        <p:nvSpPr>
          <p:cNvPr id="3" name="Content Placeholder 2">
            <a:extLst>
              <a:ext uri="{FF2B5EF4-FFF2-40B4-BE49-F238E27FC236}">
                <a16:creationId xmlns:a16="http://schemas.microsoft.com/office/drawing/2014/main" id="{6F6C03CF-C37B-2F13-4329-507248C6A621}"/>
              </a:ext>
            </a:extLst>
          </p:cNvPr>
          <p:cNvSpPr>
            <a:spLocks noGrp="1"/>
          </p:cNvSpPr>
          <p:nvPr>
            <p:ph idx="1"/>
          </p:nvPr>
        </p:nvSpPr>
        <p:spPr>
          <a:xfrm>
            <a:off x="336884" y="1299412"/>
            <a:ext cx="11325060" cy="5030258"/>
          </a:xfrm>
        </p:spPr>
        <p:txBody>
          <a:bodyPr anchor="ctr">
            <a:normAutofit/>
          </a:bodyPr>
          <a:lstStyle/>
          <a:p>
            <a:pPr marL="0" indent="0">
              <a:buNone/>
            </a:pPr>
            <a:r>
              <a:rPr lang="en-US" sz="4000" i="1" dirty="0"/>
              <a:t>Multi-theorem</a:t>
            </a:r>
            <a:r>
              <a:rPr lang="en-US" sz="4000" dirty="0"/>
              <a:t> UNIZK satisfying adaptive soundness/uniqueness/zero-knowledge against </a:t>
            </a:r>
            <a:r>
              <a:rPr lang="en-US" sz="4000" strike="sngStrike" dirty="0" err="1"/>
              <a:t>maliciously</a:t>
            </a:r>
            <a:r>
              <a:rPr lang="en-US" sz="4000" dirty="0" err="1">
                <a:highlight>
                  <a:srgbClr val="00FF00"/>
                </a:highlight>
              </a:rPr>
              <a:t>honestly</a:t>
            </a:r>
            <a:r>
              <a:rPr lang="en-US" sz="4000" dirty="0"/>
              <a:t> generated keys</a:t>
            </a:r>
          </a:p>
        </p:txBody>
      </p:sp>
    </p:spTree>
    <p:extLst>
      <p:ext uri="{BB962C8B-B14F-4D97-AF65-F5344CB8AC3E}">
        <p14:creationId xmlns:p14="http://schemas.microsoft.com/office/powerpoint/2010/main" val="268530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C0F05D-3622-63D1-9389-DE6EC2C7BC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1B79A-1CA4-6FBF-4E48-26841EC5AE3B}"/>
              </a:ext>
            </a:extLst>
          </p:cNvPr>
          <p:cNvSpPr>
            <a:spLocks noGrp="1"/>
          </p:cNvSpPr>
          <p:nvPr>
            <p:ph type="title"/>
          </p:nvPr>
        </p:nvSpPr>
        <p:spPr>
          <a:xfrm>
            <a:off x="336884" y="441833"/>
            <a:ext cx="11325060" cy="771079"/>
          </a:xfrm>
        </p:spPr>
        <p:txBody>
          <a:bodyPr>
            <a:normAutofit/>
          </a:bodyPr>
          <a:lstStyle/>
          <a:p>
            <a:r>
              <a:rPr lang="en-US" sz="3600" dirty="0"/>
              <a:t>Motivation</a:t>
            </a:r>
          </a:p>
        </p:txBody>
      </p:sp>
      <p:sp>
        <p:nvSpPr>
          <p:cNvPr id="3" name="Content Placeholder 2">
            <a:extLst>
              <a:ext uri="{FF2B5EF4-FFF2-40B4-BE49-F238E27FC236}">
                <a16:creationId xmlns:a16="http://schemas.microsoft.com/office/drawing/2014/main" id="{8AEE61F3-113E-E224-F79E-97E30493D8F1}"/>
              </a:ext>
            </a:extLst>
          </p:cNvPr>
          <p:cNvSpPr>
            <a:spLocks noGrp="1"/>
          </p:cNvSpPr>
          <p:nvPr>
            <p:ph idx="1"/>
          </p:nvPr>
        </p:nvSpPr>
        <p:spPr>
          <a:xfrm>
            <a:off x="336884" y="1708484"/>
            <a:ext cx="11325060" cy="4621185"/>
          </a:xfrm>
        </p:spPr>
        <p:txBody>
          <a:bodyPr>
            <a:normAutofit/>
          </a:bodyPr>
          <a:lstStyle/>
          <a:p>
            <a:pPr marL="0" indent="0">
              <a:buNone/>
            </a:pPr>
            <a:r>
              <a:rPr lang="en-US" dirty="0"/>
              <a:t>Zero-knowledge proofs were introduced in 1985 by Goldwasser, </a:t>
            </a:r>
            <a:r>
              <a:rPr lang="en-US" dirty="0" err="1"/>
              <a:t>Micali</a:t>
            </a:r>
            <a:r>
              <a:rPr lang="en-US" dirty="0"/>
              <a:t> and, </a:t>
            </a:r>
            <a:r>
              <a:rPr lang="en-US" dirty="0" err="1"/>
              <a:t>Rackoff</a:t>
            </a:r>
            <a:r>
              <a:rPr lang="en-US" dirty="0"/>
              <a:t> </a:t>
            </a:r>
          </a:p>
          <a:p>
            <a:pPr marL="0" indent="0">
              <a:buNone/>
            </a:pPr>
            <a:endParaRPr lang="en-US" dirty="0"/>
          </a:p>
          <a:p>
            <a:pPr marL="0" indent="0">
              <a:buNone/>
            </a:pPr>
            <a:endParaRPr lang="en-US" dirty="0"/>
          </a:p>
          <a:p>
            <a:pPr marL="0" indent="0">
              <a:buNone/>
            </a:pPr>
            <a:endParaRPr lang="en-US" dirty="0"/>
          </a:p>
        </p:txBody>
      </p:sp>
      <p:pic>
        <p:nvPicPr>
          <p:cNvPr id="5" name="Graphic 4" descr="Female Profile with solid fill">
            <a:extLst>
              <a:ext uri="{FF2B5EF4-FFF2-40B4-BE49-F238E27FC236}">
                <a16:creationId xmlns:a16="http://schemas.microsoft.com/office/drawing/2014/main" id="{1AD71297-FD59-0853-F48D-C9CCEB1328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6683" y="3134031"/>
            <a:ext cx="1366683" cy="1366683"/>
          </a:xfrm>
          <a:prstGeom prst="rect">
            <a:avLst/>
          </a:prstGeom>
        </p:spPr>
      </p:pic>
      <p:pic>
        <p:nvPicPr>
          <p:cNvPr id="7" name="Graphic 6" descr="Office worker female with solid fill">
            <a:extLst>
              <a:ext uri="{FF2B5EF4-FFF2-40B4-BE49-F238E27FC236}">
                <a16:creationId xmlns:a16="http://schemas.microsoft.com/office/drawing/2014/main" id="{774A71FA-9430-DD30-974A-76C939485D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60098" y="2993792"/>
            <a:ext cx="1506922" cy="1506922"/>
          </a:xfrm>
          <a:prstGeom prst="rect">
            <a:avLst/>
          </a:prstGeom>
        </p:spPr>
      </p:pic>
      <p:grpSp>
        <p:nvGrpSpPr>
          <p:cNvPr id="19" name="Group 18">
            <a:extLst>
              <a:ext uri="{FF2B5EF4-FFF2-40B4-BE49-F238E27FC236}">
                <a16:creationId xmlns:a16="http://schemas.microsoft.com/office/drawing/2014/main" id="{8D926E3C-66A1-C872-CFAE-B0B8189D666F}"/>
              </a:ext>
            </a:extLst>
          </p:cNvPr>
          <p:cNvGrpSpPr/>
          <p:nvPr/>
        </p:nvGrpSpPr>
        <p:grpSpPr>
          <a:xfrm>
            <a:off x="4200261" y="2654839"/>
            <a:ext cx="1792942" cy="3674829"/>
            <a:chOff x="4731903" y="2654839"/>
            <a:chExt cx="1792942" cy="3674829"/>
          </a:xfrm>
        </p:grpSpPr>
        <p:pic>
          <p:nvPicPr>
            <p:cNvPr id="16" name="Graphic 15" descr="Arrow Right with solid fill">
              <a:extLst>
                <a:ext uri="{FF2B5EF4-FFF2-40B4-BE49-F238E27FC236}">
                  <a16:creationId xmlns:a16="http://schemas.microsoft.com/office/drawing/2014/main" id="{41A50394-6F9D-5F1C-D545-5586CFCE6C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4731903" y="3817373"/>
              <a:ext cx="1792942" cy="1366682"/>
            </a:xfrm>
            <a:prstGeom prst="rect">
              <a:avLst/>
            </a:prstGeom>
          </p:spPr>
        </p:pic>
        <p:pic>
          <p:nvPicPr>
            <p:cNvPr id="17" name="Graphic 16" descr="Arrow Right with solid fill">
              <a:extLst>
                <a:ext uri="{FF2B5EF4-FFF2-40B4-BE49-F238E27FC236}">
                  <a16:creationId xmlns:a16="http://schemas.microsoft.com/office/drawing/2014/main" id="{B66DAAD4-0382-D147-FCFA-9CCCC74BC4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31903" y="4962986"/>
              <a:ext cx="1792942" cy="1366682"/>
            </a:xfrm>
            <a:prstGeom prst="rect">
              <a:avLst/>
            </a:prstGeom>
          </p:spPr>
        </p:pic>
        <p:pic>
          <p:nvPicPr>
            <p:cNvPr id="18" name="Graphic 17" descr="Arrow Right with solid fill">
              <a:extLst>
                <a:ext uri="{FF2B5EF4-FFF2-40B4-BE49-F238E27FC236}">
                  <a16:creationId xmlns:a16="http://schemas.microsoft.com/office/drawing/2014/main" id="{8A116C3C-9A8C-DCAE-1948-8927BEEDB4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31903" y="2654839"/>
              <a:ext cx="1792942" cy="1366682"/>
            </a:xfrm>
            <a:prstGeom prst="rect">
              <a:avLst/>
            </a:prstGeom>
          </p:spPr>
        </p:pic>
      </p:grpSp>
      <p:pic>
        <p:nvPicPr>
          <p:cNvPr id="23" name="Graphic 22" descr="Speech outline">
            <a:extLst>
              <a:ext uri="{FF2B5EF4-FFF2-40B4-BE49-F238E27FC236}">
                <a16:creationId xmlns:a16="http://schemas.microsoft.com/office/drawing/2014/main" id="{FD97FD19-544C-BE08-BB77-6D0DB95635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2050023" y="2084309"/>
            <a:ext cx="1366683" cy="1366683"/>
          </a:xfrm>
          <a:prstGeom prst="rect">
            <a:avLst/>
          </a:prstGeom>
        </p:spPr>
      </p:pic>
      <p:pic>
        <p:nvPicPr>
          <p:cNvPr id="25" name="Graphic 24" descr="Speech outline">
            <a:extLst>
              <a:ext uri="{FF2B5EF4-FFF2-40B4-BE49-F238E27FC236}">
                <a16:creationId xmlns:a16="http://schemas.microsoft.com/office/drawing/2014/main" id="{E5A9631D-E1D8-CBDF-664D-BC79B42F41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2384938" y="3104675"/>
            <a:ext cx="1113363" cy="1113363"/>
          </a:xfrm>
          <a:prstGeom prst="rect">
            <a:avLst/>
          </a:prstGeom>
        </p:spPr>
      </p:pic>
      <p:pic>
        <p:nvPicPr>
          <p:cNvPr id="26" name="Graphic 25" descr="Speech outline">
            <a:extLst>
              <a:ext uri="{FF2B5EF4-FFF2-40B4-BE49-F238E27FC236}">
                <a16:creationId xmlns:a16="http://schemas.microsoft.com/office/drawing/2014/main" id="{A957462B-B157-8B26-E4D8-65F73C74E0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8509820" y="2293989"/>
            <a:ext cx="1297242" cy="1297242"/>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32B6BE3-F2AF-6E17-4CBD-779FEF0364AE}"/>
                  </a:ext>
                </a:extLst>
              </p:cNvPr>
              <p:cNvSpPr txBox="1"/>
              <p:nvPr/>
            </p:nvSpPr>
            <p:spPr>
              <a:xfrm>
                <a:off x="2179237" y="2470173"/>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ℒ</m:t>
                      </m:r>
                    </m:oMath>
                  </m:oMathPara>
                </a14:m>
                <a:endParaRPr lang="en-US" dirty="0"/>
              </a:p>
            </p:txBody>
          </p:sp>
        </mc:Choice>
        <mc:Fallback xmlns="">
          <p:sp>
            <p:nvSpPr>
              <p:cNvPr id="27" name="TextBox 26">
                <a:extLst>
                  <a:ext uri="{FF2B5EF4-FFF2-40B4-BE49-F238E27FC236}">
                    <a16:creationId xmlns:a16="http://schemas.microsoft.com/office/drawing/2014/main" id="{432B6BE3-F2AF-6E17-4CBD-779FEF0364AE}"/>
                  </a:ext>
                </a:extLst>
              </p:cNvPr>
              <p:cNvSpPr txBox="1">
                <a:spLocks noRot="1" noChangeAspect="1" noMove="1" noResize="1" noEditPoints="1" noAdjustHandles="1" noChangeArrowheads="1" noChangeShapeType="1" noTextEdit="1"/>
              </p:cNvSpPr>
              <p:nvPr/>
            </p:nvSpPr>
            <p:spPr>
              <a:xfrm>
                <a:off x="2179237" y="2470173"/>
                <a:ext cx="1113363" cy="369332"/>
              </a:xfrm>
              <a:prstGeom prst="rect">
                <a:avLst/>
              </a:prstGeom>
              <a:blipFill>
                <a:blip r:embed="rId11"/>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C1517E2-D593-E9DB-6C08-D7CA1A32D9A7}"/>
                  </a:ext>
                </a:extLst>
              </p:cNvPr>
              <p:cNvSpPr txBox="1"/>
              <p:nvPr/>
            </p:nvSpPr>
            <p:spPr>
              <a:xfrm>
                <a:off x="2590730" y="3392971"/>
                <a:ext cx="684025" cy="369332"/>
              </a:xfrm>
              <a:prstGeom prst="rect">
                <a:avLst/>
              </a:prstGeom>
              <a:solidFill>
                <a:schemeClr val="accent6">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𝑦𝑒</m:t>
                      </m:r>
                    </m:oMath>
                  </m:oMathPara>
                </a14:m>
                <a:endParaRPr lang="en-US" dirty="0"/>
              </a:p>
            </p:txBody>
          </p:sp>
        </mc:Choice>
        <mc:Fallback xmlns="">
          <p:sp>
            <p:nvSpPr>
              <p:cNvPr id="28" name="TextBox 27">
                <a:extLst>
                  <a:ext uri="{FF2B5EF4-FFF2-40B4-BE49-F238E27FC236}">
                    <a16:creationId xmlns:a16="http://schemas.microsoft.com/office/drawing/2014/main" id="{0C1517E2-D593-E9DB-6C08-D7CA1A32D9A7}"/>
                  </a:ext>
                </a:extLst>
              </p:cNvPr>
              <p:cNvSpPr txBox="1">
                <a:spLocks noRot="1" noChangeAspect="1" noMove="1" noResize="1" noEditPoints="1" noAdjustHandles="1" noChangeArrowheads="1" noChangeShapeType="1" noTextEdit="1"/>
              </p:cNvSpPr>
              <p:nvPr/>
            </p:nvSpPr>
            <p:spPr>
              <a:xfrm>
                <a:off x="2590730" y="3392971"/>
                <a:ext cx="684025" cy="369332"/>
              </a:xfrm>
              <a:prstGeom prst="rect">
                <a:avLst/>
              </a:prstGeom>
              <a:blipFill>
                <a:blip r:embed="rId1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98AF6A0-5653-5D8F-3354-52B95BF04343}"/>
                  </a:ext>
                </a:extLst>
              </p:cNvPr>
              <p:cNvSpPr txBox="1"/>
              <p:nvPr/>
            </p:nvSpPr>
            <p:spPr>
              <a:xfrm>
                <a:off x="8616507" y="2654839"/>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 </m:t>
                      </m:r>
                      <m:r>
                        <a:rPr lang="en-US" b="0" i="1" smtClean="0">
                          <a:latin typeface="Cambria Math" panose="02040503050406030204" pitchFamily="18" charset="0"/>
                        </a:rPr>
                        <m:t>𝑠𝑢𝑟𝑒</m:t>
                      </m:r>
                      <m:r>
                        <a:rPr lang="en-US" b="0" i="1" smtClean="0">
                          <a:latin typeface="Cambria Math" panose="02040503050406030204" pitchFamily="18" charset="0"/>
                        </a:rPr>
                        <m:t>?</m:t>
                      </m:r>
                    </m:oMath>
                  </m:oMathPara>
                </a14:m>
                <a:endParaRPr lang="en-US" dirty="0"/>
              </a:p>
            </p:txBody>
          </p:sp>
        </mc:Choice>
        <mc:Fallback xmlns="">
          <p:sp>
            <p:nvSpPr>
              <p:cNvPr id="29" name="TextBox 28">
                <a:extLst>
                  <a:ext uri="{FF2B5EF4-FFF2-40B4-BE49-F238E27FC236}">
                    <a16:creationId xmlns:a16="http://schemas.microsoft.com/office/drawing/2014/main" id="{198AF6A0-5653-5D8F-3354-52B95BF04343}"/>
                  </a:ext>
                </a:extLst>
              </p:cNvPr>
              <p:cNvSpPr txBox="1">
                <a:spLocks noRot="1" noChangeAspect="1" noMove="1" noResize="1" noEditPoints="1" noAdjustHandles="1" noChangeArrowheads="1" noChangeShapeType="1" noTextEdit="1"/>
              </p:cNvSpPr>
              <p:nvPr/>
            </p:nvSpPr>
            <p:spPr>
              <a:xfrm>
                <a:off x="8616507" y="2654839"/>
                <a:ext cx="1113363" cy="369332"/>
              </a:xfrm>
              <a:prstGeom prst="rect">
                <a:avLst/>
              </a:prstGeom>
              <a:blipFill>
                <a:blip r:embed="rId13"/>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2536107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62A95-A671-BE9E-453B-CE9A69B16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0DB12C-1E02-824B-F346-277E4005A125}"/>
              </a:ext>
            </a:extLst>
          </p:cNvPr>
          <p:cNvSpPr>
            <a:spLocks noGrp="1"/>
          </p:cNvSpPr>
          <p:nvPr>
            <p:ph type="title"/>
          </p:nvPr>
        </p:nvSpPr>
        <p:spPr>
          <a:xfrm>
            <a:off x="336884" y="441833"/>
            <a:ext cx="11325060" cy="771079"/>
          </a:xfrm>
        </p:spPr>
        <p:txBody>
          <a:bodyPr>
            <a:normAutofit/>
          </a:bodyPr>
          <a:lstStyle/>
          <a:p>
            <a:r>
              <a:rPr lang="en-US" sz="3600" dirty="0"/>
              <a:t>Recall:</a:t>
            </a:r>
          </a:p>
        </p:txBody>
      </p:sp>
      <p:sp>
        <p:nvSpPr>
          <p:cNvPr id="3" name="Content Placeholder 2">
            <a:extLst>
              <a:ext uri="{FF2B5EF4-FFF2-40B4-BE49-F238E27FC236}">
                <a16:creationId xmlns:a16="http://schemas.microsoft.com/office/drawing/2014/main" id="{A887AA41-6BCD-07E8-1CDB-F1602F99CD74}"/>
              </a:ext>
            </a:extLst>
          </p:cNvPr>
          <p:cNvSpPr>
            <a:spLocks noGrp="1"/>
          </p:cNvSpPr>
          <p:nvPr>
            <p:ph idx="1"/>
          </p:nvPr>
        </p:nvSpPr>
        <p:spPr>
          <a:xfrm>
            <a:off x="336884" y="1299412"/>
            <a:ext cx="11325060" cy="5030258"/>
          </a:xfrm>
        </p:spPr>
        <p:txBody>
          <a:bodyPr anchor="ctr">
            <a:normAutofit/>
          </a:bodyPr>
          <a:lstStyle/>
          <a:p>
            <a:pPr marL="0" indent="0">
              <a:buNone/>
            </a:pPr>
            <a:r>
              <a:rPr lang="en-US" sz="4000" i="1" dirty="0"/>
              <a:t>Multi-theorem</a:t>
            </a:r>
            <a:r>
              <a:rPr lang="en-US" sz="4000" dirty="0"/>
              <a:t> UNIZK satisfying adaptive soundness/uniqueness/zero-knowledge against maliciously generated keys</a:t>
            </a:r>
          </a:p>
        </p:txBody>
      </p:sp>
    </p:spTree>
    <p:extLst>
      <p:ext uri="{BB962C8B-B14F-4D97-AF65-F5344CB8AC3E}">
        <p14:creationId xmlns:p14="http://schemas.microsoft.com/office/powerpoint/2010/main" val="1380774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FE553-2B3C-2B61-ABEC-0C368A1E83CF}"/>
            </a:ext>
          </a:extLst>
        </p:cNvPr>
        <p:cNvGrpSpPr/>
        <p:nvPr/>
      </p:nvGrpSpPr>
      <p:grpSpPr>
        <a:xfrm>
          <a:off x="0" y="0"/>
          <a:ext cx="0" cy="0"/>
          <a:chOff x="0" y="0"/>
          <a:chExt cx="0" cy="0"/>
        </a:xfrm>
      </p:grpSpPr>
      <p:grpSp>
        <p:nvGrpSpPr>
          <p:cNvPr id="112" name="Group 111">
            <a:extLst>
              <a:ext uri="{FF2B5EF4-FFF2-40B4-BE49-F238E27FC236}">
                <a16:creationId xmlns:a16="http://schemas.microsoft.com/office/drawing/2014/main" id="{59FF6E57-0A7E-D921-F7DC-1108441A3498}"/>
              </a:ext>
            </a:extLst>
          </p:cNvPr>
          <p:cNvGrpSpPr/>
          <p:nvPr/>
        </p:nvGrpSpPr>
        <p:grpSpPr>
          <a:xfrm>
            <a:off x="588724" y="3645982"/>
            <a:ext cx="4822469" cy="1846134"/>
            <a:chOff x="4006484" y="1784668"/>
            <a:chExt cx="4822469" cy="1846134"/>
          </a:xfrm>
        </p:grpSpPr>
        <p:grpSp>
          <p:nvGrpSpPr>
            <p:cNvPr id="66" name="Group 65">
              <a:extLst>
                <a:ext uri="{FF2B5EF4-FFF2-40B4-BE49-F238E27FC236}">
                  <a16:creationId xmlns:a16="http://schemas.microsoft.com/office/drawing/2014/main" id="{A230FFAB-EE3E-6AF2-CAE0-79C547085C40}"/>
                </a:ext>
              </a:extLst>
            </p:cNvPr>
            <p:cNvGrpSpPr/>
            <p:nvPr/>
          </p:nvGrpSpPr>
          <p:grpSpPr>
            <a:xfrm>
              <a:off x="5953144" y="1784668"/>
              <a:ext cx="929148" cy="555219"/>
              <a:chOff x="5981267" y="1805834"/>
              <a:chExt cx="929148" cy="555219"/>
            </a:xfrm>
          </p:grpSpPr>
          <p:sp>
            <p:nvSpPr>
              <p:cNvPr id="12" name="Rounded Rectangle 11">
                <a:extLst>
                  <a:ext uri="{FF2B5EF4-FFF2-40B4-BE49-F238E27FC236}">
                    <a16:creationId xmlns:a16="http://schemas.microsoft.com/office/drawing/2014/main" id="{8F044CAB-5D0E-061B-2594-8FDC7178BA1D}"/>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4" name="Graphic 53" descr="Checkbox Checked outline">
                <a:extLst>
                  <a:ext uri="{FF2B5EF4-FFF2-40B4-BE49-F238E27FC236}">
                    <a16:creationId xmlns:a16="http://schemas.microsoft.com/office/drawing/2014/main" id="{B39CADC1-D8AE-C58A-D12E-E2FA79FF65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59" name="Group 58">
                <a:extLst>
                  <a:ext uri="{FF2B5EF4-FFF2-40B4-BE49-F238E27FC236}">
                    <a16:creationId xmlns:a16="http://schemas.microsoft.com/office/drawing/2014/main" id="{5121F8B8-F01D-8EEC-3B9E-B5C80AE1C422}"/>
                  </a:ext>
                </a:extLst>
              </p:cNvPr>
              <p:cNvGrpSpPr/>
              <p:nvPr/>
            </p:nvGrpSpPr>
            <p:grpSpPr>
              <a:xfrm>
                <a:off x="6011570" y="1893645"/>
                <a:ext cx="745742" cy="467408"/>
                <a:chOff x="6011570" y="1893645"/>
                <a:chExt cx="745742" cy="467408"/>
              </a:xfrm>
            </p:grpSpPr>
            <p:pic>
              <p:nvPicPr>
                <p:cNvPr id="53" name="Graphic 52" descr="Checkbox Checked outline">
                  <a:extLst>
                    <a:ext uri="{FF2B5EF4-FFF2-40B4-BE49-F238E27FC236}">
                      <a16:creationId xmlns:a16="http://schemas.microsoft.com/office/drawing/2014/main" id="{3FCEAD8B-EE97-C97E-1230-9DA1F218A5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57" name="Freeform 56">
                  <a:extLst>
                    <a:ext uri="{FF2B5EF4-FFF2-40B4-BE49-F238E27FC236}">
                      <a16:creationId xmlns:a16="http://schemas.microsoft.com/office/drawing/2014/main" id="{7E9E530F-BD1D-4663-C1AF-E3F0A134ACDB}"/>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a:extLst>
                    <a:ext uri="{FF2B5EF4-FFF2-40B4-BE49-F238E27FC236}">
                      <a16:creationId xmlns:a16="http://schemas.microsoft.com/office/drawing/2014/main" id="{5EF1E0C1-E493-3656-BBCF-4CABB3984BF0}"/>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7" name="Group 66">
              <a:extLst>
                <a:ext uri="{FF2B5EF4-FFF2-40B4-BE49-F238E27FC236}">
                  <a16:creationId xmlns:a16="http://schemas.microsoft.com/office/drawing/2014/main" id="{74FB3992-F66E-CADE-FA37-61615D9E0DB5}"/>
                </a:ext>
              </a:extLst>
            </p:cNvPr>
            <p:cNvGrpSpPr/>
            <p:nvPr/>
          </p:nvGrpSpPr>
          <p:grpSpPr>
            <a:xfrm>
              <a:off x="4006484" y="3075583"/>
              <a:ext cx="929148" cy="555219"/>
              <a:chOff x="5981267" y="1805834"/>
              <a:chExt cx="929148" cy="555219"/>
            </a:xfrm>
          </p:grpSpPr>
          <p:sp>
            <p:nvSpPr>
              <p:cNvPr id="68" name="Rounded Rectangle 67">
                <a:extLst>
                  <a:ext uri="{FF2B5EF4-FFF2-40B4-BE49-F238E27FC236}">
                    <a16:creationId xmlns:a16="http://schemas.microsoft.com/office/drawing/2014/main" id="{E092759E-6829-B2EB-7A63-18423C9CF1CE}"/>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9" name="Graphic 68" descr="Checkbox Checked outline">
                <a:extLst>
                  <a:ext uri="{FF2B5EF4-FFF2-40B4-BE49-F238E27FC236}">
                    <a16:creationId xmlns:a16="http://schemas.microsoft.com/office/drawing/2014/main" id="{772F1F27-3326-445F-0FB3-F730661EFE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70" name="Group 69">
                <a:extLst>
                  <a:ext uri="{FF2B5EF4-FFF2-40B4-BE49-F238E27FC236}">
                    <a16:creationId xmlns:a16="http://schemas.microsoft.com/office/drawing/2014/main" id="{4738835D-5194-C5E3-8F7F-2166050ACD65}"/>
                  </a:ext>
                </a:extLst>
              </p:cNvPr>
              <p:cNvGrpSpPr/>
              <p:nvPr/>
            </p:nvGrpSpPr>
            <p:grpSpPr>
              <a:xfrm>
                <a:off x="6011570" y="1893645"/>
                <a:ext cx="745742" cy="467408"/>
                <a:chOff x="6011570" y="1893645"/>
                <a:chExt cx="745742" cy="467408"/>
              </a:xfrm>
            </p:grpSpPr>
            <p:pic>
              <p:nvPicPr>
                <p:cNvPr id="71" name="Graphic 70" descr="Checkbox Checked outline">
                  <a:extLst>
                    <a:ext uri="{FF2B5EF4-FFF2-40B4-BE49-F238E27FC236}">
                      <a16:creationId xmlns:a16="http://schemas.microsoft.com/office/drawing/2014/main" id="{46B2E446-8F3F-F149-E5EB-4A7322DE3B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72" name="Freeform 71">
                  <a:extLst>
                    <a:ext uri="{FF2B5EF4-FFF2-40B4-BE49-F238E27FC236}">
                      <a16:creationId xmlns:a16="http://schemas.microsoft.com/office/drawing/2014/main" id="{A740D7DC-DB46-992F-7225-58F5547202A7}"/>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CE46B8BA-C34E-83D8-13B7-354E2A0DF676}"/>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4" name="Group 73">
              <a:extLst>
                <a:ext uri="{FF2B5EF4-FFF2-40B4-BE49-F238E27FC236}">
                  <a16:creationId xmlns:a16="http://schemas.microsoft.com/office/drawing/2014/main" id="{5F72F857-973A-1F60-DDD1-88417C69F5B5}"/>
                </a:ext>
              </a:extLst>
            </p:cNvPr>
            <p:cNvGrpSpPr/>
            <p:nvPr/>
          </p:nvGrpSpPr>
          <p:grpSpPr>
            <a:xfrm>
              <a:off x="7899805" y="3075583"/>
              <a:ext cx="929148" cy="555219"/>
              <a:chOff x="5981267" y="1805834"/>
              <a:chExt cx="929148" cy="555219"/>
            </a:xfrm>
          </p:grpSpPr>
          <p:sp>
            <p:nvSpPr>
              <p:cNvPr id="75" name="Rounded Rectangle 74">
                <a:extLst>
                  <a:ext uri="{FF2B5EF4-FFF2-40B4-BE49-F238E27FC236}">
                    <a16:creationId xmlns:a16="http://schemas.microsoft.com/office/drawing/2014/main" id="{1D84CE20-8CB7-3299-D165-2FFE14157A1E}"/>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6" name="Graphic 75" descr="Checkbox Checked outline">
                <a:extLst>
                  <a:ext uri="{FF2B5EF4-FFF2-40B4-BE49-F238E27FC236}">
                    <a16:creationId xmlns:a16="http://schemas.microsoft.com/office/drawing/2014/main" id="{EB35DC06-524A-724C-848D-0B4DD50CD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77" name="Group 76">
                <a:extLst>
                  <a:ext uri="{FF2B5EF4-FFF2-40B4-BE49-F238E27FC236}">
                    <a16:creationId xmlns:a16="http://schemas.microsoft.com/office/drawing/2014/main" id="{C627D32B-5CF4-1D67-62F4-C3965638F7DB}"/>
                  </a:ext>
                </a:extLst>
              </p:cNvPr>
              <p:cNvGrpSpPr/>
              <p:nvPr/>
            </p:nvGrpSpPr>
            <p:grpSpPr>
              <a:xfrm>
                <a:off x="6011570" y="1893645"/>
                <a:ext cx="745742" cy="467408"/>
                <a:chOff x="6011570" y="1893645"/>
                <a:chExt cx="745742" cy="467408"/>
              </a:xfrm>
            </p:grpSpPr>
            <p:pic>
              <p:nvPicPr>
                <p:cNvPr id="78" name="Graphic 77" descr="Checkbox Checked outline">
                  <a:extLst>
                    <a:ext uri="{FF2B5EF4-FFF2-40B4-BE49-F238E27FC236}">
                      <a16:creationId xmlns:a16="http://schemas.microsoft.com/office/drawing/2014/main" id="{992BAD22-3571-DB96-2C91-C04F960CBB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79" name="Freeform 78">
                  <a:extLst>
                    <a:ext uri="{FF2B5EF4-FFF2-40B4-BE49-F238E27FC236}">
                      <a16:creationId xmlns:a16="http://schemas.microsoft.com/office/drawing/2014/main" id="{7DA45F1C-9501-87DA-1697-C60F4D62653E}"/>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a:extLst>
                    <a:ext uri="{FF2B5EF4-FFF2-40B4-BE49-F238E27FC236}">
                      <a16:creationId xmlns:a16="http://schemas.microsoft.com/office/drawing/2014/main" id="{0475A271-3F76-E4A3-A57D-F60B2B15BB30}"/>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102" name="Group 101">
            <a:extLst>
              <a:ext uri="{FF2B5EF4-FFF2-40B4-BE49-F238E27FC236}">
                <a16:creationId xmlns:a16="http://schemas.microsoft.com/office/drawing/2014/main" id="{C030DB36-CDAA-C641-A1DF-9BAF30901EEF}"/>
              </a:ext>
            </a:extLst>
          </p:cNvPr>
          <p:cNvGrpSpPr/>
          <p:nvPr/>
        </p:nvGrpSpPr>
        <p:grpSpPr>
          <a:xfrm>
            <a:off x="6500609" y="3645982"/>
            <a:ext cx="4822469" cy="1846134"/>
            <a:chOff x="6729189" y="4109317"/>
            <a:chExt cx="4822469" cy="1846134"/>
          </a:xfrm>
        </p:grpSpPr>
        <p:grpSp>
          <p:nvGrpSpPr>
            <p:cNvPr id="81" name="Group 80">
              <a:extLst>
                <a:ext uri="{FF2B5EF4-FFF2-40B4-BE49-F238E27FC236}">
                  <a16:creationId xmlns:a16="http://schemas.microsoft.com/office/drawing/2014/main" id="{0BAD34B7-3D22-65AD-E939-826B1E50214B}"/>
                </a:ext>
              </a:extLst>
            </p:cNvPr>
            <p:cNvGrpSpPr/>
            <p:nvPr/>
          </p:nvGrpSpPr>
          <p:grpSpPr>
            <a:xfrm>
              <a:off x="8675849" y="4109317"/>
              <a:ext cx="929148" cy="555219"/>
              <a:chOff x="5981267" y="1805834"/>
              <a:chExt cx="929148" cy="555219"/>
            </a:xfrm>
          </p:grpSpPr>
          <p:sp>
            <p:nvSpPr>
              <p:cNvPr id="82" name="Rounded Rectangle 81">
                <a:extLst>
                  <a:ext uri="{FF2B5EF4-FFF2-40B4-BE49-F238E27FC236}">
                    <a16:creationId xmlns:a16="http://schemas.microsoft.com/office/drawing/2014/main" id="{5DE50FD1-BAA2-0BB9-19B7-3B03DAEC0481}"/>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3" name="Graphic 82" descr="Checkbox Checked outline">
                <a:extLst>
                  <a:ext uri="{FF2B5EF4-FFF2-40B4-BE49-F238E27FC236}">
                    <a16:creationId xmlns:a16="http://schemas.microsoft.com/office/drawing/2014/main" id="{88E45D46-BCC6-1FBA-13E6-AA40CEEC54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84" name="Group 83">
                <a:extLst>
                  <a:ext uri="{FF2B5EF4-FFF2-40B4-BE49-F238E27FC236}">
                    <a16:creationId xmlns:a16="http://schemas.microsoft.com/office/drawing/2014/main" id="{2EA679F9-E8C7-2A92-CD27-2C1A79F12196}"/>
                  </a:ext>
                </a:extLst>
              </p:cNvPr>
              <p:cNvGrpSpPr/>
              <p:nvPr/>
            </p:nvGrpSpPr>
            <p:grpSpPr>
              <a:xfrm>
                <a:off x="6011570" y="1893645"/>
                <a:ext cx="745742" cy="467408"/>
                <a:chOff x="6011570" y="1893645"/>
                <a:chExt cx="745742" cy="467408"/>
              </a:xfrm>
            </p:grpSpPr>
            <p:pic>
              <p:nvPicPr>
                <p:cNvPr id="85" name="Graphic 84" descr="Checkbox Checked outline">
                  <a:extLst>
                    <a:ext uri="{FF2B5EF4-FFF2-40B4-BE49-F238E27FC236}">
                      <a16:creationId xmlns:a16="http://schemas.microsoft.com/office/drawing/2014/main" id="{F40C3443-D612-5068-0D1F-4B6DF89CDB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86" name="Freeform 85">
                  <a:extLst>
                    <a:ext uri="{FF2B5EF4-FFF2-40B4-BE49-F238E27FC236}">
                      <a16:creationId xmlns:a16="http://schemas.microsoft.com/office/drawing/2014/main" id="{EF0D0811-EA93-0277-8D9D-7254C19F7F1C}"/>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a:extLst>
                    <a:ext uri="{FF2B5EF4-FFF2-40B4-BE49-F238E27FC236}">
                      <a16:creationId xmlns:a16="http://schemas.microsoft.com/office/drawing/2014/main" id="{745AB67C-D8DD-784F-48BA-C8365FD577B2}"/>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8" name="Group 87">
              <a:extLst>
                <a:ext uri="{FF2B5EF4-FFF2-40B4-BE49-F238E27FC236}">
                  <a16:creationId xmlns:a16="http://schemas.microsoft.com/office/drawing/2014/main" id="{1D36BE7E-F05B-D803-CB30-BDC7794FFCBD}"/>
                </a:ext>
              </a:extLst>
            </p:cNvPr>
            <p:cNvGrpSpPr/>
            <p:nvPr/>
          </p:nvGrpSpPr>
          <p:grpSpPr>
            <a:xfrm>
              <a:off x="6729189" y="5400232"/>
              <a:ext cx="929148" cy="555219"/>
              <a:chOff x="5981267" y="1805834"/>
              <a:chExt cx="929148" cy="555219"/>
            </a:xfrm>
          </p:grpSpPr>
          <p:sp>
            <p:nvSpPr>
              <p:cNvPr id="89" name="Rounded Rectangle 88">
                <a:extLst>
                  <a:ext uri="{FF2B5EF4-FFF2-40B4-BE49-F238E27FC236}">
                    <a16:creationId xmlns:a16="http://schemas.microsoft.com/office/drawing/2014/main" id="{A4EAE6BE-4A9D-9194-BEA3-6C15EB1EE8B2}"/>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90" name="Graphic 89" descr="Checkbox Checked outline">
                <a:extLst>
                  <a:ext uri="{FF2B5EF4-FFF2-40B4-BE49-F238E27FC236}">
                    <a16:creationId xmlns:a16="http://schemas.microsoft.com/office/drawing/2014/main" id="{1A3C41D4-6177-99FB-EF5F-1B1717FABC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91" name="Group 90">
                <a:extLst>
                  <a:ext uri="{FF2B5EF4-FFF2-40B4-BE49-F238E27FC236}">
                    <a16:creationId xmlns:a16="http://schemas.microsoft.com/office/drawing/2014/main" id="{42E36B44-47DB-171B-9D09-9D14A3AA817D}"/>
                  </a:ext>
                </a:extLst>
              </p:cNvPr>
              <p:cNvGrpSpPr/>
              <p:nvPr/>
            </p:nvGrpSpPr>
            <p:grpSpPr>
              <a:xfrm>
                <a:off x="6011570" y="1893645"/>
                <a:ext cx="745742" cy="467408"/>
                <a:chOff x="6011570" y="1893645"/>
                <a:chExt cx="745742" cy="467408"/>
              </a:xfrm>
            </p:grpSpPr>
            <p:pic>
              <p:nvPicPr>
                <p:cNvPr id="92" name="Graphic 91" descr="Checkbox Checked outline">
                  <a:extLst>
                    <a:ext uri="{FF2B5EF4-FFF2-40B4-BE49-F238E27FC236}">
                      <a16:creationId xmlns:a16="http://schemas.microsoft.com/office/drawing/2014/main" id="{1D9ADD78-9605-F387-4226-5D2575B433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93" name="Freeform 92">
                  <a:extLst>
                    <a:ext uri="{FF2B5EF4-FFF2-40B4-BE49-F238E27FC236}">
                      <a16:creationId xmlns:a16="http://schemas.microsoft.com/office/drawing/2014/main" id="{F8D72209-72DC-648B-986A-A4A0C4F9B346}"/>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a:extLst>
                    <a:ext uri="{FF2B5EF4-FFF2-40B4-BE49-F238E27FC236}">
                      <a16:creationId xmlns:a16="http://schemas.microsoft.com/office/drawing/2014/main" id="{D9B6CCAA-5DFD-CDB3-9500-87276B907BA0}"/>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5" name="Group 94">
              <a:extLst>
                <a:ext uri="{FF2B5EF4-FFF2-40B4-BE49-F238E27FC236}">
                  <a16:creationId xmlns:a16="http://schemas.microsoft.com/office/drawing/2014/main" id="{E3D17E7F-B6EE-9129-43FB-F402555E4D80}"/>
                </a:ext>
              </a:extLst>
            </p:cNvPr>
            <p:cNvGrpSpPr/>
            <p:nvPr/>
          </p:nvGrpSpPr>
          <p:grpSpPr>
            <a:xfrm>
              <a:off x="10622510" y="5400232"/>
              <a:ext cx="929148" cy="555219"/>
              <a:chOff x="5981267" y="1805834"/>
              <a:chExt cx="929148" cy="555219"/>
            </a:xfrm>
          </p:grpSpPr>
          <p:sp>
            <p:nvSpPr>
              <p:cNvPr id="96" name="Rounded Rectangle 95">
                <a:extLst>
                  <a:ext uri="{FF2B5EF4-FFF2-40B4-BE49-F238E27FC236}">
                    <a16:creationId xmlns:a16="http://schemas.microsoft.com/office/drawing/2014/main" id="{9F4F83F0-BFF4-9EB1-6994-B493ADE53D76}"/>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97" name="Graphic 96" descr="Checkbox Checked outline">
                <a:extLst>
                  <a:ext uri="{FF2B5EF4-FFF2-40B4-BE49-F238E27FC236}">
                    <a16:creationId xmlns:a16="http://schemas.microsoft.com/office/drawing/2014/main" id="{E757CB3E-CC7F-96CE-364F-256902FCC1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98" name="Group 97">
                <a:extLst>
                  <a:ext uri="{FF2B5EF4-FFF2-40B4-BE49-F238E27FC236}">
                    <a16:creationId xmlns:a16="http://schemas.microsoft.com/office/drawing/2014/main" id="{B59635A6-A79C-1B7E-3203-98E88651E3CE}"/>
                  </a:ext>
                </a:extLst>
              </p:cNvPr>
              <p:cNvGrpSpPr/>
              <p:nvPr/>
            </p:nvGrpSpPr>
            <p:grpSpPr>
              <a:xfrm>
                <a:off x="6011570" y="1893645"/>
                <a:ext cx="745742" cy="467408"/>
                <a:chOff x="6011570" y="1893645"/>
                <a:chExt cx="745742" cy="467408"/>
              </a:xfrm>
            </p:grpSpPr>
            <p:pic>
              <p:nvPicPr>
                <p:cNvPr id="99" name="Graphic 98" descr="Checkbox Checked outline">
                  <a:extLst>
                    <a:ext uri="{FF2B5EF4-FFF2-40B4-BE49-F238E27FC236}">
                      <a16:creationId xmlns:a16="http://schemas.microsoft.com/office/drawing/2014/main" id="{A3ACBD37-7F94-6650-36AC-50EE49BB44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00" name="Freeform 99">
                  <a:extLst>
                    <a:ext uri="{FF2B5EF4-FFF2-40B4-BE49-F238E27FC236}">
                      <a16:creationId xmlns:a16="http://schemas.microsoft.com/office/drawing/2014/main" id="{6C8709F9-F60D-D601-EA02-4E6360C8B93E}"/>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a:extLst>
                    <a:ext uri="{FF2B5EF4-FFF2-40B4-BE49-F238E27FC236}">
                      <a16:creationId xmlns:a16="http://schemas.microsoft.com/office/drawing/2014/main" id="{075CF86A-45FD-037C-DB86-C96E0EAB59CC}"/>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105" name="Group 104">
            <a:extLst>
              <a:ext uri="{FF2B5EF4-FFF2-40B4-BE49-F238E27FC236}">
                <a16:creationId xmlns:a16="http://schemas.microsoft.com/office/drawing/2014/main" id="{2B28891D-CCAE-13E4-2045-81296780785C}"/>
              </a:ext>
            </a:extLst>
          </p:cNvPr>
          <p:cNvGrpSpPr/>
          <p:nvPr/>
        </p:nvGrpSpPr>
        <p:grpSpPr>
          <a:xfrm>
            <a:off x="5411193" y="2256015"/>
            <a:ext cx="929148" cy="555219"/>
            <a:chOff x="5981267" y="1805834"/>
            <a:chExt cx="929148" cy="555219"/>
          </a:xfrm>
        </p:grpSpPr>
        <p:sp>
          <p:nvSpPr>
            <p:cNvPr id="106" name="Rounded Rectangle 105">
              <a:extLst>
                <a:ext uri="{FF2B5EF4-FFF2-40B4-BE49-F238E27FC236}">
                  <a16:creationId xmlns:a16="http://schemas.microsoft.com/office/drawing/2014/main" id="{7A9DCAEC-40F5-6170-7AE9-BAB61DBB50E0}"/>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7" name="Graphic 106" descr="Checkbox Checked outline">
              <a:extLst>
                <a:ext uri="{FF2B5EF4-FFF2-40B4-BE49-F238E27FC236}">
                  <a16:creationId xmlns:a16="http://schemas.microsoft.com/office/drawing/2014/main" id="{3BDC5127-524F-FC79-0B59-EE563B15B6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108" name="Group 107">
              <a:extLst>
                <a:ext uri="{FF2B5EF4-FFF2-40B4-BE49-F238E27FC236}">
                  <a16:creationId xmlns:a16="http://schemas.microsoft.com/office/drawing/2014/main" id="{A62EA281-C804-081D-0F44-CC2B583A956E}"/>
                </a:ext>
              </a:extLst>
            </p:cNvPr>
            <p:cNvGrpSpPr/>
            <p:nvPr/>
          </p:nvGrpSpPr>
          <p:grpSpPr>
            <a:xfrm>
              <a:off x="6011570" y="1893645"/>
              <a:ext cx="745742" cy="467408"/>
              <a:chOff x="6011570" y="1893645"/>
              <a:chExt cx="745742" cy="467408"/>
            </a:xfrm>
          </p:grpSpPr>
          <p:pic>
            <p:nvPicPr>
              <p:cNvPr id="109" name="Graphic 108" descr="Checkbox Checked outline">
                <a:extLst>
                  <a:ext uri="{FF2B5EF4-FFF2-40B4-BE49-F238E27FC236}">
                    <a16:creationId xmlns:a16="http://schemas.microsoft.com/office/drawing/2014/main" id="{DB6103D7-3BF8-444B-7CD7-E37ABBF0E9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10" name="Freeform 109">
                <a:extLst>
                  <a:ext uri="{FF2B5EF4-FFF2-40B4-BE49-F238E27FC236}">
                    <a16:creationId xmlns:a16="http://schemas.microsoft.com/office/drawing/2014/main" id="{FD3C4C62-C596-CB24-FE09-7A623EAB6835}"/>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a:extLst>
                  <a:ext uri="{FF2B5EF4-FFF2-40B4-BE49-F238E27FC236}">
                    <a16:creationId xmlns:a16="http://schemas.microsoft.com/office/drawing/2014/main" id="{69C5BA9E-31B3-0124-D6ED-9CFED45B899E}"/>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22" name="Straight Arrow Connector 121">
            <a:extLst>
              <a:ext uri="{FF2B5EF4-FFF2-40B4-BE49-F238E27FC236}">
                <a16:creationId xmlns:a16="http://schemas.microsoft.com/office/drawing/2014/main" id="{5C1F1B1E-9049-420E-262A-B122D39F1FAD}"/>
              </a:ext>
            </a:extLst>
          </p:cNvPr>
          <p:cNvCxnSpPr>
            <a:cxnSpLocks/>
            <a:stCxn id="106" idx="1"/>
            <a:endCxn id="12" idx="0"/>
          </p:cNvCxnSpPr>
          <p:nvPr/>
        </p:nvCxnSpPr>
        <p:spPr>
          <a:xfrm flipH="1">
            <a:off x="2999958" y="2536021"/>
            <a:ext cx="2411235" cy="1131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96D2716C-0AFE-55F7-CDC6-90C0CB699CCA}"/>
              </a:ext>
            </a:extLst>
          </p:cNvPr>
          <p:cNvCxnSpPr>
            <a:cxnSpLocks/>
            <a:stCxn id="106" idx="3"/>
            <a:endCxn id="82" idx="0"/>
          </p:cNvCxnSpPr>
          <p:nvPr/>
        </p:nvCxnSpPr>
        <p:spPr>
          <a:xfrm>
            <a:off x="6340341" y="2536021"/>
            <a:ext cx="2571502" cy="1131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597D35A-3C21-528C-EBED-72926BF51C83}"/>
              </a:ext>
            </a:extLst>
          </p:cNvPr>
          <p:cNvCxnSpPr>
            <a:cxnSpLocks/>
            <a:stCxn id="12" idx="1"/>
            <a:endCxn id="68" idx="0"/>
          </p:cNvCxnSpPr>
          <p:nvPr/>
        </p:nvCxnSpPr>
        <p:spPr>
          <a:xfrm flipH="1">
            <a:off x="1053298" y="3925988"/>
            <a:ext cx="1482086" cy="103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EB688A89-54D1-A40D-3F46-87F98215B4A6}"/>
              </a:ext>
            </a:extLst>
          </p:cNvPr>
          <p:cNvCxnSpPr>
            <a:cxnSpLocks/>
            <a:stCxn id="12" idx="3"/>
          </p:cNvCxnSpPr>
          <p:nvPr/>
        </p:nvCxnSpPr>
        <p:spPr>
          <a:xfrm>
            <a:off x="3464532" y="3925988"/>
            <a:ext cx="1529191" cy="1010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DA10611F-D76F-A9E9-CF95-8E8E4CC7426B}"/>
              </a:ext>
            </a:extLst>
          </p:cNvPr>
          <p:cNvCxnSpPr>
            <a:cxnSpLocks/>
            <a:stCxn id="82" idx="1"/>
            <a:endCxn id="89" idx="0"/>
          </p:cNvCxnSpPr>
          <p:nvPr/>
        </p:nvCxnSpPr>
        <p:spPr>
          <a:xfrm flipH="1">
            <a:off x="6965183" y="3925988"/>
            <a:ext cx="1482086" cy="103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381743FB-1E48-6172-5B0A-6056A3EF6B18}"/>
              </a:ext>
            </a:extLst>
          </p:cNvPr>
          <p:cNvCxnSpPr>
            <a:cxnSpLocks/>
            <a:stCxn id="82" idx="3"/>
            <a:endCxn id="96" idx="0"/>
          </p:cNvCxnSpPr>
          <p:nvPr/>
        </p:nvCxnSpPr>
        <p:spPr>
          <a:xfrm>
            <a:off x="9376417" y="3925988"/>
            <a:ext cx="1482087" cy="103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E304DAFA-5AFA-109E-5DF8-64439690A0B7}"/>
                  </a:ext>
                </a:extLst>
              </p:cNvPr>
              <p:cNvSpPr txBox="1"/>
              <p:nvPr/>
            </p:nvSpPr>
            <p:spPr>
              <a:xfrm>
                <a:off x="8381511" y="4162500"/>
                <a:ext cx="12266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139" name="TextBox 138">
                <a:extLst>
                  <a:ext uri="{FF2B5EF4-FFF2-40B4-BE49-F238E27FC236}">
                    <a16:creationId xmlns:a16="http://schemas.microsoft.com/office/drawing/2014/main" id="{E304DAFA-5AFA-109E-5DF8-64439690A0B7}"/>
                  </a:ext>
                </a:extLst>
              </p:cNvPr>
              <p:cNvSpPr txBox="1">
                <a:spLocks noRot="1" noChangeAspect="1" noMove="1" noResize="1" noEditPoints="1" noAdjustHandles="1" noChangeArrowheads="1" noChangeShapeType="1" noTextEdit="1"/>
              </p:cNvSpPr>
              <p:nvPr/>
            </p:nvSpPr>
            <p:spPr>
              <a:xfrm>
                <a:off x="8381511" y="4162500"/>
                <a:ext cx="1226618"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B2362124-333C-54AE-300B-D15DFDCF023D}"/>
                  </a:ext>
                </a:extLst>
              </p:cNvPr>
              <p:cNvSpPr txBox="1"/>
              <p:nvPr/>
            </p:nvSpPr>
            <p:spPr>
              <a:xfrm>
                <a:off x="2394269" y="4150638"/>
                <a:ext cx="12372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m:oMathPara>
                </a14:m>
                <a:endParaRPr lang="en-US" dirty="0"/>
              </a:p>
            </p:txBody>
          </p:sp>
        </mc:Choice>
        <mc:Fallback xmlns="">
          <p:sp>
            <p:nvSpPr>
              <p:cNvPr id="140" name="TextBox 139">
                <a:extLst>
                  <a:ext uri="{FF2B5EF4-FFF2-40B4-BE49-F238E27FC236}">
                    <a16:creationId xmlns:a16="http://schemas.microsoft.com/office/drawing/2014/main" id="{B2362124-333C-54AE-300B-D15DFDCF023D}"/>
                  </a:ext>
                </a:extLst>
              </p:cNvPr>
              <p:cNvSpPr txBox="1">
                <a:spLocks noRot="1" noChangeAspect="1" noMove="1" noResize="1" noEditPoints="1" noAdjustHandles="1" noChangeArrowheads="1" noChangeShapeType="1" noTextEdit="1"/>
              </p:cNvSpPr>
              <p:nvPr/>
            </p:nvSpPr>
            <p:spPr>
              <a:xfrm>
                <a:off x="2394269" y="4150638"/>
                <a:ext cx="1237262" cy="369332"/>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B780EFC5-890B-F45A-12E9-9555027345CB}"/>
                  </a:ext>
                </a:extLst>
              </p:cNvPr>
              <p:cNvSpPr txBox="1"/>
              <p:nvPr/>
            </p:nvSpPr>
            <p:spPr>
              <a:xfrm>
                <a:off x="336884" y="5495261"/>
                <a:ext cx="14328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00</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00</m:t>
                          </m:r>
                        </m:sub>
                      </m:sSub>
                      <m:r>
                        <a:rPr lang="en-US" b="0" i="1" smtClean="0">
                          <a:latin typeface="Cambria Math" panose="02040503050406030204" pitchFamily="18" charset="0"/>
                        </a:rPr>
                        <m:t>)</m:t>
                      </m:r>
                    </m:oMath>
                  </m:oMathPara>
                </a14:m>
                <a:endParaRPr lang="en-US" dirty="0"/>
              </a:p>
            </p:txBody>
          </p:sp>
        </mc:Choice>
        <mc:Fallback xmlns="">
          <p:sp>
            <p:nvSpPr>
              <p:cNvPr id="141" name="TextBox 140">
                <a:extLst>
                  <a:ext uri="{FF2B5EF4-FFF2-40B4-BE49-F238E27FC236}">
                    <a16:creationId xmlns:a16="http://schemas.microsoft.com/office/drawing/2014/main" id="{B780EFC5-890B-F45A-12E9-9555027345CB}"/>
                  </a:ext>
                </a:extLst>
              </p:cNvPr>
              <p:cNvSpPr txBox="1">
                <a:spLocks noRot="1" noChangeAspect="1" noMove="1" noResize="1" noEditPoints="1" noAdjustHandles="1" noChangeArrowheads="1" noChangeShapeType="1" noTextEdit="1"/>
              </p:cNvSpPr>
              <p:nvPr/>
            </p:nvSpPr>
            <p:spPr>
              <a:xfrm>
                <a:off x="336884" y="5495261"/>
                <a:ext cx="1432828" cy="369332"/>
              </a:xfrm>
              <a:prstGeom prst="rect">
                <a:avLst/>
              </a:prstGeom>
              <a:blipFill>
                <a:blip r:embed="rId7"/>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C13AF42E-5ACB-CF13-57BD-0EE86C18FD6C}"/>
                  </a:ext>
                </a:extLst>
              </p:cNvPr>
              <p:cNvSpPr txBox="1"/>
              <p:nvPr/>
            </p:nvSpPr>
            <p:spPr>
              <a:xfrm>
                <a:off x="4230205" y="5435488"/>
                <a:ext cx="14328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01</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01</m:t>
                          </m:r>
                        </m:sub>
                      </m:sSub>
                      <m:r>
                        <a:rPr lang="en-US" b="0" i="1" smtClean="0">
                          <a:latin typeface="Cambria Math" panose="02040503050406030204" pitchFamily="18" charset="0"/>
                        </a:rPr>
                        <m:t>)</m:t>
                      </m:r>
                    </m:oMath>
                  </m:oMathPara>
                </a14:m>
                <a:endParaRPr lang="en-US" dirty="0"/>
              </a:p>
            </p:txBody>
          </p:sp>
        </mc:Choice>
        <mc:Fallback xmlns="">
          <p:sp>
            <p:nvSpPr>
              <p:cNvPr id="142" name="TextBox 141">
                <a:extLst>
                  <a:ext uri="{FF2B5EF4-FFF2-40B4-BE49-F238E27FC236}">
                    <a16:creationId xmlns:a16="http://schemas.microsoft.com/office/drawing/2014/main" id="{C13AF42E-5ACB-CF13-57BD-0EE86C18FD6C}"/>
                  </a:ext>
                </a:extLst>
              </p:cNvPr>
              <p:cNvSpPr txBox="1">
                <a:spLocks noRot="1" noChangeAspect="1" noMove="1" noResize="1" noEditPoints="1" noAdjustHandles="1" noChangeArrowheads="1" noChangeShapeType="1" noTextEdit="1"/>
              </p:cNvSpPr>
              <p:nvPr/>
            </p:nvSpPr>
            <p:spPr>
              <a:xfrm>
                <a:off x="4230205" y="5435488"/>
                <a:ext cx="1432828" cy="369332"/>
              </a:xfrm>
              <a:prstGeom prst="rect">
                <a:avLst/>
              </a:prstGeom>
              <a:blipFill>
                <a:blip r:embed="rId8"/>
                <a:stretch>
                  <a:fillRect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FAB2C9B8-CBEB-33AF-3A1E-37F9769750DD}"/>
                  </a:ext>
                </a:extLst>
              </p:cNvPr>
              <p:cNvSpPr txBox="1"/>
              <p:nvPr/>
            </p:nvSpPr>
            <p:spPr>
              <a:xfrm>
                <a:off x="6282909" y="5502143"/>
                <a:ext cx="14221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10</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10</m:t>
                          </m:r>
                        </m:sub>
                      </m:sSub>
                      <m:r>
                        <a:rPr lang="en-US" b="0" i="1" smtClean="0">
                          <a:latin typeface="Cambria Math" panose="02040503050406030204" pitchFamily="18" charset="0"/>
                        </a:rPr>
                        <m:t>)</m:t>
                      </m:r>
                    </m:oMath>
                  </m:oMathPara>
                </a14:m>
                <a:endParaRPr lang="en-US" dirty="0"/>
              </a:p>
            </p:txBody>
          </p:sp>
        </mc:Choice>
        <mc:Fallback xmlns="">
          <p:sp>
            <p:nvSpPr>
              <p:cNvPr id="143" name="TextBox 142">
                <a:extLst>
                  <a:ext uri="{FF2B5EF4-FFF2-40B4-BE49-F238E27FC236}">
                    <a16:creationId xmlns:a16="http://schemas.microsoft.com/office/drawing/2014/main" id="{FAB2C9B8-CBEB-33AF-3A1E-37F9769750DD}"/>
                  </a:ext>
                </a:extLst>
              </p:cNvPr>
              <p:cNvSpPr txBox="1">
                <a:spLocks noRot="1" noChangeAspect="1" noMove="1" noResize="1" noEditPoints="1" noAdjustHandles="1" noChangeArrowheads="1" noChangeShapeType="1" noTextEdit="1"/>
              </p:cNvSpPr>
              <p:nvPr/>
            </p:nvSpPr>
            <p:spPr>
              <a:xfrm>
                <a:off x="6282909" y="5502143"/>
                <a:ext cx="1422184" cy="369332"/>
              </a:xfrm>
              <a:prstGeom prst="rect">
                <a:avLst/>
              </a:prstGeom>
              <a:blipFill>
                <a:blip r:embed="rId9"/>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BBBEF7A0-0DD9-27BD-16B0-19CA008A1737}"/>
                  </a:ext>
                </a:extLst>
              </p:cNvPr>
              <p:cNvSpPr txBox="1"/>
              <p:nvPr/>
            </p:nvSpPr>
            <p:spPr>
              <a:xfrm>
                <a:off x="10117460" y="5532058"/>
                <a:ext cx="14221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11</m:t>
                          </m:r>
                        </m:sub>
                      </m:sSub>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11</m:t>
                          </m:r>
                        </m:sub>
                      </m:sSub>
                      <m:r>
                        <a:rPr lang="en-US" b="0" i="1" smtClean="0">
                          <a:latin typeface="Cambria Math" panose="02040503050406030204" pitchFamily="18" charset="0"/>
                        </a:rPr>
                        <m:t>)</m:t>
                      </m:r>
                    </m:oMath>
                  </m:oMathPara>
                </a14:m>
                <a:endParaRPr lang="en-US" dirty="0"/>
              </a:p>
            </p:txBody>
          </p:sp>
        </mc:Choice>
        <mc:Fallback xmlns="">
          <p:sp>
            <p:nvSpPr>
              <p:cNvPr id="144" name="TextBox 143">
                <a:extLst>
                  <a:ext uri="{FF2B5EF4-FFF2-40B4-BE49-F238E27FC236}">
                    <a16:creationId xmlns:a16="http://schemas.microsoft.com/office/drawing/2014/main" id="{BBBEF7A0-0DD9-27BD-16B0-19CA008A1737}"/>
                  </a:ext>
                </a:extLst>
              </p:cNvPr>
              <p:cNvSpPr txBox="1">
                <a:spLocks noRot="1" noChangeAspect="1" noMove="1" noResize="1" noEditPoints="1" noAdjustHandles="1" noChangeArrowheads="1" noChangeShapeType="1" noTextEdit="1"/>
              </p:cNvSpPr>
              <p:nvPr/>
            </p:nvSpPr>
            <p:spPr>
              <a:xfrm>
                <a:off x="10117460" y="5532058"/>
                <a:ext cx="1422184"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3F95A004-E8A3-7BD6-1C40-2E59DDEBE435}"/>
                  </a:ext>
                </a:extLst>
              </p:cNvPr>
              <p:cNvSpPr txBox="1"/>
              <p:nvPr/>
            </p:nvSpPr>
            <p:spPr>
              <a:xfrm>
                <a:off x="5369867" y="2791119"/>
                <a:ext cx="10284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highlight>
                            <a:srgbClr val="00FF00"/>
                          </a:highlight>
                          <a:latin typeface="Cambria Math" panose="02040503050406030204" pitchFamily="18" charset="0"/>
                        </a:rPr>
                        <m:t>(</m:t>
                      </m:r>
                      <m:r>
                        <a:rPr lang="en-US" b="0" i="1" smtClean="0">
                          <a:highlight>
                            <a:srgbClr val="00FF00"/>
                          </a:highlight>
                          <a:latin typeface="Cambria Math" panose="02040503050406030204" pitchFamily="18" charset="0"/>
                        </a:rPr>
                        <m:t>𝑝𝑘</m:t>
                      </m:r>
                      <m:r>
                        <a:rPr lang="en-US" b="0" i="1" smtClean="0">
                          <a:highlight>
                            <a:srgbClr val="00FF00"/>
                          </a:highlight>
                          <a:latin typeface="Cambria Math" panose="02040503050406030204" pitchFamily="18" charset="0"/>
                        </a:rPr>
                        <m:t>,</m:t>
                      </m:r>
                      <m:r>
                        <a:rPr lang="en-US" b="0" i="1" smtClean="0">
                          <a:highlight>
                            <a:srgbClr val="00FF00"/>
                          </a:highlight>
                          <a:latin typeface="Cambria Math" panose="02040503050406030204" pitchFamily="18" charset="0"/>
                        </a:rPr>
                        <m:t>𝑠𝑘</m:t>
                      </m:r>
                      <m:r>
                        <a:rPr lang="en-US" b="0" i="1" smtClean="0">
                          <a:highlight>
                            <a:srgbClr val="00FF00"/>
                          </a:highlight>
                          <a:latin typeface="Cambria Math" panose="02040503050406030204" pitchFamily="18" charset="0"/>
                        </a:rPr>
                        <m:t>)</m:t>
                      </m:r>
                    </m:oMath>
                  </m:oMathPara>
                </a14:m>
                <a:endParaRPr lang="en-US" dirty="0">
                  <a:highlight>
                    <a:srgbClr val="00FF00"/>
                  </a:highlight>
                </a:endParaRPr>
              </a:p>
            </p:txBody>
          </p:sp>
        </mc:Choice>
        <mc:Fallback xmlns="">
          <p:sp>
            <p:nvSpPr>
              <p:cNvPr id="146" name="TextBox 145">
                <a:extLst>
                  <a:ext uri="{FF2B5EF4-FFF2-40B4-BE49-F238E27FC236}">
                    <a16:creationId xmlns:a16="http://schemas.microsoft.com/office/drawing/2014/main" id="{3F95A004-E8A3-7BD6-1C40-2E59DDEBE435}"/>
                  </a:ext>
                </a:extLst>
              </p:cNvPr>
              <p:cNvSpPr txBox="1">
                <a:spLocks noRot="1" noChangeAspect="1" noMove="1" noResize="1" noEditPoints="1" noAdjustHandles="1" noChangeArrowheads="1" noChangeShapeType="1" noTextEdit="1"/>
              </p:cNvSpPr>
              <p:nvPr/>
            </p:nvSpPr>
            <p:spPr>
              <a:xfrm>
                <a:off x="5369867" y="2791119"/>
                <a:ext cx="1028487" cy="369332"/>
              </a:xfrm>
              <a:prstGeom prst="rect">
                <a:avLst/>
              </a:prstGeom>
              <a:blipFill>
                <a:blip r:embed="rId11"/>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1144067-130A-2C3C-D00F-2BDC1AC1141D}"/>
              </a:ext>
            </a:extLst>
          </p:cNvPr>
          <p:cNvSpPr txBox="1"/>
          <p:nvPr/>
        </p:nvSpPr>
        <p:spPr>
          <a:xfrm rot="5400000">
            <a:off x="8746903" y="5934729"/>
            <a:ext cx="811441" cy="707886"/>
          </a:xfrm>
          <a:prstGeom prst="rect">
            <a:avLst/>
          </a:prstGeom>
          <a:noFill/>
        </p:spPr>
        <p:txBody>
          <a:bodyPr wrap="none" rtlCol="0">
            <a:spAutoFit/>
          </a:bodyPr>
          <a:lstStyle/>
          <a:p>
            <a:r>
              <a:rPr lang="en-US" sz="4000" dirty="0">
                <a:solidFill>
                  <a:schemeClr val="accent1"/>
                </a:solidFill>
              </a:rPr>
              <a:t>. . .</a:t>
            </a:r>
          </a:p>
        </p:txBody>
      </p:sp>
      <p:sp>
        <p:nvSpPr>
          <p:cNvPr id="10" name="TextBox 9">
            <a:extLst>
              <a:ext uri="{FF2B5EF4-FFF2-40B4-BE49-F238E27FC236}">
                <a16:creationId xmlns:a16="http://schemas.microsoft.com/office/drawing/2014/main" id="{87AAB28B-2ADD-0D16-ACDF-711DFB614007}"/>
              </a:ext>
            </a:extLst>
          </p:cNvPr>
          <p:cNvSpPr txBox="1"/>
          <p:nvPr/>
        </p:nvSpPr>
        <p:spPr>
          <a:xfrm rot="5400000">
            <a:off x="2818840" y="5934729"/>
            <a:ext cx="811441" cy="707886"/>
          </a:xfrm>
          <a:prstGeom prst="rect">
            <a:avLst/>
          </a:prstGeom>
          <a:noFill/>
        </p:spPr>
        <p:txBody>
          <a:bodyPr wrap="none" rtlCol="0">
            <a:spAutoFit/>
          </a:bodyPr>
          <a:lstStyle/>
          <a:p>
            <a:r>
              <a:rPr lang="en-US" sz="4000" dirty="0">
                <a:solidFill>
                  <a:schemeClr val="accent1"/>
                </a:solidFill>
              </a:rPr>
              <a:t>. . .</a:t>
            </a:r>
          </a:p>
        </p:txBody>
      </p:sp>
      <p:sp>
        <p:nvSpPr>
          <p:cNvPr id="6" name="Title 1">
            <a:extLst>
              <a:ext uri="{FF2B5EF4-FFF2-40B4-BE49-F238E27FC236}">
                <a16:creationId xmlns:a16="http://schemas.microsoft.com/office/drawing/2014/main" id="{7C244940-CDCE-F244-DEB7-88C06A8AF357}"/>
              </a:ext>
            </a:extLst>
          </p:cNvPr>
          <p:cNvSpPr>
            <a:spLocks noGrp="1"/>
          </p:cNvSpPr>
          <p:nvPr>
            <p:ph type="title"/>
          </p:nvPr>
        </p:nvSpPr>
        <p:spPr>
          <a:xfrm>
            <a:off x="336884" y="441833"/>
            <a:ext cx="11325060" cy="771079"/>
          </a:xfrm>
        </p:spPr>
        <p:txBody>
          <a:bodyPr>
            <a:normAutofit/>
          </a:bodyPr>
          <a:lstStyle/>
          <a:p>
            <a:r>
              <a:rPr lang="en-US" sz="3600" dirty="0"/>
              <a:t>Multi-theorem with Malicious Keys</a:t>
            </a:r>
          </a:p>
        </p:txBody>
      </p:sp>
      <p:pic>
        <p:nvPicPr>
          <p:cNvPr id="11" name="Graphic 10" descr="Tag outline">
            <a:extLst>
              <a:ext uri="{FF2B5EF4-FFF2-40B4-BE49-F238E27FC236}">
                <a16:creationId xmlns:a16="http://schemas.microsoft.com/office/drawing/2014/main" id="{F59C5755-C258-9249-1B41-7512B082918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8044210">
            <a:off x="6355247" y="1466320"/>
            <a:ext cx="1479760" cy="147976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7308361-E26F-D00E-E9A2-6C932499BC07}"/>
                  </a:ext>
                </a:extLst>
              </p:cNvPr>
              <p:cNvSpPr txBox="1"/>
              <p:nvPr/>
            </p:nvSpPr>
            <p:spPr>
              <a:xfrm>
                <a:off x="6791649" y="1992684"/>
                <a:ext cx="8662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𝑝𝑟𝑜𝑜</m:t>
                      </m:r>
                      <m:r>
                        <a:rPr lang="en-US" i="1" dirty="0">
                          <a:latin typeface="Cambria Math" panose="02040503050406030204" pitchFamily="18" charset="0"/>
                        </a:rPr>
                        <m:t>𝑓</m:t>
                      </m:r>
                    </m:oMath>
                  </m:oMathPara>
                </a14:m>
                <a:endParaRPr lang="en-US" dirty="0"/>
              </a:p>
            </p:txBody>
          </p:sp>
        </mc:Choice>
        <mc:Fallback xmlns="">
          <p:sp>
            <p:nvSpPr>
              <p:cNvPr id="13" name="TextBox 12">
                <a:extLst>
                  <a:ext uri="{FF2B5EF4-FFF2-40B4-BE49-F238E27FC236}">
                    <a16:creationId xmlns:a16="http://schemas.microsoft.com/office/drawing/2014/main" id="{27308361-E26F-D00E-E9A2-6C932499BC07}"/>
                  </a:ext>
                </a:extLst>
              </p:cNvPr>
              <p:cNvSpPr txBox="1">
                <a:spLocks noRot="1" noChangeAspect="1" noMove="1" noResize="1" noEditPoints="1" noAdjustHandles="1" noChangeArrowheads="1" noChangeShapeType="1" noTextEdit="1"/>
              </p:cNvSpPr>
              <p:nvPr/>
            </p:nvSpPr>
            <p:spPr>
              <a:xfrm>
                <a:off x="6791649" y="1992684"/>
                <a:ext cx="866263" cy="369332"/>
              </a:xfrm>
              <a:prstGeom prst="rect">
                <a:avLst/>
              </a:prstGeom>
              <a:blipFill>
                <a:blip r:embed="rId14"/>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3675342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74B37-0C82-4D99-3E60-83D8B7FEC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7674A-C474-3F69-0888-0DDD5777116E}"/>
              </a:ext>
            </a:extLst>
          </p:cNvPr>
          <p:cNvSpPr>
            <a:spLocks noGrp="1"/>
          </p:cNvSpPr>
          <p:nvPr>
            <p:ph type="title"/>
          </p:nvPr>
        </p:nvSpPr>
        <p:spPr>
          <a:xfrm>
            <a:off x="336884" y="441833"/>
            <a:ext cx="11325060" cy="771079"/>
          </a:xfrm>
        </p:spPr>
        <p:txBody>
          <a:bodyPr>
            <a:normAutofit/>
          </a:bodyPr>
          <a:lstStyle/>
          <a:p>
            <a:r>
              <a:rPr lang="en-US" sz="3600" dirty="0"/>
              <a:t>Summary</a:t>
            </a:r>
          </a:p>
        </p:txBody>
      </p:sp>
      <p:sp>
        <p:nvSpPr>
          <p:cNvPr id="3" name="Content Placeholder 2">
            <a:extLst>
              <a:ext uri="{FF2B5EF4-FFF2-40B4-BE49-F238E27FC236}">
                <a16:creationId xmlns:a16="http://schemas.microsoft.com/office/drawing/2014/main" id="{00E475F1-31C3-1909-93E0-FFAFBB4CF28B}"/>
              </a:ext>
            </a:extLst>
          </p:cNvPr>
          <p:cNvSpPr>
            <a:spLocks noGrp="1"/>
          </p:cNvSpPr>
          <p:nvPr>
            <p:ph idx="1"/>
          </p:nvPr>
        </p:nvSpPr>
        <p:spPr>
          <a:xfrm>
            <a:off x="336884" y="1708484"/>
            <a:ext cx="11325060" cy="4621185"/>
          </a:xfrm>
        </p:spPr>
        <p:txBody>
          <a:bodyPr>
            <a:normAutofit/>
          </a:bodyPr>
          <a:lstStyle/>
          <a:p>
            <a:pPr lvl="1"/>
            <a:r>
              <a:rPr lang="en-US" sz="2000" dirty="0"/>
              <a:t>Defining UNIZKs</a:t>
            </a:r>
          </a:p>
          <a:p>
            <a:pPr lvl="1"/>
            <a:r>
              <a:rPr lang="en-US" sz="2000" dirty="0"/>
              <a:t>Application for Steganography Detection</a:t>
            </a:r>
          </a:p>
          <a:p>
            <a:pPr lvl="1"/>
            <a:r>
              <a:rPr lang="en-US" sz="2000" dirty="0"/>
              <a:t>Constructed Single-theorem UNIZKs</a:t>
            </a:r>
          </a:p>
          <a:p>
            <a:pPr lvl="1"/>
            <a:r>
              <a:rPr lang="en-US" sz="2000" dirty="0"/>
              <a:t>Constructed Multi-theorem UNIZKs from Single-theorem </a:t>
            </a:r>
          </a:p>
          <a:p>
            <a:pPr lvl="1"/>
            <a:r>
              <a:rPr lang="en-US" sz="2000" dirty="0"/>
              <a:t>Constructed Multi-theorem UNIZKs with malicious keys</a:t>
            </a:r>
          </a:p>
          <a:p>
            <a:pPr marL="265176" lvl="1" indent="0">
              <a:buNone/>
            </a:pPr>
            <a:endParaRPr lang="en-US" sz="2000" dirty="0"/>
          </a:p>
        </p:txBody>
      </p:sp>
    </p:spTree>
    <p:extLst>
      <p:ext uri="{BB962C8B-B14F-4D97-AF65-F5344CB8AC3E}">
        <p14:creationId xmlns:p14="http://schemas.microsoft.com/office/powerpoint/2010/main" val="760530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D01088-CFB2-4384-666A-594C0BCA444F}"/>
              </a:ext>
            </a:extLst>
          </p:cNvPr>
          <p:cNvSpPr txBox="1"/>
          <p:nvPr/>
        </p:nvSpPr>
        <p:spPr>
          <a:xfrm>
            <a:off x="4395053" y="2967335"/>
            <a:ext cx="3401893" cy="923330"/>
          </a:xfrm>
          <a:prstGeom prst="rect">
            <a:avLst/>
          </a:prstGeom>
          <a:noFill/>
        </p:spPr>
        <p:txBody>
          <a:bodyPr wrap="none" rtlCol="0">
            <a:spAutoFit/>
          </a:bodyPr>
          <a:lstStyle/>
          <a:p>
            <a:r>
              <a:rPr lang="en-US" sz="5400" dirty="0"/>
              <a:t>Thank you!</a:t>
            </a:r>
          </a:p>
        </p:txBody>
      </p:sp>
    </p:spTree>
    <p:extLst>
      <p:ext uri="{BB962C8B-B14F-4D97-AF65-F5344CB8AC3E}">
        <p14:creationId xmlns:p14="http://schemas.microsoft.com/office/powerpoint/2010/main" val="43971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4910-F209-B9EB-F833-FB78D38BA48E}"/>
              </a:ext>
            </a:extLst>
          </p:cNvPr>
          <p:cNvSpPr>
            <a:spLocks noGrp="1"/>
          </p:cNvSpPr>
          <p:nvPr>
            <p:ph type="title"/>
          </p:nvPr>
        </p:nvSpPr>
        <p:spPr/>
        <p:txBody>
          <a:bodyPr/>
          <a:lstStyle/>
          <a:p>
            <a:r>
              <a:rPr lang="en-US" dirty="0"/>
              <a:t>Proof Intuition for Multi-theorem</a:t>
            </a:r>
          </a:p>
        </p:txBody>
      </p:sp>
    </p:spTree>
    <p:extLst>
      <p:ext uri="{BB962C8B-B14F-4D97-AF65-F5344CB8AC3E}">
        <p14:creationId xmlns:p14="http://schemas.microsoft.com/office/powerpoint/2010/main" val="3538870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FDE7B3-716B-A302-930E-0837B22F67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D1578-2B01-DDC0-902F-065E7826E31A}"/>
              </a:ext>
            </a:extLst>
          </p:cNvPr>
          <p:cNvSpPr>
            <a:spLocks noGrp="1"/>
          </p:cNvSpPr>
          <p:nvPr>
            <p:ph type="title"/>
          </p:nvPr>
        </p:nvSpPr>
        <p:spPr>
          <a:xfrm>
            <a:off x="336884" y="528332"/>
            <a:ext cx="11325060" cy="771079"/>
          </a:xfrm>
        </p:spPr>
        <p:txBody>
          <a:bodyPr>
            <a:normAutofit/>
          </a:bodyPr>
          <a:lstStyle/>
          <a:p>
            <a:r>
              <a:rPr lang="en-US" sz="3600" dirty="0"/>
              <a:t>Proof Intuition: Multi-theorem Zero Knowledge</a:t>
            </a:r>
          </a:p>
        </p:txBody>
      </p:sp>
      <p:cxnSp>
        <p:nvCxnSpPr>
          <p:cNvPr id="5" name="Straight Connector 4">
            <a:extLst>
              <a:ext uri="{FF2B5EF4-FFF2-40B4-BE49-F238E27FC236}">
                <a16:creationId xmlns:a16="http://schemas.microsoft.com/office/drawing/2014/main" id="{3C9E14B7-C3FD-D3A0-19B5-738FDBC4B18D}"/>
              </a:ext>
            </a:extLst>
          </p:cNvPr>
          <p:cNvCxnSpPr/>
          <p:nvPr/>
        </p:nvCxnSpPr>
        <p:spPr>
          <a:xfrm>
            <a:off x="6071015" y="1963711"/>
            <a:ext cx="0" cy="3717561"/>
          </a:xfrm>
          <a:prstGeom prst="line">
            <a:avLst/>
          </a:prstGeom>
        </p:spPr>
        <p:style>
          <a:lnRef idx="1">
            <a:schemeClr val="dk1"/>
          </a:lnRef>
          <a:fillRef idx="0">
            <a:schemeClr val="dk1"/>
          </a:fillRef>
          <a:effectRef idx="0">
            <a:schemeClr val="dk1"/>
          </a:effectRef>
          <a:fontRef idx="minor">
            <a:schemeClr val="tx1"/>
          </a:fontRef>
        </p:style>
      </p:cxnSp>
      <p:pic>
        <p:nvPicPr>
          <p:cNvPr id="6" name="Graphic 5" descr="Box with solid fill">
            <a:extLst>
              <a:ext uri="{FF2B5EF4-FFF2-40B4-BE49-F238E27FC236}">
                <a16:creationId xmlns:a16="http://schemas.microsoft.com/office/drawing/2014/main" id="{5EF18BA6-CD54-AAA8-2170-85067E531D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6360" y="2401548"/>
            <a:ext cx="914400" cy="9144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3D14061-08F1-9027-C0D1-9EA66A7EE9BB}"/>
                  </a:ext>
                </a:extLst>
              </p:cNvPr>
              <p:cNvSpPr txBox="1"/>
              <p:nvPr/>
            </p:nvSpPr>
            <p:spPr>
              <a:xfrm>
                <a:off x="1400493" y="3133034"/>
                <a:ext cx="1510349" cy="646331"/>
              </a:xfrm>
              <a:prstGeom prst="rect">
                <a:avLst/>
              </a:prstGeom>
              <a:noFill/>
            </p:spPr>
            <p:txBody>
              <a:bodyPr wrap="none" rtlCol="0">
                <a:spAutoFit/>
              </a:bodyPr>
              <a:lstStyle/>
              <a:p>
                <a:pPr algn="ctr"/>
                <a:r>
                  <a:rPr lang="en-US" dirty="0"/>
                  <a:t>commitment </a:t>
                </a:r>
              </a:p>
              <a:p>
                <a:pPr algn="ctr"/>
                <a:r>
                  <a:rPr lang="en-US" dirty="0"/>
                  <a:t>to PRF </a:t>
                </a:r>
                <a14:m>
                  <m:oMath xmlns:m="http://schemas.openxmlformats.org/officeDocument/2006/math">
                    <m:r>
                      <a:rPr lang="en-US" b="0" i="1" smtClean="0">
                        <a:latin typeface="Cambria Math" panose="02040503050406030204" pitchFamily="18" charset="0"/>
                      </a:rPr>
                      <m:t>𝑘</m:t>
                    </m:r>
                  </m:oMath>
                </a14:m>
                <a:endParaRPr lang="en-US" dirty="0"/>
              </a:p>
            </p:txBody>
          </p:sp>
        </mc:Choice>
        <mc:Fallback xmlns="">
          <p:sp>
            <p:nvSpPr>
              <p:cNvPr id="7" name="TextBox 6">
                <a:extLst>
                  <a:ext uri="{FF2B5EF4-FFF2-40B4-BE49-F238E27FC236}">
                    <a16:creationId xmlns:a16="http://schemas.microsoft.com/office/drawing/2014/main" id="{23D14061-08F1-9027-C0D1-9EA66A7EE9BB}"/>
                  </a:ext>
                </a:extLst>
              </p:cNvPr>
              <p:cNvSpPr txBox="1">
                <a:spLocks noRot="1" noChangeAspect="1" noMove="1" noResize="1" noEditPoints="1" noAdjustHandles="1" noChangeArrowheads="1" noChangeShapeType="1" noTextEdit="1"/>
              </p:cNvSpPr>
              <p:nvPr/>
            </p:nvSpPr>
            <p:spPr>
              <a:xfrm>
                <a:off x="1400493" y="3133034"/>
                <a:ext cx="1510349" cy="646331"/>
              </a:xfrm>
              <a:prstGeom prst="rect">
                <a:avLst/>
              </a:prstGeom>
              <a:blipFill>
                <a:blip r:embed="rId5"/>
                <a:stretch>
                  <a:fillRect l="-2500" t="-3846" r="-2500"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1F548F1-754F-7E8A-F6A0-49A87D9494AE}"/>
                  </a:ext>
                </a:extLst>
              </p:cNvPr>
              <p:cNvSpPr txBox="1"/>
              <p:nvPr/>
            </p:nvSpPr>
            <p:spPr>
              <a:xfrm>
                <a:off x="3484158" y="2836994"/>
                <a:ext cx="830868"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lumMod val="85000"/>
                                </a:schemeClr>
                              </a:solidFill>
                              <a:latin typeface="Cambria Math" panose="02040503050406030204" pitchFamily="18" charset="0"/>
                            </a:rPr>
                          </m:ctrlPr>
                        </m:sSubPr>
                        <m:e>
                          <m:sSub>
                            <m:sSubPr>
                              <m:ctrlPr>
                                <a:rPr lang="en-US" i="1">
                                  <a:solidFill>
                                    <a:schemeClr val="bg1">
                                      <a:lumMod val="85000"/>
                                    </a:schemeClr>
                                  </a:solidFill>
                                  <a:latin typeface="Cambria Math" panose="02040503050406030204" pitchFamily="18" charset="0"/>
                                </a:rPr>
                              </m:ctrlPr>
                            </m:sSubPr>
                            <m:e>
                              <m:r>
                                <a:rPr lang="en-US" i="1">
                                  <a:solidFill>
                                    <a:schemeClr val="bg1">
                                      <a:lumMod val="85000"/>
                                    </a:schemeClr>
                                  </a:solidFill>
                                  <a:latin typeface="Cambria Math" panose="02040503050406030204" pitchFamily="18" charset="0"/>
                                </a:rPr>
                                <m:t>{</m:t>
                              </m:r>
                              <m:r>
                                <a:rPr lang="en-US" i="1">
                                  <a:solidFill>
                                    <a:schemeClr val="bg1">
                                      <a:lumMod val="85000"/>
                                    </a:schemeClr>
                                  </a:solidFill>
                                  <a:latin typeface="Cambria Math" panose="02040503050406030204" pitchFamily="18" charset="0"/>
                                </a:rPr>
                                <m:t>𝑝𝑘</m:t>
                              </m:r>
                            </m:e>
                            <m:sub>
                              <m:r>
                                <a:rPr lang="en-US" i="1">
                                  <a:solidFill>
                                    <a:schemeClr val="bg1">
                                      <a:lumMod val="85000"/>
                                    </a:schemeClr>
                                  </a:solidFill>
                                  <a:latin typeface="Cambria Math" panose="02040503050406030204" pitchFamily="18" charset="0"/>
                                </a:rPr>
                                <m:t>𝑖</m:t>
                              </m:r>
                            </m:sub>
                          </m:sSub>
                          <m:r>
                            <a:rPr lang="en-US" i="1">
                              <a:solidFill>
                                <a:schemeClr val="bg1">
                                  <a:lumMod val="85000"/>
                                </a:schemeClr>
                              </a:solidFill>
                              <a:latin typeface="Cambria Math" panose="02040503050406030204" pitchFamily="18" charset="0"/>
                            </a:rPr>
                            <m:t>}</m:t>
                          </m:r>
                        </m:e>
                        <m:sub>
                          <m:r>
                            <a:rPr lang="en-US" b="0" i="1" smtClean="0">
                              <a:solidFill>
                                <a:schemeClr val="bg1">
                                  <a:lumMod val="85000"/>
                                </a:schemeClr>
                              </a:solidFill>
                              <a:latin typeface="Cambria Math" panose="02040503050406030204" pitchFamily="18" charset="0"/>
                            </a:rPr>
                            <m:t>𝑖</m:t>
                          </m:r>
                        </m:sub>
                      </m:sSub>
                    </m:oMath>
                  </m:oMathPara>
                </a14:m>
                <a:endParaRPr lang="en-US" dirty="0">
                  <a:solidFill>
                    <a:schemeClr val="bg1">
                      <a:lumMod val="85000"/>
                    </a:schemeClr>
                  </a:solidFill>
                </a:endParaRPr>
              </a:p>
            </p:txBody>
          </p:sp>
        </mc:Choice>
        <mc:Fallback xmlns="">
          <p:sp>
            <p:nvSpPr>
              <p:cNvPr id="10" name="TextBox 9">
                <a:extLst>
                  <a:ext uri="{FF2B5EF4-FFF2-40B4-BE49-F238E27FC236}">
                    <a16:creationId xmlns:a16="http://schemas.microsoft.com/office/drawing/2014/main" id="{01F548F1-754F-7E8A-F6A0-49A87D9494AE}"/>
                  </a:ext>
                </a:extLst>
              </p:cNvPr>
              <p:cNvSpPr txBox="1">
                <a:spLocks noRot="1" noChangeAspect="1" noMove="1" noResize="1" noEditPoints="1" noAdjustHandles="1" noChangeArrowheads="1" noChangeShapeType="1" noTextEdit="1"/>
              </p:cNvSpPr>
              <p:nvPr/>
            </p:nvSpPr>
            <p:spPr>
              <a:xfrm>
                <a:off x="3484158" y="2836994"/>
                <a:ext cx="830868" cy="369332"/>
              </a:xfrm>
              <a:prstGeom prst="rect">
                <a:avLst/>
              </a:prstGeom>
              <a:blipFill>
                <a:blip r:embed="rId6"/>
                <a:stretch>
                  <a:fillRect l="-151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0DC94CD-C984-CB96-C471-F0D656DECD79}"/>
                  </a:ext>
                </a:extLst>
              </p:cNvPr>
              <p:cNvSpPr txBox="1"/>
              <p:nvPr/>
            </p:nvSpPr>
            <p:spPr>
              <a:xfrm>
                <a:off x="1228513" y="4942285"/>
                <a:ext cx="3805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lumMod val="85000"/>
                            </a:schemeClr>
                          </a:solidFill>
                          <a:latin typeface="Cambria Math" panose="02040503050406030204" pitchFamily="18" charset="0"/>
                        </a:rPr>
                        <m:t>𝑘</m:t>
                      </m:r>
                    </m:oMath>
                  </m:oMathPara>
                </a14:m>
                <a:endParaRPr lang="en-US" dirty="0">
                  <a:solidFill>
                    <a:schemeClr val="bg1">
                      <a:lumMod val="85000"/>
                    </a:schemeClr>
                  </a:solidFill>
                </a:endParaRPr>
              </a:p>
            </p:txBody>
          </p:sp>
        </mc:Choice>
        <mc:Fallback xmlns="">
          <p:sp>
            <p:nvSpPr>
              <p:cNvPr id="11" name="TextBox 10">
                <a:extLst>
                  <a:ext uri="{FF2B5EF4-FFF2-40B4-BE49-F238E27FC236}">
                    <a16:creationId xmlns:a16="http://schemas.microsoft.com/office/drawing/2014/main" id="{C0DC94CD-C984-CB96-C471-F0D656DECD79}"/>
                  </a:ext>
                </a:extLst>
              </p:cNvPr>
              <p:cNvSpPr txBox="1">
                <a:spLocks noRot="1" noChangeAspect="1" noMove="1" noResize="1" noEditPoints="1" noAdjustHandles="1" noChangeArrowheads="1" noChangeShapeType="1" noTextEdit="1"/>
              </p:cNvSpPr>
              <p:nvPr/>
            </p:nvSpPr>
            <p:spPr>
              <a:xfrm>
                <a:off x="1228513" y="4942285"/>
                <a:ext cx="380552" cy="369332"/>
              </a:xfrm>
              <a:prstGeom prst="rect">
                <a:avLst/>
              </a:prstGeom>
              <a:blipFill>
                <a:blip r:embed="rId7"/>
                <a:stretch>
                  <a:fillRect/>
                </a:stretch>
              </a:blipFill>
            </p:spPr>
            <p:txBody>
              <a:bodyPr/>
              <a:lstStyle/>
              <a:p>
                <a:r>
                  <a:rPr lang="en-US">
                    <a:noFill/>
                  </a:rPr>
                  <a:t> </a:t>
                </a:r>
              </a:p>
            </p:txBody>
          </p:sp>
        </mc:Fallback>
      </mc:AlternateContent>
      <p:pic>
        <p:nvPicPr>
          <p:cNvPr id="12" name="Graphic 11" descr="Packing Box Open with solid fill">
            <a:extLst>
              <a:ext uri="{FF2B5EF4-FFF2-40B4-BE49-F238E27FC236}">
                <a16:creationId xmlns:a16="http://schemas.microsoft.com/office/drawing/2014/main" id="{AFFAF82B-652F-FEFD-389F-286EE75D0B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38542" y="4494092"/>
            <a:ext cx="914400" cy="9144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533157-F74E-1905-8142-820B6129D147}"/>
                  </a:ext>
                </a:extLst>
              </p:cNvPr>
              <p:cNvSpPr txBox="1"/>
              <p:nvPr/>
            </p:nvSpPr>
            <p:spPr>
              <a:xfrm>
                <a:off x="1866438" y="5332311"/>
                <a:ext cx="1632498" cy="646331"/>
              </a:xfrm>
              <a:prstGeom prst="rect">
                <a:avLst/>
              </a:prstGeom>
              <a:noFill/>
            </p:spPr>
            <p:txBody>
              <a:bodyPr wrap="none" rtlCol="0">
                <a:spAutoFit/>
              </a:bodyPr>
              <a:lstStyle/>
              <a:p>
                <a:pPr algn="ctr"/>
                <a:r>
                  <a:rPr lang="en-US" dirty="0">
                    <a:solidFill>
                      <a:schemeClr val="bg1">
                        <a:lumMod val="85000"/>
                      </a:schemeClr>
                    </a:solidFill>
                  </a:rPr>
                  <a:t>opening for </a:t>
                </a:r>
              </a:p>
              <a:p>
                <a:pPr algn="ctr"/>
                <a14:m>
                  <m:oMath xmlns:m="http://schemas.openxmlformats.org/officeDocument/2006/math">
                    <m:r>
                      <a:rPr lang="en-US" b="0" i="1" smtClean="0">
                        <a:solidFill>
                          <a:schemeClr val="bg1">
                            <a:lumMod val="85000"/>
                          </a:schemeClr>
                        </a:solidFill>
                        <a:latin typeface="Cambria Math" panose="02040503050406030204" pitchFamily="18" charset="0"/>
                      </a:rPr>
                      <m:t>𝑘</m:t>
                    </m:r>
                    <m:r>
                      <a:rPr lang="en-US" b="0" i="1" smtClean="0">
                        <a:solidFill>
                          <a:schemeClr val="bg1">
                            <a:lumMod val="85000"/>
                          </a:schemeClr>
                        </a:solidFill>
                        <a:latin typeface="Cambria Math" panose="02040503050406030204" pitchFamily="18" charset="0"/>
                      </a:rPr>
                      <m:t> </m:t>
                    </m:r>
                  </m:oMath>
                </a14:m>
                <a:r>
                  <a:rPr lang="en-US" dirty="0">
                    <a:solidFill>
                      <a:schemeClr val="bg1">
                        <a:lumMod val="85000"/>
                      </a:schemeClr>
                    </a:solidFill>
                  </a:rPr>
                  <a:t>commitment</a:t>
                </a:r>
              </a:p>
            </p:txBody>
          </p:sp>
        </mc:Choice>
        <mc:Fallback xmlns="">
          <p:sp>
            <p:nvSpPr>
              <p:cNvPr id="13" name="TextBox 12">
                <a:extLst>
                  <a:ext uri="{FF2B5EF4-FFF2-40B4-BE49-F238E27FC236}">
                    <a16:creationId xmlns:a16="http://schemas.microsoft.com/office/drawing/2014/main" id="{AB533157-F74E-1905-8142-820B6129D147}"/>
                  </a:ext>
                </a:extLst>
              </p:cNvPr>
              <p:cNvSpPr txBox="1">
                <a:spLocks noRot="1" noChangeAspect="1" noMove="1" noResize="1" noEditPoints="1" noAdjustHandles="1" noChangeArrowheads="1" noChangeShapeType="1" noTextEdit="1"/>
              </p:cNvSpPr>
              <p:nvPr/>
            </p:nvSpPr>
            <p:spPr>
              <a:xfrm>
                <a:off x="1866438" y="5332311"/>
                <a:ext cx="1632498" cy="646331"/>
              </a:xfrm>
              <a:prstGeom prst="rect">
                <a:avLst/>
              </a:prstGeom>
              <a:blipFill>
                <a:blip r:embed="rId10"/>
                <a:stretch>
                  <a:fillRect t="-5882" r="-2308"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CDBCF6C-DDBE-449A-024D-531849623D20}"/>
                  </a:ext>
                </a:extLst>
              </p:cNvPr>
              <p:cNvSpPr txBox="1"/>
              <p:nvPr/>
            </p:nvSpPr>
            <p:spPr>
              <a:xfrm>
                <a:off x="3827371" y="4951292"/>
                <a:ext cx="810030"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lumMod val="85000"/>
                                </a:schemeClr>
                              </a:solidFill>
                              <a:latin typeface="Cambria Math" panose="02040503050406030204" pitchFamily="18" charset="0"/>
                            </a:rPr>
                          </m:ctrlPr>
                        </m:sSubPr>
                        <m:e>
                          <m:sSub>
                            <m:sSubPr>
                              <m:ctrlPr>
                                <a:rPr lang="en-US" i="1">
                                  <a:solidFill>
                                    <a:schemeClr val="bg1">
                                      <a:lumMod val="85000"/>
                                    </a:schemeClr>
                                  </a:solidFill>
                                  <a:latin typeface="Cambria Math" panose="02040503050406030204" pitchFamily="18" charset="0"/>
                                </a:rPr>
                              </m:ctrlPr>
                            </m:sSubPr>
                            <m:e>
                              <m:r>
                                <a:rPr lang="en-US" i="1">
                                  <a:solidFill>
                                    <a:schemeClr val="bg1">
                                      <a:lumMod val="85000"/>
                                    </a:schemeClr>
                                  </a:solidFill>
                                  <a:latin typeface="Cambria Math" panose="02040503050406030204" pitchFamily="18" charset="0"/>
                                </a:rPr>
                                <m:t>{</m:t>
                              </m:r>
                              <m:r>
                                <a:rPr lang="en-US" b="0" i="1" smtClean="0">
                                  <a:solidFill>
                                    <a:schemeClr val="bg1">
                                      <a:lumMod val="85000"/>
                                    </a:schemeClr>
                                  </a:solidFill>
                                  <a:latin typeface="Cambria Math" panose="02040503050406030204" pitchFamily="18" charset="0"/>
                                </a:rPr>
                                <m:t>𝑠</m:t>
                              </m:r>
                              <m:r>
                                <a:rPr lang="en-US" i="1">
                                  <a:solidFill>
                                    <a:schemeClr val="bg1">
                                      <a:lumMod val="85000"/>
                                    </a:schemeClr>
                                  </a:solidFill>
                                  <a:latin typeface="Cambria Math" panose="02040503050406030204" pitchFamily="18" charset="0"/>
                                </a:rPr>
                                <m:t>𝑘</m:t>
                              </m:r>
                            </m:e>
                            <m:sub>
                              <m:r>
                                <a:rPr lang="en-US" i="1">
                                  <a:solidFill>
                                    <a:schemeClr val="bg1">
                                      <a:lumMod val="85000"/>
                                    </a:schemeClr>
                                  </a:solidFill>
                                  <a:latin typeface="Cambria Math" panose="02040503050406030204" pitchFamily="18" charset="0"/>
                                </a:rPr>
                                <m:t>𝑖</m:t>
                              </m:r>
                            </m:sub>
                          </m:sSub>
                          <m:r>
                            <a:rPr lang="en-US" i="1">
                              <a:solidFill>
                                <a:schemeClr val="bg1">
                                  <a:lumMod val="85000"/>
                                </a:schemeClr>
                              </a:solidFill>
                              <a:latin typeface="Cambria Math" panose="02040503050406030204" pitchFamily="18" charset="0"/>
                            </a:rPr>
                            <m:t>}</m:t>
                          </m:r>
                        </m:e>
                        <m:sub>
                          <m:r>
                            <a:rPr lang="en-US" b="0" i="1" smtClean="0">
                              <a:solidFill>
                                <a:schemeClr val="bg1">
                                  <a:lumMod val="85000"/>
                                </a:schemeClr>
                              </a:solidFill>
                              <a:latin typeface="Cambria Math" panose="02040503050406030204" pitchFamily="18" charset="0"/>
                            </a:rPr>
                            <m:t>𝑖</m:t>
                          </m:r>
                        </m:sub>
                      </m:sSub>
                    </m:oMath>
                  </m:oMathPara>
                </a14:m>
                <a:endParaRPr lang="en-US" dirty="0">
                  <a:solidFill>
                    <a:schemeClr val="bg1">
                      <a:lumMod val="85000"/>
                    </a:schemeClr>
                  </a:solidFill>
                </a:endParaRPr>
              </a:p>
            </p:txBody>
          </p:sp>
        </mc:Choice>
        <mc:Fallback xmlns="">
          <p:sp>
            <p:nvSpPr>
              <p:cNvPr id="14" name="TextBox 13">
                <a:extLst>
                  <a:ext uri="{FF2B5EF4-FFF2-40B4-BE49-F238E27FC236}">
                    <a16:creationId xmlns:a16="http://schemas.microsoft.com/office/drawing/2014/main" id="{CCDBCF6C-DDBE-449A-024D-531849623D20}"/>
                  </a:ext>
                </a:extLst>
              </p:cNvPr>
              <p:cNvSpPr txBox="1">
                <a:spLocks noRot="1" noChangeAspect="1" noMove="1" noResize="1" noEditPoints="1" noAdjustHandles="1" noChangeArrowheads="1" noChangeShapeType="1" noTextEdit="1"/>
              </p:cNvSpPr>
              <p:nvPr/>
            </p:nvSpPr>
            <p:spPr>
              <a:xfrm>
                <a:off x="3827371" y="4951292"/>
                <a:ext cx="810030" cy="369332"/>
              </a:xfrm>
              <a:prstGeom prst="rect">
                <a:avLst/>
              </a:prstGeom>
              <a:blipFill>
                <a:blip r:embed="rId11"/>
                <a:stretch>
                  <a:fillRect l="-1538" b="-12903"/>
                </a:stretch>
              </a:blipFill>
            </p:spPr>
            <p:txBody>
              <a:bodyPr/>
              <a:lstStyle/>
              <a:p>
                <a:r>
                  <a:rPr lang="en-US">
                    <a:noFill/>
                  </a:rPr>
                  <a:t> </a:t>
                </a:r>
              </a:p>
            </p:txBody>
          </p:sp>
        </mc:Fallback>
      </mc:AlternateContent>
      <p:grpSp>
        <p:nvGrpSpPr>
          <p:cNvPr id="106" name="Group 105">
            <a:extLst>
              <a:ext uri="{FF2B5EF4-FFF2-40B4-BE49-F238E27FC236}">
                <a16:creationId xmlns:a16="http://schemas.microsoft.com/office/drawing/2014/main" id="{A39BB100-3899-E5FB-BF99-FD73BD78B9BD}"/>
              </a:ext>
            </a:extLst>
          </p:cNvPr>
          <p:cNvGrpSpPr/>
          <p:nvPr/>
        </p:nvGrpSpPr>
        <p:grpSpPr>
          <a:xfrm>
            <a:off x="6112028" y="2215155"/>
            <a:ext cx="2260433" cy="3416858"/>
            <a:chOff x="1794071" y="1701540"/>
            <a:chExt cx="4546270" cy="5323715"/>
          </a:xfrm>
        </p:grpSpPr>
        <p:grpSp>
          <p:nvGrpSpPr>
            <p:cNvPr id="70" name="Group 69">
              <a:extLst>
                <a:ext uri="{FF2B5EF4-FFF2-40B4-BE49-F238E27FC236}">
                  <a16:creationId xmlns:a16="http://schemas.microsoft.com/office/drawing/2014/main" id="{A8BEBD7C-6E10-84A2-30DC-7B332D6E4625}"/>
                </a:ext>
              </a:extLst>
            </p:cNvPr>
            <p:cNvGrpSpPr/>
            <p:nvPr/>
          </p:nvGrpSpPr>
          <p:grpSpPr>
            <a:xfrm>
              <a:off x="2535382" y="3091507"/>
              <a:ext cx="929148" cy="555219"/>
              <a:chOff x="5981265" y="1805834"/>
              <a:chExt cx="929148" cy="555219"/>
            </a:xfrm>
          </p:grpSpPr>
          <p:sp>
            <p:nvSpPr>
              <p:cNvPr id="71" name="Rounded Rectangle 70">
                <a:extLst>
                  <a:ext uri="{FF2B5EF4-FFF2-40B4-BE49-F238E27FC236}">
                    <a16:creationId xmlns:a16="http://schemas.microsoft.com/office/drawing/2014/main" id="{2106A4C9-523D-6068-1B98-8C71C8A740DD}"/>
                  </a:ext>
                </a:extLst>
              </p:cNvPr>
              <p:cNvSpPr/>
              <p:nvPr/>
            </p:nvSpPr>
            <p:spPr>
              <a:xfrm>
                <a:off x="5981265" y="1827744"/>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2" name="Graphic 71" descr="Checkbox Checked outline">
                <a:extLst>
                  <a:ext uri="{FF2B5EF4-FFF2-40B4-BE49-F238E27FC236}">
                    <a16:creationId xmlns:a16="http://schemas.microsoft.com/office/drawing/2014/main" id="{18F2266D-1162-EAF1-CC80-D378D5B0ED9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11570" y="1805834"/>
                <a:ext cx="290805" cy="290805"/>
              </a:xfrm>
              <a:prstGeom prst="rect">
                <a:avLst/>
              </a:prstGeom>
            </p:spPr>
          </p:pic>
          <p:grpSp>
            <p:nvGrpSpPr>
              <p:cNvPr id="73" name="Group 72">
                <a:extLst>
                  <a:ext uri="{FF2B5EF4-FFF2-40B4-BE49-F238E27FC236}">
                    <a16:creationId xmlns:a16="http://schemas.microsoft.com/office/drawing/2014/main" id="{33752551-8C7D-29B1-0F6F-F98B216EBBBD}"/>
                  </a:ext>
                </a:extLst>
              </p:cNvPr>
              <p:cNvGrpSpPr/>
              <p:nvPr/>
            </p:nvGrpSpPr>
            <p:grpSpPr>
              <a:xfrm>
                <a:off x="6011570" y="1893645"/>
                <a:ext cx="745742" cy="467408"/>
                <a:chOff x="6011570" y="1893645"/>
                <a:chExt cx="745742" cy="467408"/>
              </a:xfrm>
            </p:grpSpPr>
            <p:pic>
              <p:nvPicPr>
                <p:cNvPr id="74" name="Graphic 73" descr="Checkbox Checked outline">
                  <a:extLst>
                    <a:ext uri="{FF2B5EF4-FFF2-40B4-BE49-F238E27FC236}">
                      <a16:creationId xmlns:a16="http://schemas.microsoft.com/office/drawing/2014/main" id="{992CCE08-3D86-544D-EB0C-37F07D9F2F9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11570" y="2070248"/>
                  <a:ext cx="290805" cy="290805"/>
                </a:xfrm>
                <a:prstGeom prst="rect">
                  <a:avLst/>
                </a:prstGeom>
              </p:spPr>
            </p:pic>
            <p:sp>
              <p:nvSpPr>
                <p:cNvPr id="75" name="Freeform 74">
                  <a:extLst>
                    <a:ext uri="{FF2B5EF4-FFF2-40B4-BE49-F238E27FC236}">
                      <a16:creationId xmlns:a16="http://schemas.microsoft.com/office/drawing/2014/main" id="{E2B87714-5E16-2B91-7512-E145BC69E953}"/>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BC4C454B-B87B-7B97-5437-4D4010A0E647}"/>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7" name="Group 76">
              <a:extLst>
                <a:ext uri="{FF2B5EF4-FFF2-40B4-BE49-F238E27FC236}">
                  <a16:creationId xmlns:a16="http://schemas.microsoft.com/office/drawing/2014/main" id="{2BDCDF7E-612B-C2F1-A2CA-D9E481A9D8EF}"/>
                </a:ext>
              </a:extLst>
            </p:cNvPr>
            <p:cNvGrpSpPr/>
            <p:nvPr/>
          </p:nvGrpSpPr>
          <p:grpSpPr>
            <a:xfrm>
              <a:off x="4482045" y="4382422"/>
              <a:ext cx="929148" cy="555219"/>
              <a:chOff x="5981267" y="1805834"/>
              <a:chExt cx="929148" cy="555219"/>
            </a:xfrm>
          </p:grpSpPr>
          <p:sp>
            <p:nvSpPr>
              <p:cNvPr id="78" name="Rounded Rectangle 77">
                <a:extLst>
                  <a:ext uri="{FF2B5EF4-FFF2-40B4-BE49-F238E27FC236}">
                    <a16:creationId xmlns:a16="http://schemas.microsoft.com/office/drawing/2014/main" id="{F3BD0728-223D-A346-9A1C-E30196540C7C}"/>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9" name="Graphic 78" descr="Checkbox Checked outline">
                <a:extLst>
                  <a:ext uri="{FF2B5EF4-FFF2-40B4-BE49-F238E27FC236}">
                    <a16:creationId xmlns:a16="http://schemas.microsoft.com/office/drawing/2014/main" id="{36A13723-902C-B542-8D73-06E1AE23A13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11570" y="1805834"/>
                <a:ext cx="290805" cy="290805"/>
              </a:xfrm>
              <a:prstGeom prst="rect">
                <a:avLst/>
              </a:prstGeom>
            </p:spPr>
          </p:pic>
          <p:grpSp>
            <p:nvGrpSpPr>
              <p:cNvPr id="80" name="Group 79">
                <a:extLst>
                  <a:ext uri="{FF2B5EF4-FFF2-40B4-BE49-F238E27FC236}">
                    <a16:creationId xmlns:a16="http://schemas.microsoft.com/office/drawing/2014/main" id="{6E0190C2-3FE8-EB78-C1EE-273C413719D7}"/>
                  </a:ext>
                </a:extLst>
              </p:cNvPr>
              <p:cNvGrpSpPr/>
              <p:nvPr/>
            </p:nvGrpSpPr>
            <p:grpSpPr>
              <a:xfrm>
                <a:off x="6011570" y="1893645"/>
                <a:ext cx="745742" cy="467408"/>
                <a:chOff x="6011570" y="1893645"/>
                <a:chExt cx="745742" cy="467408"/>
              </a:xfrm>
            </p:grpSpPr>
            <p:pic>
              <p:nvPicPr>
                <p:cNvPr id="81" name="Graphic 80" descr="Checkbox Checked outline">
                  <a:extLst>
                    <a:ext uri="{FF2B5EF4-FFF2-40B4-BE49-F238E27FC236}">
                      <a16:creationId xmlns:a16="http://schemas.microsoft.com/office/drawing/2014/main" id="{6FD74594-9A38-BB2A-80D5-687FF77426B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11570" y="2070248"/>
                  <a:ext cx="290805" cy="290805"/>
                </a:xfrm>
                <a:prstGeom prst="rect">
                  <a:avLst/>
                </a:prstGeom>
              </p:spPr>
            </p:pic>
            <p:sp>
              <p:nvSpPr>
                <p:cNvPr id="82" name="Freeform 81">
                  <a:extLst>
                    <a:ext uri="{FF2B5EF4-FFF2-40B4-BE49-F238E27FC236}">
                      <a16:creationId xmlns:a16="http://schemas.microsoft.com/office/drawing/2014/main" id="{64FF24C7-2FC4-7E4A-30B7-EDFC7DC2AD40}"/>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a:extLst>
                    <a:ext uri="{FF2B5EF4-FFF2-40B4-BE49-F238E27FC236}">
                      <a16:creationId xmlns:a16="http://schemas.microsoft.com/office/drawing/2014/main" id="{34584DB3-1755-A0EF-0169-2EAE3449BEAB}"/>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4" name="Group 83">
              <a:extLst>
                <a:ext uri="{FF2B5EF4-FFF2-40B4-BE49-F238E27FC236}">
                  <a16:creationId xmlns:a16="http://schemas.microsoft.com/office/drawing/2014/main" id="{470BEAC1-88DD-6E75-6586-1C0AC7CFB2D6}"/>
                </a:ext>
              </a:extLst>
            </p:cNvPr>
            <p:cNvGrpSpPr/>
            <p:nvPr/>
          </p:nvGrpSpPr>
          <p:grpSpPr>
            <a:xfrm>
              <a:off x="5411193" y="1701540"/>
              <a:ext cx="929148" cy="555219"/>
              <a:chOff x="5981267" y="1805834"/>
              <a:chExt cx="929148" cy="555219"/>
            </a:xfrm>
          </p:grpSpPr>
          <p:sp>
            <p:nvSpPr>
              <p:cNvPr id="85" name="Rounded Rectangle 84">
                <a:extLst>
                  <a:ext uri="{FF2B5EF4-FFF2-40B4-BE49-F238E27FC236}">
                    <a16:creationId xmlns:a16="http://schemas.microsoft.com/office/drawing/2014/main" id="{D2ED9CCA-345D-6B21-99F5-5A040DE67469}"/>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6" name="Graphic 85" descr="Checkbox Checked outline">
                <a:extLst>
                  <a:ext uri="{FF2B5EF4-FFF2-40B4-BE49-F238E27FC236}">
                    <a16:creationId xmlns:a16="http://schemas.microsoft.com/office/drawing/2014/main" id="{A2FDD5A7-0E2F-A8C9-AC4A-B1EBFDC4CF0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11570" y="1805834"/>
                <a:ext cx="290805" cy="290805"/>
              </a:xfrm>
              <a:prstGeom prst="rect">
                <a:avLst/>
              </a:prstGeom>
            </p:spPr>
          </p:pic>
          <p:grpSp>
            <p:nvGrpSpPr>
              <p:cNvPr id="87" name="Group 86">
                <a:extLst>
                  <a:ext uri="{FF2B5EF4-FFF2-40B4-BE49-F238E27FC236}">
                    <a16:creationId xmlns:a16="http://schemas.microsoft.com/office/drawing/2014/main" id="{97E35E71-7064-8F9E-110E-FFC290E71870}"/>
                  </a:ext>
                </a:extLst>
              </p:cNvPr>
              <p:cNvGrpSpPr/>
              <p:nvPr/>
            </p:nvGrpSpPr>
            <p:grpSpPr>
              <a:xfrm>
                <a:off x="6011570" y="1893645"/>
                <a:ext cx="745742" cy="467408"/>
                <a:chOff x="6011570" y="1893645"/>
                <a:chExt cx="745742" cy="467408"/>
              </a:xfrm>
            </p:grpSpPr>
            <p:pic>
              <p:nvPicPr>
                <p:cNvPr id="88" name="Graphic 87" descr="Checkbox Checked outline">
                  <a:extLst>
                    <a:ext uri="{FF2B5EF4-FFF2-40B4-BE49-F238E27FC236}">
                      <a16:creationId xmlns:a16="http://schemas.microsoft.com/office/drawing/2014/main" id="{9EDD11D5-131E-CDFE-EE22-43283099754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11570" y="2070248"/>
                  <a:ext cx="290805" cy="290805"/>
                </a:xfrm>
                <a:prstGeom prst="rect">
                  <a:avLst/>
                </a:prstGeom>
              </p:spPr>
            </p:pic>
            <p:sp>
              <p:nvSpPr>
                <p:cNvPr id="89" name="Freeform 88">
                  <a:extLst>
                    <a:ext uri="{FF2B5EF4-FFF2-40B4-BE49-F238E27FC236}">
                      <a16:creationId xmlns:a16="http://schemas.microsoft.com/office/drawing/2014/main" id="{815EB2D9-C2D2-F5FD-A4E9-ED5B7501450B}"/>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a:extLst>
                    <a:ext uri="{FF2B5EF4-FFF2-40B4-BE49-F238E27FC236}">
                      <a16:creationId xmlns:a16="http://schemas.microsoft.com/office/drawing/2014/main" id="{91117E44-E796-6B32-4B1F-8A5ECE7E671A}"/>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91" name="Straight Arrow Connector 90">
              <a:extLst>
                <a:ext uri="{FF2B5EF4-FFF2-40B4-BE49-F238E27FC236}">
                  <a16:creationId xmlns:a16="http://schemas.microsoft.com/office/drawing/2014/main" id="{EF0C8B84-82EB-84A0-6B16-DA612DC38192}"/>
                </a:ext>
              </a:extLst>
            </p:cNvPr>
            <p:cNvCxnSpPr>
              <a:cxnSpLocks/>
              <a:stCxn id="85" idx="1"/>
              <a:endCxn id="71" idx="0"/>
            </p:cNvCxnSpPr>
            <p:nvPr/>
          </p:nvCxnSpPr>
          <p:spPr>
            <a:xfrm flipH="1">
              <a:off x="2999958" y="1981546"/>
              <a:ext cx="2411235" cy="113187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92" name="Straight Arrow Connector 91">
              <a:extLst>
                <a:ext uri="{FF2B5EF4-FFF2-40B4-BE49-F238E27FC236}">
                  <a16:creationId xmlns:a16="http://schemas.microsoft.com/office/drawing/2014/main" id="{849AEF04-6929-F41E-2F47-DC6EE425BF50}"/>
                </a:ext>
              </a:extLst>
            </p:cNvPr>
            <p:cNvCxnSpPr>
              <a:cxnSpLocks/>
              <a:stCxn id="71" idx="3"/>
            </p:cNvCxnSpPr>
            <p:nvPr/>
          </p:nvCxnSpPr>
          <p:spPr>
            <a:xfrm>
              <a:off x="3464532" y="3371513"/>
              <a:ext cx="1529191" cy="101090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C3E0CA5-4644-9C4D-4C4C-1A3532ECB0E3}"/>
                    </a:ext>
                  </a:extLst>
                </p:cNvPr>
                <p:cNvSpPr txBox="1"/>
                <p:nvPr/>
              </p:nvSpPr>
              <p:spPr>
                <a:xfrm>
                  <a:off x="1794071" y="3617099"/>
                  <a:ext cx="237055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m:t>
                            </m:r>
                          </m:sub>
                        </m:sSub>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93" name="TextBox 92">
                  <a:extLst>
                    <a:ext uri="{FF2B5EF4-FFF2-40B4-BE49-F238E27FC236}">
                      <a16:creationId xmlns:a16="http://schemas.microsoft.com/office/drawing/2014/main" id="{2C3E0CA5-4644-9C4D-4C4C-1A3532ECB0E3}"/>
                    </a:ext>
                  </a:extLst>
                </p:cNvPr>
                <p:cNvSpPr txBox="1">
                  <a:spLocks noRot="1" noChangeAspect="1" noMove="1" noResize="1" noEditPoints="1" noAdjustHandles="1" noChangeArrowheads="1" noChangeShapeType="1" noTextEdit="1"/>
                </p:cNvSpPr>
                <p:nvPr/>
              </p:nvSpPr>
              <p:spPr>
                <a:xfrm>
                  <a:off x="1794071" y="3617099"/>
                  <a:ext cx="2370558" cy="575446"/>
                </a:xfrm>
                <a:prstGeom prst="rect">
                  <a:avLst/>
                </a:prstGeom>
                <a:blipFill>
                  <a:blip r:embed="rId14"/>
                  <a:stretch>
                    <a:fillRect l="-1064" r="-106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EDC679F2-1210-1F2A-6B63-9AC91FC6C6B4}"/>
                    </a:ext>
                  </a:extLst>
                </p:cNvPr>
                <p:cNvSpPr txBox="1"/>
                <p:nvPr/>
              </p:nvSpPr>
              <p:spPr>
                <a:xfrm>
                  <a:off x="3599103" y="4924973"/>
                  <a:ext cx="143282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01</m:t>
                            </m:r>
                          </m:sub>
                        </m:sSub>
                        <m:r>
                          <a:rPr lang="en-US" b="0" i="1" smtClean="0">
                            <a:solidFill>
                              <a:schemeClr val="accent2">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01</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94" name="TextBox 93">
                  <a:extLst>
                    <a:ext uri="{FF2B5EF4-FFF2-40B4-BE49-F238E27FC236}">
                      <a16:creationId xmlns:a16="http://schemas.microsoft.com/office/drawing/2014/main" id="{EDC679F2-1210-1F2A-6B63-9AC91FC6C6B4}"/>
                    </a:ext>
                  </a:extLst>
                </p:cNvPr>
                <p:cNvSpPr txBox="1">
                  <a:spLocks noRot="1" noChangeAspect="1" noMove="1" noResize="1" noEditPoints="1" noAdjustHandles="1" noChangeArrowheads="1" noChangeShapeType="1" noTextEdit="1"/>
                </p:cNvSpPr>
                <p:nvPr/>
              </p:nvSpPr>
              <p:spPr>
                <a:xfrm>
                  <a:off x="3599103" y="4924973"/>
                  <a:ext cx="1432828" cy="575446"/>
                </a:xfrm>
                <a:prstGeom prst="rect">
                  <a:avLst/>
                </a:prstGeom>
                <a:blipFill>
                  <a:blip r:embed="rId15"/>
                  <a:stretch>
                    <a:fillRect l="-3509" r="-912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A6F8B6BD-964B-5D67-6E63-122073C11E66}"/>
                    </a:ext>
                  </a:extLst>
                </p:cNvPr>
                <p:cNvSpPr txBox="1"/>
                <p:nvPr/>
              </p:nvSpPr>
              <p:spPr>
                <a:xfrm flipH="1">
                  <a:off x="5042614" y="2236645"/>
                  <a:ext cx="327253"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𝑝𝑘</m:t>
                        </m:r>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𝑠𝑘</m:t>
                        </m:r>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95" name="TextBox 94">
                  <a:extLst>
                    <a:ext uri="{FF2B5EF4-FFF2-40B4-BE49-F238E27FC236}">
                      <a16:creationId xmlns:a16="http://schemas.microsoft.com/office/drawing/2014/main" id="{A6F8B6BD-964B-5D67-6E63-122073C11E66}"/>
                    </a:ext>
                  </a:extLst>
                </p:cNvPr>
                <p:cNvSpPr txBox="1">
                  <a:spLocks noRot="1" noChangeAspect="1" noMove="1" noResize="1" noEditPoints="1" noAdjustHandles="1" noChangeArrowheads="1" noChangeShapeType="1" noTextEdit="1"/>
                </p:cNvSpPr>
                <p:nvPr/>
              </p:nvSpPr>
              <p:spPr>
                <a:xfrm flipH="1">
                  <a:off x="5042614" y="2236645"/>
                  <a:ext cx="327253" cy="575446"/>
                </a:xfrm>
                <a:prstGeom prst="rect">
                  <a:avLst/>
                </a:prstGeom>
                <a:blipFill>
                  <a:blip r:embed="rId16"/>
                  <a:stretch>
                    <a:fillRect l="-14286" r="-450000" b="-13333"/>
                  </a:stretch>
                </a:blipFill>
              </p:spPr>
              <p:txBody>
                <a:bodyPr/>
                <a:lstStyle/>
                <a:p>
                  <a:r>
                    <a:rPr lang="en-US">
                      <a:noFill/>
                    </a:rPr>
                    <a:t> </a:t>
                  </a:r>
                </a:p>
              </p:txBody>
            </p:sp>
          </mc:Fallback>
        </mc:AlternateContent>
        <p:grpSp>
          <p:nvGrpSpPr>
            <p:cNvPr id="96" name="Group 95">
              <a:extLst>
                <a:ext uri="{FF2B5EF4-FFF2-40B4-BE49-F238E27FC236}">
                  <a16:creationId xmlns:a16="http://schemas.microsoft.com/office/drawing/2014/main" id="{7015663E-DFE2-7B4C-BDA3-63B6E8BA8094}"/>
                </a:ext>
              </a:extLst>
            </p:cNvPr>
            <p:cNvGrpSpPr/>
            <p:nvPr/>
          </p:nvGrpSpPr>
          <p:grpSpPr>
            <a:xfrm>
              <a:off x="3166957" y="5987951"/>
              <a:ext cx="929148" cy="555219"/>
              <a:chOff x="5981267" y="1805834"/>
              <a:chExt cx="929148" cy="555219"/>
            </a:xfrm>
          </p:grpSpPr>
          <p:sp>
            <p:nvSpPr>
              <p:cNvPr id="97" name="Rounded Rectangle 96">
                <a:extLst>
                  <a:ext uri="{FF2B5EF4-FFF2-40B4-BE49-F238E27FC236}">
                    <a16:creationId xmlns:a16="http://schemas.microsoft.com/office/drawing/2014/main" id="{A88F7983-7007-D266-C861-E8CCCEE78D21}"/>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98" name="Graphic 97" descr="Checkbox Checked outline">
                <a:extLst>
                  <a:ext uri="{FF2B5EF4-FFF2-40B4-BE49-F238E27FC236}">
                    <a16:creationId xmlns:a16="http://schemas.microsoft.com/office/drawing/2014/main" id="{002FEAF0-2169-6722-7687-B26F5A0726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11570" y="1805834"/>
                <a:ext cx="290805" cy="290805"/>
              </a:xfrm>
              <a:prstGeom prst="rect">
                <a:avLst/>
              </a:prstGeom>
            </p:spPr>
          </p:pic>
          <p:grpSp>
            <p:nvGrpSpPr>
              <p:cNvPr id="99" name="Group 98">
                <a:extLst>
                  <a:ext uri="{FF2B5EF4-FFF2-40B4-BE49-F238E27FC236}">
                    <a16:creationId xmlns:a16="http://schemas.microsoft.com/office/drawing/2014/main" id="{95BD3E5A-6820-3A40-AF43-CBCA410D524E}"/>
                  </a:ext>
                </a:extLst>
              </p:cNvPr>
              <p:cNvGrpSpPr/>
              <p:nvPr/>
            </p:nvGrpSpPr>
            <p:grpSpPr>
              <a:xfrm>
                <a:off x="6011570" y="1893645"/>
                <a:ext cx="745742" cy="467408"/>
                <a:chOff x="6011570" y="1893645"/>
                <a:chExt cx="745742" cy="467408"/>
              </a:xfrm>
            </p:grpSpPr>
            <p:pic>
              <p:nvPicPr>
                <p:cNvPr id="100" name="Graphic 99" descr="Checkbox Checked outline">
                  <a:extLst>
                    <a:ext uri="{FF2B5EF4-FFF2-40B4-BE49-F238E27FC236}">
                      <a16:creationId xmlns:a16="http://schemas.microsoft.com/office/drawing/2014/main" id="{138F63C8-A347-53FE-1B91-7F69B60509C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11570" y="2070248"/>
                  <a:ext cx="290805" cy="290805"/>
                </a:xfrm>
                <a:prstGeom prst="rect">
                  <a:avLst/>
                </a:prstGeom>
              </p:spPr>
            </p:pic>
            <p:sp>
              <p:nvSpPr>
                <p:cNvPr id="101" name="Freeform 100">
                  <a:extLst>
                    <a:ext uri="{FF2B5EF4-FFF2-40B4-BE49-F238E27FC236}">
                      <a16:creationId xmlns:a16="http://schemas.microsoft.com/office/drawing/2014/main" id="{190FCBAC-EAC4-AEFB-5586-76F329D83AB2}"/>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a:extLst>
                    <a:ext uri="{FF2B5EF4-FFF2-40B4-BE49-F238E27FC236}">
                      <a16:creationId xmlns:a16="http://schemas.microsoft.com/office/drawing/2014/main" id="{E00A87C8-ABB4-5A9E-4A03-F19254A3BDCA}"/>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2650338F-FAA6-3B09-82EA-7D7AEDEFAE0F}"/>
                    </a:ext>
                  </a:extLst>
                </p:cNvPr>
                <p:cNvSpPr txBox="1"/>
                <p:nvPr/>
              </p:nvSpPr>
              <p:spPr>
                <a:xfrm>
                  <a:off x="2429357" y="6449809"/>
                  <a:ext cx="1307152"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accent2">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103" name="TextBox 102">
                  <a:extLst>
                    <a:ext uri="{FF2B5EF4-FFF2-40B4-BE49-F238E27FC236}">
                      <a16:creationId xmlns:a16="http://schemas.microsoft.com/office/drawing/2014/main" id="{2650338F-FAA6-3B09-82EA-7D7AEDEFAE0F}"/>
                    </a:ext>
                  </a:extLst>
                </p:cNvPr>
                <p:cNvSpPr txBox="1">
                  <a:spLocks noRot="1" noChangeAspect="1" noMove="1" noResize="1" noEditPoints="1" noAdjustHandles="1" noChangeArrowheads="1" noChangeShapeType="1" noTextEdit="1"/>
                </p:cNvSpPr>
                <p:nvPr/>
              </p:nvSpPr>
              <p:spPr>
                <a:xfrm>
                  <a:off x="2429357" y="6449809"/>
                  <a:ext cx="1307152" cy="575446"/>
                </a:xfrm>
                <a:prstGeom prst="rect">
                  <a:avLst/>
                </a:prstGeom>
                <a:blipFill>
                  <a:blip r:embed="rId17"/>
                  <a:stretch>
                    <a:fillRect l="-1887" r="-81132" b="-13333"/>
                  </a:stretch>
                </a:blipFill>
              </p:spPr>
              <p:txBody>
                <a:bodyPr/>
                <a:lstStyle/>
                <a:p>
                  <a:r>
                    <a:rPr lang="en-US">
                      <a:noFill/>
                    </a:rPr>
                    <a:t> </a:t>
                  </a:r>
                </a:p>
              </p:txBody>
            </p:sp>
          </mc:Fallback>
        </mc:AlternateContent>
      </p:grpSp>
      <p:pic>
        <p:nvPicPr>
          <p:cNvPr id="110" name="Graphic 109" descr="Add outline">
            <a:extLst>
              <a:ext uri="{FF2B5EF4-FFF2-40B4-BE49-F238E27FC236}">
                <a16:creationId xmlns:a16="http://schemas.microsoft.com/office/drawing/2014/main" id="{2EC8D240-93B5-2B84-88DA-81E746AD3B2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239102" y="3570600"/>
            <a:ext cx="290222" cy="290222"/>
          </a:xfrm>
          <a:prstGeom prst="rect">
            <a:avLst/>
          </a:prstGeom>
        </p:spPr>
      </p:pic>
      <p:pic>
        <p:nvPicPr>
          <p:cNvPr id="111" name="Graphic 110" descr="Filing Box Archive with solid fill">
            <a:extLst>
              <a:ext uri="{FF2B5EF4-FFF2-40B4-BE49-F238E27FC236}">
                <a16:creationId xmlns:a16="http://schemas.microsoft.com/office/drawing/2014/main" id="{1FC6BC4C-DD0F-0B49-7FC1-08BD1F7D4D4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104343" y="3402696"/>
            <a:ext cx="682530" cy="682530"/>
          </a:xfrm>
          <a:prstGeom prst="rect">
            <a:avLst/>
          </a:prstGeom>
        </p:spPr>
      </p:pic>
      <p:sp>
        <p:nvSpPr>
          <p:cNvPr id="112" name="TextBox 111">
            <a:extLst>
              <a:ext uri="{FF2B5EF4-FFF2-40B4-BE49-F238E27FC236}">
                <a16:creationId xmlns:a16="http://schemas.microsoft.com/office/drawing/2014/main" id="{44D5EE4F-CC2F-DE50-6A12-3FE629A2EC65}"/>
              </a:ext>
            </a:extLst>
          </p:cNvPr>
          <p:cNvSpPr txBox="1"/>
          <p:nvPr/>
        </p:nvSpPr>
        <p:spPr>
          <a:xfrm>
            <a:off x="10462037" y="4375748"/>
            <a:ext cx="1544012" cy="584775"/>
          </a:xfrm>
          <a:prstGeom prst="rect">
            <a:avLst/>
          </a:prstGeom>
          <a:noFill/>
        </p:spPr>
        <p:txBody>
          <a:bodyPr wrap="none" rtlCol="0">
            <a:spAutoFit/>
          </a:bodyPr>
          <a:lstStyle/>
          <a:p>
            <a:pPr algn="ctr"/>
            <a:r>
              <a:rPr lang="en-US" sz="1600" dirty="0"/>
              <a:t>Single theorem</a:t>
            </a:r>
          </a:p>
          <a:p>
            <a:pPr algn="ctr"/>
            <a:r>
              <a:rPr lang="en-US" sz="1600" dirty="0"/>
              <a:t>UNIZK</a:t>
            </a:r>
          </a:p>
        </p:txBody>
      </p:sp>
      <p:pic>
        <p:nvPicPr>
          <p:cNvPr id="113" name="Graphic 112" descr="Line arrow: Counter-clockwise curve with solid fill">
            <a:extLst>
              <a:ext uri="{FF2B5EF4-FFF2-40B4-BE49-F238E27FC236}">
                <a16:creationId xmlns:a16="http://schemas.microsoft.com/office/drawing/2014/main" id="{EE4CF1E6-57EE-7AF8-A429-D6A00E7D539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19766130">
            <a:off x="10861989" y="3875655"/>
            <a:ext cx="451765" cy="451765"/>
          </a:xfrm>
          <a:prstGeom prst="rect">
            <a:avLst/>
          </a:prstGeom>
        </p:spPr>
      </p:pic>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927052C0-4DE1-9968-96DB-F8C36E99FE23}"/>
                  </a:ext>
                </a:extLst>
              </p:cNvPr>
              <p:cNvSpPr txBox="1"/>
              <p:nvPr/>
            </p:nvSpPr>
            <p:spPr>
              <a:xfrm>
                <a:off x="9828540" y="3056861"/>
                <a:ext cx="649924" cy="369332"/>
              </a:xfrm>
              <a:prstGeom prst="rect">
                <a:avLst/>
              </a:prstGeom>
              <a:no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a14:m>
                <a:r>
                  <a:rPr lang="en-US" dirty="0">
                    <a:solidFill>
                      <a:schemeClr val="tx1"/>
                    </a:solidFill>
                  </a:rPr>
                  <a:t>  </a:t>
                </a:r>
              </a:p>
            </p:txBody>
          </p:sp>
        </mc:Choice>
        <mc:Fallback xmlns="">
          <p:sp>
            <p:nvSpPr>
              <p:cNvPr id="114" name="TextBox 113">
                <a:extLst>
                  <a:ext uri="{FF2B5EF4-FFF2-40B4-BE49-F238E27FC236}">
                    <a16:creationId xmlns:a16="http://schemas.microsoft.com/office/drawing/2014/main" id="{927052C0-4DE1-9968-96DB-F8C36E99FE23}"/>
                  </a:ext>
                </a:extLst>
              </p:cNvPr>
              <p:cNvSpPr txBox="1">
                <a:spLocks noRot="1" noChangeAspect="1" noMove="1" noResize="1" noEditPoints="1" noAdjustHandles="1" noChangeArrowheads="1" noChangeShapeType="1" noTextEdit="1"/>
              </p:cNvSpPr>
              <p:nvPr/>
            </p:nvSpPr>
            <p:spPr>
              <a:xfrm>
                <a:off x="9828540" y="3056861"/>
                <a:ext cx="649924" cy="369332"/>
              </a:xfrm>
              <a:prstGeom prst="rect">
                <a:avLst/>
              </a:prstGeom>
              <a:blipFill>
                <a:blip r:embed="rId24"/>
                <a:stretch>
                  <a:fillRect l="-1887" r="-8113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15DBBCCA-E986-9ED2-125B-47FB3827BE14}"/>
                  </a:ext>
                </a:extLst>
              </p:cNvPr>
              <p:cNvSpPr txBox="1"/>
              <p:nvPr/>
            </p:nvSpPr>
            <p:spPr>
              <a:xfrm>
                <a:off x="10015561" y="2736405"/>
                <a:ext cx="6499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𝑤</m:t>
                      </m:r>
                    </m:oMath>
                  </m:oMathPara>
                </a14:m>
                <a:endParaRPr lang="en-US" dirty="0">
                  <a:solidFill>
                    <a:schemeClr val="tx1"/>
                  </a:solidFill>
                </a:endParaRPr>
              </a:p>
            </p:txBody>
          </p:sp>
        </mc:Choice>
        <mc:Fallback xmlns="">
          <p:sp>
            <p:nvSpPr>
              <p:cNvPr id="115" name="TextBox 114">
                <a:extLst>
                  <a:ext uri="{FF2B5EF4-FFF2-40B4-BE49-F238E27FC236}">
                    <a16:creationId xmlns:a16="http://schemas.microsoft.com/office/drawing/2014/main" id="{15DBBCCA-E986-9ED2-125B-47FB3827BE14}"/>
                  </a:ext>
                </a:extLst>
              </p:cNvPr>
              <p:cNvSpPr txBox="1">
                <a:spLocks noRot="1" noChangeAspect="1" noMove="1" noResize="1" noEditPoints="1" noAdjustHandles="1" noChangeArrowheads="1" noChangeShapeType="1" noTextEdit="1"/>
              </p:cNvSpPr>
              <p:nvPr/>
            </p:nvSpPr>
            <p:spPr>
              <a:xfrm>
                <a:off x="10015561" y="2736405"/>
                <a:ext cx="649924"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572EC206-4442-D5CD-20E5-89EC21E2C43D}"/>
                  </a:ext>
                </a:extLst>
              </p:cNvPr>
              <p:cNvSpPr txBox="1"/>
              <p:nvPr/>
            </p:nvSpPr>
            <p:spPr>
              <a:xfrm>
                <a:off x="8388200" y="1492179"/>
                <a:ext cx="8662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𝑝𝑟𝑜𝑜𝑓</m:t>
                      </m:r>
                    </m:oMath>
                  </m:oMathPara>
                </a14:m>
                <a:endParaRPr lang="en-US" dirty="0"/>
              </a:p>
            </p:txBody>
          </p:sp>
        </mc:Choice>
        <mc:Fallback xmlns="">
          <p:sp>
            <p:nvSpPr>
              <p:cNvPr id="116" name="TextBox 115">
                <a:extLst>
                  <a:ext uri="{FF2B5EF4-FFF2-40B4-BE49-F238E27FC236}">
                    <a16:creationId xmlns:a16="http://schemas.microsoft.com/office/drawing/2014/main" id="{572EC206-4442-D5CD-20E5-89EC21E2C43D}"/>
                  </a:ext>
                </a:extLst>
              </p:cNvPr>
              <p:cNvSpPr txBox="1">
                <a:spLocks noRot="1" noChangeAspect="1" noMove="1" noResize="1" noEditPoints="1" noAdjustHandles="1" noChangeArrowheads="1" noChangeShapeType="1" noTextEdit="1"/>
              </p:cNvSpPr>
              <p:nvPr/>
            </p:nvSpPr>
            <p:spPr>
              <a:xfrm>
                <a:off x="8388200" y="1492179"/>
                <a:ext cx="866263" cy="369332"/>
              </a:xfrm>
              <a:prstGeom prst="rect">
                <a:avLst/>
              </a:prstGeom>
              <a:blipFill>
                <a:blip r:embed="rId2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BA66F4E-6337-50A7-2361-201FBC3E532E}"/>
                  </a:ext>
                </a:extLst>
              </p:cNvPr>
              <p:cNvSpPr txBox="1"/>
              <p:nvPr/>
            </p:nvSpPr>
            <p:spPr>
              <a:xfrm>
                <a:off x="2504405" y="1676845"/>
                <a:ext cx="7296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𝑘𝑒𝑦𝑠</m:t>
                      </m:r>
                    </m:oMath>
                  </m:oMathPara>
                </a14:m>
                <a:endParaRPr lang="en-US" dirty="0"/>
              </a:p>
            </p:txBody>
          </p:sp>
        </mc:Choice>
        <mc:Fallback xmlns="">
          <p:sp>
            <p:nvSpPr>
              <p:cNvPr id="118" name="TextBox 117">
                <a:extLst>
                  <a:ext uri="{FF2B5EF4-FFF2-40B4-BE49-F238E27FC236}">
                    <a16:creationId xmlns:a16="http://schemas.microsoft.com/office/drawing/2014/main" id="{BBA66F4E-6337-50A7-2361-201FBC3E532E}"/>
                  </a:ext>
                </a:extLst>
              </p:cNvPr>
              <p:cNvSpPr txBox="1">
                <a:spLocks noRot="1" noChangeAspect="1" noMove="1" noResize="1" noEditPoints="1" noAdjustHandles="1" noChangeArrowheads="1" noChangeShapeType="1" noTextEdit="1"/>
              </p:cNvSpPr>
              <p:nvPr/>
            </p:nvSpPr>
            <p:spPr>
              <a:xfrm>
                <a:off x="2504405" y="1676845"/>
                <a:ext cx="729623" cy="369332"/>
              </a:xfrm>
              <a:prstGeom prst="rect">
                <a:avLst/>
              </a:prstGeom>
              <a:blipFill>
                <a:blip r:embed="rId2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1FCFD45D-F1D9-CF70-E27E-0632128D62AB}"/>
                  </a:ext>
                </a:extLst>
              </p:cNvPr>
              <p:cNvSpPr txBox="1"/>
              <p:nvPr/>
            </p:nvSpPr>
            <p:spPr>
              <a:xfrm>
                <a:off x="489284" y="2789546"/>
                <a:ext cx="8999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𝑝𝑘</m:t>
                      </m:r>
                      <m:r>
                        <a:rPr lang="en-US" b="0" i="1" smtClean="0">
                          <a:latin typeface="Cambria Math" panose="02040503050406030204" pitchFamily="18" charset="0"/>
                        </a:rPr>
                        <m:t>={</m:t>
                      </m:r>
                    </m:oMath>
                  </m:oMathPara>
                </a14:m>
                <a:endParaRPr lang="en-US" dirty="0"/>
              </a:p>
            </p:txBody>
          </p:sp>
        </mc:Choice>
        <mc:Fallback xmlns="">
          <p:sp>
            <p:nvSpPr>
              <p:cNvPr id="119" name="TextBox 118">
                <a:extLst>
                  <a:ext uri="{FF2B5EF4-FFF2-40B4-BE49-F238E27FC236}">
                    <a16:creationId xmlns:a16="http://schemas.microsoft.com/office/drawing/2014/main" id="{1FCFD45D-F1D9-CF70-E27E-0632128D62AB}"/>
                  </a:ext>
                </a:extLst>
              </p:cNvPr>
              <p:cNvSpPr txBox="1">
                <a:spLocks noRot="1" noChangeAspect="1" noMove="1" noResize="1" noEditPoints="1" noAdjustHandles="1" noChangeArrowheads="1" noChangeShapeType="1" noTextEdit="1"/>
              </p:cNvSpPr>
              <p:nvPr/>
            </p:nvSpPr>
            <p:spPr>
              <a:xfrm>
                <a:off x="489284" y="2789546"/>
                <a:ext cx="899926" cy="369332"/>
              </a:xfrm>
              <a:prstGeom prst="rect">
                <a:avLst/>
              </a:prstGeom>
              <a:blipFill>
                <a:blip r:embed="rId2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14037FF0-400B-B9C3-2923-071A56DE4B9E}"/>
                  </a:ext>
                </a:extLst>
              </p:cNvPr>
              <p:cNvSpPr txBox="1"/>
              <p:nvPr/>
            </p:nvSpPr>
            <p:spPr>
              <a:xfrm>
                <a:off x="342077" y="4951292"/>
                <a:ext cx="824585" cy="369332"/>
              </a:xfrm>
              <a:prstGeom prst="rect">
                <a:avLst/>
              </a:prstGeom>
              <a:noFill/>
            </p:spPr>
            <p:txBody>
              <a:bodyPr wrap="none" rtlCol="0">
                <a:spAutoFit/>
              </a:bodyPr>
              <a:lstStyle/>
              <a:p>
                <a:r>
                  <a:rPr lang="en-US" b="0" dirty="0">
                    <a:solidFill>
                      <a:schemeClr val="bg1">
                        <a:lumMod val="85000"/>
                      </a:schemeClr>
                    </a:solidFill>
                  </a:rPr>
                  <a:t>s</a:t>
                </a:r>
                <a14:m>
                  <m:oMath xmlns:m="http://schemas.openxmlformats.org/officeDocument/2006/math">
                    <m:r>
                      <a:rPr lang="en-US" b="0" i="1" smtClean="0">
                        <a:solidFill>
                          <a:schemeClr val="bg1">
                            <a:lumMod val="85000"/>
                          </a:schemeClr>
                        </a:solidFill>
                        <a:latin typeface="Cambria Math" panose="02040503050406030204" pitchFamily="18" charset="0"/>
                      </a:rPr>
                      <m:t>𝑘</m:t>
                    </m:r>
                    <m:r>
                      <a:rPr lang="en-US" b="0" i="1" smtClean="0">
                        <a:solidFill>
                          <a:schemeClr val="bg1">
                            <a:lumMod val="85000"/>
                          </a:schemeClr>
                        </a:solidFill>
                        <a:latin typeface="Cambria Math" panose="02040503050406030204" pitchFamily="18" charset="0"/>
                      </a:rPr>
                      <m:t>={</m:t>
                    </m:r>
                  </m:oMath>
                </a14:m>
                <a:endParaRPr lang="en-US" dirty="0">
                  <a:solidFill>
                    <a:schemeClr val="bg1">
                      <a:lumMod val="85000"/>
                    </a:schemeClr>
                  </a:solidFill>
                </a:endParaRPr>
              </a:p>
            </p:txBody>
          </p:sp>
        </mc:Choice>
        <mc:Fallback xmlns="">
          <p:sp>
            <p:nvSpPr>
              <p:cNvPr id="120" name="TextBox 119">
                <a:extLst>
                  <a:ext uri="{FF2B5EF4-FFF2-40B4-BE49-F238E27FC236}">
                    <a16:creationId xmlns:a16="http://schemas.microsoft.com/office/drawing/2014/main" id="{14037FF0-400B-B9C3-2923-071A56DE4B9E}"/>
                  </a:ext>
                </a:extLst>
              </p:cNvPr>
              <p:cNvSpPr txBox="1">
                <a:spLocks noRot="1" noChangeAspect="1" noMove="1" noResize="1" noEditPoints="1" noAdjustHandles="1" noChangeArrowheads="1" noChangeShapeType="1" noTextEdit="1"/>
              </p:cNvSpPr>
              <p:nvPr/>
            </p:nvSpPr>
            <p:spPr>
              <a:xfrm>
                <a:off x="342077" y="4951292"/>
                <a:ext cx="824585" cy="369332"/>
              </a:xfrm>
              <a:prstGeom prst="rect">
                <a:avLst/>
              </a:prstGeom>
              <a:blipFill>
                <a:blip r:embed="rId29"/>
                <a:stretch>
                  <a:fillRect l="-4545" t="-6452" r="-1515"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835DDA46-DB55-0E36-97F3-5801B3955C78}"/>
                  </a:ext>
                </a:extLst>
              </p:cNvPr>
              <p:cNvSpPr txBox="1"/>
              <p:nvPr/>
            </p:nvSpPr>
            <p:spPr>
              <a:xfrm>
                <a:off x="4784878" y="4939258"/>
                <a:ext cx="3369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bg1">
                              <a:lumMod val="85000"/>
                            </a:schemeClr>
                          </a:solidFill>
                          <a:latin typeface="Cambria Math" panose="02040503050406030204" pitchFamily="18" charset="0"/>
                        </a:rPr>
                        <m:t>}</m:t>
                      </m:r>
                    </m:oMath>
                  </m:oMathPara>
                </a14:m>
                <a:endParaRPr lang="en-US" dirty="0">
                  <a:solidFill>
                    <a:schemeClr val="bg1">
                      <a:lumMod val="85000"/>
                    </a:schemeClr>
                  </a:solidFill>
                </a:endParaRPr>
              </a:p>
            </p:txBody>
          </p:sp>
        </mc:Choice>
        <mc:Fallback xmlns="">
          <p:sp>
            <p:nvSpPr>
              <p:cNvPr id="121" name="TextBox 120">
                <a:extLst>
                  <a:ext uri="{FF2B5EF4-FFF2-40B4-BE49-F238E27FC236}">
                    <a16:creationId xmlns:a16="http://schemas.microsoft.com/office/drawing/2014/main" id="{835DDA46-DB55-0E36-97F3-5801B3955C78}"/>
                  </a:ext>
                </a:extLst>
              </p:cNvPr>
              <p:cNvSpPr txBox="1">
                <a:spLocks noRot="1" noChangeAspect="1" noMove="1" noResize="1" noEditPoints="1" noAdjustHandles="1" noChangeArrowheads="1" noChangeShapeType="1" noTextEdit="1"/>
              </p:cNvSpPr>
              <p:nvPr/>
            </p:nvSpPr>
            <p:spPr>
              <a:xfrm>
                <a:off x="4784878" y="4939258"/>
                <a:ext cx="336952" cy="369332"/>
              </a:xfrm>
              <a:prstGeom prst="rect">
                <a:avLst/>
              </a:prstGeom>
              <a:blipFill>
                <a:blip r:embed="rId30"/>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56BDF3BC-8790-EA44-A302-FB2B25AD9620}"/>
                  </a:ext>
                </a:extLst>
              </p:cNvPr>
              <p:cNvSpPr txBox="1"/>
              <p:nvPr/>
            </p:nvSpPr>
            <p:spPr>
              <a:xfrm>
                <a:off x="4702385" y="2789546"/>
                <a:ext cx="3369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dirty="0"/>
              </a:p>
            </p:txBody>
          </p:sp>
        </mc:Choice>
        <mc:Fallback xmlns="">
          <p:sp>
            <p:nvSpPr>
              <p:cNvPr id="122" name="TextBox 121">
                <a:extLst>
                  <a:ext uri="{FF2B5EF4-FFF2-40B4-BE49-F238E27FC236}">
                    <a16:creationId xmlns:a16="http://schemas.microsoft.com/office/drawing/2014/main" id="{56BDF3BC-8790-EA44-A302-FB2B25AD9620}"/>
                  </a:ext>
                </a:extLst>
              </p:cNvPr>
              <p:cNvSpPr txBox="1">
                <a:spLocks noRot="1" noChangeAspect="1" noMove="1" noResize="1" noEditPoints="1" noAdjustHandles="1" noChangeArrowheads="1" noChangeShapeType="1" noTextEdit="1"/>
              </p:cNvSpPr>
              <p:nvPr/>
            </p:nvSpPr>
            <p:spPr>
              <a:xfrm>
                <a:off x="4702385" y="2789546"/>
                <a:ext cx="336952" cy="369332"/>
              </a:xfrm>
              <a:prstGeom prst="rect">
                <a:avLst/>
              </a:prstGeom>
              <a:blipFill>
                <a:blip r:embed="rId31"/>
                <a:stretch>
                  <a:fillRect b="-13333"/>
                </a:stretch>
              </a:blipFill>
            </p:spPr>
            <p:txBody>
              <a:bodyPr/>
              <a:lstStyle/>
              <a:p>
                <a:r>
                  <a:rPr lang="en-US">
                    <a:noFill/>
                  </a:rPr>
                  <a:t> </a:t>
                </a:r>
              </a:p>
            </p:txBody>
          </p:sp>
        </mc:Fallback>
      </mc:AlternateContent>
      <p:sp>
        <p:nvSpPr>
          <p:cNvPr id="123" name="TextBox 122">
            <a:extLst>
              <a:ext uri="{FF2B5EF4-FFF2-40B4-BE49-F238E27FC236}">
                <a16:creationId xmlns:a16="http://schemas.microsoft.com/office/drawing/2014/main" id="{99074F3E-3B4F-55EF-C3B5-3E50EFF41CAA}"/>
              </a:ext>
            </a:extLst>
          </p:cNvPr>
          <p:cNvSpPr txBox="1"/>
          <p:nvPr/>
        </p:nvSpPr>
        <p:spPr>
          <a:xfrm>
            <a:off x="3132944" y="3822492"/>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330B930B-149B-BC0C-A728-8C55BA9EEE81}"/>
                  </a:ext>
                </a:extLst>
              </p:cNvPr>
              <p:cNvSpPr txBox="1"/>
              <p:nvPr/>
            </p:nvSpPr>
            <p:spPr>
              <a:xfrm>
                <a:off x="3045994" y="2884883"/>
                <a:ext cx="2952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bg1">
                              <a:lumMod val="85000"/>
                            </a:schemeClr>
                          </a:solidFill>
                          <a:latin typeface="Cambria Math" panose="02040503050406030204" pitchFamily="18" charset="0"/>
                        </a:rPr>
                        <m:t>,</m:t>
                      </m:r>
                    </m:oMath>
                  </m:oMathPara>
                </a14:m>
                <a:endParaRPr lang="en-US" dirty="0">
                  <a:solidFill>
                    <a:schemeClr val="bg1">
                      <a:lumMod val="85000"/>
                    </a:schemeClr>
                  </a:solidFill>
                </a:endParaRPr>
              </a:p>
            </p:txBody>
          </p:sp>
        </mc:Choice>
        <mc:Fallback xmlns="">
          <p:sp>
            <p:nvSpPr>
              <p:cNvPr id="124" name="TextBox 123">
                <a:extLst>
                  <a:ext uri="{FF2B5EF4-FFF2-40B4-BE49-F238E27FC236}">
                    <a16:creationId xmlns:a16="http://schemas.microsoft.com/office/drawing/2014/main" id="{330B930B-149B-BC0C-A728-8C55BA9EEE81}"/>
                  </a:ext>
                </a:extLst>
              </p:cNvPr>
              <p:cNvSpPr txBox="1">
                <a:spLocks noRot="1" noChangeAspect="1" noMove="1" noResize="1" noEditPoints="1" noAdjustHandles="1" noChangeArrowheads="1" noChangeShapeType="1" noTextEdit="1"/>
              </p:cNvSpPr>
              <p:nvPr/>
            </p:nvSpPr>
            <p:spPr>
              <a:xfrm>
                <a:off x="3045994" y="2884883"/>
                <a:ext cx="295274" cy="369332"/>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659AD6E3-9F7A-53CC-2F37-D058D0C4E254}"/>
                  </a:ext>
                </a:extLst>
              </p:cNvPr>
              <p:cNvSpPr txBox="1"/>
              <p:nvPr/>
            </p:nvSpPr>
            <p:spPr>
              <a:xfrm>
                <a:off x="1714659" y="4982206"/>
                <a:ext cx="2952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bg1">
                              <a:lumMod val="85000"/>
                            </a:schemeClr>
                          </a:solidFill>
                          <a:latin typeface="Cambria Math" panose="02040503050406030204" pitchFamily="18" charset="0"/>
                        </a:rPr>
                        <m:t>,</m:t>
                      </m:r>
                    </m:oMath>
                  </m:oMathPara>
                </a14:m>
                <a:endParaRPr lang="en-US" dirty="0">
                  <a:solidFill>
                    <a:schemeClr val="bg1">
                      <a:lumMod val="85000"/>
                    </a:schemeClr>
                  </a:solidFill>
                </a:endParaRPr>
              </a:p>
            </p:txBody>
          </p:sp>
        </mc:Choice>
        <mc:Fallback xmlns="">
          <p:sp>
            <p:nvSpPr>
              <p:cNvPr id="125" name="TextBox 124">
                <a:extLst>
                  <a:ext uri="{FF2B5EF4-FFF2-40B4-BE49-F238E27FC236}">
                    <a16:creationId xmlns:a16="http://schemas.microsoft.com/office/drawing/2014/main" id="{659AD6E3-9F7A-53CC-2F37-D058D0C4E254}"/>
                  </a:ext>
                </a:extLst>
              </p:cNvPr>
              <p:cNvSpPr txBox="1">
                <a:spLocks noRot="1" noChangeAspect="1" noMove="1" noResize="1" noEditPoints="1" noAdjustHandles="1" noChangeArrowheads="1" noChangeShapeType="1" noTextEdit="1"/>
              </p:cNvSpPr>
              <p:nvPr/>
            </p:nvSpPr>
            <p:spPr>
              <a:xfrm>
                <a:off x="1714659" y="4982206"/>
                <a:ext cx="295274" cy="369332"/>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89EF0025-18B6-B8C6-9A39-4E1287977D78}"/>
                  </a:ext>
                </a:extLst>
              </p:cNvPr>
              <p:cNvSpPr txBox="1"/>
              <p:nvPr/>
            </p:nvSpPr>
            <p:spPr>
              <a:xfrm>
                <a:off x="3336521" y="5007332"/>
                <a:ext cx="2952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bg1">
                              <a:lumMod val="85000"/>
                            </a:schemeClr>
                          </a:solidFill>
                          <a:latin typeface="Cambria Math" panose="02040503050406030204" pitchFamily="18" charset="0"/>
                        </a:rPr>
                        <m:t>,</m:t>
                      </m:r>
                    </m:oMath>
                  </m:oMathPara>
                </a14:m>
                <a:endParaRPr lang="en-US" dirty="0">
                  <a:solidFill>
                    <a:schemeClr val="bg1">
                      <a:lumMod val="85000"/>
                    </a:schemeClr>
                  </a:solidFill>
                </a:endParaRPr>
              </a:p>
            </p:txBody>
          </p:sp>
        </mc:Choice>
        <mc:Fallback xmlns="">
          <p:sp>
            <p:nvSpPr>
              <p:cNvPr id="126" name="TextBox 125">
                <a:extLst>
                  <a:ext uri="{FF2B5EF4-FFF2-40B4-BE49-F238E27FC236}">
                    <a16:creationId xmlns:a16="http://schemas.microsoft.com/office/drawing/2014/main" id="{89EF0025-18B6-B8C6-9A39-4E1287977D78}"/>
                  </a:ext>
                </a:extLst>
              </p:cNvPr>
              <p:cNvSpPr txBox="1">
                <a:spLocks noRot="1" noChangeAspect="1" noMove="1" noResize="1" noEditPoints="1" noAdjustHandles="1" noChangeArrowheads="1" noChangeShapeType="1" noTextEdit="1"/>
              </p:cNvSpPr>
              <p:nvPr/>
            </p:nvSpPr>
            <p:spPr>
              <a:xfrm>
                <a:off x="3336521" y="5007332"/>
                <a:ext cx="295274" cy="369332"/>
              </a:xfrm>
              <a:prstGeom prst="rect">
                <a:avLst/>
              </a:prstGeom>
              <a:blipFill>
                <a:blip r:embed="rId3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2501275-F3AF-8912-BB20-8D9C8F9EC80F}"/>
              </a:ext>
            </a:extLst>
          </p:cNvPr>
          <p:cNvSpPr txBox="1"/>
          <p:nvPr/>
        </p:nvSpPr>
        <p:spPr>
          <a:xfrm rot="20029637">
            <a:off x="1493982" y="2634700"/>
            <a:ext cx="11424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Hiding</a:t>
            </a:r>
          </a:p>
        </p:txBody>
      </p:sp>
      <p:sp>
        <p:nvSpPr>
          <p:cNvPr id="16" name="TextBox 15">
            <a:extLst>
              <a:ext uri="{FF2B5EF4-FFF2-40B4-BE49-F238E27FC236}">
                <a16:creationId xmlns:a16="http://schemas.microsoft.com/office/drawing/2014/main" id="{91F4C049-5961-F3B5-F2F6-2D43B7BAA3E9}"/>
              </a:ext>
            </a:extLst>
          </p:cNvPr>
          <p:cNvSpPr txBox="1"/>
          <p:nvPr/>
        </p:nvSpPr>
        <p:spPr>
          <a:xfrm rot="19188405">
            <a:off x="6312001" y="3433187"/>
            <a:ext cx="218352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Single theorem ZK</a:t>
            </a:r>
          </a:p>
        </p:txBody>
      </p:sp>
      <p:sp>
        <p:nvSpPr>
          <p:cNvPr id="17" name="TextBox 16">
            <a:extLst>
              <a:ext uri="{FF2B5EF4-FFF2-40B4-BE49-F238E27FC236}">
                <a16:creationId xmlns:a16="http://schemas.microsoft.com/office/drawing/2014/main" id="{3DB5FCE1-31ED-FEBE-68A8-961F5D84780C}"/>
              </a:ext>
            </a:extLst>
          </p:cNvPr>
          <p:cNvSpPr txBox="1"/>
          <p:nvPr/>
        </p:nvSpPr>
        <p:spPr>
          <a:xfrm rot="19188405">
            <a:off x="9596038" y="3683994"/>
            <a:ext cx="218352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Single theorem ZK</a:t>
            </a:r>
          </a:p>
        </p:txBody>
      </p:sp>
    </p:spTree>
    <p:extLst>
      <p:ext uri="{BB962C8B-B14F-4D97-AF65-F5344CB8AC3E}">
        <p14:creationId xmlns:p14="http://schemas.microsoft.com/office/powerpoint/2010/main" val="4285546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214CED-DEBD-DA46-0823-30D721787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97347-C560-8A06-D450-BCAB2E26F71C}"/>
              </a:ext>
            </a:extLst>
          </p:cNvPr>
          <p:cNvSpPr>
            <a:spLocks noGrp="1"/>
          </p:cNvSpPr>
          <p:nvPr>
            <p:ph type="title"/>
          </p:nvPr>
        </p:nvSpPr>
        <p:spPr>
          <a:xfrm>
            <a:off x="336884" y="528332"/>
            <a:ext cx="11325060" cy="771079"/>
          </a:xfrm>
        </p:spPr>
        <p:txBody>
          <a:bodyPr>
            <a:normAutofit/>
          </a:bodyPr>
          <a:lstStyle/>
          <a:p>
            <a:r>
              <a:rPr lang="en-US" sz="3600" dirty="0"/>
              <a:t>Proof Intuition: Soundness</a:t>
            </a:r>
          </a:p>
        </p:txBody>
      </p:sp>
      <p:cxnSp>
        <p:nvCxnSpPr>
          <p:cNvPr id="5" name="Straight Connector 4">
            <a:extLst>
              <a:ext uri="{FF2B5EF4-FFF2-40B4-BE49-F238E27FC236}">
                <a16:creationId xmlns:a16="http://schemas.microsoft.com/office/drawing/2014/main" id="{948BAAA9-3B9D-FAC9-A732-E4FBDCF8B594}"/>
              </a:ext>
            </a:extLst>
          </p:cNvPr>
          <p:cNvCxnSpPr/>
          <p:nvPr/>
        </p:nvCxnSpPr>
        <p:spPr>
          <a:xfrm>
            <a:off x="6071015" y="1963711"/>
            <a:ext cx="0" cy="3717561"/>
          </a:xfrm>
          <a:prstGeom prst="line">
            <a:avLst/>
          </a:prstGeom>
        </p:spPr>
        <p:style>
          <a:lnRef idx="1">
            <a:schemeClr val="dk1"/>
          </a:lnRef>
          <a:fillRef idx="0">
            <a:schemeClr val="dk1"/>
          </a:fillRef>
          <a:effectRef idx="0">
            <a:schemeClr val="dk1"/>
          </a:effectRef>
          <a:fontRef idx="minor">
            <a:schemeClr val="tx1"/>
          </a:fontRef>
        </p:style>
      </p:cxnSp>
      <p:pic>
        <p:nvPicPr>
          <p:cNvPr id="6" name="Graphic 5" descr="Box with solid fill">
            <a:extLst>
              <a:ext uri="{FF2B5EF4-FFF2-40B4-BE49-F238E27FC236}">
                <a16:creationId xmlns:a16="http://schemas.microsoft.com/office/drawing/2014/main" id="{01EEFC4E-4843-8C84-7D1F-412FBEB235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6360" y="2401548"/>
            <a:ext cx="914400" cy="9144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252BE89-BA34-6065-FB38-E7F1D6381757}"/>
                  </a:ext>
                </a:extLst>
              </p:cNvPr>
              <p:cNvSpPr txBox="1"/>
              <p:nvPr/>
            </p:nvSpPr>
            <p:spPr>
              <a:xfrm>
                <a:off x="1400493" y="3133034"/>
                <a:ext cx="1510349" cy="646331"/>
              </a:xfrm>
              <a:prstGeom prst="rect">
                <a:avLst/>
              </a:prstGeom>
              <a:noFill/>
            </p:spPr>
            <p:txBody>
              <a:bodyPr wrap="none" rtlCol="0">
                <a:spAutoFit/>
              </a:bodyPr>
              <a:lstStyle/>
              <a:p>
                <a:pPr algn="ctr"/>
                <a:r>
                  <a:rPr lang="en-US" dirty="0"/>
                  <a:t>commitment </a:t>
                </a:r>
              </a:p>
              <a:p>
                <a:pPr algn="ctr"/>
                <a:r>
                  <a:rPr lang="en-US" dirty="0"/>
                  <a:t>to PRF </a:t>
                </a:r>
                <a14:m>
                  <m:oMath xmlns:m="http://schemas.openxmlformats.org/officeDocument/2006/math">
                    <m:r>
                      <a:rPr lang="en-US" b="0" i="1" smtClean="0">
                        <a:latin typeface="Cambria Math" panose="02040503050406030204" pitchFamily="18" charset="0"/>
                      </a:rPr>
                      <m:t>𝑘</m:t>
                    </m:r>
                  </m:oMath>
                </a14:m>
                <a:endParaRPr lang="en-US" dirty="0"/>
              </a:p>
            </p:txBody>
          </p:sp>
        </mc:Choice>
        <mc:Fallback xmlns="">
          <p:sp>
            <p:nvSpPr>
              <p:cNvPr id="7" name="TextBox 6">
                <a:extLst>
                  <a:ext uri="{FF2B5EF4-FFF2-40B4-BE49-F238E27FC236}">
                    <a16:creationId xmlns:a16="http://schemas.microsoft.com/office/drawing/2014/main" id="{B252BE89-BA34-6065-FB38-E7F1D6381757}"/>
                  </a:ext>
                </a:extLst>
              </p:cNvPr>
              <p:cNvSpPr txBox="1">
                <a:spLocks noRot="1" noChangeAspect="1" noMove="1" noResize="1" noEditPoints="1" noAdjustHandles="1" noChangeArrowheads="1" noChangeShapeType="1" noTextEdit="1"/>
              </p:cNvSpPr>
              <p:nvPr/>
            </p:nvSpPr>
            <p:spPr>
              <a:xfrm>
                <a:off x="1400493" y="3133034"/>
                <a:ext cx="1510349" cy="646331"/>
              </a:xfrm>
              <a:prstGeom prst="rect">
                <a:avLst/>
              </a:prstGeom>
              <a:blipFill>
                <a:blip r:embed="rId5"/>
                <a:stretch>
                  <a:fillRect l="-2500" t="-3846" r="-2500"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2BFDF35-AF01-BE46-C183-F58D6D9F5F07}"/>
                  </a:ext>
                </a:extLst>
              </p:cNvPr>
              <p:cNvSpPr txBox="1"/>
              <p:nvPr/>
            </p:nvSpPr>
            <p:spPr>
              <a:xfrm>
                <a:off x="3484158" y="2836994"/>
                <a:ext cx="830868"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lumMod val="85000"/>
                                </a:schemeClr>
                              </a:solidFill>
                              <a:latin typeface="Cambria Math" panose="02040503050406030204" pitchFamily="18" charset="0"/>
                            </a:rPr>
                          </m:ctrlPr>
                        </m:sSubPr>
                        <m:e>
                          <m:sSub>
                            <m:sSubPr>
                              <m:ctrlPr>
                                <a:rPr lang="en-US" i="1">
                                  <a:solidFill>
                                    <a:schemeClr val="bg1">
                                      <a:lumMod val="85000"/>
                                    </a:schemeClr>
                                  </a:solidFill>
                                  <a:latin typeface="Cambria Math" panose="02040503050406030204" pitchFamily="18" charset="0"/>
                                </a:rPr>
                              </m:ctrlPr>
                            </m:sSubPr>
                            <m:e>
                              <m:r>
                                <a:rPr lang="en-US" i="1">
                                  <a:solidFill>
                                    <a:schemeClr val="bg1">
                                      <a:lumMod val="85000"/>
                                    </a:schemeClr>
                                  </a:solidFill>
                                  <a:latin typeface="Cambria Math" panose="02040503050406030204" pitchFamily="18" charset="0"/>
                                </a:rPr>
                                <m:t>{</m:t>
                              </m:r>
                              <m:r>
                                <a:rPr lang="en-US" i="1">
                                  <a:solidFill>
                                    <a:schemeClr val="bg1">
                                      <a:lumMod val="85000"/>
                                    </a:schemeClr>
                                  </a:solidFill>
                                  <a:latin typeface="Cambria Math" panose="02040503050406030204" pitchFamily="18" charset="0"/>
                                </a:rPr>
                                <m:t>𝑝𝑘</m:t>
                              </m:r>
                            </m:e>
                            <m:sub>
                              <m:r>
                                <a:rPr lang="en-US" i="1">
                                  <a:solidFill>
                                    <a:schemeClr val="bg1">
                                      <a:lumMod val="85000"/>
                                    </a:schemeClr>
                                  </a:solidFill>
                                  <a:latin typeface="Cambria Math" panose="02040503050406030204" pitchFamily="18" charset="0"/>
                                </a:rPr>
                                <m:t>𝑖</m:t>
                              </m:r>
                            </m:sub>
                          </m:sSub>
                          <m:r>
                            <a:rPr lang="en-US" i="1">
                              <a:solidFill>
                                <a:schemeClr val="bg1">
                                  <a:lumMod val="85000"/>
                                </a:schemeClr>
                              </a:solidFill>
                              <a:latin typeface="Cambria Math" panose="02040503050406030204" pitchFamily="18" charset="0"/>
                            </a:rPr>
                            <m:t>}</m:t>
                          </m:r>
                        </m:e>
                        <m:sub>
                          <m:r>
                            <a:rPr lang="en-US" b="0" i="1" smtClean="0">
                              <a:solidFill>
                                <a:schemeClr val="bg1">
                                  <a:lumMod val="85000"/>
                                </a:schemeClr>
                              </a:solidFill>
                              <a:latin typeface="Cambria Math" panose="02040503050406030204" pitchFamily="18" charset="0"/>
                            </a:rPr>
                            <m:t>𝑖</m:t>
                          </m:r>
                        </m:sub>
                      </m:sSub>
                    </m:oMath>
                  </m:oMathPara>
                </a14:m>
                <a:endParaRPr lang="en-US" dirty="0">
                  <a:solidFill>
                    <a:schemeClr val="bg1">
                      <a:lumMod val="85000"/>
                    </a:schemeClr>
                  </a:solidFill>
                </a:endParaRPr>
              </a:p>
            </p:txBody>
          </p:sp>
        </mc:Choice>
        <mc:Fallback xmlns="">
          <p:sp>
            <p:nvSpPr>
              <p:cNvPr id="10" name="TextBox 9">
                <a:extLst>
                  <a:ext uri="{FF2B5EF4-FFF2-40B4-BE49-F238E27FC236}">
                    <a16:creationId xmlns:a16="http://schemas.microsoft.com/office/drawing/2014/main" id="{22BFDF35-AF01-BE46-C183-F58D6D9F5F07}"/>
                  </a:ext>
                </a:extLst>
              </p:cNvPr>
              <p:cNvSpPr txBox="1">
                <a:spLocks noRot="1" noChangeAspect="1" noMove="1" noResize="1" noEditPoints="1" noAdjustHandles="1" noChangeArrowheads="1" noChangeShapeType="1" noTextEdit="1"/>
              </p:cNvSpPr>
              <p:nvPr/>
            </p:nvSpPr>
            <p:spPr>
              <a:xfrm>
                <a:off x="3484158" y="2836994"/>
                <a:ext cx="830868" cy="369332"/>
              </a:xfrm>
              <a:prstGeom prst="rect">
                <a:avLst/>
              </a:prstGeom>
              <a:blipFill>
                <a:blip r:embed="rId6"/>
                <a:stretch>
                  <a:fillRect l="-151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44F6D71-1EDF-58BA-FEA7-60836E26C013}"/>
                  </a:ext>
                </a:extLst>
              </p:cNvPr>
              <p:cNvSpPr txBox="1"/>
              <p:nvPr/>
            </p:nvSpPr>
            <p:spPr>
              <a:xfrm>
                <a:off x="1228513" y="4942285"/>
                <a:ext cx="3805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lumMod val="85000"/>
                            </a:schemeClr>
                          </a:solidFill>
                          <a:latin typeface="Cambria Math" panose="02040503050406030204" pitchFamily="18" charset="0"/>
                        </a:rPr>
                        <m:t>𝑘</m:t>
                      </m:r>
                    </m:oMath>
                  </m:oMathPara>
                </a14:m>
                <a:endParaRPr lang="en-US" dirty="0">
                  <a:solidFill>
                    <a:schemeClr val="bg1">
                      <a:lumMod val="85000"/>
                    </a:schemeClr>
                  </a:solidFill>
                </a:endParaRPr>
              </a:p>
            </p:txBody>
          </p:sp>
        </mc:Choice>
        <mc:Fallback xmlns="">
          <p:sp>
            <p:nvSpPr>
              <p:cNvPr id="11" name="TextBox 10">
                <a:extLst>
                  <a:ext uri="{FF2B5EF4-FFF2-40B4-BE49-F238E27FC236}">
                    <a16:creationId xmlns:a16="http://schemas.microsoft.com/office/drawing/2014/main" id="{944F6D71-1EDF-58BA-FEA7-60836E26C013}"/>
                  </a:ext>
                </a:extLst>
              </p:cNvPr>
              <p:cNvSpPr txBox="1">
                <a:spLocks noRot="1" noChangeAspect="1" noMove="1" noResize="1" noEditPoints="1" noAdjustHandles="1" noChangeArrowheads="1" noChangeShapeType="1" noTextEdit="1"/>
              </p:cNvSpPr>
              <p:nvPr/>
            </p:nvSpPr>
            <p:spPr>
              <a:xfrm>
                <a:off x="1228513" y="4942285"/>
                <a:ext cx="380552" cy="369332"/>
              </a:xfrm>
              <a:prstGeom prst="rect">
                <a:avLst/>
              </a:prstGeom>
              <a:blipFill>
                <a:blip r:embed="rId7"/>
                <a:stretch>
                  <a:fillRect/>
                </a:stretch>
              </a:blipFill>
            </p:spPr>
            <p:txBody>
              <a:bodyPr/>
              <a:lstStyle/>
              <a:p>
                <a:r>
                  <a:rPr lang="en-US">
                    <a:noFill/>
                  </a:rPr>
                  <a:t> </a:t>
                </a:r>
              </a:p>
            </p:txBody>
          </p:sp>
        </mc:Fallback>
      </mc:AlternateContent>
      <p:pic>
        <p:nvPicPr>
          <p:cNvPr id="12" name="Graphic 11" descr="Packing Box Open with solid fill">
            <a:extLst>
              <a:ext uri="{FF2B5EF4-FFF2-40B4-BE49-F238E27FC236}">
                <a16:creationId xmlns:a16="http://schemas.microsoft.com/office/drawing/2014/main" id="{76B8B028-EB4A-1759-A138-3E3C33864B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38542" y="4494092"/>
            <a:ext cx="914400" cy="9144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586158A-E36D-22EC-F055-586F4F571944}"/>
                  </a:ext>
                </a:extLst>
              </p:cNvPr>
              <p:cNvSpPr txBox="1"/>
              <p:nvPr/>
            </p:nvSpPr>
            <p:spPr>
              <a:xfrm>
                <a:off x="1866438" y="5332311"/>
                <a:ext cx="1632498" cy="646331"/>
              </a:xfrm>
              <a:prstGeom prst="rect">
                <a:avLst/>
              </a:prstGeom>
              <a:noFill/>
            </p:spPr>
            <p:txBody>
              <a:bodyPr wrap="none" rtlCol="0">
                <a:spAutoFit/>
              </a:bodyPr>
              <a:lstStyle/>
              <a:p>
                <a:pPr algn="ctr"/>
                <a:r>
                  <a:rPr lang="en-US" dirty="0">
                    <a:solidFill>
                      <a:schemeClr val="bg1">
                        <a:lumMod val="85000"/>
                      </a:schemeClr>
                    </a:solidFill>
                  </a:rPr>
                  <a:t>opening for </a:t>
                </a:r>
              </a:p>
              <a:p>
                <a:pPr algn="ctr"/>
                <a14:m>
                  <m:oMath xmlns:m="http://schemas.openxmlformats.org/officeDocument/2006/math">
                    <m:r>
                      <a:rPr lang="en-US" b="0" i="1" smtClean="0">
                        <a:solidFill>
                          <a:schemeClr val="bg1">
                            <a:lumMod val="85000"/>
                          </a:schemeClr>
                        </a:solidFill>
                        <a:latin typeface="Cambria Math" panose="02040503050406030204" pitchFamily="18" charset="0"/>
                      </a:rPr>
                      <m:t>𝑘</m:t>
                    </m:r>
                    <m:r>
                      <a:rPr lang="en-US" b="0" i="1" smtClean="0">
                        <a:solidFill>
                          <a:schemeClr val="bg1">
                            <a:lumMod val="85000"/>
                          </a:schemeClr>
                        </a:solidFill>
                        <a:latin typeface="Cambria Math" panose="02040503050406030204" pitchFamily="18" charset="0"/>
                      </a:rPr>
                      <m:t> </m:t>
                    </m:r>
                  </m:oMath>
                </a14:m>
                <a:r>
                  <a:rPr lang="en-US" dirty="0">
                    <a:solidFill>
                      <a:schemeClr val="bg1">
                        <a:lumMod val="85000"/>
                      </a:schemeClr>
                    </a:solidFill>
                  </a:rPr>
                  <a:t>commitment</a:t>
                </a:r>
              </a:p>
            </p:txBody>
          </p:sp>
        </mc:Choice>
        <mc:Fallback xmlns="">
          <p:sp>
            <p:nvSpPr>
              <p:cNvPr id="13" name="TextBox 12">
                <a:extLst>
                  <a:ext uri="{FF2B5EF4-FFF2-40B4-BE49-F238E27FC236}">
                    <a16:creationId xmlns:a16="http://schemas.microsoft.com/office/drawing/2014/main" id="{3586158A-E36D-22EC-F055-586F4F571944}"/>
                  </a:ext>
                </a:extLst>
              </p:cNvPr>
              <p:cNvSpPr txBox="1">
                <a:spLocks noRot="1" noChangeAspect="1" noMove="1" noResize="1" noEditPoints="1" noAdjustHandles="1" noChangeArrowheads="1" noChangeShapeType="1" noTextEdit="1"/>
              </p:cNvSpPr>
              <p:nvPr/>
            </p:nvSpPr>
            <p:spPr>
              <a:xfrm>
                <a:off x="1866438" y="5332311"/>
                <a:ext cx="1632498" cy="646331"/>
              </a:xfrm>
              <a:prstGeom prst="rect">
                <a:avLst/>
              </a:prstGeom>
              <a:blipFill>
                <a:blip r:embed="rId10"/>
                <a:stretch>
                  <a:fillRect t="-5882" r="-2308"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811C39A-8DF3-824D-232B-237164E3919D}"/>
                  </a:ext>
                </a:extLst>
              </p:cNvPr>
              <p:cNvSpPr txBox="1"/>
              <p:nvPr/>
            </p:nvSpPr>
            <p:spPr>
              <a:xfrm>
                <a:off x="3827371" y="4951292"/>
                <a:ext cx="810030"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lumMod val="85000"/>
                                </a:schemeClr>
                              </a:solidFill>
                              <a:latin typeface="Cambria Math" panose="02040503050406030204" pitchFamily="18" charset="0"/>
                            </a:rPr>
                          </m:ctrlPr>
                        </m:sSubPr>
                        <m:e>
                          <m:sSub>
                            <m:sSubPr>
                              <m:ctrlPr>
                                <a:rPr lang="en-US" i="1">
                                  <a:solidFill>
                                    <a:schemeClr val="bg1">
                                      <a:lumMod val="85000"/>
                                    </a:schemeClr>
                                  </a:solidFill>
                                  <a:latin typeface="Cambria Math" panose="02040503050406030204" pitchFamily="18" charset="0"/>
                                </a:rPr>
                              </m:ctrlPr>
                            </m:sSubPr>
                            <m:e>
                              <m:r>
                                <a:rPr lang="en-US" i="1">
                                  <a:solidFill>
                                    <a:schemeClr val="bg1">
                                      <a:lumMod val="85000"/>
                                    </a:schemeClr>
                                  </a:solidFill>
                                  <a:latin typeface="Cambria Math" panose="02040503050406030204" pitchFamily="18" charset="0"/>
                                </a:rPr>
                                <m:t>{</m:t>
                              </m:r>
                              <m:r>
                                <a:rPr lang="en-US" b="0" i="1" smtClean="0">
                                  <a:solidFill>
                                    <a:schemeClr val="bg1">
                                      <a:lumMod val="85000"/>
                                    </a:schemeClr>
                                  </a:solidFill>
                                  <a:latin typeface="Cambria Math" panose="02040503050406030204" pitchFamily="18" charset="0"/>
                                </a:rPr>
                                <m:t>𝑠</m:t>
                              </m:r>
                              <m:r>
                                <a:rPr lang="en-US" i="1">
                                  <a:solidFill>
                                    <a:schemeClr val="bg1">
                                      <a:lumMod val="85000"/>
                                    </a:schemeClr>
                                  </a:solidFill>
                                  <a:latin typeface="Cambria Math" panose="02040503050406030204" pitchFamily="18" charset="0"/>
                                </a:rPr>
                                <m:t>𝑘</m:t>
                              </m:r>
                            </m:e>
                            <m:sub>
                              <m:r>
                                <a:rPr lang="en-US" i="1">
                                  <a:solidFill>
                                    <a:schemeClr val="bg1">
                                      <a:lumMod val="85000"/>
                                    </a:schemeClr>
                                  </a:solidFill>
                                  <a:latin typeface="Cambria Math" panose="02040503050406030204" pitchFamily="18" charset="0"/>
                                </a:rPr>
                                <m:t>𝑖</m:t>
                              </m:r>
                            </m:sub>
                          </m:sSub>
                          <m:r>
                            <a:rPr lang="en-US" i="1">
                              <a:solidFill>
                                <a:schemeClr val="bg1">
                                  <a:lumMod val="85000"/>
                                </a:schemeClr>
                              </a:solidFill>
                              <a:latin typeface="Cambria Math" panose="02040503050406030204" pitchFamily="18" charset="0"/>
                            </a:rPr>
                            <m:t>}</m:t>
                          </m:r>
                        </m:e>
                        <m:sub>
                          <m:r>
                            <a:rPr lang="en-US" b="0" i="1" smtClean="0">
                              <a:solidFill>
                                <a:schemeClr val="bg1">
                                  <a:lumMod val="85000"/>
                                </a:schemeClr>
                              </a:solidFill>
                              <a:latin typeface="Cambria Math" panose="02040503050406030204" pitchFamily="18" charset="0"/>
                            </a:rPr>
                            <m:t>𝑖</m:t>
                          </m:r>
                        </m:sub>
                      </m:sSub>
                    </m:oMath>
                  </m:oMathPara>
                </a14:m>
                <a:endParaRPr lang="en-US" dirty="0">
                  <a:solidFill>
                    <a:schemeClr val="bg1">
                      <a:lumMod val="85000"/>
                    </a:schemeClr>
                  </a:solidFill>
                </a:endParaRPr>
              </a:p>
            </p:txBody>
          </p:sp>
        </mc:Choice>
        <mc:Fallback xmlns="">
          <p:sp>
            <p:nvSpPr>
              <p:cNvPr id="14" name="TextBox 13">
                <a:extLst>
                  <a:ext uri="{FF2B5EF4-FFF2-40B4-BE49-F238E27FC236}">
                    <a16:creationId xmlns:a16="http://schemas.microsoft.com/office/drawing/2014/main" id="{F811C39A-8DF3-824D-232B-237164E3919D}"/>
                  </a:ext>
                </a:extLst>
              </p:cNvPr>
              <p:cNvSpPr txBox="1">
                <a:spLocks noRot="1" noChangeAspect="1" noMove="1" noResize="1" noEditPoints="1" noAdjustHandles="1" noChangeArrowheads="1" noChangeShapeType="1" noTextEdit="1"/>
              </p:cNvSpPr>
              <p:nvPr/>
            </p:nvSpPr>
            <p:spPr>
              <a:xfrm>
                <a:off x="3827371" y="4951292"/>
                <a:ext cx="810030" cy="369332"/>
              </a:xfrm>
              <a:prstGeom prst="rect">
                <a:avLst/>
              </a:prstGeom>
              <a:blipFill>
                <a:blip r:embed="rId11"/>
                <a:stretch>
                  <a:fillRect l="-1538" b="-12903"/>
                </a:stretch>
              </a:blipFill>
            </p:spPr>
            <p:txBody>
              <a:bodyPr/>
              <a:lstStyle/>
              <a:p>
                <a:r>
                  <a:rPr lang="en-US">
                    <a:noFill/>
                  </a:rPr>
                  <a:t> </a:t>
                </a:r>
              </a:p>
            </p:txBody>
          </p:sp>
        </mc:Fallback>
      </mc:AlternateContent>
      <p:pic>
        <p:nvPicPr>
          <p:cNvPr id="110" name="Graphic 109" descr="Add outline">
            <a:extLst>
              <a:ext uri="{FF2B5EF4-FFF2-40B4-BE49-F238E27FC236}">
                <a16:creationId xmlns:a16="http://schemas.microsoft.com/office/drawing/2014/main" id="{0170C6B2-45D1-14A7-0C65-4B10504AC6B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39102" y="3570600"/>
            <a:ext cx="290222" cy="290222"/>
          </a:xfrm>
          <a:prstGeom prst="rect">
            <a:avLst/>
          </a:prstGeom>
        </p:spPr>
      </p:pic>
      <p:pic>
        <p:nvPicPr>
          <p:cNvPr id="111" name="Graphic 110" descr="Filing Box Archive with solid fill">
            <a:extLst>
              <a:ext uri="{FF2B5EF4-FFF2-40B4-BE49-F238E27FC236}">
                <a16:creationId xmlns:a16="http://schemas.microsoft.com/office/drawing/2014/main" id="{D728CC3C-0518-AB10-2C0E-12EE8FD05C3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04343" y="3402696"/>
            <a:ext cx="682530" cy="682530"/>
          </a:xfrm>
          <a:prstGeom prst="rect">
            <a:avLst/>
          </a:prstGeom>
        </p:spPr>
      </p:pic>
      <p:sp>
        <p:nvSpPr>
          <p:cNvPr id="112" name="TextBox 111">
            <a:extLst>
              <a:ext uri="{FF2B5EF4-FFF2-40B4-BE49-F238E27FC236}">
                <a16:creationId xmlns:a16="http://schemas.microsoft.com/office/drawing/2014/main" id="{43EBFA7B-C1CD-58CB-6ED1-7D11E4F23733}"/>
              </a:ext>
            </a:extLst>
          </p:cNvPr>
          <p:cNvSpPr txBox="1"/>
          <p:nvPr/>
        </p:nvSpPr>
        <p:spPr>
          <a:xfrm>
            <a:off x="10462037" y="4375748"/>
            <a:ext cx="1544012" cy="584775"/>
          </a:xfrm>
          <a:prstGeom prst="rect">
            <a:avLst/>
          </a:prstGeom>
          <a:noFill/>
        </p:spPr>
        <p:txBody>
          <a:bodyPr wrap="none" rtlCol="0">
            <a:spAutoFit/>
          </a:bodyPr>
          <a:lstStyle/>
          <a:p>
            <a:pPr algn="ctr"/>
            <a:r>
              <a:rPr lang="en-US" sz="1600" dirty="0"/>
              <a:t>Single theorem</a:t>
            </a:r>
          </a:p>
          <a:p>
            <a:pPr algn="ctr"/>
            <a:r>
              <a:rPr lang="en-US" sz="1600" dirty="0"/>
              <a:t>UNIZK</a:t>
            </a:r>
          </a:p>
        </p:txBody>
      </p:sp>
      <p:pic>
        <p:nvPicPr>
          <p:cNvPr id="113" name="Graphic 112" descr="Line arrow: Counter-clockwise curve with solid fill">
            <a:extLst>
              <a:ext uri="{FF2B5EF4-FFF2-40B4-BE49-F238E27FC236}">
                <a16:creationId xmlns:a16="http://schemas.microsoft.com/office/drawing/2014/main" id="{5FB8DFE8-FA1C-8B82-584C-C9B991A4DE8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19766130">
            <a:off x="10861989" y="3875655"/>
            <a:ext cx="451765" cy="451765"/>
          </a:xfrm>
          <a:prstGeom prst="rect">
            <a:avLst/>
          </a:prstGeom>
        </p:spPr>
      </p:pic>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BB75574D-2FEC-A74C-009B-F0414A5CD416}"/>
                  </a:ext>
                </a:extLst>
              </p:cNvPr>
              <p:cNvSpPr txBox="1"/>
              <p:nvPr/>
            </p:nvSpPr>
            <p:spPr>
              <a:xfrm>
                <a:off x="9828540" y="3056861"/>
                <a:ext cx="649924" cy="369332"/>
              </a:xfrm>
              <a:prstGeom prst="rect">
                <a:avLst/>
              </a:prstGeom>
              <a:no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a14:m>
                <a:r>
                  <a:rPr lang="en-US" dirty="0">
                    <a:solidFill>
                      <a:schemeClr val="tx1"/>
                    </a:solidFill>
                  </a:rPr>
                  <a:t>  </a:t>
                </a:r>
              </a:p>
            </p:txBody>
          </p:sp>
        </mc:Choice>
        <mc:Fallback xmlns="">
          <p:sp>
            <p:nvSpPr>
              <p:cNvPr id="114" name="TextBox 113">
                <a:extLst>
                  <a:ext uri="{FF2B5EF4-FFF2-40B4-BE49-F238E27FC236}">
                    <a16:creationId xmlns:a16="http://schemas.microsoft.com/office/drawing/2014/main" id="{BB75574D-2FEC-A74C-009B-F0414A5CD416}"/>
                  </a:ext>
                </a:extLst>
              </p:cNvPr>
              <p:cNvSpPr txBox="1">
                <a:spLocks noRot="1" noChangeAspect="1" noMove="1" noResize="1" noEditPoints="1" noAdjustHandles="1" noChangeArrowheads="1" noChangeShapeType="1" noTextEdit="1"/>
              </p:cNvSpPr>
              <p:nvPr/>
            </p:nvSpPr>
            <p:spPr>
              <a:xfrm>
                <a:off x="9828540" y="3056861"/>
                <a:ext cx="649924" cy="369332"/>
              </a:xfrm>
              <a:prstGeom prst="rect">
                <a:avLst/>
              </a:prstGeom>
              <a:blipFill>
                <a:blip r:embed="rId18"/>
                <a:stretch>
                  <a:fillRect l="-1887" r="-8113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3C80F4F7-80EA-AE2E-0A3B-A12BBE62F2D2}"/>
                  </a:ext>
                </a:extLst>
              </p:cNvPr>
              <p:cNvSpPr txBox="1"/>
              <p:nvPr/>
            </p:nvSpPr>
            <p:spPr>
              <a:xfrm>
                <a:off x="10015561" y="2736405"/>
                <a:ext cx="6499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𝑤</m:t>
                      </m:r>
                    </m:oMath>
                  </m:oMathPara>
                </a14:m>
                <a:endParaRPr lang="en-US" dirty="0">
                  <a:solidFill>
                    <a:schemeClr val="tx1"/>
                  </a:solidFill>
                </a:endParaRPr>
              </a:p>
            </p:txBody>
          </p:sp>
        </mc:Choice>
        <mc:Fallback xmlns="">
          <p:sp>
            <p:nvSpPr>
              <p:cNvPr id="115" name="TextBox 114">
                <a:extLst>
                  <a:ext uri="{FF2B5EF4-FFF2-40B4-BE49-F238E27FC236}">
                    <a16:creationId xmlns:a16="http://schemas.microsoft.com/office/drawing/2014/main" id="{3C80F4F7-80EA-AE2E-0A3B-A12BBE62F2D2}"/>
                  </a:ext>
                </a:extLst>
              </p:cNvPr>
              <p:cNvSpPr txBox="1">
                <a:spLocks noRot="1" noChangeAspect="1" noMove="1" noResize="1" noEditPoints="1" noAdjustHandles="1" noChangeArrowheads="1" noChangeShapeType="1" noTextEdit="1"/>
              </p:cNvSpPr>
              <p:nvPr/>
            </p:nvSpPr>
            <p:spPr>
              <a:xfrm>
                <a:off x="10015561" y="2736405"/>
                <a:ext cx="649924"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FA5F6143-7D51-63DD-7119-2AE6433F02EB}"/>
                  </a:ext>
                </a:extLst>
              </p:cNvPr>
              <p:cNvSpPr txBox="1"/>
              <p:nvPr/>
            </p:nvSpPr>
            <p:spPr>
              <a:xfrm>
                <a:off x="8388200" y="1492179"/>
                <a:ext cx="8662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𝑝𝑟𝑜𝑜𝑓</m:t>
                      </m:r>
                    </m:oMath>
                  </m:oMathPara>
                </a14:m>
                <a:endParaRPr lang="en-US" dirty="0"/>
              </a:p>
            </p:txBody>
          </p:sp>
        </mc:Choice>
        <mc:Fallback xmlns="">
          <p:sp>
            <p:nvSpPr>
              <p:cNvPr id="116" name="TextBox 115">
                <a:extLst>
                  <a:ext uri="{FF2B5EF4-FFF2-40B4-BE49-F238E27FC236}">
                    <a16:creationId xmlns:a16="http://schemas.microsoft.com/office/drawing/2014/main" id="{FA5F6143-7D51-63DD-7119-2AE6433F02EB}"/>
                  </a:ext>
                </a:extLst>
              </p:cNvPr>
              <p:cNvSpPr txBox="1">
                <a:spLocks noRot="1" noChangeAspect="1" noMove="1" noResize="1" noEditPoints="1" noAdjustHandles="1" noChangeArrowheads="1" noChangeShapeType="1" noTextEdit="1"/>
              </p:cNvSpPr>
              <p:nvPr/>
            </p:nvSpPr>
            <p:spPr>
              <a:xfrm>
                <a:off x="8388200" y="1492179"/>
                <a:ext cx="866263" cy="369332"/>
              </a:xfrm>
              <a:prstGeom prst="rect">
                <a:avLst/>
              </a:prstGeom>
              <a:blipFill>
                <a:blip r:embed="rId2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48CC8DC-BB37-2C91-50D3-166D969EB607}"/>
                  </a:ext>
                </a:extLst>
              </p:cNvPr>
              <p:cNvSpPr txBox="1"/>
              <p:nvPr/>
            </p:nvSpPr>
            <p:spPr>
              <a:xfrm>
                <a:off x="2504405" y="1676845"/>
                <a:ext cx="7296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𝑘𝑒𝑦𝑠</m:t>
                      </m:r>
                    </m:oMath>
                  </m:oMathPara>
                </a14:m>
                <a:endParaRPr lang="en-US" dirty="0"/>
              </a:p>
            </p:txBody>
          </p:sp>
        </mc:Choice>
        <mc:Fallback xmlns="">
          <p:sp>
            <p:nvSpPr>
              <p:cNvPr id="118" name="TextBox 117">
                <a:extLst>
                  <a:ext uri="{FF2B5EF4-FFF2-40B4-BE49-F238E27FC236}">
                    <a16:creationId xmlns:a16="http://schemas.microsoft.com/office/drawing/2014/main" id="{B48CC8DC-BB37-2C91-50D3-166D969EB607}"/>
                  </a:ext>
                </a:extLst>
              </p:cNvPr>
              <p:cNvSpPr txBox="1">
                <a:spLocks noRot="1" noChangeAspect="1" noMove="1" noResize="1" noEditPoints="1" noAdjustHandles="1" noChangeArrowheads="1" noChangeShapeType="1" noTextEdit="1"/>
              </p:cNvSpPr>
              <p:nvPr/>
            </p:nvSpPr>
            <p:spPr>
              <a:xfrm>
                <a:off x="2504405" y="1676845"/>
                <a:ext cx="729623" cy="369332"/>
              </a:xfrm>
              <a:prstGeom prst="rect">
                <a:avLst/>
              </a:prstGeom>
              <a:blipFill>
                <a:blip r:embed="rId21"/>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F0768D5C-206B-CF87-42D9-C4598C6C5D44}"/>
                  </a:ext>
                </a:extLst>
              </p:cNvPr>
              <p:cNvSpPr txBox="1"/>
              <p:nvPr/>
            </p:nvSpPr>
            <p:spPr>
              <a:xfrm>
                <a:off x="489284" y="2789546"/>
                <a:ext cx="8999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𝑝𝑘</m:t>
                      </m:r>
                      <m:r>
                        <a:rPr lang="en-US" b="0" i="1" smtClean="0">
                          <a:latin typeface="Cambria Math" panose="02040503050406030204" pitchFamily="18" charset="0"/>
                        </a:rPr>
                        <m:t>={</m:t>
                      </m:r>
                    </m:oMath>
                  </m:oMathPara>
                </a14:m>
                <a:endParaRPr lang="en-US" dirty="0"/>
              </a:p>
            </p:txBody>
          </p:sp>
        </mc:Choice>
        <mc:Fallback xmlns="">
          <p:sp>
            <p:nvSpPr>
              <p:cNvPr id="119" name="TextBox 118">
                <a:extLst>
                  <a:ext uri="{FF2B5EF4-FFF2-40B4-BE49-F238E27FC236}">
                    <a16:creationId xmlns:a16="http://schemas.microsoft.com/office/drawing/2014/main" id="{F0768D5C-206B-CF87-42D9-C4598C6C5D44}"/>
                  </a:ext>
                </a:extLst>
              </p:cNvPr>
              <p:cNvSpPr txBox="1">
                <a:spLocks noRot="1" noChangeAspect="1" noMove="1" noResize="1" noEditPoints="1" noAdjustHandles="1" noChangeArrowheads="1" noChangeShapeType="1" noTextEdit="1"/>
              </p:cNvSpPr>
              <p:nvPr/>
            </p:nvSpPr>
            <p:spPr>
              <a:xfrm>
                <a:off x="489284" y="2789546"/>
                <a:ext cx="899926" cy="369332"/>
              </a:xfrm>
              <a:prstGeom prst="rect">
                <a:avLst/>
              </a:prstGeom>
              <a:blipFill>
                <a:blip r:embed="rId2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CA1E642A-0CAF-B4EF-D9A8-BF92A2AC161E}"/>
                  </a:ext>
                </a:extLst>
              </p:cNvPr>
              <p:cNvSpPr txBox="1"/>
              <p:nvPr/>
            </p:nvSpPr>
            <p:spPr>
              <a:xfrm>
                <a:off x="342077" y="4951292"/>
                <a:ext cx="824585" cy="369332"/>
              </a:xfrm>
              <a:prstGeom prst="rect">
                <a:avLst/>
              </a:prstGeom>
              <a:noFill/>
            </p:spPr>
            <p:txBody>
              <a:bodyPr wrap="none" rtlCol="0">
                <a:spAutoFit/>
              </a:bodyPr>
              <a:lstStyle/>
              <a:p>
                <a:r>
                  <a:rPr lang="en-US" b="0" dirty="0">
                    <a:solidFill>
                      <a:schemeClr val="bg1">
                        <a:lumMod val="85000"/>
                      </a:schemeClr>
                    </a:solidFill>
                  </a:rPr>
                  <a:t>s</a:t>
                </a:r>
                <a14:m>
                  <m:oMath xmlns:m="http://schemas.openxmlformats.org/officeDocument/2006/math">
                    <m:r>
                      <a:rPr lang="en-US" b="0" i="1" smtClean="0">
                        <a:solidFill>
                          <a:schemeClr val="bg1">
                            <a:lumMod val="85000"/>
                          </a:schemeClr>
                        </a:solidFill>
                        <a:latin typeface="Cambria Math" panose="02040503050406030204" pitchFamily="18" charset="0"/>
                      </a:rPr>
                      <m:t>𝑘</m:t>
                    </m:r>
                    <m:r>
                      <a:rPr lang="en-US" b="0" i="1" smtClean="0">
                        <a:solidFill>
                          <a:schemeClr val="bg1">
                            <a:lumMod val="85000"/>
                          </a:schemeClr>
                        </a:solidFill>
                        <a:latin typeface="Cambria Math" panose="02040503050406030204" pitchFamily="18" charset="0"/>
                      </a:rPr>
                      <m:t>={</m:t>
                    </m:r>
                  </m:oMath>
                </a14:m>
                <a:endParaRPr lang="en-US" dirty="0">
                  <a:solidFill>
                    <a:schemeClr val="bg1">
                      <a:lumMod val="85000"/>
                    </a:schemeClr>
                  </a:solidFill>
                </a:endParaRPr>
              </a:p>
            </p:txBody>
          </p:sp>
        </mc:Choice>
        <mc:Fallback xmlns="">
          <p:sp>
            <p:nvSpPr>
              <p:cNvPr id="120" name="TextBox 119">
                <a:extLst>
                  <a:ext uri="{FF2B5EF4-FFF2-40B4-BE49-F238E27FC236}">
                    <a16:creationId xmlns:a16="http://schemas.microsoft.com/office/drawing/2014/main" id="{CA1E642A-0CAF-B4EF-D9A8-BF92A2AC161E}"/>
                  </a:ext>
                </a:extLst>
              </p:cNvPr>
              <p:cNvSpPr txBox="1">
                <a:spLocks noRot="1" noChangeAspect="1" noMove="1" noResize="1" noEditPoints="1" noAdjustHandles="1" noChangeArrowheads="1" noChangeShapeType="1" noTextEdit="1"/>
              </p:cNvSpPr>
              <p:nvPr/>
            </p:nvSpPr>
            <p:spPr>
              <a:xfrm>
                <a:off x="342077" y="4951292"/>
                <a:ext cx="824585" cy="369332"/>
              </a:xfrm>
              <a:prstGeom prst="rect">
                <a:avLst/>
              </a:prstGeom>
              <a:blipFill>
                <a:blip r:embed="rId23"/>
                <a:stretch>
                  <a:fillRect l="-4545" t="-6452" r="-1515"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6E77D974-7C59-90C0-8571-2CEACF78533A}"/>
                  </a:ext>
                </a:extLst>
              </p:cNvPr>
              <p:cNvSpPr txBox="1"/>
              <p:nvPr/>
            </p:nvSpPr>
            <p:spPr>
              <a:xfrm>
                <a:off x="4784878" y="4939258"/>
                <a:ext cx="3369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bg1">
                              <a:lumMod val="85000"/>
                            </a:schemeClr>
                          </a:solidFill>
                          <a:latin typeface="Cambria Math" panose="02040503050406030204" pitchFamily="18" charset="0"/>
                        </a:rPr>
                        <m:t>}</m:t>
                      </m:r>
                    </m:oMath>
                  </m:oMathPara>
                </a14:m>
                <a:endParaRPr lang="en-US" dirty="0">
                  <a:solidFill>
                    <a:schemeClr val="bg1">
                      <a:lumMod val="85000"/>
                    </a:schemeClr>
                  </a:solidFill>
                </a:endParaRPr>
              </a:p>
            </p:txBody>
          </p:sp>
        </mc:Choice>
        <mc:Fallback xmlns="">
          <p:sp>
            <p:nvSpPr>
              <p:cNvPr id="121" name="TextBox 120">
                <a:extLst>
                  <a:ext uri="{FF2B5EF4-FFF2-40B4-BE49-F238E27FC236}">
                    <a16:creationId xmlns:a16="http://schemas.microsoft.com/office/drawing/2014/main" id="{6E77D974-7C59-90C0-8571-2CEACF78533A}"/>
                  </a:ext>
                </a:extLst>
              </p:cNvPr>
              <p:cNvSpPr txBox="1">
                <a:spLocks noRot="1" noChangeAspect="1" noMove="1" noResize="1" noEditPoints="1" noAdjustHandles="1" noChangeArrowheads="1" noChangeShapeType="1" noTextEdit="1"/>
              </p:cNvSpPr>
              <p:nvPr/>
            </p:nvSpPr>
            <p:spPr>
              <a:xfrm>
                <a:off x="4784878" y="4939258"/>
                <a:ext cx="336952" cy="369332"/>
              </a:xfrm>
              <a:prstGeom prst="rect">
                <a:avLst/>
              </a:prstGeom>
              <a:blipFill>
                <a:blip r:embed="rId24"/>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C8310DF0-4CC4-FF2E-1631-82EB2DA233D2}"/>
                  </a:ext>
                </a:extLst>
              </p:cNvPr>
              <p:cNvSpPr txBox="1"/>
              <p:nvPr/>
            </p:nvSpPr>
            <p:spPr>
              <a:xfrm>
                <a:off x="4702385" y="2789546"/>
                <a:ext cx="3369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dirty="0"/>
              </a:p>
            </p:txBody>
          </p:sp>
        </mc:Choice>
        <mc:Fallback xmlns="">
          <p:sp>
            <p:nvSpPr>
              <p:cNvPr id="122" name="TextBox 121">
                <a:extLst>
                  <a:ext uri="{FF2B5EF4-FFF2-40B4-BE49-F238E27FC236}">
                    <a16:creationId xmlns:a16="http://schemas.microsoft.com/office/drawing/2014/main" id="{C8310DF0-4CC4-FF2E-1631-82EB2DA233D2}"/>
                  </a:ext>
                </a:extLst>
              </p:cNvPr>
              <p:cNvSpPr txBox="1">
                <a:spLocks noRot="1" noChangeAspect="1" noMove="1" noResize="1" noEditPoints="1" noAdjustHandles="1" noChangeArrowheads="1" noChangeShapeType="1" noTextEdit="1"/>
              </p:cNvSpPr>
              <p:nvPr/>
            </p:nvSpPr>
            <p:spPr>
              <a:xfrm>
                <a:off x="4702385" y="2789546"/>
                <a:ext cx="336952" cy="369332"/>
              </a:xfrm>
              <a:prstGeom prst="rect">
                <a:avLst/>
              </a:prstGeom>
              <a:blipFill>
                <a:blip r:embed="rId25"/>
                <a:stretch>
                  <a:fillRect b="-13333"/>
                </a:stretch>
              </a:blipFill>
            </p:spPr>
            <p:txBody>
              <a:bodyPr/>
              <a:lstStyle/>
              <a:p>
                <a:r>
                  <a:rPr lang="en-US">
                    <a:noFill/>
                  </a:rPr>
                  <a:t> </a:t>
                </a:r>
              </a:p>
            </p:txBody>
          </p:sp>
        </mc:Fallback>
      </mc:AlternateContent>
      <p:sp>
        <p:nvSpPr>
          <p:cNvPr id="123" name="TextBox 122">
            <a:extLst>
              <a:ext uri="{FF2B5EF4-FFF2-40B4-BE49-F238E27FC236}">
                <a16:creationId xmlns:a16="http://schemas.microsoft.com/office/drawing/2014/main" id="{6689EDF2-FE4C-6569-DA95-59AE427CA898}"/>
              </a:ext>
            </a:extLst>
          </p:cNvPr>
          <p:cNvSpPr txBox="1"/>
          <p:nvPr/>
        </p:nvSpPr>
        <p:spPr>
          <a:xfrm>
            <a:off x="3132944" y="3822492"/>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D32216EB-0F4B-3761-BFA9-D96F510C4B66}"/>
                  </a:ext>
                </a:extLst>
              </p:cNvPr>
              <p:cNvSpPr txBox="1"/>
              <p:nvPr/>
            </p:nvSpPr>
            <p:spPr>
              <a:xfrm>
                <a:off x="3045994" y="2884883"/>
                <a:ext cx="2952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bg1">
                              <a:lumMod val="85000"/>
                            </a:schemeClr>
                          </a:solidFill>
                          <a:latin typeface="Cambria Math" panose="02040503050406030204" pitchFamily="18" charset="0"/>
                        </a:rPr>
                        <m:t>,</m:t>
                      </m:r>
                    </m:oMath>
                  </m:oMathPara>
                </a14:m>
                <a:endParaRPr lang="en-US" dirty="0">
                  <a:solidFill>
                    <a:schemeClr val="bg1">
                      <a:lumMod val="85000"/>
                    </a:schemeClr>
                  </a:solidFill>
                </a:endParaRPr>
              </a:p>
            </p:txBody>
          </p:sp>
        </mc:Choice>
        <mc:Fallback xmlns="">
          <p:sp>
            <p:nvSpPr>
              <p:cNvPr id="124" name="TextBox 123">
                <a:extLst>
                  <a:ext uri="{FF2B5EF4-FFF2-40B4-BE49-F238E27FC236}">
                    <a16:creationId xmlns:a16="http://schemas.microsoft.com/office/drawing/2014/main" id="{D32216EB-0F4B-3761-BFA9-D96F510C4B66}"/>
                  </a:ext>
                </a:extLst>
              </p:cNvPr>
              <p:cNvSpPr txBox="1">
                <a:spLocks noRot="1" noChangeAspect="1" noMove="1" noResize="1" noEditPoints="1" noAdjustHandles="1" noChangeArrowheads="1" noChangeShapeType="1" noTextEdit="1"/>
              </p:cNvSpPr>
              <p:nvPr/>
            </p:nvSpPr>
            <p:spPr>
              <a:xfrm>
                <a:off x="3045994" y="2884883"/>
                <a:ext cx="295274" cy="369332"/>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2839E161-9EBB-E1A3-8455-F34034B2C685}"/>
                  </a:ext>
                </a:extLst>
              </p:cNvPr>
              <p:cNvSpPr txBox="1"/>
              <p:nvPr/>
            </p:nvSpPr>
            <p:spPr>
              <a:xfrm>
                <a:off x="1714659" y="4982206"/>
                <a:ext cx="2952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bg1">
                              <a:lumMod val="85000"/>
                            </a:schemeClr>
                          </a:solidFill>
                          <a:latin typeface="Cambria Math" panose="02040503050406030204" pitchFamily="18" charset="0"/>
                        </a:rPr>
                        <m:t>,</m:t>
                      </m:r>
                    </m:oMath>
                  </m:oMathPara>
                </a14:m>
                <a:endParaRPr lang="en-US" dirty="0">
                  <a:solidFill>
                    <a:schemeClr val="bg1">
                      <a:lumMod val="85000"/>
                    </a:schemeClr>
                  </a:solidFill>
                </a:endParaRPr>
              </a:p>
            </p:txBody>
          </p:sp>
        </mc:Choice>
        <mc:Fallback xmlns="">
          <p:sp>
            <p:nvSpPr>
              <p:cNvPr id="125" name="TextBox 124">
                <a:extLst>
                  <a:ext uri="{FF2B5EF4-FFF2-40B4-BE49-F238E27FC236}">
                    <a16:creationId xmlns:a16="http://schemas.microsoft.com/office/drawing/2014/main" id="{2839E161-9EBB-E1A3-8455-F34034B2C685}"/>
                  </a:ext>
                </a:extLst>
              </p:cNvPr>
              <p:cNvSpPr txBox="1">
                <a:spLocks noRot="1" noChangeAspect="1" noMove="1" noResize="1" noEditPoints="1" noAdjustHandles="1" noChangeArrowheads="1" noChangeShapeType="1" noTextEdit="1"/>
              </p:cNvSpPr>
              <p:nvPr/>
            </p:nvSpPr>
            <p:spPr>
              <a:xfrm>
                <a:off x="1714659" y="4982206"/>
                <a:ext cx="295274" cy="369332"/>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B1AA814E-1B83-E075-804F-9BB488961A54}"/>
                  </a:ext>
                </a:extLst>
              </p:cNvPr>
              <p:cNvSpPr txBox="1"/>
              <p:nvPr/>
            </p:nvSpPr>
            <p:spPr>
              <a:xfrm>
                <a:off x="3336521" y="5007332"/>
                <a:ext cx="2952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bg1">
                              <a:lumMod val="85000"/>
                            </a:schemeClr>
                          </a:solidFill>
                          <a:latin typeface="Cambria Math" panose="02040503050406030204" pitchFamily="18" charset="0"/>
                        </a:rPr>
                        <m:t>,</m:t>
                      </m:r>
                    </m:oMath>
                  </m:oMathPara>
                </a14:m>
                <a:endParaRPr lang="en-US" dirty="0">
                  <a:solidFill>
                    <a:schemeClr val="bg1">
                      <a:lumMod val="85000"/>
                    </a:schemeClr>
                  </a:solidFill>
                </a:endParaRPr>
              </a:p>
            </p:txBody>
          </p:sp>
        </mc:Choice>
        <mc:Fallback xmlns="">
          <p:sp>
            <p:nvSpPr>
              <p:cNvPr id="126" name="TextBox 125">
                <a:extLst>
                  <a:ext uri="{FF2B5EF4-FFF2-40B4-BE49-F238E27FC236}">
                    <a16:creationId xmlns:a16="http://schemas.microsoft.com/office/drawing/2014/main" id="{B1AA814E-1B83-E075-804F-9BB488961A54}"/>
                  </a:ext>
                </a:extLst>
              </p:cNvPr>
              <p:cNvSpPr txBox="1">
                <a:spLocks noRot="1" noChangeAspect="1" noMove="1" noResize="1" noEditPoints="1" noAdjustHandles="1" noChangeArrowheads="1" noChangeShapeType="1" noTextEdit="1"/>
              </p:cNvSpPr>
              <p:nvPr/>
            </p:nvSpPr>
            <p:spPr>
              <a:xfrm>
                <a:off x="3336521" y="5007332"/>
                <a:ext cx="295274" cy="369332"/>
              </a:xfrm>
              <a:prstGeom prst="rect">
                <a:avLst/>
              </a:prstGeom>
              <a:blipFill>
                <a:blip r:embed="rId28"/>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990C86B-AE49-DA21-03A9-B6A6E19A9F98}"/>
              </a:ext>
            </a:extLst>
          </p:cNvPr>
          <p:cNvSpPr txBox="1"/>
          <p:nvPr/>
        </p:nvSpPr>
        <p:spPr>
          <a:xfrm rot="20029637">
            <a:off x="1493982" y="2634700"/>
            <a:ext cx="11424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Binding</a:t>
            </a:r>
          </a:p>
        </p:txBody>
      </p:sp>
      <p:sp>
        <p:nvSpPr>
          <p:cNvPr id="17" name="TextBox 16">
            <a:extLst>
              <a:ext uri="{FF2B5EF4-FFF2-40B4-BE49-F238E27FC236}">
                <a16:creationId xmlns:a16="http://schemas.microsoft.com/office/drawing/2014/main" id="{9CB532FD-5EC7-2664-DFF7-A5278A0B548A}"/>
              </a:ext>
            </a:extLst>
          </p:cNvPr>
          <p:cNvSpPr txBox="1"/>
          <p:nvPr/>
        </p:nvSpPr>
        <p:spPr>
          <a:xfrm rot="19188405">
            <a:off x="9596038" y="3545495"/>
            <a:ext cx="218352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Single theorem soundness</a:t>
            </a:r>
          </a:p>
        </p:txBody>
      </p:sp>
      <p:grpSp>
        <p:nvGrpSpPr>
          <p:cNvPr id="20" name="Group 19">
            <a:extLst>
              <a:ext uri="{FF2B5EF4-FFF2-40B4-BE49-F238E27FC236}">
                <a16:creationId xmlns:a16="http://schemas.microsoft.com/office/drawing/2014/main" id="{71E5C103-808B-76B7-B380-86272ACE5D64}"/>
              </a:ext>
            </a:extLst>
          </p:cNvPr>
          <p:cNvGrpSpPr/>
          <p:nvPr/>
        </p:nvGrpSpPr>
        <p:grpSpPr>
          <a:xfrm>
            <a:off x="6112028" y="2215155"/>
            <a:ext cx="2260433" cy="3416858"/>
            <a:chOff x="1794071" y="1701540"/>
            <a:chExt cx="4546270" cy="5323715"/>
          </a:xfrm>
        </p:grpSpPr>
        <p:grpSp>
          <p:nvGrpSpPr>
            <p:cNvPr id="21" name="Group 20">
              <a:extLst>
                <a:ext uri="{FF2B5EF4-FFF2-40B4-BE49-F238E27FC236}">
                  <a16:creationId xmlns:a16="http://schemas.microsoft.com/office/drawing/2014/main" id="{428C9653-5340-7DF0-A4BF-9FAACE652F9C}"/>
                </a:ext>
              </a:extLst>
            </p:cNvPr>
            <p:cNvGrpSpPr/>
            <p:nvPr/>
          </p:nvGrpSpPr>
          <p:grpSpPr>
            <a:xfrm>
              <a:off x="2535382" y="3091507"/>
              <a:ext cx="929148" cy="555219"/>
              <a:chOff x="5981265" y="1805834"/>
              <a:chExt cx="929148" cy="555219"/>
            </a:xfrm>
          </p:grpSpPr>
          <p:sp>
            <p:nvSpPr>
              <p:cNvPr id="49" name="Rounded Rectangle 48">
                <a:extLst>
                  <a:ext uri="{FF2B5EF4-FFF2-40B4-BE49-F238E27FC236}">
                    <a16:creationId xmlns:a16="http://schemas.microsoft.com/office/drawing/2014/main" id="{40873900-0932-80CB-A242-E9008A89F0C1}"/>
                  </a:ext>
                </a:extLst>
              </p:cNvPr>
              <p:cNvSpPr/>
              <p:nvPr/>
            </p:nvSpPr>
            <p:spPr>
              <a:xfrm>
                <a:off x="5981265" y="1827744"/>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0" name="Graphic 49" descr="Checkbox Checked outline">
                <a:extLst>
                  <a:ext uri="{FF2B5EF4-FFF2-40B4-BE49-F238E27FC236}">
                    <a16:creationId xmlns:a16="http://schemas.microsoft.com/office/drawing/2014/main" id="{026C7781-CE1A-0C53-2C9B-82045701CDA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011570" y="1805834"/>
                <a:ext cx="290805" cy="290805"/>
              </a:xfrm>
              <a:prstGeom prst="rect">
                <a:avLst/>
              </a:prstGeom>
            </p:spPr>
          </p:pic>
          <p:grpSp>
            <p:nvGrpSpPr>
              <p:cNvPr id="51" name="Group 50">
                <a:extLst>
                  <a:ext uri="{FF2B5EF4-FFF2-40B4-BE49-F238E27FC236}">
                    <a16:creationId xmlns:a16="http://schemas.microsoft.com/office/drawing/2014/main" id="{D284560C-FD16-236D-D12F-34F9F85E18D3}"/>
                  </a:ext>
                </a:extLst>
              </p:cNvPr>
              <p:cNvGrpSpPr/>
              <p:nvPr/>
            </p:nvGrpSpPr>
            <p:grpSpPr>
              <a:xfrm>
                <a:off x="6011570" y="1893645"/>
                <a:ext cx="745742" cy="467408"/>
                <a:chOff x="6011570" y="1893645"/>
                <a:chExt cx="745742" cy="467408"/>
              </a:xfrm>
            </p:grpSpPr>
            <p:pic>
              <p:nvPicPr>
                <p:cNvPr id="52" name="Graphic 51" descr="Checkbox Checked outline">
                  <a:extLst>
                    <a:ext uri="{FF2B5EF4-FFF2-40B4-BE49-F238E27FC236}">
                      <a16:creationId xmlns:a16="http://schemas.microsoft.com/office/drawing/2014/main" id="{1BA307F1-19C1-7FA2-940E-4E3837E6891B}"/>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011570" y="2070248"/>
                  <a:ext cx="290805" cy="290805"/>
                </a:xfrm>
                <a:prstGeom prst="rect">
                  <a:avLst/>
                </a:prstGeom>
              </p:spPr>
            </p:pic>
            <p:sp>
              <p:nvSpPr>
                <p:cNvPr id="53" name="Freeform 52">
                  <a:extLst>
                    <a:ext uri="{FF2B5EF4-FFF2-40B4-BE49-F238E27FC236}">
                      <a16:creationId xmlns:a16="http://schemas.microsoft.com/office/drawing/2014/main" id="{7B062651-2676-2AB9-96E3-2904961D82FC}"/>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a:extLst>
                    <a:ext uri="{FF2B5EF4-FFF2-40B4-BE49-F238E27FC236}">
                      <a16:creationId xmlns:a16="http://schemas.microsoft.com/office/drawing/2014/main" id="{E05368BA-7A1E-87C0-CC77-4A050479829C}"/>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2" name="Group 21">
              <a:extLst>
                <a:ext uri="{FF2B5EF4-FFF2-40B4-BE49-F238E27FC236}">
                  <a16:creationId xmlns:a16="http://schemas.microsoft.com/office/drawing/2014/main" id="{458DF270-B80E-98C9-FDB9-E7E99BC32B2F}"/>
                </a:ext>
              </a:extLst>
            </p:cNvPr>
            <p:cNvGrpSpPr/>
            <p:nvPr/>
          </p:nvGrpSpPr>
          <p:grpSpPr>
            <a:xfrm>
              <a:off x="4482045" y="4382422"/>
              <a:ext cx="929148" cy="555219"/>
              <a:chOff x="5981267" y="1805834"/>
              <a:chExt cx="929148" cy="555219"/>
            </a:xfrm>
          </p:grpSpPr>
          <p:sp>
            <p:nvSpPr>
              <p:cNvPr id="43" name="Rounded Rectangle 42">
                <a:extLst>
                  <a:ext uri="{FF2B5EF4-FFF2-40B4-BE49-F238E27FC236}">
                    <a16:creationId xmlns:a16="http://schemas.microsoft.com/office/drawing/2014/main" id="{BBE911D8-7F81-64E0-18A9-110F04BEDE3E}"/>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4" name="Graphic 43" descr="Checkbox Checked outline">
                <a:extLst>
                  <a:ext uri="{FF2B5EF4-FFF2-40B4-BE49-F238E27FC236}">
                    <a16:creationId xmlns:a16="http://schemas.microsoft.com/office/drawing/2014/main" id="{32FAACD9-2337-0B91-2F59-122C73347A4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011570" y="1805834"/>
                <a:ext cx="290805" cy="290805"/>
              </a:xfrm>
              <a:prstGeom prst="rect">
                <a:avLst/>
              </a:prstGeom>
            </p:spPr>
          </p:pic>
          <p:grpSp>
            <p:nvGrpSpPr>
              <p:cNvPr id="45" name="Group 44">
                <a:extLst>
                  <a:ext uri="{FF2B5EF4-FFF2-40B4-BE49-F238E27FC236}">
                    <a16:creationId xmlns:a16="http://schemas.microsoft.com/office/drawing/2014/main" id="{1B1163CF-2EC2-B3A0-D15D-88BB052DE7B8}"/>
                  </a:ext>
                </a:extLst>
              </p:cNvPr>
              <p:cNvGrpSpPr/>
              <p:nvPr/>
            </p:nvGrpSpPr>
            <p:grpSpPr>
              <a:xfrm>
                <a:off x="6011570" y="1893645"/>
                <a:ext cx="745742" cy="467408"/>
                <a:chOff x="6011570" y="1893645"/>
                <a:chExt cx="745742" cy="467408"/>
              </a:xfrm>
            </p:grpSpPr>
            <p:pic>
              <p:nvPicPr>
                <p:cNvPr id="46" name="Graphic 45" descr="Checkbox Checked outline">
                  <a:extLst>
                    <a:ext uri="{FF2B5EF4-FFF2-40B4-BE49-F238E27FC236}">
                      <a16:creationId xmlns:a16="http://schemas.microsoft.com/office/drawing/2014/main" id="{5D675DA5-89E1-324F-173D-A513DE309FD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011570" y="2070248"/>
                  <a:ext cx="290805" cy="290805"/>
                </a:xfrm>
                <a:prstGeom prst="rect">
                  <a:avLst/>
                </a:prstGeom>
              </p:spPr>
            </p:pic>
            <p:sp>
              <p:nvSpPr>
                <p:cNvPr id="47" name="Freeform 46">
                  <a:extLst>
                    <a:ext uri="{FF2B5EF4-FFF2-40B4-BE49-F238E27FC236}">
                      <a16:creationId xmlns:a16="http://schemas.microsoft.com/office/drawing/2014/main" id="{AB2899FE-A46F-84A1-5DF9-EA728C70A77F}"/>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a:extLst>
                    <a:ext uri="{FF2B5EF4-FFF2-40B4-BE49-F238E27FC236}">
                      <a16:creationId xmlns:a16="http://schemas.microsoft.com/office/drawing/2014/main" id="{E24131D2-D328-8C46-C7D2-28C708738B1F}"/>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a:extLst>
                <a:ext uri="{FF2B5EF4-FFF2-40B4-BE49-F238E27FC236}">
                  <a16:creationId xmlns:a16="http://schemas.microsoft.com/office/drawing/2014/main" id="{931F9A16-269C-3E86-5273-A5A1978636DC}"/>
                </a:ext>
              </a:extLst>
            </p:cNvPr>
            <p:cNvGrpSpPr/>
            <p:nvPr/>
          </p:nvGrpSpPr>
          <p:grpSpPr>
            <a:xfrm>
              <a:off x="5411193" y="1701540"/>
              <a:ext cx="929148" cy="555219"/>
              <a:chOff x="5981267" y="1805834"/>
              <a:chExt cx="929148" cy="555219"/>
            </a:xfrm>
          </p:grpSpPr>
          <p:sp>
            <p:nvSpPr>
              <p:cNvPr id="37" name="Rounded Rectangle 36">
                <a:extLst>
                  <a:ext uri="{FF2B5EF4-FFF2-40B4-BE49-F238E27FC236}">
                    <a16:creationId xmlns:a16="http://schemas.microsoft.com/office/drawing/2014/main" id="{318D1FCE-A97A-8754-9DB5-4E221CA4AF58}"/>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8" name="Graphic 37" descr="Checkbox Checked outline">
                <a:extLst>
                  <a:ext uri="{FF2B5EF4-FFF2-40B4-BE49-F238E27FC236}">
                    <a16:creationId xmlns:a16="http://schemas.microsoft.com/office/drawing/2014/main" id="{1354A96F-3153-7FE0-714C-CEFA49CEDCCE}"/>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011570" y="1805834"/>
                <a:ext cx="290805" cy="290805"/>
              </a:xfrm>
              <a:prstGeom prst="rect">
                <a:avLst/>
              </a:prstGeom>
            </p:spPr>
          </p:pic>
          <p:grpSp>
            <p:nvGrpSpPr>
              <p:cNvPr id="39" name="Group 38">
                <a:extLst>
                  <a:ext uri="{FF2B5EF4-FFF2-40B4-BE49-F238E27FC236}">
                    <a16:creationId xmlns:a16="http://schemas.microsoft.com/office/drawing/2014/main" id="{95B7AC1D-B9E6-C7F5-3750-F566D844C8EB}"/>
                  </a:ext>
                </a:extLst>
              </p:cNvPr>
              <p:cNvGrpSpPr/>
              <p:nvPr/>
            </p:nvGrpSpPr>
            <p:grpSpPr>
              <a:xfrm>
                <a:off x="6011570" y="1893645"/>
                <a:ext cx="745742" cy="467408"/>
                <a:chOff x="6011570" y="1893645"/>
                <a:chExt cx="745742" cy="467408"/>
              </a:xfrm>
            </p:grpSpPr>
            <p:pic>
              <p:nvPicPr>
                <p:cNvPr id="40" name="Graphic 39" descr="Checkbox Checked outline">
                  <a:extLst>
                    <a:ext uri="{FF2B5EF4-FFF2-40B4-BE49-F238E27FC236}">
                      <a16:creationId xmlns:a16="http://schemas.microsoft.com/office/drawing/2014/main" id="{2FE8D172-4BC7-1CD5-ED0E-E9612DC546C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011570" y="2070248"/>
                  <a:ext cx="290805" cy="290805"/>
                </a:xfrm>
                <a:prstGeom prst="rect">
                  <a:avLst/>
                </a:prstGeom>
              </p:spPr>
            </p:pic>
            <p:sp>
              <p:nvSpPr>
                <p:cNvPr id="41" name="Freeform 40">
                  <a:extLst>
                    <a:ext uri="{FF2B5EF4-FFF2-40B4-BE49-F238E27FC236}">
                      <a16:creationId xmlns:a16="http://schemas.microsoft.com/office/drawing/2014/main" id="{19824FE7-DAF1-0C75-6CB7-378EA12169D9}"/>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76A40AAB-DB3E-2F5D-B00D-C1CE4A75427C}"/>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4" name="Straight Arrow Connector 23">
              <a:extLst>
                <a:ext uri="{FF2B5EF4-FFF2-40B4-BE49-F238E27FC236}">
                  <a16:creationId xmlns:a16="http://schemas.microsoft.com/office/drawing/2014/main" id="{63822347-4154-22C5-B7E4-FD375E76D6F8}"/>
                </a:ext>
              </a:extLst>
            </p:cNvPr>
            <p:cNvCxnSpPr>
              <a:cxnSpLocks/>
              <a:stCxn id="37" idx="1"/>
              <a:endCxn id="49" idx="0"/>
            </p:cNvCxnSpPr>
            <p:nvPr/>
          </p:nvCxnSpPr>
          <p:spPr>
            <a:xfrm flipH="1">
              <a:off x="2999958" y="1981546"/>
              <a:ext cx="2411235" cy="113187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5" name="Straight Arrow Connector 24">
              <a:extLst>
                <a:ext uri="{FF2B5EF4-FFF2-40B4-BE49-F238E27FC236}">
                  <a16:creationId xmlns:a16="http://schemas.microsoft.com/office/drawing/2014/main" id="{62489114-516A-9D3D-8F7F-C718F4472967}"/>
                </a:ext>
              </a:extLst>
            </p:cNvPr>
            <p:cNvCxnSpPr>
              <a:cxnSpLocks/>
              <a:stCxn id="49" idx="3"/>
            </p:cNvCxnSpPr>
            <p:nvPr/>
          </p:nvCxnSpPr>
          <p:spPr>
            <a:xfrm>
              <a:off x="3464532" y="3371513"/>
              <a:ext cx="1529191" cy="101090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50F5A1E-EF60-06EE-A188-FDDE90026279}"/>
                    </a:ext>
                  </a:extLst>
                </p:cNvPr>
                <p:cNvSpPr txBox="1"/>
                <p:nvPr/>
              </p:nvSpPr>
              <p:spPr>
                <a:xfrm>
                  <a:off x="1794071" y="3617099"/>
                  <a:ext cx="237055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m:t>
                            </m:r>
                          </m:sub>
                        </m:sSub>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6" name="TextBox 25">
                  <a:extLst>
                    <a:ext uri="{FF2B5EF4-FFF2-40B4-BE49-F238E27FC236}">
                      <a16:creationId xmlns:a16="http://schemas.microsoft.com/office/drawing/2014/main" id="{850F5A1E-EF60-06EE-A188-FDDE90026279}"/>
                    </a:ext>
                  </a:extLst>
                </p:cNvPr>
                <p:cNvSpPr txBox="1">
                  <a:spLocks noRot="1" noChangeAspect="1" noMove="1" noResize="1" noEditPoints="1" noAdjustHandles="1" noChangeArrowheads="1" noChangeShapeType="1" noTextEdit="1"/>
                </p:cNvSpPr>
                <p:nvPr/>
              </p:nvSpPr>
              <p:spPr>
                <a:xfrm>
                  <a:off x="1794071" y="3617099"/>
                  <a:ext cx="2370558" cy="575446"/>
                </a:xfrm>
                <a:prstGeom prst="rect">
                  <a:avLst/>
                </a:prstGeom>
                <a:blipFill>
                  <a:blip r:embed="rId31"/>
                  <a:stretch>
                    <a:fillRect l="-1064" r="-106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4976EDE-E465-BB5F-002B-7E56CCCCE354}"/>
                    </a:ext>
                  </a:extLst>
                </p:cNvPr>
                <p:cNvSpPr txBox="1"/>
                <p:nvPr/>
              </p:nvSpPr>
              <p:spPr>
                <a:xfrm>
                  <a:off x="3599103" y="4924973"/>
                  <a:ext cx="143282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01</m:t>
                            </m:r>
                          </m:sub>
                        </m:sSub>
                        <m:r>
                          <a:rPr lang="en-US" b="0" i="1" smtClean="0">
                            <a:solidFill>
                              <a:schemeClr val="accent2">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01</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7" name="TextBox 26">
                  <a:extLst>
                    <a:ext uri="{FF2B5EF4-FFF2-40B4-BE49-F238E27FC236}">
                      <a16:creationId xmlns:a16="http://schemas.microsoft.com/office/drawing/2014/main" id="{24976EDE-E465-BB5F-002B-7E56CCCCE354}"/>
                    </a:ext>
                  </a:extLst>
                </p:cNvPr>
                <p:cNvSpPr txBox="1">
                  <a:spLocks noRot="1" noChangeAspect="1" noMove="1" noResize="1" noEditPoints="1" noAdjustHandles="1" noChangeArrowheads="1" noChangeShapeType="1" noTextEdit="1"/>
                </p:cNvSpPr>
                <p:nvPr/>
              </p:nvSpPr>
              <p:spPr>
                <a:xfrm>
                  <a:off x="3599103" y="4924973"/>
                  <a:ext cx="1432828" cy="575446"/>
                </a:xfrm>
                <a:prstGeom prst="rect">
                  <a:avLst/>
                </a:prstGeom>
                <a:blipFill>
                  <a:blip r:embed="rId32"/>
                  <a:stretch>
                    <a:fillRect l="-3509" r="-912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4AE65BA-F148-4165-178A-B5BCFB8B10DF}"/>
                    </a:ext>
                  </a:extLst>
                </p:cNvPr>
                <p:cNvSpPr txBox="1"/>
                <p:nvPr/>
              </p:nvSpPr>
              <p:spPr>
                <a:xfrm flipH="1">
                  <a:off x="5042614" y="2236645"/>
                  <a:ext cx="327253"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𝑝𝑘</m:t>
                        </m:r>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𝑠𝑘</m:t>
                        </m:r>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8" name="TextBox 27">
                  <a:extLst>
                    <a:ext uri="{FF2B5EF4-FFF2-40B4-BE49-F238E27FC236}">
                      <a16:creationId xmlns:a16="http://schemas.microsoft.com/office/drawing/2014/main" id="{B4AE65BA-F148-4165-178A-B5BCFB8B10DF}"/>
                    </a:ext>
                  </a:extLst>
                </p:cNvPr>
                <p:cNvSpPr txBox="1">
                  <a:spLocks noRot="1" noChangeAspect="1" noMove="1" noResize="1" noEditPoints="1" noAdjustHandles="1" noChangeArrowheads="1" noChangeShapeType="1" noTextEdit="1"/>
                </p:cNvSpPr>
                <p:nvPr/>
              </p:nvSpPr>
              <p:spPr>
                <a:xfrm flipH="1">
                  <a:off x="5042614" y="2236645"/>
                  <a:ext cx="327253" cy="575446"/>
                </a:xfrm>
                <a:prstGeom prst="rect">
                  <a:avLst/>
                </a:prstGeom>
                <a:blipFill>
                  <a:blip r:embed="rId33"/>
                  <a:stretch>
                    <a:fillRect l="-14286" r="-450000" b="-13333"/>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61EC29EB-0DD0-DAD2-CCF5-5A17E2965E2A}"/>
                </a:ext>
              </a:extLst>
            </p:cNvPr>
            <p:cNvGrpSpPr/>
            <p:nvPr/>
          </p:nvGrpSpPr>
          <p:grpSpPr>
            <a:xfrm>
              <a:off x="3166957" y="5987951"/>
              <a:ext cx="929148" cy="555219"/>
              <a:chOff x="5981267" y="1805834"/>
              <a:chExt cx="929148" cy="555219"/>
            </a:xfrm>
          </p:grpSpPr>
          <p:sp>
            <p:nvSpPr>
              <p:cNvPr id="31" name="Rounded Rectangle 30">
                <a:extLst>
                  <a:ext uri="{FF2B5EF4-FFF2-40B4-BE49-F238E27FC236}">
                    <a16:creationId xmlns:a16="http://schemas.microsoft.com/office/drawing/2014/main" id="{CA3EA37C-98C4-827F-6F01-54DEE6F15FBE}"/>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2" name="Graphic 31" descr="Checkbox Checked outline">
                <a:extLst>
                  <a:ext uri="{FF2B5EF4-FFF2-40B4-BE49-F238E27FC236}">
                    <a16:creationId xmlns:a16="http://schemas.microsoft.com/office/drawing/2014/main" id="{9CD038DA-4E97-15BF-DEC2-8E8F53CD7FF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011570" y="1805834"/>
                <a:ext cx="290805" cy="290805"/>
              </a:xfrm>
              <a:prstGeom prst="rect">
                <a:avLst/>
              </a:prstGeom>
            </p:spPr>
          </p:pic>
          <p:grpSp>
            <p:nvGrpSpPr>
              <p:cNvPr id="33" name="Group 32">
                <a:extLst>
                  <a:ext uri="{FF2B5EF4-FFF2-40B4-BE49-F238E27FC236}">
                    <a16:creationId xmlns:a16="http://schemas.microsoft.com/office/drawing/2014/main" id="{5A76EF96-5615-C35B-5982-4662FD9804BA}"/>
                  </a:ext>
                </a:extLst>
              </p:cNvPr>
              <p:cNvGrpSpPr/>
              <p:nvPr/>
            </p:nvGrpSpPr>
            <p:grpSpPr>
              <a:xfrm>
                <a:off x="6011570" y="1893645"/>
                <a:ext cx="745742" cy="467408"/>
                <a:chOff x="6011570" y="1893645"/>
                <a:chExt cx="745742" cy="467408"/>
              </a:xfrm>
            </p:grpSpPr>
            <p:pic>
              <p:nvPicPr>
                <p:cNvPr id="34" name="Graphic 33" descr="Checkbox Checked outline">
                  <a:extLst>
                    <a:ext uri="{FF2B5EF4-FFF2-40B4-BE49-F238E27FC236}">
                      <a16:creationId xmlns:a16="http://schemas.microsoft.com/office/drawing/2014/main" id="{3B7A1F3D-6DF1-BAC9-59F6-595AB6C4273A}"/>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011570" y="2070248"/>
                  <a:ext cx="290805" cy="290805"/>
                </a:xfrm>
                <a:prstGeom prst="rect">
                  <a:avLst/>
                </a:prstGeom>
              </p:spPr>
            </p:pic>
            <p:sp>
              <p:nvSpPr>
                <p:cNvPr id="35" name="Freeform 34">
                  <a:extLst>
                    <a:ext uri="{FF2B5EF4-FFF2-40B4-BE49-F238E27FC236}">
                      <a16:creationId xmlns:a16="http://schemas.microsoft.com/office/drawing/2014/main" id="{EFF0C615-5E38-4EB6-7DFE-8F850C890679}"/>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D8C6C7CC-8BC5-EF9B-BF64-56B513EB6F28}"/>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91A07DC-67C5-AA16-2652-F7962FD5683B}"/>
                    </a:ext>
                  </a:extLst>
                </p:cNvPr>
                <p:cNvSpPr txBox="1"/>
                <p:nvPr/>
              </p:nvSpPr>
              <p:spPr>
                <a:xfrm>
                  <a:off x="2429357" y="6449809"/>
                  <a:ext cx="1307152"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accent2">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30" name="TextBox 29">
                  <a:extLst>
                    <a:ext uri="{FF2B5EF4-FFF2-40B4-BE49-F238E27FC236}">
                      <a16:creationId xmlns:a16="http://schemas.microsoft.com/office/drawing/2014/main" id="{E91A07DC-67C5-AA16-2652-F7962FD5683B}"/>
                    </a:ext>
                  </a:extLst>
                </p:cNvPr>
                <p:cNvSpPr txBox="1">
                  <a:spLocks noRot="1" noChangeAspect="1" noMove="1" noResize="1" noEditPoints="1" noAdjustHandles="1" noChangeArrowheads="1" noChangeShapeType="1" noTextEdit="1"/>
                </p:cNvSpPr>
                <p:nvPr/>
              </p:nvSpPr>
              <p:spPr>
                <a:xfrm>
                  <a:off x="2429357" y="6449809"/>
                  <a:ext cx="1307152" cy="575446"/>
                </a:xfrm>
                <a:prstGeom prst="rect">
                  <a:avLst/>
                </a:prstGeom>
                <a:blipFill>
                  <a:blip r:embed="rId34"/>
                  <a:stretch>
                    <a:fillRect l="-1887" r="-81132" b="-13333"/>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E8F3AF0D-A287-7BA2-075F-8984ADD7EDB8}"/>
              </a:ext>
            </a:extLst>
          </p:cNvPr>
          <p:cNvSpPr txBox="1"/>
          <p:nvPr/>
        </p:nvSpPr>
        <p:spPr>
          <a:xfrm>
            <a:off x="7311715" y="4499839"/>
            <a:ext cx="99543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pseudo</a:t>
            </a:r>
          </a:p>
        </p:txBody>
      </p:sp>
      <p:sp>
        <p:nvSpPr>
          <p:cNvPr id="15" name="TextBox 14">
            <a:extLst>
              <a:ext uri="{FF2B5EF4-FFF2-40B4-BE49-F238E27FC236}">
                <a16:creationId xmlns:a16="http://schemas.microsoft.com/office/drawing/2014/main" id="{27597CA5-62B3-4D1E-37C7-F564EE32F89B}"/>
              </a:ext>
            </a:extLst>
          </p:cNvPr>
          <p:cNvSpPr txBox="1"/>
          <p:nvPr/>
        </p:nvSpPr>
        <p:spPr>
          <a:xfrm>
            <a:off x="6669498" y="5447739"/>
            <a:ext cx="99543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pseudo</a:t>
            </a:r>
          </a:p>
        </p:txBody>
      </p:sp>
      <p:sp>
        <p:nvSpPr>
          <p:cNvPr id="18" name="TextBox 17">
            <a:extLst>
              <a:ext uri="{FF2B5EF4-FFF2-40B4-BE49-F238E27FC236}">
                <a16:creationId xmlns:a16="http://schemas.microsoft.com/office/drawing/2014/main" id="{6983A9BC-7029-5E58-6C5E-B46CCB7AF5E5}"/>
              </a:ext>
            </a:extLst>
          </p:cNvPr>
          <p:cNvSpPr txBox="1"/>
          <p:nvPr/>
        </p:nvSpPr>
        <p:spPr>
          <a:xfrm>
            <a:off x="6118517" y="3651322"/>
            <a:ext cx="99543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pseudo</a:t>
            </a:r>
          </a:p>
        </p:txBody>
      </p:sp>
      <p:sp>
        <p:nvSpPr>
          <p:cNvPr id="19" name="TextBox 18">
            <a:extLst>
              <a:ext uri="{FF2B5EF4-FFF2-40B4-BE49-F238E27FC236}">
                <a16:creationId xmlns:a16="http://schemas.microsoft.com/office/drawing/2014/main" id="{AEB54F1A-E21D-5399-1161-E55453B5F652}"/>
              </a:ext>
            </a:extLst>
          </p:cNvPr>
          <p:cNvSpPr txBox="1"/>
          <p:nvPr/>
        </p:nvSpPr>
        <p:spPr>
          <a:xfrm>
            <a:off x="7712146" y="2754845"/>
            <a:ext cx="99543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pseudo</a:t>
            </a:r>
          </a:p>
        </p:txBody>
      </p:sp>
    </p:spTree>
    <p:extLst>
      <p:ext uri="{BB962C8B-B14F-4D97-AF65-F5344CB8AC3E}">
        <p14:creationId xmlns:p14="http://schemas.microsoft.com/office/powerpoint/2010/main" val="1676587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F669A2-6145-88F6-4AA5-2FCA00983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67A9E-6034-8F28-0F8A-844B34F8C313}"/>
              </a:ext>
            </a:extLst>
          </p:cNvPr>
          <p:cNvSpPr>
            <a:spLocks noGrp="1"/>
          </p:cNvSpPr>
          <p:nvPr>
            <p:ph type="title"/>
          </p:nvPr>
        </p:nvSpPr>
        <p:spPr>
          <a:xfrm>
            <a:off x="336884" y="528332"/>
            <a:ext cx="11325060" cy="771079"/>
          </a:xfrm>
        </p:spPr>
        <p:txBody>
          <a:bodyPr>
            <a:normAutofit/>
          </a:bodyPr>
          <a:lstStyle/>
          <a:p>
            <a:r>
              <a:rPr lang="en-US" sz="3600" dirty="0"/>
              <a:t>Proof Intuition: Uniqueness</a:t>
            </a:r>
          </a:p>
        </p:txBody>
      </p:sp>
      <p:pic>
        <p:nvPicPr>
          <p:cNvPr id="54" name="Graphic 53" descr="Add outline">
            <a:extLst>
              <a:ext uri="{FF2B5EF4-FFF2-40B4-BE49-F238E27FC236}">
                <a16:creationId xmlns:a16="http://schemas.microsoft.com/office/drawing/2014/main" id="{006D17C4-1247-57E7-6090-2E78DB736B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39102" y="3570600"/>
            <a:ext cx="290222" cy="290222"/>
          </a:xfrm>
          <a:prstGeom prst="rect">
            <a:avLst/>
          </a:prstGeom>
        </p:spPr>
      </p:pic>
      <p:pic>
        <p:nvPicPr>
          <p:cNvPr id="55" name="Graphic 54" descr="Filing Box Archive with solid fill">
            <a:extLst>
              <a:ext uri="{FF2B5EF4-FFF2-40B4-BE49-F238E27FC236}">
                <a16:creationId xmlns:a16="http://schemas.microsoft.com/office/drawing/2014/main" id="{1C17254C-06BD-9DE6-49DB-7A20495B52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4343" y="3402696"/>
            <a:ext cx="682530" cy="682530"/>
          </a:xfrm>
          <a:prstGeom prst="rect">
            <a:avLst/>
          </a:prstGeom>
        </p:spPr>
      </p:pic>
      <p:sp>
        <p:nvSpPr>
          <p:cNvPr id="56" name="TextBox 55">
            <a:extLst>
              <a:ext uri="{FF2B5EF4-FFF2-40B4-BE49-F238E27FC236}">
                <a16:creationId xmlns:a16="http://schemas.microsoft.com/office/drawing/2014/main" id="{16540E31-5124-6F04-32E6-F9E16A49BFA4}"/>
              </a:ext>
            </a:extLst>
          </p:cNvPr>
          <p:cNvSpPr txBox="1"/>
          <p:nvPr/>
        </p:nvSpPr>
        <p:spPr>
          <a:xfrm>
            <a:off x="10462037" y="4375748"/>
            <a:ext cx="1544012" cy="584775"/>
          </a:xfrm>
          <a:prstGeom prst="rect">
            <a:avLst/>
          </a:prstGeom>
          <a:noFill/>
        </p:spPr>
        <p:txBody>
          <a:bodyPr wrap="none" rtlCol="0">
            <a:spAutoFit/>
          </a:bodyPr>
          <a:lstStyle/>
          <a:p>
            <a:pPr algn="ctr"/>
            <a:r>
              <a:rPr lang="en-US" sz="1600" dirty="0"/>
              <a:t>Single theorem</a:t>
            </a:r>
          </a:p>
          <a:p>
            <a:pPr algn="ctr"/>
            <a:r>
              <a:rPr lang="en-US" sz="1600" dirty="0"/>
              <a:t>UNIZK</a:t>
            </a:r>
          </a:p>
        </p:txBody>
      </p:sp>
      <p:pic>
        <p:nvPicPr>
          <p:cNvPr id="57" name="Graphic 56" descr="Line arrow: Counter-clockwise curve with solid fill">
            <a:extLst>
              <a:ext uri="{FF2B5EF4-FFF2-40B4-BE49-F238E27FC236}">
                <a16:creationId xmlns:a16="http://schemas.microsoft.com/office/drawing/2014/main" id="{888520B5-3106-E108-BA31-4B31661FD8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766130">
            <a:off x="10861989" y="3875655"/>
            <a:ext cx="451765" cy="451765"/>
          </a:xfrm>
          <a:prstGeom prst="rect">
            <a:avLst/>
          </a:prstGeom>
        </p:spPr>
      </p:pic>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E6E8AFA-2976-BBFD-E399-9C9B39B28397}"/>
                  </a:ext>
                </a:extLst>
              </p:cNvPr>
              <p:cNvSpPr txBox="1"/>
              <p:nvPr/>
            </p:nvSpPr>
            <p:spPr>
              <a:xfrm>
                <a:off x="9828540" y="3056861"/>
                <a:ext cx="649924" cy="369332"/>
              </a:xfrm>
              <a:prstGeom prst="rect">
                <a:avLst/>
              </a:prstGeom>
              <a:no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a14:m>
                <a:r>
                  <a:rPr lang="en-US" dirty="0">
                    <a:solidFill>
                      <a:schemeClr val="tx1"/>
                    </a:solidFill>
                  </a:rPr>
                  <a:t>  </a:t>
                </a:r>
              </a:p>
            </p:txBody>
          </p:sp>
        </mc:Choice>
        <mc:Fallback xmlns="">
          <p:sp>
            <p:nvSpPr>
              <p:cNvPr id="58" name="TextBox 57">
                <a:extLst>
                  <a:ext uri="{FF2B5EF4-FFF2-40B4-BE49-F238E27FC236}">
                    <a16:creationId xmlns:a16="http://schemas.microsoft.com/office/drawing/2014/main" id="{4E6E8AFA-2976-BBFD-E399-9C9B39B28397}"/>
                  </a:ext>
                </a:extLst>
              </p:cNvPr>
              <p:cNvSpPr txBox="1">
                <a:spLocks noRot="1" noChangeAspect="1" noMove="1" noResize="1" noEditPoints="1" noAdjustHandles="1" noChangeArrowheads="1" noChangeShapeType="1" noTextEdit="1"/>
              </p:cNvSpPr>
              <p:nvPr/>
            </p:nvSpPr>
            <p:spPr>
              <a:xfrm>
                <a:off x="9828540" y="3056861"/>
                <a:ext cx="649924" cy="369332"/>
              </a:xfrm>
              <a:prstGeom prst="rect">
                <a:avLst/>
              </a:prstGeom>
              <a:blipFill>
                <a:blip r:embed="rId9"/>
                <a:stretch>
                  <a:fillRect l="-1887" r="-8113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0024A8C6-461D-A971-8D76-18E097E98716}"/>
                  </a:ext>
                </a:extLst>
              </p:cNvPr>
              <p:cNvSpPr txBox="1"/>
              <p:nvPr/>
            </p:nvSpPr>
            <p:spPr>
              <a:xfrm>
                <a:off x="10015561" y="2736405"/>
                <a:ext cx="6499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𝑤</m:t>
                      </m:r>
                    </m:oMath>
                  </m:oMathPara>
                </a14:m>
                <a:endParaRPr lang="en-US" dirty="0">
                  <a:solidFill>
                    <a:schemeClr val="tx1"/>
                  </a:solidFill>
                </a:endParaRPr>
              </a:p>
            </p:txBody>
          </p:sp>
        </mc:Choice>
        <mc:Fallback xmlns="">
          <p:sp>
            <p:nvSpPr>
              <p:cNvPr id="59" name="TextBox 58">
                <a:extLst>
                  <a:ext uri="{FF2B5EF4-FFF2-40B4-BE49-F238E27FC236}">
                    <a16:creationId xmlns:a16="http://schemas.microsoft.com/office/drawing/2014/main" id="{0024A8C6-461D-A971-8D76-18E097E98716}"/>
                  </a:ext>
                </a:extLst>
              </p:cNvPr>
              <p:cNvSpPr txBox="1">
                <a:spLocks noRot="1" noChangeAspect="1" noMove="1" noResize="1" noEditPoints="1" noAdjustHandles="1" noChangeArrowheads="1" noChangeShapeType="1" noTextEdit="1"/>
              </p:cNvSpPr>
              <p:nvPr/>
            </p:nvSpPr>
            <p:spPr>
              <a:xfrm>
                <a:off x="10015561" y="2736405"/>
                <a:ext cx="649924" cy="369332"/>
              </a:xfrm>
              <a:prstGeom prst="rect">
                <a:avLst/>
              </a:prstGeom>
              <a:blipFill>
                <a:blip r:embed="rId10"/>
                <a:stretch>
                  <a:fillRect/>
                </a:stretch>
              </a:blipFill>
            </p:spPr>
            <p:txBody>
              <a:bodyPr/>
              <a:lstStyle/>
              <a:p>
                <a:r>
                  <a:rPr lang="en-US">
                    <a:noFill/>
                  </a:rPr>
                  <a:t> </a:t>
                </a:r>
              </a:p>
            </p:txBody>
          </p:sp>
        </mc:Fallback>
      </mc:AlternateContent>
      <p:cxnSp>
        <p:nvCxnSpPr>
          <p:cNvPr id="60" name="Straight Connector 59">
            <a:extLst>
              <a:ext uri="{FF2B5EF4-FFF2-40B4-BE49-F238E27FC236}">
                <a16:creationId xmlns:a16="http://schemas.microsoft.com/office/drawing/2014/main" id="{BC977D66-EB93-6ADB-BA97-524DCD73BD5D}"/>
              </a:ext>
            </a:extLst>
          </p:cNvPr>
          <p:cNvCxnSpPr>
            <a:cxnSpLocks/>
          </p:cNvCxnSpPr>
          <p:nvPr/>
        </p:nvCxnSpPr>
        <p:spPr>
          <a:xfrm>
            <a:off x="6071015" y="1963711"/>
            <a:ext cx="0" cy="4437089"/>
          </a:xfrm>
          <a:prstGeom prst="line">
            <a:avLst/>
          </a:prstGeom>
        </p:spPr>
        <p:style>
          <a:lnRef idx="1">
            <a:schemeClr val="dk1"/>
          </a:lnRef>
          <a:fillRef idx="0">
            <a:schemeClr val="dk1"/>
          </a:fillRef>
          <a:effectRef idx="0">
            <a:schemeClr val="dk1"/>
          </a:effectRef>
          <a:fontRef idx="minor">
            <a:schemeClr val="tx1"/>
          </a:fontRef>
        </p:style>
      </p:cxnSp>
      <p:pic>
        <p:nvPicPr>
          <p:cNvPr id="189" name="Graphic 188" descr="Add outline">
            <a:extLst>
              <a:ext uri="{FF2B5EF4-FFF2-40B4-BE49-F238E27FC236}">
                <a16:creationId xmlns:a16="http://schemas.microsoft.com/office/drawing/2014/main" id="{A9CF2831-3650-BC11-BDE8-39477C37E8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0516" y="3570600"/>
            <a:ext cx="290222" cy="290222"/>
          </a:xfrm>
          <a:prstGeom prst="rect">
            <a:avLst/>
          </a:prstGeom>
        </p:spPr>
      </p:pic>
      <p:pic>
        <p:nvPicPr>
          <p:cNvPr id="190" name="Graphic 189" descr="Filing Box Archive with solid fill">
            <a:extLst>
              <a:ext uri="{FF2B5EF4-FFF2-40B4-BE49-F238E27FC236}">
                <a16:creationId xmlns:a16="http://schemas.microsoft.com/office/drawing/2014/main" id="{ED341A8D-7732-50D8-3B64-771689071E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5757" y="3402696"/>
            <a:ext cx="682530" cy="682530"/>
          </a:xfrm>
          <a:prstGeom prst="rect">
            <a:avLst/>
          </a:prstGeom>
        </p:spPr>
      </p:pic>
      <p:sp>
        <p:nvSpPr>
          <p:cNvPr id="191" name="TextBox 190">
            <a:extLst>
              <a:ext uri="{FF2B5EF4-FFF2-40B4-BE49-F238E27FC236}">
                <a16:creationId xmlns:a16="http://schemas.microsoft.com/office/drawing/2014/main" id="{FC0605E4-8DC6-EB66-7094-D6C447A0B5F8}"/>
              </a:ext>
            </a:extLst>
          </p:cNvPr>
          <p:cNvSpPr txBox="1"/>
          <p:nvPr/>
        </p:nvSpPr>
        <p:spPr>
          <a:xfrm>
            <a:off x="4423451" y="4375748"/>
            <a:ext cx="1544012" cy="584775"/>
          </a:xfrm>
          <a:prstGeom prst="rect">
            <a:avLst/>
          </a:prstGeom>
          <a:noFill/>
        </p:spPr>
        <p:txBody>
          <a:bodyPr wrap="none" rtlCol="0">
            <a:spAutoFit/>
          </a:bodyPr>
          <a:lstStyle/>
          <a:p>
            <a:pPr algn="ctr"/>
            <a:r>
              <a:rPr lang="en-US" sz="1600" dirty="0"/>
              <a:t>Single theorem</a:t>
            </a:r>
          </a:p>
          <a:p>
            <a:pPr algn="ctr"/>
            <a:r>
              <a:rPr lang="en-US" sz="1600" dirty="0"/>
              <a:t>UNIZK</a:t>
            </a:r>
          </a:p>
        </p:txBody>
      </p:sp>
      <p:pic>
        <p:nvPicPr>
          <p:cNvPr id="192" name="Graphic 191" descr="Line arrow: Counter-clockwise curve with solid fill">
            <a:extLst>
              <a:ext uri="{FF2B5EF4-FFF2-40B4-BE49-F238E27FC236}">
                <a16:creationId xmlns:a16="http://schemas.microsoft.com/office/drawing/2014/main" id="{05237027-3063-7103-AE77-F50769DD3A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766130">
            <a:off x="4823403" y="3875655"/>
            <a:ext cx="451765" cy="451765"/>
          </a:xfrm>
          <a:prstGeom prst="rect">
            <a:avLst/>
          </a:prstGeom>
        </p:spPr>
      </p:pic>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2A54A509-019C-3CA8-C43C-3F39DECFC0FC}"/>
                  </a:ext>
                </a:extLst>
              </p:cNvPr>
              <p:cNvSpPr txBox="1"/>
              <p:nvPr/>
            </p:nvSpPr>
            <p:spPr>
              <a:xfrm>
                <a:off x="3789954" y="3056861"/>
                <a:ext cx="649924" cy="369332"/>
              </a:xfrm>
              <a:prstGeom prst="rect">
                <a:avLst/>
              </a:prstGeom>
              <a:no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a14:m>
                <a:r>
                  <a:rPr lang="en-US" dirty="0">
                    <a:solidFill>
                      <a:schemeClr val="tx1"/>
                    </a:solidFill>
                  </a:rPr>
                  <a:t>  </a:t>
                </a:r>
              </a:p>
            </p:txBody>
          </p:sp>
        </mc:Choice>
        <mc:Fallback xmlns="">
          <p:sp>
            <p:nvSpPr>
              <p:cNvPr id="193" name="TextBox 192">
                <a:extLst>
                  <a:ext uri="{FF2B5EF4-FFF2-40B4-BE49-F238E27FC236}">
                    <a16:creationId xmlns:a16="http://schemas.microsoft.com/office/drawing/2014/main" id="{2A54A509-019C-3CA8-C43C-3F39DECFC0FC}"/>
                  </a:ext>
                </a:extLst>
              </p:cNvPr>
              <p:cNvSpPr txBox="1">
                <a:spLocks noRot="1" noChangeAspect="1" noMove="1" noResize="1" noEditPoints="1" noAdjustHandles="1" noChangeArrowheads="1" noChangeShapeType="1" noTextEdit="1"/>
              </p:cNvSpPr>
              <p:nvPr/>
            </p:nvSpPr>
            <p:spPr>
              <a:xfrm>
                <a:off x="3789954" y="3056861"/>
                <a:ext cx="649924" cy="369332"/>
              </a:xfrm>
              <a:prstGeom prst="rect">
                <a:avLst/>
              </a:prstGeom>
              <a:blipFill>
                <a:blip r:embed="rId11"/>
                <a:stretch>
                  <a:fillRect l="-1923" r="-8461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45CBA129-7D63-8291-DC5C-94DBAD85BFBE}"/>
                  </a:ext>
                </a:extLst>
              </p:cNvPr>
              <p:cNvSpPr txBox="1"/>
              <p:nvPr/>
            </p:nvSpPr>
            <p:spPr>
              <a:xfrm>
                <a:off x="3976975" y="2736405"/>
                <a:ext cx="6499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𝑤</m:t>
                      </m:r>
                    </m:oMath>
                  </m:oMathPara>
                </a14:m>
                <a:endParaRPr lang="en-US" dirty="0">
                  <a:solidFill>
                    <a:schemeClr val="tx1"/>
                  </a:solidFill>
                </a:endParaRPr>
              </a:p>
            </p:txBody>
          </p:sp>
        </mc:Choice>
        <mc:Fallback xmlns="">
          <p:sp>
            <p:nvSpPr>
              <p:cNvPr id="194" name="TextBox 193">
                <a:extLst>
                  <a:ext uri="{FF2B5EF4-FFF2-40B4-BE49-F238E27FC236}">
                    <a16:creationId xmlns:a16="http://schemas.microsoft.com/office/drawing/2014/main" id="{45CBA129-7D63-8291-DC5C-94DBAD85BFBE}"/>
                  </a:ext>
                </a:extLst>
              </p:cNvPr>
              <p:cNvSpPr txBox="1">
                <a:spLocks noRot="1" noChangeAspect="1" noMove="1" noResize="1" noEditPoints="1" noAdjustHandles="1" noChangeArrowheads="1" noChangeShapeType="1" noTextEdit="1"/>
              </p:cNvSpPr>
              <p:nvPr/>
            </p:nvSpPr>
            <p:spPr>
              <a:xfrm>
                <a:off x="3976975" y="2736405"/>
                <a:ext cx="649924" cy="369332"/>
              </a:xfrm>
              <a:prstGeom prst="rect">
                <a:avLst/>
              </a:prstGeom>
              <a:blipFill>
                <a:blip r:embed="rId12"/>
                <a:stretch>
                  <a:fillRect/>
                </a:stretch>
              </a:blipFill>
            </p:spPr>
            <p:txBody>
              <a:bodyPr/>
              <a:lstStyle/>
              <a:p>
                <a:r>
                  <a:rPr lang="en-US">
                    <a:noFill/>
                  </a:rPr>
                  <a:t> </a:t>
                </a:r>
              </a:p>
            </p:txBody>
          </p:sp>
        </mc:Fallback>
      </mc:AlternateContent>
      <p:grpSp>
        <p:nvGrpSpPr>
          <p:cNvPr id="195" name="Group 194">
            <a:extLst>
              <a:ext uri="{FF2B5EF4-FFF2-40B4-BE49-F238E27FC236}">
                <a16:creationId xmlns:a16="http://schemas.microsoft.com/office/drawing/2014/main" id="{4DE1867E-FE99-9FCB-4FB9-4E026FC83FD6}"/>
              </a:ext>
            </a:extLst>
          </p:cNvPr>
          <p:cNvGrpSpPr/>
          <p:nvPr/>
        </p:nvGrpSpPr>
        <p:grpSpPr>
          <a:xfrm>
            <a:off x="6112028" y="2215155"/>
            <a:ext cx="2260433" cy="3416858"/>
            <a:chOff x="1794071" y="1701540"/>
            <a:chExt cx="4546270" cy="5323715"/>
          </a:xfrm>
        </p:grpSpPr>
        <p:grpSp>
          <p:nvGrpSpPr>
            <p:cNvPr id="196" name="Group 195">
              <a:extLst>
                <a:ext uri="{FF2B5EF4-FFF2-40B4-BE49-F238E27FC236}">
                  <a16:creationId xmlns:a16="http://schemas.microsoft.com/office/drawing/2014/main" id="{4ECCD1AB-CBCA-0081-7010-9994EBAB5A96}"/>
                </a:ext>
              </a:extLst>
            </p:cNvPr>
            <p:cNvGrpSpPr/>
            <p:nvPr/>
          </p:nvGrpSpPr>
          <p:grpSpPr>
            <a:xfrm>
              <a:off x="2535382" y="3091507"/>
              <a:ext cx="929148" cy="555219"/>
              <a:chOff x="5981265" y="1805834"/>
              <a:chExt cx="929148" cy="555219"/>
            </a:xfrm>
          </p:grpSpPr>
          <p:sp>
            <p:nvSpPr>
              <p:cNvPr id="224" name="Rounded Rectangle 223">
                <a:extLst>
                  <a:ext uri="{FF2B5EF4-FFF2-40B4-BE49-F238E27FC236}">
                    <a16:creationId xmlns:a16="http://schemas.microsoft.com/office/drawing/2014/main" id="{DFEED3E4-BDB2-0CB4-AA52-14E2320B33E9}"/>
                  </a:ext>
                </a:extLst>
              </p:cNvPr>
              <p:cNvSpPr/>
              <p:nvPr/>
            </p:nvSpPr>
            <p:spPr>
              <a:xfrm>
                <a:off x="5981265" y="1827744"/>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25" name="Graphic 224" descr="Checkbox Checked outline">
                <a:extLst>
                  <a:ext uri="{FF2B5EF4-FFF2-40B4-BE49-F238E27FC236}">
                    <a16:creationId xmlns:a16="http://schemas.microsoft.com/office/drawing/2014/main" id="{D5F469CD-FB6A-1E4C-2818-5A353C3CE16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26" name="Group 225">
                <a:extLst>
                  <a:ext uri="{FF2B5EF4-FFF2-40B4-BE49-F238E27FC236}">
                    <a16:creationId xmlns:a16="http://schemas.microsoft.com/office/drawing/2014/main" id="{6A374BE4-1D4A-FEF9-50D4-01A60F21F772}"/>
                  </a:ext>
                </a:extLst>
              </p:cNvPr>
              <p:cNvGrpSpPr/>
              <p:nvPr/>
            </p:nvGrpSpPr>
            <p:grpSpPr>
              <a:xfrm>
                <a:off x="6011570" y="1893645"/>
                <a:ext cx="745742" cy="467408"/>
                <a:chOff x="6011570" y="1893645"/>
                <a:chExt cx="745742" cy="467408"/>
              </a:xfrm>
            </p:grpSpPr>
            <p:pic>
              <p:nvPicPr>
                <p:cNvPr id="227" name="Graphic 226" descr="Checkbox Checked outline">
                  <a:extLst>
                    <a:ext uri="{FF2B5EF4-FFF2-40B4-BE49-F238E27FC236}">
                      <a16:creationId xmlns:a16="http://schemas.microsoft.com/office/drawing/2014/main" id="{60CF2B36-6B12-D1BD-12A3-84A1F142EFC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28" name="Freeform 227">
                  <a:extLst>
                    <a:ext uri="{FF2B5EF4-FFF2-40B4-BE49-F238E27FC236}">
                      <a16:creationId xmlns:a16="http://schemas.microsoft.com/office/drawing/2014/main" id="{33B9DA4B-26E5-E6E2-D22E-F3AA0EB5E6BB}"/>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a:extLst>
                    <a:ext uri="{FF2B5EF4-FFF2-40B4-BE49-F238E27FC236}">
                      <a16:creationId xmlns:a16="http://schemas.microsoft.com/office/drawing/2014/main" id="{B48DF51D-F880-E974-0F59-4C56D65927C6}"/>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97" name="Group 196">
              <a:extLst>
                <a:ext uri="{FF2B5EF4-FFF2-40B4-BE49-F238E27FC236}">
                  <a16:creationId xmlns:a16="http://schemas.microsoft.com/office/drawing/2014/main" id="{B98057BA-51B8-CD6B-9F42-C5FC7CA8084B}"/>
                </a:ext>
              </a:extLst>
            </p:cNvPr>
            <p:cNvGrpSpPr/>
            <p:nvPr/>
          </p:nvGrpSpPr>
          <p:grpSpPr>
            <a:xfrm>
              <a:off x="4482045" y="4382422"/>
              <a:ext cx="929148" cy="555219"/>
              <a:chOff x="5981267" y="1805834"/>
              <a:chExt cx="929148" cy="555219"/>
            </a:xfrm>
          </p:grpSpPr>
          <p:sp>
            <p:nvSpPr>
              <p:cNvPr id="218" name="Rounded Rectangle 217">
                <a:extLst>
                  <a:ext uri="{FF2B5EF4-FFF2-40B4-BE49-F238E27FC236}">
                    <a16:creationId xmlns:a16="http://schemas.microsoft.com/office/drawing/2014/main" id="{346788FF-637D-8369-5A0B-7CDABFCF639D}"/>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19" name="Graphic 218" descr="Checkbox Checked outline">
                <a:extLst>
                  <a:ext uri="{FF2B5EF4-FFF2-40B4-BE49-F238E27FC236}">
                    <a16:creationId xmlns:a16="http://schemas.microsoft.com/office/drawing/2014/main" id="{6928E768-3E27-6B0E-AC6D-56BEB91A94D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20" name="Group 219">
                <a:extLst>
                  <a:ext uri="{FF2B5EF4-FFF2-40B4-BE49-F238E27FC236}">
                    <a16:creationId xmlns:a16="http://schemas.microsoft.com/office/drawing/2014/main" id="{552FFCA9-73AA-C39D-3B3E-78E446CC309D}"/>
                  </a:ext>
                </a:extLst>
              </p:cNvPr>
              <p:cNvGrpSpPr/>
              <p:nvPr/>
            </p:nvGrpSpPr>
            <p:grpSpPr>
              <a:xfrm>
                <a:off x="6011570" y="1893645"/>
                <a:ext cx="745742" cy="467408"/>
                <a:chOff x="6011570" y="1893645"/>
                <a:chExt cx="745742" cy="467408"/>
              </a:xfrm>
            </p:grpSpPr>
            <p:pic>
              <p:nvPicPr>
                <p:cNvPr id="221" name="Graphic 220" descr="Checkbox Checked outline">
                  <a:extLst>
                    <a:ext uri="{FF2B5EF4-FFF2-40B4-BE49-F238E27FC236}">
                      <a16:creationId xmlns:a16="http://schemas.microsoft.com/office/drawing/2014/main" id="{F1ED460F-1A44-D6D2-8957-EBA07582F6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22" name="Freeform 221">
                  <a:extLst>
                    <a:ext uri="{FF2B5EF4-FFF2-40B4-BE49-F238E27FC236}">
                      <a16:creationId xmlns:a16="http://schemas.microsoft.com/office/drawing/2014/main" id="{D9AD2EB0-2F29-6E5F-27AF-A2444D67EED2}"/>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a:extLst>
                    <a:ext uri="{FF2B5EF4-FFF2-40B4-BE49-F238E27FC236}">
                      <a16:creationId xmlns:a16="http://schemas.microsoft.com/office/drawing/2014/main" id="{FA593460-41C7-FF7C-8F48-6E85894E1E84}"/>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98" name="Group 197">
              <a:extLst>
                <a:ext uri="{FF2B5EF4-FFF2-40B4-BE49-F238E27FC236}">
                  <a16:creationId xmlns:a16="http://schemas.microsoft.com/office/drawing/2014/main" id="{82BB1559-0CFC-94FE-1A48-AED4F4D34856}"/>
                </a:ext>
              </a:extLst>
            </p:cNvPr>
            <p:cNvGrpSpPr/>
            <p:nvPr/>
          </p:nvGrpSpPr>
          <p:grpSpPr>
            <a:xfrm>
              <a:off x="5411193" y="1701540"/>
              <a:ext cx="929148" cy="555219"/>
              <a:chOff x="5981267" y="1805834"/>
              <a:chExt cx="929148" cy="555219"/>
            </a:xfrm>
          </p:grpSpPr>
          <p:sp>
            <p:nvSpPr>
              <p:cNvPr id="212" name="Rounded Rectangle 211">
                <a:extLst>
                  <a:ext uri="{FF2B5EF4-FFF2-40B4-BE49-F238E27FC236}">
                    <a16:creationId xmlns:a16="http://schemas.microsoft.com/office/drawing/2014/main" id="{DA5DE69C-55B7-D2F5-7F1D-34934EE7BED9}"/>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13" name="Graphic 212" descr="Checkbox Checked outline">
                <a:extLst>
                  <a:ext uri="{FF2B5EF4-FFF2-40B4-BE49-F238E27FC236}">
                    <a16:creationId xmlns:a16="http://schemas.microsoft.com/office/drawing/2014/main" id="{74A5D93D-020B-68B2-74C3-004FE3A75C1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14" name="Group 213">
                <a:extLst>
                  <a:ext uri="{FF2B5EF4-FFF2-40B4-BE49-F238E27FC236}">
                    <a16:creationId xmlns:a16="http://schemas.microsoft.com/office/drawing/2014/main" id="{E33F3042-ABE2-CEEA-9D54-E783999AB12C}"/>
                  </a:ext>
                </a:extLst>
              </p:cNvPr>
              <p:cNvGrpSpPr/>
              <p:nvPr/>
            </p:nvGrpSpPr>
            <p:grpSpPr>
              <a:xfrm>
                <a:off x="6011570" y="1893645"/>
                <a:ext cx="745742" cy="467408"/>
                <a:chOff x="6011570" y="1893645"/>
                <a:chExt cx="745742" cy="467408"/>
              </a:xfrm>
            </p:grpSpPr>
            <p:pic>
              <p:nvPicPr>
                <p:cNvPr id="215" name="Graphic 214" descr="Checkbox Checked outline">
                  <a:extLst>
                    <a:ext uri="{FF2B5EF4-FFF2-40B4-BE49-F238E27FC236}">
                      <a16:creationId xmlns:a16="http://schemas.microsoft.com/office/drawing/2014/main" id="{426D3545-AC4C-2D62-83E0-96FF8FD126D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16" name="Freeform 215">
                  <a:extLst>
                    <a:ext uri="{FF2B5EF4-FFF2-40B4-BE49-F238E27FC236}">
                      <a16:creationId xmlns:a16="http://schemas.microsoft.com/office/drawing/2014/main" id="{822E5644-861B-3EA5-E514-3896444A7C33}"/>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a:extLst>
                    <a:ext uri="{FF2B5EF4-FFF2-40B4-BE49-F238E27FC236}">
                      <a16:creationId xmlns:a16="http://schemas.microsoft.com/office/drawing/2014/main" id="{FB7DEAA9-ACFF-B207-B8C8-F89AA184B0DB}"/>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99" name="Straight Arrow Connector 198">
              <a:extLst>
                <a:ext uri="{FF2B5EF4-FFF2-40B4-BE49-F238E27FC236}">
                  <a16:creationId xmlns:a16="http://schemas.microsoft.com/office/drawing/2014/main" id="{8FBD4C47-643D-455F-255F-9668639172AB}"/>
                </a:ext>
              </a:extLst>
            </p:cNvPr>
            <p:cNvCxnSpPr>
              <a:cxnSpLocks/>
              <a:stCxn id="212" idx="1"/>
              <a:endCxn id="224" idx="0"/>
            </p:cNvCxnSpPr>
            <p:nvPr/>
          </p:nvCxnSpPr>
          <p:spPr>
            <a:xfrm flipH="1">
              <a:off x="2999958" y="1981546"/>
              <a:ext cx="2411235" cy="113187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00" name="Straight Arrow Connector 199">
              <a:extLst>
                <a:ext uri="{FF2B5EF4-FFF2-40B4-BE49-F238E27FC236}">
                  <a16:creationId xmlns:a16="http://schemas.microsoft.com/office/drawing/2014/main" id="{B85D7103-F558-BBA9-9213-51510C53C5BF}"/>
                </a:ext>
              </a:extLst>
            </p:cNvPr>
            <p:cNvCxnSpPr>
              <a:cxnSpLocks/>
              <a:stCxn id="224" idx="3"/>
            </p:cNvCxnSpPr>
            <p:nvPr/>
          </p:nvCxnSpPr>
          <p:spPr>
            <a:xfrm>
              <a:off x="3464532" y="3371513"/>
              <a:ext cx="1529191" cy="101090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A0E16E93-BF78-9889-84B6-DD20011A2301}"/>
                    </a:ext>
                  </a:extLst>
                </p:cNvPr>
                <p:cNvSpPr txBox="1"/>
                <p:nvPr/>
              </p:nvSpPr>
              <p:spPr>
                <a:xfrm>
                  <a:off x="1794071" y="3617099"/>
                  <a:ext cx="237055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01" name="TextBox 200">
                  <a:extLst>
                    <a:ext uri="{FF2B5EF4-FFF2-40B4-BE49-F238E27FC236}">
                      <a16:creationId xmlns:a16="http://schemas.microsoft.com/office/drawing/2014/main" id="{A0E16E93-BF78-9889-84B6-DD20011A2301}"/>
                    </a:ext>
                  </a:extLst>
                </p:cNvPr>
                <p:cNvSpPr txBox="1">
                  <a:spLocks noRot="1" noChangeAspect="1" noMove="1" noResize="1" noEditPoints="1" noAdjustHandles="1" noChangeArrowheads="1" noChangeShapeType="1" noTextEdit="1"/>
                </p:cNvSpPr>
                <p:nvPr/>
              </p:nvSpPr>
              <p:spPr>
                <a:xfrm>
                  <a:off x="1794071" y="3617099"/>
                  <a:ext cx="2370558" cy="575446"/>
                </a:xfrm>
                <a:prstGeom prst="rect">
                  <a:avLst/>
                </a:prstGeom>
                <a:blipFill>
                  <a:blip r:embed="rId15"/>
                  <a:stretch>
                    <a:fillRect l="-1064" r="-106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60BF8581-164E-7F65-EF82-6919A83726D8}"/>
                    </a:ext>
                  </a:extLst>
                </p:cNvPr>
                <p:cNvSpPr txBox="1"/>
                <p:nvPr/>
              </p:nvSpPr>
              <p:spPr>
                <a:xfrm>
                  <a:off x="3599103" y="4924973"/>
                  <a:ext cx="143282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01</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01</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02" name="TextBox 201">
                  <a:extLst>
                    <a:ext uri="{FF2B5EF4-FFF2-40B4-BE49-F238E27FC236}">
                      <a16:creationId xmlns:a16="http://schemas.microsoft.com/office/drawing/2014/main" id="{60BF8581-164E-7F65-EF82-6919A83726D8}"/>
                    </a:ext>
                  </a:extLst>
                </p:cNvPr>
                <p:cNvSpPr txBox="1">
                  <a:spLocks noRot="1" noChangeAspect="1" noMove="1" noResize="1" noEditPoints="1" noAdjustHandles="1" noChangeArrowheads="1" noChangeShapeType="1" noTextEdit="1"/>
                </p:cNvSpPr>
                <p:nvPr/>
              </p:nvSpPr>
              <p:spPr>
                <a:xfrm>
                  <a:off x="3599103" y="4924973"/>
                  <a:ext cx="1432828" cy="575446"/>
                </a:xfrm>
                <a:prstGeom prst="rect">
                  <a:avLst/>
                </a:prstGeom>
                <a:blipFill>
                  <a:blip r:embed="rId16"/>
                  <a:stretch>
                    <a:fillRect l="-3509" r="-912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3" name="TextBox 202">
                  <a:extLst>
                    <a:ext uri="{FF2B5EF4-FFF2-40B4-BE49-F238E27FC236}">
                      <a16:creationId xmlns:a16="http://schemas.microsoft.com/office/drawing/2014/main" id="{98190C6C-C75D-0042-75CB-3805E3858AA7}"/>
                    </a:ext>
                  </a:extLst>
                </p:cNvPr>
                <p:cNvSpPr txBox="1"/>
                <p:nvPr/>
              </p:nvSpPr>
              <p:spPr>
                <a:xfrm flipH="1">
                  <a:off x="5042614" y="2236645"/>
                  <a:ext cx="327253"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𝑝𝑘</m:t>
                        </m:r>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𝑠𝑘</m:t>
                        </m:r>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03" name="TextBox 202">
                  <a:extLst>
                    <a:ext uri="{FF2B5EF4-FFF2-40B4-BE49-F238E27FC236}">
                      <a16:creationId xmlns:a16="http://schemas.microsoft.com/office/drawing/2014/main" id="{98190C6C-C75D-0042-75CB-3805E3858AA7}"/>
                    </a:ext>
                  </a:extLst>
                </p:cNvPr>
                <p:cNvSpPr txBox="1">
                  <a:spLocks noRot="1" noChangeAspect="1" noMove="1" noResize="1" noEditPoints="1" noAdjustHandles="1" noChangeArrowheads="1" noChangeShapeType="1" noTextEdit="1"/>
                </p:cNvSpPr>
                <p:nvPr/>
              </p:nvSpPr>
              <p:spPr>
                <a:xfrm flipH="1">
                  <a:off x="5042614" y="2236645"/>
                  <a:ext cx="327253" cy="575446"/>
                </a:xfrm>
                <a:prstGeom prst="rect">
                  <a:avLst/>
                </a:prstGeom>
                <a:blipFill>
                  <a:blip r:embed="rId17"/>
                  <a:stretch>
                    <a:fillRect l="-14286" r="-450000" b="-13333"/>
                  </a:stretch>
                </a:blipFill>
              </p:spPr>
              <p:txBody>
                <a:bodyPr/>
                <a:lstStyle/>
                <a:p>
                  <a:r>
                    <a:rPr lang="en-US">
                      <a:noFill/>
                    </a:rPr>
                    <a:t> </a:t>
                  </a:r>
                </a:p>
              </p:txBody>
            </p:sp>
          </mc:Fallback>
        </mc:AlternateContent>
        <p:grpSp>
          <p:nvGrpSpPr>
            <p:cNvPr id="204" name="Group 203">
              <a:extLst>
                <a:ext uri="{FF2B5EF4-FFF2-40B4-BE49-F238E27FC236}">
                  <a16:creationId xmlns:a16="http://schemas.microsoft.com/office/drawing/2014/main" id="{5F0EFC5A-A25D-A270-08D5-A39015874E6D}"/>
                </a:ext>
              </a:extLst>
            </p:cNvPr>
            <p:cNvGrpSpPr/>
            <p:nvPr/>
          </p:nvGrpSpPr>
          <p:grpSpPr>
            <a:xfrm>
              <a:off x="3166957" y="5987951"/>
              <a:ext cx="929148" cy="555219"/>
              <a:chOff x="5981267" y="1805834"/>
              <a:chExt cx="929148" cy="555219"/>
            </a:xfrm>
          </p:grpSpPr>
          <p:sp>
            <p:nvSpPr>
              <p:cNvPr id="206" name="Rounded Rectangle 205">
                <a:extLst>
                  <a:ext uri="{FF2B5EF4-FFF2-40B4-BE49-F238E27FC236}">
                    <a16:creationId xmlns:a16="http://schemas.microsoft.com/office/drawing/2014/main" id="{995F49C7-CA61-BB89-612A-B7368BE23A3A}"/>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07" name="Graphic 206" descr="Checkbox Checked outline">
                <a:extLst>
                  <a:ext uri="{FF2B5EF4-FFF2-40B4-BE49-F238E27FC236}">
                    <a16:creationId xmlns:a16="http://schemas.microsoft.com/office/drawing/2014/main" id="{70A5188D-9601-A583-DAFB-8661B43AB91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08" name="Group 207">
                <a:extLst>
                  <a:ext uri="{FF2B5EF4-FFF2-40B4-BE49-F238E27FC236}">
                    <a16:creationId xmlns:a16="http://schemas.microsoft.com/office/drawing/2014/main" id="{BE9F3147-E284-F1F1-2B72-876673237837}"/>
                  </a:ext>
                </a:extLst>
              </p:cNvPr>
              <p:cNvGrpSpPr/>
              <p:nvPr/>
            </p:nvGrpSpPr>
            <p:grpSpPr>
              <a:xfrm>
                <a:off x="6011570" y="1893645"/>
                <a:ext cx="745742" cy="467408"/>
                <a:chOff x="6011570" y="1893645"/>
                <a:chExt cx="745742" cy="467408"/>
              </a:xfrm>
            </p:grpSpPr>
            <p:pic>
              <p:nvPicPr>
                <p:cNvPr id="209" name="Graphic 208" descr="Checkbox Checked outline">
                  <a:extLst>
                    <a:ext uri="{FF2B5EF4-FFF2-40B4-BE49-F238E27FC236}">
                      <a16:creationId xmlns:a16="http://schemas.microsoft.com/office/drawing/2014/main" id="{0139BAB8-32CE-929F-03BC-855147616E4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10" name="Freeform 209">
                  <a:extLst>
                    <a:ext uri="{FF2B5EF4-FFF2-40B4-BE49-F238E27FC236}">
                      <a16:creationId xmlns:a16="http://schemas.microsoft.com/office/drawing/2014/main" id="{31CB4360-2E51-081A-FE50-167424F1FA74}"/>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a:extLst>
                    <a:ext uri="{FF2B5EF4-FFF2-40B4-BE49-F238E27FC236}">
                      <a16:creationId xmlns:a16="http://schemas.microsoft.com/office/drawing/2014/main" id="{7E84C849-097B-AF1F-70C2-A080B7F1F5B8}"/>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E4DB2F76-42E3-0948-CB36-7564E8F9A72A}"/>
                    </a:ext>
                  </a:extLst>
                </p:cNvPr>
                <p:cNvSpPr txBox="1"/>
                <p:nvPr/>
              </p:nvSpPr>
              <p:spPr>
                <a:xfrm>
                  <a:off x="2429357" y="6449809"/>
                  <a:ext cx="1307152"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05" name="TextBox 204">
                  <a:extLst>
                    <a:ext uri="{FF2B5EF4-FFF2-40B4-BE49-F238E27FC236}">
                      <a16:creationId xmlns:a16="http://schemas.microsoft.com/office/drawing/2014/main" id="{E4DB2F76-42E3-0948-CB36-7564E8F9A72A}"/>
                    </a:ext>
                  </a:extLst>
                </p:cNvPr>
                <p:cNvSpPr txBox="1">
                  <a:spLocks noRot="1" noChangeAspect="1" noMove="1" noResize="1" noEditPoints="1" noAdjustHandles="1" noChangeArrowheads="1" noChangeShapeType="1" noTextEdit="1"/>
                </p:cNvSpPr>
                <p:nvPr/>
              </p:nvSpPr>
              <p:spPr>
                <a:xfrm>
                  <a:off x="2429357" y="6449809"/>
                  <a:ext cx="1307152" cy="575446"/>
                </a:xfrm>
                <a:prstGeom prst="rect">
                  <a:avLst/>
                </a:prstGeom>
                <a:blipFill>
                  <a:blip r:embed="rId18"/>
                  <a:stretch>
                    <a:fillRect l="-1887" r="-81132" b="-13333"/>
                  </a:stretch>
                </a:blipFill>
              </p:spPr>
              <p:txBody>
                <a:bodyPr/>
                <a:lstStyle/>
                <a:p>
                  <a:r>
                    <a:rPr lang="en-US">
                      <a:noFill/>
                    </a:rPr>
                    <a:t> </a:t>
                  </a:r>
                </a:p>
              </p:txBody>
            </p:sp>
          </mc:Fallback>
        </mc:AlternateContent>
      </p:grpSp>
      <p:grpSp>
        <p:nvGrpSpPr>
          <p:cNvPr id="230" name="Group 229">
            <a:extLst>
              <a:ext uri="{FF2B5EF4-FFF2-40B4-BE49-F238E27FC236}">
                <a16:creationId xmlns:a16="http://schemas.microsoft.com/office/drawing/2014/main" id="{F9787BD3-9990-F7F1-968C-67FF891046AE}"/>
              </a:ext>
            </a:extLst>
          </p:cNvPr>
          <p:cNvGrpSpPr/>
          <p:nvPr/>
        </p:nvGrpSpPr>
        <p:grpSpPr>
          <a:xfrm>
            <a:off x="402034" y="2152393"/>
            <a:ext cx="2260433" cy="3416858"/>
            <a:chOff x="1794071" y="1701540"/>
            <a:chExt cx="4546270" cy="5323715"/>
          </a:xfrm>
        </p:grpSpPr>
        <p:grpSp>
          <p:nvGrpSpPr>
            <p:cNvPr id="231" name="Group 230">
              <a:extLst>
                <a:ext uri="{FF2B5EF4-FFF2-40B4-BE49-F238E27FC236}">
                  <a16:creationId xmlns:a16="http://schemas.microsoft.com/office/drawing/2014/main" id="{9764D77E-51AE-7D97-A9C5-6295D04D6427}"/>
                </a:ext>
              </a:extLst>
            </p:cNvPr>
            <p:cNvGrpSpPr/>
            <p:nvPr/>
          </p:nvGrpSpPr>
          <p:grpSpPr>
            <a:xfrm>
              <a:off x="2535382" y="3091507"/>
              <a:ext cx="929148" cy="555219"/>
              <a:chOff x="5981265" y="1805834"/>
              <a:chExt cx="929148" cy="555219"/>
            </a:xfrm>
          </p:grpSpPr>
          <p:sp>
            <p:nvSpPr>
              <p:cNvPr id="259" name="Rounded Rectangle 258">
                <a:extLst>
                  <a:ext uri="{FF2B5EF4-FFF2-40B4-BE49-F238E27FC236}">
                    <a16:creationId xmlns:a16="http://schemas.microsoft.com/office/drawing/2014/main" id="{B73F08EC-BCF8-05B7-06ED-DAE8AF01378F}"/>
                  </a:ext>
                </a:extLst>
              </p:cNvPr>
              <p:cNvSpPr/>
              <p:nvPr/>
            </p:nvSpPr>
            <p:spPr>
              <a:xfrm>
                <a:off x="5981265" y="1827744"/>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60" name="Graphic 259" descr="Checkbox Checked outline">
                <a:extLst>
                  <a:ext uri="{FF2B5EF4-FFF2-40B4-BE49-F238E27FC236}">
                    <a16:creationId xmlns:a16="http://schemas.microsoft.com/office/drawing/2014/main" id="{9B77DBFE-7D8C-804E-6206-4FA330B4873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61" name="Group 260">
                <a:extLst>
                  <a:ext uri="{FF2B5EF4-FFF2-40B4-BE49-F238E27FC236}">
                    <a16:creationId xmlns:a16="http://schemas.microsoft.com/office/drawing/2014/main" id="{98187FE2-0E0F-7853-114A-BA613E6CE57A}"/>
                  </a:ext>
                </a:extLst>
              </p:cNvPr>
              <p:cNvGrpSpPr/>
              <p:nvPr/>
            </p:nvGrpSpPr>
            <p:grpSpPr>
              <a:xfrm>
                <a:off x="6011570" y="1893645"/>
                <a:ext cx="745742" cy="467408"/>
                <a:chOff x="6011570" y="1893645"/>
                <a:chExt cx="745742" cy="467408"/>
              </a:xfrm>
            </p:grpSpPr>
            <p:pic>
              <p:nvPicPr>
                <p:cNvPr id="262" name="Graphic 261" descr="Checkbox Checked outline">
                  <a:extLst>
                    <a:ext uri="{FF2B5EF4-FFF2-40B4-BE49-F238E27FC236}">
                      <a16:creationId xmlns:a16="http://schemas.microsoft.com/office/drawing/2014/main" id="{336D51FD-90D5-E00E-5F52-7825E0A8064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63" name="Freeform 262">
                  <a:extLst>
                    <a:ext uri="{FF2B5EF4-FFF2-40B4-BE49-F238E27FC236}">
                      <a16:creationId xmlns:a16="http://schemas.microsoft.com/office/drawing/2014/main" id="{94D8C7B7-059F-EB46-241E-611D49E2BFB5}"/>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a:extLst>
                    <a:ext uri="{FF2B5EF4-FFF2-40B4-BE49-F238E27FC236}">
                      <a16:creationId xmlns:a16="http://schemas.microsoft.com/office/drawing/2014/main" id="{42B4C57A-3B06-A336-F34C-A53393089653}"/>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2" name="Group 231">
              <a:extLst>
                <a:ext uri="{FF2B5EF4-FFF2-40B4-BE49-F238E27FC236}">
                  <a16:creationId xmlns:a16="http://schemas.microsoft.com/office/drawing/2014/main" id="{DCA44E0C-C429-2AC0-07EA-6A965A82D308}"/>
                </a:ext>
              </a:extLst>
            </p:cNvPr>
            <p:cNvGrpSpPr/>
            <p:nvPr/>
          </p:nvGrpSpPr>
          <p:grpSpPr>
            <a:xfrm>
              <a:off x="4482045" y="4382422"/>
              <a:ext cx="929148" cy="555219"/>
              <a:chOff x="5981267" y="1805834"/>
              <a:chExt cx="929148" cy="555219"/>
            </a:xfrm>
          </p:grpSpPr>
          <p:sp>
            <p:nvSpPr>
              <p:cNvPr id="253" name="Rounded Rectangle 252">
                <a:extLst>
                  <a:ext uri="{FF2B5EF4-FFF2-40B4-BE49-F238E27FC236}">
                    <a16:creationId xmlns:a16="http://schemas.microsoft.com/office/drawing/2014/main" id="{978DA783-DBEB-50BE-0C63-E4A5494790CE}"/>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54" name="Graphic 253" descr="Checkbox Checked outline">
                <a:extLst>
                  <a:ext uri="{FF2B5EF4-FFF2-40B4-BE49-F238E27FC236}">
                    <a16:creationId xmlns:a16="http://schemas.microsoft.com/office/drawing/2014/main" id="{67D90122-BE5F-0890-5658-D491F7604D9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55" name="Group 254">
                <a:extLst>
                  <a:ext uri="{FF2B5EF4-FFF2-40B4-BE49-F238E27FC236}">
                    <a16:creationId xmlns:a16="http://schemas.microsoft.com/office/drawing/2014/main" id="{0978EDE8-29F2-5029-A6E9-AA6A0F879A2E}"/>
                  </a:ext>
                </a:extLst>
              </p:cNvPr>
              <p:cNvGrpSpPr/>
              <p:nvPr/>
            </p:nvGrpSpPr>
            <p:grpSpPr>
              <a:xfrm>
                <a:off x="6011570" y="1893645"/>
                <a:ext cx="745742" cy="467408"/>
                <a:chOff x="6011570" y="1893645"/>
                <a:chExt cx="745742" cy="467408"/>
              </a:xfrm>
            </p:grpSpPr>
            <p:pic>
              <p:nvPicPr>
                <p:cNvPr id="256" name="Graphic 255" descr="Checkbox Checked outline">
                  <a:extLst>
                    <a:ext uri="{FF2B5EF4-FFF2-40B4-BE49-F238E27FC236}">
                      <a16:creationId xmlns:a16="http://schemas.microsoft.com/office/drawing/2014/main" id="{7601D867-A1B4-C290-E1F1-D7470DB2907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57" name="Freeform 256">
                  <a:extLst>
                    <a:ext uri="{FF2B5EF4-FFF2-40B4-BE49-F238E27FC236}">
                      <a16:creationId xmlns:a16="http://schemas.microsoft.com/office/drawing/2014/main" id="{9F0C535E-17C9-2379-A7E9-B61B190D4951}"/>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a:extLst>
                    <a:ext uri="{FF2B5EF4-FFF2-40B4-BE49-F238E27FC236}">
                      <a16:creationId xmlns:a16="http://schemas.microsoft.com/office/drawing/2014/main" id="{9833BBF3-10C2-C2BB-BFFE-2565FF0C84CE}"/>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3" name="Group 232">
              <a:extLst>
                <a:ext uri="{FF2B5EF4-FFF2-40B4-BE49-F238E27FC236}">
                  <a16:creationId xmlns:a16="http://schemas.microsoft.com/office/drawing/2014/main" id="{C8AF45BE-8613-2662-4267-BCD870622B0B}"/>
                </a:ext>
              </a:extLst>
            </p:cNvPr>
            <p:cNvGrpSpPr/>
            <p:nvPr/>
          </p:nvGrpSpPr>
          <p:grpSpPr>
            <a:xfrm>
              <a:off x="5411193" y="1701540"/>
              <a:ext cx="929148" cy="555219"/>
              <a:chOff x="5981267" y="1805834"/>
              <a:chExt cx="929148" cy="555219"/>
            </a:xfrm>
          </p:grpSpPr>
          <p:sp>
            <p:nvSpPr>
              <p:cNvPr id="247" name="Rounded Rectangle 246">
                <a:extLst>
                  <a:ext uri="{FF2B5EF4-FFF2-40B4-BE49-F238E27FC236}">
                    <a16:creationId xmlns:a16="http://schemas.microsoft.com/office/drawing/2014/main" id="{C3782B83-9CBE-9552-0C58-F6E8EEED2411}"/>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48" name="Graphic 247" descr="Checkbox Checked outline">
                <a:extLst>
                  <a:ext uri="{FF2B5EF4-FFF2-40B4-BE49-F238E27FC236}">
                    <a16:creationId xmlns:a16="http://schemas.microsoft.com/office/drawing/2014/main" id="{B35AC66D-858B-699F-6D26-20858F8676D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49" name="Group 248">
                <a:extLst>
                  <a:ext uri="{FF2B5EF4-FFF2-40B4-BE49-F238E27FC236}">
                    <a16:creationId xmlns:a16="http://schemas.microsoft.com/office/drawing/2014/main" id="{55DFD728-703B-423C-6992-E18550141215}"/>
                  </a:ext>
                </a:extLst>
              </p:cNvPr>
              <p:cNvGrpSpPr/>
              <p:nvPr/>
            </p:nvGrpSpPr>
            <p:grpSpPr>
              <a:xfrm>
                <a:off x="6011570" y="1893645"/>
                <a:ext cx="745742" cy="467408"/>
                <a:chOff x="6011570" y="1893645"/>
                <a:chExt cx="745742" cy="467408"/>
              </a:xfrm>
            </p:grpSpPr>
            <p:pic>
              <p:nvPicPr>
                <p:cNvPr id="250" name="Graphic 249" descr="Checkbox Checked outline">
                  <a:extLst>
                    <a:ext uri="{FF2B5EF4-FFF2-40B4-BE49-F238E27FC236}">
                      <a16:creationId xmlns:a16="http://schemas.microsoft.com/office/drawing/2014/main" id="{08963D18-6849-C768-01EF-04EFD846AB9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51" name="Freeform 250">
                  <a:extLst>
                    <a:ext uri="{FF2B5EF4-FFF2-40B4-BE49-F238E27FC236}">
                      <a16:creationId xmlns:a16="http://schemas.microsoft.com/office/drawing/2014/main" id="{531F6DB2-71F6-3859-E1D7-8F330BDF1EBC}"/>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a:extLst>
                    <a:ext uri="{FF2B5EF4-FFF2-40B4-BE49-F238E27FC236}">
                      <a16:creationId xmlns:a16="http://schemas.microsoft.com/office/drawing/2014/main" id="{0969B0C2-1838-CE19-6F09-64E1B54671DA}"/>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34" name="Straight Arrow Connector 233">
              <a:extLst>
                <a:ext uri="{FF2B5EF4-FFF2-40B4-BE49-F238E27FC236}">
                  <a16:creationId xmlns:a16="http://schemas.microsoft.com/office/drawing/2014/main" id="{0CF7BB15-74C5-31C6-6AD2-FC37393CE17B}"/>
                </a:ext>
              </a:extLst>
            </p:cNvPr>
            <p:cNvCxnSpPr>
              <a:cxnSpLocks/>
              <a:stCxn id="247" idx="1"/>
              <a:endCxn id="259" idx="0"/>
            </p:cNvCxnSpPr>
            <p:nvPr/>
          </p:nvCxnSpPr>
          <p:spPr>
            <a:xfrm flipH="1">
              <a:off x="2999958" y="1981546"/>
              <a:ext cx="2411235" cy="113187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35" name="Straight Arrow Connector 234">
              <a:extLst>
                <a:ext uri="{FF2B5EF4-FFF2-40B4-BE49-F238E27FC236}">
                  <a16:creationId xmlns:a16="http://schemas.microsoft.com/office/drawing/2014/main" id="{3CA3416D-8A3B-BAD8-4A27-0F035E2ACB91}"/>
                </a:ext>
              </a:extLst>
            </p:cNvPr>
            <p:cNvCxnSpPr>
              <a:cxnSpLocks/>
              <a:stCxn id="259" idx="3"/>
            </p:cNvCxnSpPr>
            <p:nvPr/>
          </p:nvCxnSpPr>
          <p:spPr>
            <a:xfrm>
              <a:off x="3464532" y="3371513"/>
              <a:ext cx="1529191" cy="101090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236" name="TextBox 235">
                  <a:extLst>
                    <a:ext uri="{FF2B5EF4-FFF2-40B4-BE49-F238E27FC236}">
                      <a16:creationId xmlns:a16="http://schemas.microsoft.com/office/drawing/2014/main" id="{85504D93-9E96-BDD4-B27B-823957A85CD1}"/>
                    </a:ext>
                  </a:extLst>
                </p:cNvPr>
                <p:cNvSpPr txBox="1"/>
                <p:nvPr/>
              </p:nvSpPr>
              <p:spPr>
                <a:xfrm>
                  <a:off x="1794071" y="3617099"/>
                  <a:ext cx="237055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36" name="TextBox 235">
                  <a:extLst>
                    <a:ext uri="{FF2B5EF4-FFF2-40B4-BE49-F238E27FC236}">
                      <a16:creationId xmlns:a16="http://schemas.microsoft.com/office/drawing/2014/main" id="{85504D93-9E96-BDD4-B27B-823957A85CD1}"/>
                    </a:ext>
                  </a:extLst>
                </p:cNvPr>
                <p:cNvSpPr txBox="1">
                  <a:spLocks noRot="1" noChangeAspect="1" noMove="1" noResize="1" noEditPoints="1" noAdjustHandles="1" noChangeArrowheads="1" noChangeShapeType="1" noTextEdit="1"/>
                </p:cNvSpPr>
                <p:nvPr/>
              </p:nvSpPr>
              <p:spPr>
                <a:xfrm>
                  <a:off x="1794071" y="3617099"/>
                  <a:ext cx="2370558" cy="575446"/>
                </a:xfrm>
                <a:prstGeom prst="rect">
                  <a:avLst/>
                </a:prstGeom>
                <a:blipFill>
                  <a:blip r:embed="rId19"/>
                  <a:stretch>
                    <a:fillRect l="-1064" r="-106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D2739E02-2C05-3283-66B9-E7B2E7F54CDE}"/>
                    </a:ext>
                  </a:extLst>
                </p:cNvPr>
                <p:cNvSpPr txBox="1"/>
                <p:nvPr/>
              </p:nvSpPr>
              <p:spPr>
                <a:xfrm>
                  <a:off x="3599103" y="4924973"/>
                  <a:ext cx="143282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01</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01</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37" name="TextBox 236">
                  <a:extLst>
                    <a:ext uri="{FF2B5EF4-FFF2-40B4-BE49-F238E27FC236}">
                      <a16:creationId xmlns:a16="http://schemas.microsoft.com/office/drawing/2014/main" id="{D2739E02-2C05-3283-66B9-E7B2E7F54CDE}"/>
                    </a:ext>
                  </a:extLst>
                </p:cNvPr>
                <p:cNvSpPr txBox="1">
                  <a:spLocks noRot="1" noChangeAspect="1" noMove="1" noResize="1" noEditPoints="1" noAdjustHandles="1" noChangeArrowheads="1" noChangeShapeType="1" noTextEdit="1"/>
                </p:cNvSpPr>
                <p:nvPr/>
              </p:nvSpPr>
              <p:spPr>
                <a:xfrm>
                  <a:off x="3599103" y="4924973"/>
                  <a:ext cx="1432828" cy="575446"/>
                </a:xfrm>
                <a:prstGeom prst="rect">
                  <a:avLst/>
                </a:prstGeom>
                <a:blipFill>
                  <a:blip r:embed="rId20"/>
                  <a:stretch>
                    <a:fillRect l="-3509" r="-912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8" name="TextBox 237">
                  <a:extLst>
                    <a:ext uri="{FF2B5EF4-FFF2-40B4-BE49-F238E27FC236}">
                      <a16:creationId xmlns:a16="http://schemas.microsoft.com/office/drawing/2014/main" id="{790BA24C-6AF8-CC68-4A70-6426C4AD7892}"/>
                    </a:ext>
                  </a:extLst>
                </p:cNvPr>
                <p:cNvSpPr txBox="1"/>
                <p:nvPr/>
              </p:nvSpPr>
              <p:spPr>
                <a:xfrm flipH="1">
                  <a:off x="5042614" y="2236645"/>
                  <a:ext cx="327253"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𝑝𝑘</m:t>
                        </m:r>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𝑠𝑘</m:t>
                        </m:r>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38" name="TextBox 237">
                  <a:extLst>
                    <a:ext uri="{FF2B5EF4-FFF2-40B4-BE49-F238E27FC236}">
                      <a16:creationId xmlns:a16="http://schemas.microsoft.com/office/drawing/2014/main" id="{790BA24C-6AF8-CC68-4A70-6426C4AD7892}"/>
                    </a:ext>
                  </a:extLst>
                </p:cNvPr>
                <p:cNvSpPr txBox="1">
                  <a:spLocks noRot="1" noChangeAspect="1" noMove="1" noResize="1" noEditPoints="1" noAdjustHandles="1" noChangeArrowheads="1" noChangeShapeType="1" noTextEdit="1"/>
                </p:cNvSpPr>
                <p:nvPr/>
              </p:nvSpPr>
              <p:spPr>
                <a:xfrm flipH="1">
                  <a:off x="5042614" y="2236645"/>
                  <a:ext cx="327253" cy="575446"/>
                </a:xfrm>
                <a:prstGeom prst="rect">
                  <a:avLst/>
                </a:prstGeom>
                <a:blipFill>
                  <a:blip r:embed="rId21"/>
                  <a:stretch>
                    <a:fillRect l="-14286" r="-450000" b="-13333"/>
                  </a:stretch>
                </a:blipFill>
              </p:spPr>
              <p:txBody>
                <a:bodyPr/>
                <a:lstStyle/>
                <a:p>
                  <a:r>
                    <a:rPr lang="en-US">
                      <a:noFill/>
                    </a:rPr>
                    <a:t> </a:t>
                  </a:r>
                </a:p>
              </p:txBody>
            </p:sp>
          </mc:Fallback>
        </mc:AlternateContent>
        <p:grpSp>
          <p:nvGrpSpPr>
            <p:cNvPr id="239" name="Group 238">
              <a:extLst>
                <a:ext uri="{FF2B5EF4-FFF2-40B4-BE49-F238E27FC236}">
                  <a16:creationId xmlns:a16="http://schemas.microsoft.com/office/drawing/2014/main" id="{9878163F-6F54-BE23-D9EE-F41EAC27B112}"/>
                </a:ext>
              </a:extLst>
            </p:cNvPr>
            <p:cNvGrpSpPr/>
            <p:nvPr/>
          </p:nvGrpSpPr>
          <p:grpSpPr>
            <a:xfrm>
              <a:off x="3166957" y="5987951"/>
              <a:ext cx="929148" cy="555219"/>
              <a:chOff x="5981267" y="1805834"/>
              <a:chExt cx="929148" cy="555219"/>
            </a:xfrm>
          </p:grpSpPr>
          <p:sp>
            <p:nvSpPr>
              <p:cNvPr id="241" name="Rounded Rectangle 240">
                <a:extLst>
                  <a:ext uri="{FF2B5EF4-FFF2-40B4-BE49-F238E27FC236}">
                    <a16:creationId xmlns:a16="http://schemas.microsoft.com/office/drawing/2014/main" id="{912E78D9-9A4A-2804-6BD8-C0959EF2E7DE}"/>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42" name="Graphic 241" descr="Checkbox Checked outline">
                <a:extLst>
                  <a:ext uri="{FF2B5EF4-FFF2-40B4-BE49-F238E27FC236}">
                    <a16:creationId xmlns:a16="http://schemas.microsoft.com/office/drawing/2014/main" id="{88F44A68-D4D3-280F-E6D5-BA0BDFF58E6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43" name="Group 242">
                <a:extLst>
                  <a:ext uri="{FF2B5EF4-FFF2-40B4-BE49-F238E27FC236}">
                    <a16:creationId xmlns:a16="http://schemas.microsoft.com/office/drawing/2014/main" id="{FBEB0451-FC84-6942-1E1C-173798377C0B}"/>
                  </a:ext>
                </a:extLst>
              </p:cNvPr>
              <p:cNvGrpSpPr/>
              <p:nvPr/>
            </p:nvGrpSpPr>
            <p:grpSpPr>
              <a:xfrm>
                <a:off x="6011570" y="1893645"/>
                <a:ext cx="745742" cy="467408"/>
                <a:chOff x="6011570" y="1893645"/>
                <a:chExt cx="745742" cy="467408"/>
              </a:xfrm>
            </p:grpSpPr>
            <p:pic>
              <p:nvPicPr>
                <p:cNvPr id="244" name="Graphic 243" descr="Checkbox Checked outline">
                  <a:extLst>
                    <a:ext uri="{FF2B5EF4-FFF2-40B4-BE49-F238E27FC236}">
                      <a16:creationId xmlns:a16="http://schemas.microsoft.com/office/drawing/2014/main" id="{94261D99-D8E3-E192-7541-14700A09CAD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45" name="Freeform 244">
                  <a:extLst>
                    <a:ext uri="{FF2B5EF4-FFF2-40B4-BE49-F238E27FC236}">
                      <a16:creationId xmlns:a16="http://schemas.microsoft.com/office/drawing/2014/main" id="{0E5CF98A-9BC5-92F3-756A-A3D8751B7E6D}"/>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a:extLst>
                    <a:ext uri="{FF2B5EF4-FFF2-40B4-BE49-F238E27FC236}">
                      <a16:creationId xmlns:a16="http://schemas.microsoft.com/office/drawing/2014/main" id="{DC08253F-4C33-B8C9-FA88-ADB9FE188894}"/>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240" name="TextBox 239">
                  <a:extLst>
                    <a:ext uri="{FF2B5EF4-FFF2-40B4-BE49-F238E27FC236}">
                      <a16:creationId xmlns:a16="http://schemas.microsoft.com/office/drawing/2014/main" id="{49FF6BAD-F0DF-FA19-4427-C20AE41CF10B}"/>
                    </a:ext>
                  </a:extLst>
                </p:cNvPr>
                <p:cNvSpPr txBox="1"/>
                <p:nvPr/>
              </p:nvSpPr>
              <p:spPr>
                <a:xfrm>
                  <a:off x="2429357" y="6449809"/>
                  <a:ext cx="1307152"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40" name="TextBox 239">
                  <a:extLst>
                    <a:ext uri="{FF2B5EF4-FFF2-40B4-BE49-F238E27FC236}">
                      <a16:creationId xmlns:a16="http://schemas.microsoft.com/office/drawing/2014/main" id="{49FF6BAD-F0DF-FA19-4427-C20AE41CF10B}"/>
                    </a:ext>
                  </a:extLst>
                </p:cNvPr>
                <p:cNvSpPr txBox="1">
                  <a:spLocks noRot="1" noChangeAspect="1" noMove="1" noResize="1" noEditPoints="1" noAdjustHandles="1" noChangeArrowheads="1" noChangeShapeType="1" noTextEdit="1"/>
                </p:cNvSpPr>
                <p:nvPr/>
              </p:nvSpPr>
              <p:spPr>
                <a:xfrm>
                  <a:off x="2429357" y="6449809"/>
                  <a:ext cx="1307152" cy="575446"/>
                </a:xfrm>
                <a:prstGeom prst="rect">
                  <a:avLst/>
                </a:prstGeom>
                <a:blipFill>
                  <a:blip r:embed="rId22"/>
                  <a:stretch>
                    <a:fillRect l="-1923" r="-84615" b="-13333"/>
                  </a:stretch>
                </a:blipFill>
              </p:spPr>
              <p:txBody>
                <a:bodyPr/>
                <a:lstStyle/>
                <a:p>
                  <a:r>
                    <a:rPr lang="en-US">
                      <a:noFill/>
                    </a:rPr>
                    <a:t> </a:t>
                  </a:r>
                </a:p>
              </p:txBody>
            </p:sp>
          </mc:Fallback>
        </mc:AlternateContent>
      </p:grpSp>
      <p:sp>
        <p:nvSpPr>
          <p:cNvPr id="265" name="TextBox 264">
            <a:extLst>
              <a:ext uri="{FF2B5EF4-FFF2-40B4-BE49-F238E27FC236}">
                <a16:creationId xmlns:a16="http://schemas.microsoft.com/office/drawing/2014/main" id="{7303B273-5851-7ADF-6D54-BA7911D25A18}"/>
              </a:ext>
            </a:extLst>
          </p:cNvPr>
          <p:cNvSpPr txBox="1"/>
          <p:nvPr/>
        </p:nvSpPr>
        <p:spPr>
          <a:xfrm>
            <a:off x="2367169" y="5762679"/>
            <a:ext cx="1066318" cy="369332"/>
          </a:xfrm>
          <a:prstGeom prst="rect">
            <a:avLst/>
          </a:prstGeom>
          <a:noFill/>
        </p:spPr>
        <p:txBody>
          <a:bodyPr wrap="none" rtlCol="0">
            <a:spAutoFit/>
          </a:bodyPr>
          <a:lstStyle/>
          <a:p>
            <a:r>
              <a:rPr lang="en-US" dirty="0"/>
              <a:t>Proof #1</a:t>
            </a:r>
          </a:p>
        </p:txBody>
      </p:sp>
      <p:sp>
        <p:nvSpPr>
          <p:cNvPr id="266" name="TextBox 265">
            <a:extLst>
              <a:ext uri="{FF2B5EF4-FFF2-40B4-BE49-F238E27FC236}">
                <a16:creationId xmlns:a16="http://schemas.microsoft.com/office/drawing/2014/main" id="{0A27D4B7-EF31-6E61-25FB-EC9FA12C79F6}"/>
              </a:ext>
            </a:extLst>
          </p:cNvPr>
          <p:cNvSpPr txBox="1"/>
          <p:nvPr/>
        </p:nvSpPr>
        <p:spPr>
          <a:xfrm>
            <a:off x="8705943" y="5762679"/>
            <a:ext cx="1066318" cy="369332"/>
          </a:xfrm>
          <a:prstGeom prst="rect">
            <a:avLst/>
          </a:prstGeom>
          <a:noFill/>
        </p:spPr>
        <p:txBody>
          <a:bodyPr wrap="none" rtlCol="0">
            <a:spAutoFit/>
          </a:bodyPr>
          <a:lstStyle/>
          <a:p>
            <a:r>
              <a:rPr lang="en-US" dirty="0"/>
              <a:t>Proof #2</a:t>
            </a:r>
          </a:p>
        </p:txBody>
      </p:sp>
      <p:sp>
        <p:nvSpPr>
          <p:cNvPr id="268" name="TextBox 267">
            <a:extLst>
              <a:ext uri="{FF2B5EF4-FFF2-40B4-BE49-F238E27FC236}">
                <a16:creationId xmlns:a16="http://schemas.microsoft.com/office/drawing/2014/main" id="{B1B0BA97-DBA4-262C-9F4D-D6D0CC410B3C}"/>
              </a:ext>
            </a:extLst>
          </p:cNvPr>
          <p:cNvSpPr txBox="1"/>
          <p:nvPr/>
        </p:nvSpPr>
        <p:spPr>
          <a:xfrm rot="18278255">
            <a:off x="455130" y="3618579"/>
            <a:ext cx="2876619" cy="3745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Equal to Right</a:t>
            </a:r>
          </a:p>
        </p:txBody>
      </p:sp>
      <p:sp>
        <p:nvSpPr>
          <p:cNvPr id="269" name="TextBox 268">
            <a:extLst>
              <a:ext uri="{FF2B5EF4-FFF2-40B4-BE49-F238E27FC236}">
                <a16:creationId xmlns:a16="http://schemas.microsoft.com/office/drawing/2014/main" id="{689E9BDC-BEB0-A155-8932-B02492D96C75}"/>
              </a:ext>
            </a:extLst>
          </p:cNvPr>
          <p:cNvSpPr txBox="1"/>
          <p:nvPr/>
        </p:nvSpPr>
        <p:spPr>
          <a:xfrm rot="18278255">
            <a:off x="6095157" y="3576715"/>
            <a:ext cx="2876619" cy="3745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Equal to Left</a:t>
            </a:r>
          </a:p>
        </p:txBody>
      </p:sp>
    </p:spTree>
    <p:extLst>
      <p:ext uri="{BB962C8B-B14F-4D97-AF65-F5344CB8AC3E}">
        <p14:creationId xmlns:p14="http://schemas.microsoft.com/office/powerpoint/2010/main" val="3994591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5FE439-1684-7468-FED3-374A7725E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B21F7-3C2E-B0F0-380A-C6451815A9A9}"/>
              </a:ext>
            </a:extLst>
          </p:cNvPr>
          <p:cNvSpPr>
            <a:spLocks noGrp="1"/>
          </p:cNvSpPr>
          <p:nvPr>
            <p:ph type="title"/>
          </p:nvPr>
        </p:nvSpPr>
        <p:spPr>
          <a:xfrm>
            <a:off x="336884" y="528332"/>
            <a:ext cx="11325060" cy="771079"/>
          </a:xfrm>
        </p:spPr>
        <p:txBody>
          <a:bodyPr>
            <a:normAutofit/>
          </a:bodyPr>
          <a:lstStyle/>
          <a:p>
            <a:r>
              <a:rPr lang="en-US" sz="3600" dirty="0"/>
              <a:t>Proof Intuition: Uniqueness</a:t>
            </a:r>
          </a:p>
        </p:txBody>
      </p:sp>
      <p:pic>
        <p:nvPicPr>
          <p:cNvPr id="54" name="Graphic 53" descr="Add outline">
            <a:extLst>
              <a:ext uri="{FF2B5EF4-FFF2-40B4-BE49-F238E27FC236}">
                <a16:creationId xmlns:a16="http://schemas.microsoft.com/office/drawing/2014/main" id="{39B89CC7-FA63-50C7-09CD-ED544B66A4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39102" y="3570600"/>
            <a:ext cx="290222" cy="290222"/>
          </a:xfrm>
          <a:prstGeom prst="rect">
            <a:avLst/>
          </a:prstGeom>
        </p:spPr>
      </p:pic>
      <p:pic>
        <p:nvPicPr>
          <p:cNvPr id="55" name="Graphic 54" descr="Filing Box Archive with solid fill">
            <a:extLst>
              <a:ext uri="{FF2B5EF4-FFF2-40B4-BE49-F238E27FC236}">
                <a16:creationId xmlns:a16="http://schemas.microsoft.com/office/drawing/2014/main" id="{0BFD7F8A-5C62-5806-391E-0E09E2153A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4343" y="3402696"/>
            <a:ext cx="682530" cy="682530"/>
          </a:xfrm>
          <a:prstGeom prst="rect">
            <a:avLst/>
          </a:prstGeom>
        </p:spPr>
      </p:pic>
      <p:sp>
        <p:nvSpPr>
          <p:cNvPr id="56" name="TextBox 55">
            <a:extLst>
              <a:ext uri="{FF2B5EF4-FFF2-40B4-BE49-F238E27FC236}">
                <a16:creationId xmlns:a16="http://schemas.microsoft.com/office/drawing/2014/main" id="{A33D2888-CE05-CF20-4890-184F6E56EB88}"/>
              </a:ext>
            </a:extLst>
          </p:cNvPr>
          <p:cNvSpPr txBox="1"/>
          <p:nvPr/>
        </p:nvSpPr>
        <p:spPr>
          <a:xfrm>
            <a:off x="10462037" y="4375748"/>
            <a:ext cx="1544012" cy="584775"/>
          </a:xfrm>
          <a:prstGeom prst="rect">
            <a:avLst/>
          </a:prstGeom>
          <a:noFill/>
        </p:spPr>
        <p:txBody>
          <a:bodyPr wrap="none" rtlCol="0">
            <a:spAutoFit/>
          </a:bodyPr>
          <a:lstStyle/>
          <a:p>
            <a:pPr algn="ctr"/>
            <a:r>
              <a:rPr lang="en-US" sz="1600" dirty="0"/>
              <a:t>Single theorem</a:t>
            </a:r>
          </a:p>
          <a:p>
            <a:pPr algn="ctr"/>
            <a:r>
              <a:rPr lang="en-US" sz="1600" dirty="0"/>
              <a:t>UNIZK</a:t>
            </a:r>
          </a:p>
        </p:txBody>
      </p:sp>
      <p:pic>
        <p:nvPicPr>
          <p:cNvPr id="57" name="Graphic 56" descr="Line arrow: Counter-clockwise curve with solid fill">
            <a:extLst>
              <a:ext uri="{FF2B5EF4-FFF2-40B4-BE49-F238E27FC236}">
                <a16:creationId xmlns:a16="http://schemas.microsoft.com/office/drawing/2014/main" id="{D1E3B3F0-3B2E-C8C3-5DD3-DD3A80372B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766130">
            <a:off x="10861989" y="3875655"/>
            <a:ext cx="451765" cy="451765"/>
          </a:xfrm>
          <a:prstGeom prst="rect">
            <a:avLst/>
          </a:prstGeom>
        </p:spPr>
      </p:pic>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A7EB17D-B7B5-A5E3-DB46-D4CB7B82C9EB}"/>
                  </a:ext>
                </a:extLst>
              </p:cNvPr>
              <p:cNvSpPr txBox="1"/>
              <p:nvPr/>
            </p:nvSpPr>
            <p:spPr>
              <a:xfrm>
                <a:off x="9828540" y="3056861"/>
                <a:ext cx="649924" cy="369332"/>
              </a:xfrm>
              <a:prstGeom prst="rect">
                <a:avLst/>
              </a:prstGeom>
              <a:no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a14:m>
                <a:r>
                  <a:rPr lang="en-US" dirty="0">
                    <a:solidFill>
                      <a:schemeClr val="tx1"/>
                    </a:solidFill>
                  </a:rPr>
                  <a:t>  </a:t>
                </a:r>
              </a:p>
            </p:txBody>
          </p:sp>
        </mc:Choice>
        <mc:Fallback xmlns="">
          <p:sp>
            <p:nvSpPr>
              <p:cNvPr id="58" name="TextBox 57">
                <a:extLst>
                  <a:ext uri="{FF2B5EF4-FFF2-40B4-BE49-F238E27FC236}">
                    <a16:creationId xmlns:a16="http://schemas.microsoft.com/office/drawing/2014/main" id="{BA7EB17D-B7B5-A5E3-DB46-D4CB7B82C9EB}"/>
                  </a:ext>
                </a:extLst>
              </p:cNvPr>
              <p:cNvSpPr txBox="1">
                <a:spLocks noRot="1" noChangeAspect="1" noMove="1" noResize="1" noEditPoints="1" noAdjustHandles="1" noChangeArrowheads="1" noChangeShapeType="1" noTextEdit="1"/>
              </p:cNvSpPr>
              <p:nvPr/>
            </p:nvSpPr>
            <p:spPr>
              <a:xfrm>
                <a:off x="9828540" y="3056861"/>
                <a:ext cx="649924" cy="369332"/>
              </a:xfrm>
              <a:prstGeom prst="rect">
                <a:avLst/>
              </a:prstGeom>
              <a:blipFill>
                <a:blip r:embed="rId9"/>
                <a:stretch>
                  <a:fillRect l="-1887" r="-8113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2C8CCD8-71CF-0413-3ECD-26D4E5D217D9}"/>
                  </a:ext>
                </a:extLst>
              </p:cNvPr>
              <p:cNvSpPr txBox="1"/>
              <p:nvPr/>
            </p:nvSpPr>
            <p:spPr>
              <a:xfrm>
                <a:off x="10015561" y="2736405"/>
                <a:ext cx="6499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𝑤</m:t>
                      </m:r>
                    </m:oMath>
                  </m:oMathPara>
                </a14:m>
                <a:endParaRPr lang="en-US" dirty="0">
                  <a:solidFill>
                    <a:schemeClr val="tx1"/>
                  </a:solidFill>
                </a:endParaRPr>
              </a:p>
            </p:txBody>
          </p:sp>
        </mc:Choice>
        <mc:Fallback xmlns="">
          <p:sp>
            <p:nvSpPr>
              <p:cNvPr id="59" name="TextBox 58">
                <a:extLst>
                  <a:ext uri="{FF2B5EF4-FFF2-40B4-BE49-F238E27FC236}">
                    <a16:creationId xmlns:a16="http://schemas.microsoft.com/office/drawing/2014/main" id="{F2C8CCD8-71CF-0413-3ECD-26D4E5D217D9}"/>
                  </a:ext>
                </a:extLst>
              </p:cNvPr>
              <p:cNvSpPr txBox="1">
                <a:spLocks noRot="1" noChangeAspect="1" noMove="1" noResize="1" noEditPoints="1" noAdjustHandles="1" noChangeArrowheads="1" noChangeShapeType="1" noTextEdit="1"/>
              </p:cNvSpPr>
              <p:nvPr/>
            </p:nvSpPr>
            <p:spPr>
              <a:xfrm>
                <a:off x="10015561" y="2736405"/>
                <a:ext cx="649924" cy="369332"/>
              </a:xfrm>
              <a:prstGeom prst="rect">
                <a:avLst/>
              </a:prstGeom>
              <a:blipFill>
                <a:blip r:embed="rId10"/>
                <a:stretch>
                  <a:fillRect/>
                </a:stretch>
              </a:blipFill>
            </p:spPr>
            <p:txBody>
              <a:bodyPr/>
              <a:lstStyle/>
              <a:p>
                <a:r>
                  <a:rPr lang="en-US">
                    <a:noFill/>
                  </a:rPr>
                  <a:t> </a:t>
                </a:r>
              </a:p>
            </p:txBody>
          </p:sp>
        </mc:Fallback>
      </mc:AlternateContent>
      <p:cxnSp>
        <p:nvCxnSpPr>
          <p:cNvPr id="60" name="Straight Connector 59">
            <a:extLst>
              <a:ext uri="{FF2B5EF4-FFF2-40B4-BE49-F238E27FC236}">
                <a16:creationId xmlns:a16="http://schemas.microsoft.com/office/drawing/2014/main" id="{4A4CEE7D-7F4A-00A2-DF59-38F62F3E23D7}"/>
              </a:ext>
            </a:extLst>
          </p:cNvPr>
          <p:cNvCxnSpPr>
            <a:cxnSpLocks/>
          </p:cNvCxnSpPr>
          <p:nvPr/>
        </p:nvCxnSpPr>
        <p:spPr>
          <a:xfrm>
            <a:off x="6071015" y="1963711"/>
            <a:ext cx="0" cy="4437089"/>
          </a:xfrm>
          <a:prstGeom prst="line">
            <a:avLst/>
          </a:prstGeom>
        </p:spPr>
        <p:style>
          <a:lnRef idx="1">
            <a:schemeClr val="dk1"/>
          </a:lnRef>
          <a:fillRef idx="0">
            <a:schemeClr val="dk1"/>
          </a:fillRef>
          <a:effectRef idx="0">
            <a:schemeClr val="dk1"/>
          </a:effectRef>
          <a:fontRef idx="minor">
            <a:schemeClr val="tx1"/>
          </a:fontRef>
        </p:style>
      </p:cxnSp>
      <p:pic>
        <p:nvPicPr>
          <p:cNvPr id="189" name="Graphic 188" descr="Add outline">
            <a:extLst>
              <a:ext uri="{FF2B5EF4-FFF2-40B4-BE49-F238E27FC236}">
                <a16:creationId xmlns:a16="http://schemas.microsoft.com/office/drawing/2014/main" id="{081765FB-F575-D5C3-8431-F30BFC3497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0516" y="3570600"/>
            <a:ext cx="290222" cy="290222"/>
          </a:xfrm>
          <a:prstGeom prst="rect">
            <a:avLst/>
          </a:prstGeom>
        </p:spPr>
      </p:pic>
      <p:pic>
        <p:nvPicPr>
          <p:cNvPr id="190" name="Graphic 189" descr="Filing Box Archive with solid fill">
            <a:extLst>
              <a:ext uri="{FF2B5EF4-FFF2-40B4-BE49-F238E27FC236}">
                <a16:creationId xmlns:a16="http://schemas.microsoft.com/office/drawing/2014/main" id="{99E115D3-69A9-2C1F-C74F-C272281587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5757" y="3402696"/>
            <a:ext cx="682530" cy="682530"/>
          </a:xfrm>
          <a:prstGeom prst="rect">
            <a:avLst/>
          </a:prstGeom>
        </p:spPr>
      </p:pic>
      <p:sp>
        <p:nvSpPr>
          <p:cNvPr id="191" name="TextBox 190">
            <a:extLst>
              <a:ext uri="{FF2B5EF4-FFF2-40B4-BE49-F238E27FC236}">
                <a16:creationId xmlns:a16="http://schemas.microsoft.com/office/drawing/2014/main" id="{6A2D89DB-4C53-6F39-ED7A-62216C33E9A1}"/>
              </a:ext>
            </a:extLst>
          </p:cNvPr>
          <p:cNvSpPr txBox="1"/>
          <p:nvPr/>
        </p:nvSpPr>
        <p:spPr>
          <a:xfrm>
            <a:off x="4423451" y="4375748"/>
            <a:ext cx="1544012" cy="584775"/>
          </a:xfrm>
          <a:prstGeom prst="rect">
            <a:avLst/>
          </a:prstGeom>
          <a:noFill/>
        </p:spPr>
        <p:txBody>
          <a:bodyPr wrap="none" rtlCol="0">
            <a:spAutoFit/>
          </a:bodyPr>
          <a:lstStyle/>
          <a:p>
            <a:pPr algn="ctr"/>
            <a:r>
              <a:rPr lang="en-US" sz="1600" dirty="0"/>
              <a:t>Single theorem</a:t>
            </a:r>
          </a:p>
          <a:p>
            <a:pPr algn="ctr"/>
            <a:r>
              <a:rPr lang="en-US" sz="1600" dirty="0"/>
              <a:t>UNIZK</a:t>
            </a:r>
          </a:p>
        </p:txBody>
      </p:sp>
      <p:pic>
        <p:nvPicPr>
          <p:cNvPr id="192" name="Graphic 191" descr="Line arrow: Counter-clockwise curve with solid fill">
            <a:extLst>
              <a:ext uri="{FF2B5EF4-FFF2-40B4-BE49-F238E27FC236}">
                <a16:creationId xmlns:a16="http://schemas.microsoft.com/office/drawing/2014/main" id="{DFDF4E36-0FE3-370A-D33F-0779A43991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766130">
            <a:off x="4823403" y="3875655"/>
            <a:ext cx="451765" cy="451765"/>
          </a:xfrm>
          <a:prstGeom prst="rect">
            <a:avLst/>
          </a:prstGeom>
        </p:spPr>
      </p:pic>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10DF7EF3-9994-6CA6-8700-662A72039062}"/>
                  </a:ext>
                </a:extLst>
              </p:cNvPr>
              <p:cNvSpPr txBox="1"/>
              <p:nvPr/>
            </p:nvSpPr>
            <p:spPr>
              <a:xfrm>
                <a:off x="3789954" y="3056861"/>
                <a:ext cx="649924" cy="369332"/>
              </a:xfrm>
              <a:prstGeom prst="rect">
                <a:avLst/>
              </a:prstGeom>
              <a:no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a14:m>
                <a:r>
                  <a:rPr lang="en-US" dirty="0">
                    <a:solidFill>
                      <a:schemeClr val="tx1"/>
                    </a:solidFill>
                  </a:rPr>
                  <a:t>  </a:t>
                </a:r>
              </a:p>
            </p:txBody>
          </p:sp>
        </mc:Choice>
        <mc:Fallback xmlns="">
          <p:sp>
            <p:nvSpPr>
              <p:cNvPr id="193" name="TextBox 192">
                <a:extLst>
                  <a:ext uri="{FF2B5EF4-FFF2-40B4-BE49-F238E27FC236}">
                    <a16:creationId xmlns:a16="http://schemas.microsoft.com/office/drawing/2014/main" id="{10DF7EF3-9994-6CA6-8700-662A72039062}"/>
                  </a:ext>
                </a:extLst>
              </p:cNvPr>
              <p:cNvSpPr txBox="1">
                <a:spLocks noRot="1" noChangeAspect="1" noMove="1" noResize="1" noEditPoints="1" noAdjustHandles="1" noChangeArrowheads="1" noChangeShapeType="1" noTextEdit="1"/>
              </p:cNvSpPr>
              <p:nvPr/>
            </p:nvSpPr>
            <p:spPr>
              <a:xfrm>
                <a:off x="3789954" y="3056861"/>
                <a:ext cx="649924" cy="369332"/>
              </a:xfrm>
              <a:prstGeom prst="rect">
                <a:avLst/>
              </a:prstGeom>
              <a:blipFill>
                <a:blip r:embed="rId11"/>
                <a:stretch>
                  <a:fillRect l="-1923" r="-8461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B6ACFD0F-0CC4-F27A-80FD-052F161BD8D2}"/>
                  </a:ext>
                </a:extLst>
              </p:cNvPr>
              <p:cNvSpPr txBox="1"/>
              <p:nvPr/>
            </p:nvSpPr>
            <p:spPr>
              <a:xfrm>
                <a:off x="3976975" y="2736405"/>
                <a:ext cx="6499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𝑤</m:t>
                      </m:r>
                    </m:oMath>
                  </m:oMathPara>
                </a14:m>
                <a:endParaRPr lang="en-US" dirty="0">
                  <a:solidFill>
                    <a:schemeClr val="tx1"/>
                  </a:solidFill>
                </a:endParaRPr>
              </a:p>
            </p:txBody>
          </p:sp>
        </mc:Choice>
        <mc:Fallback xmlns="">
          <p:sp>
            <p:nvSpPr>
              <p:cNvPr id="194" name="TextBox 193">
                <a:extLst>
                  <a:ext uri="{FF2B5EF4-FFF2-40B4-BE49-F238E27FC236}">
                    <a16:creationId xmlns:a16="http://schemas.microsoft.com/office/drawing/2014/main" id="{B6ACFD0F-0CC4-F27A-80FD-052F161BD8D2}"/>
                  </a:ext>
                </a:extLst>
              </p:cNvPr>
              <p:cNvSpPr txBox="1">
                <a:spLocks noRot="1" noChangeAspect="1" noMove="1" noResize="1" noEditPoints="1" noAdjustHandles="1" noChangeArrowheads="1" noChangeShapeType="1" noTextEdit="1"/>
              </p:cNvSpPr>
              <p:nvPr/>
            </p:nvSpPr>
            <p:spPr>
              <a:xfrm>
                <a:off x="3976975" y="2736405"/>
                <a:ext cx="649924" cy="369332"/>
              </a:xfrm>
              <a:prstGeom prst="rect">
                <a:avLst/>
              </a:prstGeom>
              <a:blipFill>
                <a:blip r:embed="rId12"/>
                <a:stretch>
                  <a:fillRect/>
                </a:stretch>
              </a:blipFill>
            </p:spPr>
            <p:txBody>
              <a:bodyPr/>
              <a:lstStyle/>
              <a:p>
                <a:r>
                  <a:rPr lang="en-US">
                    <a:noFill/>
                  </a:rPr>
                  <a:t> </a:t>
                </a:r>
              </a:p>
            </p:txBody>
          </p:sp>
        </mc:Fallback>
      </mc:AlternateContent>
      <p:grpSp>
        <p:nvGrpSpPr>
          <p:cNvPr id="195" name="Group 194">
            <a:extLst>
              <a:ext uri="{FF2B5EF4-FFF2-40B4-BE49-F238E27FC236}">
                <a16:creationId xmlns:a16="http://schemas.microsoft.com/office/drawing/2014/main" id="{D3CFF9D9-1075-D828-F429-4CB655062B69}"/>
              </a:ext>
            </a:extLst>
          </p:cNvPr>
          <p:cNvGrpSpPr/>
          <p:nvPr/>
        </p:nvGrpSpPr>
        <p:grpSpPr>
          <a:xfrm>
            <a:off x="6112028" y="2215155"/>
            <a:ext cx="2260433" cy="3416858"/>
            <a:chOff x="1794071" y="1701540"/>
            <a:chExt cx="4546270" cy="5323715"/>
          </a:xfrm>
        </p:grpSpPr>
        <p:grpSp>
          <p:nvGrpSpPr>
            <p:cNvPr id="196" name="Group 195">
              <a:extLst>
                <a:ext uri="{FF2B5EF4-FFF2-40B4-BE49-F238E27FC236}">
                  <a16:creationId xmlns:a16="http://schemas.microsoft.com/office/drawing/2014/main" id="{3FC78CAB-6CE7-D595-62F8-505F2C00523F}"/>
                </a:ext>
              </a:extLst>
            </p:cNvPr>
            <p:cNvGrpSpPr/>
            <p:nvPr/>
          </p:nvGrpSpPr>
          <p:grpSpPr>
            <a:xfrm>
              <a:off x="2535382" y="3091507"/>
              <a:ext cx="929148" cy="555219"/>
              <a:chOff x="5981265" y="1805834"/>
              <a:chExt cx="929148" cy="555219"/>
            </a:xfrm>
          </p:grpSpPr>
          <p:sp>
            <p:nvSpPr>
              <p:cNvPr id="224" name="Rounded Rectangle 223">
                <a:extLst>
                  <a:ext uri="{FF2B5EF4-FFF2-40B4-BE49-F238E27FC236}">
                    <a16:creationId xmlns:a16="http://schemas.microsoft.com/office/drawing/2014/main" id="{D7BE5EDC-1D9D-D8D5-D7E5-AA0DC715F648}"/>
                  </a:ext>
                </a:extLst>
              </p:cNvPr>
              <p:cNvSpPr/>
              <p:nvPr/>
            </p:nvSpPr>
            <p:spPr>
              <a:xfrm>
                <a:off x="5981265" y="1827744"/>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25" name="Graphic 224" descr="Checkbox Checked outline">
                <a:extLst>
                  <a:ext uri="{FF2B5EF4-FFF2-40B4-BE49-F238E27FC236}">
                    <a16:creationId xmlns:a16="http://schemas.microsoft.com/office/drawing/2014/main" id="{1D322D16-4E9C-8086-3200-A0A5921DC08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26" name="Group 225">
                <a:extLst>
                  <a:ext uri="{FF2B5EF4-FFF2-40B4-BE49-F238E27FC236}">
                    <a16:creationId xmlns:a16="http://schemas.microsoft.com/office/drawing/2014/main" id="{653ED78A-E204-EFA7-1D31-E40B072E65CE}"/>
                  </a:ext>
                </a:extLst>
              </p:cNvPr>
              <p:cNvGrpSpPr/>
              <p:nvPr/>
            </p:nvGrpSpPr>
            <p:grpSpPr>
              <a:xfrm>
                <a:off x="6011570" y="1893645"/>
                <a:ext cx="745742" cy="467408"/>
                <a:chOff x="6011570" y="1893645"/>
                <a:chExt cx="745742" cy="467408"/>
              </a:xfrm>
            </p:grpSpPr>
            <p:pic>
              <p:nvPicPr>
                <p:cNvPr id="227" name="Graphic 226" descr="Checkbox Checked outline">
                  <a:extLst>
                    <a:ext uri="{FF2B5EF4-FFF2-40B4-BE49-F238E27FC236}">
                      <a16:creationId xmlns:a16="http://schemas.microsoft.com/office/drawing/2014/main" id="{A256505F-70F7-75D8-9516-EE621E46794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28" name="Freeform 227">
                  <a:extLst>
                    <a:ext uri="{FF2B5EF4-FFF2-40B4-BE49-F238E27FC236}">
                      <a16:creationId xmlns:a16="http://schemas.microsoft.com/office/drawing/2014/main" id="{44A27A3A-B6A7-1C6C-E4F1-51D8E9A6CED8}"/>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a:extLst>
                    <a:ext uri="{FF2B5EF4-FFF2-40B4-BE49-F238E27FC236}">
                      <a16:creationId xmlns:a16="http://schemas.microsoft.com/office/drawing/2014/main" id="{E4B85D66-C2FA-0B4A-DA32-82DB99DB384B}"/>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97" name="Group 196">
              <a:extLst>
                <a:ext uri="{FF2B5EF4-FFF2-40B4-BE49-F238E27FC236}">
                  <a16:creationId xmlns:a16="http://schemas.microsoft.com/office/drawing/2014/main" id="{534F6422-83C1-B4D6-491B-ED29E9D430AC}"/>
                </a:ext>
              </a:extLst>
            </p:cNvPr>
            <p:cNvGrpSpPr/>
            <p:nvPr/>
          </p:nvGrpSpPr>
          <p:grpSpPr>
            <a:xfrm>
              <a:off x="4482045" y="4382422"/>
              <a:ext cx="929148" cy="555219"/>
              <a:chOff x="5981267" y="1805834"/>
              <a:chExt cx="929148" cy="555219"/>
            </a:xfrm>
          </p:grpSpPr>
          <p:sp>
            <p:nvSpPr>
              <p:cNvPr id="218" name="Rounded Rectangle 217">
                <a:extLst>
                  <a:ext uri="{FF2B5EF4-FFF2-40B4-BE49-F238E27FC236}">
                    <a16:creationId xmlns:a16="http://schemas.microsoft.com/office/drawing/2014/main" id="{E779A41A-B4F3-26D5-9E1E-433288F98E29}"/>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19" name="Graphic 218" descr="Checkbox Checked outline">
                <a:extLst>
                  <a:ext uri="{FF2B5EF4-FFF2-40B4-BE49-F238E27FC236}">
                    <a16:creationId xmlns:a16="http://schemas.microsoft.com/office/drawing/2014/main" id="{294366FE-08B7-B16E-3376-89A005A79FA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20" name="Group 219">
                <a:extLst>
                  <a:ext uri="{FF2B5EF4-FFF2-40B4-BE49-F238E27FC236}">
                    <a16:creationId xmlns:a16="http://schemas.microsoft.com/office/drawing/2014/main" id="{B381C194-F5B0-6E40-29DB-741CA34BC6C1}"/>
                  </a:ext>
                </a:extLst>
              </p:cNvPr>
              <p:cNvGrpSpPr/>
              <p:nvPr/>
            </p:nvGrpSpPr>
            <p:grpSpPr>
              <a:xfrm>
                <a:off x="6011570" y="1893645"/>
                <a:ext cx="745742" cy="467408"/>
                <a:chOff x="6011570" y="1893645"/>
                <a:chExt cx="745742" cy="467408"/>
              </a:xfrm>
            </p:grpSpPr>
            <p:pic>
              <p:nvPicPr>
                <p:cNvPr id="221" name="Graphic 220" descr="Checkbox Checked outline">
                  <a:extLst>
                    <a:ext uri="{FF2B5EF4-FFF2-40B4-BE49-F238E27FC236}">
                      <a16:creationId xmlns:a16="http://schemas.microsoft.com/office/drawing/2014/main" id="{A0CAFBE9-3F25-7350-0946-75D5A1678A7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22" name="Freeform 221">
                  <a:extLst>
                    <a:ext uri="{FF2B5EF4-FFF2-40B4-BE49-F238E27FC236}">
                      <a16:creationId xmlns:a16="http://schemas.microsoft.com/office/drawing/2014/main" id="{52A33320-2F41-FB27-A9E7-662E783941E2}"/>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a:extLst>
                    <a:ext uri="{FF2B5EF4-FFF2-40B4-BE49-F238E27FC236}">
                      <a16:creationId xmlns:a16="http://schemas.microsoft.com/office/drawing/2014/main" id="{A901436F-4BE5-052D-714E-B5F3E73DADAA}"/>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98" name="Group 197">
              <a:extLst>
                <a:ext uri="{FF2B5EF4-FFF2-40B4-BE49-F238E27FC236}">
                  <a16:creationId xmlns:a16="http://schemas.microsoft.com/office/drawing/2014/main" id="{0A01AF8B-DCCC-3D27-D007-7C3832D4DA62}"/>
                </a:ext>
              </a:extLst>
            </p:cNvPr>
            <p:cNvGrpSpPr/>
            <p:nvPr/>
          </p:nvGrpSpPr>
          <p:grpSpPr>
            <a:xfrm>
              <a:off x="5411193" y="1701540"/>
              <a:ext cx="929148" cy="555219"/>
              <a:chOff x="5981267" y="1805834"/>
              <a:chExt cx="929148" cy="555219"/>
            </a:xfrm>
          </p:grpSpPr>
          <p:sp>
            <p:nvSpPr>
              <p:cNvPr id="212" name="Rounded Rectangle 211">
                <a:extLst>
                  <a:ext uri="{FF2B5EF4-FFF2-40B4-BE49-F238E27FC236}">
                    <a16:creationId xmlns:a16="http://schemas.microsoft.com/office/drawing/2014/main" id="{CE1E76F7-2A96-EACD-06EF-8D8B4A6E607F}"/>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13" name="Graphic 212" descr="Checkbox Checked outline">
                <a:extLst>
                  <a:ext uri="{FF2B5EF4-FFF2-40B4-BE49-F238E27FC236}">
                    <a16:creationId xmlns:a16="http://schemas.microsoft.com/office/drawing/2014/main" id="{7A3F1828-5F9C-3379-BA3E-2AF8142F3E7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14" name="Group 213">
                <a:extLst>
                  <a:ext uri="{FF2B5EF4-FFF2-40B4-BE49-F238E27FC236}">
                    <a16:creationId xmlns:a16="http://schemas.microsoft.com/office/drawing/2014/main" id="{61E59566-62BA-7EE4-0F7A-E5F79C0843E4}"/>
                  </a:ext>
                </a:extLst>
              </p:cNvPr>
              <p:cNvGrpSpPr/>
              <p:nvPr/>
            </p:nvGrpSpPr>
            <p:grpSpPr>
              <a:xfrm>
                <a:off x="6011570" y="1893645"/>
                <a:ext cx="745742" cy="467408"/>
                <a:chOff x="6011570" y="1893645"/>
                <a:chExt cx="745742" cy="467408"/>
              </a:xfrm>
            </p:grpSpPr>
            <p:pic>
              <p:nvPicPr>
                <p:cNvPr id="215" name="Graphic 214" descr="Checkbox Checked outline">
                  <a:extLst>
                    <a:ext uri="{FF2B5EF4-FFF2-40B4-BE49-F238E27FC236}">
                      <a16:creationId xmlns:a16="http://schemas.microsoft.com/office/drawing/2014/main" id="{FACA8A4F-30E1-B9BB-C808-DB78F6C4B1D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16" name="Freeform 215">
                  <a:extLst>
                    <a:ext uri="{FF2B5EF4-FFF2-40B4-BE49-F238E27FC236}">
                      <a16:creationId xmlns:a16="http://schemas.microsoft.com/office/drawing/2014/main" id="{96421FEF-2C47-4D49-5AC6-256B987379A9}"/>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a:extLst>
                    <a:ext uri="{FF2B5EF4-FFF2-40B4-BE49-F238E27FC236}">
                      <a16:creationId xmlns:a16="http://schemas.microsoft.com/office/drawing/2014/main" id="{2CC264B3-3CA5-F197-729C-1E8E07D16B8E}"/>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99" name="Straight Arrow Connector 198">
              <a:extLst>
                <a:ext uri="{FF2B5EF4-FFF2-40B4-BE49-F238E27FC236}">
                  <a16:creationId xmlns:a16="http://schemas.microsoft.com/office/drawing/2014/main" id="{2AC133FC-0370-7423-329F-7FF62738EC71}"/>
                </a:ext>
              </a:extLst>
            </p:cNvPr>
            <p:cNvCxnSpPr>
              <a:cxnSpLocks/>
              <a:stCxn id="212" idx="1"/>
              <a:endCxn id="224" idx="0"/>
            </p:cNvCxnSpPr>
            <p:nvPr/>
          </p:nvCxnSpPr>
          <p:spPr>
            <a:xfrm flipH="1">
              <a:off x="2999958" y="1981546"/>
              <a:ext cx="2411235" cy="113187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00" name="Straight Arrow Connector 199">
              <a:extLst>
                <a:ext uri="{FF2B5EF4-FFF2-40B4-BE49-F238E27FC236}">
                  <a16:creationId xmlns:a16="http://schemas.microsoft.com/office/drawing/2014/main" id="{CC19E772-24B4-C455-7CB1-DD3AE0E200D7}"/>
                </a:ext>
              </a:extLst>
            </p:cNvPr>
            <p:cNvCxnSpPr>
              <a:cxnSpLocks/>
              <a:stCxn id="224" idx="3"/>
            </p:cNvCxnSpPr>
            <p:nvPr/>
          </p:nvCxnSpPr>
          <p:spPr>
            <a:xfrm>
              <a:off x="3464532" y="3371513"/>
              <a:ext cx="1529191" cy="101090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1418BC0A-1C70-DBE8-1A07-26E3E7BA9DC9}"/>
                    </a:ext>
                  </a:extLst>
                </p:cNvPr>
                <p:cNvSpPr txBox="1"/>
                <p:nvPr/>
              </p:nvSpPr>
              <p:spPr>
                <a:xfrm>
                  <a:off x="1794071" y="3617099"/>
                  <a:ext cx="237055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highlight>
                              <a:srgbClr val="00FF00"/>
                            </a:highlight>
                            <a:latin typeface="Cambria Math" panose="02040503050406030204" pitchFamily="18" charset="0"/>
                          </a:rPr>
                          <m:t>𝑝</m:t>
                        </m:r>
                        <m:sSub>
                          <m:sSubPr>
                            <m:ctrlPr>
                              <a:rPr lang="en-US" b="0" i="1" smtClean="0">
                                <a:solidFill>
                                  <a:schemeClr val="tx1"/>
                                </a:solidFill>
                                <a:highlight>
                                  <a:srgbClr val="00FF00"/>
                                </a:highlight>
                                <a:latin typeface="Cambria Math" panose="02040503050406030204" pitchFamily="18" charset="0"/>
                              </a:rPr>
                            </m:ctrlPr>
                          </m:sSubPr>
                          <m:e>
                            <m:r>
                              <a:rPr lang="en-US" b="0" i="1" smtClean="0">
                                <a:solidFill>
                                  <a:schemeClr val="tx1"/>
                                </a:solidFill>
                                <a:highlight>
                                  <a:srgbClr val="00FF00"/>
                                </a:highlight>
                                <a:latin typeface="Cambria Math" panose="02040503050406030204" pitchFamily="18" charset="0"/>
                              </a:rPr>
                              <m:t>𝑘</m:t>
                            </m:r>
                          </m:e>
                          <m:sub>
                            <m:r>
                              <a:rPr lang="en-US" b="0" i="1" smtClean="0">
                                <a:solidFill>
                                  <a:schemeClr val="tx1"/>
                                </a:solidFill>
                                <a:highlight>
                                  <a:srgbClr val="00FF00"/>
                                </a:highlight>
                                <a:latin typeface="Cambria Math" panose="02040503050406030204" pitchFamily="18" charset="0"/>
                              </a:rPr>
                              <m:t>0</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01" name="TextBox 200">
                  <a:extLst>
                    <a:ext uri="{FF2B5EF4-FFF2-40B4-BE49-F238E27FC236}">
                      <a16:creationId xmlns:a16="http://schemas.microsoft.com/office/drawing/2014/main" id="{1418BC0A-1C70-DBE8-1A07-26E3E7BA9DC9}"/>
                    </a:ext>
                  </a:extLst>
                </p:cNvPr>
                <p:cNvSpPr txBox="1">
                  <a:spLocks noRot="1" noChangeAspect="1" noMove="1" noResize="1" noEditPoints="1" noAdjustHandles="1" noChangeArrowheads="1" noChangeShapeType="1" noTextEdit="1"/>
                </p:cNvSpPr>
                <p:nvPr/>
              </p:nvSpPr>
              <p:spPr>
                <a:xfrm>
                  <a:off x="1794071" y="3617099"/>
                  <a:ext cx="2370558" cy="575446"/>
                </a:xfrm>
                <a:prstGeom prst="rect">
                  <a:avLst/>
                </a:prstGeom>
                <a:blipFill>
                  <a:blip r:embed="rId15"/>
                  <a:stretch>
                    <a:fillRect l="-1064" r="-106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BD0C6A4A-04E5-DC81-5869-0E25128B95D8}"/>
                    </a:ext>
                  </a:extLst>
                </p:cNvPr>
                <p:cNvSpPr txBox="1"/>
                <p:nvPr/>
              </p:nvSpPr>
              <p:spPr>
                <a:xfrm>
                  <a:off x="3599103" y="4924973"/>
                  <a:ext cx="143282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01</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01</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02" name="TextBox 201">
                  <a:extLst>
                    <a:ext uri="{FF2B5EF4-FFF2-40B4-BE49-F238E27FC236}">
                      <a16:creationId xmlns:a16="http://schemas.microsoft.com/office/drawing/2014/main" id="{BD0C6A4A-04E5-DC81-5869-0E25128B95D8}"/>
                    </a:ext>
                  </a:extLst>
                </p:cNvPr>
                <p:cNvSpPr txBox="1">
                  <a:spLocks noRot="1" noChangeAspect="1" noMove="1" noResize="1" noEditPoints="1" noAdjustHandles="1" noChangeArrowheads="1" noChangeShapeType="1" noTextEdit="1"/>
                </p:cNvSpPr>
                <p:nvPr/>
              </p:nvSpPr>
              <p:spPr>
                <a:xfrm>
                  <a:off x="3599103" y="4924973"/>
                  <a:ext cx="1432828" cy="575446"/>
                </a:xfrm>
                <a:prstGeom prst="rect">
                  <a:avLst/>
                </a:prstGeom>
                <a:blipFill>
                  <a:blip r:embed="rId16"/>
                  <a:stretch>
                    <a:fillRect l="-3509" r="-912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3" name="TextBox 202">
                  <a:extLst>
                    <a:ext uri="{FF2B5EF4-FFF2-40B4-BE49-F238E27FC236}">
                      <a16:creationId xmlns:a16="http://schemas.microsoft.com/office/drawing/2014/main" id="{C53C401A-84A0-5EFE-F39B-46DD8474317F}"/>
                    </a:ext>
                  </a:extLst>
                </p:cNvPr>
                <p:cNvSpPr txBox="1"/>
                <p:nvPr/>
              </p:nvSpPr>
              <p:spPr>
                <a:xfrm flipH="1">
                  <a:off x="5042614" y="2236645"/>
                  <a:ext cx="327253"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highlight>
                              <a:srgbClr val="FFFF00"/>
                            </a:highlight>
                            <a:latin typeface="Cambria Math" panose="02040503050406030204" pitchFamily="18" charset="0"/>
                          </a:rPr>
                          <m:t>𝑝𝑘</m:t>
                        </m:r>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𝑠𝑘</m:t>
                        </m:r>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03" name="TextBox 202">
                  <a:extLst>
                    <a:ext uri="{FF2B5EF4-FFF2-40B4-BE49-F238E27FC236}">
                      <a16:creationId xmlns:a16="http://schemas.microsoft.com/office/drawing/2014/main" id="{C53C401A-84A0-5EFE-F39B-46DD8474317F}"/>
                    </a:ext>
                  </a:extLst>
                </p:cNvPr>
                <p:cNvSpPr txBox="1">
                  <a:spLocks noRot="1" noChangeAspect="1" noMove="1" noResize="1" noEditPoints="1" noAdjustHandles="1" noChangeArrowheads="1" noChangeShapeType="1" noTextEdit="1"/>
                </p:cNvSpPr>
                <p:nvPr/>
              </p:nvSpPr>
              <p:spPr>
                <a:xfrm flipH="1">
                  <a:off x="5042614" y="2236645"/>
                  <a:ext cx="327253" cy="575446"/>
                </a:xfrm>
                <a:prstGeom prst="rect">
                  <a:avLst/>
                </a:prstGeom>
                <a:blipFill>
                  <a:blip r:embed="rId17"/>
                  <a:stretch>
                    <a:fillRect l="-14286" r="-450000" b="-13333"/>
                  </a:stretch>
                </a:blipFill>
              </p:spPr>
              <p:txBody>
                <a:bodyPr/>
                <a:lstStyle/>
                <a:p>
                  <a:r>
                    <a:rPr lang="en-US">
                      <a:noFill/>
                    </a:rPr>
                    <a:t> </a:t>
                  </a:r>
                </a:p>
              </p:txBody>
            </p:sp>
          </mc:Fallback>
        </mc:AlternateContent>
        <p:grpSp>
          <p:nvGrpSpPr>
            <p:cNvPr id="204" name="Group 203">
              <a:extLst>
                <a:ext uri="{FF2B5EF4-FFF2-40B4-BE49-F238E27FC236}">
                  <a16:creationId xmlns:a16="http://schemas.microsoft.com/office/drawing/2014/main" id="{D21A391A-3FD3-4E7C-B4B1-57F0C54DE33B}"/>
                </a:ext>
              </a:extLst>
            </p:cNvPr>
            <p:cNvGrpSpPr/>
            <p:nvPr/>
          </p:nvGrpSpPr>
          <p:grpSpPr>
            <a:xfrm>
              <a:off x="3166957" y="5987951"/>
              <a:ext cx="929148" cy="555219"/>
              <a:chOff x="5981267" y="1805834"/>
              <a:chExt cx="929148" cy="555219"/>
            </a:xfrm>
          </p:grpSpPr>
          <p:sp>
            <p:nvSpPr>
              <p:cNvPr id="206" name="Rounded Rectangle 205">
                <a:extLst>
                  <a:ext uri="{FF2B5EF4-FFF2-40B4-BE49-F238E27FC236}">
                    <a16:creationId xmlns:a16="http://schemas.microsoft.com/office/drawing/2014/main" id="{F9AECECF-1159-5DBA-0BE2-465E6E8D15DB}"/>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07" name="Graphic 206" descr="Checkbox Checked outline">
                <a:extLst>
                  <a:ext uri="{FF2B5EF4-FFF2-40B4-BE49-F238E27FC236}">
                    <a16:creationId xmlns:a16="http://schemas.microsoft.com/office/drawing/2014/main" id="{43332C47-1745-DD1B-C154-B90301711D6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08" name="Group 207">
                <a:extLst>
                  <a:ext uri="{FF2B5EF4-FFF2-40B4-BE49-F238E27FC236}">
                    <a16:creationId xmlns:a16="http://schemas.microsoft.com/office/drawing/2014/main" id="{2BF1F54D-6FB3-8E78-BAE3-DF867588D02D}"/>
                  </a:ext>
                </a:extLst>
              </p:cNvPr>
              <p:cNvGrpSpPr/>
              <p:nvPr/>
            </p:nvGrpSpPr>
            <p:grpSpPr>
              <a:xfrm>
                <a:off x="6011570" y="1893645"/>
                <a:ext cx="745742" cy="467408"/>
                <a:chOff x="6011570" y="1893645"/>
                <a:chExt cx="745742" cy="467408"/>
              </a:xfrm>
            </p:grpSpPr>
            <p:pic>
              <p:nvPicPr>
                <p:cNvPr id="209" name="Graphic 208" descr="Checkbox Checked outline">
                  <a:extLst>
                    <a:ext uri="{FF2B5EF4-FFF2-40B4-BE49-F238E27FC236}">
                      <a16:creationId xmlns:a16="http://schemas.microsoft.com/office/drawing/2014/main" id="{457D1317-8698-93DD-2E7A-7C283FE7B8F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10" name="Freeform 209">
                  <a:extLst>
                    <a:ext uri="{FF2B5EF4-FFF2-40B4-BE49-F238E27FC236}">
                      <a16:creationId xmlns:a16="http://schemas.microsoft.com/office/drawing/2014/main" id="{D8447C2F-C9B0-8FF7-275E-35A33A2272E2}"/>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a:extLst>
                    <a:ext uri="{FF2B5EF4-FFF2-40B4-BE49-F238E27FC236}">
                      <a16:creationId xmlns:a16="http://schemas.microsoft.com/office/drawing/2014/main" id="{4D89412C-990A-A551-2F39-87B9B5D57625}"/>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B21B00AB-F2D9-F0F8-FEBD-7E7F33D2548A}"/>
                    </a:ext>
                  </a:extLst>
                </p:cNvPr>
                <p:cNvSpPr txBox="1"/>
                <p:nvPr/>
              </p:nvSpPr>
              <p:spPr>
                <a:xfrm>
                  <a:off x="2429357" y="6449809"/>
                  <a:ext cx="1307152"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highlight>
                              <a:srgbClr val="00FFFF"/>
                            </a:highlight>
                            <a:latin typeface="Cambria Math" panose="02040503050406030204" pitchFamily="18" charset="0"/>
                          </a:rPr>
                          <m:t>𝑝</m:t>
                        </m:r>
                        <m:sSub>
                          <m:sSubPr>
                            <m:ctrlPr>
                              <a:rPr lang="en-US" b="0" i="1" smtClean="0">
                                <a:solidFill>
                                  <a:schemeClr val="tx1"/>
                                </a:solidFill>
                                <a:highlight>
                                  <a:srgbClr val="00FFFF"/>
                                </a:highlight>
                                <a:latin typeface="Cambria Math" panose="02040503050406030204" pitchFamily="18" charset="0"/>
                              </a:rPr>
                            </m:ctrlPr>
                          </m:sSubPr>
                          <m:e>
                            <m:r>
                              <a:rPr lang="en-US" b="0" i="1" smtClean="0">
                                <a:solidFill>
                                  <a:schemeClr val="tx1"/>
                                </a:solidFill>
                                <a:highlight>
                                  <a:srgbClr val="00FFFF"/>
                                </a:highlight>
                                <a:latin typeface="Cambria Math" panose="02040503050406030204" pitchFamily="18" charset="0"/>
                              </a:rPr>
                              <m:t>𝑘</m:t>
                            </m:r>
                          </m:e>
                          <m:sub>
                            <m:r>
                              <a:rPr lang="en-US" b="0" i="1" smtClean="0">
                                <a:solidFill>
                                  <a:schemeClr val="tx1"/>
                                </a:solidFill>
                                <a:highlight>
                                  <a:srgbClr val="00FFFF"/>
                                </a:highlight>
                                <a:latin typeface="Cambria Math" panose="02040503050406030204" pitchFamily="18" charset="0"/>
                              </a:rPr>
                              <m:t>𝐶</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05" name="TextBox 204">
                  <a:extLst>
                    <a:ext uri="{FF2B5EF4-FFF2-40B4-BE49-F238E27FC236}">
                      <a16:creationId xmlns:a16="http://schemas.microsoft.com/office/drawing/2014/main" id="{B21B00AB-F2D9-F0F8-FEBD-7E7F33D2548A}"/>
                    </a:ext>
                  </a:extLst>
                </p:cNvPr>
                <p:cNvSpPr txBox="1">
                  <a:spLocks noRot="1" noChangeAspect="1" noMove="1" noResize="1" noEditPoints="1" noAdjustHandles="1" noChangeArrowheads="1" noChangeShapeType="1" noTextEdit="1"/>
                </p:cNvSpPr>
                <p:nvPr/>
              </p:nvSpPr>
              <p:spPr>
                <a:xfrm>
                  <a:off x="2429357" y="6449809"/>
                  <a:ext cx="1307152" cy="575446"/>
                </a:xfrm>
                <a:prstGeom prst="rect">
                  <a:avLst/>
                </a:prstGeom>
                <a:blipFill>
                  <a:blip r:embed="rId18"/>
                  <a:stretch>
                    <a:fillRect l="-1887" r="-81132" b="-13333"/>
                  </a:stretch>
                </a:blipFill>
              </p:spPr>
              <p:txBody>
                <a:bodyPr/>
                <a:lstStyle/>
                <a:p>
                  <a:r>
                    <a:rPr lang="en-US">
                      <a:noFill/>
                    </a:rPr>
                    <a:t> </a:t>
                  </a:r>
                </a:p>
              </p:txBody>
            </p:sp>
          </mc:Fallback>
        </mc:AlternateContent>
      </p:grpSp>
      <p:grpSp>
        <p:nvGrpSpPr>
          <p:cNvPr id="230" name="Group 229">
            <a:extLst>
              <a:ext uri="{FF2B5EF4-FFF2-40B4-BE49-F238E27FC236}">
                <a16:creationId xmlns:a16="http://schemas.microsoft.com/office/drawing/2014/main" id="{E012F541-BDDD-D683-1D44-B23E5AB2702A}"/>
              </a:ext>
            </a:extLst>
          </p:cNvPr>
          <p:cNvGrpSpPr/>
          <p:nvPr/>
        </p:nvGrpSpPr>
        <p:grpSpPr>
          <a:xfrm>
            <a:off x="402034" y="2152393"/>
            <a:ext cx="2260433" cy="3416858"/>
            <a:chOff x="1794071" y="1701540"/>
            <a:chExt cx="4546270" cy="5323715"/>
          </a:xfrm>
        </p:grpSpPr>
        <p:grpSp>
          <p:nvGrpSpPr>
            <p:cNvPr id="231" name="Group 230">
              <a:extLst>
                <a:ext uri="{FF2B5EF4-FFF2-40B4-BE49-F238E27FC236}">
                  <a16:creationId xmlns:a16="http://schemas.microsoft.com/office/drawing/2014/main" id="{1C91DF63-02D4-CFED-CB9F-D2F7CD86F0D2}"/>
                </a:ext>
              </a:extLst>
            </p:cNvPr>
            <p:cNvGrpSpPr/>
            <p:nvPr/>
          </p:nvGrpSpPr>
          <p:grpSpPr>
            <a:xfrm>
              <a:off x="2535382" y="3091507"/>
              <a:ext cx="929148" cy="555219"/>
              <a:chOff x="5981265" y="1805834"/>
              <a:chExt cx="929148" cy="555219"/>
            </a:xfrm>
          </p:grpSpPr>
          <p:sp>
            <p:nvSpPr>
              <p:cNvPr id="259" name="Rounded Rectangle 258">
                <a:extLst>
                  <a:ext uri="{FF2B5EF4-FFF2-40B4-BE49-F238E27FC236}">
                    <a16:creationId xmlns:a16="http://schemas.microsoft.com/office/drawing/2014/main" id="{877EEB85-DC6B-0EEB-ECA8-D4AF09C5AA84}"/>
                  </a:ext>
                </a:extLst>
              </p:cNvPr>
              <p:cNvSpPr/>
              <p:nvPr/>
            </p:nvSpPr>
            <p:spPr>
              <a:xfrm>
                <a:off x="5981265" y="1827744"/>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60" name="Graphic 259" descr="Checkbox Checked outline">
                <a:extLst>
                  <a:ext uri="{FF2B5EF4-FFF2-40B4-BE49-F238E27FC236}">
                    <a16:creationId xmlns:a16="http://schemas.microsoft.com/office/drawing/2014/main" id="{087A6E72-A0D5-2F67-56BB-A32ACFE8E14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61" name="Group 260">
                <a:extLst>
                  <a:ext uri="{FF2B5EF4-FFF2-40B4-BE49-F238E27FC236}">
                    <a16:creationId xmlns:a16="http://schemas.microsoft.com/office/drawing/2014/main" id="{5FA404BB-59EB-B4B1-8967-D18EE9ACD58F}"/>
                  </a:ext>
                </a:extLst>
              </p:cNvPr>
              <p:cNvGrpSpPr/>
              <p:nvPr/>
            </p:nvGrpSpPr>
            <p:grpSpPr>
              <a:xfrm>
                <a:off x="6011570" y="1893645"/>
                <a:ext cx="745742" cy="467408"/>
                <a:chOff x="6011570" y="1893645"/>
                <a:chExt cx="745742" cy="467408"/>
              </a:xfrm>
            </p:grpSpPr>
            <p:pic>
              <p:nvPicPr>
                <p:cNvPr id="262" name="Graphic 261" descr="Checkbox Checked outline">
                  <a:extLst>
                    <a:ext uri="{FF2B5EF4-FFF2-40B4-BE49-F238E27FC236}">
                      <a16:creationId xmlns:a16="http://schemas.microsoft.com/office/drawing/2014/main" id="{7FE157E6-5F0E-0653-AF22-B8DABBAA4CE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63" name="Freeform 262">
                  <a:extLst>
                    <a:ext uri="{FF2B5EF4-FFF2-40B4-BE49-F238E27FC236}">
                      <a16:creationId xmlns:a16="http://schemas.microsoft.com/office/drawing/2014/main" id="{136FEE81-EEC7-A760-D2B0-B679D90D1512}"/>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a:extLst>
                    <a:ext uri="{FF2B5EF4-FFF2-40B4-BE49-F238E27FC236}">
                      <a16:creationId xmlns:a16="http://schemas.microsoft.com/office/drawing/2014/main" id="{BF112FBE-C15D-ECA8-8A13-4D9DC262374F}"/>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2" name="Group 231">
              <a:extLst>
                <a:ext uri="{FF2B5EF4-FFF2-40B4-BE49-F238E27FC236}">
                  <a16:creationId xmlns:a16="http://schemas.microsoft.com/office/drawing/2014/main" id="{5BE2B20E-DF3A-53CB-00B4-145D3D8CE2FE}"/>
                </a:ext>
              </a:extLst>
            </p:cNvPr>
            <p:cNvGrpSpPr/>
            <p:nvPr/>
          </p:nvGrpSpPr>
          <p:grpSpPr>
            <a:xfrm>
              <a:off x="4482045" y="4382422"/>
              <a:ext cx="929148" cy="555219"/>
              <a:chOff x="5981267" y="1805834"/>
              <a:chExt cx="929148" cy="555219"/>
            </a:xfrm>
          </p:grpSpPr>
          <p:sp>
            <p:nvSpPr>
              <p:cNvPr id="253" name="Rounded Rectangle 252">
                <a:extLst>
                  <a:ext uri="{FF2B5EF4-FFF2-40B4-BE49-F238E27FC236}">
                    <a16:creationId xmlns:a16="http://schemas.microsoft.com/office/drawing/2014/main" id="{0913AB3F-40AB-1990-1E47-71E1D993C75B}"/>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54" name="Graphic 253" descr="Checkbox Checked outline">
                <a:extLst>
                  <a:ext uri="{FF2B5EF4-FFF2-40B4-BE49-F238E27FC236}">
                    <a16:creationId xmlns:a16="http://schemas.microsoft.com/office/drawing/2014/main" id="{8FCA0829-1792-6D4D-97CD-26447B3DCB8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55" name="Group 254">
                <a:extLst>
                  <a:ext uri="{FF2B5EF4-FFF2-40B4-BE49-F238E27FC236}">
                    <a16:creationId xmlns:a16="http://schemas.microsoft.com/office/drawing/2014/main" id="{5AB5DD86-65B4-8A9C-A41F-08BC3A35DD81}"/>
                  </a:ext>
                </a:extLst>
              </p:cNvPr>
              <p:cNvGrpSpPr/>
              <p:nvPr/>
            </p:nvGrpSpPr>
            <p:grpSpPr>
              <a:xfrm>
                <a:off x="6011570" y="1893645"/>
                <a:ext cx="745742" cy="467408"/>
                <a:chOff x="6011570" y="1893645"/>
                <a:chExt cx="745742" cy="467408"/>
              </a:xfrm>
            </p:grpSpPr>
            <p:pic>
              <p:nvPicPr>
                <p:cNvPr id="256" name="Graphic 255" descr="Checkbox Checked outline">
                  <a:extLst>
                    <a:ext uri="{FF2B5EF4-FFF2-40B4-BE49-F238E27FC236}">
                      <a16:creationId xmlns:a16="http://schemas.microsoft.com/office/drawing/2014/main" id="{3AD0AE64-1650-986D-2278-A8114129AFE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57" name="Freeform 256">
                  <a:extLst>
                    <a:ext uri="{FF2B5EF4-FFF2-40B4-BE49-F238E27FC236}">
                      <a16:creationId xmlns:a16="http://schemas.microsoft.com/office/drawing/2014/main" id="{900B4824-AB00-3971-A503-CD63F77E0F73}"/>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a:extLst>
                    <a:ext uri="{FF2B5EF4-FFF2-40B4-BE49-F238E27FC236}">
                      <a16:creationId xmlns:a16="http://schemas.microsoft.com/office/drawing/2014/main" id="{98002DC9-F177-68BC-38F2-431401E2F8FA}"/>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3" name="Group 232">
              <a:extLst>
                <a:ext uri="{FF2B5EF4-FFF2-40B4-BE49-F238E27FC236}">
                  <a16:creationId xmlns:a16="http://schemas.microsoft.com/office/drawing/2014/main" id="{338928B1-A567-5A4D-31B2-32E59798763C}"/>
                </a:ext>
              </a:extLst>
            </p:cNvPr>
            <p:cNvGrpSpPr/>
            <p:nvPr/>
          </p:nvGrpSpPr>
          <p:grpSpPr>
            <a:xfrm>
              <a:off x="5411193" y="1701540"/>
              <a:ext cx="929148" cy="555219"/>
              <a:chOff x="5981267" y="1805834"/>
              <a:chExt cx="929148" cy="555219"/>
            </a:xfrm>
          </p:grpSpPr>
          <p:sp>
            <p:nvSpPr>
              <p:cNvPr id="247" name="Rounded Rectangle 246">
                <a:extLst>
                  <a:ext uri="{FF2B5EF4-FFF2-40B4-BE49-F238E27FC236}">
                    <a16:creationId xmlns:a16="http://schemas.microsoft.com/office/drawing/2014/main" id="{B8EAF1C5-6200-7E7E-25FB-FD99360D05EB}"/>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48" name="Graphic 247" descr="Checkbox Checked outline">
                <a:extLst>
                  <a:ext uri="{FF2B5EF4-FFF2-40B4-BE49-F238E27FC236}">
                    <a16:creationId xmlns:a16="http://schemas.microsoft.com/office/drawing/2014/main" id="{C7320C73-4CF3-A3A7-48C6-68BE675035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49" name="Group 248">
                <a:extLst>
                  <a:ext uri="{FF2B5EF4-FFF2-40B4-BE49-F238E27FC236}">
                    <a16:creationId xmlns:a16="http://schemas.microsoft.com/office/drawing/2014/main" id="{0546CBF5-5442-5E53-9EEA-29B6A48A90C2}"/>
                  </a:ext>
                </a:extLst>
              </p:cNvPr>
              <p:cNvGrpSpPr/>
              <p:nvPr/>
            </p:nvGrpSpPr>
            <p:grpSpPr>
              <a:xfrm>
                <a:off x="6011570" y="1893645"/>
                <a:ext cx="745742" cy="467408"/>
                <a:chOff x="6011570" y="1893645"/>
                <a:chExt cx="745742" cy="467408"/>
              </a:xfrm>
            </p:grpSpPr>
            <p:pic>
              <p:nvPicPr>
                <p:cNvPr id="250" name="Graphic 249" descr="Checkbox Checked outline">
                  <a:extLst>
                    <a:ext uri="{FF2B5EF4-FFF2-40B4-BE49-F238E27FC236}">
                      <a16:creationId xmlns:a16="http://schemas.microsoft.com/office/drawing/2014/main" id="{9DEB0165-A897-5332-0541-DF874963D0C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51" name="Freeform 250">
                  <a:extLst>
                    <a:ext uri="{FF2B5EF4-FFF2-40B4-BE49-F238E27FC236}">
                      <a16:creationId xmlns:a16="http://schemas.microsoft.com/office/drawing/2014/main" id="{9C98ACAD-E08E-6CDB-F21B-0A5A2CE8E8E7}"/>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a:extLst>
                    <a:ext uri="{FF2B5EF4-FFF2-40B4-BE49-F238E27FC236}">
                      <a16:creationId xmlns:a16="http://schemas.microsoft.com/office/drawing/2014/main" id="{426FE8A5-80B4-ACAD-14E6-1662F9A5D410}"/>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34" name="Straight Arrow Connector 233">
              <a:extLst>
                <a:ext uri="{FF2B5EF4-FFF2-40B4-BE49-F238E27FC236}">
                  <a16:creationId xmlns:a16="http://schemas.microsoft.com/office/drawing/2014/main" id="{9414348C-4AAC-C159-E521-7D86510F6AE2}"/>
                </a:ext>
              </a:extLst>
            </p:cNvPr>
            <p:cNvCxnSpPr>
              <a:cxnSpLocks/>
              <a:stCxn id="247" idx="1"/>
              <a:endCxn id="259" idx="0"/>
            </p:cNvCxnSpPr>
            <p:nvPr/>
          </p:nvCxnSpPr>
          <p:spPr>
            <a:xfrm flipH="1">
              <a:off x="2999958" y="1981546"/>
              <a:ext cx="2411235" cy="113187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35" name="Straight Arrow Connector 234">
              <a:extLst>
                <a:ext uri="{FF2B5EF4-FFF2-40B4-BE49-F238E27FC236}">
                  <a16:creationId xmlns:a16="http://schemas.microsoft.com/office/drawing/2014/main" id="{0C65C39B-2CCD-6BC5-28D9-5A84BECF68DE}"/>
                </a:ext>
              </a:extLst>
            </p:cNvPr>
            <p:cNvCxnSpPr>
              <a:cxnSpLocks/>
              <a:stCxn id="259" idx="3"/>
            </p:cNvCxnSpPr>
            <p:nvPr/>
          </p:nvCxnSpPr>
          <p:spPr>
            <a:xfrm>
              <a:off x="3464532" y="3371513"/>
              <a:ext cx="1529191" cy="101090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236" name="TextBox 235">
                  <a:extLst>
                    <a:ext uri="{FF2B5EF4-FFF2-40B4-BE49-F238E27FC236}">
                      <a16:creationId xmlns:a16="http://schemas.microsoft.com/office/drawing/2014/main" id="{4350FE31-1C77-BDBC-5C8E-4A68B3559166}"/>
                    </a:ext>
                  </a:extLst>
                </p:cNvPr>
                <p:cNvSpPr txBox="1"/>
                <p:nvPr/>
              </p:nvSpPr>
              <p:spPr>
                <a:xfrm>
                  <a:off x="1794071" y="3617099"/>
                  <a:ext cx="237055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highlight>
                              <a:srgbClr val="00FF00"/>
                            </a:highlight>
                            <a:latin typeface="Cambria Math" panose="02040503050406030204" pitchFamily="18" charset="0"/>
                          </a:rPr>
                          <m:t>𝑝</m:t>
                        </m:r>
                        <m:sSub>
                          <m:sSubPr>
                            <m:ctrlPr>
                              <a:rPr lang="en-US" b="0" i="1" smtClean="0">
                                <a:solidFill>
                                  <a:schemeClr val="tx1"/>
                                </a:solidFill>
                                <a:highlight>
                                  <a:srgbClr val="00FF00"/>
                                </a:highlight>
                                <a:latin typeface="Cambria Math" panose="02040503050406030204" pitchFamily="18" charset="0"/>
                              </a:rPr>
                            </m:ctrlPr>
                          </m:sSubPr>
                          <m:e>
                            <m:r>
                              <a:rPr lang="en-US" b="0" i="1" smtClean="0">
                                <a:solidFill>
                                  <a:schemeClr val="tx1"/>
                                </a:solidFill>
                                <a:highlight>
                                  <a:srgbClr val="00FF00"/>
                                </a:highlight>
                                <a:latin typeface="Cambria Math" panose="02040503050406030204" pitchFamily="18" charset="0"/>
                              </a:rPr>
                              <m:t>𝑘</m:t>
                            </m:r>
                          </m:e>
                          <m:sub>
                            <m:r>
                              <a:rPr lang="en-US" b="0" i="1" smtClean="0">
                                <a:solidFill>
                                  <a:schemeClr val="tx1"/>
                                </a:solidFill>
                                <a:highlight>
                                  <a:srgbClr val="00FF00"/>
                                </a:highlight>
                                <a:latin typeface="Cambria Math" panose="02040503050406030204" pitchFamily="18" charset="0"/>
                              </a:rPr>
                              <m:t>0</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36" name="TextBox 235">
                  <a:extLst>
                    <a:ext uri="{FF2B5EF4-FFF2-40B4-BE49-F238E27FC236}">
                      <a16:creationId xmlns:a16="http://schemas.microsoft.com/office/drawing/2014/main" id="{4350FE31-1C77-BDBC-5C8E-4A68B3559166}"/>
                    </a:ext>
                  </a:extLst>
                </p:cNvPr>
                <p:cNvSpPr txBox="1">
                  <a:spLocks noRot="1" noChangeAspect="1" noMove="1" noResize="1" noEditPoints="1" noAdjustHandles="1" noChangeArrowheads="1" noChangeShapeType="1" noTextEdit="1"/>
                </p:cNvSpPr>
                <p:nvPr/>
              </p:nvSpPr>
              <p:spPr>
                <a:xfrm>
                  <a:off x="1794071" y="3617099"/>
                  <a:ext cx="2370558" cy="575446"/>
                </a:xfrm>
                <a:prstGeom prst="rect">
                  <a:avLst/>
                </a:prstGeom>
                <a:blipFill>
                  <a:blip r:embed="rId19"/>
                  <a:stretch>
                    <a:fillRect l="-1064" r="-106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E62BEEC0-ED84-900D-3812-357F88E30074}"/>
                    </a:ext>
                  </a:extLst>
                </p:cNvPr>
                <p:cNvSpPr txBox="1"/>
                <p:nvPr/>
              </p:nvSpPr>
              <p:spPr>
                <a:xfrm>
                  <a:off x="3599103" y="4924973"/>
                  <a:ext cx="143282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01</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01</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37" name="TextBox 236">
                  <a:extLst>
                    <a:ext uri="{FF2B5EF4-FFF2-40B4-BE49-F238E27FC236}">
                      <a16:creationId xmlns:a16="http://schemas.microsoft.com/office/drawing/2014/main" id="{E62BEEC0-ED84-900D-3812-357F88E30074}"/>
                    </a:ext>
                  </a:extLst>
                </p:cNvPr>
                <p:cNvSpPr txBox="1">
                  <a:spLocks noRot="1" noChangeAspect="1" noMove="1" noResize="1" noEditPoints="1" noAdjustHandles="1" noChangeArrowheads="1" noChangeShapeType="1" noTextEdit="1"/>
                </p:cNvSpPr>
                <p:nvPr/>
              </p:nvSpPr>
              <p:spPr>
                <a:xfrm>
                  <a:off x="3599103" y="4924973"/>
                  <a:ext cx="1432828" cy="575446"/>
                </a:xfrm>
                <a:prstGeom prst="rect">
                  <a:avLst/>
                </a:prstGeom>
                <a:blipFill>
                  <a:blip r:embed="rId20"/>
                  <a:stretch>
                    <a:fillRect l="-3509" r="-912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8" name="TextBox 237">
                  <a:extLst>
                    <a:ext uri="{FF2B5EF4-FFF2-40B4-BE49-F238E27FC236}">
                      <a16:creationId xmlns:a16="http://schemas.microsoft.com/office/drawing/2014/main" id="{3C3217C2-DEE9-4C32-F871-C9A7375ABEFA}"/>
                    </a:ext>
                  </a:extLst>
                </p:cNvPr>
                <p:cNvSpPr txBox="1"/>
                <p:nvPr/>
              </p:nvSpPr>
              <p:spPr>
                <a:xfrm flipH="1">
                  <a:off x="5042614" y="2236645"/>
                  <a:ext cx="327253"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highlight>
                              <a:srgbClr val="FFFF00"/>
                            </a:highlight>
                            <a:latin typeface="Cambria Math" panose="02040503050406030204" pitchFamily="18" charset="0"/>
                          </a:rPr>
                          <m:t>𝑝𝑘</m:t>
                        </m:r>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𝑠𝑘</m:t>
                        </m:r>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38" name="TextBox 237">
                  <a:extLst>
                    <a:ext uri="{FF2B5EF4-FFF2-40B4-BE49-F238E27FC236}">
                      <a16:creationId xmlns:a16="http://schemas.microsoft.com/office/drawing/2014/main" id="{3C3217C2-DEE9-4C32-F871-C9A7375ABEFA}"/>
                    </a:ext>
                  </a:extLst>
                </p:cNvPr>
                <p:cNvSpPr txBox="1">
                  <a:spLocks noRot="1" noChangeAspect="1" noMove="1" noResize="1" noEditPoints="1" noAdjustHandles="1" noChangeArrowheads="1" noChangeShapeType="1" noTextEdit="1"/>
                </p:cNvSpPr>
                <p:nvPr/>
              </p:nvSpPr>
              <p:spPr>
                <a:xfrm flipH="1">
                  <a:off x="5042614" y="2236645"/>
                  <a:ext cx="327253" cy="575446"/>
                </a:xfrm>
                <a:prstGeom prst="rect">
                  <a:avLst/>
                </a:prstGeom>
                <a:blipFill>
                  <a:blip r:embed="rId21"/>
                  <a:stretch>
                    <a:fillRect l="-14286" r="-450000" b="-13333"/>
                  </a:stretch>
                </a:blipFill>
              </p:spPr>
              <p:txBody>
                <a:bodyPr/>
                <a:lstStyle/>
                <a:p>
                  <a:r>
                    <a:rPr lang="en-US">
                      <a:noFill/>
                    </a:rPr>
                    <a:t> </a:t>
                  </a:r>
                </a:p>
              </p:txBody>
            </p:sp>
          </mc:Fallback>
        </mc:AlternateContent>
        <p:grpSp>
          <p:nvGrpSpPr>
            <p:cNvPr id="239" name="Group 238">
              <a:extLst>
                <a:ext uri="{FF2B5EF4-FFF2-40B4-BE49-F238E27FC236}">
                  <a16:creationId xmlns:a16="http://schemas.microsoft.com/office/drawing/2014/main" id="{E55C3CD5-55CE-62A1-397A-1842CE721EF5}"/>
                </a:ext>
              </a:extLst>
            </p:cNvPr>
            <p:cNvGrpSpPr/>
            <p:nvPr/>
          </p:nvGrpSpPr>
          <p:grpSpPr>
            <a:xfrm>
              <a:off x="3166957" y="5987951"/>
              <a:ext cx="929148" cy="555219"/>
              <a:chOff x="5981267" y="1805834"/>
              <a:chExt cx="929148" cy="555219"/>
            </a:xfrm>
          </p:grpSpPr>
          <p:sp>
            <p:nvSpPr>
              <p:cNvPr id="241" name="Rounded Rectangle 240">
                <a:extLst>
                  <a:ext uri="{FF2B5EF4-FFF2-40B4-BE49-F238E27FC236}">
                    <a16:creationId xmlns:a16="http://schemas.microsoft.com/office/drawing/2014/main" id="{08593E96-E6C2-99FA-72F3-2610CB7BE827}"/>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42" name="Graphic 241" descr="Checkbox Checked outline">
                <a:extLst>
                  <a:ext uri="{FF2B5EF4-FFF2-40B4-BE49-F238E27FC236}">
                    <a16:creationId xmlns:a16="http://schemas.microsoft.com/office/drawing/2014/main" id="{C31D6C0E-97E7-E1D3-3F61-B1FA062C3D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43" name="Group 242">
                <a:extLst>
                  <a:ext uri="{FF2B5EF4-FFF2-40B4-BE49-F238E27FC236}">
                    <a16:creationId xmlns:a16="http://schemas.microsoft.com/office/drawing/2014/main" id="{919C4D3F-B7E2-3679-F04C-9DF6ABE38380}"/>
                  </a:ext>
                </a:extLst>
              </p:cNvPr>
              <p:cNvGrpSpPr/>
              <p:nvPr/>
            </p:nvGrpSpPr>
            <p:grpSpPr>
              <a:xfrm>
                <a:off x="6011570" y="1893645"/>
                <a:ext cx="745742" cy="467408"/>
                <a:chOff x="6011570" y="1893645"/>
                <a:chExt cx="745742" cy="467408"/>
              </a:xfrm>
            </p:grpSpPr>
            <p:pic>
              <p:nvPicPr>
                <p:cNvPr id="244" name="Graphic 243" descr="Checkbox Checked outline">
                  <a:extLst>
                    <a:ext uri="{FF2B5EF4-FFF2-40B4-BE49-F238E27FC236}">
                      <a16:creationId xmlns:a16="http://schemas.microsoft.com/office/drawing/2014/main" id="{292CC2AF-D79F-761B-FEC5-24515827336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45" name="Freeform 244">
                  <a:extLst>
                    <a:ext uri="{FF2B5EF4-FFF2-40B4-BE49-F238E27FC236}">
                      <a16:creationId xmlns:a16="http://schemas.microsoft.com/office/drawing/2014/main" id="{FBDDCADE-622F-C692-5F65-43255278E109}"/>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a:extLst>
                    <a:ext uri="{FF2B5EF4-FFF2-40B4-BE49-F238E27FC236}">
                      <a16:creationId xmlns:a16="http://schemas.microsoft.com/office/drawing/2014/main" id="{A530ADA8-D175-2D70-5ED4-A20B4D6FBD7D}"/>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240" name="TextBox 239">
                  <a:extLst>
                    <a:ext uri="{FF2B5EF4-FFF2-40B4-BE49-F238E27FC236}">
                      <a16:creationId xmlns:a16="http://schemas.microsoft.com/office/drawing/2014/main" id="{404ECB29-4631-00F1-2523-A30EF1F3B58D}"/>
                    </a:ext>
                  </a:extLst>
                </p:cNvPr>
                <p:cNvSpPr txBox="1"/>
                <p:nvPr/>
              </p:nvSpPr>
              <p:spPr>
                <a:xfrm>
                  <a:off x="2429357" y="6449809"/>
                  <a:ext cx="1307152"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highlight>
                              <a:srgbClr val="00FFFF"/>
                            </a:highlight>
                            <a:latin typeface="Cambria Math" panose="02040503050406030204" pitchFamily="18" charset="0"/>
                          </a:rPr>
                          <m:t>𝑝</m:t>
                        </m:r>
                        <m:sSub>
                          <m:sSubPr>
                            <m:ctrlPr>
                              <a:rPr lang="en-US" b="0" i="1" smtClean="0">
                                <a:solidFill>
                                  <a:schemeClr val="tx1"/>
                                </a:solidFill>
                                <a:highlight>
                                  <a:srgbClr val="00FFFF"/>
                                </a:highlight>
                                <a:latin typeface="Cambria Math" panose="02040503050406030204" pitchFamily="18" charset="0"/>
                              </a:rPr>
                            </m:ctrlPr>
                          </m:sSubPr>
                          <m:e>
                            <m:r>
                              <a:rPr lang="en-US" b="0" i="1" smtClean="0">
                                <a:solidFill>
                                  <a:schemeClr val="tx1"/>
                                </a:solidFill>
                                <a:highlight>
                                  <a:srgbClr val="00FFFF"/>
                                </a:highlight>
                                <a:latin typeface="Cambria Math" panose="02040503050406030204" pitchFamily="18" charset="0"/>
                              </a:rPr>
                              <m:t>𝑘</m:t>
                            </m:r>
                          </m:e>
                          <m:sub>
                            <m:r>
                              <a:rPr lang="en-US" b="0" i="1" smtClean="0">
                                <a:solidFill>
                                  <a:schemeClr val="tx1"/>
                                </a:solidFill>
                                <a:highlight>
                                  <a:srgbClr val="00FFFF"/>
                                </a:highlight>
                                <a:latin typeface="Cambria Math" panose="02040503050406030204" pitchFamily="18" charset="0"/>
                              </a:rPr>
                              <m:t>𝐶</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40" name="TextBox 239">
                  <a:extLst>
                    <a:ext uri="{FF2B5EF4-FFF2-40B4-BE49-F238E27FC236}">
                      <a16:creationId xmlns:a16="http://schemas.microsoft.com/office/drawing/2014/main" id="{404ECB29-4631-00F1-2523-A30EF1F3B58D}"/>
                    </a:ext>
                  </a:extLst>
                </p:cNvPr>
                <p:cNvSpPr txBox="1">
                  <a:spLocks noRot="1" noChangeAspect="1" noMove="1" noResize="1" noEditPoints="1" noAdjustHandles="1" noChangeArrowheads="1" noChangeShapeType="1" noTextEdit="1"/>
                </p:cNvSpPr>
                <p:nvPr/>
              </p:nvSpPr>
              <p:spPr>
                <a:xfrm>
                  <a:off x="2429357" y="6449809"/>
                  <a:ext cx="1307152" cy="575446"/>
                </a:xfrm>
                <a:prstGeom prst="rect">
                  <a:avLst/>
                </a:prstGeom>
                <a:blipFill>
                  <a:blip r:embed="rId22"/>
                  <a:stretch>
                    <a:fillRect l="-1923" r="-84615" b="-13333"/>
                  </a:stretch>
                </a:blipFill>
              </p:spPr>
              <p:txBody>
                <a:bodyPr/>
                <a:lstStyle/>
                <a:p>
                  <a:r>
                    <a:rPr lang="en-US">
                      <a:noFill/>
                    </a:rPr>
                    <a:t> </a:t>
                  </a:r>
                </a:p>
              </p:txBody>
            </p:sp>
          </mc:Fallback>
        </mc:AlternateContent>
      </p:grpSp>
      <p:sp>
        <p:nvSpPr>
          <p:cNvPr id="265" name="TextBox 264">
            <a:extLst>
              <a:ext uri="{FF2B5EF4-FFF2-40B4-BE49-F238E27FC236}">
                <a16:creationId xmlns:a16="http://schemas.microsoft.com/office/drawing/2014/main" id="{D645706F-E74E-3E51-8CD2-F0C6D0B88822}"/>
              </a:ext>
            </a:extLst>
          </p:cNvPr>
          <p:cNvSpPr txBox="1"/>
          <p:nvPr/>
        </p:nvSpPr>
        <p:spPr>
          <a:xfrm>
            <a:off x="2367169" y="5762679"/>
            <a:ext cx="1066318" cy="369332"/>
          </a:xfrm>
          <a:prstGeom prst="rect">
            <a:avLst/>
          </a:prstGeom>
          <a:noFill/>
        </p:spPr>
        <p:txBody>
          <a:bodyPr wrap="none" rtlCol="0">
            <a:spAutoFit/>
          </a:bodyPr>
          <a:lstStyle/>
          <a:p>
            <a:r>
              <a:rPr lang="en-US" dirty="0"/>
              <a:t>Proof #1</a:t>
            </a:r>
          </a:p>
        </p:txBody>
      </p:sp>
      <p:sp>
        <p:nvSpPr>
          <p:cNvPr id="266" name="TextBox 265">
            <a:extLst>
              <a:ext uri="{FF2B5EF4-FFF2-40B4-BE49-F238E27FC236}">
                <a16:creationId xmlns:a16="http://schemas.microsoft.com/office/drawing/2014/main" id="{99458EA3-75F6-F9A3-BE75-D7FE6A67CF85}"/>
              </a:ext>
            </a:extLst>
          </p:cNvPr>
          <p:cNvSpPr txBox="1"/>
          <p:nvPr/>
        </p:nvSpPr>
        <p:spPr>
          <a:xfrm>
            <a:off x="8705943" y="5762679"/>
            <a:ext cx="1066318" cy="369332"/>
          </a:xfrm>
          <a:prstGeom prst="rect">
            <a:avLst/>
          </a:prstGeom>
          <a:noFill/>
        </p:spPr>
        <p:txBody>
          <a:bodyPr wrap="none" rtlCol="0">
            <a:spAutoFit/>
          </a:bodyPr>
          <a:lstStyle/>
          <a:p>
            <a:r>
              <a:rPr lang="en-US" dirty="0"/>
              <a:t>Proof #2</a:t>
            </a:r>
          </a:p>
        </p:txBody>
      </p:sp>
    </p:spTree>
    <p:extLst>
      <p:ext uri="{BB962C8B-B14F-4D97-AF65-F5344CB8AC3E}">
        <p14:creationId xmlns:p14="http://schemas.microsoft.com/office/powerpoint/2010/main" val="3503111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4D03FD-E12C-572F-AEC3-BA2F39003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CB06D-C2E7-766D-BC6F-439274B7E993}"/>
              </a:ext>
            </a:extLst>
          </p:cNvPr>
          <p:cNvSpPr>
            <a:spLocks noGrp="1"/>
          </p:cNvSpPr>
          <p:nvPr>
            <p:ph type="title"/>
          </p:nvPr>
        </p:nvSpPr>
        <p:spPr>
          <a:xfrm>
            <a:off x="336884" y="528332"/>
            <a:ext cx="11325060" cy="771079"/>
          </a:xfrm>
        </p:spPr>
        <p:txBody>
          <a:bodyPr>
            <a:normAutofit/>
          </a:bodyPr>
          <a:lstStyle/>
          <a:p>
            <a:r>
              <a:rPr lang="en-US" sz="3600" dirty="0"/>
              <a:t>Proof Intuition: Uniqueness</a:t>
            </a:r>
          </a:p>
        </p:txBody>
      </p:sp>
      <p:pic>
        <p:nvPicPr>
          <p:cNvPr id="54" name="Graphic 53" descr="Add outline">
            <a:extLst>
              <a:ext uri="{FF2B5EF4-FFF2-40B4-BE49-F238E27FC236}">
                <a16:creationId xmlns:a16="http://schemas.microsoft.com/office/drawing/2014/main" id="{91CC042C-2B8A-1440-0554-1ABED2DC8D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39102" y="3570600"/>
            <a:ext cx="290222" cy="290222"/>
          </a:xfrm>
          <a:prstGeom prst="rect">
            <a:avLst/>
          </a:prstGeom>
        </p:spPr>
      </p:pic>
      <p:pic>
        <p:nvPicPr>
          <p:cNvPr id="55" name="Graphic 54" descr="Filing Box Archive with solid fill">
            <a:extLst>
              <a:ext uri="{FF2B5EF4-FFF2-40B4-BE49-F238E27FC236}">
                <a16:creationId xmlns:a16="http://schemas.microsoft.com/office/drawing/2014/main" id="{363049D0-1241-ABBE-CEEE-5E85B26C0D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4343" y="3402696"/>
            <a:ext cx="682530" cy="682530"/>
          </a:xfrm>
          <a:prstGeom prst="rect">
            <a:avLst/>
          </a:prstGeom>
        </p:spPr>
      </p:pic>
      <p:sp>
        <p:nvSpPr>
          <p:cNvPr id="56" name="TextBox 55">
            <a:extLst>
              <a:ext uri="{FF2B5EF4-FFF2-40B4-BE49-F238E27FC236}">
                <a16:creationId xmlns:a16="http://schemas.microsoft.com/office/drawing/2014/main" id="{BD26D63E-3FFE-0A03-FEB9-A33C2A27351E}"/>
              </a:ext>
            </a:extLst>
          </p:cNvPr>
          <p:cNvSpPr txBox="1"/>
          <p:nvPr/>
        </p:nvSpPr>
        <p:spPr>
          <a:xfrm>
            <a:off x="10462037" y="4375748"/>
            <a:ext cx="1544012" cy="584775"/>
          </a:xfrm>
          <a:prstGeom prst="rect">
            <a:avLst/>
          </a:prstGeom>
          <a:noFill/>
        </p:spPr>
        <p:txBody>
          <a:bodyPr wrap="none" rtlCol="0">
            <a:spAutoFit/>
          </a:bodyPr>
          <a:lstStyle/>
          <a:p>
            <a:pPr algn="ctr"/>
            <a:r>
              <a:rPr lang="en-US" sz="1600" dirty="0"/>
              <a:t>Single theorem</a:t>
            </a:r>
          </a:p>
          <a:p>
            <a:pPr algn="ctr"/>
            <a:r>
              <a:rPr lang="en-US" sz="1600" dirty="0"/>
              <a:t>UNIZK</a:t>
            </a:r>
          </a:p>
        </p:txBody>
      </p:sp>
      <p:pic>
        <p:nvPicPr>
          <p:cNvPr id="57" name="Graphic 56" descr="Line arrow: Counter-clockwise curve with solid fill">
            <a:extLst>
              <a:ext uri="{FF2B5EF4-FFF2-40B4-BE49-F238E27FC236}">
                <a16:creationId xmlns:a16="http://schemas.microsoft.com/office/drawing/2014/main" id="{952E390A-7D32-4581-9CE1-2F84BCC676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766130">
            <a:off x="10861989" y="3875655"/>
            <a:ext cx="451765" cy="451765"/>
          </a:xfrm>
          <a:prstGeom prst="rect">
            <a:avLst/>
          </a:prstGeom>
        </p:spPr>
      </p:pic>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CB3F140-5F35-F588-C390-8A8D62264C90}"/>
                  </a:ext>
                </a:extLst>
              </p:cNvPr>
              <p:cNvSpPr txBox="1"/>
              <p:nvPr/>
            </p:nvSpPr>
            <p:spPr>
              <a:xfrm>
                <a:off x="9828540" y="3056861"/>
                <a:ext cx="649924" cy="369332"/>
              </a:xfrm>
              <a:prstGeom prst="rect">
                <a:avLst/>
              </a:prstGeom>
              <a:no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a14:m>
                <a:r>
                  <a:rPr lang="en-US" dirty="0">
                    <a:solidFill>
                      <a:schemeClr val="tx1"/>
                    </a:solidFill>
                  </a:rPr>
                  <a:t>  </a:t>
                </a:r>
              </a:p>
            </p:txBody>
          </p:sp>
        </mc:Choice>
        <mc:Fallback xmlns="">
          <p:sp>
            <p:nvSpPr>
              <p:cNvPr id="58" name="TextBox 57">
                <a:extLst>
                  <a:ext uri="{FF2B5EF4-FFF2-40B4-BE49-F238E27FC236}">
                    <a16:creationId xmlns:a16="http://schemas.microsoft.com/office/drawing/2014/main" id="{BCB3F140-5F35-F588-C390-8A8D62264C90}"/>
                  </a:ext>
                </a:extLst>
              </p:cNvPr>
              <p:cNvSpPr txBox="1">
                <a:spLocks noRot="1" noChangeAspect="1" noMove="1" noResize="1" noEditPoints="1" noAdjustHandles="1" noChangeArrowheads="1" noChangeShapeType="1" noTextEdit="1"/>
              </p:cNvSpPr>
              <p:nvPr/>
            </p:nvSpPr>
            <p:spPr>
              <a:xfrm>
                <a:off x="9828540" y="3056861"/>
                <a:ext cx="649924" cy="369332"/>
              </a:xfrm>
              <a:prstGeom prst="rect">
                <a:avLst/>
              </a:prstGeom>
              <a:blipFill>
                <a:blip r:embed="rId9"/>
                <a:stretch>
                  <a:fillRect l="-1887" r="-8113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E351C5F0-8D79-B5D7-98BE-2ECCB92A5975}"/>
                  </a:ext>
                </a:extLst>
              </p:cNvPr>
              <p:cNvSpPr txBox="1"/>
              <p:nvPr/>
            </p:nvSpPr>
            <p:spPr>
              <a:xfrm>
                <a:off x="10015561" y="2736405"/>
                <a:ext cx="6499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𝑤</m:t>
                      </m:r>
                    </m:oMath>
                  </m:oMathPara>
                </a14:m>
                <a:endParaRPr lang="en-US" dirty="0">
                  <a:solidFill>
                    <a:schemeClr val="tx1"/>
                  </a:solidFill>
                </a:endParaRPr>
              </a:p>
            </p:txBody>
          </p:sp>
        </mc:Choice>
        <mc:Fallback xmlns="">
          <p:sp>
            <p:nvSpPr>
              <p:cNvPr id="59" name="TextBox 58">
                <a:extLst>
                  <a:ext uri="{FF2B5EF4-FFF2-40B4-BE49-F238E27FC236}">
                    <a16:creationId xmlns:a16="http://schemas.microsoft.com/office/drawing/2014/main" id="{E351C5F0-8D79-B5D7-98BE-2ECCB92A5975}"/>
                  </a:ext>
                </a:extLst>
              </p:cNvPr>
              <p:cNvSpPr txBox="1">
                <a:spLocks noRot="1" noChangeAspect="1" noMove="1" noResize="1" noEditPoints="1" noAdjustHandles="1" noChangeArrowheads="1" noChangeShapeType="1" noTextEdit="1"/>
              </p:cNvSpPr>
              <p:nvPr/>
            </p:nvSpPr>
            <p:spPr>
              <a:xfrm>
                <a:off x="10015561" y="2736405"/>
                <a:ext cx="649924" cy="369332"/>
              </a:xfrm>
              <a:prstGeom prst="rect">
                <a:avLst/>
              </a:prstGeom>
              <a:blipFill>
                <a:blip r:embed="rId10"/>
                <a:stretch>
                  <a:fillRect/>
                </a:stretch>
              </a:blipFill>
            </p:spPr>
            <p:txBody>
              <a:bodyPr/>
              <a:lstStyle/>
              <a:p>
                <a:r>
                  <a:rPr lang="en-US">
                    <a:noFill/>
                  </a:rPr>
                  <a:t> </a:t>
                </a:r>
              </a:p>
            </p:txBody>
          </p:sp>
        </mc:Fallback>
      </mc:AlternateContent>
      <p:cxnSp>
        <p:nvCxnSpPr>
          <p:cNvPr id="60" name="Straight Connector 59">
            <a:extLst>
              <a:ext uri="{FF2B5EF4-FFF2-40B4-BE49-F238E27FC236}">
                <a16:creationId xmlns:a16="http://schemas.microsoft.com/office/drawing/2014/main" id="{8DD8873E-1AF5-1EC0-1E29-A23E15D898A4}"/>
              </a:ext>
            </a:extLst>
          </p:cNvPr>
          <p:cNvCxnSpPr>
            <a:cxnSpLocks/>
          </p:cNvCxnSpPr>
          <p:nvPr/>
        </p:nvCxnSpPr>
        <p:spPr>
          <a:xfrm>
            <a:off x="6071015" y="1963711"/>
            <a:ext cx="0" cy="4437089"/>
          </a:xfrm>
          <a:prstGeom prst="line">
            <a:avLst/>
          </a:prstGeom>
        </p:spPr>
        <p:style>
          <a:lnRef idx="1">
            <a:schemeClr val="dk1"/>
          </a:lnRef>
          <a:fillRef idx="0">
            <a:schemeClr val="dk1"/>
          </a:fillRef>
          <a:effectRef idx="0">
            <a:schemeClr val="dk1"/>
          </a:effectRef>
          <a:fontRef idx="minor">
            <a:schemeClr val="tx1"/>
          </a:fontRef>
        </p:style>
      </p:cxnSp>
      <p:pic>
        <p:nvPicPr>
          <p:cNvPr id="189" name="Graphic 188" descr="Add outline">
            <a:extLst>
              <a:ext uri="{FF2B5EF4-FFF2-40B4-BE49-F238E27FC236}">
                <a16:creationId xmlns:a16="http://schemas.microsoft.com/office/drawing/2014/main" id="{13E8F3BF-0882-4AEF-3343-CCBAA70E2B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0516" y="3570600"/>
            <a:ext cx="290222" cy="290222"/>
          </a:xfrm>
          <a:prstGeom prst="rect">
            <a:avLst/>
          </a:prstGeom>
        </p:spPr>
      </p:pic>
      <p:pic>
        <p:nvPicPr>
          <p:cNvPr id="190" name="Graphic 189" descr="Filing Box Archive with solid fill">
            <a:extLst>
              <a:ext uri="{FF2B5EF4-FFF2-40B4-BE49-F238E27FC236}">
                <a16:creationId xmlns:a16="http://schemas.microsoft.com/office/drawing/2014/main" id="{401614E5-3543-9F36-91AA-DC3089932F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5757" y="3402696"/>
            <a:ext cx="682530" cy="682530"/>
          </a:xfrm>
          <a:prstGeom prst="rect">
            <a:avLst/>
          </a:prstGeom>
        </p:spPr>
      </p:pic>
      <p:sp>
        <p:nvSpPr>
          <p:cNvPr id="191" name="TextBox 190">
            <a:extLst>
              <a:ext uri="{FF2B5EF4-FFF2-40B4-BE49-F238E27FC236}">
                <a16:creationId xmlns:a16="http://schemas.microsoft.com/office/drawing/2014/main" id="{B20C3410-2EEB-20DB-017A-BC3FE717E6EF}"/>
              </a:ext>
            </a:extLst>
          </p:cNvPr>
          <p:cNvSpPr txBox="1"/>
          <p:nvPr/>
        </p:nvSpPr>
        <p:spPr>
          <a:xfrm>
            <a:off x="4423451" y="4375748"/>
            <a:ext cx="1544012" cy="584775"/>
          </a:xfrm>
          <a:prstGeom prst="rect">
            <a:avLst/>
          </a:prstGeom>
          <a:noFill/>
        </p:spPr>
        <p:txBody>
          <a:bodyPr wrap="none" rtlCol="0">
            <a:spAutoFit/>
          </a:bodyPr>
          <a:lstStyle/>
          <a:p>
            <a:pPr algn="ctr"/>
            <a:r>
              <a:rPr lang="en-US" sz="1600" dirty="0"/>
              <a:t>Single theorem</a:t>
            </a:r>
          </a:p>
          <a:p>
            <a:pPr algn="ctr"/>
            <a:r>
              <a:rPr lang="en-US" sz="1600" dirty="0"/>
              <a:t>UNIZK</a:t>
            </a:r>
          </a:p>
        </p:txBody>
      </p:sp>
      <p:pic>
        <p:nvPicPr>
          <p:cNvPr id="192" name="Graphic 191" descr="Line arrow: Counter-clockwise curve with solid fill">
            <a:extLst>
              <a:ext uri="{FF2B5EF4-FFF2-40B4-BE49-F238E27FC236}">
                <a16:creationId xmlns:a16="http://schemas.microsoft.com/office/drawing/2014/main" id="{CE0EE531-DA81-0119-C357-F4A0D8233D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766130">
            <a:off x="4823403" y="3875655"/>
            <a:ext cx="451765" cy="451765"/>
          </a:xfrm>
          <a:prstGeom prst="rect">
            <a:avLst/>
          </a:prstGeom>
        </p:spPr>
      </p:pic>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DC046257-0AD1-E758-16DA-E5C1464B90C0}"/>
                  </a:ext>
                </a:extLst>
              </p:cNvPr>
              <p:cNvSpPr txBox="1"/>
              <p:nvPr/>
            </p:nvSpPr>
            <p:spPr>
              <a:xfrm>
                <a:off x="3789954" y="3056861"/>
                <a:ext cx="649924" cy="369332"/>
              </a:xfrm>
              <a:prstGeom prst="rect">
                <a:avLst/>
              </a:prstGeom>
              <a:no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a14:m>
                <a:r>
                  <a:rPr lang="en-US" dirty="0">
                    <a:solidFill>
                      <a:schemeClr val="tx1"/>
                    </a:solidFill>
                  </a:rPr>
                  <a:t>  </a:t>
                </a:r>
              </a:p>
            </p:txBody>
          </p:sp>
        </mc:Choice>
        <mc:Fallback xmlns="">
          <p:sp>
            <p:nvSpPr>
              <p:cNvPr id="193" name="TextBox 192">
                <a:extLst>
                  <a:ext uri="{FF2B5EF4-FFF2-40B4-BE49-F238E27FC236}">
                    <a16:creationId xmlns:a16="http://schemas.microsoft.com/office/drawing/2014/main" id="{DC046257-0AD1-E758-16DA-E5C1464B90C0}"/>
                  </a:ext>
                </a:extLst>
              </p:cNvPr>
              <p:cNvSpPr txBox="1">
                <a:spLocks noRot="1" noChangeAspect="1" noMove="1" noResize="1" noEditPoints="1" noAdjustHandles="1" noChangeArrowheads="1" noChangeShapeType="1" noTextEdit="1"/>
              </p:cNvSpPr>
              <p:nvPr/>
            </p:nvSpPr>
            <p:spPr>
              <a:xfrm>
                <a:off x="3789954" y="3056861"/>
                <a:ext cx="649924" cy="369332"/>
              </a:xfrm>
              <a:prstGeom prst="rect">
                <a:avLst/>
              </a:prstGeom>
              <a:blipFill>
                <a:blip r:embed="rId11"/>
                <a:stretch>
                  <a:fillRect l="-1923" r="-8461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670EC75B-1ED1-60D2-C0E1-9FEB45C27D54}"/>
                  </a:ext>
                </a:extLst>
              </p:cNvPr>
              <p:cNvSpPr txBox="1"/>
              <p:nvPr/>
            </p:nvSpPr>
            <p:spPr>
              <a:xfrm>
                <a:off x="3976975" y="2736405"/>
                <a:ext cx="6499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𝑤</m:t>
                      </m:r>
                    </m:oMath>
                  </m:oMathPara>
                </a14:m>
                <a:endParaRPr lang="en-US" dirty="0">
                  <a:solidFill>
                    <a:schemeClr val="tx1"/>
                  </a:solidFill>
                </a:endParaRPr>
              </a:p>
            </p:txBody>
          </p:sp>
        </mc:Choice>
        <mc:Fallback xmlns="">
          <p:sp>
            <p:nvSpPr>
              <p:cNvPr id="194" name="TextBox 193">
                <a:extLst>
                  <a:ext uri="{FF2B5EF4-FFF2-40B4-BE49-F238E27FC236}">
                    <a16:creationId xmlns:a16="http://schemas.microsoft.com/office/drawing/2014/main" id="{670EC75B-1ED1-60D2-C0E1-9FEB45C27D54}"/>
                  </a:ext>
                </a:extLst>
              </p:cNvPr>
              <p:cNvSpPr txBox="1">
                <a:spLocks noRot="1" noChangeAspect="1" noMove="1" noResize="1" noEditPoints="1" noAdjustHandles="1" noChangeArrowheads="1" noChangeShapeType="1" noTextEdit="1"/>
              </p:cNvSpPr>
              <p:nvPr/>
            </p:nvSpPr>
            <p:spPr>
              <a:xfrm>
                <a:off x="3976975" y="2736405"/>
                <a:ext cx="649924" cy="369332"/>
              </a:xfrm>
              <a:prstGeom prst="rect">
                <a:avLst/>
              </a:prstGeom>
              <a:blipFill>
                <a:blip r:embed="rId12"/>
                <a:stretch>
                  <a:fillRect/>
                </a:stretch>
              </a:blipFill>
            </p:spPr>
            <p:txBody>
              <a:bodyPr/>
              <a:lstStyle/>
              <a:p>
                <a:r>
                  <a:rPr lang="en-US">
                    <a:noFill/>
                  </a:rPr>
                  <a:t> </a:t>
                </a:r>
              </a:p>
            </p:txBody>
          </p:sp>
        </mc:Fallback>
      </mc:AlternateContent>
      <p:grpSp>
        <p:nvGrpSpPr>
          <p:cNvPr id="195" name="Group 194">
            <a:extLst>
              <a:ext uri="{FF2B5EF4-FFF2-40B4-BE49-F238E27FC236}">
                <a16:creationId xmlns:a16="http://schemas.microsoft.com/office/drawing/2014/main" id="{2C3DEE2A-BFD9-C2F5-058D-65CB0741B2A2}"/>
              </a:ext>
            </a:extLst>
          </p:cNvPr>
          <p:cNvGrpSpPr/>
          <p:nvPr/>
        </p:nvGrpSpPr>
        <p:grpSpPr>
          <a:xfrm>
            <a:off x="6112028" y="2215155"/>
            <a:ext cx="2260433" cy="3416858"/>
            <a:chOff x="1794071" y="1701540"/>
            <a:chExt cx="4546270" cy="5323715"/>
          </a:xfrm>
        </p:grpSpPr>
        <p:grpSp>
          <p:nvGrpSpPr>
            <p:cNvPr id="196" name="Group 195">
              <a:extLst>
                <a:ext uri="{FF2B5EF4-FFF2-40B4-BE49-F238E27FC236}">
                  <a16:creationId xmlns:a16="http://schemas.microsoft.com/office/drawing/2014/main" id="{94644BB5-109D-82DF-3F02-821BB050FC86}"/>
                </a:ext>
              </a:extLst>
            </p:cNvPr>
            <p:cNvGrpSpPr/>
            <p:nvPr/>
          </p:nvGrpSpPr>
          <p:grpSpPr>
            <a:xfrm>
              <a:off x="2535382" y="3091507"/>
              <a:ext cx="929148" cy="555219"/>
              <a:chOff x="5981265" y="1805834"/>
              <a:chExt cx="929148" cy="555219"/>
            </a:xfrm>
          </p:grpSpPr>
          <p:sp>
            <p:nvSpPr>
              <p:cNvPr id="224" name="Rounded Rectangle 223">
                <a:extLst>
                  <a:ext uri="{FF2B5EF4-FFF2-40B4-BE49-F238E27FC236}">
                    <a16:creationId xmlns:a16="http://schemas.microsoft.com/office/drawing/2014/main" id="{41B2633D-6566-753E-4EBE-B27F86ACC822}"/>
                  </a:ext>
                </a:extLst>
              </p:cNvPr>
              <p:cNvSpPr/>
              <p:nvPr/>
            </p:nvSpPr>
            <p:spPr>
              <a:xfrm>
                <a:off x="5981265" y="1827744"/>
                <a:ext cx="929148" cy="51619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225" name="Graphic 224" descr="Checkbox Checked outline">
                <a:extLst>
                  <a:ext uri="{FF2B5EF4-FFF2-40B4-BE49-F238E27FC236}">
                    <a16:creationId xmlns:a16="http://schemas.microsoft.com/office/drawing/2014/main" id="{BC165803-F7B5-1A89-FA40-186C263A74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26" name="Group 225">
                <a:extLst>
                  <a:ext uri="{FF2B5EF4-FFF2-40B4-BE49-F238E27FC236}">
                    <a16:creationId xmlns:a16="http://schemas.microsoft.com/office/drawing/2014/main" id="{AFFBB7F5-3F42-0F81-7433-190A6372D51F}"/>
                  </a:ext>
                </a:extLst>
              </p:cNvPr>
              <p:cNvGrpSpPr/>
              <p:nvPr/>
            </p:nvGrpSpPr>
            <p:grpSpPr>
              <a:xfrm>
                <a:off x="6011570" y="1893645"/>
                <a:ext cx="745742" cy="467408"/>
                <a:chOff x="6011570" y="1893645"/>
                <a:chExt cx="745742" cy="467408"/>
              </a:xfrm>
            </p:grpSpPr>
            <p:pic>
              <p:nvPicPr>
                <p:cNvPr id="227" name="Graphic 226" descr="Checkbox Checked outline">
                  <a:extLst>
                    <a:ext uri="{FF2B5EF4-FFF2-40B4-BE49-F238E27FC236}">
                      <a16:creationId xmlns:a16="http://schemas.microsoft.com/office/drawing/2014/main" id="{741E5CDC-AD7E-5AA8-909C-2D1551080B8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28" name="Freeform 227">
                  <a:extLst>
                    <a:ext uri="{FF2B5EF4-FFF2-40B4-BE49-F238E27FC236}">
                      <a16:creationId xmlns:a16="http://schemas.microsoft.com/office/drawing/2014/main" id="{837FDFE7-C2D9-728F-E373-FBDA9D299638}"/>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a:extLst>
                    <a:ext uri="{FF2B5EF4-FFF2-40B4-BE49-F238E27FC236}">
                      <a16:creationId xmlns:a16="http://schemas.microsoft.com/office/drawing/2014/main" id="{69AE9909-7811-DCBC-0FAF-A53CFF0DF294}"/>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97" name="Group 196">
              <a:extLst>
                <a:ext uri="{FF2B5EF4-FFF2-40B4-BE49-F238E27FC236}">
                  <a16:creationId xmlns:a16="http://schemas.microsoft.com/office/drawing/2014/main" id="{70CAB204-ED6A-70EA-0F3C-C1778B648874}"/>
                </a:ext>
              </a:extLst>
            </p:cNvPr>
            <p:cNvGrpSpPr/>
            <p:nvPr/>
          </p:nvGrpSpPr>
          <p:grpSpPr>
            <a:xfrm>
              <a:off x="4482045" y="4382422"/>
              <a:ext cx="929148" cy="555219"/>
              <a:chOff x="5981267" y="1805834"/>
              <a:chExt cx="929148" cy="555219"/>
            </a:xfrm>
          </p:grpSpPr>
          <p:sp>
            <p:nvSpPr>
              <p:cNvPr id="218" name="Rounded Rectangle 217">
                <a:extLst>
                  <a:ext uri="{FF2B5EF4-FFF2-40B4-BE49-F238E27FC236}">
                    <a16:creationId xmlns:a16="http://schemas.microsoft.com/office/drawing/2014/main" id="{3967B798-8547-5E57-FC4B-DA5A80DC30DA}"/>
                  </a:ext>
                </a:extLst>
              </p:cNvPr>
              <p:cNvSpPr/>
              <p:nvPr/>
            </p:nvSpPr>
            <p:spPr>
              <a:xfrm>
                <a:off x="5981267" y="1827743"/>
                <a:ext cx="929148" cy="51619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19" name="Graphic 218" descr="Checkbox Checked outline">
                <a:extLst>
                  <a:ext uri="{FF2B5EF4-FFF2-40B4-BE49-F238E27FC236}">
                    <a16:creationId xmlns:a16="http://schemas.microsoft.com/office/drawing/2014/main" id="{DD617F21-845D-096D-2ADF-43299009605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20" name="Group 219">
                <a:extLst>
                  <a:ext uri="{FF2B5EF4-FFF2-40B4-BE49-F238E27FC236}">
                    <a16:creationId xmlns:a16="http://schemas.microsoft.com/office/drawing/2014/main" id="{803A22BF-04FF-D34F-957A-F541BD697A63}"/>
                  </a:ext>
                </a:extLst>
              </p:cNvPr>
              <p:cNvGrpSpPr/>
              <p:nvPr/>
            </p:nvGrpSpPr>
            <p:grpSpPr>
              <a:xfrm>
                <a:off x="6011570" y="1893645"/>
                <a:ext cx="745742" cy="467408"/>
                <a:chOff x="6011570" y="1893645"/>
                <a:chExt cx="745742" cy="467408"/>
              </a:xfrm>
            </p:grpSpPr>
            <p:pic>
              <p:nvPicPr>
                <p:cNvPr id="221" name="Graphic 220" descr="Checkbox Checked outline">
                  <a:extLst>
                    <a:ext uri="{FF2B5EF4-FFF2-40B4-BE49-F238E27FC236}">
                      <a16:creationId xmlns:a16="http://schemas.microsoft.com/office/drawing/2014/main" id="{6E6996C2-6753-D225-8393-18E62374B63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22" name="Freeform 221">
                  <a:extLst>
                    <a:ext uri="{FF2B5EF4-FFF2-40B4-BE49-F238E27FC236}">
                      <a16:creationId xmlns:a16="http://schemas.microsoft.com/office/drawing/2014/main" id="{E097C706-505B-5C11-0AAD-49146B48FBCE}"/>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Freeform 222">
                  <a:extLst>
                    <a:ext uri="{FF2B5EF4-FFF2-40B4-BE49-F238E27FC236}">
                      <a16:creationId xmlns:a16="http://schemas.microsoft.com/office/drawing/2014/main" id="{8F72D3C0-720B-D1E3-3E03-644936F4D3DC}"/>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98" name="Group 197">
              <a:extLst>
                <a:ext uri="{FF2B5EF4-FFF2-40B4-BE49-F238E27FC236}">
                  <a16:creationId xmlns:a16="http://schemas.microsoft.com/office/drawing/2014/main" id="{4E1EC4FD-C699-5F02-416D-B9D636062050}"/>
                </a:ext>
              </a:extLst>
            </p:cNvPr>
            <p:cNvGrpSpPr/>
            <p:nvPr/>
          </p:nvGrpSpPr>
          <p:grpSpPr>
            <a:xfrm>
              <a:off x="5411193" y="1701540"/>
              <a:ext cx="929148" cy="555219"/>
              <a:chOff x="5981267" y="1805834"/>
              <a:chExt cx="929148" cy="555219"/>
            </a:xfrm>
          </p:grpSpPr>
          <p:sp>
            <p:nvSpPr>
              <p:cNvPr id="212" name="Rounded Rectangle 211">
                <a:extLst>
                  <a:ext uri="{FF2B5EF4-FFF2-40B4-BE49-F238E27FC236}">
                    <a16:creationId xmlns:a16="http://schemas.microsoft.com/office/drawing/2014/main" id="{DB374FEF-2C55-4BC8-AD10-EEE6E426AED6}"/>
                  </a:ext>
                </a:extLst>
              </p:cNvPr>
              <p:cNvSpPr/>
              <p:nvPr/>
            </p:nvSpPr>
            <p:spPr>
              <a:xfrm>
                <a:off x="5981267" y="1827743"/>
                <a:ext cx="929148" cy="51619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213" name="Graphic 212" descr="Checkbox Checked outline">
                <a:extLst>
                  <a:ext uri="{FF2B5EF4-FFF2-40B4-BE49-F238E27FC236}">
                    <a16:creationId xmlns:a16="http://schemas.microsoft.com/office/drawing/2014/main" id="{BB8B1D64-6AAB-27F8-FB59-F3D1A0766AC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14" name="Group 213">
                <a:extLst>
                  <a:ext uri="{FF2B5EF4-FFF2-40B4-BE49-F238E27FC236}">
                    <a16:creationId xmlns:a16="http://schemas.microsoft.com/office/drawing/2014/main" id="{D365216A-3B6A-3EE6-C48B-D251A82D8A03}"/>
                  </a:ext>
                </a:extLst>
              </p:cNvPr>
              <p:cNvGrpSpPr/>
              <p:nvPr/>
            </p:nvGrpSpPr>
            <p:grpSpPr>
              <a:xfrm>
                <a:off x="6011570" y="1893645"/>
                <a:ext cx="745742" cy="467408"/>
                <a:chOff x="6011570" y="1893645"/>
                <a:chExt cx="745742" cy="467408"/>
              </a:xfrm>
            </p:grpSpPr>
            <p:pic>
              <p:nvPicPr>
                <p:cNvPr id="215" name="Graphic 214" descr="Checkbox Checked outline">
                  <a:extLst>
                    <a:ext uri="{FF2B5EF4-FFF2-40B4-BE49-F238E27FC236}">
                      <a16:creationId xmlns:a16="http://schemas.microsoft.com/office/drawing/2014/main" id="{6EFE1998-D7AC-477A-D546-A4A5D8DD174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16" name="Freeform 215">
                  <a:extLst>
                    <a:ext uri="{FF2B5EF4-FFF2-40B4-BE49-F238E27FC236}">
                      <a16:creationId xmlns:a16="http://schemas.microsoft.com/office/drawing/2014/main" id="{98F61428-F222-923F-8D96-A937F18F7E61}"/>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a:extLst>
                    <a:ext uri="{FF2B5EF4-FFF2-40B4-BE49-F238E27FC236}">
                      <a16:creationId xmlns:a16="http://schemas.microsoft.com/office/drawing/2014/main" id="{BAAC1027-3A64-F027-86F8-6E4705D67AF7}"/>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99" name="Straight Arrow Connector 198">
              <a:extLst>
                <a:ext uri="{FF2B5EF4-FFF2-40B4-BE49-F238E27FC236}">
                  <a16:creationId xmlns:a16="http://schemas.microsoft.com/office/drawing/2014/main" id="{C8DE8723-B37C-A4F4-F1E0-A1E92CFC6F75}"/>
                </a:ext>
              </a:extLst>
            </p:cNvPr>
            <p:cNvCxnSpPr>
              <a:cxnSpLocks/>
              <a:stCxn id="212" idx="1"/>
              <a:endCxn id="224" idx="0"/>
            </p:cNvCxnSpPr>
            <p:nvPr/>
          </p:nvCxnSpPr>
          <p:spPr>
            <a:xfrm flipH="1">
              <a:off x="2999958" y="1981546"/>
              <a:ext cx="2411235" cy="113187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00" name="Straight Arrow Connector 199">
              <a:extLst>
                <a:ext uri="{FF2B5EF4-FFF2-40B4-BE49-F238E27FC236}">
                  <a16:creationId xmlns:a16="http://schemas.microsoft.com/office/drawing/2014/main" id="{53D6FE8C-B657-02B8-0169-43A49C5D822B}"/>
                </a:ext>
              </a:extLst>
            </p:cNvPr>
            <p:cNvCxnSpPr>
              <a:cxnSpLocks/>
              <a:stCxn id="224" idx="3"/>
            </p:cNvCxnSpPr>
            <p:nvPr/>
          </p:nvCxnSpPr>
          <p:spPr>
            <a:xfrm>
              <a:off x="3464532" y="3371513"/>
              <a:ext cx="1529191" cy="101090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E8F6F943-BE44-F98A-75DD-C27BC482956E}"/>
                    </a:ext>
                  </a:extLst>
                </p:cNvPr>
                <p:cNvSpPr txBox="1"/>
                <p:nvPr/>
              </p:nvSpPr>
              <p:spPr>
                <a:xfrm>
                  <a:off x="1794071" y="3617099"/>
                  <a:ext cx="237055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01" name="TextBox 200">
                  <a:extLst>
                    <a:ext uri="{FF2B5EF4-FFF2-40B4-BE49-F238E27FC236}">
                      <a16:creationId xmlns:a16="http://schemas.microsoft.com/office/drawing/2014/main" id="{E8F6F943-BE44-F98A-75DD-C27BC482956E}"/>
                    </a:ext>
                  </a:extLst>
                </p:cNvPr>
                <p:cNvSpPr txBox="1">
                  <a:spLocks noRot="1" noChangeAspect="1" noMove="1" noResize="1" noEditPoints="1" noAdjustHandles="1" noChangeArrowheads="1" noChangeShapeType="1" noTextEdit="1"/>
                </p:cNvSpPr>
                <p:nvPr/>
              </p:nvSpPr>
              <p:spPr>
                <a:xfrm>
                  <a:off x="1794071" y="3617099"/>
                  <a:ext cx="2370558" cy="575446"/>
                </a:xfrm>
                <a:prstGeom prst="rect">
                  <a:avLst/>
                </a:prstGeom>
                <a:blipFill>
                  <a:blip r:embed="rId15"/>
                  <a:stretch>
                    <a:fillRect l="-1064" r="-106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870DCE1F-7507-A1B0-C362-F716647ACE00}"/>
                    </a:ext>
                  </a:extLst>
                </p:cNvPr>
                <p:cNvSpPr txBox="1"/>
                <p:nvPr/>
              </p:nvSpPr>
              <p:spPr>
                <a:xfrm>
                  <a:off x="3599103" y="4924973"/>
                  <a:ext cx="143282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01</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01</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02" name="TextBox 201">
                  <a:extLst>
                    <a:ext uri="{FF2B5EF4-FFF2-40B4-BE49-F238E27FC236}">
                      <a16:creationId xmlns:a16="http://schemas.microsoft.com/office/drawing/2014/main" id="{870DCE1F-7507-A1B0-C362-F716647ACE00}"/>
                    </a:ext>
                  </a:extLst>
                </p:cNvPr>
                <p:cNvSpPr txBox="1">
                  <a:spLocks noRot="1" noChangeAspect="1" noMove="1" noResize="1" noEditPoints="1" noAdjustHandles="1" noChangeArrowheads="1" noChangeShapeType="1" noTextEdit="1"/>
                </p:cNvSpPr>
                <p:nvPr/>
              </p:nvSpPr>
              <p:spPr>
                <a:xfrm>
                  <a:off x="3599103" y="4924973"/>
                  <a:ext cx="1432828" cy="575446"/>
                </a:xfrm>
                <a:prstGeom prst="rect">
                  <a:avLst/>
                </a:prstGeom>
                <a:blipFill>
                  <a:blip r:embed="rId16"/>
                  <a:stretch>
                    <a:fillRect l="-3509" r="-912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3" name="TextBox 202">
                  <a:extLst>
                    <a:ext uri="{FF2B5EF4-FFF2-40B4-BE49-F238E27FC236}">
                      <a16:creationId xmlns:a16="http://schemas.microsoft.com/office/drawing/2014/main" id="{7D9A2F74-3781-84C1-AC80-0A149B1FAC55}"/>
                    </a:ext>
                  </a:extLst>
                </p:cNvPr>
                <p:cNvSpPr txBox="1"/>
                <p:nvPr/>
              </p:nvSpPr>
              <p:spPr>
                <a:xfrm flipH="1">
                  <a:off x="5042614" y="2236645"/>
                  <a:ext cx="327253"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𝑝𝑘</m:t>
                        </m:r>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𝑠𝑘</m:t>
                        </m:r>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03" name="TextBox 202">
                  <a:extLst>
                    <a:ext uri="{FF2B5EF4-FFF2-40B4-BE49-F238E27FC236}">
                      <a16:creationId xmlns:a16="http://schemas.microsoft.com/office/drawing/2014/main" id="{7D9A2F74-3781-84C1-AC80-0A149B1FAC55}"/>
                    </a:ext>
                  </a:extLst>
                </p:cNvPr>
                <p:cNvSpPr txBox="1">
                  <a:spLocks noRot="1" noChangeAspect="1" noMove="1" noResize="1" noEditPoints="1" noAdjustHandles="1" noChangeArrowheads="1" noChangeShapeType="1" noTextEdit="1"/>
                </p:cNvSpPr>
                <p:nvPr/>
              </p:nvSpPr>
              <p:spPr>
                <a:xfrm flipH="1">
                  <a:off x="5042614" y="2236645"/>
                  <a:ext cx="327253" cy="575446"/>
                </a:xfrm>
                <a:prstGeom prst="rect">
                  <a:avLst/>
                </a:prstGeom>
                <a:blipFill>
                  <a:blip r:embed="rId17"/>
                  <a:stretch>
                    <a:fillRect l="-14286" r="-450000" b="-13333"/>
                  </a:stretch>
                </a:blipFill>
              </p:spPr>
              <p:txBody>
                <a:bodyPr/>
                <a:lstStyle/>
                <a:p>
                  <a:r>
                    <a:rPr lang="en-US">
                      <a:noFill/>
                    </a:rPr>
                    <a:t> </a:t>
                  </a:r>
                </a:p>
              </p:txBody>
            </p:sp>
          </mc:Fallback>
        </mc:AlternateContent>
        <p:grpSp>
          <p:nvGrpSpPr>
            <p:cNvPr id="204" name="Group 203">
              <a:extLst>
                <a:ext uri="{FF2B5EF4-FFF2-40B4-BE49-F238E27FC236}">
                  <a16:creationId xmlns:a16="http://schemas.microsoft.com/office/drawing/2014/main" id="{50ABDC14-07D7-B905-0266-B222B5207AC4}"/>
                </a:ext>
              </a:extLst>
            </p:cNvPr>
            <p:cNvGrpSpPr/>
            <p:nvPr/>
          </p:nvGrpSpPr>
          <p:grpSpPr>
            <a:xfrm>
              <a:off x="3166957" y="5987951"/>
              <a:ext cx="929148" cy="555219"/>
              <a:chOff x="5981267" y="1805834"/>
              <a:chExt cx="929148" cy="555219"/>
            </a:xfrm>
          </p:grpSpPr>
          <p:sp>
            <p:nvSpPr>
              <p:cNvPr id="206" name="Rounded Rectangle 205">
                <a:extLst>
                  <a:ext uri="{FF2B5EF4-FFF2-40B4-BE49-F238E27FC236}">
                    <a16:creationId xmlns:a16="http://schemas.microsoft.com/office/drawing/2014/main" id="{EC7E5A31-11DB-D052-83F0-3BBC350B91CE}"/>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07" name="Graphic 206" descr="Checkbox Checked outline">
                <a:extLst>
                  <a:ext uri="{FF2B5EF4-FFF2-40B4-BE49-F238E27FC236}">
                    <a16:creationId xmlns:a16="http://schemas.microsoft.com/office/drawing/2014/main" id="{A91165EE-3C61-A595-ADEA-CAF6B06B5EC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08" name="Group 207">
                <a:extLst>
                  <a:ext uri="{FF2B5EF4-FFF2-40B4-BE49-F238E27FC236}">
                    <a16:creationId xmlns:a16="http://schemas.microsoft.com/office/drawing/2014/main" id="{393BCEF5-6CBF-4E7F-5EFE-93FE014A5E14}"/>
                  </a:ext>
                </a:extLst>
              </p:cNvPr>
              <p:cNvGrpSpPr/>
              <p:nvPr/>
            </p:nvGrpSpPr>
            <p:grpSpPr>
              <a:xfrm>
                <a:off x="6011570" y="1893645"/>
                <a:ext cx="745742" cy="467408"/>
                <a:chOff x="6011570" y="1893645"/>
                <a:chExt cx="745742" cy="467408"/>
              </a:xfrm>
            </p:grpSpPr>
            <p:pic>
              <p:nvPicPr>
                <p:cNvPr id="209" name="Graphic 208" descr="Checkbox Checked outline">
                  <a:extLst>
                    <a:ext uri="{FF2B5EF4-FFF2-40B4-BE49-F238E27FC236}">
                      <a16:creationId xmlns:a16="http://schemas.microsoft.com/office/drawing/2014/main" id="{02A073E4-FEF5-A33E-47C3-425599BACE9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10" name="Freeform 209">
                  <a:extLst>
                    <a:ext uri="{FF2B5EF4-FFF2-40B4-BE49-F238E27FC236}">
                      <a16:creationId xmlns:a16="http://schemas.microsoft.com/office/drawing/2014/main" id="{3D1F5ABD-AFE3-D75E-67AF-75043D4F2EEF}"/>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a:extLst>
                    <a:ext uri="{FF2B5EF4-FFF2-40B4-BE49-F238E27FC236}">
                      <a16:creationId xmlns:a16="http://schemas.microsoft.com/office/drawing/2014/main" id="{D129C6FC-04B2-6D0C-8E61-8584C6F8639A}"/>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98D08D11-35D9-E0F9-AE13-9DA313A1C3BF}"/>
                    </a:ext>
                  </a:extLst>
                </p:cNvPr>
                <p:cNvSpPr txBox="1"/>
                <p:nvPr/>
              </p:nvSpPr>
              <p:spPr>
                <a:xfrm>
                  <a:off x="2429357" y="6449809"/>
                  <a:ext cx="1307152"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05" name="TextBox 204">
                  <a:extLst>
                    <a:ext uri="{FF2B5EF4-FFF2-40B4-BE49-F238E27FC236}">
                      <a16:creationId xmlns:a16="http://schemas.microsoft.com/office/drawing/2014/main" id="{98D08D11-35D9-E0F9-AE13-9DA313A1C3BF}"/>
                    </a:ext>
                  </a:extLst>
                </p:cNvPr>
                <p:cNvSpPr txBox="1">
                  <a:spLocks noRot="1" noChangeAspect="1" noMove="1" noResize="1" noEditPoints="1" noAdjustHandles="1" noChangeArrowheads="1" noChangeShapeType="1" noTextEdit="1"/>
                </p:cNvSpPr>
                <p:nvPr/>
              </p:nvSpPr>
              <p:spPr>
                <a:xfrm>
                  <a:off x="2429357" y="6449809"/>
                  <a:ext cx="1307152" cy="575446"/>
                </a:xfrm>
                <a:prstGeom prst="rect">
                  <a:avLst/>
                </a:prstGeom>
                <a:blipFill>
                  <a:blip r:embed="rId18"/>
                  <a:stretch>
                    <a:fillRect l="-1887" r="-81132" b="-13333"/>
                  </a:stretch>
                </a:blipFill>
              </p:spPr>
              <p:txBody>
                <a:bodyPr/>
                <a:lstStyle/>
                <a:p>
                  <a:r>
                    <a:rPr lang="en-US">
                      <a:noFill/>
                    </a:rPr>
                    <a:t> </a:t>
                  </a:r>
                </a:p>
              </p:txBody>
            </p:sp>
          </mc:Fallback>
        </mc:AlternateContent>
      </p:grpSp>
      <p:grpSp>
        <p:nvGrpSpPr>
          <p:cNvPr id="230" name="Group 229">
            <a:extLst>
              <a:ext uri="{FF2B5EF4-FFF2-40B4-BE49-F238E27FC236}">
                <a16:creationId xmlns:a16="http://schemas.microsoft.com/office/drawing/2014/main" id="{DBDFE0DF-E99B-C764-30C4-C3F6425D2F1A}"/>
              </a:ext>
            </a:extLst>
          </p:cNvPr>
          <p:cNvGrpSpPr/>
          <p:nvPr/>
        </p:nvGrpSpPr>
        <p:grpSpPr>
          <a:xfrm>
            <a:off x="402034" y="2152393"/>
            <a:ext cx="2260433" cy="3416858"/>
            <a:chOff x="1794071" y="1701540"/>
            <a:chExt cx="4546270" cy="5323715"/>
          </a:xfrm>
        </p:grpSpPr>
        <p:grpSp>
          <p:nvGrpSpPr>
            <p:cNvPr id="231" name="Group 230">
              <a:extLst>
                <a:ext uri="{FF2B5EF4-FFF2-40B4-BE49-F238E27FC236}">
                  <a16:creationId xmlns:a16="http://schemas.microsoft.com/office/drawing/2014/main" id="{F58DFCC4-35D6-3484-9C96-8F0F9963E42E}"/>
                </a:ext>
              </a:extLst>
            </p:cNvPr>
            <p:cNvGrpSpPr/>
            <p:nvPr/>
          </p:nvGrpSpPr>
          <p:grpSpPr>
            <a:xfrm>
              <a:off x="2535382" y="3091507"/>
              <a:ext cx="929148" cy="555219"/>
              <a:chOff x="5981265" y="1805834"/>
              <a:chExt cx="929148" cy="555219"/>
            </a:xfrm>
          </p:grpSpPr>
          <p:sp>
            <p:nvSpPr>
              <p:cNvPr id="259" name="Rounded Rectangle 258">
                <a:extLst>
                  <a:ext uri="{FF2B5EF4-FFF2-40B4-BE49-F238E27FC236}">
                    <a16:creationId xmlns:a16="http://schemas.microsoft.com/office/drawing/2014/main" id="{1DB06769-58C1-EAB2-6595-06E1452A3605}"/>
                  </a:ext>
                </a:extLst>
              </p:cNvPr>
              <p:cNvSpPr/>
              <p:nvPr/>
            </p:nvSpPr>
            <p:spPr>
              <a:xfrm>
                <a:off x="5981265" y="1827744"/>
                <a:ext cx="929148" cy="51619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260" name="Graphic 259" descr="Checkbox Checked outline">
                <a:extLst>
                  <a:ext uri="{FF2B5EF4-FFF2-40B4-BE49-F238E27FC236}">
                    <a16:creationId xmlns:a16="http://schemas.microsoft.com/office/drawing/2014/main" id="{6D03FCC1-6887-CBED-6C5C-5BB4E92B39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61" name="Group 260">
                <a:extLst>
                  <a:ext uri="{FF2B5EF4-FFF2-40B4-BE49-F238E27FC236}">
                    <a16:creationId xmlns:a16="http://schemas.microsoft.com/office/drawing/2014/main" id="{F2D20422-2792-1780-EFFD-8E68DD19E2C3}"/>
                  </a:ext>
                </a:extLst>
              </p:cNvPr>
              <p:cNvGrpSpPr/>
              <p:nvPr/>
            </p:nvGrpSpPr>
            <p:grpSpPr>
              <a:xfrm>
                <a:off x="6011570" y="1893645"/>
                <a:ext cx="745742" cy="467408"/>
                <a:chOff x="6011570" y="1893645"/>
                <a:chExt cx="745742" cy="467408"/>
              </a:xfrm>
            </p:grpSpPr>
            <p:pic>
              <p:nvPicPr>
                <p:cNvPr id="262" name="Graphic 261" descr="Checkbox Checked outline">
                  <a:extLst>
                    <a:ext uri="{FF2B5EF4-FFF2-40B4-BE49-F238E27FC236}">
                      <a16:creationId xmlns:a16="http://schemas.microsoft.com/office/drawing/2014/main" id="{8E686FDA-42FE-A6DD-1C2E-B29D313C7A6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63" name="Freeform 262">
                  <a:extLst>
                    <a:ext uri="{FF2B5EF4-FFF2-40B4-BE49-F238E27FC236}">
                      <a16:creationId xmlns:a16="http://schemas.microsoft.com/office/drawing/2014/main" id="{7EACA7AD-79C6-C37D-789A-FBBE44127180}"/>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a:extLst>
                    <a:ext uri="{FF2B5EF4-FFF2-40B4-BE49-F238E27FC236}">
                      <a16:creationId xmlns:a16="http://schemas.microsoft.com/office/drawing/2014/main" id="{804A37A4-B823-50A3-3A57-21D37C479CC2}"/>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2" name="Group 231">
              <a:extLst>
                <a:ext uri="{FF2B5EF4-FFF2-40B4-BE49-F238E27FC236}">
                  <a16:creationId xmlns:a16="http://schemas.microsoft.com/office/drawing/2014/main" id="{1D199791-7A20-A6E0-B618-F8E2F45A756C}"/>
                </a:ext>
              </a:extLst>
            </p:cNvPr>
            <p:cNvGrpSpPr/>
            <p:nvPr/>
          </p:nvGrpSpPr>
          <p:grpSpPr>
            <a:xfrm>
              <a:off x="4482045" y="4382422"/>
              <a:ext cx="929148" cy="555219"/>
              <a:chOff x="5981267" y="1805834"/>
              <a:chExt cx="929148" cy="555219"/>
            </a:xfrm>
          </p:grpSpPr>
          <p:sp>
            <p:nvSpPr>
              <p:cNvPr id="253" name="Rounded Rectangle 252">
                <a:extLst>
                  <a:ext uri="{FF2B5EF4-FFF2-40B4-BE49-F238E27FC236}">
                    <a16:creationId xmlns:a16="http://schemas.microsoft.com/office/drawing/2014/main" id="{781ACC5A-E4C0-7CCE-98C6-06DC0C6559EA}"/>
                  </a:ext>
                </a:extLst>
              </p:cNvPr>
              <p:cNvSpPr/>
              <p:nvPr/>
            </p:nvSpPr>
            <p:spPr>
              <a:xfrm>
                <a:off x="5981267" y="1827743"/>
                <a:ext cx="929148" cy="51619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54" name="Graphic 253" descr="Checkbox Checked outline">
                <a:extLst>
                  <a:ext uri="{FF2B5EF4-FFF2-40B4-BE49-F238E27FC236}">
                    <a16:creationId xmlns:a16="http://schemas.microsoft.com/office/drawing/2014/main" id="{818329F7-1E24-70E5-E3BC-9CA82088AA9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55" name="Group 254">
                <a:extLst>
                  <a:ext uri="{FF2B5EF4-FFF2-40B4-BE49-F238E27FC236}">
                    <a16:creationId xmlns:a16="http://schemas.microsoft.com/office/drawing/2014/main" id="{57C8E0CA-A363-F73C-0D2C-733613798712}"/>
                  </a:ext>
                </a:extLst>
              </p:cNvPr>
              <p:cNvGrpSpPr/>
              <p:nvPr/>
            </p:nvGrpSpPr>
            <p:grpSpPr>
              <a:xfrm>
                <a:off x="6011570" y="1893645"/>
                <a:ext cx="745742" cy="467408"/>
                <a:chOff x="6011570" y="1893645"/>
                <a:chExt cx="745742" cy="467408"/>
              </a:xfrm>
            </p:grpSpPr>
            <p:pic>
              <p:nvPicPr>
                <p:cNvPr id="256" name="Graphic 255" descr="Checkbox Checked outline">
                  <a:extLst>
                    <a:ext uri="{FF2B5EF4-FFF2-40B4-BE49-F238E27FC236}">
                      <a16:creationId xmlns:a16="http://schemas.microsoft.com/office/drawing/2014/main" id="{CC32D63D-24EF-A64D-2096-90E6B520EE4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57" name="Freeform 256">
                  <a:extLst>
                    <a:ext uri="{FF2B5EF4-FFF2-40B4-BE49-F238E27FC236}">
                      <a16:creationId xmlns:a16="http://schemas.microsoft.com/office/drawing/2014/main" id="{A06E396A-7034-F819-F0C6-B6EA5C25DC2D}"/>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a:extLst>
                    <a:ext uri="{FF2B5EF4-FFF2-40B4-BE49-F238E27FC236}">
                      <a16:creationId xmlns:a16="http://schemas.microsoft.com/office/drawing/2014/main" id="{AF1F10D6-0DD2-A89D-3BC3-A7AFFE0991B9}"/>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3" name="Group 232">
              <a:extLst>
                <a:ext uri="{FF2B5EF4-FFF2-40B4-BE49-F238E27FC236}">
                  <a16:creationId xmlns:a16="http://schemas.microsoft.com/office/drawing/2014/main" id="{8E093B8A-CC02-ADA3-C39A-F6D509154207}"/>
                </a:ext>
              </a:extLst>
            </p:cNvPr>
            <p:cNvGrpSpPr/>
            <p:nvPr/>
          </p:nvGrpSpPr>
          <p:grpSpPr>
            <a:xfrm>
              <a:off x="5411193" y="1701540"/>
              <a:ext cx="929148" cy="555219"/>
              <a:chOff x="5981267" y="1805834"/>
              <a:chExt cx="929148" cy="555219"/>
            </a:xfrm>
          </p:grpSpPr>
          <p:sp>
            <p:nvSpPr>
              <p:cNvPr id="247" name="Rounded Rectangle 246">
                <a:extLst>
                  <a:ext uri="{FF2B5EF4-FFF2-40B4-BE49-F238E27FC236}">
                    <a16:creationId xmlns:a16="http://schemas.microsoft.com/office/drawing/2014/main" id="{2F9E95EF-3CF2-59FC-C3C2-E23DD20A6301}"/>
                  </a:ext>
                </a:extLst>
              </p:cNvPr>
              <p:cNvSpPr/>
              <p:nvPr/>
            </p:nvSpPr>
            <p:spPr>
              <a:xfrm>
                <a:off x="5981267" y="1827743"/>
                <a:ext cx="929148" cy="51619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248" name="Graphic 247" descr="Checkbox Checked outline">
                <a:extLst>
                  <a:ext uri="{FF2B5EF4-FFF2-40B4-BE49-F238E27FC236}">
                    <a16:creationId xmlns:a16="http://schemas.microsoft.com/office/drawing/2014/main" id="{A5EEE9D9-BCFD-89DC-25F1-01927BC4707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49" name="Group 248">
                <a:extLst>
                  <a:ext uri="{FF2B5EF4-FFF2-40B4-BE49-F238E27FC236}">
                    <a16:creationId xmlns:a16="http://schemas.microsoft.com/office/drawing/2014/main" id="{5009669D-468C-FD49-191B-CCC0704D0E76}"/>
                  </a:ext>
                </a:extLst>
              </p:cNvPr>
              <p:cNvGrpSpPr/>
              <p:nvPr/>
            </p:nvGrpSpPr>
            <p:grpSpPr>
              <a:xfrm>
                <a:off x="6011570" y="1893645"/>
                <a:ext cx="745742" cy="467408"/>
                <a:chOff x="6011570" y="1893645"/>
                <a:chExt cx="745742" cy="467408"/>
              </a:xfrm>
            </p:grpSpPr>
            <p:pic>
              <p:nvPicPr>
                <p:cNvPr id="250" name="Graphic 249" descr="Checkbox Checked outline">
                  <a:extLst>
                    <a:ext uri="{FF2B5EF4-FFF2-40B4-BE49-F238E27FC236}">
                      <a16:creationId xmlns:a16="http://schemas.microsoft.com/office/drawing/2014/main" id="{1DBC6368-BE37-BA60-F705-563C3D7B0B7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51" name="Freeform 250">
                  <a:extLst>
                    <a:ext uri="{FF2B5EF4-FFF2-40B4-BE49-F238E27FC236}">
                      <a16:creationId xmlns:a16="http://schemas.microsoft.com/office/drawing/2014/main" id="{97A683C7-746C-A5B0-59B0-90650CCACC77}"/>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a:extLst>
                    <a:ext uri="{FF2B5EF4-FFF2-40B4-BE49-F238E27FC236}">
                      <a16:creationId xmlns:a16="http://schemas.microsoft.com/office/drawing/2014/main" id="{B8C98A6B-EA9B-F1BF-B476-EECE96AC8979}"/>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34" name="Straight Arrow Connector 233">
              <a:extLst>
                <a:ext uri="{FF2B5EF4-FFF2-40B4-BE49-F238E27FC236}">
                  <a16:creationId xmlns:a16="http://schemas.microsoft.com/office/drawing/2014/main" id="{85D63C1D-9C16-D7B9-0367-5A432BA8204D}"/>
                </a:ext>
              </a:extLst>
            </p:cNvPr>
            <p:cNvCxnSpPr>
              <a:cxnSpLocks/>
              <a:stCxn id="247" idx="1"/>
              <a:endCxn id="259" idx="0"/>
            </p:cNvCxnSpPr>
            <p:nvPr/>
          </p:nvCxnSpPr>
          <p:spPr>
            <a:xfrm flipH="1">
              <a:off x="2999958" y="1981546"/>
              <a:ext cx="2411235" cy="113187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35" name="Straight Arrow Connector 234">
              <a:extLst>
                <a:ext uri="{FF2B5EF4-FFF2-40B4-BE49-F238E27FC236}">
                  <a16:creationId xmlns:a16="http://schemas.microsoft.com/office/drawing/2014/main" id="{317119BD-7F12-D0DA-FE8F-7D86E23419FF}"/>
                </a:ext>
              </a:extLst>
            </p:cNvPr>
            <p:cNvCxnSpPr>
              <a:cxnSpLocks/>
              <a:stCxn id="259" idx="3"/>
            </p:cNvCxnSpPr>
            <p:nvPr/>
          </p:nvCxnSpPr>
          <p:spPr>
            <a:xfrm>
              <a:off x="3464532" y="3371513"/>
              <a:ext cx="1529191" cy="101090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236" name="TextBox 235">
                  <a:extLst>
                    <a:ext uri="{FF2B5EF4-FFF2-40B4-BE49-F238E27FC236}">
                      <a16:creationId xmlns:a16="http://schemas.microsoft.com/office/drawing/2014/main" id="{612BA09B-FFB8-E70E-FFAE-460BBD42DFB1}"/>
                    </a:ext>
                  </a:extLst>
                </p:cNvPr>
                <p:cNvSpPr txBox="1"/>
                <p:nvPr/>
              </p:nvSpPr>
              <p:spPr>
                <a:xfrm>
                  <a:off x="1794071" y="3617099"/>
                  <a:ext cx="237055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36" name="TextBox 235">
                  <a:extLst>
                    <a:ext uri="{FF2B5EF4-FFF2-40B4-BE49-F238E27FC236}">
                      <a16:creationId xmlns:a16="http://schemas.microsoft.com/office/drawing/2014/main" id="{612BA09B-FFB8-E70E-FFAE-460BBD42DFB1}"/>
                    </a:ext>
                  </a:extLst>
                </p:cNvPr>
                <p:cNvSpPr txBox="1">
                  <a:spLocks noRot="1" noChangeAspect="1" noMove="1" noResize="1" noEditPoints="1" noAdjustHandles="1" noChangeArrowheads="1" noChangeShapeType="1" noTextEdit="1"/>
                </p:cNvSpPr>
                <p:nvPr/>
              </p:nvSpPr>
              <p:spPr>
                <a:xfrm>
                  <a:off x="1794071" y="3617099"/>
                  <a:ext cx="2370558" cy="575446"/>
                </a:xfrm>
                <a:prstGeom prst="rect">
                  <a:avLst/>
                </a:prstGeom>
                <a:blipFill>
                  <a:blip r:embed="rId19"/>
                  <a:stretch>
                    <a:fillRect l="-1064" r="-106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63B89936-585D-2B6F-5675-1ADDDF42A6EE}"/>
                    </a:ext>
                  </a:extLst>
                </p:cNvPr>
                <p:cNvSpPr txBox="1"/>
                <p:nvPr/>
              </p:nvSpPr>
              <p:spPr>
                <a:xfrm>
                  <a:off x="3599103" y="4924973"/>
                  <a:ext cx="1432828"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01</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01</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37" name="TextBox 236">
                  <a:extLst>
                    <a:ext uri="{FF2B5EF4-FFF2-40B4-BE49-F238E27FC236}">
                      <a16:creationId xmlns:a16="http://schemas.microsoft.com/office/drawing/2014/main" id="{63B89936-585D-2B6F-5675-1ADDDF42A6EE}"/>
                    </a:ext>
                  </a:extLst>
                </p:cNvPr>
                <p:cNvSpPr txBox="1">
                  <a:spLocks noRot="1" noChangeAspect="1" noMove="1" noResize="1" noEditPoints="1" noAdjustHandles="1" noChangeArrowheads="1" noChangeShapeType="1" noTextEdit="1"/>
                </p:cNvSpPr>
                <p:nvPr/>
              </p:nvSpPr>
              <p:spPr>
                <a:xfrm>
                  <a:off x="3599103" y="4924973"/>
                  <a:ext cx="1432828" cy="575446"/>
                </a:xfrm>
                <a:prstGeom prst="rect">
                  <a:avLst/>
                </a:prstGeom>
                <a:blipFill>
                  <a:blip r:embed="rId20"/>
                  <a:stretch>
                    <a:fillRect l="-3509" r="-912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8" name="TextBox 237">
                  <a:extLst>
                    <a:ext uri="{FF2B5EF4-FFF2-40B4-BE49-F238E27FC236}">
                      <a16:creationId xmlns:a16="http://schemas.microsoft.com/office/drawing/2014/main" id="{8B07F16C-B02F-8C14-55EC-08EB831F5FAD}"/>
                    </a:ext>
                  </a:extLst>
                </p:cNvPr>
                <p:cNvSpPr txBox="1"/>
                <p:nvPr/>
              </p:nvSpPr>
              <p:spPr>
                <a:xfrm flipH="1">
                  <a:off x="5042614" y="2236645"/>
                  <a:ext cx="327253"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𝑝𝑘</m:t>
                        </m:r>
                        <m:r>
                          <a:rPr lang="en-US" b="0" i="1" smtClean="0">
                            <a:solidFill>
                              <a:schemeClr val="bg1">
                                <a:lumMod val="75000"/>
                              </a:schemeClr>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𝑠𝑘</m:t>
                        </m:r>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38" name="TextBox 237">
                  <a:extLst>
                    <a:ext uri="{FF2B5EF4-FFF2-40B4-BE49-F238E27FC236}">
                      <a16:creationId xmlns:a16="http://schemas.microsoft.com/office/drawing/2014/main" id="{8B07F16C-B02F-8C14-55EC-08EB831F5FAD}"/>
                    </a:ext>
                  </a:extLst>
                </p:cNvPr>
                <p:cNvSpPr txBox="1">
                  <a:spLocks noRot="1" noChangeAspect="1" noMove="1" noResize="1" noEditPoints="1" noAdjustHandles="1" noChangeArrowheads="1" noChangeShapeType="1" noTextEdit="1"/>
                </p:cNvSpPr>
                <p:nvPr/>
              </p:nvSpPr>
              <p:spPr>
                <a:xfrm flipH="1">
                  <a:off x="5042614" y="2236645"/>
                  <a:ext cx="327253" cy="575446"/>
                </a:xfrm>
                <a:prstGeom prst="rect">
                  <a:avLst/>
                </a:prstGeom>
                <a:blipFill>
                  <a:blip r:embed="rId21"/>
                  <a:stretch>
                    <a:fillRect l="-14286" r="-450000" b="-13333"/>
                  </a:stretch>
                </a:blipFill>
              </p:spPr>
              <p:txBody>
                <a:bodyPr/>
                <a:lstStyle/>
                <a:p>
                  <a:r>
                    <a:rPr lang="en-US">
                      <a:noFill/>
                    </a:rPr>
                    <a:t> </a:t>
                  </a:r>
                </a:p>
              </p:txBody>
            </p:sp>
          </mc:Fallback>
        </mc:AlternateContent>
        <p:grpSp>
          <p:nvGrpSpPr>
            <p:cNvPr id="239" name="Group 238">
              <a:extLst>
                <a:ext uri="{FF2B5EF4-FFF2-40B4-BE49-F238E27FC236}">
                  <a16:creationId xmlns:a16="http://schemas.microsoft.com/office/drawing/2014/main" id="{7DC8B18B-4357-C5D9-9F73-964D70FF8188}"/>
                </a:ext>
              </a:extLst>
            </p:cNvPr>
            <p:cNvGrpSpPr/>
            <p:nvPr/>
          </p:nvGrpSpPr>
          <p:grpSpPr>
            <a:xfrm>
              <a:off x="3166957" y="5987951"/>
              <a:ext cx="929148" cy="555219"/>
              <a:chOff x="5981267" y="1805834"/>
              <a:chExt cx="929148" cy="555219"/>
            </a:xfrm>
          </p:grpSpPr>
          <p:sp>
            <p:nvSpPr>
              <p:cNvPr id="241" name="Rounded Rectangle 240">
                <a:extLst>
                  <a:ext uri="{FF2B5EF4-FFF2-40B4-BE49-F238E27FC236}">
                    <a16:creationId xmlns:a16="http://schemas.microsoft.com/office/drawing/2014/main" id="{0947D7E4-BBAA-BCEF-57CF-A92FA7E3D598}"/>
                  </a:ext>
                </a:extLst>
              </p:cNvPr>
              <p:cNvSpPr/>
              <p:nvPr/>
            </p:nvSpPr>
            <p:spPr>
              <a:xfrm>
                <a:off x="5981267" y="1827743"/>
                <a:ext cx="929148" cy="5161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42" name="Graphic 241" descr="Checkbox Checked outline">
                <a:extLst>
                  <a:ext uri="{FF2B5EF4-FFF2-40B4-BE49-F238E27FC236}">
                    <a16:creationId xmlns:a16="http://schemas.microsoft.com/office/drawing/2014/main" id="{AECD9FF2-40BE-F075-DF49-272680D96DE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1805834"/>
                <a:ext cx="290805" cy="290805"/>
              </a:xfrm>
              <a:prstGeom prst="rect">
                <a:avLst/>
              </a:prstGeom>
            </p:spPr>
          </p:pic>
          <p:grpSp>
            <p:nvGrpSpPr>
              <p:cNvPr id="243" name="Group 242">
                <a:extLst>
                  <a:ext uri="{FF2B5EF4-FFF2-40B4-BE49-F238E27FC236}">
                    <a16:creationId xmlns:a16="http://schemas.microsoft.com/office/drawing/2014/main" id="{87240DEA-48CF-F9F0-580B-DAF5DB2BD8C2}"/>
                  </a:ext>
                </a:extLst>
              </p:cNvPr>
              <p:cNvGrpSpPr/>
              <p:nvPr/>
            </p:nvGrpSpPr>
            <p:grpSpPr>
              <a:xfrm>
                <a:off x="6011570" y="1893645"/>
                <a:ext cx="745742" cy="467408"/>
                <a:chOff x="6011570" y="1893645"/>
                <a:chExt cx="745742" cy="467408"/>
              </a:xfrm>
            </p:grpSpPr>
            <p:pic>
              <p:nvPicPr>
                <p:cNvPr id="244" name="Graphic 243" descr="Checkbox Checked outline">
                  <a:extLst>
                    <a:ext uri="{FF2B5EF4-FFF2-40B4-BE49-F238E27FC236}">
                      <a16:creationId xmlns:a16="http://schemas.microsoft.com/office/drawing/2014/main" id="{D3090150-E706-FDBC-DECF-7578008C77E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11570" y="2070248"/>
                  <a:ext cx="290805" cy="290805"/>
                </a:xfrm>
                <a:prstGeom prst="rect">
                  <a:avLst/>
                </a:prstGeom>
              </p:spPr>
            </p:pic>
            <p:sp>
              <p:nvSpPr>
                <p:cNvPr id="245" name="Freeform 244">
                  <a:extLst>
                    <a:ext uri="{FF2B5EF4-FFF2-40B4-BE49-F238E27FC236}">
                      <a16:creationId xmlns:a16="http://schemas.microsoft.com/office/drawing/2014/main" id="{231A5B89-F390-EF98-858A-CB667F8CEC5C}"/>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a:extLst>
                    <a:ext uri="{FF2B5EF4-FFF2-40B4-BE49-F238E27FC236}">
                      <a16:creationId xmlns:a16="http://schemas.microsoft.com/office/drawing/2014/main" id="{A3443157-882A-7A06-61A0-DB2E235A2ACA}"/>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240" name="TextBox 239">
                  <a:extLst>
                    <a:ext uri="{FF2B5EF4-FFF2-40B4-BE49-F238E27FC236}">
                      <a16:creationId xmlns:a16="http://schemas.microsoft.com/office/drawing/2014/main" id="{0259FEDC-2386-A396-CA77-E162260DE95E}"/>
                    </a:ext>
                  </a:extLst>
                </p:cNvPr>
                <p:cNvSpPr txBox="1"/>
                <p:nvPr/>
              </p:nvSpPr>
              <p:spPr>
                <a:xfrm>
                  <a:off x="2429357" y="6449809"/>
                  <a:ext cx="1307152" cy="5754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r>
                          <a:rPr lang="en-US" b="0" i="1" smtClean="0">
                            <a:solidFill>
                              <a:schemeClr val="bg1">
                                <a:lumMod val="75000"/>
                              </a:schemeClr>
                            </a:solidFill>
                            <a:latin typeface="Cambria Math" panose="02040503050406030204" pitchFamily="18" charset="0"/>
                          </a:rPr>
                          <m:t>𝑠</m:t>
                        </m:r>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𝑘</m:t>
                            </m:r>
                          </m:e>
                          <m:sub>
                            <m:r>
                              <a:rPr lang="en-US" b="0" i="1" smtClean="0">
                                <a:solidFill>
                                  <a:schemeClr val="bg1">
                                    <a:lumMod val="75000"/>
                                  </a:schemeClr>
                                </a:solidFill>
                                <a:latin typeface="Cambria Math" panose="02040503050406030204" pitchFamily="18" charset="0"/>
                              </a:rPr>
                              <m:t>𝐶</m:t>
                            </m:r>
                          </m:sub>
                        </m:sSub>
                        <m:r>
                          <a:rPr lang="en-US" b="0" i="1" smtClean="0">
                            <a:solidFill>
                              <a:schemeClr val="tx1"/>
                            </a:solidFill>
                            <a:latin typeface="Cambria Math" panose="02040503050406030204" pitchFamily="18" charset="0"/>
                          </a:rPr>
                          <m:t>)</m:t>
                        </m:r>
                      </m:oMath>
                    </m:oMathPara>
                  </a14:m>
                  <a:endParaRPr lang="en-US" dirty="0">
                    <a:solidFill>
                      <a:schemeClr val="accent2">
                        <a:lumMod val="75000"/>
                      </a:schemeClr>
                    </a:solidFill>
                  </a:endParaRPr>
                </a:p>
              </p:txBody>
            </p:sp>
          </mc:Choice>
          <mc:Fallback xmlns="">
            <p:sp>
              <p:nvSpPr>
                <p:cNvPr id="240" name="TextBox 239">
                  <a:extLst>
                    <a:ext uri="{FF2B5EF4-FFF2-40B4-BE49-F238E27FC236}">
                      <a16:creationId xmlns:a16="http://schemas.microsoft.com/office/drawing/2014/main" id="{0259FEDC-2386-A396-CA77-E162260DE95E}"/>
                    </a:ext>
                  </a:extLst>
                </p:cNvPr>
                <p:cNvSpPr txBox="1">
                  <a:spLocks noRot="1" noChangeAspect="1" noMove="1" noResize="1" noEditPoints="1" noAdjustHandles="1" noChangeArrowheads="1" noChangeShapeType="1" noTextEdit="1"/>
                </p:cNvSpPr>
                <p:nvPr/>
              </p:nvSpPr>
              <p:spPr>
                <a:xfrm>
                  <a:off x="2429357" y="6449809"/>
                  <a:ext cx="1307152" cy="575446"/>
                </a:xfrm>
                <a:prstGeom prst="rect">
                  <a:avLst/>
                </a:prstGeom>
                <a:blipFill>
                  <a:blip r:embed="rId22"/>
                  <a:stretch>
                    <a:fillRect l="-1923" r="-84615" b="-13333"/>
                  </a:stretch>
                </a:blipFill>
              </p:spPr>
              <p:txBody>
                <a:bodyPr/>
                <a:lstStyle/>
                <a:p>
                  <a:r>
                    <a:rPr lang="en-US">
                      <a:noFill/>
                    </a:rPr>
                    <a:t> </a:t>
                  </a:r>
                </a:p>
              </p:txBody>
            </p:sp>
          </mc:Fallback>
        </mc:AlternateContent>
      </p:grpSp>
      <p:sp>
        <p:nvSpPr>
          <p:cNvPr id="265" name="TextBox 264">
            <a:extLst>
              <a:ext uri="{FF2B5EF4-FFF2-40B4-BE49-F238E27FC236}">
                <a16:creationId xmlns:a16="http://schemas.microsoft.com/office/drawing/2014/main" id="{68A12BF6-C8DB-CE6F-A997-5318DCD9834B}"/>
              </a:ext>
            </a:extLst>
          </p:cNvPr>
          <p:cNvSpPr txBox="1"/>
          <p:nvPr/>
        </p:nvSpPr>
        <p:spPr>
          <a:xfrm>
            <a:off x="2367169" y="5762679"/>
            <a:ext cx="1066318" cy="369332"/>
          </a:xfrm>
          <a:prstGeom prst="rect">
            <a:avLst/>
          </a:prstGeom>
          <a:noFill/>
        </p:spPr>
        <p:txBody>
          <a:bodyPr wrap="none" rtlCol="0">
            <a:spAutoFit/>
          </a:bodyPr>
          <a:lstStyle/>
          <a:p>
            <a:r>
              <a:rPr lang="en-US" dirty="0"/>
              <a:t>Proof #1</a:t>
            </a:r>
          </a:p>
        </p:txBody>
      </p:sp>
      <p:sp>
        <p:nvSpPr>
          <p:cNvPr id="266" name="TextBox 265">
            <a:extLst>
              <a:ext uri="{FF2B5EF4-FFF2-40B4-BE49-F238E27FC236}">
                <a16:creationId xmlns:a16="http://schemas.microsoft.com/office/drawing/2014/main" id="{3B2D7FEB-265A-8551-8EF7-797A950AD0CC}"/>
              </a:ext>
            </a:extLst>
          </p:cNvPr>
          <p:cNvSpPr txBox="1"/>
          <p:nvPr/>
        </p:nvSpPr>
        <p:spPr>
          <a:xfrm>
            <a:off x="8705943" y="5762679"/>
            <a:ext cx="1066318" cy="369332"/>
          </a:xfrm>
          <a:prstGeom prst="rect">
            <a:avLst/>
          </a:prstGeom>
          <a:noFill/>
        </p:spPr>
        <p:txBody>
          <a:bodyPr wrap="none" rtlCol="0">
            <a:spAutoFit/>
          </a:bodyPr>
          <a:lstStyle/>
          <a:p>
            <a:r>
              <a:rPr lang="en-US" dirty="0"/>
              <a:t>Proof #2</a:t>
            </a:r>
          </a:p>
        </p:txBody>
      </p:sp>
    </p:spTree>
    <p:extLst>
      <p:ext uri="{BB962C8B-B14F-4D97-AF65-F5344CB8AC3E}">
        <p14:creationId xmlns:p14="http://schemas.microsoft.com/office/powerpoint/2010/main" val="406537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7F0D86-25D8-1657-8115-F49321A927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6F66A-6A4D-8D66-B20B-2B912128C878}"/>
              </a:ext>
            </a:extLst>
          </p:cNvPr>
          <p:cNvSpPr>
            <a:spLocks noGrp="1"/>
          </p:cNvSpPr>
          <p:nvPr>
            <p:ph type="title"/>
          </p:nvPr>
        </p:nvSpPr>
        <p:spPr>
          <a:xfrm>
            <a:off x="336884" y="441833"/>
            <a:ext cx="11325060" cy="771079"/>
          </a:xfrm>
        </p:spPr>
        <p:txBody>
          <a:bodyPr>
            <a:normAutofit/>
          </a:bodyPr>
          <a:lstStyle/>
          <a:p>
            <a:r>
              <a:rPr lang="en-US" sz="3600" dirty="0"/>
              <a:t>Motivation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E9F4F9-D718-B13F-8755-B21853C3713C}"/>
                  </a:ext>
                </a:extLst>
              </p:cNvPr>
              <p:cNvSpPr>
                <a:spLocks noGrp="1"/>
              </p:cNvSpPr>
              <p:nvPr>
                <p:ph idx="1"/>
              </p:nvPr>
            </p:nvSpPr>
            <p:spPr>
              <a:xfrm>
                <a:off x="336884" y="1708484"/>
                <a:ext cx="11325060" cy="4621185"/>
              </a:xfrm>
            </p:spPr>
            <p:txBody>
              <a:bodyPr>
                <a:normAutofit/>
              </a:bodyPr>
              <a:lstStyle/>
              <a:p>
                <a:pPr marL="0" indent="0">
                  <a:buNone/>
                </a:pPr>
                <a:r>
                  <a:rPr lang="en-US" dirty="0"/>
                  <a:t>What if we remove interaction? Blum, Feldman, and </a:t>
                </a:r>
                <a:r>
                  <a:rPr lang="en-US" dirty="0" err="1"/>
                  <a:t>Micali</a:t>
                </a:r>
                <a:r>
                  <a:rPr lang="en-US" dirty="0"/>
                  <a:t> 1988 tells us we need a </a:t>
                </a:r>
                <a14:m>
                  <m:oMath xmlns:m="http://schemas.openxmlformats.org/officeDocument/2006/math">
                    <m:r>
                      <a:rPr lang="en-US" b="0" i="1" smtClean="0">
                        <a:latin typeface="Cambria Math" panose="02040503050406030204" pitchFamily="18" charset="0"/>
                      </a:rPr>
                      <m:t>𝑐𝑟𝑠</m:t>
                    </m:r>
                  </m:oMath>
                </a14:m>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3E9F4F9-D718-B13F-8755-B21853C3713C}"/>
                  </a:ext>
                </a:extLst>
              </p:cNvPr>
              <p:cNvSpPr>
                <a:spLocks noGrp="1" noRot="1" noChangeAspect="1" noMove="1" noResize="1" noEditPoints="1" noAdjustHandles="1" noChangeArrowheads="1" noChangeShapeType="1" noTextEdit="1"/>
              </p:cNvSpPr>
              <p:nvPr>
                <p:ph idx="1"/>
              </p:nvPr>
            </p:nvSpPr>
            <p:spPr>
              <a:xfrm>
                <a:off x="336884" y="1708484"/>
                <a:ext cx="11325060" cy="4621185"/>
              </a:xfrm>
              <a:blipFill>
                <a:blip r:embed="rId3"/>
                <a:stretch>
                  <a:fillRect l="-560"/>
                </a:stretch>
              </a:blipFill>
            </p:spPr>
            <p:txBody>
              <a:bodyPr/>
              <a:lstStyle/>
              <a:p>
                <a:r>
                  <a:rPr lang="en-US">
                    <a:noFill/>
                  </a:rPr>
                  <a:t> </a:t>
                </a:r>
              </a:p>
            </p:txBody>
          </p:sp>
        </mc:Fallback>
      </mc:AlternateContent>
      <p:pic>
        <p:nvPicPr>
          <p:cNvPr id="5" name="Graphic 4" descr="Female Profile with solid fill">
            <a:extLst>
              <a:ext uri="{FF2B5EF4-FFF2-40B4-BE49-F238E27FC236}">
                <a16:creationId xmlns:a16="http://schemas.microsoft.com/office/drawing/2014/main" id="{2D3F0621-8287-3259-16BA-A4EDF53E45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6683" y="3134031"/>
            <a:ext cx="1366683" cy="1366683"/>
          </a:xfrm>
          <a:prstGeom prst="rect">
            <a:avLst/>
          </a:prstGeom>
        </p:spPr>
      </p:pic>
      <p:pic>
        <p:nvPicPr>
          <p:cNvPr id="7" name="Graphic 6" descr="Office worker female with solid fill">
            <a:extLst>
              <a:ext uri="{FF2B5EF4-FFF2-40B4-BE49-F238E27FC236}">
                <a16:creationId xmlns:a16="http://schemas.microsoft.com/office/drawing/2014/main" id="{DB78B74D-D3D3-E0BB-9B53-8ACBFE3324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60098" y="2993792"/>
            <a:ext cx="1506922" cy="1506922"/>
          </a:xfrm>
          <a:prstGeom prst="rect">
            <a:avLst/>
          </a:prstGeom>
        </p:spPr>
      </p:pic>
      <p:pic>
        <p:nvPicPr>
          <p:cNvPr id="18" name="Graphic 17" descr="Arrow Right with solid fill">
            <a:extLst>
              <a:ext uri="{FF2B5EF4-FFF2-40B4-BE49-F238E27FC236}">
                <a16:creationId xmlns:a16="http://schemas.microsoft.com/office/drawing/2014/main" id="{DC43B757-F6A6-31C1-F212-EFFF7BF60A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00261" y="2654839"/>
            <a:ext cx="1792942" cy="1366682"/>
          </a:xfrm>
          <a:prstGeom prst="rect">
            <a:avLst/>
          </a:prstGeom>
        </p:spPr>
      </p:pic>
      <p:pic>
        <p:nvPicPr>
          <p:cNvPr id="23" name="Graphic 22" descr="Speech outline">
            <a:extLst>
              <a:ext uri="{FF2B5EF4-FFF2-40B4-BE49-F238E27FC236}">
                <a16:creationId xmlns:a16="http://schemas.microsoft.com/office/drawing/2014/main" id="{0B9B697B-3FE0-AF77-9077-ED1CB51702E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2050023" y="2084309"/>
            <a:ext cx="1366683" cy="1366683"/>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7A63FE4-F40A-F2E2-BBE4-D53795F3804C}"/>
                  </a:ext>
                </a:extLst>
              </p:cNvPr>
              <p:cNvSpPr txBox="1"/>
              <p:nvPr/>
            </p:nvSpPr>
            <p:spPr>
              <a:xfrm>
                <a:off x="2179237" y="2470173"/>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ℒ</m:t>
                      </m:r>
                    </m:oMath>
                  </m:oMathPara>
                </a14:m>
                <a:endParaRPr lang="en-US" dirty="0"/>
              </a:p>
            </p:txBody>
          </p:sp>
        </mc:Choice>
        <mc:Fallback xmlns="">
          <p:sp>
            <p:nvSpPr>
              <p:cNvPr id="27" name="TextBox 26">
                <a:extLst>
                  <a:ext uri="{FF2B5EF4-FFF2-40B4-BE49-F238E27FC236}">
                    <a16:creationId xmlns:a16="http://schemas.microsoft.com/office/drawing/2014/main" id="{F7A63FE4-F40A-F2E2-BBE4-D53795F3804C}"/>
                  </a:ext>
                </a:extLst>
              </p:cNvPr>
              <p:cNvSpPr txBox="1">
                <a:spLocks noRot="1" noChangeAspect="1" noMove="1" noResize="1" noEditPoints="1" noAdjustHandles="1" noChangeArrowheads="1" noChangeShapeType="1" noTextEdit="1"/>
              </p:cNvSpPr>
              <p:nvPr/>
            </p:nvSpPr>
            <p:spPr>
              <a:xfrm>
                <a:off x="2179237" y="2470173"/>
                <a:ext cx="1113363" cy="369332"/>
              </a:xfrm>
              <a:prstGeom prst="rect">
                <a:avLst/>
              </a:prstGeom>
              <a:blipFill>
                <a:blip r:embed="rId12"/>
                <a:stretch>
                  <a:fillRect b="-16667"/>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409C19A3-403B-16A9-BCE6-055331FD46FC}"/>
              </a:ext>
            </a:extLst>
          </p:cNvPr>
          <p:cNvGrpSpPr/>
          <p:nvPr/>
        </p:nvGrpSpPr>
        <p:grpSpPr>
          <a:xfrm>
            <a:off x="4661930" y="1925105"/>
            <a:ext cx="1113363" cy="914400"/>
            <a:chOff x="4661930" y="1925105"/>
            <a:chExt cx="1113363" cy="914400"/>
          </a:xfrm>
        </p:grpSpPr>
        <p:pic>
          <p:nvPicPr>
            <p:cNvPr id="9" name="Graphic 8" descr="Cloud outline">
              <a:extLst>
                <a:ext uri="{FF2B5EF4-FFF2-40B4-BE49-F238E27FC236}">
                  <a16:creationId xmlns:a16="http://schemas.microsoft.com/office/drawing/2014/main" id="{FBBC97C0-00DF-0C97-3469-990280B849B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59495" y="1925105"/>
              <a:ext cx="914400" cy="914400"/>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F083513-A043-F7C2-B42D-16B48FE9FEFB}"/>
                    </a:ext>
                  </a:extLst>
                </p:cNvPr>
                <p:cNvSpPr txBox="1"/>
                <p:nvPr/>
              </p:nvSpPr>
              <p:spPr>
                <a:xfrm>
                  <a:off x="4661930" y="2270628"/>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𝑐𝑟𝑠</m:t>
                        </m:r>
                      </m:oMath>
                    </m:oMathPara>
                  </a14:m>
                  <a:endParaRPr lang="en-US" dirty="0"/>
                </a:p>
              </p:txBody>
            </p:sp>
          </mc:Choice>
          <mc:Fallback>
            <p:sp>
              <p:nvSpPr>
                <p:cNvPr id="10" name="TextBox 9">
                  <a:extLst>
                    <a:ext uri="{FF2B5EF4-FFF2-40B4-BE49-F238E27FC236}">
                      <a16:creationId xmlns:a16="http://schemas.microsoft.com/office/drawing/2014/main" id="{FF083513-A043-F7C2-B42D-16B48FE9FEFB}"/>
                    </a:ext>
                  </a:extLst>
                </p:cNvPr>
                <p:cNvSpPr txBox="1">
                  <a:spLocks noRot="1" noChangeAspect="1" noMove="1" noResize="1" noEditPoints="1" noAdjustHandles="1" noChangeArrowheads="1" noChangeShapeType="1" noTextEdit="1"/>
                </p:cNvSpPr>
                <p:nvPr/>
              </p:nvSpPr>
              <p:spPr>
                <a:xfrm>
                  <a:off x="4661930" y="2270628"/>
                  <a:ext cx="1113363" cy="369332"/>
                </a:xfrm>
                <a:prstGeom prst="rect">
                  <a:avLst/>
                </a:prstGeom>
                <a:blipFill>
                  <a:blip r:embed="rId15"/>
                  <a:stretch>
                    <a:fillRect/>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21A630D2-7F55-88C2-8FDD-C5FB594E3013}"/>
              </a:ext>
            </a:extLst>
          </p:cNvPr>
          <p:cNvSpPr txBox="1"/>
          <p:nvPr/>
        </p:nvSpPr>
        <p:spPr>
          <a:xfrm>
            <a:off x="1124752" y="5786022"/>
            <a:ext cx="7403691" cy="646331"/>
          </a:xfrm>
          <a:prstGeom prst="rect">
            <a:avLst/>
          </a:prstGeom>
          <a:noFill/>
        </p:spPr>
        <p:txBody>
          <a:bodyPr wrap="square" rtlCol="0">
            <a:spAutoFit/>
          </a:bodyPr>
          <a:lstStyle/>
          <a:p>
            <a:r>
              <a:rPr lang="en-US" dirty="0"/>
              <a:t>[BFM88, FLS90, CHK03, GOS06, CCH+19, PS19] </a:t>
            </a:r>
          </a:p>
          <a:p>
            <a:endParaRPr lang="en-US" dirty="0"/>
          </a:p>
        </p:txBody>
      </p:sp>
      <p:pic>
        <p:nvPicPr>
          <p:cNvPr id="13" name="Graphic 12" descr="Speech outline">
            <a:extLst>
              <a:ext uri="{FF2B5EF4-FFF2-40B4-BE49-F238E27FC236}">
                <a16:creationId xmlns:a16="http://schemas.microsoft.com/office/drawing/2014/main" id="{286C2DF4-2266-49DF-0FDC-897D66BEF9B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2384938" y="3104675"/>
            <a:ext cx="1113363" cy="1113363"/>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967EDB9-7FE8-9FE7-3B53-8E2AFDEE0E5D}"/>
                  </a:ext>
                </a:extLst>
              </p:cNvPr>
              <p:cNvSpPr txBox="1"/>
              <p:nvPr/>
            </p:nvSpPr>
            <p:spPr>
              <a:xfrm>
                <a:off x="2590731" y="3392971"/>
                <a:ext cx="684026" cy="369332"/>
              </a:xfrm>
              <a:prstGeom prst="rect">
                <a:avLst/>
              </a:prstGeom>
              <a:solidFill>
                <a:srgbClr val="FFFF00"/>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𝑦𝑒𝑎</m:t>
                      </m:r>
                    </m:oMath>
                  </m:oMathPara>
                </a14:m>
                <a:endParaRPr lang="en-US" dirty="0"/>
              </a:p>
            </p:txBody>
          </p:sp>
        </mc:Choice>
        <mc:Fallback xmlns="">
          <p:sp>
            <p:nvSpPr>
              <p:cNvPr id="14" name="TextBox 13">
                <a:extLst>
                  <a:ext uri="{FF2B5EF4-FFF2-40B4-BE49-F238E27FC236}">
                    <a16:creationId xmlns:a16="http://schemas.microsoft.com/office/drawing/2014/main" id="{E967EDB9-7FE8-9FE7-3B53-8E2AFDEE0E5D}"/>
                  </a:ext>
                </a:extLst>
              </p:cNvPr>
              <p:cNvSpPr txBox="1">
                <a:spLocks noRot="1" noChangeAspect="1" noMove="1" noResize="1" noEditPoints="1" noAdjustHandles="1" noChangeArrowheads="1" noChangeShapeType="1" noTextEdit="1"/>
              </p:cNvSpPr>
              <p:nvPr/>
            </p:nvSpPr>
            <p:spPr>
              <a:xfrm>
                <a:off x="2590731" y="3392971"/>
                <a:ext cx="684026" cy="369332"/>
              </a:xfrm>
              <a:prstGeom prst="rect">
                <a:avLst/>
              </a:prstGeom>
              <a:blipFill>
                <a:blip r:embed="rId16"/>
                <a:stretch>
                  <a:fillRect b="-6667"/>
                </a:stretch>
              </a:blipFill>
            </p:spPr>
            <p:txBody>
              <a:bodyPr/>
              <a:lstStyle/>
              <a:p>
                <a:r>
                  <a:rPr lang="en-US">
                    <a:noFill/>
                  </a:rPr>
                  <a:t> </a:t>
                </a:r>
              </a:p>
            </p:txBody>
          </p:sp>
        </mc:Fallback>
      </mc:AlternateContent>
      <p:pic>
        <p:nvPicPr>
          <p:cNvPr id="15" name="Graphic 14" descr="Speech outline">
            <a:extLst>
              <a:ext uri="{FF2B5EF4-FFF2-40B4-BE49-F238E27FC236}">
                <a16:creationId xmlns:a16="http://schemas.microsoft.com/office/drawing/2014/main" id="{F6434F2F-CB0C-D899-CF51-1F878D3BCFB9}"/>
              </a:ext>
            </a:extLst>
          </p:cNvPr>
          <p:cNvPicPr>
            <a:picLocks noChangeAspect="1"/>
          </p:cNvPicPr>
          <p:nvPr/>
        </p:nvPicPr>
        <p:blipFill>
          <a:blip r:embed="rId10">
            <a:extLst>
              <a:ext uri="{96DAC541-7B7A-43D3-8B79-37D633B846F1}">
                <asvg:svgBlip xmlns:asvg="http://schemas.microsoft.com/office/drawing/2016/SVG/main" r:embed="rId17"/>
              </a:ext>
            </a:extLst>
          </a:blip>
          <a:stretch>
            <a:fillRect/>
          </a:stretch>
        </p:blipFill>
        <p:spPr>
          <a:xfrm flipH="1">
            <a:off x="2738897" y="3414386"/>
            <a:ext cx="1113363" cy="1113363"/>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15ECFDE-3AF8-89E7-F59B-5A9F98BE7E30}"/>
                  </a:ext>
                </a:extLst>
              </p:cNvPr>
              <p:cNvSpPr txBox="1"/>
              <p:nvPr/>
            </p:nvSpPr>
            <p:spPr>
              <a:xfrm>
                <a:off x="2944689" y="3702682"/>
                <a:ext cx="684025" cy="369332"/>
              </a:xfrm>
              <a:prstGeom prst="rect">
                <a:avLst/>
              </a:prstGeom>
              <a:solidFill>
                <a:schemeClr val="accent6">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𝑦𝑒</m:t>
                      </m:r>
                    </m:oMath>
                  </m:oMathPara>
                </a14:m>
                <a:endParaRPr lang="en-US" dirty="0"/>
              </a:p>
            </p:txBody>
          </p:sp>
        </mc:Choice>
        <mc:Fallback xmlns="">
          <p:sp>
            <p:nvSpPr>
              <p:cNvPr id="20" name="TextBox 19">
                <a:extLst>
                  <a:ext uri="{FF2B5EF4-FFF2-40B4-BE49-F238E27FC236}">
                    <a16:creationId xmlns:a16="http://schemas.microsoft.com/office/drawing/2014/main" id="{215ECFDE-3AF8-89E7-F59B-5A9F98BE7E30}"/>
                  </a:ext>
                </a:extLst>
              </p:cNvPr>
              <p:cNvSpPr txBox="1">
                <a:spLocks noRot="1" noChangeAspect="1" noMove="1" noResize="1" noEditPoints="1" noAdjustHandles="1" noChangeArrowheads="1" noChangeShapeType="1" noTextEdit="1"/>
              </p:cNvSpPr>
              <p:nvPr/>
            </p:nvSpPr>
            <p:spPr>
              <a:xfrm>
                <a:off x="2944689" y="3702682"/>
                <a:ext cx="684025" cy="369332"/>
              </a:xfrm>
              <a:prstGeom prst="rect">
                <a:avLst/>
              </a:prstGeom>
              <a:blipFill>
                <a:blip r:embed="rId18"/>
                <a:stretch>
                  <a:fillRect b="-10000"/>
                </a:stretch>
              </a:blipFill>
            </p:spPr>
            <p:txBody>
              <a:bodyPr/>
              <a:lstStyle/>
              <a:p>
                <a:r>
                  <a:rPr lang="en-US">
                    <a:noFill/>
                  </a:rPr>
                  <a:t> </a:t>
                </a:r>
              </a:p>
            </p:txBody>
          </p:sp>
        </mc:Fallback>
      </mc:AlternateContent>
      <p:pic>
        <p:nvPicPr>
          <p:cNvPr id="21" name="Graphic 20" descr="Speech outline">
            <a:extLst>
              <a:ext uri="{FF2B5EF4-FFF2-40B4-BE49-F238E27FC236}">
                <a16:creationId xmlns:a16="http://schemas.microsoft.com/office/drawing/2014/main" id="{9B223F1D-6504-1DE2-D50D-7A8F77D606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2384938" y="3842083"/>
            <a:ext cx="1113363" cy="1113363"/>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7258A32-B07E-E47A-97DB-CBBD8602C3F5}"/>
                  </a:ext>
                </a:extLst>
              </p:cNvPr>
              <p:cNvSpPr txBox="1"/>
              <p:nvPr/>
            </p:nvSpPr>
            <p:spPr>
              <a:xfrm>
                <a:off x="2579078" y="4145072"/>
                <a:ext cx="684026" cy="369332"/>
              </a:xfrm>
              <a:prstGeom prst="rect">
                <a:avLst/>
              </a:prstGeom>
              <a:solidFill>
                <a:schemeClr val="accent3">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𝑦𝑒𝑎h</m:t>
                      </m:r>
                    </m:oMath>
                  </m:oMathPara>
                </a14:m>
                <a:endParaRPr lang="en-US" dirty="0"/>
              </a:p>
            </p:txBody>
          </p:sp>
        </mc:Choice>
        <mc:Fallback xmlns="">
          <p:sp>
            <p:nvSpPr>
              <p:cNvPr id="22" name="TextBox 21">
                <a:extLst>
                  <a:ext uri="{FF2B5EF4-FFF2-40B4-BE49-F238E27FC236}">
                    <a16:creationId xmlns:a16="http://schemas.microsoft.com/office/drawing/2014/main" id="{F7258A32-B07E-E47A-97DB-CBBD8602C3F5}"/>
                  </a:ext>
                </a:extLst>
              </p:cNvPr>
              <p:cNvSpPr txBox="1">
                <a:spLocks noRot="1" noChangeAspect="1" noMove="1" noResize="1" noEditPoints="1" noAdjustHandles="1" noChangeArrowheads="1" noChangeShapeType="1" noTextEdit="1"/>
              </p:cNvSpPr>
              <p:nvPr/>
            </p:nvSpPr>
            <p:spPr>
              <a:xfrm>
                <a:off x="2579078" y="4145072"/>
                <a:ext cx="684026" cy="369332"/>
              </a:xfrm>
              <a:prstGeom prst="rect">
                <a:avLst/>
              </a:prstGeom>
              <a:blipFill>
                <a:blip r:embed="rId19"/>
                <a:stretch>
                  <a:fillRect l="-3704" r="-3704" b="-13333"/>
                </a:stretch>
              </a:blipFill>
            </p:spPr>
            <p:txBody>
              <a:bodyPr/>
              <a:lstStyle/>
              <a:p>
                <a:r>
                  <a:rPr lang="en-US">
                    <a:noFill/>
                  </a:rPr>
                  <a:t> </a:t>
                </a:r>
              </a:p>
            </p:txBody>
          </p:sp>
        </mc:Fallback>
      </mc:AlternateContent>
    </p:spTree>
    <p:extLst>
      <p:ext uri="{BB962C8B-B14F-4D97-AF65-F5344CB8AC3E}">
        <p14:creationId xmlns:p14="http://schemas.microsoft.com/office/powerpoint/2010/main" val="331762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40508D-0C90-6BEB-93B7-E8B3E9E356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995F4-BB4A-BDF6-3DD3-01C60B323298}"/>
              </a:ext>
            </a:extLst>
          </p:cNvPr>
          <p:cNvSpPr>
            <a:spLocks noGrp="1"/>
          </p:cNvSpPr>
          <p:nvPr>
            <p:ph type="title"/>
          </p:nvPr>
        </p:nvSpPr>
        <p:spPr>
          <a:xfrm>
            <a:off x="336884" y="528332"/>
            <a:ext cx="11325060" cy="771079"/>
          </a:xfrm>
        </p:spPr>
        <p:txBody>
          <a:bodyPr>
            <a:normAutofit/>
          </a:bodyPr>
          <a:lstStyle/>
          <a:p>
            <a:r>
              <a:rPr lang="en-US" sz="3600" dirty="0"/>
              <a:t>Proof Intuition: Uniqueness</a:t>
            </a:r>
          </a:p>
        </p:txBody>
      </p:sp>
      <p:cxnSp>
        <p:nvCxnSpPr>
          <p:cNvPr id="60" name="Straight Connector 59">
            <a:extLst>
              <a:ext uri="{FF2B5EF4-FFF2-40B4-BE49-F238E27FC236}">
                <a16:creationId xmlns:a16="http://schemas.microsoft.com/office/drawing/2014/main" id="{49E56837-68CC-5E2D-4B5D-E5A972B4DE3D}"/>
              </a:ext>
            </a:extLst>
          </p:cNvPr>
          <p:cNvCxnSpPr>
            <a:cxnSpLocks/>
          </p:cNvCxnSpPr>
          <p:nvPr/>
        </p:nvCxnSpPr>
        <p:spPr>
          <a:xfrm>
            <a:off x="6071015" y="1963711"/>
            <a:ext cx="0" cy="4437089"/>
          </a:xfrm>
          <a:prstGeom prst="line">
            <a:avLst/>
          </a:prstGeom>
        </p:spPr>
        <p:style>
          <a:lnRef idx="1">
            <a:schemeClr val="dk1"/>
          </a:lnRef>
          <a:fillRef idx="0">
            <a:schemeClr val="dk1"/>
          </a:fillRef>
          <a:effectRef idx="0">
            <a:schemeClr val="dk1"/>
          </a:effectRef>
          <a:fontRef idx="minor">
            <a:schemeClr val="tx1"/>
          </a:fontRef>
        </p:style>
      </p:cxnSp>
      <p:sp>
        <p:nvSpPr>
          <p:cNvPr id="265" name="TextBox 264">
            <a:extLst>
              <a:ext uri="{FF2B5EF4-FFF2-40B4-BE49-F238E27FC236}">
                <a16:creationId xmlns:a16="http://schemas.microsoft.com/office/drawing/2014/main" id="{3C6523FC-EF98-4442-CDC9-14CF57815512}"/>
              </a:ext>
            </a:extLst>
          </p:cNvPr>
          <p:cNvSpPr txBox="1"/>
          <p:nvPr/>
        </p:nvSpPr>
        <p:spPr>
          <a:xfrm>
            <a:off x="2367169" y="5762679"/>
            <a:ext cx="1066318" cy="369332"/>
          </a:xfrm>
          <a:prstGeom prst="rect">
            <a:avLst/>
          </a:prstGeom>
          <a:noFill/>
        </p:spPr>
        <p:txBody>
          <a:bodyPr wrap="none" rtlCol="0">
            <a:spAutoFit/>
          </a:bodyPr>
          <a:lstStyle/>
          <a:p>
            <a:r>
              <a:rPr lang="en-US" dirty="0"/>
              <a:t>Proof #1</a:t>
            </a:r>
          </a:p>
        </p:txBody>
      </p:sp>
      <p:sp>
        <p:nvSpPr>
          <p:cNvPr id="266" name="TextBox 265">
            <a:extLst>
              <a:ext uri="{FF2B5EF4-FFF2-40B4-BE49-F238E27FC236}">
                <a16:creationId xmlns:a16="http://schemas.microsoft.com/office/drawing/2014/main" id="{FEC7DD87-F0D1-A5BE-D11D-C31437B15FFE}"/>
              </a:ext>
            </a:extLst>
          </p:cNvPr>
          <p:cNvSpPr txBox="1"/>
          <p:nvPr/>
        </p:nvSpPr>
        <p:spPr>
          <a:xfrm>
            <a:off x="8705943" y="5762679"/>
            <a:ext cx="1066318" cy="369332"/>
          </a:xfrm>
          <a:prstGeom prst="rect">
            <a:avLst/>
          </a:prstGeom>
          <a:noFill/>
        </p:spPr>
        <p:txBody>
          <a:bodyPr wrap="none" rtlCol="0">
            <a:spAutoFit/>
          </a:bodyPr>
          <a:lstStyle/>
          <a:p>
            <a:r>
              <a:rPr lang="en-US" dirty="0"/>
              <a:t>Proof #2</a:t>
            </a:r>
          </a:p>
        </p:txBody>
      </p:sp>
      <p:grpSp>
        <p:nvGrpSpPr>
          <p:cNvPr id="4" name="Group 3">
            <a:extLst>
              <a:ext uri="{FF2B5EF4-FFF2-40B4-BE49-F238E27FC236}">
                <a16:creationId xmlns:a16="http://schemas.microsoft.com/office/drawing/2014/main" id="{1708B511-2E9C-B94D-E1ED-1F14A46FCDDF}"/>
              </a:ext>
            </a:extLst>
          </p:cNvPr>
          <p:cNvGrpSpPr/>
          <p:nvPr/>
        </p:nvGrpSpPr>
        <p:grpSpPr>
          <a:xfrm>
            <a:off x="2367169" y="1838042"/>
            <a:ext cx="929148" cy="555219"/>
            <a:chOff x="5981267" y="1805834"/>
            <a:chExt cx="929148" cy="555219"/>
          </a:xfrm>
        </p:grpSpPr>
        <p:sp>
          <p:nvSpPr>
            <p:cNvPr id="5" name="Rounded Rectangle 4">
              <a:extLst>
                <a:ext uri="{FF2B5EF4-FFF2-40B4-BE49-F238E27FC236}">
                  <a16:creationId xmlns:a16="http://schemas.microsoft.com/office/drawing/2014/main" id="{5E6E8C10-6158-6B72-E1C8-12BB453DA464}"/>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Graphic 5" descr="Checkbox Checked outline">
              <a:extLst>
                <a:ext uri="{FF2B5EF4-FFF2-40B4-BE49-F238E27FC236}">
                  <a16:creationId xmlns:a16="http://schemas.microsoft.com/office/drawing/2014/main" id="{F09C3E19-FDF8-C32E-3F0C-213DAB298D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7" name="Group 6">
              <a:extLst>
                <a:ext uri="{FF2B5EF4-FFF2-40B4-BE49-F238E27FC236}">
                  <a16:creationId xmlns:a16="http://schemas.microsoft.com/office/drawing/2014/main" id="{EDDA366C-8889-0DD9-5A2F-A2E30F7DF4B9}"/>
                </a:ext>
              </a:extLst>
            </p:cNvPr>
            <p:cNvGrpSpPr/>
            <p:nvPr/>
          </p:nvGrpSpPr>
          <p:grpSpPr>
            <a:xfrm>
              <a:off x="6011570" y="1893645"/>
              <a:ext cx="745742" cy="467408"/>
              <a:chOff x="6011570" y="1893645"/>
              <a:chExt cx="745742" cy="467408"/>
            </a:xfrm>
          </p:grpSpPr>
          <p:pic>
            <p:nvPicPr>
              <p:cNvPr id="9" name="Graphic 8" descr="Checkbox Checked outline">
                <a:extLst>
                  <a:ext uri="{FF2B5EF4-FFF2-40B4-BE49-F238E27FC236}">
                    <a16:creationId xmlns:a16="http://schemas.microsoft.com/office/drawing/2014/main" id="{070CD572-4CB7-6C2C-F409-C563EC9721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0" name="Freeform 9">
                <a:extLst>
                  <a:ext uri="{FF2B5EF4-FFF2-40B4-BE49-F238E27FC236}">
                    <a16:creationId xmlns:a16="http://schemas.microsoft.com/office/drawing/2014/main" id="{C91E1B62-D016-FE98-32D7-B14CF31C65E5}"/>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16E7B62A-C481-40F6-4C4B-E8D4C84E1D56}"/>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2" name="Group 11">
            <a:extLst>
              <a:ext uri="{FF2B5EF4-FFF2-40B4-BE49-F238E27FC236}">
                <a16:creationId xmlns:a16="http://schemas.microsoft.com/office/drawing/2014/main" id="{74AA3D38-36B9-8A07-EDB9-84547C181509}"/>
              </a:ext>
            </a:extLst>
          </p:cNvPr>
          <p:cNvGrpSpPr/>
          <p:nvPr/>
        </p:nvGrpSpPr>
        <p:grpSpPr>
          <a:xfrm>
            <a:off x="8705943" y="1838042"/>
            <a:ext cx="929148" cy="555219"/>
            <a:chOff x="5981267" y="1805834"/>
            <a:chExt cx="929148" cy="555219"/>
          </a:xfrm>
        </p:grpSpPr>
        <p:sp>
          <p:nvSpPr>
            <p:cNvPr id="13" name="Rounded Rectangle 12">
              <a:extLst>
                <a:ext uri="{FF2B5EF4-FFF2-40B4-BE49-F238E27FC236}">
                  <a16:creationId xmlns:a16="http://schemas.microsoft.com/office/drawing/2014/main" id="{593218DA-05D3-6F1E-92AC-558C5ECF8A66}"/>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4" name="Graphic 13" descr="Checkbox Checked outline">
              <a:extLst>
                <a:ext uri="{FF2B5EF4-FFF2-40B4-BE49-F238E27FC236}">
                  <a16:creationId xmlns:a16="http://schemas.microsoft.com/office/drawing/2014/main" id="{E5AF5834-2615-767C-2D10-86A8E8DD5B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15" name="Group 14">
              <a:extLst>
                <a:ext uri="{FF2B5EF4-FFF2-40B4-BE49-F238E27FC236}">
                  <a16:creationId xmlns:a16="http://schemas.microsoft.com/office/drawing/2014/main" id="{E6F63E6F-1B32-17E0-B785-01E3ABAD23FD}"/>
                </a:ext>
              </a:extLst>
            </p:cNvPr>
            <p:cNvGrpSpPr/>
            <p:nvPr/>
          </p:nvGrpSpPr>
          <p:grpSpPr>
            <a:xfrm>
              <a:off x="6011570" y="1893645"/>
              <a:ext cx="745742" cy="467408"/>
              <a:chOff x="6011570" y="1893645"/>
              <a:chExt cx="745742" cy="467408"/>
            </a:xfrm>
          </p:grpSpPr>
          <p:pic>
            <p:nvPicPr>
              <p:cNvPr id="16" name="Graphic 15" descr="Checkbox Checked outline">
                <a:extLst>
                  <a:ext uri="{FF2B5EF4-FFF2-40B4-BE49-F238E27FC236}">
                    <a16:creationId xmlns:a16="http://schemas.microsoft.com/office/drawing/2014/main" id="{FC112AB8-19C4-606D-50F7-68873DF44D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7" name="Freeform 16">
                <a:extLst>
                  <a:ext uri="{FF2B5EF4-FFF2-40B4-BE49-F238E27FC236}">
                    <a16:creationId xmlns:a16="http://schemas.microsoft.com/office/drawing/2014/main" id="{F0A0BBEB-8899-4702-0C29-B30F83E42E42}"/>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4B38109B-2875-5E6B-CD51-D7A99AE8CB50}"/>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C9A049B-9228-D411-7BB3-AB94792828D0}"/>
                  </a:ext>
                </a:extLst>
              </p:cNvPr>
              <p:cNvSpPr txBox="1"/>
              <p:nvPr/>
            </p:nvSpPr>
            <p:spPr>
              <a:xfrm>
                <a:off x="596626" y="2614788"/>
                <a:ext cx="4437753" cy="369332"/>
              </a:xfrm>
              <a:prstGeom prst="rect">
                <a:avLst/>
              </a:prstGeom>
              <a:noFill/>
            </p:spPr>
            <p:txBody>
              <a:bodyPr wrap="none" rtlCol="0">
                <a:spAutoFit/>
              </a:bodyPr>
              <a:lstStyle/>
              <a:p>
                <a:r>
                  <a:rPr lang="en-US" dirty="0"/>
                  <a:t>statement = “generated child keys using </a:t>
                </a:r>
                <a14:m>
                  <m:oMath xmlns:m="http://schemas.openxmlformats.org/officeDocument/2006/math">
                    <m:r>
                      <a:rPr lang="en-US" b="0" i="1" smtClean="0">
                        <a:latin typeface="Cambria Math" panose="02040503050406030204" pitchFamily="18" charset="0"/>
                      </a:rPr>
                      <m:t>𝑘</m:t>
                    </m:r>
                  </m:oMath>
                </a14:m>
                <a:r>
                  <a:rPr lang="en-US" dirty="0"/>
                  <a:t>”</a:t>
                </a:r>
              </a:p>
            </p:txBody>
          </p:sp>
        </mc:Choice>
        <mc:Fallback xmlns="">
          <p:sp>
            <p:nvSpPr>
              <p:cNvPr id="19" name="TextBox 18">
                <a:extLst>
                  <a:ext uri="{FF2B5EF4-FFF2-40B4-BE49-F238E27FC236}">
                    <a16:creationId xmlns:a16="http://schemas.microsoft.com/office/drawing/2014/main" id="{8C9A049B-9228-D411-7BB3-AB94792828D0}"/>
                  </a:ext>
                </a:extLst>
              </p:cNvPr>
              <p:cNvSpPr txBox="1">
                <a:spLocks noRot="1" noChangeAspect="1" noMove="1" noResize="1" noEditPoints="1" noAdjustHandles="1" noChangeArrowheads="1" noChangeShapeType="1" noTextEdit="1"/>
              </p:cNvSpPr>
              <p:nvPr/>
            </p:nvSpPr>
            <p:spPr>
              <a:xfrm>
                <a:off x="596626" y="2614788"/>
                <a:ext cx="4437753" cy="369332"/>
              </a:xfrm>
              <a:prstGeom prst="rect">
                <a:avLst/>
              </a:prstGeom>
              <a:blipFill>
                <a:blip r:embed="rId5"/>
                <a:stretch>
                  <a:fillRect l="-1429" t="-6452"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34736E9-97A4-1DFB-BAF2-D29C3FB6E64F}"/>
                  </a:ext>
                </a:extLst>
              </p:cNvPr>
              <p:cNvSpPr txBox="1"/>
              <p:nvPr/>
            </p:nvSpPr>
            <p:spPr>
              <a:xfrm>
                <a:off x="7092704" y="2553531"/>
                <a:ext cx="4437753" cy="369332"/>
              </a:xfrm>
              <a:prstGeom prst="rect">
                <a:avLst/>
              </a:prstGeom>
              <a:noFill/>
            </p:spPr>
            <p:txBody>
              <a:bodyPr wrap="none" rtlCol="0">
                <a:spAutoFit/>
              </a:bodyPr>
              <a:lstStyle/>
              <a:p>
                <a:r>
                  <a:rPr lang="en-US" dirty="0"/>
                  <a:t>statement = “generated child keys using </a:t>
                </a:r>
                <a14:m>
                  <m:oMath xmlns:m="http://schemas.openxmlformats.org/officeDocument/2006/math">
                    <m:r>
                      <a:rPr lang="en-US" b="0" i="1" smtClean="0">
                        <a:latin typeface="Cambria Math" panose="02040503050406030204" pitchFamily="18" charset="0"/>
                      </a:rPr>
                      <m:t>𝑘</m:t>
                    </m:r>
                  </m:oMath>
                </a14:m>
                <a:r>
                  <a:rPr lang="en-US" dirty="0"/>
                  <a:t>”</a:t>
                </a:r>
              </a:p>
            </p:txBody>
          </p:sp>
        </mc:Choice>
        <mc:Fallback xmlns="">
          <p:sp>
            <p:nvSpPr>
              <p:cNvPr id="20" name="TextBox 19">
                <a:extLst>
                  <a:ext uri="{FF2B5EF4-FFF2-40B4-BE49-F238E27FC236}">
                    <a16:creationId xmlns:a16="http://schemas.microsoft.com/office/drawing/2014/main" id="{D34736E9-97A4-1DFB-BAF2-D29C3FB6E64F}"/>
                  </a:ext>
                </a:extLst>
              </p:cNvPr>
              <p:cNvSpPr txBox="1">
                <a:spLocks noRot="1" noChangeAspect="1" noMove="1" noResize="1" noEditPoints="1" noAdjustHandles="1" noChangeArrowheads="1" noChangeShapeType="1" noTextEdit="1"/>
              </p:cNvSpPr>
              <p:nvPr/>
            </p:nvSpPr>
            <p:spPr>
              <a:xfrm>
                <a:off x="7092704" y="2553531"/>
                <a:ext cx="4437753" cy="369332"/>
              </a:xfrm>
              <a:prstGeom prst="rect">
                <a:avLst/>
              </a:prstGeom>
              <a:blipFill>
                <a:blip r:embed="rId6"/>
                <a:stretch>
                  <a:fillRect l="-1143" t="-10345" r="-286"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8B9CEE3-DA0C-8765-AAC2-04B98F73A490}"/>
                  </a:ext>
                </a:extLst>
              </p:cNvPr>
              <p:cNvSpPr txBox="1"/>
              <p:nvPr/>
            </p:nvSpPr>
            <p:spPr>
              <a:xfrm>
                <a:off x="684101" y="3487947"/>
                <a:ext cx="2793072" cy="369332"/>
              </a:xfrm>
              <a:prstGeom prst="rect">
                <a:avLst/>
              </a:prstGeom>
              <a:noFill/>
            </p:spPr>
            <p:txBody>
              <a:bodyPr wrap="none" rtlCol="0">
                <a:spAutoFit/>
              </a:bodyPr>
              <a:lstStyle/>
              <a:p>
                <a:r>
                  <a:rPr lang="en-US" dirty="0"/>
                  <a:t>witness =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endParaRPr lang="en-US" dirty="0"/>
              </a:p>
            </p:txBody>
          </p:sp>
        </mc:Choice>
        <mc:Fallback xmlns="">
          <p:sp>
            <p:nvSpPr>
              <p:cNvPr id="21" name="TextBox 20">
                <a:extLst>
                  <a:ext uri="{FF2B5EF4-FFF2-40B4-BE49-F238E27FC236}">
                    <a16:creationId xmlns:a16="http://schemas.microsoft.com/office/drawing/2014/main" id="{C8B9CEE3-DA0C-8765-AAC2-04B98F73A490}"/>
                  </a:ext>
                </a:extLst>
              </p:cNvPr>
              <p:cNvSpPr txBox="1">
                <a:spLocks noRot="1" noChangeAspect="1" noMove="1" noResize="1" noEditPoints="1" noAdjustHandles="1" noChangeArrowheads="1" noChangeShapeType="1" noTextEdit="1"/>
              </p:cNvSpPr>
              <p:nvPr/>
            </p:nvSpPr>
            <p:spPr>
              <a:xfrm>
                <a:off x="684101" y="3487947"/>
                <a:ext cx="2793072" cy="369332"/>
              </a:xfrm>
              <a:prstGeom prst="rect">
                <a:avLst/>
              </a:prstGeom>
              <a:blipFill>
                <a:blip r:embed="rId7"/>
                <a:stretch>
                  <a:fillRect l="-1810" t="-6667" b="-23333"/>
                </a:stretch>
              </a:blipFill>
            </p:spPr>
            <p:txBody>
              <a:bodyPr/>
              <a:lstStyle/>
              <a:p>
                <a:r>
                  <a:rPr lang="en-US">
                    <a:noFill/>
                  </a:rPr>
                  <a:t> </a:t>
                </a:r>
              </a:p>
            </p:txBody>
          </p:sp>
        </mc:Fallback>
      </mc:AlternateContent>
      <p:pic>
        <p:nvPicPr>
          <p:cNvPr id="22" name="Graphic 21" descr="Packing Box Open with solid fill">
            <a:extLst>
              <a:ext uri="{FF2B5EF4-FFF2-40B4-BE49-F238E27FC236}">
                <a16:creationId xmlns:a16="http://schemas.microsoft.com/office/drawing/2014/main" id="{9E34F4F4-F0BC-DA6A-6437-786CF8B27F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2637" y="2936685"/>
            <a:ext cx="914400" cy="914400"/>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0C44DCD-5E71-5386-7498-FE7313ED59E1}"/>
                  </a:ext>
                </a:extLst>
              </p:cNvPr>
              <p:cNvSpPr txBox="1"/>
              <p:nvPr/>
            </p:nvSpPr>
            <p:spPr>
              <a:xfrm>
                <a:off x="1940533" y="3774904"/>
                <a:ext cx="1632498" cy="646331"/>
              </a:xfrm>
              <a:prstGeom prst="rect">
                <a:avLst/>
              </a:prstGeom>
              <a:noFill/>
            </p:spPr>
            <p:txBody>
              <a:bodyPr wrap="none" rtlCol="0">
                <a:spAutoFit/>
              </a:bodyPr>
              <a:lstStyle/>
              <a:p>
                <a:pPr algn="ctr"/>
                <a:r>
                  <a:rPr lang="en-US" dirty="0"/>
                  <a:t>opening for </a:t>
                </a:r>
              </a:p>
              <a:p>
                <a:pPr algn="ct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t>commitment</a:t>
                </a:r>
              </a:p>
            </p:txBody>
          </p:sp>
        </mc:Choice>
        <mc:Fallback xmlns="">
          <p:sp>
            <p:nvSpPr>
              <p:cNvPr id="23" name="TextBox 22">
                <a:extLst>
                  <a:ext uri="{FF2B5EF4-FFF2-40B4-BE49-F238E27FC236}">
                    <a16:creationId xmlns:a16="http://schemas.microsoft.com/office/drawing/2014/main" id="{70C44DCD-5E71-5386-7498-FE7313ED59E1}"/>
                  </a:ext>
                </a:extLst>
              </p:cNvPr>
              <p:cNvSpPr txBox="1">
                <a:spLocks noRot="1" noChangeAspect="1" noMove="1" noResize="1" noEditPoints="1" noAdjustHandles="1" noChangeArrowheads="1" noChangeShapeType="1" noTextEdit="1"/>
              </p:cNvSpPr>
              <p:nvPr/>
            </p:nvSpPr>
            <p:spPr>
              <a:xfrm>
                <a:off x="1940533" y="3774904"/>
                <a:ext cx="1632498" cy="646331"/>
              </a:xfrm>
              <a:prstGeom prst="rect">
                <a:avLst/>
              </a:prstGeom>
              <a:blipFill>
                <a:blip r:embed="rId10"/>
                <a:stretch>
                  <a:fillRect t="-3922" r="-2308"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1EB5765-108A-628D-9933-105F6E500DB2}"/>
                  </a:ext>
                </a:extLst>
              </p:cNvPr>
              <p:cNvSpPr txBox="1"/>
              <p:nvPr/>
            </p:nvSpPr>
            <p:spPr>
              <a:xfrm>
                <a:off x="7080214" y="3474125"/>
                <a:ext cx="2793072" cy="369332"/>
              </a:xfrm>
              <a:prstGeom prst="rect">
                <a:avLst/>
              </a:prstGeom>
              <a:noFill/>
            </p:spPr>
            <p:txBody>
              <a:bodyPr wrap="none" rtlCol="0">
                <a:spAutoFit/>
              </a:bodyPr>
              <a:lstStyle/>
              <a:p>
                <a:r>
                  <a:rPr lang="en-US" dirty="0"/>
                  <a:t>witness =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endParaRPr lang="en-US" dirty="0"/>
              </a:p>
            </p:txBody>
          </p:sp>
        </mc:Choice>
        <mc:Fallback xmlns="">
          <p:sp>
            <p:nvSpPr>
              <p:cNvPr id="24" name="TextBox 23">
                <a:extLst>
                  <a:ext uri="{FF2B5EF4-FFF2-40B4-BE49-F238E27FC236}">
                    <a16:creationId xmlns:a16="http://schemas.microsoft.com/office/drawing/2014/main" id="{91EB5765-108A-628D-9933-105F6E500DB2}"/>
                  </a:ext>
                </a:extLst>
              </p:cNvPr>
              <p:cNvSpPr txBox="1">
                <a:spLocks noRot="1" noChangeAspect="1" noMove="1" noResize="1" noEditPoints="1" noAdjustHandles="1" noChangeArrowheads="1" noChangeShapeType="1" noTextEdit="1"/>
              </p:cNvSpPr>
              <p:nvPr/>
            </p:nvSpPr>
            <p:spPr>
              <a:xfrm>
                <a:off x="7080214" y="3474125"/>
                <a:ext cx="2793072" cy="369332"/>
              </a:xfrm>
              <a:prstGeom prst="rect">
                <a:avLst/>
              </a:prstGeom>
              <a:blipFill>
                <a:blip r:embed="rId11"/>
                <a:stretch>
                  <a:fillRect l="-1810" t="-6667" b="-23333"/>
                </a:stretch>
              </a:blipFill>
            </p:spPr>
            <p:txBody>
              <a:bodyPr/>
              <a:lstStyle/>
              <a:p>
                <a:r>
                  <a:rPr lang="en-US">
                    <a:noFill/>
                  </a:rPr>
                  <a:t> </a:t>
                </a:r>
              </a:p>
            </p:txBody>
          </p:sp>
        </mc:Fallback>
      </mc:AlternateContent>
      <p:pic>
        <p:nvPicPr>
          <p:cNvPr id="25" name="Graphic 24" descr="Packing Box Open with solid fill">
            <a:extLst>
              <a:ext uri="{FF2B5EF4-FFF2-40B4-BE49-F238E27FC236}">
                <a16:creationId xmlns:a16="http://schemas.microsoft.com/office/drawing/2014/main" id="{E0C43020-9818-55CE-6109-F48CAAED29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08750" y="2922863"/>
            <a:ext cx="914400" cy="914400"/>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41EBD8F-0354-C17D-0AD5-D14F107F4C95}"/>
                  </a:ext>
                </a:extLst>
              </p:cNvPr>
              <p:cNvSpPr txBox="1"/>
              <p:nvPr/>
            </p:nvSpPr>
            <p:spPr>
              <a:xfrm>
                <a:off x="8336646" y="3761082"/>
                <a:ext cx="1632498" cy="646331"/>
              </a:xfrm>
              <a:prstGeom prst="rect">
                <a:avLst/>
              </a:prstGeom>
              <a:noFill/>
            </p:spPr>
            <p:txBody>
              <a:bodyPr wrap="none" rtlCol="0">
                <a:spAutoFit/>
              </a:bodyPr>
              <a:lstStyle/>
              <a:p>
                <a:pPr algn="ctr"/>
                <a:r>
                  <a:rPr lang="en-US" dirty="0"/>
                  <a:t>opening for </a:t>
                </a:r>
              </a:p>
              <a:p>
                <a:pPr algn="ct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t>commitment</a:t>
                </a:r>
              </a:p>
            </p:txBody>
          </p:sp>
        </mc:Choice>
        <mc:Fallback xmlns="">
          <p:sp>
            <p:nvSpPr>
              <p:cNvPr id="26" name="TextBox 25">
                <a:extLst>
                  <a:ext uri="{FF2B5EF4-FFF2-40B4-BE49-F238E27FC236}">
                    <a16:creationId xmlns:a16="http://schemas.microsoft.com/office/drawing/2014/main" id="{141EBD8F-0354-C17D-0AD5-D14F107F4C95}"/>
                  </a:ext>
                </a:extLst>
              </p:cNvPr>
              <p:cNvSpPr txBox="1">
                <a:spLocks noRot="1" noChangeAspect="1" noMove="1" noResize="1" noEditPoints="1" noAdjustHandles="1" noChangeArrowheads="1" noChangeShapeType="1" noTextEdit="1"/>
              </p:cNvSpPr>
              <p:nvPr/>
            </p:nvSpPr>
            <p:spPr>
              <a:xfrm>
                <a:off x="8336646" y="3761082"/>
                <a:ext cx="1632498" cy="646331"/>
              </a:xfrm>
              <a:prstGeom prst="rect">
                <a:avLst/>
              </a:prstGeom>
              <a:blipFill>
                <a:blip r:embed="rId12"/>
                <a:stretch>
                  <a:fillRect t="-3846" r="-3101" b="-11538"/>
                </a:stretch>
              </a:blipFill>
            </p:spPr>
            <p:txBody>
              <a:bodyPr/>
              <a:lstStyle/>
              <a:p>
                <a:r>
                  <a:rPr lang="en-US">
                    <a:noFill/>
                  </a:rPr>
                  <a:t> </a:t>
                </a:r>
              </a:p>
            </p:txBody>
          </p:sp>
        </mc:Fallback>
      </mc:AlternateContent>
    </p:spTree>
    <p:extLst>
      <p:ext uri="{BB962C8B-B14F-4D97-AF65-F5344CB8AC3E}">
        <p14:creationId xmlns:p14="http://schemas.microsoft.com/office/powerpoint/2010/main" val="1683716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92DD9B-E067-8BDC-0D1C-22CD5114A5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C1DDA-19A9-9148-7A3E-0925CF77327B}"/>
              </a:ext>
            </a:extLst>
          </p:cNvPr>
          <p:cNvSpPr>
            <a:spLocks noGrp="1"/>
          </p:cNvSpPr>
          <p:nvPr>
            <p:ph type="title"/>
          </p:nvPr>
        </p:nvSpPr>
        <p:spPr>
          <a:xfrm>
            <a:off x="336884" y="528332"/>
            <a:ext cx="11325060" cy="771079"/>
          </a:xfrm>
        </p:spPr>
        <p:txBody>
          <a:bodyPr>
            <a:normAutofit/>
          </a:bodyPr>
          <a:lstStyle/>
          <a:p>
            <a:r>
              <a:rPr lang="en-US" sz="3600" dirty="0"/>
              <a:t>Proof Intuition: Uniqueness</a:t>
            </a:r>
          </a:p>
        </p:txBody>
      </p:sp>
      <p:cxnSp>
        <p:nvCxnSpPr>
          <p:cNvPr id="60" name="Straight Connector 59">
            <a:extLst>
              <a:ext uri="{FF2B5EF4-FFF2-40B4-BE49-F238E27FC236}">
                <a16:creationId xmlns:a16="http://schemas.microsoft.com/office/drawing/2014/main" id="{FA680B67-2ACC-84CE-48C0-59471FBF87C5}"/>
              </a:ext>
            </a:extLst>
          </p:cNvPr>
          <p:cNvCxnSpPr>
            <a:cxnSpLocks/>
          </p:cNvCxnSpPr>
          <p:nvPr/>
        </p:nvCxnSpPr>
        <p:spPr>
          <a:xfrm>
            <a:off x="6071015" y="1963711"/>
            <a:ext cx="0" cy="4437089"/>
          </a:xfrm>
          <a:prstGeom prst="line">
            <a:avLst/>
          </a:prstGeom>
        </p:spPr>
        <p:style>
          <a:lnRef idx="1">
            <a:schemeClr val="dk1"/>
          </a:lnRef>
          <a:fillRef idx="0">
            <a:schemeClr val="dk1"/>
          </a:fillRef>
          <a:effectRef idx="0">
            <a:schemeClr val="dk1"/>
          </a:effectRef>
          <a:fontRef idx="minor">
            <a:schemeClr val="tx1"/>
          </a:fontRef>
        </p:style>
      </p:cxnSp>
      <p:sp>
        <p:nvSpPr>
          <p:cNvPr id="265" name="TextBox 264">
            <a:extLst>
              <a:ext uri="{FF2B5EF4-FFF2-40B4-BE49-F238E27FC236}">
                <a16:creationId xmlns:a16="http://schemas.microsoft.com/office/drawing/2014/main" id="{5EF7ACE8-578B-924C-DC79-17526AF62503}"/>
              </a:ext>
            </a:extLst>
          </p:cNvPr>
          <p:cNvSpPr txBox="1"/>
          <p:nvPr/>
        </p:nvSpPr>
        <p:spPr>
          <a:xfrm>
            <a:off x="2367169" y="5762679"/>
            <a:ext cx="1066318" cy="369332"/>
          </a:xfrm>
          <a:prstGeom prst="rect">
            <a:avLst/>
          </a:prstGeom>
          <a:noFill/>
        </p:spPr>
        <p:txBody>
          <a:bodyPr wrap="none" rtlCol="0">
            <a:spAutoFit/>
          </a:bodyPr>
          <a:lstStyle/>
          <a:p>
            <a:r>
              <a:rPr lang="en-US" dirty="0"/>
              <a:t>Proof #1</a:t>
            </a:r>
          </a:p>
        </p:txBody>
      </p:sp>
      <p:sp>
        <p:nvSpPr>
          <p:cNvPr id="266" name="TextBox 265">
            <a:extLst>
              <a:ext uri="{FF2B5EF4-FFF2-40B4-BE49-F238E27FC236}">
                <a16:creationId xmlns:a16="http://schemas.microsoft.com/office/drawing/2014/main" id="{B3F89295-7108-D0DA-1FEF-962D90E5ABCB}"/>
              </a:ext>
            </a:extLst>
          </p:cNvPr>
          <p:cNvSpPr txBox="1"/>
          <p:nvPr/>
        </p:nvSpPr>
        <p:spPr>
          <a:xfrm>
            <a:off x="8705943" y="5762679"/>
            <a:ext cx="1066318" cy="369332"/>
          </a:xfrm>
          <a:prstGeom prst="rect">
            <a:avLst/>
          </a:prstGeom>
          <a:noFill/>
        </p:spPr>
        <p:txBody>
          <a:bodyPr wrap="none" rtlCol="0">
            <a:spAutoFit/>
          </a:bodyPr>
          <a:lstStyle/>
          <a:p>
            <a:r>
              <a:rPr lang="en-US" dirty="0"/>
              <a:t>Proof #2</a:t>
            </a:r>
          </a:p>
        </p:txBody>
      </p:sp>
      <p:grpSp>
        <p:nvGrpSpPr>
          <p:cNvPr id="4" name="Group 3">
            <a:extLst>
              <a:ext uri="{FF2B5EF4-FFF2-40B4-BE49-F238E27FC236}">
                <a16:creationId xmlns:a16="http://schemas.microsoft.com/office/drawing/2014/main" id="{B39B2E45-5153-FECD-9EAE-2BE11E33BD76}"/>
              </a:ext>
            </a:extLst>
          </p:cNvPr>
          <p:cNvGrpSpPr/>
          <p:nvPr/>
        </p:nvGrpSpPr>
        <p:grpSpPr>
          <a:xfrm>
            <a:off x="2367169" y="1838042"/>
            <a:ext cx="929148" cy="555219"/>
            <a:chOff x="5981267" y="1805834"/>
            <a:chExt cx="929148" cy="555219"/>
          </a:xfrm>
        </p:grpSpPr>
        <p:sp>
          <p:nvSpPr>
            <p:cNvPr id="5" name="Rounded Rectangle 4">
              <a:extLst>
                <a:ext uri="{FF2B5EF4-FFF2-40B4-BE49-F238E27FC236}">
                  <a16:creationId xmlns:a16="http://schemas.microsoft.com/office/drawing/2014/main" id="{0605A981-4017-9975-C923-48F7B8ACDF8A}"/>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Graphic 5" descr="Checkbox Checked outline">
              <a:extLst>
                <a:ext uri="{FF2B5EF4-FFF2-40B4-BE49-F238E27FC236}">
                  <a16:creationId xmlns:a16="http://schemas.microsoft.com/office/drawing/2014/main" id="{A00F8DFD-1478-7461-B9B7-AF0960E62F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7" name="Group 6">
              <a:extLst>
                <a:ext uri="{FF2B5EF4-FFF2-40B4-BE49-F238E27FC236}">
                  <a16:creationId xmlns:a16="http://schemas.microsoft.com/office/drawing/2014/main" id="{E3C8B771-7BEC-8B71-91E0-0E76CF86B84C}"/>
                </a:ext>
              </a:extLst>
            </p:cNvPr>
            <p:cNvGrpSpPr/>
            <p:nvPr/>
          </p:nvGrpSpPr>
          <p:grpSpPr>
            <a:xfrm>
              <a:off x="6011570" y="1893645"/>
              <a:ext cx="745742" cy="467408"/>
              <a:chOff x="6011570" y="1893645"/>
              <a:chExt cx="745742" cy="467408"/>
            </a:xfrm>
          </p:grpSpPr>
          <p:pic>
            <p:nvPicPr>
              <p:cNvPr id="9" name="Graphic 8" descr="Checkbox Checked outline">
                <a:extLst>
                  <a:ext uri="{FF2B5EF4-FFF2-40B4-BE49-F238E27FC236}">
                    <a16:creationId xmlns:a16="http://schemas.microsoft.com/office/drawing/2014/main" id="{D937E19F-D60E-FF9F-C4A2-650622B709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0" name="Freeform 9">
                <a:extLst>
                  <a:ext uri="{FF2B5EF4-FFF2-40B4-BE49-F238E27FC236}">
                    <a16:creationId xmlns:a16="http://schemas.microsoft.com/office/drawing/2014/main" id="{4D0A8BB0-BCA8-3639-4E6F-D0BEE5F28D88}"/>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971F112F-CFBA-B0A8-6176-19F8985AFF79}"/>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2" name="Group 11">
            <a:extLst>
              <a:ext uri="{FF2B5EF4-FFF2-40B4-BE49-F238E27FC236}">
                <a16:creationId xmlns:a16="http://schemas.microsoft.com/office/drawing/2014/main" id="{A215B4E2-2EC5-619B-96A5-14C7AD3D1E6F}"/>
              </a:ext>
            </a:extLst>
          </p:cNvPr>
          <p:cNvGrpSpPr/>
          <p:nvPr/>
        </p:nvGrpSpPr>
        <p:grpSpPr>
          <a:xfrm>
            <a:off x="8705943" y="1838042"/>
            <a:ext cx="929148" cy="555219"/>
            <a:chOff x="5981267" y="1805834"/>
            <a:chExt cx="929148" cy="555219"/>
          </a:xfrm>
        </p:grpSpPr>
        <p:sp>
          <p:nvSpPr>
            <p:cNvPr id="13" name="Rounded Rectangle 12">
              <a:extLst>
                <a:ext uri="{FF2B5EF4-FFF2-40B4-BE49-F238E27FC236}">
                  <a16:creationId xmlns:a16="http://schemas.microsoft.com/office/drawing/2014/main" id="{51BB484A-95B6-F93F-8A0A-3A3D9002BDA8}"/>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4" name="Graphic 13" descr="Checkbox Checked outline">
              <a:extLst>
                <a:ext uri="{FF2B5EF4-FFF2-40B4-BE49-F238E27FC236}">
                  <a16:creationId xmlns:a16="http://schemas.microsoft.com/office/drawing/2014/main" id="{4573F77C-1777-BC69-5103-BF00C3B755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15" name="Group 14">
              <a:extLst>
                <a:ext uri="{FF2B5EF4-FFF2-40B4-BE49-F238E27FC236}">
                  <a16:creationId xmlns:a16="http://schemas.microsoft.com/office/drawing/2014/main" id="{E997FDD9-63F4-5395-DFFF-45DEC848FE07}"/>
                </a:ext>
              </a:extLst>
            </p:cNvPr>
            <p:cNvGrpSpPr/>
            <p:nvPr/>
          </p:nvGrpSpPr>
          <p:grpSpPr>
            <a:xfrm>
              <a:off x="6011570" y="1893645"/>
              <a:ext cx="745742" cy="467408"/>
              <a:chOff x="6011570" y="1893645"/>
              <a:chExt cx="745742" cy="467408"/>
            </a:xfrm>
          </p:grpSpPr>
          <p:pic>
            <p:nvPicPr>
              <p:cNvPr id="16" name="Graphic 15" descr="Checkbox Checked outline">
                <a:extLst>
                  <a:ext uri="{FF2B5EF4-FFF2-40B4-BE49-F238E27FC236}">
                    <a16:creationId xmlns:a16="http://schemas.microsoft.com/office/drawing/2014/main" id="{88CB2F30-2ACE-0CF3-1517-3A86284EC7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7" name="Freeform 16">
                <a:extLst>
                  <a:ext uri="{FF2B5EF4-FFF2-40B4-BE49-F238E27FC236}">
                    <a16:creationId xmlns:a16="http://schemas.microsoft.com/office/drawing/2014/main" id="{23E4CCA1-051F-87B2-68BB-E2BCDC82C0E6}"/>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DAC707BC-6948-EADF-F4F2-8E9F9616E984}"/>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E04A5D1-0ADF-CFAE-A8F1-84E7E021AD21}"/>
                  </a:ext>
                </a:extLst>
              </p:cNvPr>
              <p:cNvSpPr txBox="1"/>
              <p:nvPr/>
            </p:nvSpPr>
            <p:spPr>
              <a:xfrm>
                <a:off x="596626" y="2614788"/>
                <a:ext cx="4437753" cy="369332"/>
              </a:xfrm>
              <a:prstGeom prst="rect">
                <a:avLst/>
              </a:prstGeom>
              <a:noFill/>
            </p:spPr>
            <p:txBody>
              <a:bodyPr wrap="none" rtlCol="0">
                <a:spAutoFit/>
              </a:bodyPr>
              <a:lstStyle/>
              <a:p>
                <a:r>
                  <a:rPr lang="en-US" dirty="0"/>
                  <a:t>statement = “generated child keys using </a:t>
                </a:r>
                <a14:m>
                  <m:oMath xmlns:m="http://schemas.openxmlformats.org/officeDocument/2006/math">
                    <m:r>
                      <a:rPr lang="en-US" b="0" i="1" smtClean="0">
                        <a:latin typeface="Cambria Math" panose="02040503050406030204" pitchFamily="18" charset="0"/>
                      </a:rPr>
                      <m:t>𝑘</m:t>
                    </m:r>
                  </m:oMath>
                </a14:m>
                <a:r>
                  <a:rPr lang="en-US" dirty="0"/>
                  <a:t>”</a:t>
                </a:r>
              </a:p>
            </p:txBody>
          </p:sp>
        </mc:Choice>
        <mc:Fallback xmlns="">
          <p:sp>
            <p:nvSpPr>
              <p:cNvPr id="19" name="TextBox 18">
                <a:extLst>
                  <a:ext uri="{FF2B5EF4-FFF2-40B4-BE49-F238E27FC236}">
                    <a16:creationId xmlns:a16="http://schemas.microsoft.com/office/drawing/2014/main" id="{9E04A5D1-0ADF-CFAE-A8F1-84E7E021AD21}"/>
                  </a:ext>
                </a:extLst>
              </p:cNvPr>
              <p:cNvSpPr txBox="1">
                <a:spLocks noRot="1" noChangeAspect="1" noMove="1" noResize="1" noEditPoints="1" noAdjustHandles="1" noChangeArrowheads="1" noChangeShapeType="1" noTextEdit="1"/>
              </p:cNvSpPr>
              <p:nvPr/>
            </p:nvSpPr>
            <p:spPr>
              <a:xfrm>
                <a:off x="596626" y="2614788"/>
                <a:ext cx="4437753" cy="369332"/>
              </a:xfrm>
              <a:prstGeom prst="rect">
                <a:avLst/>
              </a:prstGeom>
              <a:blipFill>
                <a:blip r:embed="rId5"/>
                <a:stretch>
                  <a:fillRect l="-1429" t="-6452"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BC78276-F116-DAC8-0D06-5FE23249D79A}"/>
                  </a:ext>
                </a:extLst>
              </p:cNvPr>
              <p:cNvSpPr txBox="1"/>
              <p:nvPr/>
            </p:nvSpPr>
            <p:spPr>
              <a:xfrm>
                <a:off x="7092704" y="2553531"/>
                <a:ext cx="4437753" cy="369332"/>
              </a:xfrm>
              <a:prstGeom prst="rect">
                <a:avLst/>
              </a:prstGeom>
              <a:noFill/>
            </p:spPr>
            <p:txBody>
              <a:bodyPr wrap="none" rtlCol="0">
                <a:spAutoFit/>
              </a:bodyPr>
              <a:lstStyle/>
              <a:p>
                <a:r>
                  <a:rPr lang="en-US" dirty="0"/>
                  <a:t>statement = “generated child keys using </a:t>
                </a:r>
                <a14:m>
                  <m:oMath xmlns:m="http://schemas.openxmlformats.org/officeDocument/2006/math">
                    <m:r>
                      <a:rPr lang="en-US" b="0" i="1" smtClean="0">
                        <a:latin typeface="Cambria Math" panose="02040503050406030204" pitchFamily="18" charset="0"/>
                      </a:rPr>
                      <m:t>𝑘</m:t>
                    </m:r>
                  </m:oMath>
                </a14:m>
                <a:r>
                  <a:rPr lang="en-US" dirty="0"/>
                  <a:t>”</a:t>
                </a:r>
              </a:p>
            </p:txBody>
          </p:sp>
        </mc:Choice>
        <mc:Fallback xmlns="">
          <p:sp>
            <p:nvSpPr>
              <p:cNvPr id="20" name="TextBox 19">
                <a:extLst>
                  <a:ext uri="{FF2B5EF4-FFF2-40B4-BE49-F238E27FC236}">
                    <a16:creationId xmlns:a16="http://schemas.microsoft.com/office/drawing/2014/main" id="{DBC78276-F116-DAC8-0D06-5FE23249D79A}"/>
                  </a:ext>
                </a:extLst>
              </p:cNvPr>
              <p:cNvSpPr txBox="1">
                <a:spLocks noRot="1" noChangeAspect="1" noMove="1" noResize="1" noEditPoints="1" noAdjustHandles="1" noChangeArrowheads="1" noChangeShapeType="1" noTextEdit="1"/>
              </p:cNvSpPr>
              <p:nvPr/>
            </p:nvSpPr>
            <p:spPr>
              <a:xfrm>
                <a:off x="7092704" y="2553531"/>
                <a:ext cx="4437753" cy="369332"/>
              </a:xfrm>
              <a:prstGeom prst="rect">
                <a:avLst/>
              </a:prstGeom>
              <a:blipFill>
                <a:blip r:embed="rId6"/>
                <a:stretch>
                  <a:fillRect l="-1143" t="-10345" r="-286"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090142B-BE71-BC74-8DA7-148B938DB3EB}"/>
                  </a:ext>
                </a:extLst>
              </p:cNvPr>
              <p:cNvSpPr txBox="1"/>
              <p:nvPr/>
            </p:nvSpPr>
            <p:spPr>
              <a:xfrm>
                <a:off x="684101" y="3487947"/>
                <a:ext cx="2793072" cy="369332"/>
              </a:xfrm>
              <a:prstGeom prst="rect">
                <a:avLst/>
              </a:prstGeom>
              <a:noFill/>
            </p:spPr>
            <p:txBody>
              <a:bodyPr wrap="none" rtlCol="0">
                <a:spAutoFit/>
              </a:bodyPr>
              <a:lstStyle/>
              <a:p>
                <a:r>
                  <a:rPr lang="en-US" dirty="0"/>
                  <a:t>witness = {</a:t>
                </a:r>
                <a14:m>
                  <m:oMath xmlns:m="http://schemas.openxmlformats.org/officeDocument/2006/math">
                    <m:r>
                      <a:rPr lang="en-US" b="0" i="1" smtClean="0">
                        <a:highlight>
                          <a:srgbClr val="00FF00"/>
                        </a:highlight>
                        <a:latin typeface="Cambria Math" panose="02040503050406030204" pitchFamily="18" charset="0"/>
                      </a:rPr>
                      <m:t>𝑘</m:t>
                    </m:r>
                    <m:r>
                      <a:rPr lang="en-US" b="0" i="1" smtClean="0">
                        <a:latin typeface="Cambria Math" panose="02040503050406030204" pitchFamily="18" charset="0"/>
                      </a:rPr>
                      <m:t>,                        }</m:t>
                    </m:r>
                  </m:oMath>
                </a14:m>
                <a:endParaRPr lang="en-US" dirty="0"/>
              </a:p>
            </p:txBody>
          </p:sp>
        </mc:Choice>
        <mc:Fallback xmlns="">
          <p:sp>
            <p:nvSpPr>
              <p:cNvPr id="21" name="TextBox 20">
                <a:extLst>
                  <a:ext uri="{FF2B5EF4-FFF2-40B4-BE49-F238E27FC236}">
                    <a16:creationId xmlns:a16="http://schemas.microsoft.com/office/drawing/2014/main" id="{0090142B-BE71-BC74-8DA7-148B938DB3EB}"/>
                  </a:ext>
                </a:extLst>
              </p:cNvPr>
              <p:cNvSpPr txBox="1">
                <a:spLocks noRot="1" noChangeAspect="1" noMove="1" noResize="1" noEditPoints="1" noAdjustHandles="1" noChangeArrowheads="1" noChangeShapeType="1" noTextEdit="1"/>
              </p:cNvSpPr>
              <p:nvPr/>
            </p:nvSpPr>
            <p:spPr>
              <a:xfrm>
                <a:off x="684101" y="3487947"/>
                <a:ext cx="2793072" cy="369332"/>
              </a:xfrm>
              <a:prstGeom prst="rect">
                <a:avLst/>
              </a:prstGeom>
              <a:blipFill>
                <a:blip r:embed="rId7"/>
                <a:stretch>
                  <a:fillRect l="-1810" t="-6667" b="-23333"/>
                </a:stretch>
              </a:blipFill>
            </p:spPr>
            <p:txBody>
              <a:bodyPr/>
              <a:lstStyle/>
              <a:p>
                <a:r>
                  <a:rPr lang="en-US">
                    <a:noFill/>
                  </a:rPr>
                  <a:t> </a:t>
                </a:r>
              </a:p>
            </p:txBody>
          </p:sp>
        </mc:Fallback>
      </mc:AlternateContent>
      <p:pic>
        <p:nvPicPr>
          <p:cNvPr id="22" name="Graphic 21" descr="Packing Box Open with solid fill">
            <a:extLst>
              <a:ext uri="{FF2B5EF4-FFF2-40B4-BE49-F238E27FC236}">
                <a16:creationId xmlns:a16="http://schemas.microsoft.com/office/drawing/2014/main" id="{96566D40-DED2-80E1-D286-3F7FAC3EF6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2637" y="2936685"/>
            <a:ext cx="914400" cy="914400"/>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3F6AF1B-3A5C-8472-1CE3-C522955AED69}"/>
                  </a:ext>
                </a:extLst>
              </p:cNvPr>
              <p:cNvSpPr txBox="1"/>
              <p:nvPr/>
            </p:nvSpPr>
            <p:spPr>
              <a:xfrm>
                <a:off x="1940533" y="3774904"/>
                <a:ext cx="1632498" cy="646331"/>
              </a:xfrm>
              <a:prstGeom prst="rect">
                <a:avLst/>
              </a:prstGeom>
              <a:noFill/>
            </p:spPr>
            <p:txBody>
              <a:bodyPr wrap="none" rtlCol="0">
                <a:spAutoFit/>
              </a:bodyPr>
              <a:lstStyle/>
              <a:p>
                <a:pPr algn="ctr"/>
                <a:r>
                  <a:rPr lang="en-US" dirty="0"/>
                  <a:t>opening for </a:t>
                </a:r>
              </a:p>
              <a:p>
                <a:pPr algn="ct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t>commitment</a:t>
                </a:r>
              </a:p>
            </p:txBody>
          </p:sp>
        </mc:Choice>
        <mc:Fallback xmlns="">
          <p:sp>
            <p:nvSpPr>
              <p:cNvPr id="23" name="TextBox 22">
                <a:extLst>
                  <a:ext uri="{FF2B5EF4-FFF2-40B4-BE49-F238E27FC236}">
                    <a16:creationId xmlns:a16="http://schemas.microsoft.com/office/drawing/2014/main" id="{E3F6AF1B-3A5C-8472-1CE3-C522955AED69}"/>
                  </a:ext>
                </a:extLst>
              </p:cNvPr>
              <p:cNvSpPr txBox="1">
                <a:spLocks noRot="1" noChangeAspect="1" noMove="1" noResize="1" noEditPoints="1" noAdjustHandles="1" noChangeArrowheads="1" noChangeShapeType="1" noTextEdit="1"/>
              </p:cNvSpPr>
              <p:nvPr/>
            </p:nvSpPr>
            <p:spPr>
              <a:xfrm>
                <a:off x="1940533" y="3774904"/>
                <a:ext cx="1632498" cy="646331"/>
              </a:xfrm>
              <a:prstGeom prst="rect">
                <a:avLst/>
              </a:prstGeom>
              <a:blipFill>
                <a:blip r:embed="rId10"/>
                <a:stretch>
                  <a:fillRect t="-3922" r="-2308"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E678677-3712-4CF3-F5F9-5445BEB8871A}"/>
                  </a:ext>
                </a:extLst>
              </p:cNvPr>
              <p:cNvSpPr txBox="1"/>
              <p:nvPr/>
            </p:nvSpPr>
            <p:spPr>
              <a:xfrm>
                <a:off x="7080214" y="3474125"/>
                <a:ext cx="2793072" cy="369332"/>
              </a:xfrm>
              <a:prstGeom prst="rect">
                <a:avLst/>
              </a:prstGeom>
              <a:noFill/>
            </p:spPr>
            <p:txBody>
              <a:bodyPr wrap="none" rtlCol="0">
                <a:spAutoFit/>
              </a:bodyPr>
              <a:lstStyle/>
              <a:p>
                <a:r>
                  <a:rPr lang="en-US" dirty="0"/>
                  <a:t>witness = {</a:t>
                </a:r>
                <a14:m>
                  <m:oMath xmlns:m="http://schemas.openxmlformats.org/officeDocument/2006/math">
                    <m:r>
                      <a:rPr lang="en-US" b="0" i="1" smtClean="0">
                        <a:highlight>
                          <a:srgbClr val="00FF00"/>
                        </a:highlight>
                        <a:latin typeface="Cambria Math" panose="02040503050406030204" pitchFamily="18" charset="0"/>
                      </a:rPr>
                      <m:t>𝑘</m:t>
                    </m:r>
                    <m:r>
                      <a:rPr lang="en-US" b="0" i="1" smtClean="0">
                        <a:latin typeface="Cambria Math" panose="02040503050406030204" pitchFamily="18" charset="0"/>
                      </a:rPr>
                      <m:t>,                        }</m:t>
                    </m:r>
                  </m:oMath>
                </a14:m>
                <a:endParaRPr lang="en-US" dirty="0"/>
              </a:p>
            </p:txBody>
          </p:sp>
        </mc:Choice>
        <mc:Fallback xmlns="">
          <p:sp>
            <p:nvSpPr>
              <p:cNvPr id="24" name="TextBox 23">
                <a:extLst>
                  <a:ext uri="{FF2B5EF4-FFF2-40B4-BE49-F238E27FC236}">
                    <a16:creationId xmlns:a16="http://schemas.microsoft.com/office/drawing/2014/main" id="{DE678677-3712-4CF3-F5F9-5445BEB8871A}"/>
                  </a:ext>
                </a:extLst>
              </p:cNvPr>
              <p:cNvSpPr txBox="1">
                <a:spLocks noRot="1" noChangeAspect="1" noMove="1" noResize="1" noEditPoints="1" noAdjustHandles="1" noChangeArrowheads="1" noChangeShapeType="1" noTextEdit="1"/>
              </p:cNvSpPr>
              <p:nvPr/>
            </p:nvSpPr>
            <p:spPr>
              <a:xfrm>
                <a:off x="7080214" y="3474125"/>
                <a:ext cx="2793072" cy="369332"/>
              </a:xfrm>
              <a:prstGeom prst="rect">
                <a:avLst/>
              </a:prstGeom>
              <a:blipFill>
                <a:blip r:embed="rId11"/>
                <a:stretch>
                  <a:fillRect l="-1810" t="-6667" b="-23333"/>
                </a:stretch>
              </a:blipFill>
            </p:spPr>
            <p:txBody>
              <a:bodyPr/>
              <a:lstStyle/>
              <a:p>
                <a:r>
                  <a:rPr lang="en-US">
                    <a:noFill/>
                  </a:rPr>
                  <a:t> </a:t>
                </a:r>
              </a:p>
            </p:txBody>
          </p:sp>
        </mc:Fallback>
      </mc:AlternateContent>
      <p:pic>
        <p:nvPicPr>
          <p:cNvPr id="25" name="Graphic 24" descr="Packing Box Open with solid fill">
            <a:extLst>
              <a:ext uri="{FF2B5EF4-FFF2-40B4-BE49-F238E27FC236}">
                <a16:creationId xmlns:a16="http://schemas.microsoft.com/office/drawing/2014/main" id="{28B5D395-1A28-DC9A-C808-1AEE3B0C15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08750" y="2922863"/>
            <a:ext cx="914400" cy="914400"/>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A82DA20-F7ED-DA5D-6C5E-989F2BA7B2CE}"/>
                  </a:ext>
                </a:extLst>
              </p:cNvPr>
              <p:cNvSpPr txBox="1"/>
              <p:nvPr/>
            </p:nvSpPr>
            <p:spPr>
              <a:xfrm>
                <a:off x="8336646" y="3761082"/>
                <a:ext cx="1632498" cy="646331"/>
              </a:xfrm>
              <a:prstGeom prst="rect">
                <a:avLst/>
              </a:prstGeom>
              <a:noFill/>
            </p:spPr>
            <p:txBody>
              <a:bodyPr wrap="none" rtlCol="0">
                <a:spAutoFit/>
              </a:bodyPr>
              <a:lstStyle/>
              <a:p>
                <a:pPr algn="ctr"/>
                <a:r>
                  <a:rPr lang="en-US" dirty="0"/>
                  <a:t>opening for </a:t>
                </a:r>
              </a:p>
              <a:p>
                <a:pPr algn="ct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t>commitment</a:t>
                </a:r>
              </a:p>
            </p:txBody>
          </p:sp>
        </mc:Choice>
        <mc:Fallback xmlns="">
          <p:sp>
            <p:nvSpPr>
              <p:cNvPr id="26" name="TextBox 25">
                <a:extLst>
                  <a:ext uri="{FF2B5EF4-FFF2-40B4-BE49-F238E27FC236}">
                    <a16:creationId xmlns:a16="http://schemas.microsoft.com/office/drawing/2014/main" id="{5A82DA20-F7ED-DA5D-6C5E-989F2BA7B2CE}"/>
                  </a:ext>
                </a:extLst>
              </p:cNvPr>
              <p:cNvSpPr txBox="1">
                <a:spLocks noRot="1" noChangeAspect="1" noMove="1" noResize="1" noEditPoints="1" noAdjustHandles="1" noChangeArrowheads="1" noChangeShapeType="1" noTextEdit="1"/>
              </p:cNvSpPr>
              <p:nvPr/>
            </p:nvSpPr>
            <p:spPr>
              <a:xfrm>
                <a:off x="8336646" y="3761082"/>
                <a:ext cx="1632498" cy="646331"/>
              </a:xfrm>
              <a:prstGeom prst="rect">
                <a:avLst/>
              </a:prstGeom>
              <a:blipFill>
                <a:blip r:embed="rId12"/>
                <a:stretch>
                  <a:fillRect t="-3846" r="-3101" b="-11538"/>
                </a:stretch>
              </a:blipFill>
            </p:spPr>
            <p:txBody>
              <a:bodyPr/>
              <a:lstStyle/>
              <a:p>
                <a:r>
                  <a:rPr lang="en-US">
                    <a:noFill/>
                  </a:rPr>
                  <a:t> </a:t>
                </a:r>
              </a:p>
            </p:txBody>
          </p:sp>
        </mc:Fallback>
      </mc:AlternateContent>
    </p:spTree>
    <p:extLst>
      <p:ext uri="{BB962C8B-B14F-4D97-AF65-F5344CB8AC3E}">
        <p14:creationId xmlns:p14="http://schemas.microsoft.com/office/powerpoint/2010/main" val="634558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5EC92C-BACE-8643-0DFD-4AFCCE70C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634B0-B840-81F3-7764-9996F308DCEF}"/>
              </a:ext>
            </a:extLst>
          </p:cNvPr>
          <p:cNvSpPr>
            <a:spLocks noGrp="1"/>
          </p:cNvSpPr>
          <p:nvPr>
            <p:ph type="title"/>
          </p:nvPr>
        </p:nvSpPr>
        <p:spPr>
          <a:xfrm>
            <a:off x="336884" y="528332"/>
            <a:ext cx="11325060" cy="771079"/>
          </a:xfrm>
        </p:spPr>
        <p:txBody>
          <a:bodyPr>
            <a:normAutofit/>
          </a:bodyPr>
          <a:lstStyle/>
          <a:p>
            <a:r>
              <a:rPr lang="en-US" sz="3600" dirty="0"/>
              <a:t>Proof Intuition: Uniqueness</a:t>
            </a:r>
          </a:p>
        </p:txBody>
      </p:sp>
      <p:cxnSp>
        <p:nvCxnSpPr>
          <p:cNvPr id="60" name="Straight Connector 59">
            <a:extLst>
              <a:ext uri="{FF2B5EF4-FFF2-40B4-BE49-F238E27FC236}">
                <a16:creationId xmlns:a16="http://schemas.microsoft.com/office/drawing/2014/main" id="{DC7D7D7B-EB6C-873A-124D-F97F6AA8957F}"/>
              </a:ext>
            </a:extLst>
          </p:cNvPr>
          <p:cNvCxnSpPr>
            <a:cxnSpLocks/>
          </p:cNvCxnSpPr>
          <p:nvPr/>
        </p:nvCxnSpPr>
        <p:spPr>
          <a:xfrm>
            <a:off x="6071015" y="1963711"/>
            <a:ext cx="0" cy="4437089"/>
          </a:xfrm>
          <a:prstGeom prst="line">
            <a:avLst/>
          </a:prstGeom>
        </p:spPr>
        <p:style>
          <a:lnRef idx="1">
            <a:schemeClr val="dk1"/>
          </a:lnRef>
          <a:fillRef idx="0">
            <a:schemeClr val="dk1"/>
          </a:fillRef>
          <a:effectRef idx="0">
            <a:schemeClr val="dk1"/>
          </a:effectRef>
          <a:fontRef idx="minor">
            <a:schemeClr val="tx1"/>
          </a:fontRef>
        </p:style>
      </p:cxnSp>
      <p:sp>
        <p:nvSpPr>
          <p:cNvPr id="265" name="TextBox 264">
            <a:extLst>
              <a:ext uri="{FF2B5EF4-FFF2-40B4-BE49-F238E27FC236}">
                <a16:creationId xmlns:a16="http://schemas.microsoft.com/office/drawing/2014/main" id="{19A172C7-5F13-6F38-9282-BC8F67F21A92}"/>
              </a:ext>
            </a:extLst>
          </p:cNvPr>
          <p:cNvSpPr txBox="1"/>
          <p:nvPr/>
        </p:nvSpPr>
        <p:spPr>
          <a:xfrm>
            <a:off x="2367169" y="5762679"/>
            <a:ext cx="1066318" cy="369332"/>
          </a:xfrm>
          <a:prstGeom prst="rect">
            <a:avLst/>
          </a:prstGeom>
          <a:noFill/>
        </p:spPr>
        <p:txBody>
          <a:bodyPr wrap="none" rtlCol="0">
            <a:spAutoFit/>
          </a:bodyPr>
          <a:lstStyle/>
          <a:p>
            <a:r>
              <a:rPr lang="en-US" dirty="0"/>
              <a:t>Proof #1</a:t>
            </a:r>
          </a:p>
        </p:txBody>
      </p:sp>
      <p:sp>
        <p:nvSpPr>
          <p:cNvPr id="266" name="TextBox 265">
            <a:extLst>
              <a:ext uri="{FF2B5EF4-FFF2-40B4-BE49-F238E27FC236}">
                <a16:creationId xmlns:a16="http://schemas.microsoft.com/office/drawing/2014/main" id="{F0912999-D450-6E17-747E-E1267A18B415}"/>
              </a:ext>
            </a:extLst>
          </p:cNvPr>
          <p:cNvSpPr txBox="1"/>
          <p:nvPr/>
        </p:nvSpPr>
        <p:spPr>
          <a:xfrm>
            <a:off x="8705943" y="5762679"/>
            <a:ext cx="1066318" cy="369332"/>
          </a:xfrm>
          <a:prstGeom prst="rect">
            <a:avLst/>
          </a:prstGeom>
          <a:noFill/>
        </p:spPr>
        <p:txBody>
          <a:bodyPr wrap="none" rtlCol="0">
            <a:spAutoFit/>
          </a:bodyPr>
          <a:lstStyle/>
          <a:p>
            <a:r>
              <a:rPr lang="en-US" dirty="0"/>
              <a:t>Proof #2</a:t>
            </a:r>
          </a:p>
        </p:txBody>
      </p:sp>
      <p:grpSp>
        <p:nvGrpSpPr>
          <p:cNvPr id="4" name="Group 3">
            <a:extLst>
              <a:ext uri="{FF2B5EF4-FFF2-40B4-BE49-F238E27FC236}">
                <a16:creationId xmlns:a16="http://schemas.microsoft.com/office/drawing/2014/main" id="{99C78117-6533-EC47-7126-0FB78F2F22E4}"/>
              </a:ext>
            </a:extLst>
          </p:cNvPr>
          <p:cNvGrpSpPr/>
          <p:nvPr/>
        </p:nvGrpSpPr>
        <p:grpSpPr>
          <a:xfrm>
            <a:off x="2367169" y="1838042"/>
            <a:ext cx="929148" cy="555219"/>
            <a:chOff x="5981267" y="1805834"/>
            <a:chExt cx="929148" cy="555219"/>
          </a:xfrm>
        </p:grpSpPr>
        <p:sp>
          <p:nvSpPr>
            <p:cNvPr id="5" name="Rounded Rectangle 4">
              <a:extLst>
                <a:ext uri="{FF2B5EF4-FFF2-40B4-BE49-F238E27FC236}">
                  <a16:creationId xmlns:a16="http://schemas.microsoft.com/office/drawing/2014/main" id="{18AB015B-A7F6-7785-2FBD-925DEB0B5897}"/>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Graphic 5" descr="Checkbox Checked outline">
              <a:extLst>
                <a:ext uri="{FF2B5EF4-FFF2-40B4-BE49-F238E27FC236}">
                  <a16:creationId xmlns:a16="http://schemas.microsoft.com/office/drawing/2014/main" id="{4E3D5681-D3A3-10DE-3AC9-BD37107D1E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7" name="Group 6">
              <a:extLst>
                <a:ext uri="{FF2B5EF4-FFF2-40B4-BE49-F238E27FC236}">
                  <a16:creationId xmlns:a16="http://schemas.microsoft.com/office/drawing/2014/main" id="{0EC99778-C344-BB1E-B0C9-184769CFE261}"/>
                </a:ext>
              </a:extLst>
            </p:cNvPr>
            <p:cNvGrpSpPr/>
            <p:nvPr/>
          </p:nvGrpSpPr>
          <p:grpSpPr>
            <a:xfrm>
              <a:off x="6011570" y="1893645"/>
              <a:ext cx="745742" cy="467408"/>
              <a:chOff x="6011570" y="1893645"/>
              <a:chExt cx="745742" cy="467408"/>
            </a:xfrm>
          </p:grpSpPr>
          <p:pic>
            <p:nvPicPr>
              <p:cNvPr id="9" name="Graphic 8" descr="Checkbox Checked outline">
                <a:extLst>
                  <a:ext uri="{FF2B5EF4-FFF2-40B4-BE49-F238E27FC236}">
                    <a16:creationId xmlns:a16="http://schemas.microsoft.com/office/drawing/2014/main" id="{C2C967F2-D3BD-09AB-0AE8-4053B87D47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0" name="Freeform 9">
                <a:extLst>
                  <a:ext uri="{FF2B5EF4-FFF2-40B4-BE49-F238E27FC236}">
                    <a16:creationId xmlns:a16="http://schemas.microsoft.com/office/drawing/2014/main" id="{CA783A6E-A191-466B-6961-7C723CEE4875}"/>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E4ADA541-2FEA-DD25-A05E-43A06F7C9C61}"/>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2" name="Group 11">
            <a:extLst>
              <a:ext uri="{FF2B5EF4-FFF2-40B4-BE49-F238E27FC236}">
                <a16:creationId xmlns:a16="http://schemas.microsoft.com/office/drawing/2014/main" id="{E15E83FD-5248-8478-9372-60F418F19519}"/>
              </a:ext>
            </a:extLst>
          </p:cNvPr>
          <p:cNvGrpSpPr/>
          <p:nvPr/>
        </p:nvGrpSpPr>
        <p:grpSpPr>
          <a:xfrm>
            <a:off x="8705943" y="1838042"/>
            <a:ext cx="929148" cy="555219"/>
            <a:chOff x="5981267" y="1805834"/>
            <a:chExt cx="929148" cy="555219"/>
          </a:xfrm>
        </p:grpSpPr>
        <p:sp>
          <p:nvSpPr>
            <p:cNvPr id="13" name="Rounded Rectangle 12">
              <a:extLst>
                <a:ext uri="{FF2B5EF4-FFF2-40B4-BE49-F238E27FC236}">
                  <a16:creationId xmlns:a16="http://schemas.microsoft.com/office/drawing/2014/main" id="{E119412C-A77B-07EE-F0E9-568556CAA68D}"/>
                </a:ext>
              </a:extLst>
            </p:cNvPr>
            <p:cNvSpPr/>
            <p:nvPr/>
          </p:nvSpPr>
          <p:spPr>
            <a:xfrm>
              <a:off x="5981267" y="1827743"/>
              <a:ext cx="929148" cy="5161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4" name="Graphic 13" descr="Checkbox Checked outline">
              <a:extLst>
                <a:ext uri="{FF2B5EF4-FFF2-40B4-BE49-F238E27FC236}">
                  <a16:creationId xmlns:a16="http://schemas.microsoft.com/office/drawing/2014/main" id="{CB30F5C3-B773-59EA-9ECB-3425334B51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1805834"/>
              <a:ext cx="290805" cy="290805"/>
            </a:xfrm>
            <a:prstGeom prst="rect">
              <a:avLst/>
            </a:prstGeom>
          </p:spPr>
        </p:pic>
        <p:grpSp>
          <p:nvGrpSpPr>
            <p:cNvPr id="15" name="Group 14">
              <a:extLst>
                <a:ext uri="{FF2B5EF4-FFF2-40B4-BE49-F238E27FC236}">
                  <a16:creationId xmlns:a16="http://schemas.microsoft.com/office/drawing/2014/main" id="{4D9E458F-71FC-AA19-E484-055F0DAE835A}"/>
                </a:ext>
              </a:extLst>
            </p:cNvPr>
            <p:cNvGrpSpPr/>
            <p:nvPr/>
          </p:nvGrpSpPr>
          <p:grpSpPr>
            <a:xfrm>
              <a:off x="6011570" y="1893645"/>
              <a:ext cx="745742" cy="467408"/>
              <a:chOff x="6011570" y="1893645"/>
              <a:chExt cx="745742" cy="467408"/>
            </a:xfrm>
          </p:grpSpPr>
          <p:pic>
            <p:nvPicPr>
              <p:cNvPr id="16" name="Graphic 15" descr="Checkbox Checked outline">
                <a:extLst>
                  <a:ext uri="{FF2B5EF4-FFF2-40B4-BE49-F238E27FC236}">
                    <a16:creationId xmlns:a16="http://schemas.microsoft.com/office/drawing/2014/main" id="{FE70D80E-1084-7CF9-DE38-76B4B4857B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570" y="2070248"/>
                <a:ext cx="290805" cy="290805"/>
              </a:xfrm>
              <a:prstGeom prst="rect">
                <a:avLst/>
              </a:prstGeom>
            </p:spPr>
          </p:pic>
          <p:sp>
            <p:nvSpPr>
              <p:cNvPr id="17" name="Freeform 16">
                <a:extLst>
                  <a:ext uri="{FF2B5EF4-FFF2-40B4-BE49-F238E27FC236}">
                    <a16:creationId xmlns:a16="http://schemas.microsoft.com/office/drawing/2014/main" id="{7A4BD29D-2356-8880-B040-C35C5AB911FC}"/>
                  </a:ext>
                </a:extLst>
              </p:cNvPr>
              <p:cNvSpPr/>
              <p:nvPr/>
            </p:nvSpPr>
            <p:spPr>
              <a:xfrm>
                <a:off x="6316501" y="1893645"/>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E4EDDB20-8DBB-DB31-C650-D3F098F66FA0}"/>
                  </a:ext>
                </a:extLst>
              </p:cNvPr>
              <p:cNvSpPr/>
              <p:nvPr/>
            </p:nvSpPr>
            <p:spPr>
              <a:xfrm>
                <a:off x="6332678" y="2157563"/>
                <a:ext cx="424634" cy="103648"/>
              </a:xfrm>
              <a:custGeom>
                <a:avLst/>
                <a:gdLst>
                  <a:gd name="connsiteX0" fmla="*/ 0 w 829213"/>
                  <a:gd name="connsiteY0" fmla="*/ 230860 h 230860"/>
                  <a:gd name="connsiteX1" fmla="*/ 182880 w 829213"/>
                  <a:gd name="connsiteY1" fmla="*/ 56901 h 230860"/>
                  <a:gd name="connsiteX2" fmla="*/ 352378 w 829213"/>
                  <a:gd name="connsiteY2" fmla="*/ 190716 h 230860"/>
                  <a:gd name="connsiteX3" fmla="*/ 539719 w 829213"/>
                  <a:gd name="connsiteY3" fmla="*/ 43520 h 230860"/>
                  <a:gd name="connsiteX4" fmla="*/ 686915 w 829213"/>
                  <a:gd name="connsiteY4" fmla="*/ 123809 h 230860"/>
                  <a:gd name="connsiteX5" fmla="*/ 811809 w 829213"/>
                  <a:gd name="connsiteY5" fmla="*/ 12296 h 230860"/>
                  <a:gd name="connsiteX6" fmla="*/ 825190 w 829213"/>
                  <a:gd name="connsiteY6" fmla="*/ 7836 h 2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13" h="230860">
                    <a:moveTo>
                      <a:pt x="0" y="230860"/>
                    </a:moveTo>
                    <a:cubicBezTo>
                      <a:pt x="62075" y="147226"/>
                      <a:pt x="124150" y="63592"/>
                      <a:pt x="182880" y="56901"/>
                    </a:cubicBezTo>
                    <a:cubicBezTo>
                      <a:pt x="241610" y="50210"/>
                      <a:pt x="292905" y="192946"/>
                      <a:pt x="352378" y="190716"/>
                    </a:cubicBezTo>
                    <a:cubicBezTo>
                      <a:pt x="411851" y="188486"/>
                      <a:pt x="483963" y="54671"/>
                      <a:pt x="539719" y="43520"/>
                    </a:cubicBezTo>
                    <a:cubicBezTo>
                      <a:pt x="595475" y="32369"/>
                      <a:pt x="641567" y="129013"/>
                      <a:pt x="686915" y="123809"/>
                    </a:cubicBezTo>
                    <a:cubicBezTo>
                      <a:pt x="732263" y="118605"/>
                      <a:pt x="788763" y="31625"/>
                      <a:pt x="811809" y="12296"/>
                    </a:cubicBezTo>
                    <a:cubicBezTo>
                      <a:pt x="834855" y="-7033"/>
                      <a:pt x="830022" y="401"/>
                      <a:pt x="825190" y="7836"/>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E2EA09D-5696-64EC-235A-8AC384571404}"/>
                  </a:ext>
                </a:extLst>
              </p:cNvPr>
              <p:cNvSpPr txBox="1"/>
              <p:nvPr/>
            </p:nvSpPr>
            <p:spPr>
              <a:xfrm>
                <a:off x="596626" y="2614788"/>
                <a:ext cx="4437753" cy="369332"/>
              </a:xfrm>
              <a:prstGeom prst="rect">
                <a:avLst/>
              </a:prstGeom>
              <a:noFill/>
            </p:spPr>
            <p:txBody>
              <a:bodyPr wrap="none" rtlCol="0">
                <a:spAutoFit/>
              </a:bodyPr>
              <a:lstStyle/>
              <a:p>
                <a:r>
                  <a:rPr lang="en-US" dirty="0"/>
                  <a:t>statement = “generated child keys using </a:t>
                </a:r>
                <a14:m>
                  <m:oMath xmlns:m="http://schemas.openxmlformats.org/officeDocument/2006/math">
                    <m:r>
                      <a:rPr lang="en-US" b="0" i="1" smtClean="0">
                        <a:latin typeface="Cambria Math" panose="02040503050406030204" pitchFamily="18" charset="0"/>
                      </a:rPr>
                      <m:t>𝑘</m:t>
                    </m:r>
                  </m:oMath>
                </a14:m>
                <a:r>
                  <a:rPr lang="en-US" dirty="0"/>
                  <a:t>”</a:t>
                </a:r>
              </a:p>
            </p:txBody>
          </p:sp>
        </mc:Choice>
        <mc:Fallback xmlns="">
          <p:sp>
            <p:nvSpPr>
              <p:cNvPr id="19" name="TextBox 18">
                <a:extLst>
                  <a:ext uri="{FF2B5EF4-FFF2-40B4-BE49-F238E27FC236}">
                    <a16:creationId xmlns:a16="http://schemas.microsoft.com/office/drawing/2014/main" id="{AE2EA09D-5696-64EC-235A-8AC384571404}"/>
                  </a:ext>
                </a:extLst>
              </p:cNvPr>
              <p:cNvSpPr txBox="1">
                <a:spLocks noRot="1" noChangeAspect="1" noMove="1" noResize="1" noEditPoints="1" noAdjustHandles="1" noChangeArrowheads="1" noChangeShapeType="1" noTextEdit="1"/>
              </p:cNvSpPr>
              <p:nvPr/>
            </p:nvSpPr>
            <p:spPr>
              <a:xfrm>
                <a:off x="596626" y="2614788"/>
                <a:ext cx="4437753" cy="369332"/>
              </a:xfrm>
              <a:prstGeom prst="rect">
                <a:avLst/>
              </a:prstGeom>
              <a:blipFill>
                <a:blip r:embed="rId5"/>
                <a:stretch>
                  <a:fillRect l="-1429" t="-6452"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36ED3C1-F38E-CEAA-967C-DCD76CD28120}"/>
                  </a:ext>
                </a:extLst>
              </p:cNvPr>
              <p:cNvSpPr txBox="1"/>
              <p:nvPr/>
            </p:nvSpPr>
            <p:spPr>
              <a:xfrm>
                <a:off x="7092704" y="2553531"/>
                <a:ext cx="4437753" cy="369332"/>
              </a:xfrm>
              <a:prstGeom prst="rect">
                <a:avLst/>
              </a:prstGeom>
              <a:noFill/>
            </p:spPr>
            <p:txBody>
              <a:bodyPr wrap="none" rtlCol="0">
                <a:spAutoFit/>
              </a:bodyPr>
              <a:lstStyle/>
              <a:p>
                <a:r>
                  <a:rPr lang="en-US" dirty="0"/>
                  <a:t>statement = “generated child keys using </a:t>
                </a:r>
                <a14:m>
                  <m:oMath xmlns:m="http://schemas.openxmlformats.org/officeDocument/2006/math">
                    <m:r>
                      <a:rPr lang="en-US" b="0" i="1" smtClean="0">
                        <a:latin typeface="Cambria Math" panose="02040503050406030204" pitchFamily="18" charset="0"/>
                      </a:rPr>
                      <m:t>𝑘</m:t>
                    </m:r>
                  </m:oMath>
                </a14:m>
                <a:r>
                  <a:rPr lang="en-US" dirty="0"/>
                  <a:t>”</a:t>
                </a:r>
              </a:p>
            </p:txBody>
          </p:sp>
        </mc:Choice>
        <mc:Fallback xmlns="">
          <p:sp>
            <p:nvSpPr>
              <p:cNvPr id="20" name="TextBox 19">
                <a:extLst>
                  <a:ext uri="{FF2B5EF4-FFF2-40B4-BE49-F238E27FC236}">
                    <a16:creationId xmlns:a16="http://schemas.microsoft.com/office/drawing/2014/main" id="{436ED3C1-F38E-CEAA-967C-DCD76CD28120}"/>
                  </a:ext>
                </a:extLst>
              </p:cNvPr>
              <p:cNvSpPr txBox="1">
                <a:spLocks noRot="1" noChangeAspect="1" noMove="1" noResize="1" noEditPoints="1" noAdjustHandles="1" noChangeArrowheads="1" noChangeShapeType="1" noTextEdit="1"/>
              </p:cNvSpPr>
              <p:nvPr/>
            </p:nvSpPr>
            <p:spPr>
              <a:xfrm>
                <a:off x="7092704" y="2553531"/>
                <a:ext cx="4437753" cy="369332"/>
              </a:xfrm>
              <a:prstGeom prst="rect">
                <a:avLst/>
              </a:prstGeom>
              <a:blipFill>
                <a:blip r:embed="rId6"/>
                <a:stretch>
                  <a:fillRect l="-1143" t="-10345" r="-286"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4E05363-BCEA-320A-A27E-5F50061607E4}"/>
                  </a:ext>
                </a:extLst>
              </p:cNvPr>
              <p:cNvSpPr txBox="1"/>
              <p:nvPr/>
            </p:nvSpPr>
            <p:spPr>
              <a:xfrm>
                <a:off x="684101" y="3487947"/>
                <a:ext cx="2793072" cy="369332"/>
              </a:xfrm>
              <a:prstGeom prst="rect">
                <a:avLst/>
              </a:prstGeom>
              <a:noFill/>
            </p:spPr>
            <p:txBody>
              <a:bodyPr wrap="none" rtlCol="0">
                <a:spAutoFit/>
              </a:bodyPr>
              <a:lstStyle/>
              <a:p>
                <a:r>
                  <a:rPr lang="en-US" dirty="0"/>
                  <a:t>witness =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endParaRPr lang="en-US" dirty="0"/>
              </a:p>
            </p:txBody>
          </p:sp>
        </mc:Choice>
        <mc:Fallback xmlns="">
          <p:sp>
            <p:nvSpPr>
              <p:cNvPr id="21" name="TextBox 20">
                <a:extLst>
                  <a:ext uri="{FF2B5EF4-FFF2-40B4-BE49-F238E27FC236}">
                    <a16:creationId xmlns:a16="http://schemas.microsoft.com/office/drawing/2014/main" id="{14E05363-BCEA-320A-A27E-5F50061607E4}"/>
                  </a:ext>
                </a:extLst>
              </p:cNvPr>
              <p:cNvSpPr txBox="1">
                <a:spLocks noRot="1" noChangeAspect="1" noMove="1" noResize="1" noEditPoints="1" noAdjustHandles="1" noChangeArrowheads="1" noChangeShapeType="1" noTextEdit="1"/>
              </p:cNvSpPr>
              <p:nvPr/>
            </p:nvSpPr>
            <p:spPr>
              <a:xfrm>
                <a:off x="684101" y="3487947"/>
                <a:ext cx="2793072" cy="369332"/>
              </a:xfrm>
              <a:prstGeom prst="rect">
                <a:avLst/>
              </a:prstGeom>
              <a:blipFill>
                <a:blip r:embed="rId7"/>
                <a:stretch>
                  <a:fillRect l="-1810" t="-6667" b="-23333"/>
                </a:stretch>
              </a:blipFill>
            </p:spPr>
            <p:txBody>
              <a:bodyPr/>
              <a:lstStyle/>
              <a:p>
                <a:r>
                  <a:rPr lang="en-US">
                    <a:noFill/>
                  </a:rPr>
                  <a:t> </a:t>
                </a:r>
              </a:p>
            </p:txBody>
          </p:sp>
        </mc:Fallback>
      </mc:AlternateContent>
      <p:pic>
        <p:nvPicPr>
          <p:cNvPr id="22" name="Graphic 21" descr="Packing Box Open with solid fill">
            <a:extLst>
              <a:ext uri="{FF2B5EF4-FFF2-40B4-BE49-F238E27FC236}">
                <a16:creationId xmlns:a16="http://schemas.microsoft.com/office/drawing/2014/main" id="{A88F2369-F907-3BF5-C63A-E5C599A24A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2637" y="2936685"/>
            <a:ext cx="914400" cy="914400"/>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EFDF4E8-EF78-5CD2-086F-8795062A34A7}"/>
                  </a:ext>
                </a:extLst>
              </p:cNvPr>
              <p:cNvSpPr txBox="1"/>
              <p:nvPr/>
            </p:nvSpPr>
            <p:spPr>
              <a:xfrm>
                <a:off x="1940533" y="3774904"/>
                <a:ext cx="1632498" cy="646331"/>
              </a:xfrm>
              <a:prstGeom prst="rect">
                <a:avLst/>
              </a:prstGeom>
              <a:noFill/>
            </p:spPr>
            <p:txBody>
              <a:bodyPr wrap="none" rtlCol="0">
                <a:spAutoFit/>
              </a:bodyPr>
              <a:lstStyle/>
              <a:p>
                <a:pPr algn="ctr"/>
                <a:r>
                  <a:rPr lang="en-US" dirty="0"/>
                  <a:t>opening for </a:t>
                </a:r>
              </a:p>
              <a:p>
                <a:pPr algn="ct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t>commitment</a:t>
                </a:r>
              </a:p>
            </p:txBody>
          </p:sp>
        </mc:Choice>
        <mc:Fallback xmlns="">
          <p:sp>
            <p:nvSpPr>
              <p:cNvPr id="23" name="TextBox 22">
                <a:extLst>
                  <a:ext uri="{FF2B5EF4-FFF2-40B4-BE49-F238E27FC236}">
                    <a16:creationId xmlns:a16="http://schemas.microsoft.com/office/drawing/2014/main" id="{FEFDF4E8-EF78-5CD2-086F-8795062A34A7}"/>
                  </a:ext>
                </a:extLst>
              </p:cNvPr>
              <p:cNvSpPr txBox="1">
                <a:spLocks noRot="1" noChangeAspect="1" noMove="1" noResize="1" noEditPoints="1" noAdjustHandles="1" noChangeArrowheads="1" noChangeShapeType="1" noTextEdit="1"/>
              </p:cNvSpPr>
              <p:nvPr/>
            </p:nvSpPr>
            <p:spPr>
              <a:xfrm>
                <a:off x="1940533" y="3774904"/>
                <a:ext cx="1632498" cy="646331"/>
              </a:xfrm>
              <a:prstGeom prst="rect">
                <a:avLst/>
              </a:prstGeom>
              <a:blipFill>
                <a:blip r:embed="rId10"/>
                <a:stretch>
                  <a:fillRect t="-3922" r="-2308"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3E6D162-58A4-447E-1D6A-5E41DCDCB9B9}"/>
                  </a:ext>
                </a:extLst>
              </p:cNvPr>
              <p:cNvSpPr txBox="1"/>
              <p:nvPr/>
            </p:nvSpPr>
            <p:spPr>
              <a:xfrm>
                <a:off x="7080214" y="3474125"/>
                <a:ext cx="2793072" cy="369332"/>
              </a:xfrm>
              <a:prstGeom prst="rect">
                <a:avLst/>
              </a:prstGeom>
              <a:noFill/>
            </p:spPr>
            <p:txBody>
              <a:bodyPr wrap="none" rtlCol="0">
                <a:spAutoFit/>
              </a:bodyPr>
              <a:lstStyle/>
              <a:p>
                <a:r>
                  <a:rPr lang="en-US" dirty="0"/>
                  <a:t>witness =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endParaRPr lang="en-US" dirty="0"/>
              </a:p>
            </p:txBody>
          </p:sp>
        </mc:Choice>
        <mc:Fallback xmlns="">
          <p:sp>
            <p:nvSpPr>
              <p:cNvPr id="24" name="TextBox 23">
                <a:extLst>
                  <a:ext uri="{FF2B5EF4-FFF2-40B4-BE49-F238E27FC236}">
                    <a16:creationId xmlns:a16="http://schemas.microsoft.com/office/drawing/2014/main" id="{93E6D162-58A4-447E-1D6A-5E41DCDCB9B9}"/>
                  </a:ext>
                </a:extLst>
              </p:cNvPr>
              <p:cNvSpPr txBox="1">
                <a:spLocks noRot="1" noChangeAspect="1" noMove="1" noResize="1" noEditPoints="1" noAdjustHandles="1" noChangeArrowheads="1" noChangeShapeType="1" noTextEdit="1"/>
              </p:cNvSpPr>
              <p:nvPr/>
            </p:nvSpPr>
            <p:spPr>
              <a:xfrm>
                <a:off x="7080214" y="3474125"/>
                <a:ext cx="2793072" cy="369332"/>
              </a:xfrm>
              <a:prstGeom prst="rect">
                <a:avLst/>
              </a:prstGeom>
              <a:blipFill>
                <a:blip r:embed="rId11"/>
                <a:stretch>
                  <a:fillRect l="-1810" t="-6667" b="-23333"/>
                </a:stretch>
              </a:blipFill>
            </p:spPr>
            <p:txBody>
              <a:bodyPr/>
              <a:lstStyle/>
              <a:p>
                <a:r>
                  <a:rPr lang="en-US">
                    <a:noFill/>
                  </a:rPr>
                  <a:t> </a:t>
                </a:r>
              </a:p>
            </p:txBody>
          </p:sp>
        </mc:Fallback>
      </mc:AlternateContent>
      <p:pic>
        <p:nvPicPr>
          <p:cNvPr id="25" name="Graphic 24" descr="Packing Box Open with solid fill">
            <a:extLst>
              <a:ext uri="{FF2B5EF4-FFF2-40B4-BE49-F238E27FC236}">
                <a16:creationId xmlns:a16="http://schemas.microsoft.com/office/drawing/2014/main" id="{D5665F68-7B18-9C83-0059-D65BCECF2466}"/>
              </a:ext>
            </a:extLst>
          </p:cNvPr>
          <p:cNvPicPr>
            <a:picLocks noChangeAspect="1"/>
          </p:cNvPicPr>
          <p:nvPr/>
        </p:nvPicPr>
        <p:blipFill>
          <a:blip r:embed="rId8">
            <a:extLst>
              <a:ext uri="{96DAC541-7B7A-43D3-8B79-37D633B846F1}">
                <asvg:svgBlip xmlns:asvg="http://schemas.microsoft.com/office/drawing/2016/SVG/main" r:embed="rId12"/>
              </a:ext>
            </a:extLst>
          </a:blip>
          <a:stretch>
            <a:fillRect/>
          </a:stretch>
        </p:blipFill>
        <p:spPr>
          <a:xfrm>
            <a:off x="8608750" y="2922863"/>
            <a:ext cx="914400" cy="914400"/>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ED77EE9-64C8-82EC-AA9B-B1F473F6F473}"/>
                  </a:ext>
                </a:extLst>
              </p:cNvPr>
              <p:cNvSpPr txBox="1"/>
              <p:nvPr/>
            </p:nvSpPr>
            <p:spPr>
              <a:xfrm>
                <a:off x="8336646" y="3761082"/>
                <a:ext cx="1632498" cy="646331"/>
              </a:xfrm>
              <a:prstGeom prst="rect">
                <a:avLst/>
              </a:prstGeom>
              <a:noFill/>
            </p:spPr>
            <p:txBody>
              <a:bodyPr wrap="none" rtlCol="0">
                <a:spAutoFit/>
              </a:bodyPr>
              <a:lstStyle/>
              <a:p>
                <a:pPr algn="ctr"/>
                <a:r>
                  <a:rPr lang="en-US" dirty="0"/>
                  <a:t>opening for </a:t>
                </a:r>
              </a:p>
              <a:p>
                <a:pPr algn="ct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t>commitment</a:t>
                </a:r>
              </a:p>
            </p:txBody>
          </p:sp>
        </mc:Choice>
        <mc:Fallback xmlns="">
          <p:sp>
            <p:nvSpPr>
              <p:cNvPr id="26" name="TextBox 25">
                <a:extLst>
                  <a:ext uri="{FF2B5EF4-FFF2-40B4-BE49-F238E27FC236}">
                    <a16:creationId xmlns:a16="http://schemas.microsoft.com/office/drawing/2014/main" id="{0ED77EE9-64C8-82EC-AA9B-B1F473F6F473}"/>
                  </a:ext>
                </a:extLst>
              </p:cNvPr>
              <p:cNvSpPr txBox="1">
                <a:spLocks noRot="1" noChangeAspect="1" noMove="1" noResize="1" noEditPoints="1" noAdjustHandles="1" noChangeArrowheads="1" noChangeShapeType="1" noTextEdit="1"/>
              </p:cNvSpPr>
              <p:nvPr/>
            </p:nvSpPr>
            <p:spPr>
              <a:xfrm>
                <a:off x="8336646" y="3761082"/>
                <a:ext cx="1632498" cy="646331"/>
              </a:xfrm>
              <a:prstGeom prst="rect">
                <a:avLst/>
              </a:prstGeom>
              <a:blipFill>
                <a:blip r:embed="rId13"/>
                <a:stretch>
                  <a:fillRect t="-3846" r="-3101" b="-11538"/>
                </a:stretch>
              </a:blipFill>
            </p:spPr>
            <p:txBody>
              <a:bodyPr/>
              <a:lstStyle/>
              <a:p>
                <a:r>
                  <a:rPr lang="en-US">
                    <a:noFill/>
                  </a:rPr>
                  <a:t> </a:t>
                </a:r>
              </a:p>
            </p:txBody>
          </p:sp>
        </mc:Fallback>
      </mc:AlternateContent>
    </p:spTree>
    <p:extLst>
      <p:ext uri="{BB962C8B-B14F-4D97-AF65-F5344CB8AC3E}">
        <p14:creationId xmlns:p14="http://schemas.microsoft.com/office/powerpoint/2010/main" val="1647935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C3F6-A006-AC9D-5DEB-80CD6F3EC46B}"/>
              </a:ext>
            </a:extLst>
          </p:cNvPr>
          <p:cNvSpPr>
            <a:spLocks noGrp="1"/>
          </p:cNvSpPr>
          <p:nvPr>
            <p:ph type="title"/>
          </p:nvPr>
        </p:nvSpPr>
        <p:spPr/>
        <p:txBody>
          <a:bodyPr/>
          <a:lstStyle/>
          <a:p>
            <a:r>
              <a:rPr lang="en-US" dirty="0"/>
              <a:t>Detailed fix for single theorem NIZKs</a:t>
            </a:r>
          </a:p>
        </p:txBody>
      </p:sp>
    </p:spTree>
    <p:extLst>
      <p:ext uri="{BB962C8B-B14F-4D97-AF65-F5344CB8AC3E}">
        <p14:creationId xmlns:p14="http://schemas.microsoft.com/office/powerpoint/2010/main" val="3253340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2DE8F7-FB80-7DC8-4CEC-42EB079707FD}"/>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003AD78-C351-1F93-C633-6932085FC342}"/>
                  </a:ext>
                </a:extLst>
              </p:cNvPr>
              <p:cNvSpPr>
                <a:spLocks noGrp="1"/>
              </p:cNvSpPr>
              <p:nvPr>
                <p:ph idx="1"/>
              </p:nvPr>
            </p:nvSpPr>
            <p:spPr>
              <a:xfrm>
                <a:off x="336884" y="1708484"/>
                <a:ext cx="11325060" cy="4621185"/>
              </a:xfrm>
            </p:spPr>
            <p:txBody>
              <a:bodyPr>
                <a:normAutofit/>
              </a:bodyPr>
              <a:lstStyle/>
              <a:p>
                <a:pPr marL="0" indent="0">
                  <a:buNone/>
                </a:pPr>
                <a:r>
                  <a:rPr lang="en-US" sz="2400" dirty="0"/>
                  <a:t>We modify single theorem construction so that:</a:t>
                </a:r>
              </a:p>
              <a:p>
                <a:pPr marL="228600" indent="-228600">
                  <a:buAutoNum type="arabicParenBoth"/>
                </a:pPr>
                <a:r>
                  <a:rPr lang="en-US" sz="2400" dirty="0"/>
                  <a:t> Prover setup additionally samples FHE keys (</a:t>
                </a:r>
                <a14:m>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𝐹𝐻𝐸</m:t>
                        </m:r>
                      </m:sub>
                    </m:sSub>
                    <m:r>
                      <a:rPr lang="en-US" sz="2400" b="0" i="1" smtClean="0">
                        <a:latin typeface="Cambria Math" panose="02040503050406030204" pitchFamily="18" charset="0"/>
                      </a:rPr>
                      <m:t>, </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𝐹𝐻𝐸</m:t>
                        </m:r>
                      </m:sub>
                    </m:sSub>
                  </m:oMath>
                </a14:m>
                <a:r>
                  <a:rPr lang="en-US" sz="2400" dirty="0"/>
                  <a:t>)</a:t>
                </a:r>
              </a:p>
              <a:p>
                <a:pPr marL="228600" indent="-228600">
                  <a:buAutoNum type="arabicParenBoth"/>
                </a:pPr>
                <a:r>
                  <a:rPr lang="en-US" sz="2400" dirty="0"/>
                  <a:t> To prove a statement </a:t>
                </a:r>
                <a14:m>
                  <m:oMath xmlns:m="http://schemas.openxmlformats.org/officeDocument/2006/math">
                    <m:r>
                      <a:rPr lang="en-US" sz="2400" i="1" dirty="0" smtClean="0">
                        <a:latin typeface="Cambria Math" panose="02040503050406030204" pitchFamily="18" charset="0"/>
                      </a:rPr>
                      <m:t>𝐶</m:t>
                    </m:r>
                  </m:oMath>
                </a14:m>
                <a:r>
                  <a:rPr lang="en-US" sz="2400" dirty="0"/>
                  <a:t> with witness </a:t>
                </a:r>
                <a14:m>
                  <m:oMath xmlns:m="http://schemas.openxmlformats.org/officeDocument/2006/math">
                    <m:r>
                      <a:rPr lang="en-US" sz="2400" i="1" dirty="0" smtClean="0">
                        <a:latin typeface="Cambria Math" panose="02040503050406030204" pitchFamily="18" charset="0"/>
                      </a:rPr>
                      <m:t>𝑤</m:t>
                    </m:r>
                  </m:oMath>
                </a14:m>
                <a:endParaRPr lang="en-US" sz="2400" dirty="0"/>
              </a:p>
              <a:p>
                <a:pPr marL="685800" lvl="1" indent="-228600">
                  <a:buFont typeface="+mj-lt"/>
                  <a:buAutoNum type="alphaLcParenR"/>
                </a:pPr>
                <a:r>
                  <a:rPr lang="en-US" sz="2000" dirty="0"/>
                  <a:t>Encrypt the witness </a:t>
                </a:r>
                <a14:m>
                  <m:oMath xmlns:m="http://schemas.openxmlformats.org/officeDocument/2006/math">
                    <m:r>
                      <a:rPr lang="en-US" sz="2000" i="1" dirty="0" smtClean="0">
                        <a:latin typeface="Cambria Math" panose="02040503050406030204" pitchFamily="18" charset="0"/>
                      </a:rPr>
                      <m:t>𝑤</m:t>
                    </m:r>
                  </m:oMath>
                </a14:m>
                <a:r>
                  <a:rPr lang="en-US" sz="2000" dirty="0"/>
                  <a:t> to get </a:t>
                </a:r>
                <a14:m>
                  <m:oMath xmlns:m="http://schemas.openxmlformats.org/officeDocument/2006/math">
                    <m:r>
                      <a:rPr lang="en-US" sz="2000" i="1" dirty="0" smtClean="0">
                        <a:latin typeface="Cambria Math" panose="02040503050406030204" pitchFamily="18" charset="0"/>
                      </a:rPr>
                      <m:t>𝑐</m:t>
                    </m:r>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𝑡</m:t>
                        </m:r>
                      </m:e>
                      <m:sub>
                        <m:r>
                          <a:rPr lang="en-US" sz="2000" i="1" dirty="0" smtClean="0">
                            <a:latin typeface="Cambria Math" panose="02040503050406030204" pitchFamily="18" charset="0"/>
                          </a:rPr>
                          <m:t>𝑤</m:t>
                        </m:r>
                      </m:sub>
                    </m:sSub>
                  </m:oMath>
                </a14:m>
                <a:endParaRPr lang="en-US" sz="2000" dirty="0"/>
              </a:p>
              <a:p>
                <a:pPr marL="685800" lvl="1" indent="-228600">
                  <a:buFont typeface="+mj-lt"/>
                  <a:buAutoNum type="alphaLcParenR"/>
                </a:pPr>
                <a:r>
                  <a:rPr lang="en-US" sz="2000" dirty="0"/>
                  <a:t>Homomorphically evaluate </a:t>
                </a:r>
                <a14:m>
                  <m:oMath xmlns:m="http://schemas.openxmlformats.org/officeDocument/2006/math">
                    <m:r>
                      <a:rPr lang="en-US" sz="2000" i="1" dirty="0" smtClean="0">
                        <a:latin typeface="Cambria Math" panose="02040503050406030204" pitchFamily="18" charset="0"/>
                      </a:rPr>
                      <m:t>𝐶</m:t>
                    </m:r>
                  </m:oMath>
                </a14:m>
                <a:r>
                  <a:rPr lang="en-US" sz="2000" dirty="0"/>
                  <a:t> with </a:t>
                </a:r>
                <a14:m>
                  <m:oMath xmlns:m="http://schemas.openxmlformats.org/officeDocument/2006/math">
                    <m:r>
                      <a:rPr lang="en-US" sz="2000" i="1" dirty="0" smtClean="0">
                        <a:latin typeface="Cambria Math" panose="02040503050406030204" pitchFamily="18" charset="0"/>
                      </a:rPr>
                      <m:t>𝑐</m:t>
                    </m:r>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𝑡</m:t>
                        </m:r>
                      </m:e>
                      <m:sub>
                        <m:r>
                          <a:rPr lang="en-US" sz="2000" i="1" dirty="0" smtClean="0">
                            <a:latin typeface="Cambria Math" panose="02040503050406030204" pitchFamily="18" charset="0"/>
                          </a:rPr>
                          <m:t>𝑤</m:t>
                        </m:r>
                      </m:sub>
                    </m:sSub>
                    <m:r>
                      <a:rPr lang="en-US" sz="2000" i="1" dirty="0" smtClean="0">
                        <a:latin typeface="Cambria Math" panose="02040503050406030204" pitchFamily="18" charset="0"/>
                      </a:rPr>
                      <m:t> </m:t>
                    </m:r>
                  </m:oMath>
                </a14:m>
                <a:r>
                  <a:rPr lang="en-US" sz="2000" dirty="0"/>
                  <a:t>to get </a:t>
                </a:r>
                <a14:m>
                  <m:oMath xmlns:m="http://schemas.openxmlformats.org/officeDocument/2006/math">
                    <m:r>
                      <a:rPr lang="en-US" sz="2000" i="1" dirty="0" smtClean="0">
                        <a:latin typeface="Cambria Math" panose="02040503050406030204" pitchFamily="18" charset="0"/>
                      </a:rPr>
                      <m:t>𝑐</m:t>
                    </m:r>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𝑡</m:t>
                        </m:r>
                      </m:e>
                      <m:sub>
                        <m:r>
                          <a:rPr lang="en-US" sz="2000" b="0" i="1" dirty="0" smtClean="0">
                            <a:latin typeface="Cambria Math" panose="02040503050406030204" pitchFamily="18" charset="0"/>
                          </a:rPr>
                          <m:t>𝐶</m:t>
                        </m:r>
                        <m:r>
                          <a:rPr lang="en-US" sz="2000" b="0" i="1" dirty="0" smtClean="0">
                            <a:latin typeface="Cambria Math" panose="02040503050406030204" pitchFamily="18" charset="0"/>
                          </a:rPr>
                          <m:t>(</m:t>
                        </m:r>
                        <m:r>
                          <a:rPr lang="en-US" sz="2000" b="0" i="1" dirty="0" smtClean="0">
                            <a:latin typeface="Cambria Math" panose="02040503050406030204" pitchFamily="18" charset="0"/>
                          </a:rPr>
                          <m:t>𝑤</m:t>
                        </m:r>
                        <m:r>
                          <a:rPr lang="en-US" sz="2000" b="0" i="1" dirty="0" smtClean="0">
                            <a:latin typeface="Cambria Math" panose="02040503050406030204" pitchFamily="18" charset="0"/>
                          </a:rPr>
                          <m:t>)</m:t>
                        </m:r>
                      </m:sub>
                    </m:sSub>
                  </m:oMath>
                </a14:m>
                <a:endParaRPr lang="en-US" sz="2000" dirty="0"/>
              </a:p>
              <a:p>
                <a:pPr marL="685800" lvl="1" indent="-228600">
                  <a:buFont typeface="+mj-lt"/>
                  <a:buAutoNum type="alphaLcParenR"/>
                </a:pPr>
                <a:r>
                  <a:rPr lang="en-US" sz="2000" dirty="0"/>
                  <a:t>Statement* = “</a:t>
                </a:r>
                <a14:m>
                  <m:oMath xmlns:m="http://schemas.openxmlformats.org/officeDocument/2006/math">
                    <m:r>
                      <a:rPr lang="en-US" sz="2000" i="1" dirty="0" smtClean="0">
                        <a:latin typeface="Cambria Math" panose="02040503050406030204" pitchFamily="18" charset="0"/>
                      </a:rPr>
                      <m:t>𝑐</m:t>
                    </m:r>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𝑡</m:t>
                        </m:r>
                      </m:e>
                      <m:sub>
                        <m:r>
                          <a:rPr lang="en-US" sz="2000" b="0" i="1" dirty="0" smtClean="0">
                            <a:latin typeface="Cambria Math" panose="02040503050406030204" pitchFamily="18" charset="0"/>
                          </a:rPr>
                          <m:t>𝐶</m:t>
                        </m:r>
                        <m:r>
                          <a:rPr lang="en-US" sz="2000" b="0" i="1" dirty="0" smtClean="0">
                            <a:latin typeface="Cambria Math" panose="02040503050406030204" pitchFamily="18" charset="0"/>
                          </a:rPr>
                          <m:t>(</m:t>
                        </m:r>
                        <m:r>
                          <a:rPr lang="en-US" sz="2000" b="0" i="1" dirty="0" smtClean="0">
                            <a:latin typeface="Cambria Math" panose="02040503050406030204" pitchFamily="18" charset="0"/>
                          </a:rPr>
                          <m:t>𝑤</m:t>
                        </m:r>
                        <m:r>
                          <a:rPr lang="en-US" sz="2000" b="0" i="1" dirty="0" smtClean="0">
                            <a:latin typeface="Cambria Math" panose="02040503050406030204" pitchFamily="18" charset="0"/>
                          </a:rPr>
                          <m:t>)</m:t>
                        </m:r>
                      </m:sub>
                    </m:sSub>
                  </m:oMath>
                </a14:m>
                <a:r>
                  <a:rPr lang="en-US" sz="2000" dirty="0"/>
                  <a:t> decrypt to 1”</a:t>
                </a:r>
              </a:p>
              <a:p>
                <a:pPr marL="457200" lvl="1" indent="0">
                  <a:buNone/>
                </a:pPr>
                <a:r>
                  <a:rPr lang="en-US" sz="2000" dirty="0"/>
                  <a:t>	Witness* = “</a:t>
                </a:r>
                <a14:m>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𝐹𝐻𝐸</m:t>
                        </m:r>
                      </m:sub>
                    </m:sSub>
                  </m:oMath>
                </a14:m>
                <a:r>
                  <a:rPr lang="en-US" sz="2000" dirty="0"/>
                  <a:t>”</a:t>
                </a:r>
              </a:p>
              <a:p>
                <a:pPr marL="457200" lvl="1" indent="0">
                  <a:buNone/>
                </a:pPr>
                <a:r>
                  <a:rPr lang="en-US" sz="2000" dirty="0"/>
                  <a:t>	    Proof* =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𝑐</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𝑤</m:t>
                        </m:r>
                      </m:sub>
                    </m:sSub>
                    <m:r>
                      <a:rPr lang="en-US" sz="2000" b="0" i="1" smtClean="0">
                        <a:latin typeface="Cambria Math" panose="02040503050406030204" pitchFamily="18" charset="0"/>
                      </a:rPr>
                      <m:t> , </m:t>
                    </m:r>
                    <m:r>
                      <a:rPr lang="en-US" sz="2000" b="0" i="1" smtClean="0">
                        <a:latin typeface="Cambria Math" panose="02040503050406030204" pitchFamily="18" charset="0"/>
                      </a:rPr>
                      <m:t>𝑝𝑟𝑜𝑜𝑓</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𝑆𝑡𝑎𝑡𝑒𝑚𝑒𝑛</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oMath>
                </a14:m>
                <a:r>
                  <a:rPr lang="en-US" sz="2000" dirty="0"/>
                  <a:t> (OG Single Theorem)</a:t>
                </a:r>
              </a:p>
              <a:p>
                <a:pPr marL="228600" lvl="0" indent="-228600">
                  <a:buFont typeface="+mj-lt"/>
                  <a:buAutoNum type="arabicParenBoth"/>
                </a:pPr>
                <a:r>
                  <a:rPr lang="en-US" sz="2400" dirty="0"/>
                  <a:t> To verify, homomorphically evaluate </a:t>
                </a:r>
                <a14:m>
                  <m:oMath xmlns:m="http://schemas.openxmlformats.org/officeDocument/2006/math">
                    <m:r>
                      <a:rPr lang="en-US" sz="2400" i="1" dirty="0" smtClean="0">
                        <a:latin typeface="Cambria Math" panose="02040503050406030204" pitchFamily="18" charset="0"/>
                      </a:rPr>
                      <m:t>𝐶</m:t>
                    </m:r>
                  </m:oMath>
                </a14:m>
                <a:r>
                  <a:rPr lang="en-US" sz="2400" dirty="0"/>
                  <a:t> with </a:t>
                </a:r>
                <a14:m>
                  <m:oMath xmlns:m="http://schemas.openxmlformats.org/officeDocument/2006/math">
                    <m:r>
                      <a:rPr lang="en-US" sz="2400" i="1" dirty="0" smtClean="0">
                        <a:latin typeface="Cambria Math" panose="02040503050406030204" pitchFamily="18" charset="0"/>
                      </a:rPr>
                      <m:t>𝑐</m:t>
                    </m:r>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𝑡</m:t>
                        </m:r>
                      </m:e>
                      <m:sub>
                        <m:r>
                          <a:rPr lang="en-US" sz="2400" i="1" dirty="0" smtClean="0">
                            <a:latin typeface="Cambria Math" panose="02040503050406030204" pitchFamily="18" charset="0"/>
                          </a:rPr>
                          <m:t>𝑤</m:t>
                        </m:r>
                      </m:sub>
                    </m:sSub>
                    <m:r>
                      <a:rPr lang="en-US" sz="2400" i="1" dirty="0" smtClean="0">
                        <a:latin typeface="Cambria Math" panose="02040503050406030204" pitchFamily="18" charset="0"/>
                      </a:rPr>
                      <m:t> </m:t>
                    </m:r>
                  </m:oMath>
                </a14:m>
                <a:r>
                  <a:rPr lang="en-US" sz="2400" dirty="0"/>
                  <a:t>then verify Proof*</a:t>
                </a:r>
              </a:p>
            </p:txBody>
          </p:sp>
        </mc:Choice>
        <mc:Fallback>
          <p:sp>
            <p:nvSpPr>
              <p:cNvPr id="3" name="Content Placeholder 2">
                <a:extLst>
                  <a:ext uri="{FF2B5EF4-FFF2-40B4-BE49-F238E27FC236}">
                    <a16:creationId xmlns:a16="http://schemas.microsoft.com/office/drawing/2014/main" id="{4003AD78-C351-1F93-C633-6932085FC342}"/>
                  </a:ext>
                </a:extLst>
              </p:cNvPr>
              <p:cNvSpPr>
                <a:spLocks noGrp="1" noRot="1" noChangeAspect="1" noMove="1" noResize="1" noEditPoints="1" noAdjustHandles="1" noChangeArrowheads="1" noChangeShapeType="1" noTextEdit="1"/>
              </p:cNvSpPr>
              <p:nvPr>
                <p:ph idx="1"/>
              </p:nvPr>
            </p:nvSpPr>
            <p:spPr>
              <a:xfrm>
                <a:off x="336884" y="1708484"/>
                <a:ext cx="11325060" cy="4621185"/>
              </a:xfrm>
              <a:blipFill>
                <a:blip r:embed="rId3"/>
                <a:stretch>
                  <a:fillRect l="-784" t="-274"/>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CAFA4866-022E-CA11-76E5-7E1DC3DB4250}"/>
              </a:ext>
            </a:extLst>
          </p:cNvPr>
          <p:cNvSpPr txBox="1">
            <a:spLocks/>
          </p:cNvSpPr>
          <p:nvPr/>
        </p:nvSpPr>
        <p:spPr>
          <a:xfrm>
            <a:off x="489284" y="1180158"/>
            <a:ext cx="11172660" cy="38317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0" indent="0">
              <a:buNone/>
            </a:pPr>
            <a:r>
              <a:rPr lang="en-US" sz="1800" dirty="0"/>
              <a:t>Utilize FHE transformation from [Gentry09]</a:t>
            </a:r>
          </a:p>
        </p:txBody>
      </p:sp>
      <p:sp>
        <p:nvSpPr>
          <p:cNvPr id="7" name="Title 1">
            <a:extLst>
              <a:ext uri="{FF2B5EF4-FFF2-40B4-BE49-F238E27FC236}">
                <a16:creationId xmlns:a16="http://schemas.microsoft.com/office/drawing/2014/main" id="{2EBFCF31-3D73-0DF4-7094-0AA51BC7C381}"/>
              </a:ext>
            </a:extLst>
          </p:cNvPr>
          <p:cNvSpPr txBox="1">
            <a:spLocks/>
          </p:cNvSpPr>
          <p:nvPr/>
        </p:nvSpPr>
        <p:spPr>
          <a:xfrm>
            <a:off x="336884" y="528332"/>
            <a:ext cx="11325060" cy="771079"/>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3600" dirty="0"/>
              <a:t>Take 2: Single Theorem UIZK with FHE</a:t>
            </a:r>
          </a:p>
        </p:txBody>
      </p:sp>
    </p:spTree>
    <p:extLst>
      <p:ext uri="{BB962C8B-B14F-4D97-AF65-F5344CB8AC3E}">
        <p14:creationId xmlns:p14="http://schemas.microsoft.com/office/powerpoint/2010/main" val="28571839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5E429-BD69-7FC4-F79F-38003CBA64CE}"/>
            </a:ext>
          </a:extLst>
        </p:cNvPr>
        <p:cNvGrpSpPr/>
        <p:nvPr/>
      </p:nvGrpSpPr>
      <p:grpSpPr>
        <a:xfrm>
          <a:off x="0" y="0"/>
          <a:ext cx="0" cy="0"/>
          <a:chOff x="0" y="0"/>
          <a:chExt cx="0" cy="0"/>
        </a:xfrm>
      </p:grpSpPr>
      <p:pic>
        <p:nvPicPr>
          <p:cNvPr id="6" name="Graphic 5" descr="Cloud outline">
            <a:extLst>
              <a:ext uri="{FF2B5EF4-FFF2-40B4-BE49-F238E27FC236}">
                <a16:creationId xmlns:a16="http://schemas.microsoft.com/office/drawing/2014/main" id="{887897AB-A21F-4523-D789-B1BFAE3AA3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6128" y="1199082"/>
            <a:ext cx="1558413" cy="155841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495EC8C-FFC3-3EAD-5F7D-DBE4BCDDFBBB}"/>
                  </a:ext>
                </a:extLst>
              </p:cNvPr>
              <p:cNvSpPr txBox="1"/>
              <p:nvPr/>
            </p:nvSpPr>
            <p:spPr>
              <a:xfrm>
                <a:off x="5408268" y="1843787"/>
                <a:ext cx="486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𝑐𝑘</m:t>
                      </m:r>
                    </m:oMath>
                  </m:oMathPara>
                </a14:m>
                <a:endParaRPr lang="en-US" dirty="0"/>
              </a:p>
            </p:txBody>
          </p:sp>
        </mc:Choice>
        <mc:Fallback xmlns="">
          <p:sp>
            <p:nvSpPr>
              <p:cNvPr id="9" name="TextBox 8">
                <a:extLst>
                  <a:ext uri="{FF2B5EF4-FFF2-40B4-BE49-F238E27FC236}">
                    <a16:creationId xmlns:a16="http://schemas.microsoft.com/office/drawing/2014/main" id="{1C7E8416-97E3-FE54-BB0D-99D6D50670F6}"/>
                  </a:ext>
                </a:extLst>
              </p:cNvPr>
              <p:cNvSpPr txBox="1">
                <a:spLocks noRot="1" noChangeAspect="1" noMove="1" noResize="1" noEditPoints="1" noAdjustHandles="1" noChangeArrowheads="1" noChangeShapeType="1" noTextEdit="1"/>
              </p:cNvSpPr>
              <p:nvPr/>
            </p:nvSpPr>
            <p:spPr>
              <a:xfrm>
                <a:off x="5408268" y="1843787"/>
                <a:ext cx="486352" cy="369332"/>
              </a:xfrm>
              <a:prstGeom prst="rect">
                <a:avLst/>
              </a:prstGeom>
              <a:blipFill>
                <a:blip r:embed="rId5"/>
                <a:stretch>
                  <a:fillRect/>
                </a:stretch>
              </a:blipFill>
            </p:spPr>
            <p:txBody>
              <a:bodyPr/>
              <a:lstStyle/>
              <a:p>
                <a:r>
                  <a:rPr lang="en-US">
                    <a:noFill/>
                  </a:rPr>
                  <a:t> </a:t>
                </a:r>
              </a:p>
            </p:txBody>
          </p:sp>
        </mc:Fallback>
      </mc:AlternateContent>
      <p:sp>
        <p:nvSpPr>
          <p:cNvPr id="21" name="Title 1">
            <a:extLst>
              <a:ext uri="{FF2B5EF4-FFF2-40B4-BE49-F238E27FC236}">
                <a16:creationId xmlns:a16="http://schemas.microsoft.com/office/drawing/2014/main" id="{36BAA3A6-20DC-1713-6E6A-16DEE57F6091}"/>
              </a:ext>
            </a:extLst>
          </p:cNvPr>
          <p:cNvSpPr txBox="1">
            <a:spLocks/>
          </p:cNvSpPr>
          <p:nvPr/>
        </p:nvSpPr>
        <p:spPr>
          <a:xfrm>
            <a:off x="336884" y="528332"/>
            <a:ext cx="11325060" cy="771079"/>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3600" dirty="0"/>
              <a:t>Take 2: Single Theorem Cleanup</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B712D83-AB05-FC34-D7C3-C93D4F0F07D8}"/>
                  </a:ext>
                </a:extLst>
              </p:cNvPr>
              <p:cNvSpPr txBox="1"/>
              <p:nvPr/>
            </p:nvSpPr>
            <p:spPr>
              <a:xfrm>
                <a:off x="4227743" y="3333290"/>
                <a:ext cx="354334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𝑝</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𝐹𝐻𝐸</m:t>
                          </m:r>
                        </m:sub>
                      </m:sSub>
                      <m:r>
                        <a:rPr lang="en-US" sz="2800" b="0" i="1" smtClean="0">
                          <a:latin typeface="Cambria Math" panose="02040503050406030204" pitchFamily="18" charset="0"/>
                        </a:rPr>
                        <m:t> , </m:t>
                      </m:r>
                      <m:r>
                        <a:rPr lang="en-US" sz="2800" b="0" i="1" smtClean="0">
                          <a:latin typeface="Cambria Math" panose="02040503050406030204" pitchFamily="18" charset="0"/>
                        </a:rPr>
                        <m:t>𝑝</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𝑂𝐺</m:t>
                          </m:r>
                        </m:sub>
                      </m:sSub>
                      <m:r>
                        <a:rPr lang="en-US" sz="2800" b="0" i="1" smtClean="0">
                          <a:latin typeface="Cambria Math" panose="02040503050406030204" pitchFamily="18" charset="0"/>
                        </a:rPr>
                        <m:t>}</m:t>
                      </m:r>
                    </m:oMath>
                  </m:oMathPara>
                </a14:m>
                <a:endParaRPr lang="en-US" sz="2800" dirty="0"/>
              </a:p>
            </p:txBody>
          </p:sp>
        </mc:Choice>
        <mc:Fallback xmlns="">
          <p:sp>
            <p:nvSpPr>
              <p:cNvPr id="39" name="TextBox 38">
                <a:extLst>
                  <a:ext uri="{FF2B5EF4-FFF2-40B4-BE49-F238E27FC236}">
                    <a16:creationId xmlns:a16="http://schemas.microsoft.com/office/drawing/2014/main" id="{AB712D83-AB05-FC34-D7C3-C93D4F0F07D8}"/>
                  </a:ext>
                </a:extLst>
              </p:cNvPr>
              <p:cNvSpPr txBox="1">
                <a:spLocks noRot="1" noChangeAspect="1" noMove="1" noResize="1" noEditPoints="1" noAdjustHandles="1" noChangeArrowheads="1" noChangeShapeType="1" noTextEdit="1"/>
              </p:cNvSpPr>
              <p:nvPr/>
            </p:nvSpPr>
            <p:spPr>
              <a:xfrm>
                <a:off x="4227743" y="3333290"/>
                <a:ext cx="3543342" cy="523220"/>
              </a:xfrm>
              <a:prstGeom prst="rect">
                <a:avLst/>
              </a:prstGeom>
              <a:blipFill>
                <a:blip r:embed="rId6"/>
                <a:stretch>
                  <a:fillRect r="-358"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5B70F37-0E69-73B5-C410-D17DD089EF4F}"/>
                  </a:ext>
                </a:extLst>
              </p:cNvPr>
              <p:cNvSpPr txBox="1"/>
              <p:nvPr/>
            </p:nvSpPr>
            <p:spPr>
              <a:xfrm>
                <a:off x="4419807" y="4529764"/>
                <a:ext cx="3357458" cy="523220"/>
              </a:xfrm>
              <a:prstGeom prst="rect">
                <a:avLst/>
              </a:prstGeom>
              <a:noFill/>
            </p:spPr>
            <p:txBody>
              <a:bodyPr wrap="none" rtlCol="0">
                <a:spAutoFit/>
              </a:bodyPr>
              <a:lstStyle/>
              <a:p>
                <a:r>
                  <a:rPr lang="en-US" sz="2800" b="0" dirty="0"/>
                  <a:t>s</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𝑠</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𝐹𝐻𝐸</m:t>
                        </m:r>
                      </m:sub>
                    </m:sSub>
                    <m:r>
                      <a:rPr lang="en-US" sz="2800" b="0" i="1" smtClean="0">
                        <a:latin typeface="Cambria Math" panose="02040503050406030204" pitchFamily="18" charset="0"/>
                      </a:rPr>
                      <m:t> , </m:t>
                    </m:r>
                    <m:r>
                      <a:rPr lang="en-US" sz="2800" b="0" i="1" smtClean="0">
                        <a:latin typeface="Cambria Math" panose="02040503050406030204" pitchFamily="18" charset="0"/>
                      </a:rPr>
                      <m:t>𝑠</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𝑂𝐺</m:t>
                        </m:r>
                      </m:sub>
                    </m:sSub>
                    <m:r>
                      <a:rPr lang="en-US" sz="2800" b="0" i="1" smtClean="0">
                        <a:latin typeface="Cambria Math" panose="02040503050406030204" pitchFamily="18" charset="0"/>
                      </a:rPr>
                      <m:t>}</m:t>
                    </m:r>
                  </m:oMath>
                </a14:m>
                <a:endParaRPr lang="en-US" sz="2800" dirty="0"/>
              </a:p>
            </p:txBody>
          </p:sp>
        </mc:Choice>
        <mc:Fallback xmlns="">
          <p:sp>
            <p:nvSpPr>
              <p:cNvPr id="40" name="TextBox 39">
                <a:extLst>
                  <a:ext uri="{FF2B5EF4-FFF2-40B4-BE49-F238E27FC236}">
                    <a16:creationId xmlns:a16="http://schemas.microsoft.com/office/drawing/2014/main" id="{95B70F37-0E69-73B5-C410-D17DD089EF4F}"/>
                  </a:ext>
                </a:extLst>
              </p:cNvPr>
              <p:cNvSpPr txBox="1">
                <a:spLocks noRot="1" noChangeAspect="1" noMove="1" noResize="1" noEditPoints="1" noAdjustHandles="1" noChangeArrowheads="1" noChangeShapeType="1" noTextEdit="1"/>
              </p:cNvSpPr>
              <p:nvPr/>
            </p:nvSpPr>
            <p:spPr>
              <a:xfrm>
                <a:off x="4419807" y="4529764"/>
                <a:ext cx="3357458" cy="523220"/>
              </a:xfrm>
              <a:prstGeom prst="rect">
                <a:avLst/>
              </a:prstGeom>
              <a:blipFill>
                <a:blip r:embed="rId7"/>
                <a:stretch>
                  <a:fillRect l="-4151" t="-11905" r="-113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F3715CD-D233-1BC5-817C-927CAEFA2C55}"/>
                  </a:ext>
                </a:extLst>
              </p:cNvPr>
              <p:cNvSpPr txBox="1"/>
              <p:nvPr/>
            </p:nvSpPr>
            <p:spPr>
              <a:xfrm>
                <a:off x="2983042" y="5494609"/>
                <a:ext cx="667062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𝑃𝑟𝑜𝑜</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𝑓</m:t>
                          </m:r>
                        </m:e>
                        <m:sup>
                          <m:r>
                            <a:rPr lang="en-US" sz="2800" b="0" i="1" dirty="0" smtClean="0">
                              <a:latin typeface="Cambria Math" panose="02040503050406030204" pitchFamily="18" charset="0"/>
                            </a:rPr>
                            <m:t>∗</m:t>
                          </m:r>
                        </m:sup>
                      </m:sSup>
                      <m:r>
                        <a:rPr lang="en-US" sz="2800" i="1" dirty="0" smtClean="0">
                          <a:latin typeface="Cambria Math" panose="02040503050406030204" pitchFamily="18" charset="0"/>
                        </a:rPr>
                        <m:t> = </m:t>
                      </m:r>
                      <m:r>
                        <a:rPr lang="en-US" sz="2800" b="0" i="1" smtClean="0">
                          <a:latin typeface="Cambria Math" panose="02040503050406030204" pitchFamily="18" charset="0"/>
                        </a:rPr>
                        <m:t>{</m:t>
                      </m:r>
                      <m:r>
                        <a:rPr lang="en-US" sz="2800" b="0" i="1" smtClean="0">
                          <a:latin typeface="Cambria Math" panose="02040503050406030204" pitchFamily="18" charset="0"/>
                        </a:rPr>
                        <m:t>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𝑤</m:t>
                          </m:r>
                        </m:sub>
                      </m:sSub>
                      <m:r>
                        <a:rPr lang="en-US" sz="2800" b="0" i="1" smtClean="0">
                          <a:latin typeface="Cambria Math" panose="02040503050406030204" pitchFamily="18" charset="0"/>
                        </a:rPr>
                        <m:t> , </m:t>
                      </m:r>
                      <m:r>
                        <a:rPr lang="en-US" sz="2800" b="0" i="1" smtClean="0">
                          <a:latin typeface="Cambria Math" panose="02040503050406030204" pitchFamily="18" charset="0"/>
                        </a:rPr>
                        <m:t>𝑝𝑟𝑜𝑜𝑓</m:t>
                      </m:r>
                      <m:r>
                        <a:rPr lang="en-US" sz="2800" b="0" i="1" smtClean="0">
                          <a:latin typeface="Cambria Math" panose="02040503050406030204" pitchFamily="18" charset="0"/>
                        </a:rPr>
                        <m:t> </m:t>
                      </m:r>
                      <m:r>
                        <a:rPr lang="en-US" sz="2800" b="0" i="1" smtClean="0">
                          <a:latin typeface="Cambria Math" panose="02040503050406030204" pitchFamily="18" charset="0"/>
                        </a:rPr>
                        <m:t>𝑜𝑓</m:t>
                      </m:r>
                      <m:r>
                        <a:rPr lang="en-US" sz="2800" b="0" i="1" smtClean="0">
                          <a:latin typeface="Cambria Math" panose="02040503050406030204" pitchFamily="18" charset="0"/>
                        </a:rPr>
                        <m:t> </m:t>
                      </m:r>
                      <m:r>
                        <a:rPr lang="en-US" sz="2800" b="0" i="1" smtClean="0">
                          <a:latin typeface="Cambria Math" panose="02040503050406030204" pitchFamily="18" charset="0"/>
                        </a:rPr>
                        <m:t>𝑆𝑡𝑎𝑡𝑒𝑚𝑒𝑛</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𝑡</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oMath>
                  </m:oMathPara>
                </a14:m>
                <a:endParaRPr lang="en-US" sz="2800" dirty="0"/>
              </a:p>
            </p:txBody>
          </p:sp>
        </mc:Choice>
        <mc:Fallback xmlns="">
          <p:sp>
            <p:nvSpPr>
              <p:cNvPr id="41" name="TextBox 40">
                <a:extLst>
                  <a:ext uri="{FF2B5EF4-FFF2-40B4-BE49-F238E27FC236}">
                    <a16:creationId xmlns:a16="http://schemas.microsoft.com/office/drawing/2014/main" id="{AF3715CD-D233-1BC5-817C-927CAEFA2C55}"/>
                  </a:ext>
                </a:extLst>
              </p:cNvPr>
              <p:cNvSpPr txBox="1">
                <a:spLocks noRot="1" noChangeAspect="1" noMove="1" noResize="1" noEditPoints="1" noAdjustHandles="1" noChangeArrowheads="1" noChangeShapeType="1" noTextEdit="1"/>
              </p:cNvSpPr>
              <p:nvPr/>
            </p:nvSpPr>
            <p:spPr>
              <a:xfrm>
                <a:off x="2983042" y="5494609"/>
                <a:ext cx="6670623" cy="523220"/>
              </a:xfrm>
              <a:prstGeom prst="rect">
                <a:avLst/>
              </a:prstGeom>
              <a:blipFill>
                <a:blip r:embed="rId8"/>
                <a:stretch>
                  <a:fillRect b="-23810"/>
                </a:stretch>
              </a:blipFill>
            </p:spPr>
            <p:txBody>
              <a:bodyPr/>
              <a:lstStyle/>
              <a:p>
                <a:r>
                  <a:rPr lang="en-US">
                    <a:noFill/>
                  </a:rPr>
                  <a:t> </a:t>
                </a:r>
              </a:p>
            </p:txBody>
          </p:sp>
        </mc:Fallback>
      </mc:AlternateContent>
    </p:spTree>
    <p:extLst>
      <p:ext uri="{BB962C8B-B14F-4D97-AF65-F5344CB8AC3E}">
        <p14:creationId xmlns:p14="http://schemas.microsoft.com/office/powerpoint/2010/main" val="3729415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3CC6D-D8B3-AEDF-8321-711A205E717B}"/>
            </a:ext>
          </a:extLst>
        </p:cNvPr>
        <p:cNvGrpSpPr/>
        <p:nvPr/>
      </p:nvGrpSpPr>
      <p:grpSpPr>
        <a:xfrm>
          <a:off x="0" y="0"/>
          <a:ext cx="0" cy="0"/>
          <a:chOff x="0" y="0"/>
          <a:chExt cx="0" cy="0"/>
        </a:xfrm>
      </p:grpSpPr>
      <p:pic>
        <p:nvPicPr>
          <p:cNvPr id="6" name="Graphic 5" descr="Cloud outline">
            <a:extLst>
              <a:ext uri="{FF2B5EF4-FFF2-40B4-BE49-F238E27FC236}">
                <a16:creationId xmlns:a16="http://schemas.microsoft.com/office/drawing/2014/main" id="{71FB8577-79FF-B2C6-2E3D-AB40D2B00F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6128" y="1199082"/>
            <a:ext cx="1558413" cy="155841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FE563F-CB1B-C952-7A24-FA002A0FFA88}"/>
                  </a:ext>
                </a:extLst>
              </p:cNvPr>
              <p:cNvSpPr txBox="1"/>
              <p:nvPr/>
            </p:nvSpPr>
            <p:spPr>
              <a:xfrm>
                <a:off x="5408268" y="1843787"/>
                <a:ext cx="486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𝑐𝑘</m:t>
                      </m:r>
                    </m:oMath>
                  </m:oMathPara>
                </a14:m>
                <a:endParaRPr lang="en-US" dirty="0"/>
              </a:p>
            </p:txBody>
          </p:sp>
        </mc:Choice>
        <mc:Fallback xmlns="">
          <p:sp>
            <p:nvSpPr>
              <p:cNvPr id="9" name="TextBox 8">
                <a:extLst>
                  <a:ext uri="{FF2B5EF4-FFF2-40B4-BE49-F238E27FC236}">
                    <a16:creationId xmlns:a16="http://schemas.microsoft.com/office/drawing/2014/main" id="{11FE563F-CB1B-C952-7A24-FA002A0FFA88}"/>
                  </a:ext>
                </a:extLst>
              </p:cNvPr>
              <p:cNvSpPr txBox="1">
                <a:spLocks noRot="1" noChangeAspect="1" noMove="1" noResize="1" noEditPoints="1" noAdjustHandles="1" noChangeArrowheads="1" noChangeShapeType="1" noTextEdit="1"/>
              </p:cNvSpPr>
              <p:nvPr/>
            </p:nvSpPr>
            <p:spPr>
              <a:xfrm>
                <a:off x="5408268" y="1843787"/>
                <a:ext cx="486352" cy="369332"/>
              </a:xfrm>
              <a:prstGeom prst="rect">
                <a:avLst/>
              </a:prstGeom>
              <a:blipFill>
                <a:blip r:embed="rId5"/>
                <a:stretch>
                  <a:fillRect/>
                </a:stretch>
              </a:blipFill>
            </p:spPr>
            <p:txBody>
              <a:bodyPr/>
              <a:lstStyle/>
              <a:p>
                <a:r>
                  <a:rPr lang="en-US">
                    <a:noFill/>
                  </a:rPr>
                  <a:t> </a:t>
                </a:r>
              </a:p>
            </p:txBody>
          </p:sp>
        </mc:Fallback>
      </mc:AlternateContent>
      <p:sp>
        <p:nvSpPr>
          <p:cNvPr id="21" name="Title 1">
            <a:extLst>
              <a:ext uri="{FF2B5EF4-FFF2-40B4-BE49-F238E27FC236}">
                <a16:creationId xmlns:a16="http://schemas.microsoft.com/office/drawing/2014/main" id="{5E4C4521-2431-FBE8-B03F-6BA422C6B6B8}"/>
              </a:ext>
            </a:extLst>
          </p:cNvPr>
          <p:cNvSpPr txBox="1">
            <a:spLocks/>
          </p:cNvSpPr>
          <p:nvPr/>
        </p:nvSpPr>
        <p:spPr>
          <a:xfrm>
            <a:off x="336884" y="528332"/>
            <a:ext cx="11325060" cy="771079"/>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3600" dirty="0"/>
              <a:t>Take 2: Single Theorem Cleanup</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29C3CAD-B129-F3D8-259A-72EDF6891B23}"/>
                  </a:ext>
                </a:extLst>
              </p:cNvPr>
              <p:cNvSpPr txBox="1"/>
              <p:nvPr/>
            </p:nvSpPr>
            <p:spPr>
              <a:xfrm>
                <a:off x="4227743" y="3333290"/>
                <a:ext cx="354334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𝑝</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𝐹𝐻𝐸</m:t>
                          </m:r>
                        </m:sub>
                      </m:sSub>
                      <m:r>
                        <a:rPr lang="en-US" sz="2800" b="0" i="1" smtClean="0">
                          <a:latin typeface="Cambria Math" panose="02040503050406030204" pitchFamily="18" charset="0"/>
                        </a:rPr>
                        <m:t> , </m:t>
                      </m:r>
                      <m:r>
                        <a:rPr lang="en-US" sz="2800" b="0" i="1" smtClean="0">
                          <a:latin typeface="Cambria Math" panose="02040503050406030204" pitchFamily="18" charset="0"/>
                        </a:rPr>
                        <m:t>𝑝</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𝑂𝐺</m:t>
                          </m:r>
                        </m:sub>
                      </m:sSub>
                      <m:r>
                        <a:rPr lang="en-US" sz="2800" b="0" i="1" smtClean="0">
                          <a:latin typeface="Cambria Math" panose="02040503050406030204" pitchFamily="18" charset="0"/>
                        </a:rPr>
                        <m:t>}</m:t>
                      </m:r>
                    </m:oMath>
                  </m:oMathPara>
                </a14:m>
                <a:endParaRPr lang="en-US" sz="2800" dirty="0"/>
              </a:p>
            </p:txBody>
          </p:sp>
        </mc:Choice>
        <mc:Fallback xmlns="">
          <p:sp>
            <p:nvSpPr>
              <p:cNvPr id="39" name="TextBox 38">
                <a:extLst>
                  <a:ext uri="{FF2B5EF4-FFF2-40B4-BE49-F238E27FC236}">
                    <a16:creationId xmlns:a16="http://schemas.microsoft.com/office/drawing/2014/main" id="{C29C3CAD-B129-F3D8-259A-72EDF6891B23}"/>
                  </a:ext>
                </a:extLst>
              </p:cNvPr>
              <p:cNvSpPr txBox="1">
                <a:spLocks noRot="1" noChangeAspect="1" noMove="1" noResize="1" noEditPoints="1" noAdjustHandles="1" noChangeArrowheads="1" noChangeShapeType="1" noTextEdit="1"/>
              </p:cNvSpPr>
              <p:nvPr/>
            </p:nvSpPr>
            <p:spPr>
              <a:xfrm>
                <a:off x="4227743" y="3333290"/>
                <a:ext cx="3543342" cy="523220"/>
              </a:xfrm>
              <a:prstGeom prst="rect">
                <a:avLst/>
              </a:prstGeom>
              <a:blipFill>
                <a:blip r:embed="rId6"/>
                <a:stretch>
                  <a:fillRect r="-358"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7643606-9D97-27E5-7307-0F3EEE47C544}"/>
                  </a:ext>
                </a:extLst>
              </p:cNvPr>
              <p:cNvSpPr txBox="1"/>
              <p:nvPr/>
            </p:nvSpPr>
            <p:spPr>
              <a:xfrm>
                <a:off x="4419807" y="4529764"/>
                <a:ext cx="3357458" cy="523220"/>
              </a:xfrm>
              <a:prstGeom prst="rect">
                <a:avLst/>
              </a:prstGeom>
              <a:noFill/>
            </p:spPr>
            <p:txBody>
              <a:bodyPr wrap="none" rtlCol="0">
                <a:spAutoFit/>
              </a:bodyPr>
              <a:lstStyle/>
              <a:p>
                <a:r>
                  <a:rPr lang="en-US" sz="2800" b="0" dirty="0"/>
                  <a:t>s</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𝑠</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𝐹𝐻𝐸</m:t>
                        </m:r>
                      </m:sub>
                    </m:sSub>
                    <m:r>
                      <a:rPr lang="en-US" sz="2800" b="0" i="1" smtClean="0">
                        <a:latin typeface="Cambria Math" panose="02040503050406030204" pitchFamily="18" charset="0"/>
                      </a:rPr>
                      <m:t> , </m:t>
                    </m:r>
                    <m:r>
                      <a:rPr lang="en-US" sz="2800" b="0" i="1" smtClean="0">
                        <a:latin typeface="Cambria Math" panose="02040503050406030204" pitchFamily="18" charset="0"/>
                      </a:rPr>
                      <m:t>𝑠</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𝑂𝐺</m:t>
                        </m:r>
                      </m:sub>
                    </m:sSub>
                    <m:r>
                      <a:rPr lang="en-US" sz="2800" b="0" i="1" smtClean="0">
                        <a:latin typeface="Cambria Math" panose="02040503050406030204" pitchFamily="18" charset="0"/>
                      </a:rPr>
                      <m:t>}</m:t>
                    </m:r>
                  </m:oMath>
                </a14:m>
                <a:endParaRPr lang="en-US" sz="2800" dirty="0"/>
              </a:p>
            </p:txBody>
          </p:sp>
        </mc:Choice>
        <mc:Fallback xmlns="">
          <p:sp>
            <p:nvSpPr>
              <p:cNvPr id="40" name="TextBox 39">
                <a:extLst>
                  <a:ext uri="{FF2B5EF4-FFF2-40B4-BE49-F238E27FC236}">
                    <a16:creationId xmlns:a16="http://schemas.microsoft.com/office/drawing/2014/main" id="{47643606-9D97-27E5-7307-0F3EEE47C544}"/>
                  </a:ext>
                </a:extLst>
              </p:cNvPr>
              <p:cNvSpPr txBox="1">
                <a:spLocks noRot="1" noChangeAspect="1" noMove="1" noResize="1" noEditPoints="1" noAdjustHandles="1" noChangeArrowheads="1" noChangeShapeType="1" noTextEdit="1"/>
              </p:cNvSpPr>
              <p:nvPr/>
            </p:nvSpPr>
            <p:spPr>
              <a:xfrm>
                <a:off x="4419807" y="4529764"/>
                <a:ext cx="3357458" cy="523220"/>
              </a:xfrm>
              <a:prstGeom prst="rect">
                <a:avLst/>
              </a:prstGeom>
              <a:blipFill>
                <a:blip r:embed="rId7"/>
                <a:stretch>
                  <a:fillRect l="-4151" t="-11905" r="-113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EC95347-1219-CD90-500C-D5CBDE4B476D}"/>
                  </a:ext>
                </a:extLst>
              </p:cNvPr>
              <p:cNvSpPr txBox="1"/>
              <p:nvPr/>
            </p:nvSpPr>
            <p:spPr>
              <a:xfrm>
                <a:off x="2983042" y="5494609"/>
                <a:ext cx="667062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𝑃𝑟𝑜𝑜</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𝑓</m:t>
                          </m:r>
                        </m:e>
                        <m:sup>
                          <m:r>
                            <a:rPr lang="en-US" sz="2800" b="0" i="1" dirty="0" smtClean="0">
                              <a:latin typeface="Cambria Math" panose="02040503050406030204" pitchFamily="18" charset="0"/>
                            </a:rPr>
                            <m:t>∗</m:t>
                          </m:r>
                        </m:sup>
                      </m:sSup>
                      <m:r>
                        <a:rPr lang="en-US" sz="2800" i="1" dirty="0" smtClean="0">
                          <a:latin typeface="Cambria Math" panose="02040503050406030204" pitchFamily="18" charset="0"/>
                        </a:rPr>
                        <m:t> = </m:t>
                      </m:r>
                      <m:r>
                        <a:rPr lang="en-US" sz="2800" b="0" i="1" smtClean="0">
                          <a:latin typeface="Cambria Math" panose="02040503050406030204" pitchFamily="18" charset="0"/>
                        </a:rPr>
                        <m:t>{</m:t>
                      </m:r>
                      <m:r>
                        <a:rPr lang="en-US" sz="2800" b="0" i="1" smtClean="0">
                          <a:highlight>
                            <a:srgbClr val="00FF00"/>
                          </a:highlight>
                          <a:latin typeface="Cambria Math" panose="02040503050406030204" pitchFamily="18" charset="0"/>
                        </a:rPr>
                        <m:t>𝑐</m:t>
                      </m:r>
                      <m:sSub>
                        <m:sSubPr>
                          <m:ctrlPr>
                            <a:rPr lang="en-US" sz="2800" b="0" i="1" smtClean="0">
                              <a:highlight>
                                <a:srgbClr val="00FF00"/>
                              </a:highlight>
                              <a:latin typeface="Cambria Math" panose="02040503050406030204" pitchFamily="18" charset="0"/>
                            </a:rPr>
                          </m:ctrlPr>
                        </m:sSubPr>
                        <m:e>
                          <m:r>
                            <a:rPr lang="en-US" sz="2800" b="0" i="1" smtClean="0">
                              <a:highlight>
                                <a:srgbClr val="00FF00"/>
                              </a:highlight>
                              <a:latin typeface="Cambria Math" panose="02040503050406030204" pitchFamily="18" charset="0"/>
                            </a:rPr>
                            <m:t>𝑡</m:t>
                          </m:r>
                        </m:e>
                        <m:sub>
                          <m:r>
                            <a:rPr lang="en-US" sz="2800" b="0" i="1" smtClean="0">
                              <a:highlight>
                                <a:srgbClr val="00FF00"/>
                              </a:highlight>
                              <a:latin typeface="Cambria Math" panose="02040503050406030204" pitchFamily="18" charset="0"/>
                            </a:rPr>
                            <m:t>𝑤</m:t>
                          </m:r>
                        </m:sub>
                      </m:sSub>
                      <m:r>
                        <a:rPr lang="en-US" sz="2800" b="0" i="1" smtClean="0">
                          <a:highlight>
                            <a:srgbClr val="00FF00"/>
                          </a:highlight>
                          <a:latin typeface="Cambria Math" panose="02040503050406030204" pitchFamily="18" charset="0"/>
                        </a:rPr>
                        <m:t> </m:t>
                      </m:r>
                      <m:r>
                        <a:rPr lang="en-US" sz="2800" b="0" i="1" smtClean="0">
                          <a:latin typeface="Cambria Math" panose="02040503050406030204" pitchFamily="18" charset="0"/>
                        </a:rPr>
                        <m:t>, </m:t>
                      </m:r>
                      <m:r>
                        <a:rPr lang="en-US" sz="2800" b="0" i="1" smtClean="0">
                          <a:latin typeface="Cambria Math" panose="02040503050406030204" pitchFamily="18" charset="0"/>
                        </a:rPr>
                        <m:t>𝑝𝑟𝑜𝑜𝑓</m:t>
                      </m:r>
                      <m:r>
                        <a:rPr lang="en-US" sz="2800" b="0" i="1" smtClean="0">
                          <a:latin typeface="Cambria Math" panose="02040503050406030204" pitchFamily="18" charset="0"/>
                        </a:rPr>
                        <m:t> </m:t>
                      </m:r>
                      <m:r>
                        <a:rPr lang="en-US" sz="2800" b="0" i="1" smtClean="0">
                          <a:latin typeface="Cambria Math" panose="02040503050406030204" pitchFamily="18" charset="0"/>
                        </a:rPr>
                        <m:t>𝑜𝑓</m:t>
                      </m:r>
                      <m:r>
                        <a:rPr lang="en-US" sz="2800" b="0" i="1" smtClean="0">
                          <a:latin typeface="Cambria Math" panose="02040503050406030204" pitchFamily="18" charset="0"/>
                        </a:rPr>
                        <m:t> </m:t>
                      </m:r>
                      <m:r>
                        <a:rPr lang="en-US" sz="2800" b="0" i="1" smtClean="0">
                          <a:latin typeface="Cambria Math" panose="02040503050406030204" pitchFamily="18" charset="0"/>
                        </a:rPr>
                        <m:t>𝑆𝑡𝑎𝑡𝑒𝑚𝑒𝑛</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𝑡</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oMath>
                  </m:oMathPara>
                </a14:m>
                <a:endParaRPr lang="en-US" sz="2800" dirty="0"/>
              </a:p>
            </p:txBody>
          </p:sp>
        </mc:Choice>
        <mc:Fallback xmlns="">
          <p:sp>
            <p:nvSpPr>
              <p:cNvPr id="41" name="TextBox 40">
                <a:extLst>
                  <a:ext uri="{FF2B5EF4-FFF2-40B4-BE49-F238E27FC236}">
                    <a16:creationId xmlns:a16="http://schemas.microsoft.com/office/drawing/2014/main" id="{1EC95347-1219-CD90-500C-D5CBDE4B476D}"/>
                  </a:ext>
                </a:extLst>
              </p:cNvPr>
              <p:cNvSpPr txBox="1">
                <a:spLocks noRot="1" noChangeAspect="1" noMove="1" noResize="1" noEditPoints="1" noAdjustHandles="1" noChangeArrowheads="1" noChangeShapeType="1" noTextEdit="1"/>
              </p:cNvSpPr>
              <p:nvPr/>
            </p:nvSpPr>
            <p:spPr>
              <a:xfrm>
                <a:off x="2983042" y="5494609"/>
                <a:ext cx="6670623" cy="523220"/>
              </a:xfrm>
              <a:prstGeom prst="rect">
                <a:avLst/>
              </a:prstGeom>
              <a:blipFill>
                <a:blip r:embed="rId8"/>
                <a:stretch>
                  <a:fillRect b="-23810"/>
                </a:stretch>
              </a:blipFill>
            </p:spPr>
            <p:txBody>
              <a:bodyPr/>
              <a:lstStyle/>
              <a:p>
                <a:r>
                  <a:rPr lang="en-US">
                    <a:noFill/>
                  </a:rPr>
                  <a:t> </a:t>
                </a:r>
              </a:p>
            </p:txBody>
          </p:sp>
        </mc:Fallback>
      </mc:AlternateContent>
    </p:spTree>
    <p:extLst>
      <p:ext uri="{BB962C8B-B14F-4D97-AF65-F5344CB8AC3E}">
        <p14:creationId xmlns:p14="http://schemas.microsoft.com/office/powerpoint/2010/main" val="3440509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31FE6-3FB0-82CA-F133-B34EF7EEB825}"/>
            </a:ext>
          </a:extLst>
        </p:cNvPr>
        <p:cNvGrpSpPr/>
        <p:nvPr/>
      </p:nvGrpSpPr>
      <p:grpSpPr>
        <a:xfrm>
          <a:off x="0" y="0"/>
          <a:ext cx="0" cy="0"/>
          <a:chOff x="0" y="0"/>
          <a:chExt cx="0" cy="0"/>
        </a:xfrm>
      </p:grpSpPr>
      <p:pic>
        <p:nvPicPr>
          <p:cNvPr id="6" name="Graphic 5" descr="Cloud outline">
            <a:extLst>
              <a:ext uri="{FF2B5EF4-FFF2-40B4-BE49-F238E27FC236}">
                <a16:creationId xmlns:a16="http://schemas.microsoft.com/office/drawing/2014/main" id="{6517377B-6697-2CFE-5EE8-F8A7E9657F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6128" y="1199082"/>
            <a:ext cx="1558413" cy="155841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4076E5-2997-DAB3-980D-08E5143BE9F3}"/>
                  </a:ext>
                </a:extLst>
              </p:cNvPr>
              <p:cNvSpPr txBox="1"/>
              <p:nvPr/>
            </p:nvSpPr>
            <p:spPr>
              <a:xfrm>
                <a:off x="5408268" y="1843787"/>
                <a:ext cx="486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𝑐𝑘</m:t>
                      </m:r>
                    </m:oMath>
                  </m:oMathPara>
                </a14:m>
                <a:endParaRPr lang="en-US" dirty="0"/>
              </a:p>
            </p:txBody>
          </p:sp>
        </mc:Choice>
        <mc:Fallback xmlns="">
          <p:sp>
            <p:nvSpPr>
              <p:cNvPr id="9" name="TextBox 8">
                <a:extLst>
                  <a:ext uri="{FF2B5EF4-FFF2-40B4-BE49-F238E27FC236}">
                    <a16:creationId xmlns:a16="http://schemas.microsoft.com/office/drawing/2014/main" id="{9D4076E5-2997-DAB3-980D-08E5143BE9F3}"/>
                  </a:ext>
                </a:extLst>
              </p:cNvPr>
              <p:cNvSpPr txBox="1">
                <a:spLocks noRot="1" noChangeAspect="1" noMove="1" noResize="1" noEditPoints="1" noAdjustHandles="1" noChangeArrowheads="1" noChangeShapeType="1" noTextEdit="1"/>
              </p:cNvSpPr>
              <p:nvPr/>
            </p:nvSpPr>
            <p:spPr>
              <a:xfrm>
                <a:off x="5408268" y="1843787"/>
                <a:ext cx="486352" cy="369332"/>
              </a:xfrm>
              <a:prstGeom prst="rect">
                <a:avLst/>
              </a:prstGeom>
              <a:blipFill>
                <a:blip r:embed="rId5"/>
                <a:stretch>
                  <a:fillRect/>
                </a:stretch>
              </a:blipFill>
            </p:spPr>
            <p:txBody>
              <a:bodyPr/>
              <a:lstStyle/>
              <a:p>
                <a:r>
                  <a:rPr lang="en-US">
                    <a:noFill/>
                  </a:rPr>
                  <a:t> </a:t>
                </a:r>
              </a:p>
            </p:txBody>
          </p:sp>
        </mc:Fallback>
      </mc:AlternateContent>
      <p:sp>
        <p:nvSpPr>
          <p:cNvPr id="21" name="Title 1">
            <a:extLst>
              <a:ext uri="{FF2B5EF4-FFF2-40B4-BE49-F238E27FC236}">
                <a16:creationId xmlns:a16="http://schemas.microsoft.com/office/drawing/2014/main" id="{E78EA6CB-BF97-D406-17E8-0BBCC262D26B}"/>
              </a:ext>
            </a:extLst>
          </p:cNvPr>
          <p:cNvSpPr txBox="1">
            <a:spLocks/>
          </p:cNvSpPr>
          <p:nvPr/>
        </p:nvSpPr>
        <p:spPr>
          <a:xfrm>
            <a:off x="336884" y="528332"/>
            <a:ext cx="11325060" cy="771079"/>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3600" dirty="0"/>
              <a:t>Take 2: Single Theorem Cleanup</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8DA3DE5-FA4B-E9BF-032D-4BDD5A16AC6F}"/>
                  </a:ext>
                </a:extLst>
              </p:cNvPr>
              <p:cNvSpPr txBox="1"/>
              <p:nvPr/>
            </p:nvSpPr>
            <p:spPr>
              <a:xfrm>
                <a:off x="4227743" y="3333290"/>
                <a:ext cx="3458383" cy="542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𝑝</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𝐹𝐻𝐸</m:t>
                          </m:r>
                        </m:sub>
                      </m:sSub>
                      <m:r>
                        <a:rPr lang="en-US" sz="2800" b="0" i="1" smtClean="0">
                          <a:latin typeface="Cambria Math" panose="02040503050406030204" pitchFamily="18" charset="0"/>
                        </a:rPr>
                        <m:t> , </m:t>
                      </m:r>
                      <m:r>
                        <a:rPr lang="en-US" sz="2800" b="0" i="1" smtClean="0">
                          <a:latin typeface="Cambria Math" panose="02040503050406030204" pitchFamily="18" charset="0"/>
                        </a:rPr>
                        <m:t>𝑝</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𝑂𝐺</m:t>
                          </m:r>
                        </m:sub>
                      </m:sSub>
                      <m:r>
                        <a:rPr lang="en-US" sz="2800" b="0" i="1" smtClean="0">
                          <a:latin typeface="Cambria Math" panose="02040503050406030204" pitchFamily="18" charset="0"/>
                        </a:rPr>
                        <m:t>,</m:t>
                      </m:r>
                    </m:oMath>
                  </m:oMathPara>
                </a14:m>
                <a:endParaRPr lang="en-US" sz="2800" dirty="0"/>
              </a:p>
            </p:txBody>
          </p:sp>
        </mc:Choice>
        <mc:Fallback xmlns="">
          <p:sp>
            <p:nvSpPr>
              <p:cNvPr id="39" name="TextBox 38">
                <a:extLst>
                  <a:ext uri="{FF2B5EF4-FFF2-40B4-BE49-F238E27FC236}">
                    <a16:creationId xmlns:a16="http://schemas.microsoft.com/office/drawing/2014/main" id="{18DA3DE5-FA4B-E9BF-032D-4BDD5A16AC6F}"/>
                  </a:ext>
                </a:extLst>
              </p:cNvPr>
              <p:cNvSpPr txBox="1">
                <a:spLocks noRot="1" noChangeAspect="1" noMove="1" noResize="1" noEditPoints="1" noAdjustHandles="1" noChangeArrowheads="1" noChangeShapeType="1" noTextEdit="1"/>
              </p:cNvSpPr>
              <p:nvPr/>
            </p:nvSpPr>
            <p:spPr>
              <a:xfrm>
                <a:off x="4227743" y="3333290"/>
                <a:ext cx="3458383" cy="542136"/>
              </a:xfrm>
              <a:prstGeom prst="rect">
                <a:avLst/>
              </a:prstGeom>
              <a:blipFill>
                <a:blip r:embed="rId6"/>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4F9B4A0-6F27-A9BC-DF7D-1D7A6CDDFEC7}"/>
                  </a:ext>
                </a:extLst>
              </p:cNvPr>
              <p:cNvSpPr txBox="1"/>
              <p:nvPr/>
            </p:nvSpPr>
            <p:spPr>
              <a:xfrm>
                <a:off x="4419807" y="4529764"/>
                <a:ext cx="4270080" cy="523220"/>
              </a:xfrm>
              <a:prstGeom prst="rect">
                <a:avLst/>
              </a:prstGeom>
              <a:noFill/>
            </p:spPr>
            <p:txBody>
              <a:bodyPr wrap="none" rtlCol="0">
                <a:spAutoFit/>
              </a:bodyPr>
              <a:lstStyle/>
              <a:p>
                <a:r>
                  <a:rPr lang="en-US" sz="2800" b="0" dirty="0"/>
                  <a:t>s</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𝑠</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𝐹𝐻𝐸</m:t>
                        </m:r>
                      </m:sub>
                    </m:sSub>
                    <m:r>
                      <a:rPr lang="en-US" sz="2800" b="0" i="1" smtClean="0">
                        <a:latin typeface="Cambria Math" panose="02040503050406030204" pitchFamily="18" charset="0"/>
                      </a:rPr>
                      <m:t> , </m:t>
                    </m:r>
                    <m:r>
                      <a:rPr lang="en-US" sz="2800" b="0" i="1" smtClean="0">
                        <a:latin typeface="Cambria Math" panose="02040503050406030204" pitchFamily="18" charset="0"/>
                      </a:rPr>
                      <m:t>𝑠</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𝑂𝐺</m:t>
                        </m:r>
                      </m:sub>
                    </m:sSub>
                    <m:r>
                      <a:rPr lang="en-US" sz="2800" b="0" i="1" smtClean="0">
                        <a:latin typeface="Cambria Math" panose="02040503050406030204" pitchFamily="18" charset="0"/>
                      </a:rPr>
                      <m:t>,</m:t>
                    </m:r>
                  </m:oMath>
                </a14:m>
                <a:r>
                  <a:rPr lang="en-US" sz="2800" dirty="0"/>
                  <a:t> </a:t>
                </a:r>
                <a14:m>
                  <m:oMath xmlns:m="http://schemas.openxmlformats.org/officeDocument/2006/math">
                    <m:sSub>
                      <m:sSubPr>
                        <m:ctrlPr>
                          <a:rPr lang="en-US" sz="2800" i="1">
                            <a:highlight>
                              <a:srgbClr val="00FF00"/>
                            </a:highlight>
                            <a:latin typeface="Cambria Math" panose="02040503050406030204" pitchFamily="18" charset="0"/>
                          </a:rPr>
                        </m:ctrlPr>
                      </m:sSubPr>
                      <m:e>
                        <m:r>
                          <a:rPr lang="en-US" sz="2800" i="1">
                            <a:highlight>
                              <a:srgbClr val="00FF00"/>
                            </a:highlight>
                            <a:latin typeface="Cambria Math" panose="02040503050406030204" pitchFamily="18" charset="0"/>
                          </a:rPr>
                          <m:t>𝜌</m:t>
                        </m:r>
                      </m:e>
                      <m:sub>
                        <m:r>
                          <a:rPr lang="en-US" sz="2800" i="1">
                            <a:highlight>
                              <a:srgbClr val="00FF00"/>
                            </a:highlight>
                            <a:latin typeface="Cambria Math" panose="02040503050406030204" pitchFamily="18" charset="0"/>
                          </a:rPr>
                          <m:t>𝐸𝑁𝐶</m:t>
                        </m:r>
                      </m:sub>
                    </m:sSub>
                    <m:r>
                      <a:rPr lang="en-US" sz="2800" b="0" i="1" smtClean="0">
                        <a:latin typeface="Cambria Math" panose="02040503050406030204" pitchFamily="18" charset="0"/>
                      </a:rPr>
                      <m:t>,</m:t>
                    </m:r>
                  </m:oMath>
                </a14:m>
                <a:endParaRPr lang="en-US" sz="2800" dirty="0"/>
              </a:p>
            </p:txBody>
          </p:sp>
        </mc:Choice>
        <mc:Fallback xmlns="">
          <p:sp>
            <p:nvSpPr>
              <p:cNvPr id="40" name="TextBox 39">
                <a:extLst>
                  <a:ext uri="{FF2B5EF4-FFF2-40B4-BE49-F238E27FC236}">
                    <a16:creationId xmlns:a16="http://schemas.microsoft.com/office/drawing/2014/main" id="{B4F9B4A0-6F27-A9BC-DF7D-1D7A6CDDFEC7}"/>
                  </a:ext>
                </a:extLst>
              </p:cNvPr>
              <p:cNvSpPr txBox="1">
                <a:spLocks noRot="1" noChangeAspect="1" noMove="1" noResize="1" noEditPoints="1" noAdjustHandles="1" noChangeArrowheads="1" noChangeShapeType="1" noTextEdit="1"/>
              </p:cNvSpPr>
              <p:nvPr/>
            </p:nvSpPr>
            <p:spPr>
              <a:xfrm>
                <a:off x="4419807" y="4529764"/>
                <a:ext cx="4270080" cy="523220"/>
              </a:xfrm>
              <a:prstGeom prst="rect">
                <a:avLst/>
              </a:prstGeom>
              <a:blipFill>
                <a:blip r:embed="rId7"/>
                <a:stretch>
                  <a:fillRect l="-3264" t="-1190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C1B76E9-696D-C08E-8E18-CB26F9AFE5A6}"/>
                  </a:ext>
                </a:extLst>
              </p:cNvPr>
              <p:cNvSpPr txBox="1"/>
              <p:nvPr/>
            </p:nvSpPr>
            <p:spPr>
              <a:xfrm>
                <a:off x="2983042" y="5494609"/>
                <a:ext cx="667062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𝑃𝑟𝑜𝑜</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𝑓</m:t>
                          </m:r>
                        </m:e>
                        <m:sup>
                          <m:r>
                            <a:rPr lang="en-US" sz="2800" b="0" i="1" dirty="0" smtClean="0">
                              <a:latin typeface="Cambria Math" panose="02040503050406030204" pitchFamily="18" charset="0"/>
                            </a:rPr>
                            <m:t>∗</m:t>
                          </m:r>
                        </m:sup>
                      </m:sSup>
                      <m:r>
                        <a:rPr lang="en-US" sz="2800" i="1" dirty="0" smtClean="0">
                          <a:latin typeface="Cambria Math" panose="02040503050406030204" pitchFamily="18" charset="0"/>
                        </a:rPr>
                        <m:t> = </m:t>
                      </m:r>
                      <m:r>
                        <a:rPr lang="en-US" sz="2800" b="0" i="1" smtClean="0">
                          <a:latin typeface="Cambria Math" panose="02040503050406030204" pitchFamily="18" charset="0"/>
                        </a:rPr>
                        <m:t>{</m:t>
                      </m:r>
                      <m:r>
                        <a:rPr lang="en-US" sz="2800" b="0" i="1" smtClean="0">
                          <a:latin typeface="Cambria Math" panose="02040503050406030204" pitchFamily="18" charset="0"/>
                        </a:rPr>
                        <m:t>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𝑤</m:t>
                          </m:r>
                        </m:sub>
                      </m:sSub>
                      <m:r>
                        <a:rPr lang="en-US" sz="2800" b="0" i="1" smtClean="0">
                          <a:latin typeface="Cambria Math" panose="02040503050406030204" pitchFamily="18" charset="0"/>
                        </a:rPr>
                        <m:t> , </m:t>
                      </m:r>
                      <m:r>
                        <a:rPr lang="en-US" sz="2800" b="0" i="1" smtClean="0">
                          <a:latin typeface="Cambria Math" panose="02040503050406030204" pitchFamily="18" charset="0"/>
                        </a:rPr>
                        <m:t>𝑝𝑟𝑜𝑜𝑓</m:t>
                      </m:r>
                      <m:r>
                        <a:rPr lang="en-US" sz="2800" b="0" i="1" smtClean="0">
                          <a:latin typeface="Cambria Math" panose="02040503050406030204" pitchFamily="18" charset="0"/>
                        </a:rPr>
                        <m:t> </m:t>
                      </m:r>
                      <m:r>
                        <a:rPr lang="en-US" sz="2800" b="0" i="1" smtClean="0">
                          <a:latin typeface="Cambria Math" panose="02040503050406030204" pitchFamily="18" charset="0"/>
                        </a:rPr>
                        <m:t>𝑜𝑓</m:t>
                      </m:r>
                      <m:r>
                        <a:rPr lang="en-US" sz="2800" b="0" i="1" smtClean="0">
                          <a:latin typeface="Cambria Math" panose="02040503050406030204" pitchFamily="18" charset="0"/>
                        </a:rPr>
                        <m:t> </m:t>
                      </m:r>
                      <m:r>
                        <a:rPr lang="en-US" sz="2800" b="0" i="1" smtClean="0">
                          <a:latin typeface="Cambria Math" panose="02040503050406030204" pitchFamily="18" charset="0"/>
                        </a:rPr>
                        <m:t>𝑆𝑡𝑎𝑡𝑒𝑚𝑒𝑛</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𝑡</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oMath>
                  </m:oMathPara>
                </a14:m>
                <a:endParaRPr lang="en-US" sz="2800" dirty="0"/>
              </a:p>
            </p:txBody>
          </p:sp>
        </mc:Choice>
        <mc:Fallback xmlns="">
          <p:sp>
            <p:nvSpPr>
              <p:cNvPr id="41" name="TextBox 40">
                <a:extLst>
                  <a:ext uri="{FF2B5EF4-FFF2-40B4-BE49-F238E27FC236}">
                    <a16:creationId xmlns:a16="http://schemas.microsoft.com/office/drawing/2014/main" id="{1C1B76E9-696D-C08E-8E18-CB26F9AFE5A6}"/>
                  </a:ext>
                </a:extLst>
              </p:cNvPr>
              <p:cNvSpPr txBox="1">
                <a:spLocks noRot="1" noChangeAspect="1" noMove="1" noResize="1" noEditPoints="1" noAdjustHandles="1" noChangeArrowheads="1" noChangeShapeType="1" noTextEdit="1"/>
              </p:cNvSpPr>
              <p:nvPr/>
            </p:nvSpPr>
            <p:spPr>
              <a:xfrm>
                <a:off x="2983042" y="5494609"/>
                <a:ext cx="6670623" cy="523220"/>
              </a:xfrm>
              <a:prstGeom prst="rect">
                <a:avLst/>
              </a:prstGeom>
              <a:blipFill>
                <a:blip r:embed="rId8"/>
                <a:stretch>
                  <a:fillRect b="-23810"/>
                </a:stretch>
              </a:blipFill>
            </p:spPr>
            <p:txBody>
              <a:bodyPr/>
              <a:lstStyle/>
              <a:p>
                <a:r>
                  <a:rPr lang="en-US">
                    <a:noFill/>
                  </a:rPr>
                  <a:t> </a:t>
                </a:r>
              </a:p>
            </p:txBody>
          </p:sp>
        </mc:Fallback>
      </mc:AlternateContent>
      <p:pic>
        <p:nvPicPr>
          <p:cNvPr id="2" name="Graphic 1" descr="Box with solid fill">
            <a:extLst>
              <a:ext uri="{FF2B5EF4-FFF2-40B4-BE49-F238E27FC236}">
                <a16:creationId xmlns:a16="http://schemas.microsoft.com/office/drawing/2014/main" id="{4685AFA2-78D2-03CD-0485-54990C498F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8402" y="2876090"/>
            <a:ext cx="914400" cy="9144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4E69668-CC76-CDC4-7BDB-4F0D7C8B035E}"/>
                  </a:ext>
                </a:extLst>
              </p:cNvPr>
              <p:cNvSpPr txBox="1"/>
              <p:nvPr/>
            </p:nvSpPr>
            <p:spPr>
              <a:xfrm>
                <a:off x="7775093" y="3669002"/>
                <a:ext cx="1447832" cy="646331"/>
              </a:xfrm>
              <a:prstGeom prst="rect">
                <a:avLst/>
              </a:prstGeom>
              <a:noFill/>
            </p:spPr>
            <p:txBody>
              <a:bodyPr wrap="none" rtlCol="0">
                <a:spAutoFit/>
              </a:bodyPr>
              <a:lstStyle/>
              <a:p>
                <a:pPr algn="ctr"/>
                <a:r>
                  <a:rPr lang="en-US" dirty="0"/>
                  <a:t>commitment</a:t>
                </a:r>
              </a:p>
              <a:p>
                <a:pPr algn="ctr"/>
                <a:r>
                  <a:rPr lang="en-US" dirty="0"/>
                  <a:t>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𝜌</m:t>
                        </m:r>
                      </m:e>
                      <m:sub>
                        <m:r>
                          <a:rPr lang="en-US" b="0" i="1" smtClean="0">
                            <a:latin typeface="Cambria Math" panose="02040503050406030204" pitchFamily="18" charset="0"/>
                          </a:rPr>
                          <m:t>𝐸𝑁𝐶</m:t>
                        </m:r>
                      </m:sub>
                    </m:sSub>
                  </m:oMath>
                </a14:m>
                <a:endParaRPr lang="en-US" dirty="0"/>
              </a:p>
            </p:txBody>
          </p:sp>
        </mc:Choice>
        <mc:Fallback xmlns="">
          <p:sp>
            <p:nvSpPr>
              <p:cNvPr id="3" name="TextBox 2">
                <a:extLst>
                  <a:ext uri="{FF2B5EF4-FFF2-40B4-BE49-F238E27FC236}">
                    <a16:creationId xmlns:a16="http://schemas.microsoft.com/office/drawing/2014/main" id="{14E69668-CC76-CDC4-7BDB-4F0D7C8B035E}"/>
                  </a:ext>
                </a:extLst>
              </p:cNvPr>
              <p:cNvSpPr txBox="1">
                <a:spLocks noRot="1" noChangeAspect="1" noMove="1" noResize="1" noEditPoints="1" noAdjustHandles="1" noChangeArrowheads="1" noChangeShapeType="1" noTextEdit="1"/>
              </p:cNvSpPr>
              <p:nvPr/>
            </p:nvSpPr>
            <p:spPr>
              <a:xfrm>
                <a:off x="7775093" y="3669002"/>
                <a:ext cx="1447832" cy="646331"/>
              </a:xfrm>
              <a:prstGeom prst="rect">
                <a:avLst/>
              </a:prstGeom>
              <a:blipFill>
                <a:blip r:embed="rId11"/>
                <a:stretch>
                  <a:fillRect l="-3478" t="-3846" r="-2609"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DD9B02D-401B-FA12-1720-04A10B39E2E3}"/>
                  </a:ext>
                </a:extLst>
              </p:cNvPr>
              <p:cNvSpPr txBox="1"/>
              <p:nvPr/>
            </p:nvSpPr>
            <p:spPr>
              <a:xfrm>
                <a:off x="9288673" y="3296297"/>
                <a:ext cx="4203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2DD9B02D-401B-FA12-1720-04A10B39E2E3}"/>
                  </a:ext>
                </a:extLst>
              </p:cNvPr>
              <p:cNvSpPr txBox="1">
                <a:spLocks noRot="1" noChangeAspect="1" noMove="1" noResize="1" noEditPoints="1" noAdjustHandles="1" noChangeArrowheads="1" noChangeShapeType="1" noTextEdit="1"/>
              </p:cNvSpPr>
              <p:nvPr/>
            </p:nvSpPr>
            <p:spPr>
              <a:xfrm>
                <a:off x="9288673" y="3296297"/>
                <a:ext cx="420308" cy="523220"/>
              </a:xfrm>
              <a:prstGeom prst="rect">
                <a:avLst/>
              </a:prstGeom>
              <a:blipFill>
                <a:blip r:embed="rId12"/>
                <a:stretch>
                  <a:fillRect l="-5882" r="-5882" b="-21429"/>
                </a:stretch>
              </a:blipFill>
            </p:spPr>
            <p:txBody>
              <a:bodyPr/>
              <a:lstStyle/>
              <a:p>
                <a:r>
                  <a:rPr lang="en-US">
                    <a:noFill/>
                  </a:rPr>
                  <a:t> </a:t>
                </a:r>
              </a:p>
            </p:txBody>
          </p:sp>
        </mc:Fallback>
      </mc:AlternateContent>
      <p:pic>
        <p:nvPicPr>
          <p:cNvPr id="7" name="Graphic 6" descr="Packing Box Open with solid fill">
            <a:extLst>
              <a:ext uri="{FF2B5EF4-FFF2-40B4-BE49-F238E27FC236}">
                <a16:creationId xmlns:a16="http://schemas.microsoft.com/office/drawing/2014/main" id="{ACC855BF-47FF-2F5B-C04C-CA16D5D641E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89887" y="4191137"/>
            <a:ext cx="914400" cy="914400"/>
          </a:xfrm>
          <a:prstGeom prst="rect">
            <a:avLst/>
          </a:prstGeom>
        </p:spPr>
      </p:pic>
      <p:sp>
        <p:nvSpPr>
          <p:cNvPr id="8" name="TextBox 7">
            <a:extLst>
              <a:ext uri="{FF2B5EF4-FFF2-40B4-BE49-F238E27FC236}">
                <a16:creationId xmlns:a16="http://schemas.microsoft.com/office/drawing/2014/main" id="{1E41ED72-FD35-DABA-5A4A-E5C8F14FA803}"/>
              </a:ext>
            </a:extLst>
          </p:cNvPr>
          <p:cNvSpPr txBox="1"/>
          <p:nvPr/>
        </p:nvSpPr>
        <p:spPr>
          <a:xfrm>
            <a:off x="8745756" y="5029356"/>
            <a:ext cx="976549" cy="369332"/>
          </a:xfrm>
          <a:prstGeom prst="rect">
            <a:avLst/>
          </a:prstGeom>
          <a:noFill/>
        </p:spPr>
        <p:txBody>
          <a:bodyPr wrap="none" rtlCol="0">
            <a:spAutoFit/>
          </a:bodyPr>
          <a:lstStyle/>
          <a:p>
            <a:pPr algn="ctr"/>
            <a:r>
              <a:rPr lang="en-US" dirty="0"/>
              <a:t>opening</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205CB0B-8750-8608-A279-8F9D50CC01DB}"/>
                  </a:ext>
                </a:extLst>
              </p:cNvPr>
              <p:cNvSpPr txBox="1"/>
              <p:nvPr/>
            </p:nvSpPr>
            <p:spPr>
              <a:xfrm>
                <a:off x="9653665" y="4546934"/>
                <a:ext cx="4203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dirty="0"/>
              </a:p>
            </p:txBody>
          </p:sp>
        </mc:Choice>
        <mc:Fallback xmlns="">
          <p:sp>
            <p:nvSpPr>
              <p:cNvPr id="10" name="TextBox 9">
                <a:extLst>
                  <a:ext uri="{FF2B5EF4-FFF2-40B4-BE49-F238E27FC236}">
                    <a16:creationId xmlns:a16="http://schemas.microsoft.com/office/drawing/2014/main" id="{0205CB0B-8750-8608-A279-8F9D50CC01DB}"/>
                  </a:ext>
                </a:extLst>
              </p:cNvPr>
              <p:cNvSpPr txBox="1">
                <a:spLocks noRot="1" noChangeAspect="1" noMove="1" noResize="1" noEditPoints="1" noAdjustHandles="1" noChangeArrowheads="1" noChangeShapeType="1" noTextEdit="1"/>
              </p:cNvSpPr>
              <p:nvPr/>
            </p:nvSpPr>
            <p:spPr>
              <a:xfrm>
                <a:off x="9653665" y="4546934"/>
                <a:ext cx="420308" cy="523220"/>
              </a:xfrm>
              <a:prstGeom prst="rect">
                <a:avLst/>
              </a:prstGeom>
              <a:blipFill>
                <a:blip r:embed="rId15"/>
                <a:stretch>
                  <a:fillRect l="-8824" r="-5882" b="-21429"/>
                </a:stretch>
              </a:blipFill>
            </p:spPr>
            <p:txBody>
              <a:bodyPr/>
              <a:lstStyle/>
              <a:p>
                <a:r>
                  <a:rPr lang="en-US">
                    <a:noFill/>
                  </a:rPr>
                  <a:t> </a:t>
                </a:r>
              </a:p>
            </p:txBody>
          </p:sp>
        </mc:Fallback>
      </mc:AlternateContent>
    </p:spTree>
    <p:extLst>
      <p:ext uri="{BB962C8B-B14F-4D97-AF65-F5344CB8AC3E}">
        <p14:creationId xmlns:p14="http://schemas.microsoft.com/office/powerpoint/2010/main" val="503484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220EE-329D-21AA-77E4-E15D2A17FFA3}"/>
            </a:ext>
          </a:extLst>
        </p:cNvPr>
        <p:cNvGrpSpPr/>
        <p:nvPr/>
      </p:nvGrpSpPr>
      <p:grpSpPr>
        <a:xfrm>
          <a:off x="0" y="0"/>
          <a:ext cx="0" cy="0"/>
          <a:chOff x="0" y="0"/>
          <a:chExt cx="0" cy="0"/>
        </a:xfrm>
      </p:grpSpPr>
      <p:pic>
        <p:nvPicPr>
          <p:cNvPr id="6" name="Graphic 5" descr="Cloud outline">
            <a:extLst>
              <a:ext uri="{FF2B5EF4-FFF2-40B4-BE49-F238E27FC236}">
                <a16:creationId xmlns:a16="http://schemas.microsoft.com/office/drawing/2014/main" id="{BB538862-FAAE-F22A-B827-81A3AECF1A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6128" y="1199082"/>
            <a:ext cx="1558413" cy="155841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23E12E7-8D28-0CE9-6CA2-05FB4CAF58E1}"/>
                  </a:ext>
                </a:extLst>
              </p:cNvPr>
              <p:cNvSpPr txBox="1"/>
              <p:nvPr/>
            </p:nvSpPr>
            <p:spPr>
              <a:xfrm>
                <a:off x="5408268" y="1843787"/>
                <a:ext cx="486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𝑐𝑘</m:t>
                      </m:r>
                    </m:oMath>
                  </m:oMathPara>
                </a14:m>
                <a:endParaRPr lang="en-US" dirty="0"/>
              </a:p>
            </p:txBody>
          </p:sp>
        </mc:Choice>
        <mc:Fallback xmlns="">
          <p:sp>
            <p:nvSpPr>
              <p:cNvPr id="9" name="TextBox 8">
                <a:extLst>
                  <a:ext uri="{FF2B5EF4-FFF2-40B4-BE49-F238E27FC236}">
                    <a16:creationId xmlns:a16="http://schemas.microsoft.com/office/drawing/2014/main" id="{123E12E7-8D28-0CE9-6CA2-05FB4CAF58E1}"/>
                  </a:ext>
                </a:extLst>
              </p:cNvPr>
              <p:cNvSpPr txBox="1">
                <a:spLocks noRot="1" noChangeAspect="1" noMove="1" noResize="1" noEditPoints="1" noAdjustHandles="1" noChangeArrowheads="1" noChangeShapeType="1" noTextEdit="1"/>
              </p:cNvSpPr>
              <p:nvPr/>
            </p:nvSpPr>
            <p:spPr>
              <a:xfrm>
                <a:off x="5408268" y="1843787"/>
                <a:ext cx="486352" cy="369332"/>
              </a:xfrm>
              <a:prstGeom prst="rect">
                <a:avLst/>
              </a:prstGeom>
              <a:blipFill>
                <a:blip r:embed="rId5"/>
                <a:stretch>
                  <a:fillRect/>
                </a:stretch>
              </a:blipFill>
            </p:spPr>
            <p:txBody>
              <a:bodyPr/>
              <a:lstStyle/>
              <a:p>
                <a:r>
                  <a:rPr lang="en-US">
                    <a:noFill/>
                  </a:rPr>
                  <a:t> </a:t>
                </a:r>
              </a:p>
            </p:txBody>
          </p:sp>
        </mc:Fallback>
      </mc:AlternateContent>
      <p:sp>
        <p:nvSpPr>
          <p:cNvPr id="21" name="Title 1">
            <a:extLst>
              <a:ext uri="{FF2B5EF4-FFF2-40B4-BE49-F238E27FC236}">
                <a16:creationId xmlns:a16="http://schemas.microsoft.com/office/drawing/2014/main" id="{8EC19FFA-D393-B0BB-3D3A-D06F000A4150}"/>
              </a:ext>
            </a:extLst>
          </p:cNvPr>
          <p:cNvSpPr txBox="1">
            <a:spLocks/>
          </p:cNvSpPr>
          <p:nvPr/>
        </p:nvSpPr>
        <p:spPr>
          <a:xfrm>
            <a:off x="336884" y="528332"/>
            <a:ext cx="11325060" cy="771079"/>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3600" dirty="0"/>
              <a:t>Take 2: Single Theorem Cleanup</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2B9E770-BFD8-8FC8-876D-9E1F08407745}"/>
                  </a:ext>
                </a:extLst>
              </p:cNvPr>
              <p:cNvSpPr txBox="1"/>
              <p:nvPr/>
            </p:nvSpPr>
            <p:spPr>
              <a:xfrm>
                <a:off x="4227743" y="3333290"/>
                <a:ext cx="3458383" cy="542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𝑝</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𝐹𝐻𝐸</m:t>
                          </m:r>
                        </m:sub>
                      </m:sSub>
                      <m:r>
                        <a:rPr lang="en-US" sz="2800" b="0" i="1" smtClean="0">
                          <a:latin typeface="Cambria Math" panose="02040503050406030204" pitchFamily="18" charset="0"/>
                        </a:rPr>
                        <m:t> , </m:t>
                      </m:r>
                      <m:r>
                        <a:rPr lang="en-US" sz="2800" b="0" i="1" smtClean="0">
                          <a:latin typeface="Cambria Math" panose="02040503050406030204" pitchFamily="18" charset="0"/>
                        </a:rPr>
                        <m:t>𝑝</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𝑂𝐺</m:t>
                          </m:r>
                        </m:sub>
                      </m:sSub>
                      <m:r>
                        <a:rPr lang="en-US" sz="2800" b="0" i="1" smtClean="0">
                          <a:latin typeface="Cambria Math" panose="02040503050406030204" pitchFamily="18" charset="0"/>
                        </a:rPr>
                        <m:t>,</m:t>
                      </m:r>
                    </m:oMath>
                  </m:oMathPara>
                </a14:m>
                <a:endParaRPr lang="en-US" sz="2800" dirty="0"/>
              </a:p>
            </p:txBody>
          </p:sp>
        </mc:Choice>
        <mc:Fallback xmlns="">
          <p:sp>
            <p:nvSpPr>
              <p:cNvPr id="39" name="TextBox 38">
                <a:extLst>
                  <a:ext uri="{FF2B5EF4-FFF2-40B4-BE49-F238E27FC236}">
                    <a16:creationId xmlns:a16="http://schemas.microsoft.com/office/drawing/2014/main" id="{E2B9E770-BFD8-8FC8-876D-9E1F08407745}"/>
                  </a:ext>
                </a:extLst>
              </p:cNvPr>
              <p:cNvSpPr txBox="1">
                <a:spLocks noRot="1" noChangeAspect="1" noMove="1" noResize="1" noEditPoints="1" noAdjustHandles="1" noChangeArrowheads="1" noChangeShapeType="1" noTextEdit="1"/>
              </p:cNvSpPr>
              <p:nvPr/>
            </p:nvSpPr>
            <p:spPr>
              <a:xfrm>
                <a:off x="4227743" y="3333290"/>
                <a:ext cx="3458383" cy="542136"/>
              </a:xfrm>
              <a:prstGeom prst="rect">
                <a:avLst/>
              </a:prstGeom>
              <a:blipFill>
                <a:blip r:embed="rId6"/>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9EAA191-AE54-8685-75D1-6A213D257D97}"/>
                  </a:ext>
                </a:extLst>
              </p:cNvPr>
              <p:cNvSpPr txBox="1"/>
              <p:nvPr/>
            </p:nvSpPr>
            <p:spPr>
              <a:xfrm>
                <a:off x="2983042" y="5494609"/>
                <a:ext cx="667062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𝑃𝑟𝑜𝑜</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𝑓</m:t>
                          </m:r>
                        </m:e>
                        <m:sup>
                          <m:r>
                            <a:rPr lang="en-US" sz="2800" b="0" i="1" dirty="0" smtClean="0">
                              <a:latin typeface="Cambria Math" panose="02040503050406030204" pitchFamily="18" charset="0"/>
                            </a:rPr>
                            <m:t>∗</m:t>
                          </m:r>
                        </m:sup>
                      </m:sSup>
                      <m:r>
                        <a:rPr lang="en-US" sz="2800" i="1" dirty="0" smtClean="0">
                          <a:latin typeface="Cambria Math" panose="02040503050406030204" pitchFamily="18" charset="0"/>
                        </a:rPr>
                        <m:t> = </m:t>
                      </m:r>
                      <m:r>
                        <a:rPr lang="en-US" sz="2800" b="0" i="1" smtClean="0">
                          <a:latin typeface="Cambria Math" panose="02040503050406030204" pitchFamily="18" charset="0"/>
                        </a:rPr>
                        <m:t>{</m:t>
                      </m:r>
                      <m:r>
                        <a:rPr lang="en-US" sz="2800" b="0" i="1" smtClean="0">
                          <a:latin typeface="Cambria Math" panose="02040503050406030204" pitchFamily="18" charset="0"/>
                        </a:rPr>
                        <m:t>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𝑤</m:t>
                          </m:r>
                        </m:sub>
                      </m:sSub>
                      <m:r>
                        <a:rPr lang="en-US" sz="2800" b="0" i="1" smtClean="0">
                          <a:latin typeface="Cambria Math" panose="02040503050406030204" pitchFamily="18" charset="0"/>
                        </a:rPr>
                        <m:t> , </m:t>
                      </m:r>
                      <m:r>
                        <a:rPr lang="en-US" sz="2800" b="0" i="1" smtClean="0">
                          <a:latin typeface="Cambria Math" panose="02040503050406030204" pitchFamily="18" charset="0"/>
                        </a:rPr>
                        <m:t>𝑝𝑟𝑜𝑜𝑓</m:t>
                      </m:r>
                      <m:r>
                        <a:rPr lang="en-US" sz="2800" b="0" i="1" smtClean="0">
                          <a:latin typeface="Cambria Math" panose="02040503050406030204" pitchFamily="18" charset="0"/>
                        </a:rPr>
                        <m:t> </m:t>
                      </m:r>
                      <m:r>
                        <a:rPr lang="en-US" sz="2800" b="0" i="1" smtClean="0">
                          <a:latin typeface="Cambria Math" panose="02040503050406030204" pitchFamily="18" charset="0"/>
                        </a:rPr>
                        <m:t>𝑜𝑓</m:t>
                      </m:r>
                      <m:r>
                        <a:rPr lang="en-US" sz="2800" b="0" i="1" smtClean="0">
                          <a:latin typeface="Cambria Math" panose="02040503050406030204" pitchFamily="18" charset="0"/>
                        </a:rPr>
                        <m:t> </m:t>
                      </m:r>
                      <m:r>
                        <a:rPr lang="en-US" sz="2800" b="0" i="1" smtClean="0">
                          <a:latin typeface="Cambria Math" panose="02040503050406030204" pitchFamily="18" charset="0"/>
                        </a:rPr>
                        <m:t>𝑆𝑡𝑎𝑡𝑒𝑚𝑒𝑛</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𝑡</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oMath>
                  </m:oMathPara>
                </a14:m>
                <a:endParaRPr lang="en-US" sz="2800" dirty="0"/>
              </a:p>
            </p:txBody>
          </p:sp>
        </mc:Choice>
        <mc:Fallback xmlns="">
          <p:sp>
            <p:nvSpPr>
              <p:cNvPr id="41" name="TextBox 40">
                <a:extLst>
                  <a:ext uri="{FF2B5EF4-FFF2-40B4-BE49-F238E27FC236}">
                    <a16:creationId xmlns:a16="http://schemas.microsoft.com/office/drawing/2014/main" id="{79EAA191-AE54-8685-75D1-6A213D257D97}"/>
                  </a:ext>
                </a:extLst>
              </p:cNvPr>
              <p:cNvSpPr txBox="1">
                <a:spLocks noRot="1" noChangeAspect="1" noMove="1" noResize="1" noEditPoints="1" noAdjustHandles="1" noChangeArrowheads="1" noChangeShapeType="1" noTextEdit="1"/>
              </p:cNvSpPr>
              <p:nvPr/>
            </p:nvSpPr>
            <p:spPr>
              <a:xfrm>
                <a:off x="2983042" y="5494609"/>
                <a:ext cx="6670623" cy="523220"/>
              </a:xfrm>
              <a:prstGeom prst="rect">
                <a:avLst/>
              </a:prstGeom>
              <a:blipFill>
                <a:blip r:embed="rId7"/>
                <a:stretch>
                  <a:fillRect b="-23810"/>
                </a:stretch>
              </a:blipFill>
            </p:spPr>
            <p:txBody>
              <a:bodyPr/>
              <a:lstStyle/>
              <a:p>
                <a:r>
                  <a:rPr lang="en-US">
                    <a:noFill/>
                  </a:rPr>
                  <a:t> </a:t>
                </a:r>
              </a:p>
            </p:txBody>
          </p:sp>
        </mc:Fallback>
      </mc:AlternateContent>
      <p:pic>
        <p:nvPicPr>
          <p:cNvPr id="2" name="Graphic 1" descr="Box with solid fill">
            <a:extLst>
              <a:ext uri="{FF2B5EF4-FFF2-40B4-BE49-F238E27FC236}">
                <a16:creationId xmlns:a16="http://schemas.microsoft.com/office/drawing/2014/main" id="{8D15125A-615F-AF07-0B84-2A0C1D3056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48402" y="2876090"/>
            <a:ext cx="914400" cy="9144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3A2DBF1-644E-8A9A-D72F-109F3E423C52}"/>
                  </a:ext>
                </a:extLst>
              </p:cNvPr>
              <p:cNvSpPr txBox="1"/>
              <p:nvPr/>
            </p:nvSpPr>
            <p:spPr>
              <a:xfrm>
                <a:off x="7775093" y="3669002"/>
                <a:ext cx="1447832" cy="646331"/>
              </a:xfrm>
              <a:prstGeom prst="rect">
                <a:avLst/>
              </a:prstGeom>
              <a:noFill/>
            </p:spPr>
            <p:txBody>
              <a:bodyPr wrap="none" rtlCol="0">
                <a:spAutoFit/>
              </a:bodyPr>
              <a:lstStyle/>
              <a:p>
                <a:pPr algn="ctr"/>
                <a:r>
                  <a:rPr lang="en-US" dirty="0"/>
                  <a:t>commitment</a:t>
                </a:r>
              </a:p>
              <a:p>
                <a:pPr algn="ctr"/>
                <a:r>
                  <a:rPr lang="en-US" dirty="0"/>
                  <a:t>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𝜌</m:t>
                        </m:r>
                      </m:e>
                      <m:sub>
                        <m:r>
                          <a:rPr lang="en-US" b="0" i="1" smtClean="0">
                            <a:latin typeface="Cambria Math" panose="02040503050406030204" pitchFamily="18" charset="0"/>
                          </a:rPr>
                          <m:t>𝐸𝑁𝐶</m:t>
                        </m:r>
                      </m:sub>
                    </m:sSub>
                  </m:oMath>
                </a14:m>
                <a:endParaRPr lang="en-US" dirty="0"/>
              </a:p>
            </p:txBody>
          </p:sp>
        </mc:Choice>
        <mc:Fallback xmlns="">
          <p:sp>
            <p:nvSpPr>
              <p:cNvPr id="3" name="TextBox 2">
                <a:extLst>
                  <a:ext uri="{FF2B5EF4-FFF2-40B4-BE49-F238E27FC236}">
                    <a16:creationId xmlns:a16="http://schemas.microsoft.com/office/drawing/2014/main" id="{03A2DBF1-644E-8A9A-D72F-109F3E423C52}"/>
                  </a:ext>
                </a:extLst>
              </p:cNvPr>
              <p:cNvSpPr txBox="1">
                <a:spLocks noRot="1" noChangeAspect="1" noMove="1" noResize="1" noEditPoints="1" noAdjustHandles="1" noChangeArrowheads="1" noChangeShapeType="1" noTextEdit="1"/>
              </p:cNvSpPr>
              <p:nvPr/>
            </p:nvSpPr>
            <p:spPr>
              <a:xfrm>
                <a:off x="7775093" y="3669002"/>
                <a:ext cx="1447832" cy="646331"/>
              </a:xfrm>
              <a:prstGeom prst="rect">
                <a:avLst/>
              </a:prstGeom>
              <a:blipFill>
                <a:blip r:embed="rId10"/>
                <a:stretch>
                  <a:fillRect l="-3478" t="-3846" r="-2609"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AA79A7-DE02-23D8-0E68-99F560385201}"/>
                  </a:ext>
                </a:extLst>
              </p:cNvPr>
              <p:cNvSpPr txBox="1"/>
              <p:nvPr/>
            </p:nvSpPr>
            <p:spPr>
              <a:xfrm>
                <a:off x="9288673" y="3296297"/>
                <a:ext cx="4203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08AA79A7-DE02-23D8-0E68-99F560385201}"/>
                  </a:ext>
                </a:extLst>
              </p:cNvPr>
              <p:cNvSpPr txBox="1">
                <a:spLocks noRot="1" noChangeAspect="1" noMove="1" noResize="1" noEditPoints="1" noAdjustHandles="1" noChangeArrowheads="1" noChangeShapeType="1" noTextEdit="1"/>
              </p:cNvSpPr>
              <p:nvPr/>
            </p:nvSpPr>
            <p:spPr>
              <a:xfrm>
                <a:off x="9288673" y="3296297"/>
                <a:ext cx="420308" cy="523220"/>
              </a:xfrm>
              <a:prstGeom prst="rect">
                <a:avLst/>
              </a:prstGeom>
              <a:blipFill>
                <a:blip r:embed="rId11"/>
                <a:stretch>
                  <a:fillRect l="-5882" r="-588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93010F4-B7A7-B24A-F73F-94B56C2B64E6}"/>
                  </a:ext>
                </a:extLst>
              </p:cNvPr>
              <p:cNvSpPr txBox="1"/>
              <p:nvPr/>
            </p:nvSpPr>
            <p:spPr>
              <a:xfrm>
                <a:off x="4419807" y="4529764"/>
                <a:ext cx="4270080" cy="523220"/>
              </a:xfrm>
              <a:prstGeom prst="rect">
                <a:avLst/>
              </a:prstGeom>
              <a:noFill/>
            </p:spPr>
            <p:txBody>
              <a:bodyPr wrap="none" rtlCol="0">
                <a:spAutoFit/>
              </a:bodyPr>
              <a:lstStyle/>
              <a:p>
                <a:r>
                  <a:rPr lang="en-US" sz="2800" b="0" dirty="0"/>
                  <a:t>s</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highlight>
                          <a:srgbClr val="00FF00"/>
                        </a:highlight>
                        <a:latin typeface="Cambria Math" panose="02040503050406030204" pitchFamily="18" charset="0"/>
                      </a:rPr>
                      <m:t>𝑠</m:t>
                    </m:r>
                    <m:sSub>
                      <m:sSubPr>
                        <m:ctrlPr>
                          <a:rPr lang="en-US" sz="2800" b="0" i="1" smtClean="0">
                            <a:highlight>
                              <a:srgbClr val="00FF00"/>
                            </a:highlight>
                            <a:latin typeface="Cambria Math" panose="02040503050406030204" pitchFamily="18" charset="0"/>
                          </a:rPr>
                        </m:ctrlPr>
                      </m:sSubPr>
                      <m:e>
                        <m:r>
                          <a:rPr lang="en-US" sz="2800" b="0" i="1" smtClean="0">
                            <a:highlight>
                              <a:srgbClr val="00FF00"/>
                            </a:highlight>
                            <a:latin typeface="Cambria Math" panose="02040503050406030204" pitchFamily="18" charset="0"/>
                          </a:rPr>
                          <m:t>𝑘</m:t>
                        </m:r>
                      </m:e>
                      <m:sub>
                        <m:r>
                          <a:rPr lang="en-US" sz="2800" b="0" i="1" smtClean="0">
                            <a:highlight>
                              <a:srgbClr val="00FF00"/>
                            </a:highlight>
                            <a:latin typeface="Cambria Math" panose="02040503050406030204" pitchFamily="18" charset="0"/>
                          </a:rPr>
                          <m:t>𝐹𝐻𝐸</m:t>
                        </m:r>
                      </m:sub>
                    </m:sSub>
                    <m:r>
                      <a:rPr lang="en-US" sz="2800" b="0" i="1" smtClean="0">
                        <a:latin typeface="Cambria Math" panose="02040503050406030204" pitchFamily="18" charset="0"/>
                      </a:rPr>
                      <m:t> , </m:t>
                    </m:r>
                    <m:r>
                      <a:rPr lang="en-US" sz="2800" b="0" i="1" smtClean="0">
                        <a:latin typeface="Cambria Math" panose="02040503050406030204" pitchFamily="18" charset="0"/>
                      </a:rPr>
                      <m:t>𝑠</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𝑂𝐺</m:t>
                        </m:r>
                      </m:sub>
                    </m:sSub>
                    <m:r>
                      <a:rPr lang="en-US" sz="2800" b="0" i="1" smtClean="0">
                        <a:latin typeface="Cambria Math" panose="02040503050406030204" pitchFamily="18" charset="0"/>
                      </a:rPr>
                      <m:t>,</m:t>
                    </m:r>
                  </m:oMath>
                </a14:m>
                <a:r>
                  <a:rPr lang="en-US" sz="2800" dirty="0"/>
                  <a:t> </a:t>
                </a:r>
                <a14:m>
                  <m:oMath xmlns:m="http://schemas.openxmlformats.org/officeDocument/2006/math">
                    <m:sSub>
                      <m:sSubPr>
                        <m:ctrlPr>
                          <a:rPr lang="en-US" sz="2800" i="1">
                            <a:highlight>
                              <a:srgbClr val="00FF00"/>
                            </a:highlight>
                            <a:latin typeface="Cambria Math" panose="02040503050406030204" pitchFamily="18" charset="0"/>
                          </a:rPr>
                        </m:ctrlPr>
                      </m:sSubPr>
                      <m:e>
                        <m:r>
                          <a:rPr lang="en-US" sz="2800" i="1">
                            <a:highlight>
                              <a:srgbClr val="00FF00"/>
                            </a:highlight>
                            <a:latin typeface="Cambria Math" panose="02040503050406030204" pitchFamily="18" charset="0"/>
                          </a:rPr>
                          <m:t>𝜌</m:t>
                        </m:r>
                      </m:e>
                      <m:sub>
                        <m:r>
                          <a:rPr lang="en-US" sz="2800" i="1">
                            <a:highlight>
                              <a:srgbClr val="00FF00"/>
                            </a:highlight>
                            <a:latin typeface="Cambria Math" panose="02040503050406030204" pitchFamily="18" charset="0"/>
                          </a:rPr>
                          <m:t>𝐸𝑁𝐶</m:t>
                        </m:r>
                      </m:sub>
                    </m:sSub>
                    <m:r>
                      <a:rPr lang="en-US" sz="2800" b="0" i="1" smtClean="0">
                        <a:latin typeface="Cambria Math" panose="02040503050406030204" pitchFamily="18" charset="0"/>
                      </a:rPr>
                      <m:t>,</m:t>
                    </m:r>
                  </m:oMath>
                </a14:m>
                <a:endParaRPr lang="en-US" sz="2800" dirty="0"/>
              </a:p>
            </p:txBody>
          </p:sp>
        </mc:Choice>
        <mc:Fallback xmlns="">
          <p:sp>
            <p:nvSpPr>
              <p:cNvPr id="5" name="TextBox 4">
                <a:extLst>
                  <a:ext uri="{FF2B5EF4-FFF2-40B4-BE49-F238E27FC236}">
                    <a16:creationId xmlns:a16="http://schemas.microsoft.com/office/drawing/2014/main" id="{793010F4-B7A7-B24A-F73F-94B56C2B64E6}"/>
                  </a:ext>
                </a:extLst>
              </p:cNvPr>
              <p:cNvSpPr txBox="1">
                <a:spLocks noRot="1" noChangeAspect="1" noMove="1" noResize="1" noEditPoints="1" noAdjustHandles="1" noChangeArrowheads="1" noChangeShapeType="1" noTextEdit="1"/>
              </p:cNvSpPr>
              <p:nvPr/>
            </p:nvSpPr>
            <p:spPr>
              <a:xfrm>
                <a:off x="4419807" y="4529764"/>
                <a:ext cx="4270080" cy="523220"/>
              </a:xfrm>
              <a:prstGeom prst="rect">
                <a:avLst/>
              </a:prstGeom>
              <a:blipFill>
                <a:blip r:embed="rId12"/>
                <a:stretch>
                  <a:fillRect l="-3264" t="-11905" b="-33333"/>
                </a:stretch>
              </a:blipFill>
            </p:spPr>
            <p:txBody>
              <a:bodyPr/>
              <a:lstStyle/>
              <a:p>
                <a:r>
                  <a:rPr lang="en-US">
                    <a:noFill/>
                  </a:rPr>
                  <a:t> </a:t>
                </a:r>
              </a:p>
            </p:txBody>
          </p:sp>
        </mc:Fallback>
      </mc:AlternateContent>
      <p:pic>
        <p:nvPicPr>
          <p:cNvPr id="7" name="Graphic 6" descr="Packing Box Open with solid fill">
            <a:extLst>
              <a:ext uri="{FF2B5EF4-FFF2-40B4-BE49-F238E27FC236}">
                <a16:creationId xmlns:a16="http://schemas.microsoft.com/office/drawing/2014/main" id="{070FB734-5D93-AC98-A7A4-35F4E825B7E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89887" y="4191137"/>
            <a:ext cx="914400" cy="914400"/>
          </a:xfrm>
          <a:prstGeom prst="rect">
            <a:avLst/>
          </a:prstGeom>
        </p:spPr>
      </p:pic>
      <p:sp>
        <p:nvSpPr>
          <p:cNvPr id="8" name="TextBox 7">
            <a:extLst>
              <a:ext uri="{FF2B5EF4-FFF2-40B4-BE49-F238E27FC236}">
                <a16:creationId xmlns:a16="http://schemas.microsoft.com/office/drawing/2014/main" id="{4452276E-B2EA-C365-9181-900140358125}"/>
              </a:ext>
            </a:extLst>
          </p:cNvPr>
          <p:cNvSpPr txBox="1"/>
          <p:nvPr/>
        </p:nvSpPr>
        <p:spPr>
          <a:xfrm>
            <a:off x="8745756" y="5029356"/>
            <a:ext cx="976549" cy="369332"/>
          </a:xfrm>
          <a:prstGeom prst="rect">
            <a:avLst/>
          </a:prstGeom>
          <a:noFill/>
        </p:spPr>
        <p:txBody>
          <a:bodyPr wrap="none" rtlCol="0">
            <a:spAutoFit/>
          </a:bodyPr>
          <a:lstStyle/>
          <a:p>
            <a:pPr algn="ctr"/>
            <a:r>
              <a:rPr lang="en-US" dirty="0"/>
              <a:t>opening</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896B6C8-8F83-E221-F317-F0CA07061178}"/>
                  </a:ext>
                </a:extLst>
              </p:cNvPr>
              <p:cNvSpPr txBox="1"/>
              <p:nvPr/>
            </p:nvSpPr>
            <p:spPr>
              <a:xfrm>
                <a:off x="9653665" y="4546934"/>
                <a:ext cx="4203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dirty="0"/>
              </a:p>
            </p:txBody>
          </p:sp>
        </mc:Choice>
        <mc:Fallback xmlns="">
          <p:sp>
            <p:nvSpPr>
              <p:cNvPr id="10" name="TextBox 9">
                <a:extLst>
                  <a:ext uri="{FF2B5EF4-FFF2-40B4-BE49-F238E27FC236}">
                    <a16:creationId xmlns:a16="http://schemas.microsoft.com/office/drawing/2014/main" id="{7896B6C8-8F83-E221-F317-F0CA07061178}"/>
                  </a:ext>
                </a:extLst>
              </p:cNvPr>
              <p:cNvSpPr txBox="1">
                <a:spLocks noRot="1" noChangeAspect="1" noMove="1" noResize="1" noEditPoints="1" noAdjustHandles="1" noChangeArrowheads="1" noChangeShapeType="1" noTextEdit="1"/>
              </p:cNvSpPr>
              <p:nvPr/>
            </p:nvSpPr>
            <p:spPr>
              <a:xfrm>
                <a:off x="9653665" y="4546934"/>
                <a:ext cx="420308" cy="523220"/>
              </a:xfrm>
              <a:prstGeom prst="rect">
                <a:avLst/>
              </a:prstGeom>
              <a:blipFill>
                <a:blip r:embed="rId15"/>
                <a:stretch>
                  <a:fillRect l="-8824" r="-5882" b="-21429"/>
                </a:stretch>
              </a:blipFill>
            </p:spPr>
            <p:txBody>
              <a:bodyPr/>
              <a:lstStyle/>
              <a:p>
                <a:r>
                  <a:rPr lang="en-US">
                    <a:noFill/>
                  </a:rPr>
                  <a:t> </a:t>
                </a:r>
              </a:p>
            </p:txBody>
          </p:sp>
        </mc:Fallback>
      </mc:AlternateContent>
    </p:spTree>
    <p:extLst>
      <p:ext uri="{BB962C8B-B14F-4D97-AF65-F5344CB8AC3E}">
        <p14:creationId xmlns:p14="http://schemas.microsoft.com/office/powerpoint/2010/main" val="1464471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B6136-2D04-CAD5-9E35-DB07AC948C68}"/>
            </a:ext>
          </a:extLst>
        </p:cNvPr>
        <p:cNvGrpSpPr/>
        <p:nvPr/>
      </p:nvGrpSpPr>
      <p:grpSpPr>
        <a:xfrm>
          <a:off x="0" y="0"/>
          <a:ext cx="0" cy="0"/>
          <a:chOff x="0" y="0"/>
          <a:chExt cx="0" cy="0"/>
        </a:xfrm>
      </p:grpSpPr>
      <p:pic>
        <p:nvPicPr>
          <p:cNvPr id="6" name="Graphic 5" descr="Cloud outline">
            <a:extLst>
              <a:ext uri="{FF2B5EF4-FFF2-40B4-BE49-F238E27FC236}">
                <a16:creationId xmlns:a16="http://schemas.microsoft.com/office/drawing/2014/main" id="{0FE3FF69-A11A-714D-A84C-C1E8AE2250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6128" y="1199082"/>
            <a:ext cx="1558413" cy="155841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4C79760-840E-0B70-C347-6B8BA71F937E}"/>
                  </a:ext>
                </a:extLst>
              </p:cNvPr>
              <p:cNvSpPr txBox="1"/>
              <p:nvPr/>
            </p:nvSpPr>
            <p:spPr>
              <a:xfrm>
                <a:off x="5408268" y="1843787"/>
                <a:ext cx="486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𝑐𝑘</m:t>
                      </m:r>
                    </m:oMath>
                  </m:oMathPara>
                </a14:m>
                <a:endParaRPr lang="en-US" dirty="0"/>
              </a:p>
            </p:txBody>
          </p:sp>
        </mc:Choice>
        <mc:Fallback xmlns="">
          <p:sp>
            <p:nvSpPr>
              <p:cNvPr id="9" name="TextBox 8">
                <a:extLst>
                  <a:ext uri="{FF2B5EF4-FFF2-40B4-BE49-F238E27FC236}">
                    <a16:creationId xmlns:a16="http://schemas.microsoft.com/office/drawing/2014/main" id="{A4C79760-840E-0B70-C347-6B8BA71F937E}"/>
                  </a:ext>
                </a:extLst>
              </p:cNvPr>
              <p:cNvSpPr txBox="1">
                <a:spLocks noRot="1" noChangeAspect="1" noMove="1" noResize="1" noEditPoints="1" noAdjustHandles="1" noChangeArrowheads="1" noChangeShapeType="1" noTextEdit="1"/>
              </p:cNvSpPr>
              <p:nvPr/>
            </p:nvSpPr>
            <p:spPr>
              <a:xfrm>
                <a:off x="5408268" y="1843787"/>
                <a:ext cx="486352" cy="369332"/>
              </a:xfrm>
              <a:prstGeom prst="rect">
                <a:avLst/>
              </a:prstGeom>
              <a:blipFill>
                <a:blip r:embed="rId5"/>
                <a:stretch>
                  <a:fillRect/>
                </a:stretch>
              </a:blipFill>
            </p:spPr>
            <p:txBody>
              <a:bodyPr/>
              <a:lstStyle/>
              <a:p>
                <a:r>
                  <a:rPr lang="en-US">
                    <a:noFill/>
                  </a:rPr>
                  <a:t> </a:t>
                </a:r>
              </a:p>
            </p:txBody>
          </p:sp>
        </mc:Fallback>
      </mc:AlternateContent>
      <p:sp>
        <p:nvSpPr>
          <p:cNvPr id="21" name="Title 1">
            <a:extLst>
              <a:ext uri="{FF2B5EF4-FFF2-40B4-BE49-F238E27FC236}">
                <a16:creationId xmlns:a16="http://schemas.microsoft.com/office/drawing/2014/main" id="{B0F04ABB-06B7-34DC-B0F2-A4F2CA984699}"/>
              </a:ext>
            </a:extLst>
          </p:cNvPr>
          <p:cNvSpPr txBox="1">
            <a:spLocks/>
          </p:cNvSpPr>
          <p:nvPr/>
        </p:nvSpPr>
        <p:spPr>
          <a:xfrm>
            <a:off x="336884" y="528332"/>
            <a:ext cx="11325060" cy="771079"/>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3600" dirty="0"/>
              <a:t>Take 2: Single Theorem Cleanup</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878E94D-EAF9-E80E-C730-B7CE22BB31CF}"/>
                  </a:ext>
                </a:extLst>
              </p:cNvPr>
              <p:cNvSpPr txBox="1"/>
              <p:nvPr/>
            </p:nvSpPr>
            <p:spPr>
              <a:xfrm>
                <a:off x="4227743" y="3333290"/>
                <a:ext cx="3458383" cy="542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𝑝</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𝐹𝐻𝐸</m:t>
                          </m:r>
                        </m:sub>
                      </m:sSub>
                      <m:r>
                        <a:rPr lang="en-US" sz="2800" b="0" i="1" smtClean="0">
                          <a:latin typeface="Cambria Math" panose="02040503050406030204" pitchFamily="18" charset="0"/>
                        </a:rPr>
                        <m:t> , </m:t>
                      </m:r>
                      <m:r>
                        <a:rPr lang="en-US" sz="2800" b="0" i="1" smtClean="0">
                          <a:latin typeface="Cambria Math" panose="02040503050406030204" pitchFamily="18" charset="0"/>
                        </a:rPr>
                        <m:t>𝑝</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𝑂𝐺</m:t>
                          </m:r>
                        </m:sub>
                      </m:sSub>
                      <m:r>
                        <a:rPr lang="en-US" sz="2800" b="0" i="1" smtClean="0">
                          <a:latin typeface="Cambria Math" panose="02040503050406030204" pitchFamily="18" charset="0"/>
                        </a:rPr>
                        <m:t>,</m:t>
                      </m:r>
                    </m:oMath>
                  </m:oMathPara>
                </a14:m>
                <a:endParaRPr lang="en-US" sz="2800" dirty="0"/>
              </a:p>
            </p:txBody>
          </p:sp>
        </mc:Choice>
        <mc:Fallback xmlns="">
          <p:sp>
            <p:nvSpPr>
              <p:cNvPr id="39" name="TextBox 38">
                <a:extLst>
                  <a:ext uri="{FF2B5EF4-FFF2-40B4-BE49-F238E27FC236}">
                    <a16:creationId xmlns:a16="http://schemas.microsoft.com/office/drawing/2014/main" id="{F878E94D-EAF9-E80E-C730-B7CE22BB31CF}"/>
                  </a:ext>
                </a:extLst>
              </p:cNvPr>
              <p:cNvSpPr txBox="1">
                <a:spLocks noRot="1" noChangeAspect="1" noMove="1" noResize="1" noEditPoints="1" noAdjustHandles="1" noChangeArrowheads="1" noChangeShapeType="1" noTextEdit="1"/>
              </p:cNvSpPr>
              <p:nvPr/>
            </p:nvSpPr>
            <p:spPr>
              <a:xfrm>
                <a:off x="4227743" y="3333290"/>
                <a:ext cx="3458383" cy="542136"/>
              </a:xfrm>
              <a:prstGeom prst="rect">
                <a:avLst/>
              </a:prstGeom>
              <a:blipFill>
                <a:blip r:embed="rId6"/>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FFB40BB-8511-2E39-FD12-3930B41FDEE2}"/>
                  </a:ext>
                </a:extLst>
              </p:cNvPr>
              <p:cNvSpPr txBox="1"/>
              <p:nvPr/>
            </p:nvSpPr>
            <p:spPr>
              <a:xfrm>
                <a:off x="2983042" y="5494609"/>
                <a:ext cx="667062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𝑃𝑟𝑜𝑜</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𝑓</m:t>
                          </m:r>
                        </m:e>
                        <m:sup>
                          <m:r>
                            <a:rPr lang="en-US" sz="2800" b="0" i="1" dirty="0" smtClean="0">
                              <a:latin typeface="Cambria Math" panose="02040503050406030204" pitchFamily="18" charset="0"/>
                            </a:rPr>
                            <m:t>∗</m:t>
                          </m:r>
                        </m:sup>
                      </m:sSup>
                      <m:r>
                        <a:rPr lang="en-US" sz="2800" i="1" dirty="0" smtClean="0">
                          <a:latin typeface="Cambria Math" panose="02040503050406030204" pitchFamily="18" charset="0"/>
                        </a:rPr>
                        <m:t> = </m:t>
                      </m:r>
                      <m:r>
                        <a:rPr lang="en-US" sz="2800" b="0" i="1" smtClean="0">
                          <a:latin typeface="Cambria Math" panose="02040503050406030204" pitchFamily="18" charset="0"/>
                        </a:rPr>
                        <m:t>{</m:t>
                      </m:r>
                      <m:r>
                        <a:rPr lang="en-US" sz="2800" b="0" i="1" smtClean="0">
                          <a:latin typeface="Cambria Math" panose="02040503050406030204" pitchFamily="18" charset="0"/>
                        </a:rPr>
                        <m:t>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𝑤</m:t>
                          </m:r>
                        </m:sub>
                      </m:sSub>
                      <m:r>
                        <a:rPr lang="en-US" sz="2800" b="0" i="1" smtClean="0">
                          <a:latin typeface="Cambria Math" panose="02040503050406030204" pitchFamily="18" charset="0"/>
                        </a:rPr>
                        <m:t> , </m:t>
                      </m:r>
                      <m:r>
                        <a:rPr lang="en-US" sz="2800" b="0" i="1" smtClean="0">
                          <a:latin typeface="Cambria Math" panose="02040503050406030204" pitchFamily="18" charset="0"/>
                        </a:rPr>
                        <m:t>𝑝𝑟𝑜𝑜𝑓</m:t>
                      </m:r>
                      <m:r>
                        <a:rPr lang="en-US" sz="2800" b="0" i="1" smtClean="0">
                          <a:latin typeface="Cambria Math" panose="02040503050406030204" pitchFamily="18" charset="0"/>
                        </a:rPr>
                        <m:t> </m:t>
                      </m:r>
                      <m:r>
                        <a:rPr lang="en-US" sz="2800" b="0" i="1" smtClean="0">
                          <a:latin typeface="Cambria Math" panose="02040503050406030204" pitchFamily="18" charset="0"/>
                        </a:rPr>
                        <m:t>𝑜𝑓</m:t>
                      </m:r>
                      <m:r>
                        <a:rPr lang="en-US" sz="2800" b="0" i="1" smtClean="0">
                          <a:latin typeface="Cambria Math" panose="02040503050406030204" pitchFamily="18" charset="0"/>
                        </a:rPr>
                        <m:t> </m:t>
                      </m:r>
                      <m:r>
                        <a:rPr lang="en-US" sz="2800" b="0" i="1" smtClean="0">
                          <a:latin typeface="Cambria Math" panose="02040503050406030204" pitchFamily="18" charset="0"/>
                        </a:rPr>
                        <m:t>𝑆𝑡𝑎𝑡𝑒𝑚𝑒𝑛</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𝑡</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oMath>
                  </m:oMathPara>
                </a14:m>
                <a:endParaRPr lang="en-US" sz="2800" dirty="0"/>
              </a:p>
            </p:txBody>
          </p:sp>
        </mc:Choice>
        <mc:Fallback xmlns="">
          <p:sp>
            <p:nvSpPr>
              <p:cNvPr id="41" name="TextBox 40">
                <a:extLst>
                  <a:ext uri="{FF2B5EF4-FFF2-40B4-BE49-F238E27FC236}">
                    <a16:creationId xmlns:a16="http://schemas.microsoft.com/office/drawing/2014/main" id="{6FFB40BB-8511-2E39-FD12-3930B41FDEE2}"/>
                  </a:ext>
                </a:extLst>
              </p:cNvPr>
              <p:cNvSpPr txBox="1">
                <a:spLocks noRot="1" noChangeAspect="1" noMove="1" noResize="1" noEditPoints="1" noAdjustHandles="1" noChangeArrowheads="1" noChangeShapeType="1" noTextEdit="1"/>
              </p:cNvSpPr>
              <p:nvPr/>
            </p:nvSpPr>
            <p:spPr>
              <a:xfrm>
                <a:off x="2983042" y="5494609"/>
                <a:ext cx="6670623" cy="523220"/>
              </a:xfrm>
              <a:prstGeom prst="rect">
                <a:avLst/>
              </a:prstGeom>
              <a:blipFill>
                <a:blip r:embed="rId7"/>
                <a:stretch>
                  <a:fillRect b="-23810"/>
                </a:stretch>
              </a:blipFill>
            </p:spPr>
            <p:txBody>
              <a:bodyPr/>
              <a:lstStyle/>
              <a:p>
                <a:r>
                  <a:rPr lang="en-US">
                    <a:noFill/>
                  </a:rPr>
                  <a:t> </a:t>
                </a:r>
              </a:p>
            </p:txBody>
          </p:sp>
        </mc:Fallback>
      </mc:AlternateContent>
      <p:pic>
        <p:nvPicPr>
          <p:cNvPr id="2" name="Graphic 1" descr="Box with solid fill">
            <a:extLst>
              <a:ext uri="{FF2B5EF4-FFF2-40B4-BE49-F238E27FC236}">
                <a16:creationId xmlns:a16="http://schemas.microsoft.com/office/drawing/2014/main" id="{3A828E22-0CB3-58CA-963B-158A72806B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48402" y="2876090"/>
            <a:ext cx="914400" cy="9144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E664BA8-F54C-3C79-ED90-E7C4623BF930}"/>
                  </a:ext>
                </a:extLst>
              </p:cNvPr>
              <p:cNvSpPr txBox="1"/>
              <p:nvPr/>
            </p:nvSpPr>
            <p:spPr>
              <a:xfrm>
                <a:off x="7761467" y="3669002"/>
                <a:ext cx="1475084" cy="646331"/>
              </a:xfrm>
              <a:prstGeom prst="rect">
                <a:avLst/>
              </a:prstGeom>
              <a:noFill/>
            </p:spPr>
            <p:txBody>
              <a:bodyPr wrap="none" rtlCol="0">
                <a:spAutoFit/>
              </a:bodyPr>
              <a:lstStyle/>
              <a:p>
                <a:pPr algn="ctr"/>
                <a:r>
                  <a:rPr lang="en-US" dirty="0"/>
                  <a:t>Commitment</a:t>
                </a:r>
              </a:p>
              <a:p>
                <a:pPr algn="ctr"/>
                <a:r>
                  <a:rPr lang="en-US" dirty="0"/>
                  <a:t>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𝜌</m:t>
                        </m:r>
                      </m:e>
                      <m:sub>
                        <m:r>
                          <a:rPr lang="en-US" b="0" i="1" smtClean="0">
                            <a:latin typeface="Cambria Math" panose="02040503050406030204" pitchFamily="18" charset="0"/>
                          </a:rPr>
                          <m:t>𝐸𝑁𝐶</m:t>
                        </m:r>
                      </m:sub>
                    </m:sSub>
                  </m:oMath>
                </a14:m>
                <a:endParaRPr lang="en-US" dirty="0"/>
              </a:p>
            </p:txBody>
          </p:sp>
        </mc:Choice>
        <mc:Fallback xmlns="">
          <p:sp>
            <p:nvSpPr>
              <p:cNvPr id="3" name="TextBox 2">
                <a:extLst>
                  <a:ext uri="{FF2B5EF4-FFF2-40B4-BE49-F238E27FC236}">
                    <a16:creationId xmlns:a16="http://schemas.microsoft.com/office/drawing/2014/main" id="{CE664BA8-F54C-3C79-ED90-E7C4623BF930}"/>
                  </a:ext>
                </a:extLst>
              </p:cNvPr>
              <p:cNvSpPr txBox="1">
                <a:spLocks noRot="1" noChangeAspect="1" noMove="1" noResize="1" noEditPoints="1" noAdjustHandles="1" noChangeArrowheads="1" noChangeShapeType="1" noTextEdit="1"/>
              </p:cNvSpPr>
              <p:nvPr/>
            </p:nvSpPr>
            <p:spPr>
              <a:xfrm>
                <a:off x="7761467" y="3669002"/>
                <a:ext cx="1475084" cy="646331"/>
              </a:xfrm>
              <a:prstGeom prst="rect">
                <a:avLst/>
              </a:prstGeom>
              <a:blipFill>
                <a:blip r:embed="rId10"/>
                <a:stretch>
                  <a:fillRect l="-3419" t="-3846" r="-2564"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9C4649D-E0AA-0107-8DEB-6274DD037E88}"/>
                  </a:ext>
                </a:extLst>
              </p:cNvPr>
              <p:cNvSpPr txBox="1"/>
              <p:nvPr/>
            </p:nvSpPr>
            <p:spPr>
              <a:xfrm>
                <a:off x="11169295" y="3167390"/>
                <a:ext cx="4203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A9C4649D-E0AA-0107-8DEB-6274DD037E88}"/>
                  </a:ext>
                </a:extLst>
              </p:cNvPr>
              <p:cNvSpPr txBox="1">
                <a:spLocks noRot="1" noChangeAspect="1" noMove="1" noResize="1" noEditPoints="1" noAdjustHandles="1" noChangeArrowheads="1" noChangeShapeType="1" noTextEdit="1"/>
              </p:cNvSpPr>
              <p:nvPr/>
            </p:nvSpPr>
            <p:spPr>
              <a:xfrm>
                <a:off x="11169295" y="3167390"/>
                <a:ext cx="420308" cy="523220"/>
              </a:xfrm>
              <a:prstGeom prst="rect">
                <a:avLst/>
              </a:prstGeom>
              <a:blipFill>
                <a:blip r:embed="rId11"/>
                <a:stretch>
                  <a:fillRect l="-5882" r="-5882" b="-21429"/>
                </a:stretch>
              </a:blipFill>
            </p:spPr>
            <p:txBody>
              <a:bodyPr/>
              <a:lstStyle/>
              <a:p>
                <a:r>
                  <a:rPr lang="en-US">
                    <a:noFill/>
                  </a:rPr>
                  <a:t> </a:t>
                </a:r>
              </a:p>
            </p:txBody>
          </p:sp>
        </mc:Fallback>
      </mc:AlternateContent>
      <p:pic>
        <p:nvPicPr>
          <p:cNvPr id="5" name="Graphic 4" descr="Box with solid fill">
            <a:extLst>
              <a:ext uri="{FF2B5EF4-FFF2-40B4-BE49-F238E27FC236}">
                <a16:creationId xmlns:a16="http://schemas.microsoft.com/office/drawing/2014/main" id="{C0502CA7-F340-3160-2E6F-CCEBAE7FF0A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69381" y="2896130"/>
            <a:ext cx="914400" cy="9144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E64E23-942B-9518-C04D-5119CBF16AFC}"/>
                  </a:ext>
                </a:extLst>
              </p:cNvPr>
              <p:cNvSpPr txBox="1"/>
              <p:nvPr/>
            </p:nvSpPr>
            <p:spPr>
              <a:xfrm>
                <a:off x="9682447" y="3689042"/>
                <a:ext cx="1475083" cy="646331"/>
              </a:xfrm>
              <a:prstGeom prst="rect">
                <a:avLst/>
              </a:prstGeom>
              <a:noFill/>
            </p:spPr>
            <p:txBody>
              <a:bodyPr wrap="none" rtlCol="0">
                <a:spAutoFit/>
              </a:bodyPr>
              <a:lstStyle/>
              <a:p>
                <a:pPr algn="ctr"/>
                <a:r>
                  <a:rPr lang="en-US" dirty="0"/>
                  <a:t>Commitment</a:t>
                </a:r>
              </a:p>
              <a:p>
                <a:pPr algn="ctr"/>
                <a:r>
                  <a:rPr lang="en-US" dirty="0"/>
                  <a:t>to </a:t>
                </a:r>
                <a14:m>
                  <m:oMath xmlns:m="http://schemas.openxmlformats.org/officeDocument/2006/math">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𝐹𝐻𝐸</m:t>
                        </m:r>
                      </m:sub>
                    </m:sSub>
                  </m:oMath>
                </a14:m>
                <a:endParaRPr lang="en-US" dirty="0"/>
              </a:p>
            </p:txBody>
          </p:sp>
        </mc:Choice>
        <mc:Fallback xmlns="">
          <p:sp>
            <p:nvSpPr>
              <p:cNvPr id="7" name="TextBox 6">
                <a:extLst>
                  <a:ext uri="{FF2B5EF4-FFF2-40B4-BE49-F238E27FC236}">
                    <a16:creationId xmlns:a16="http://schemas.microsoft.com/office/drawing/2014/main" id="{6CE64E23-942B-9518-C04D-5119CBF16AFC}"/>
                  </a:ext>
                </a:extLst>
              </p:cNvPr>
              <p:cNvSpPr txBox="1">
                <a:spLocks noRot="1" noChangeAspect="1" noMove="1" noResize="1" noEditPoints="1" noAdjustHandles="1" noChangeArrowheads="1" noChangeShapeType="1" noTextEdit="1"/>
              </p:cNvSpPr>
              <p:nvPr/>
            </p:nvSpPr>
            <p:spPr>
              <a:xfrm>
                <a:off x="9682447" y="3689042"/>
                <a:ext cx="1475083" cy="646331"/>
              </a:xfrm>
              <a:prstGeom prst="rect">
                <a:avLst/>
              </a:prstGeom>
              <a:blipFill>
                <a:blip r:embed="rId14"/>
                <a:stretch>
                  <a:fillRect l="-3419" t="-3846" r="-3419"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A3080B7-6DF8-798F-9A64-355BECD9CDF7}"/>
                  </a:ext>
                </a:extLst>
              </p:cNvPr>
              <p:cNvSpPr txBox="1"/>
              <p:nvPr/>
            </p:nvSpPr>
            <p:spPr>
              <a:xfrm>
                <a:off x="9308698" y="3338073"/>
                <a:ext cx="35458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3" name="TextBox 12">
                <a:extLst>
                  <a:ext uri="{FF2B5EF4-FFF2-40B4-BE49-F238E27FC236}">
                    <a16:creationId xmlns:a16="http://schemas.microsoft.com/office/drawing/2014/main" id="{7A3080B7-6DF8-798F-9A64-355BECD9CDF7}"/>
                  </a:ext>
                </a:extLst>
              </p:cNvPr>
              <p:cNvSpPr txBox="1">
                <a:spLocks noRot="1" noChangeAspect="1" noMove="1" noResize="1" noEditPoints="1" noAdjustHandles="1" noChangeArrowheads="1" noChangeShapeType="1" noTextEdit="1"/>
              </p:cNvSpPr>
              <p:nvPr/>
            </p:nvSpPr>
            <p:spPr>
              <a:xfrm>
                <a:off x="9308698" y="3338073"/>
                <a:ext cx="354584"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1002FDB-FF89-D512-78A0-5326A0588D2B}"/>
                  </a:ext>
                </a:extLst>
              </p:cNvPr>
              <p:cNvSpPr txBox="1"/>
              <p:nvPr/>
            </p:nvSpPr>
            <p:spPr>
              <a:xfrm>
                <a:off x="4419807" y="4529764"/>
                <a:ext cx="4270080" cy="523220"/>
              </a:xfrm>
              <a:prstGeom prst="rect">
                <a:avLst/>
              </a:prstGeom>
              <a:noFill/>
            </p:spPr>
            <p:txBody>
              <a:bodyPr wrap="none" rtlCol="0">
                <a:spAutoFit/>
              </a:bodyPr>
              <a:lstStyle/>
              <a:p>
                <a:r>
                  <a:rPr lang="en-US" sz="2800" b="0" dirty="0"/>
                  <a:t>s</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𝑠</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𝐹𝐻𝐸</m:t>
                        </m:r>
                      </m:sub>
                    </m:sSub>
                    <m:r>
                      <a:rPr lang="en-US" sz="2800" b="0" i="1" smtClean="0">
                        <a:latin typeface="Cambria Math" panose="02040503050406030204" pitchFamily="18" charset="0"/>
                      </a:rPr>
                      <m:t> , </m:t>
                    </m:r>
                    <m:r>
                      <a:rPr lang="en-US" sz="2800" b="0" i="1" smtClean="0">
                        <a:latin typeface="Cambria Math" panose="02040503050406030204" pitchFamily="18" charset="0"/>
                      </a:rPr>
                      <m:t>𝑠</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𝑂𝐺</m:t>
                        </m:r>
                      </m:sub>
                    </m:sSub>
                    <m:r>
                      <a:rPr lang="en-US" sz="2800" b="0" i="1" smtClean="0">
                        <a:latin typeface="Cambria Math" panose="02040503050406030204" pitchFamily="18" charset="0"/>
                      </a:rPr>
                      <m:t>,</m:t>
                    </m:r>
                  </m:oMath>
                </a14:m>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𝜌</m:t>
                        </m:r>
                      </m:e>
                      <m:sub>
                        <m:r>
                          <a:rPr lang="en-US" sz="2800" i="1">
                            <a:latin typeface="Cambria Math" panose="02040503050406030204" pitchFamily="18" charset="0"/>
                          </a:rPr>
                          <m:t>𝐸𝑁𝐶</m:t>
                        </m:r>
                      </m:sub>
                    </m:sSub>
                    <m:r>
                      <a:rPr lang="en-US" sz="2800" b="0" i="1" smtClean="0">
                        <a:latin typeface="Cambria Math" panose="02040503050406030204" pitchFamily="18" charset="0"/>
                      </a:rPr>
                      <m:t>,</m:t>
                    </m:r>
                  </m:oMath>
                </a14:m>
                <a:endParaRPr lang="en-US" sz="2800" dirty="0"/>
              </a:p>
            </p:txBody>
          </p:sp>
        </mc:Choice>
        <mc:Fallback xmlns="">
          <p:sp>
            <p:nvSpPr>
              <p:cNvPr id="14" name="TextBox 13">
                <a:extLst>
                  <a:ext uri="{FF2B5EF4-FFF2-40B4-BE49-F238E27FC236}">
                    <a16:creationId xmlns:a16="http://schemas.microsoft.com/office/drawing/2014/main" id="{F1002FDB-FF89-D512-78A0-5326A0588D2B}"/>
                  </a:ext>
                </a:extLst>
              </p:cNvPr>
              <p:cNvSpPr txBox="1">
                <a:spLocks noRot="1" noChangeAspect="1" noMove="1" noResize="1" noEditPoints="1" noAdjustHandles="1" noChangeArrowheads="1" noChangeShapeType="1" noTextEdit="1"/>
              </p:cNvSpPr>
              <p:nvPr/>
            </p:nvSpPr>
            <p:spPr>
              <a:xfrm>
                <a:off x="4419807" y="4529764"/>
                <a:ext cx="4270080" cy="523220"/>
              </a:xfrm>
              <a:prstGeom prst="rect">
                <a:avLst/>
              </a:prstGeom>
              <a:blipFill>
                <a:blip r:embed="rId16"/>
                <a:stretch>
                  <a:fillRect l="-3264" t="-11905" b="-33333"/>
                </a:stretch>
              </a:blipFill>
            </p:spPr>
            <p:txBody>
              <a:bodyPr/>
              <a:lstStyle/>
              <a:p>
                <a:r>
                  <a:rPr lang="en-US">
                    <a:noFill/>
                  </a:rPr>
                  <a:t> </a:t>
                </a:r>
              </a:p>
            </p:txBody>
          </p:sp>
        </mc:Fallback>
      </mc:AlternateContent>
      <p:pic>
        <p:nvPicPr>
          <p:cNvPr id="15" name="Graphic 14" descr="Packing Box Open with solid fill">
            <a:extLst>
              <a:ext uri="{FF2B5EF4-FFF2-40B4-BE49-F238E27FC236}">
                <a16:creationId xmlns:a16="http://schemas.microsoft.com/office/drawing/2014/main" id="{AA105842-D57E-04BC-48C0-92E7897657B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689887" y="4191137"/>
            <a:ext cx="914400" cy="914400"/>
          </a:xfrm>
          <a:prstGeom prst="rect">
            <a:avLst/>
          </a:prstGeom>
        </p:spPr>
      </p:pic>
      <p:sp>
        <p:nvSpPr>
          <p:cNvPr id="16" name="TextBox 15">
            <a:extLst>
              <a:ext uri="{FF2B5EF4-FFF2-40B4-BE49-F238E27FC236}">
                <a16:creationId xmlns:a16="http://schemas.microsoft.com/office/drawing/2014/main" id="{8BBE5623-92F3-5CAF-CF05-6BC2D7612EA6}"/>
              </a:ext>
            </a:extLst>
          </p:cNvPr>
          <p:cNvSpPr txBox="1"/>
          <p:nvPr/>
        </p:nvSpPr>
        <p:spPr>
          <a:xfrm>
            <a:off x="8745756" y="5029356"/>
            <a:ext cx="976549" cy="369332"/>
          </a:xfrm>
          <a:prstGeom prst="rect">
            <a:avLst/>
          </a:prstGeom>
          <a:noFill/>
        </p:spPr>
        <p:txBody>
          <a:bodyPr wrap="none" rtlCol="0">
            <a:spAutoFit/>
          </a:bodyPr>
          <a:lstStyle/>
          <a:p>
            <a:pPr algn="ctr"/>
            <a:r>
              <a:rPr lang="en-US" dirty="0"/>
              <a:t>opening</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52F7432-4CD8-DF8F-5886-1A44C838D6FE}"/>
                  </a:ext>
                </a:extLst>
              </p:cNvPr>
              <p:cNvSpPr txBox="1"/>
              <p:nvPr/>
            </p:nvSpPr>
            <p:spPr>
              <a:xfrm>
                <a:off x="10783781" y="4529764"/>
                <a:ext cx="4203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552F7432-4CD8-DF8F-5886-1A44C838D6FE}"/>
                  </a:ext>
                </a:extLst>
              </p:cNvPr>
              <p:cNvSpPr txBox="1">
                <a:spLocks noRot="1" noChangeAspect="1" noMove="1" noResize="1" noEditPoints="1" noAdjustHandles="1" noChangeArrowheads="1" noChangeShapeType="1" noTextEdit="1"/>
              </p:cNvSpPr>
              <p:nvPr/>
            </p:nvSpPr>
            <p:spPr>
              <a:xfrm>
                <a:off x="10783781" y="4529764"/>
                <a:ext cx="420308" cy="523220"/>
              </a:xfrm>
              <a:prstGeom prst="rect">
                <a:avLst/>
              </a:prstGeom>
              <a:blipFill>
                <a:blip r:embed="rId19"/>
                <a:stretch>
                  <a:fillRect l="-8824" r="-588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174B0EE-0DF5-FBF1-F488-4B2510F5F433}"/>
                  </a:ext>
                </a:extLst>
              </p:cNvPr>
              <p:cNvSpPr txBox="1"/>
              <p:nvPr/>
            </p:nvSpPr>
            <p:spPr>
              <a:xfrm>
                <a:off x="9784027" y="4529764"/>
                <a:ext cx="35458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8" name="TextBox 17">
                <a:extLst>
                  <a:ext uri="{FF2B5EF4-FFF2-40B4-BE49-F238E27FC236}">
                    <a16:creationId xmlns:a16="http://schemas.microsoft.com/office/drawing/2014/main" id="{3174B0EE-0DF5-FBF1-F488-4B2510F5F433}"/>
                  </a:ext>
                </a:extLst>
              </p:cNvPr>
              <p:cNvSpPr txBox="1">
                <a:spLocks noRot="1" noChangeAspect="1" noMove="1" noResize="1" noEditPoints="1" noAdjustHandles="1" noChangeArrowheads="1" noChangeShapeType="1" noTextEdit="1"/>
              </p:cNvSpPr>
              <p:nvPr/>
            </p:nvSpPr>
            <p:spPr>
              <a:xfrm>
                <a:off x="9784027" y="4529764"/>
                <a:ext cx="354584" cy="523220"/>
              </a:xfrm>
              <a:prstGeom prst="rect">
                <a:avLst/>
              </a:prstGeom>
              <a:blipFill>
                <a:blip r:embed="rId20"/>
                <a:stretch>
                  <a:fillRect/>
                </a:stretch>
              </a:blipFill>
            </p:spPr>
            <p:txBody>
              <a:bodyPr/>
              <a:lstStyle/>
              <a:p>
                <a:r>
                  <a:rPr lang="en-US">
                    <a:noFill/>
                  </a:rPr>
                  <a:t> </a:t>
                </a:r>
              </a:p>
            </p:txBody>
          </p:sp>
        </mc:Fallback>
      </mc:AlternateContent>
      <p:pic>
        <p:nvPicPr>
          <p:cNvPr id="19" name="Graphic 18" descr="Packing Box Open with solid fill">
            <a:extLst>
              <a:ext uri="{FF2B5EF4-FFF2-40B4-BE49-F238E27FC236}">
                <a16:creationId xmlns:a16="http://schemas.microsoft.com/office/drawing/2014/main" id="{F4F88946-B37D-2203-2E28-F453ECD7D4B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949574" y="4213885"/>
            <a:ext cx="914400" cy="914400"/>
          </a:xfrm>
          <a:prstGeom prst="rect">
            <a:avLst/>
          </a:prstGeom>
        </p:spPr>
      </p:pic>
      <p:sp>
        <p:nvSpPr>
          <p:cNvPr id="20" name="TextBox 19">
            <a:extLst>
              <a:ext uri="{FF2B5EF4-FFF2-40B4-BE49-F238E27FC236}">
                <a16:creationId xmlns:a16="http://schemas.microsoft.com/office/drawing/2014/main" id="{E0458544-EE31-05F0-1C6E-FD1A3112DD3B}"/>
              </a:ext>
            </a:extLst>
          </p:cNvPr>
          <p:cNvSpPr txBox="1"/>
          <p:nvPr/>
        </p:nvSpPr>
        <p:spPr>
          <a:xfrm>
            <a:off x="10005443" y="5052104"/>
            <a:ext cx="976549" cy="369332"/>
          </a:xfrm>
          <a:prstGeom prst="rect">
            <a:avLst/>
          </a:prstGeom>
          <a:noFill/>
        </p:spPr>
        <p:txBody>
          <a:bodyPr wrap="none" rtlCol="0">
            <a:spAutoFit/>
          </a:bodyPr>
          <a:lstStyle/>
          <a:p>
            <a:pPr algn="ctr"/>
            <a:r>
              <a:rPr lang="en-US" dirty="0"/>
              <a:t>opening</a:t>
            </a:r>
          </a:p>
        </p:txBody>
      </p:sp>
    </p:spTree>
    <p:extLst>
      <p:ext uri="{BB962C8B-B14F-4D97-AF65-F5344CB8AC3E}">
        <p14:creationId xmlns:p14="http://schemas.microsoft.com/office/powerpoint/2010/main" val="128032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1A5EBE-196F-50AB-2CB1-1742D7487D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8C1765-3282-00AB-B87A-1F1B5BE27059}"/>
              </a:ext>
            </a:extLst>
          </p:cNvPr>
          <p:cNvSpPr>
            <a:spLocks noGrp="1"/>
          </p:cNvSpPr>
          <p:nvPr>
            <p:ph type="title"/>
          </p:nvPr>
        </p:nvSpPr>
        <p:spPr>
          <a:xfrm>
            <a:off x="336884" y="441833"/>
            <a:ext cx="11325060" cy="771079"/>
          </a:xfrm>
        </p:spPr>
        <p:txBody>
          <a:bodyPr>
            <a:normAutofit/>
          </a:bodyPr>
          <a:lstStyle/>
          <a:p>
            <a:r>
              <a:rPr lang="en-US" sz="3600" dirty="0"/>
              <a:t>Motivation</a:t>
            </a:r>
          </a:p>
        </p:txBody>
      </p:sp>
      <p:sp>
        <p:nvSpPr>
          <p:cNvPr id="3" name="Content Placeholder 2">
            <a:extLst>
              <a:ext uri="{FF2B5EF4-FFF2-40B4-BE49-F238E27FC236}">
                <a16:creationId xmlns:a16="http://schemas.microsoft.com/office/drawing/2014/main" id="{C18F8A65-E1AA-6C96-8834-B06AADC465A1}"/>
              </a:ext>
            </a:extLst>
          </p:cNvPr>
          <p:cNvSpPr>
            <a:spLocks noGrp="1"/>
          </p:cNvSpPr>
          <p:nvPr>
            <p:ph idx="1"/>
          </p:nvPr>
        </p:nvSpPr>
        <p:spPr>
          <a:xfrm>
            <a:off x="336884" y="1708484"/>
            <a:ext cx="11325060" cy="4621185"/>
          </a:xfrm>
        </p:spPr>
        <p:txBody>
          <a:bodyPr>
            <a:normAutofit/>
          </a:bodyPr>
          <a:lstStyle/>
          <a:p>
            <a:pPr marL="0" indent="0">
              <a:buNone/>
            </a:pPr>
            <a:r>
              <a:rPr lang="en-US" dirty="0"/>
              <a:t>Sahai-Waters NIZK (from </a:t>
            </a:r>
            <a:r>
              <a:rPr lang="en-US" dirty="0" err="1"/>
              <a:t>iO</a:t>
            </a:r>
            <a:r>
              <a:rPr lang="en-US" dirty="0"/>
              <a:t>) has a deterministic prover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So the prover send the same proof for a given statement </a:t>
            </a:r>
          </a:p>
        </p:txBody>
      </p:sp>
      <p:pic>
        <p:nvPicPr>
          <p:cNvPr id="5" name="Graphic 4" descr="Female Profile with solid fill">
            <a:extLst>
              <a:ext uri="{FF2B5EF4-FFF2-40B4-BE49-F238E27FC236}">
                <a16:creationId xmlns:a16="http://schemas.microsoft.com/office/drawing/2014/main" id="{C16AA9D9-2FB1-F08C-62CF-32413CF835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6683" y="3134031"/>
            <a:ext cx="1366683" cy="1366683"/>
          </a:xfrm>
          <a:prstGeom prst="rect">
            <a:avLst/>
          </a:prstGeom>
        </p:spPr>
      </p:pic>
      <p:pic>
        <p:nvPicPr>
          <p:cNvPr id="7" name="Graphic 6" descr="Office worker female with solid fill">
            <a:extLst>
              <a:ext uri="{FF2B5EF4-FFF2-40B4-BE49-F238E27FC236}">
                <a16:creationId xmlns:a16="http://schemas.microsoft.com/office/drawing/2014/main" id="{0E89E946-6AB2-7E72-A3F6-65063304B8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60098" y="2993792"/>
            <a:ext cx="1506922" cy="1506922"/>
          </a:xfrm>
          <a:prstGeom prst="rect">
            <a:avLst/>
          </a:prstGeom>
        </p:spPr>
      </p:pic>
      <p:pic>
        <p:nvPicPr>
          <p:cNvPr id="18" name="Graphic 17" descr="Arrow Right with solid fill">
            <a:extLst>
              <a:ext uri="{FF2B5EF4-FFF2-40B4-BE49-F238E27FC236}">
                <a16:creationId xmlns:a16="http://schemas.microsoft.com/office/drawing/2014/main" id="{C28CDBF1-B546-7240-0682-4EA2DE8DC6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00261" y="2654839"/>
            <a:ext cx="1792942" cy="1366682"/>
          </a:xfrm>
          <a:prstGeom prst="rect">
            <a:avLst/>
          </a:prstGeom>
        </p:spPr>
      </p:pic>
      <p:pic>
        <p:nvPicPr>
          <p:cNvPr id="23" name="Graphic 22" descr="Speech outline">
            <a:extLst>
              <a:ext uri="{FF2B5EF4-FFF2-40B4-BE49-F238E27FC236}">
                <a16:creationId xmlns:a16="http://schemas.microsoft.com/office/drawing/2014/main" id="{20AEE808-28E3-89C7-B1BC-42DC33751E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2050023" y="2084309"/>
            <a:ext cx="1366683" cy="1366683"/>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6FE7028-BD27-8CF9-1BCD-79A6A6AAE58F}"/>
                  </a:ext>
                </a:extLst>
              </p:cNvPr>
              <p:cNvSpPr txBox="1"/>
              <p:nvPr/>
            </p:nvSpPr>
            <p:spPr>
              <a:xfrm>
                <a:off x="2179237" y="2470173"/>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ℒ</m:t>
                      </m:r>
                    </m:oMath>
                  </m:oMathPara>
                </a14:m>
                <a:endParaRPr lang="en-US" dirty="0"/>
              </a:p>
            </p:txBody>
          </p:sp>
        </mc:Choice>
        <mc:Fallback xmlns="">
          <p:sp>
            <p:nvSpPr>
              <p:cNvPr id="27" name="TextBox 26">
                <a:extLst>
                  <a:ext uri="{FF2B5EF4-FFF2-40B4-BE49-F238E27FC236}">
                    <a16:creationId xmlns:a16="http://schemas.microsoft.com/office/drawing/2014/main" id="{36FE7028-BD27-8CF9-1BCD-79A6A6AAE58F}"/>
                  </a:ext>
                </a:extLst>
              </p:cNvPr>
              <p:cNvSpPr txBox="1">
                <a:spLocks noRot="1" noChangeAspect="1" noMove="1" noResize="1" noEditPoints="1" noAdjustHandles="1" noChangeArrowheads="1" noChangeShapeType="1" noTextEdit="1"/>
              </p:cNvSpPr>
              <p:nvPr/>
            </p:nvSpPr>
            <p:spPr>
              <a:xfrm>
                <a:off x="2179237" y="2470173"/>
                <a:ext cx="1113363" cy="369332"/>
              </a:xfrm>
              <a:prstGeom prst="rect">
                <a:avLst/>
              </a:prstGeom>
              <a:blipFill>
                <a:blip r:embed="rId11"/>
                <a:stretch>
                  <a:fillRect b="-16667"/>
                </a:stretch>
              </a:blipFill>
            </p:spPr>
            <p:txBody>
              <a:bodyPr/>
              <a:lstStyle/>
              <a:p>
                <a:r>
                  <a:rPr lang="en-US">
                    <a:noFill/>
                  </a:rPr>
                  <a:t> </a:t>
                </a:r>
              </a:p>
            </p:txBody>
          </p:sp>
        </mc:Fallback>
      </mc:AlternateContent>
      <p:pic>
        <p:nvPicPr>
          <p:cNvPr id="9" name="Graphic 8" descr="Cloud outline">
            <a:extLst>
              <a:ext uri="{FF2B5EF4-FFF2-40B4-BE49-F238E27FC236}">
                <a16:creationId xmlns:a16="http://schemas.microsoft.com/office/drawing/2014/main" id="{FB78BF91-460C-09E0-15E8-4B38100673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59495" y="1925105"/>
            <a:ext cx="914400" cy="9144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1143D46-77B5-93DD-9874-77DEA0D46C06}"/>
                  </a:ext>
                </a:extLst>
              </p:cNvPr>
              <p:cNvSpPr txBox="1"/>
              <p:nvPr/>
            </p:nvSpPr>
            <p:spPr>
              <a:xfrm>
                <a:off x="4661930" y="2270628"/>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𝑐𝑟𝑠</m:t>
                      </m:r>
                    </m:oMath>
                  </m:oMathPara>
                </a14:m>
                <a:endParaRPr lang="en-US" dirty="0"/>
              </a:p>
            </p:txBody>
          </p:sp>
        </mc:Choice>
        <mc:Fallback xmlns="">
          <p:sp>
            <p:nvSpPr>
              <p:cNvPr id="10" name="TextBox 9">
                <a:extLst>
                  <a:ext uri="{FF2B5EF4-FFF2-40B4-BE49-F238E27FC236}">
                    <a16:creationId xmlns:a16="http://schemas.microsoft.com/office/drawing/2014/main" id="{51143D46-77B5-93DD-9874-77DEA0D46C06}"/>
                  </a:ext>
                </a:extLst>
              </p:cNvPr>
              <p:cNvSpPr txBox="1">
                <a:spLocks noRot="1" noChangeAspect="1" noMove="1" noResize="1" noEditPoints="1" noAdjustHandles="1" noChangeArrowheads="1" noChangeShapeType="1" noTextEdit="1"/>
              </p:cNvSpPr>
              <p:nvPr/>
            </p:nvSpPr>
            <p:spPr>
              <a:xfrm>
                <a:off x="4661930" y="2270628"/>
                <a:ext cx="1113363" cy="369332"/>
              </a:xfrm>
              <a:prstGeom prst="rect">
                <a:avLst/>
              </a:prstGeom>
              <a:blipFill>
                <a:blip r:embed="rId14"/>
                <a:stretch>
                  <a:fillRect/>
                </a:stretch>
              </a:blipFill>
            </p:spPr>
            <p:txBody>
              <a:bodyPr/>
              <a:lstStyle/>
              <a:p>
                <a:r>
                  <a:rPr lang="en-US">
                    <a:noFill/>
                  </a:rPr>
                  <a:t> </a:t>
                </a:r>
              </a:p>
            </p:txBody>
          </p:sp>
        </mc:Fallback>
      </mc:AlternateContent>
      <p:pic>
        <p:nvPicPr>
          <p:cNvPr id="13" name="Graphic 12" descr="Speech outline">
            <a:extLst>
              <a:ext uri="{FF2B5EF4-FFF2-40B4-BE49-F238E27FC236}">
                <a16:creationId xmlns:a16="http://schemas.microsoft.com/office/drawing/2014/main" id="{59FAD9FF-9E8E-61FA-3127-A338DB2DEC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2384938" y="3104675"/>
            <a:ext cx="1113363" cy="1113363"/>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188EA32-12A3-FD5C-DEBD-18DB60E95F1E}"/>
                  </a:ext>
                </a:extLst>
              </p:cNvPr>
              <p:cNvSpPr txBox="1"/>
              <p:nvPr/>
            </p:nvSpPr>
            <p:spPr>
              <a:xfrm>
                <a:off x="2590731" y="3392971"/>
                <a:ext cx="6840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𝑦𝑒𝑎h</m:t>
                      </m:r>
                    </m:oMath>
                  </m:oMathPara>
                </a14:m>
                <a:endParaRPr lang="en-US" dirty="0"/>
              </a:p>
            </p:txBody>
          </p:sp>
        </mc:Choice>
        <mc:Fallback xmlns="">
          <p:sp>
            <p:nvSpPr>
              <p:cNvPr id="14" name="TextBox 13">
                <a:extLst>
                  <a:ext uri="{FF2B5EF4-FFF2-40B4-BE49-F238E27FC236}">
                    <a16:creationId xmlns:a16="http://schemas.microsoft.com/office/drawing/2014/main" id="{D188EA32-12A3-FD5C-DEBD-18DB60E95F1E}"/>
                  </a:ext>
                </a:extLst>
              </p:cNvPr>
              <p:cNvSpPr txBox="1">
                <a:spLocks noRot="1" noChangeAspect="1" noMove="1" noResize="1" noEditPoints="1" noAdjustHandles="1" noChangeArrowheads="1" noChangeShapeType="1" noTextEdit="1"/>
              </p:cNvSpPr>
              <p:nvPr/>
            </p:nvSpPr>
            <p:spPr>
              <a:xfrm>
                <a:off x="2590731" y="3392971"/>
                <a:ext cx="684026" cy="369332"/>
              </a:xfrm>
              <a:prstGeom prst="rect">
                <a:avLst/>
              </a:prstGeom>
              <a:blipFill>
                <a:blip r:embed="rId15"/>
                <a:stretch>
                  <a:fillRect l="-3704" r="-3704" b="-13333"/>
                </a:stretch>
              </a:blipFill>
            </p:spPr>
            <p:txBody>
              <a:bodyPr/>
              <a:lstStyle/>
              <a:p>
                <a:r>
                  <a:rPr lang="en-US">
                    <a:noFill/>
                  </a:rPr>
                  <a:t> </a:t>
                </a:r>
              </a:p>
            </p:txBody>
          </p:sp>
        </mc:Fallback>
      </mc:AlternateContent>
    </p:spTree>
    <p:extLst>
      <p:ext uri="{BB962C8B-B14F-4D97-AF65-F5344CB8AC3E}">
        <p14:creationId xmlns:p14="http://schemas.microsoft.com/office/powerpoint/2010/main" val="775483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BCEE4-0588-DFF8-FE42-7617CEB68B1A}"/>
            </a:ext>
          </a:extLst>
        </p:cNvPr>
        <p:cNvGrpSpPr/>
        <p:nvPr/>
      </p:nvGrpSpPr>
      <p:grpSpPr>
        <a:xfrm>
          <a:off x="0" y="0"/>
          <a:ext cx="0" cy="0"/>
          <a:chOff x="0" y="0"/>
          <a:chExt cx="0" cy="0"/>
        </a:xfrm>
      </p:grpSpPr>
      <p:pic>
        <p:nvPicPr>
          <p:cNvPr id="6" name="Graphic 5" descr="Cloud outline">
            <a:extLst>
              <a:ext uri="{FF2B5EF4-FFF2-40B4-BE49-F238E27FC236}">
                <a16:creationId xmlns:a16="http://schemas.microsoft.com/office/drawing/2014/main" id="{7E538E94-9AB2-014B-69DA-6B2BB67C3B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6128" y="1199082"/>
            <a:ext cx="1558413" cy="155841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69F9A0A-C8CF-CAF7-02A3-BD5F31244480}"/>
                  </a:ext>
                </a:extLst>
              </p:cNvPr>
              <p:cNvSpPr txBox="1"/>
              <p:nvPr/>
            </p:nvSpPr>
            <p:spPr>
              <a:xfrm>
                <a:off x="5408268" y="1843787"/>
                <a:ext cx="486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𝑐𝑘</m:t>
                      </m:r>
                    </m:oMath>
                  </m:oMathPara>
                </a14:m>
                <a:endParaRPr lang="en-US" dirty="0"/>
              </a:p>
            </p:txBody>
          </p:sp>
        </mc:Choice>
        <mc:Fallback xmlns="">
          <p:sp>
            <p:nvSpPr>
              <p:cNvPr id="9" name="TextBox 8">
                <a:extLst>
                  <a:ext uri="{FF2B5EF4-FFF2-40B4-BE49-F238E27FC236}">
                    <a16:creationId xmlns:a16="http://schemas.microsoft.com/office/drawing/2014/main" id="{D69F9A0A-C8CF-CAF7-02A3-BD5F31244480}"/>
                  </a:ext>
                </a:extLst>
              </p:cNvPr>
              <p:cNvSpPr txBox="1">
                <a:spLocks noRot="1" noChangeAspect="1" noMove="1" noResize="1" noEditPoints="1" noAdjustHandles="1" noChangeArrowheads="1" noChangeShapeType="1" noTextEdit="1"/>
              </p:cNvSpPr>
              <p:nvPr/>
            </p:nvSpPr>
            <p:spPr>
              <a:xfrm>
                <a:off x="5408268" y="1843787"/>
                <a:ext cx="486352" cy="369332"/>
              </a:xfrm>
              <a:prstGeom prst="rect">
                <a:avLst/>
              </a:prstGeom>
              <a:blipFill>
                <a:blip r:embed="rId5"/>
                <a:stretch>
                  <a:fillRect/>
                </a:stretch>
              </a:blipFill>
            </p:spPr>
            <p:txBody>
              <a:bodyPr/>
              <a:lstStyle/>
              <a:p>
                <a:r>
                  <a:rPr lang="en-US">
                    <a:noFill/>
                  </a:rPr>
                  <a:t> </a:t>
                </a:r>
              </a:p>
            </p:txBody>
          </p:sp>
        </mc:Fallback>
      </mc:AlternateContent>
      <p:sp>
        <p:nvSpPr>
          <p:cNvPr id="21" name="Title 1">
            <a:extLst>
              <a:ext uri="{FF2B5EF4-FFF2-40B4-BE49-F238E27FC236}">
                <a16:creationId xmlns:a16="http://schemas.microsoft.com/office/drawing/2014/main" id="{07DB4317-44E0-81B8-8522-12B69020833C}"/>
              </a:ext>
            </a:extLst>
          </p:cNvPr>
          <p:cNvSpPr txBox="1">
            <a:spLocks/>
          </p:cNvSpPr>
          <p:nvPr/>
        </p:nvSpPr>
        <p:spPr>
          <a:xfrm>
            <a:off x="336884" y="528332"/>
            <a:ext cx="11325060" cy="771079"/>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3600" dirty="0"/>
              <a:t>Take 2: Single Theorem Cleanup</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E0EDBD0-E64C-1CAF-2BE2-D96744B56FCF}"/>
                  </a:ext>
                </a:extLst>
              </p:cNvPr>
              <p:cNvSpPr txBox="1"/>
              <p:nvPr/>
            </p:nvSpPr>
            <p:spPr>
              <a:xfrm>
                <a:off x="4227743" y="3333290"/>
                <a:ext cx="3458383" cy="542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𝑝</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𝐹𝐻𝐸</m:t>
                          </m:r>
                        </m:sub>
                      </m:sSub>
                      <m:r>
                        <a:rPr lang="en-US" sz="2800" b="0" i="1" smtClean="0">
                          <a:latin typeface="Cambria Math" panose="02040503050406030204" pitchFamily="18" charset="0"/>
                        </a:rPr>
                        <m:t> , </m:t>
                      </m:r>
                      <m:r>
                        <a:rPr lang="en-US" sz="2800" b="0" i="1" smtClean="0">
                          <a:latin typeface="Cambria Math" panose="02040503050406030204" pitchFamily="18" charset="0"/>
                        </a:rPr>
                        <m:t>𝑝</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𝑂𝐺</m:t>
                          </m:r>
                        </m:sub>
                      </m:sSub>
                      <m:r>
                        <a:rPr lang="en-US" sz="2800" b="0" i="1" smtClean="0">
                          <a:latin typeface="Cambria Math" panose="02040503050406030204" pitchFamily="18" charset="0"/>
                        </a:rPr>
                        <m:t>,</m:t>
                      </m:r>
                    </m:oMath>
                  </m:oMathPara>
                </a14:m>
                <a:endParaRPr lang="en-US" sz="2800" dirty="0"/>
              </a:p>
            </p:txBody>
          </p:sp>
        </mc:Choice>
        <mc:Fallback xmlns="">
          <p:sp>
            <p:nvSpPr>
              <p:cNvPr id="39" name="TextBox 38">
                <a:extLst>
                  <a:ext uri="{FF2B5EF4-FFF2-40B4-BE49-F238E27FC236}">
                    <a16:creationId xmlns:a16="http://schemas.microsoft.com/office/drawing/2014/main" id="{AE0EDBD0-E64C-1CAF-2BE2-D96744B56FCF}"/>
                  </a:ext>
                </a:extLst>
              </p:cNvPr>
              <p:cNvSpPr txBox="1">
                <a:spLocks noRot="1" noChangeAspect="1" noMove="1" noResize="1" noEditPoints="1" noAdjustHandles="1" noChangeArrowheads="1" noChangeShapeType="1" noTextEdit="1"/>
              </p:cNvSpPr>
              <p:nvPr/>
            </p:nvSpPr>
            <p:spPr>
              <a:xfrm>
                <a:off x="4227743" y="3333290"/>
                <a:ext cx="3458383" cy="542136"/>
              </a:xfrm>
              <a:prstGeom prst="rect">
                <a:avLst/>
              </a:prstGeom>
              <a:blipFill>
                <a:blip r:embed="rId6"/>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39392CB-408A-4A6F-C437-93954DD65D3B}"/>
                  </a:ext>
                </a:extLst>
              </p:cNvPr>
              <p:cNvSpPr txBox="1"/>
              <p:nvPr/>
            </p:nvSpPr>
            <p:spPr>
              <a:xfrm>
                <a:off x="2983042" y="5494609"/>
                <a:ext cx="667062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𝑃𝑟𝑜𝑜</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𝑓</m:t>
                          </m:r>
                        </m:e>
                        <m:sup>
                          <m:r>
                            <a:rPr lang="en-US" sz="2800" b="0" i="1" dirty="0" smtClean="0">
                              <a:latin typeface="Cambria Math" panose="02040503050406030204" pitchFamily="18" charset="0"/>
                            </a:rPr>
                            <m:t>∗</m:t>
                          </m:r>
                        </m:sup>
                      </m:sSup>
                      <m:r>
                        <a:rPr lang="en-US" sz="2800" i="1" dirty="0" smtClean="0">
                          <a:latin typeface="Cambria Math" panose="02040503050406030204" pitchFamily="18" charset="0"/>
                        </a:rPr>
                        <m:t> = </m:t>
                      </m:r>
                      <m:r>
                        <a:rPr lang="en-US" sz="2800" b="0" i="1" smtClean="0">
                          <a:latin typeface="Cambria Math" panose="02040503050406030204" pitchFamily="18" charset="0"/>
                        </a:rPr>
                        <m:t>{</m:t>
                      </m:r>
                      <m:r>
                        <a:rPr lang="en-US" sz="2800" b="0" i="1" smtClean="0">
                          <a:latin typeface="Cambria Math" panose="02040503050406030204" pitchFamily="18" charset="0"/>
                        </a:rPr>
                        <m:t>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𝑤</m:t>
                          </m:r>
                        </m:sub>
                      </m:sSub>
                      <m:r>
                        <a:rPr lang="en-US" sz="2800" b="0" i="1" smtClean="0">
                          <a:latin typeface="Cambria Math" panose="02040503050406030204" pitchFamily="18" charset="0"/>
                        </a:rPr>
                        <m:t> , </m:t>
                      </m:r>
                      <m:r>
                        <a:rPr lang="en-US" sz="2800" b="0" i="1" smtClean="0">
                          <a:latin typeface="Cambria Math" panose="02040503050406030204" pitchFamily="18" charset="0"/>
                        </a:rPr>
                        <m:t>𝑝𝑟𝑜𝑜𝑓</m:t>
                      </m:r>
                      <m:r>
                        <a:rPr lang="en-US" sz="2800" b="0" i="1" smtClean="0">
                          <a:latin typeface="Cambria Math" panose="02040503050406030204" pitchFamily="18" charset="0"/>
                        </a:rPr>
                        <m:t> </m:t>
                      </m:r>
                      <m:r>
                        <a:rPr lang="en-US" sz="2800" b="0" i="1" smtClean="0">
                          <a:latin typeface="Cambria Math" panose="02040503050406030204" pitchFamily="18" charset="0"/>
                        </a:rPr>
                        <m:t>𝑜𝑓</m:t>
                      </m:r>
                      <m:r>
                        <a:rPr lang="en-US" sz="2800" b="0" i="1" smtClean="0">
                          <a:latin typeface="Cambria Math" panose="02040503050406030204" pitchFamily="18" charset="0"/>
                        </a:rPr>
                        <m:t> </m:t>
                      </m:r>
                      <m:r>
                        <a:rPr lang="en-US" sz="2800" b="0" i="1" smtClean="0">
                          <a:latin typeface="Cambria Math" panose="02040503050406030204" pitchFamily="18" charset="0"/>
                        </a:rPr>
                        <m:t>𝑆𝑡𝑎𝑡𝑒𝑚𝑒𝑛</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𝑡</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oMath>
                  </m:oMathPara>
                </a14:m>
                <a:endParaRPr lang="en-US" sz="2800" dirty="0"/>
              </a:p>
            </p:txBody>
          </p:sp>
        </mc:Choice>
        <mc:Fallback xmlns="">
          <p:sp>
            <p:nvSpPr>
              <p:cNvPr id="41" name="TextBox 40">
                <a:extLst>
                  <a:ext uri="{FF2B5EF4-FFF2-40B4-BE49-F238E27FC236}">
                    <a16:creationId xmlns:a16="http://schemas.microsoft.com/office/drawing/2014/main" id="{439392CB-408A-4A6F-C437-93954DD65D3B}"/>
                  </a:ext>
                </a:extLst>
              </p:cNvPr>
              <p:cNvSpPr txBox="1">
                <a:spLocks noRot="1" noChangeAspect="1" noMove="1" noResize="1" noEditPoints="1" noAdjustHandles="1" noChangeArrowheads="1" noChangeShapeType="1" noTextEdit="1"/>
              </p:cNvSpPr>
              <p:nvPr/>
            </p:nvSpPr>
            <p:spPr>
              <a:xfrm>
                <a:off x="2983042" y="5494609"/>
                <a:ext cx="6670623" cy="523220"/>
              </a:xfrm>
              <a:prstGeom prst="rect">
                <a:avLst/>
              </a:prstGeom>
              <a:blipFill>
                <a:blip r:embed="rId7"/>
                <a:stretch>
                  <a:fillRect b="-23810"/>
                </a:stretch>
              </a:blipFill>
            </p:spPr>
            <p:txBody>
              <a:bodyPr/>
              <a:lstStyle/>
              <a:p>
                <a:r>
                  <a:rPr lang="en-US">
                    <a:noFill/>
                  </a:rPr>
                  <a:t> </a:t>
                </a:r>
              </a:p>
            </p:txBody>
          </p:sp>
        </mc:Fallback>
      </mc:AlternateContent>
      <p:pic>
        <p:nvPicPr>
          <p:cNvPr id="2" name="Graphic 1" descr="Box with solid fill">
            <a:extLst>
              <a:ext uri="{FF2B5EF4-FFF2-40B4-BE49-F238E27FC236}">
                <a16:creationId xmlns:a16="http://schemas.microsoft.com/office/drawing/2014/main" id="{9FCF9F3D-1AE0-DBC6-BE0D-FA8694235C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48402" y="2876090"/>
            <a:ext cx="914400" cy="9144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3421BC9-8813-8C6C-3A5A-64EF1966A4EB}"/>
                  </a:ext>
                </a:extLst>
              </p:cNvPr>
              <p:cNvSpPr txBox="1"/>
              <p:nvPr/>
            </p:nvSpPr>
            <p:spPr>
              <a:xfrm>
                <a:off x="7761467" y="3669002"/>
                <a:ext cx="1475084" cy="646331"/>
              </a:xfrm>
              <a:prstGeom prst="rect">
                <a:avLst/>
              </a:prstGeom>
              <a:noFill/>
            </p:spPr>
            <p:txBody>
              <a:bodyPr wrap="none" rtlCol="0">
                <a:spAutoFit/>
              </a:bodyPr>
              <a:lstStyle/>
              <a:p>
                <a:pPr algn="ctr"/>
                <a:r>
                  <a:rPr lang="en-US" dirty="0"/>
                  <a:t>Commitment</a:t>
                </a:r>
              </a:p>
              <a:p>
                <a:pPr algn="ctr"/>
                <a:r>
                  <a:rPr lang="en-US" dirty="0"/>
                  <a:t>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𝜌</m:t>
                        </m:r>
                      </m:e>
                      <m:sub>
                        <m:r>
                          <a:rPr lang="en-US" b="0" i="1" smtClean="0">
                            <a:latin typeface="Cambria Math" panose="02040503050406030204" pitchFamily="18" charset="0"/>
                          </a:rPr>
                          <m:t>𝐸𝑁𝐶</m:t>
                        </m:r>
                      </m:sub>
                    </m:sSub>
                  </m:oMath>
                </a14:m>
                <a:endParaRPr lang="en-US" dirty="0"/>
              </a:p>
            </p:txBody>
          </p:sp>
        </mc:Choice>
        <mc:Fallback xmlns="">
          <p:sp>
            <p:nvSpPr>
              <p:cNvPr id="3" name="TextBox 2">
                <a:extLst>
                  <a:ext uri="{FF2B5EF4-FFF2-40B4-BE49-F238E27FC236}">
                    <a16:creationId xmlns:a16="http://schemas.microsoft.com/office/drawing/2014/main" id="{33421BC9-8813-8C6C-3A5A-64EF1966A4EB}"/>
                  </a:ext>
                </a:extLst>
              </p:cNvPr>
              <p:cNvSpPr txBox="1">
                <a:spLocks noRot="1" noChangeAspect="1" noMove="1" noResize="1" noEditPoints="1" noAdjustHandles="1" noChangeArrowheads="1" noChangeShapeType="1" noTextEdit="1"/>
              </p:cNvSpPr>
              <p:nvPr/>
            </p:nvSpPr>
            <p:spPr>
              <a:xfrm>
                <a:off x="7761467" y="3669002"/>
                <a:ext cx="1475084" cy="646331"/>
              </a:xfrm>
              <a:prstGeom prst="rect">
                <a:avLst/>
              </a:prstGeom>
              <a:blipFill>
                <a:blip r:embed="rId10"/>
                <a:stretch>
                  <a:fillRect l="-3419" t="-3846" r="-2564"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B689A18-23E8-C400-7BCF-34CB9B8B1FA5}"/>
                  </a:ext>
                </a:extLst>
              </p:cNvPr>
              <p:cNvSpPr txBox="1"/>
              <p:nvPr/>
            </p:nvSpPr>
            <p:spPr>
              <a:xfrm>
                <a:off x="11169295" y="3167390"/>
                <a:ext cx="4203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FB689A18-23E8-C400-7BCF-34CB9B8B1FA5}"/>
                  </a:ext>
                </a:extLst>
              </p:cNvPr>
              <p:cNvSpPr txBox="1">
                <a:spLocks noRot="1" noChangeAspect="1" noMove="1" noResize="1" noEditPoints="1" noAdjustHandles="1" noChangeArrowheads="1" noChangeShapeType="1" noTextEdit="1"/>
              </p:cNvSpPr>
              <p:nvPr/>
            </p:nvSpPr>
            <p:spPr>
              <a:xfrm>
                <a:off x="11169295" y="3167390"/>
                <a:ext cx="420308" cy="523220"/>
              </a:xfrm>
              <a:prstGeom prst="rect">
                <a:avLst/>
              </a:prstGeom>
              <a:blipFill>
                <a:blip r:embed="rId11"/>
                <a:stretch>
                  <a:fillRect l="-5882" r="-5882" b="-21429"/>
                </a:stretch>
              </a:blipFill>
            </p:spPr>
            <p:txBody>
              <a:bodyPr/>
              <a:lstStyle/>
              <a:p>
                <a:r>
                  <a:rPr lang="en-US">
                    <a:noFill/>
                  </a:rPr>
                  <a:t> </a:t>
                </a:r>
              </a:p>
            </p:txBody>
          </p:sp>
        </mc:Fallback>
      </mc:AlternateContent>
      <p:pic>
        <p:nvPicPr>
          <p:cNvPr id="5" name="Graphic 4" descr="Box with solid fill">
            <a:extLst>
              <a:ext uri="{FF2B5EF4-FFF2-40B4-BE49-F238E27FC236}">
                <a16:creationId xmlns:a16="http://schemas.microsoft.com/office/drawing/2014/main" id="{7F4B8265-6B37-FB1D-3CB2-92361BF23B8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69381" y="2896130"/>
            <a:ext cx="914400" cy="9144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75C279E-B60B-2F98-1C18-B980B8AD1B43}"/>
                  </a:ext>
                </a:extLst>
              </p:cNvPr>
              <p:cNvSpPr txBox="1"/>
              <p:nvPr/>
            </p:nvSpPr>
            <p:spPr>
              <a:xfrm>
                <a:off x="9682447" y="3689042"/>
                <a:ext cx="1475083" cy="646331"/>
              </a:xfrm>
              <a:prstGeom prst="rect">
                <a:avLst/>
              </a:prstGeom>
              <a:noFill/>
            </p:spPr>
            <p:txBody>
              <a:bodyPr wrap="none" rtlCol="0">
                <a:spAutoFit/>
              </a:bodyPr>
              <a:lstStyle/>
              <a:p>
                <a:pPr algn="ctr"/>
                <a:r>
                  <a:rPr lang="en-US" dirty="0"/>
                  <a:t>Commitment</a:t>
                </a:r>
              </a:p>
              <a:p>
                <a:pPr algn="ctr"/>
                <a:r>
                  <a:rPr lang="en-US" dirty="0"/>
                  <a:t>to </a:t>
                </a:r>
                <a14:m>
                  <m:oMath xmlns:m="http://schemas.openxmlformats.org/officeDocument/2006/math">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𝐹𝐻𝐸</m:t>
                        </m:r>
                      </m:sub>
                    </m:sSub>
                  </m:oMath>
                </a14:m>
                <a:endParaRPr lang="en-US" dirty="0"/>
              </a:p>
            </p:txBody>
          </p:sp>
        </mc:Choice>
        <mc:Fallback xmlns="">
          <p:sp>
            <p:nvSpPr>
              <p:cNvPr id="7" name="TextBox 6">
                <a:extLst>
                  <a:ext uri="{FF2B5EF4-FFF2-40B4-BE49-F238E27FC236}">
                    <a16:creationId xmlns:a16="http://schemas.microsoft.com/office/drawing/2014/main" id="{E75C279E-B60B-2F98-1C18-B980B8AD1B43}"/>
                  </a:ext>
                </a:extLst>
              </p:cNvPr>
              <p:cNvSpPr txBox="1">
                <a:spLocks noRot="1" noChangeAspect="1" noMove="1" noResize="1" noEditPoints="1" noAdjustHandles="1" noChangeArrowheads="1" noChangeShapeType="1" noTextEdit="1"/>
              </p:cNvSpPr>
              <p:nvPr/>
            </p:nvSpPr>
            <p:spPr>
              <a:xfrm>
                <a:off x="9682447" y="3689042"/>
                <a:ext cx="1475083" cy="646331"/>
              </a:xfrm>
              <a:prstGeom prst="rect">
                <a:avLst/>
              </a:prstGeom>
              <a:blipFill>
                <a:blip r:embed="rId14"/>
                <a:stretch>
                  <a:fillRect l="-3419" t="-3846" r="-3419"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1AC8AFE-CD4C-9C63-1768-D2204AD2FB44}"/>
                  </a:ext>
                </a:extLst>
              </p:cNvPr>
              <p:cNvSpPr txBox="1"/>
              <p:nvPr/>
            </p:nvSpPr>
            <p:spPr>
              <a:xfrm>
                <a:off x="9308698" y="3338073"/>
                <a:ext cx="35458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3" name="TextBox 12">
                <a:extLst>
                  <a:ext uri="{FF2B5EF4-FFF2-40B4-BE49-F238E27FC236}">
                    <a16:creationId xmlns:a16="http://schemas.microsoft.com/office/drawing/2014/main" id="{81AC8AFE-CD4C-9C63-1768-D2204AD2FB44}"/>
                  </a:ext>
                </a:extLst>
              </p:cNvPr>
              <p:cNvSpPr txBox="1">
                <a:spLocks noRot="1" noChangeAspect="1" noMove="1" noResize="1" noEditPoints="1" noAdjustHandles="1" noChangeArrowheads="1" noChangeShapeType="1" noTextEdit="1"/>
              </p:cNvSpPr>
              <p:nvPr/>
            </p:nvSpPr>
            <p:spPr>
              <a:xfrm>
                <a:off x="9308698" y="3338073"/>
                <a:ext cx="354584"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C33666C-D0B9-CFF4-4408-8DA2E131DE79}"/>
                  </a:ext>
                </a:extLst>
              </p:cNvPr>
              <p:cNvSpPr txBox="1"/>
              <p:nvPr/>
            </p:nvSpPr>
            <p:spPr>
              <a:xfrm>
                <a:off x="4419807" y="4529764"/>
                <a:ext cx="4270080" cy="523220"/>
              </a:xfrm>
              <a:prstGeom prst="rect">
                <a:avLst/>
              </a:prstGeom>
              <a:noFill/>
            </p:spPr>
            <p:txBody>
              <a:bodyPr wrap="none" rtlCol="0">
                <a:spAutoFit/>
              </a:bodyPr>
              <a:lstStyle/>
              <a:p>
                <a:r>
                  <a:rPr lang="en-US" sz="2800" b="0" dirty="0"/>
                  <a:t>s</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𝑠</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𝐹𝐻𝐸</m:t>
                        </m:r>
                      </m:sub>
                    </m:sSub>
                    <m:r>
                      <a:rPr lang="en-US" sz="2800" b="0" i="1" smtClean="0">
                        <a:latin typeface="Cambria Math" panose="02040503050406030204" pitchFamily="18" charset="0"/>
                      </a:rPr>
                      <m:t> , </m:t>
                    </m:r>
                    <m:r>
                      <a:rPr lang="en-US" sz="2800" b="0" i="1" smtClean="0">
                        <a:latin typeface="Cambria Math" panose="02040503050406030204" pitchFamily="18" charset="0"/>
                      </a:rPr>
                      <m:t>𝑠</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𝑂𝐺</m:t>
                        </m:r>
                      </m:sub>
                    </m:sSub>
                    <m:r>
                      <a:rPr lang="en-US" sz="2800" b="0" i="1" smtClean="0">
                        <a:latin typeface="Cambria Math" panose="02040503050406030204" pitchFamily="18" charset="0"/>
                      </a:rPr>
                      <m:t>,</m:t>
                    </m:r>
                  </m:oMath>
                </a14:m>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𝜌</m:t>
                        </m:r>
                      </m:e>
                      <m:sub>
                        <m:r>
                          <a:rPr lang="en-US" sz="2800" i="1">
                            <a:latin typeface="Cambria Math" panose="02040503050406030204" pitchFamily="18" charset="0"/>
                          </a:rPr>
                          <m:t>𝐸𝑁𝐶</m:t>
                        </m:r>
                      </m:sub>
                    </m:sSub>
                    <m:r>
                      <a:rPr lang="en-US" sz="2800" b="0" i="1" smtClean="0">
                        <a:latin typeface="Cambria Math" panose="02040503050406030204" pitchFamily="18" charset="0"/>
                      </a:rPr>
                      <m:t>,</m:t>
                    </m:r>
                  </m:oMath>
                </a14:m>
                <a:endParaRPr lang="en-US" sz="2800" dirty="0"/>
              </a:p>
            </p:txBody>
          </p:sp>
        </mc:Choice>
        <mc:Fallback xmlns="">
          <p:sp>
            <p:nvSpPr>
              <p:cNvPr id="14" name="TextBox 13">
                <a:extLst>
                  <a:ext uri="{FF2B5EF4-FFF2-40B4-BE49-F238E27FC236}">
                    <a16:creationId xmlns:a16="http://schemas.microsoft.com/office/drawing/2014/main" id="{3C33666C-D0B9-CFF4-4408-8DA2E131DE79}"/>
                  </a:ext>
                </a:extLst>
              </p:cNvPr>
              <p:cNvSpPr txBox="1">
                <a:spLocks noRot="1" noChangeAspect="1" noMove="1" noResize="1" noEditPoints="1" noAdjustHandles="1" noChangeArrowheads="1" noChangeShapeType="1" noTextEdit="1"/>
              </p:cNvSpPr>
              <p:nvPr/>
            </p:nvSpPr>
            <p:spPr>
              <a:xfrm>
                <a:off x="4419807" y="4529764"/>
                <a:ext cx="4270080" cy="523220"/>
              </a:xfrm>
              <a:prstGeom prst="rect">
                <a:avLst/>
              </a:prstGeom>
              <a:blipFill>
                <a:blip r:embed="rId16"/>
                <a:stretch>
                  <a:fillRect l="-3264" t="-11905" b="-33333"/>
                </a:stretch>
              </a:blipFill>
            </p:spPr>
            <p:txBody>
              <a:bodyPr/>
              <a:lstStyle/>
              <a:p>
                <a:r>
                  <a:rPr lang="en-US">
                    <a:noFill/>
                  </a:rPr>
                  <a:t> </a:t>
                </a:r>
              </a:p>
            </p:txBody>
          </p:sp>
        </mc:Fallback>
      </mc:AlternateContent>
      <p:pic>
        <p:nvPicPr>
          <p:cNvPr id="15" name="Graphic 14" descr="Packing Box Open with solid fill">
            <a:extLst>
              <a:ext uri="{FF2B5EF4-FFF2-40B4-BE49-F238E27FC236}">
                <a16:creationId xmlns:a16="http://schemas.microsoft.com/office/drawing/2014/main" id="{72C91F82-1F18-D4AE-C567-CD79E8426F1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689887" y="4191137"/>
            <a:ext cx="914400" cy="914400"/>
          </a:xfrm>
          <a:prstGeom prst="rect">
            <a:avLst/>
          </a:prstGeom>
        </p:spPr>
      </p:pic>
      <p:sp>
        <p:nvSpPr>
          <p:cNvPr id="16" name="TextBox 15">
            <a:extLst>
              <a:ext uri="{FF2B5EF4-FFF2-40B4-BE49-F238E27FC236}">
                <a16:creationId xmlns:a16="http://schemas.microsoft.com/office/drawing/2014/main" id="{A836EB37-B9DB-89B2-04DB-EC9A5A6F9B84}"/>
              </a:ext>
            </a:extLst>
          </p:cNvPr>
          <p:cNvSpPr txBox="1"/>
          <p:nvPr/>
        </p:nvSpPr>
        <p:spPr>
          <a:xfrm>
            <a:off x="8745756" y="5029356"/>
            <a:ext cx="976549" cy="369332"/>
          </a:xfrm>
          <a:prstGeom prst="rect">
            <a:avLst/>
          </a:prstGeom>
          <a:noFill/>
        </p:spPr>
        <p:txBody>
          <a:bodyPr wrap="none" rtlCol="0">
            <a:spAutoFit/>
          </a:bodyPr>
          <a:lstStyle/>
          <a:p>
            <a:pPr algn="ctr"/>
            <a:r>
              <a:rPr lang="en-US" dirty="0"/>
              <a:t>opening</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C861D06-A5EF-43EA-E5AC-EA0102BCB57D}"/>
                  </a:ext>
                </a:extLst>
              </p:cNvPr>
              <p:cNvSpPr txBox="1"/>
              <p:nvPr/>
            </p:nvSpPr>
            <p:spPr>
              <a:xfrm>
                <a:off x="10783781" y="4529764"/>
                <a:ext cx="4203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AC861D06-A5EF-43EA-E5AC-EA0102BCB57D}"/>
                  </a:ext>
                </a:extLst>
              </p:cNvPr>
              <p:cNvSpPr txBox="1">
                <a:spLocks noRot="1" noChangeAspect="1" noMove="1" noResize="1" noEditPoints="1" noAdjustHandles="1" noChangeArrowheads="1" noChangeShapeType="1" noTextEdit="1"/>
              </p:cNvSpPr>
              <p:nvPr/>
            </p:nvSpPr>
            <p:spPr>
              <a:xfrm>
                <a:off x="10783781" y="4529764"/>
                <a:ext cx="420308" cy="523220"/>
              </a:xfrm>
              <a:prstGeom prst="rect">
                <a:avLst/>
              </a:prstGeom>
              <a:blipFill>
                <a:blip r:embed="rId19"/>
                <a:stretch>
                  <a:fillRect l="-8824" r="-588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599043E-3C07-271C-F5DC-9A9787C3A8A6}"/>
                  </a:ext>
                </a:extLst>
              </p:cNvPr>
              <p:cNvSpPr txBox="1"/>
              <p:nvPr/>
            </p:nvSpPr>
            <p:spPr>
              <a:xfrm>
                <a:off x="9784027" y="4529764"/>
                <a:ext cx="35458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8" name="TextBox 17">
                <a:extLst>
                  <a:ext uri="{FF2B5EF4-FFF2-40B4-BE49-F238E27FC236}">
                    <a16:creationId xmlns:a16="http://schemas.microsoft.com/office/drawing/2014/main" id="{0599043E-3C07-271C-F5DC-9A9787C3A8A6}"/>
                  </a:ext>
                </a:extLst>
              </p:cNvPr>
              <p:cNvSpPr txBox="1">
                <a:spLocks noRot="1" noChangeAspect="1" noMove="1" noResize="1" noEditPoints="1" noAdjustHandles="1" noChangeArrowheads="1" noChangeShapeType="1" noTextEdit="1"/>
              </p:cNvSpPr>
              <p:nvPr/>
            </p:nvSpPr>
            <p:spPr>
              <a:xfrm>
                <a:off x="9784027" y="4529764"/>
                <a:ext cx="354584" cy="523220"/>
              </a:xfrm>
              <a:prstGeom prst="rect">
                <a:avLst/>
              </a:prstGeom>
              <a:blipFill>
                <a:blip r:embed="rId20"/>
                <a:stretch>
                  <a:fillRect/>
                </a:stretch>
              </a:blipFill>
            </p:spPr>
            <p:txBody>
              <a:bodyPr/>
              <a:lstStyle/>
              <a:p>
                <a:r>
                  <a:rPr lang="en-US">
                    <a:noFill/>
                  </a:rPr>
                  <a:t> </a:t>
                </a:r>
              </a:p>
            </p:txBody>
          </p:sp>
        </mc:Fallback>
      </mc:AlternateContent>
      <p:pic>
        <p:nvPicPr>
          <p:cNvPr id="19" name="Graphic 18" descr="Packing Box Open with solid fill">
            <a:extLst>
              <a:ext uri="{FF2B5EF4-FFF2-40B4-BE49-F238E27FC236}">
                <a16:creationId xmlns:a16="http://schemas.microsoft.com/office/drawing/2014/main" id="{D0699425-AFEC-BE17-DDF2-8310793DD63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949574" y="4213885"/>
            <a:ext cx="914400" cy="914400"/>
          </a:xfrm>
          <a:prstGeom prst="rect">
            <a:avLst/>
          </a:prstGeom>
        </p:spPr>
      </p:pic>
      <p:sp>
        <p:nvSpPr>
          <p:cNvPr id="20" name="TextBox 19">
            <a:extLst>
              <a:ext uri="{FF2B5EF4-FFF2-40B4-BE49-F238E27FC236}">
                <a16:creationId xmlns:a16="http://schemas.microsoft.com/office/drawing/2014/main" id="{D86F63E6-C63D-94E1-4F1F-EFC6C29F96E8}"/>
              </a:ext>
            </a:extLst>
          </p:cNvPr>
          <p:cNvSpPr txBox="1"/>
          <p:nvPr/>
        </p:nvSpPr>
        <p:spPr>
          <a:xfrm>
            <a:off x="10005443" y="5052104"/>
            <a:ext cx="976549" cy="369332"/>
          </a:xfrm>
          <a:prstGeom prst="rect">
            <a:avLst/>
          </a:prstGeom>
          <a:noFill/>
        </p:spPr>
        <p:txBody>
          <a:bodyPr wrap="none" rtlCol="0">
            <a:spAutoFit/>
          </a:bodyPr>
          <a:lstStyle/>
          <a:p>
            <a:pPr algn="ctr"/>
            <a:r>
              <a:rPr lang="en-US" dirty="0"/>
              <a:t>opening</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94B467D-57F3-6549-6C97-F2366246769D}"/>
                  </a:ext>
                </a:extLst>
              </p:cNvPr>
              <p:cNvSpPr txBox="1"/>
              <p:nvPr/>
            </p:nvSpPr>
            <p:spPr>
              <a:xfrm>
                <a:off x="945907" y="6205087"/>
                <a:ext cx="11217879" cy="564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𝑆𝑡𝑎𝑡𝑒𝑚𝑒𝑛</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𝑡</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 </m:t>
                      </m:r>
                      <m:r>
                        <a:rPr lang="en-US" sz="2800" b="0" i="1" smtClean="0">
                          <a:latin typeface="Cambria Math" panose="02040503050406030204" pitchFamily="18" charset="0"/>
                        </a:rPr>
                        <m:t>𝑔𝑒𝑛𝑒𝑟𝑎𝑡𝑒𝑑</m:t>
                      </m:r>
                      <m:r>
                        <a:rPr lang="en-US" sz="2800" b="0" i="1" smtClean="0">
                          <a:latin typeface="Cambria Math" panose="02040503050406030204" pitchFamily="18" charset="0"/>
                        </a:rPr>
                        <m:t> </m:t>
                      </m:r>
                      <m:r>
                        <a:rPr lang="en-US" sz="2800" b="0" i="1" smtClean="0">
                          <a:latin typeface="Cambria Math" panose="02040503050406030204" pitchFamily="18" charset="0"/>
                        </a:rPr>
                        <m:t>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𝑤</m:t>
                          </m:r>
                        </m:sub>
                      </m:sSub>
                      <m:r>
                        <a:rPr lang="en-US" sz="2800" b="0" i="1" smtClean="0">
                          <a:latin typeface="Cambria Math" panose="02040503050406030204" pitchFamily="18" charset="0"/>
                        </a:rPr>
                        <m:t> </m:t>
                      </m:r>
                      <m:r>
                        <a:rPr lang="en-US" sz="2800" b="0" i="1" smtClean="0">
                          <a:latin typeface="Cambria Math" panose="02040503050406030204" pitchFamily="18" charset="0"/>
                        </a:rPr>
                        <m:t>𝑢𝑠𝑖𝑛𝑔</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𝜌</m:t>
                          </m:r>
                        </m:e>
                        <m:sub>
                          <m:r>
                            <a:rPr lang="en-US" sz="2800" b="0" i="1" smtClean="0">
                              <a:latin typeface="Cambria Math" panose="02040503050406030204" pitchFamily="18" charset="0"/>
                            </a:rPr>
                            <m:t>𝐸𝑁𝐶</m:t>
                          </m:r>
                        </m:sub>
                      </m:sSub>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r>
                        <a:rPr lang="en-US" sz="2800" b="0" i="1" smtClean="0">
                          <a:latin typeface="Cambria Math" panose="02040503050406030204" pitchFamily="18" charset="0"/>
                        </a:rPr>
                        <m:t>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𝐶</m:t>
                          </m:r>
                          <m:r>
                            <a:rPr lang="en-US" sz="2800" b="0" i="1" smtClean="0">
                              <a:latin typeface="Cambria Math" panose="02040503050406030204" pitchFamily="18" charset="0"/>
                            </a:rPr>
                            <m:t>(</m:t>
                          </m:r>
                          <m:r>
                            <a:rPr lang="en-US" sz="2800" b="0" i="1" smtClean="0">
                              <a:latin typeface="Cambria Math" panose="02040503050406030204" pitchFamily="18" charset="0"/>
                            </a:rPr>
                            <m:t>𝑤</m:t>
                          </m:r>
                          <m:r>
                            <a:rPr lang="en-US" sz="2800" b="0" i="1" smtClean="0">
                              <a:latin typeface="Cambria Math" panose="02040503050406030204" pitchFamily="18" charset="0"/>
                            </a:rPr>
                            <m:t>)</m:t>
                          </m:r>
                        </m:sub>
                      </m:sSub>
                      <m:r>
                        <a:rPr lang="en-US" sz="2800" b="0" i="1" smtClean="0">
                          <a:latin typeface="Cambria Math" panose="02040503050406030204" pitchFamily="18" charset="0"/>
                        </a:rPr>
                        <m:t> </m:t>
                      </m:r>
                      <m:r>
                        <a:rPr lang="en-US" sz="2800" b="0" i="1" smtClean="0">
                          <a:latin typeface="Cambria Math" panose="02040503050406030204" pitchFamily="18" charset="0"/>
                        </a:rPr>
                        <m:t>𝑑𝑒𝑐𝑟𝑦𝑝𝑡𝑠</m:t>
                      </m:r>
                      <m:r>
                        <a:rPr lang="en-US" sz="2800" b="0" i="1" smtClean="0">
                          <a:latin typeface="Cambria Math" panose="02040503050406030204" pitchFamily="18" charset="0"/>
                        </a:rPr>
                        <m:t> </m:t>
                      </m:r>
                      <m:r>
                        <a:rPr lang="en-US" sz="2800" b="0" i="1" smtClean="0">
                          <a:latin typeface="Cambria Math" panose="02040503050406030204" pitchFamily="18" charset="0"/>
                        </a:rPr>
                        <m:t>𝑡𝑜</m:t>
                      </m:r>
                      <m:r>
                        <a:rPr lang="en-US" sz="2800" b="0" i="1" smtClean="0">
                          <a:latin typeface="Cambria Math" panose="02040503050406030204" pitchFamily="18" charset="0"/>
                        </a:rPr>
                        <m:t> 1 ”</m:t>
                      </m:r>
                    </m:oMath>
                  </m:oMathPara>
                </a14:m>
                <a:endParaRPr lang="en-US" sz="2800" dirty="0"/>
              </a:p>
            </p:txBody>
          </p:sp>
        </mc:Choice>
        <mc:Fallback xmlns="">
          <p:sp>
            <p:nvSpPr>
              <p:cNvPr id="8" name="TextBox 7">
                <a:extLst>
                  <a:ext uri="{FF2B5EF4-FFF2-40B4-BE49-F238E27FC236}">
                    <a16:creationId xmlns:a16="http://schemas.microsoft.com/office/drawing/2014/main" id="{C94B467D-57F3-6549-6C97-F2366246769D}"/>
                  </a:ext>
                </a:extLst>
              </p:cNvPr>
              <p:cNvSpPr txBox="1">
                <a:spLocks noRot="1" noChangeAspect="1" noMove="1" noResize="1" noEditPoints="1" noAdjustHandles="1" noChangeArrowheads="1" noChangeShapeType="1" noTextEdit="1"/>
              </p:cNvSpPr>
              <p:nvPr/>
            </p:nvSpPr>
            <p:spPr>
              <a:xfrm>
                <a:off x="945907" y="6205087"/>
                <a:ext cx="11217879" cy="564706"/>
              </a:xfrm>
              <a:prstGeom prst="rect">
                <a:avLst/>
              </a:prstGeom>
              <a:blipFill>
                <a:blip r:embed="rId23"/>
                <a:stretch>
                  <a:fillRect b="-13043"/>
                </a:stretch>
              </a:blipFill>
            </p:spPr>
            <p:txBody>
              <a:bodyPr/>
              <a:lstStyle/>
              <a:p>
                <a:r>
                  <a:rPr lang="en-US">
                    <a:noFill/>
                  </a:rPr>
                  <a:t> </a:t>
                </a:r>
              </a:p>
            </p:txBody>
          </p:sp>
        </mc:Fallback>
      </mc:AlternateContent>
    </p:spTree>
    <p:extLst>
      <p:ext uri="{BB962C8B-B14F-4D97-AF65-F5344CB8AC3E}">
        <p14:creationId xmlns:p14="http://schemas.microsoft.com/office/powerpoint/2010/main" val="16745679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B9EEF1-87AB-BBF6-AEDA-A2C6B3DA14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71FB04-B65E-B060-3562-6EAAE95E5181}"/>
              </a:ext>
            </a:extLst>
          </p:cNvPr>
          <p:cNvSpPr>
            <a:spLocks noGrp="1"/>
          </p:cNvSpPr>
          <p:nvPr>
            <p:ph type="title"/>
          </p:nvPr>
        </p:nvSpPr>
        <p:spPr>
          <a:xfrm>
            <a:off x="336884" y="528332"/>
            <a:ext cx="11325060" cy="771079"/>
          </a:xfrm>
        </p:spPr>
        <p:txBody>
          <a:bodyPr>
            <a:normAutofit/>
          </a:bodyPr>
          <a:lstStyle/>
          <a:p>
            <a:r>
              <a:rPr lang="en-US" sz="3600" dirty="0"/>
              <a:t>Multi-theorem: Take 2 Retrospective</a:t>
            </a:r>
          </a:p>
        </p:txBody>
      </p:sp>
      <p:sp>
        <p:nvSpPr>
          <p:cNvPr id="3" name="Content Placeholder 2">
            <a:extLst>
              <a:ext uri="{FF2B5EF4-FFF2-40B4-BE49-F238E27FC236}">
                <a16:creationId xmlns:a16="http://schemas.microsoft.com/office/drawing/2014/main" id="{09335C04-F3CF-9FF6-0695-8BCB403E55E0}"/>
              </a:ext>
            </a:extLst>
          </p:cNvPr>
          <p:cNvSpPr>
            <a:spLocks noGrp="1"/>
          </p:cNvSpPr>
          <p:nvPr>
            <p:ph idx="1"/>
          </p:nvPr>
        </p:nvSpPr>
        <p:spPr>
          <a:xfrm>
            <a:off x="336884" y="1708484"/>
            <a:ext cx="11325060" cy="4621185"/>
          </a:xfrm>
        </p:spPr>
        <p:txBody>
          <a:bodyPr>
            <a:normAutofit/>
          </a:bodyPr>
          <a:lstStyle/>
          <a:p>
            <a:pPr marL="0" indent="0">
              <a:buNone/>
            </a:pPr>
            <a:r>
              <a:rPr lang="en-US" dirty="0"/>
              <a:t>How does this solve our issue?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FC5981A-FDE6-1854-CF2C-F3D38E43749C}"/>
                  </a:ext>
                </a:extLst>
              </p:cNvPr>
              <p:cNvSpPr txBox="1"/>
              <p:nvPr/>
            </p:nvSpPr>
            <p:spPr>
              <a:xfrm>
                <a:off x="2481200" y="2301704"/>
                <a:ext cx="667062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𝑃𝑟𝑜𝑜</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𝑓</m:t>
                          </m:r>
                        </m:e>
                        <m:sup>
                          <m:r>
                            <a:rPr lang="en-US" sz="2800" b="0" i="1" dirty="0" smtClean="0">
                              <a:latin typeface="Cambria Math" panose="02040503050406030204" pitchFamily="18" charset="0"/>
                            </a:rPr>
                            <m:t>∗</m:t>
                          </m:r>
                        </m:sup>
                      </m:sSup>
                      <m:r>
                        <a:rPr lang="en-US" sz="2800" i="1" dirty="0" smtClean="0">
                          <a:latin typeface="Cambria Math" panose="02040503050406030204" pitchFamily="18" charset="0"/>
                        </a:rPr>
                        <m:t> = </m:t>
                      </m:r>
                      <m:r>
                        <a:rPr lang="en-US" sz="2800" b="0" i="1" smtClean="0">
                          <a:latin typeface="Cambria Math" panose="02040503050406030204" pitchFamily="18" charset="0"/>
                        </a:rPr>
                        <m:t>{</m:t>
                      </m:r>
                      <m:r>
                        <a:rPr lang="en-US" sz="2800" b="0" i="1" smtClean="0">
                          <a:latin typeface="Cambria Math" panose="02040503050406030204" pitchFamily="18" charset="0"/>
                        </a:rPr>
                        <m:t>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𝑤</m:t>
                          </m:r>
                        </m:sub>
                      </m:sSub>
                      <m:r>
                        <a:rPr lang="en-US" sz="2800" b="0" i="1" smtClean="0">
                          <a:latin typeface="Cambria Math" panose="02040503050406030204" pitchFamily="18" charset="0"/>
                        </a:rPr>
                        <m:t> , </m:t>
                      </m:r>
                      <m:r>
                        <a:rPr lang="en-US" sz="2800" b="0" i="1" smtClean="0">
                          <a:latin typeface="Cambria Math" panose="02040503050406030204" pitchFamily="18" charset="0"/>
                        </a:rPr>
                        <m:t>𝑝𝑟𝑜𝑜𝑓</m:t>
                      </m:r>
                      <m:r>
                        <a:rPr lang="en-US" sz="2800" b="0" i="1" smtClean="0">
                          <a:latin typeface="Cambria Math" panose="02040503050406030204" pitchFamily="18" charset="0"/>
                        </a:rPr>
                        <m:t> </m:t>
                      </m:r>
                      <m:r>
                        <a:rPr lang="en-US" sz="2800" b="0" i="1" smtClean="0">
                          <a:latin typeface="Cambria Math" panose="02040503050406030204" pitchFamily="18" charset="0"/>
                        </a:rPr>
                        <m:t>𝑜𝑓</m:t>
                      </m:r>
                      <m:r>
                        <a:rPr lang="en-US" sz="2800" b="0" i="1" smtClean="0">
                          <a:latin typeface="Cambria Math" panose="02040503050406030204" pitchFamily="18" charset="0"/>
                        </a:rPr>
                        <m:t> </m:t>
                      </m:r>
                      <m:r>
                        <a:rPr lang="en-US" sz="2800" b="0" i="1" smtClean="0">
                          <a:latin typeface="Cambria Math" panose="02040503050406030204" pitchFamily="18" charset="0"/>
                        </a:rPr>
                        <m:t>𝑆𝑡𝑎𝑡𝑒𝑚𝑒𝑛</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𝑡</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oMath>
                  </m:oMathPara>
                </a14:m>
                <a:endParaRPr lang="en-US" sz="2800" dirty="0"/>
              </a:p>
            </p:txBody>
          </p:sp>
        </mc:Choice>
        <mc:Fallback xmlns="">
          <p:sp>
            <p:nvSpPr>
              <p:cNvPr id="4" name="TextBox 3">
                <a:extLst>
                  <a:ext uri="{FF2B5EF4-FFF2-40B4-BE49-F238E27FC236}">
                    <a16:creationId xmlns:a16="http://schemas.microsoft.com/office/drawing/2014/main" id="{4FC5981A-FDE6-1854-CF2C-F3D38E43749C}"/>
                  </a:ext>
                </a:extLst>
              </p:cNvPr>
              <p:cNvSpPr txBox="1">
                <a:spLocks noRot="1" noChangeAspect="1" noMove="1" noResize="1" noEditPoints="1" noAdjustHandles="1" noChangeArrowheads="1" noChangeShapeType="1" noTextEdit="1"/>
              </p:cNvSpPr>
              <p:nvPr/>
            </p:nvSpPr>
            <p:spPr>
              <a:xfrm>
                <a:off x="2481200" y="2301704"/>
                <a:ext cx="6670623" cy="523220"/>
              </a:xfrm>
              <a:prstGeom prst="rect">
                <a:avLst/>
              </a:prstGeom>
              <a:blipFill>
                <a:blip r:embed="rId3"/>
                <a:stretch>
                  <a:fillRect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8411E1A-6EC0-3845-6C12-83DD64CE200C}"/>
                  </a:ext>
                </a:extLst>
              </p:cNvPr>
              <p:cNvSpPr txBox="1"/>
              <p:nvPr/>
            </p:nvSpPr>
            <p:spPr>
              <a:xfrm>
                <a:off x="444065" y="3012182"/>
                <a:ext cx="11217879" cy="564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𝑆𝑡𝑎𝑡𝑒𝑚𝑒𝑛</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𝑡</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 </m:t>
                      </m:r>
                      <m:r>
                        <a:rPr lang="en-US" sz="2800" b="0" i="1" smtClean="0">
                          <a:latin typeface="Cambria Math" panose="02040503050406030204" pitchFamily="18" charset="0"/>
                        </a:rPr>
                        <m:t>𝑔𝑒𝑛𝑒𝑟𝑎𝑡𝑒𝑑</m:t>
                      </m:r>
                      <m:r>
                        <a:rPr lang="en-US" sz="2800" b="0" i="1" smtClean="0">
                          <a:latin typeface="Cambria Math" panose="02040503050406030204" pitchFamily="18" charset="0"/>
                        </a:rPr>
                        <m:t> </m:t>
                      </m:r>
                      <m:r>
                        <a:rPr lang="en-US" sz="2800" b="0" i="1" smtClean="0">
                          <a:latin typeface="Cambria Math" panose="02040503050406030204" pitchFamily="18" charset="0"/>
                        </a:rPr>
                        <m:t>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𝑤</m:t>
                          </m:r>
                        </m:sub>
                      </m:sSub>
                      <m:r>
                        <a:rPr lang="en-US" sz="2800" b="0" i="1" smtClean="0">
                          <a:latin typeface="Cambria Math" panose="02040503050406030204" pitchFamily="18" charset="0"/>
                        </a:rPr>
                        <m:t> </m:t>
                      </m:r>
                      <m:r>
                        <a:rPr lang="en-US" sz="2800" b="0" i="1" smtClean="0">
                          <a:latin typeface="Cambria Math" panose="02040503050406030204" pitchFamily="18" charset="0"/>
                        </a:rPr>
                        <m:t>𝑢𝑠𝑖𝑛𝑔</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𝜌</m:t>
                          </m:r>
                        </m:e>
                        <m:sub>
                          <m:r>
                            <a:rPr lang="en-US" sz="2800" b="0" i="1" smtClean="0">
                              <a:latin typeface="Cambria Math" panose="02040503050406030204" pitchFamily="18" charset="0"/>
                            </a:rPr>
                            <m:t>𝐸𝑁𝐶</m:t>
                          </m:r>
                        </m:sub>
                      </m:sSub>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r>
                        <a:rPr lang="en-US" sz="2800" b="0" i="1" smtClean="0">
                          <a:latin typeface="Cambria Math" panose="02040503050406030204" pitchFamily="18" charset="0"/>
                        </a:rPr>
                        <m:t>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𝐶</m:t>
                          </m:r>
                          <m:r>
                            <a:rPr lang="en-US" sz="2800" b="0" i="1" smtClean="0">
                              <a:latin typeface="Cambria Math" panose="02040503050406030204" pitchFamily="18" charset="0"/>
                            </a:rPr>
                            <m:t>(</m:t>
                          </m:r>
                          <m:r>
                            <a:rPr lang="en-US" sz="2800" b="0" i="1" smtClean="0">
                              <a:latin typeface="Cambria Math" panose="02040503050406030204" pitchFamily="18" charset="0"/>
                            </a:rPr>
                            <m:t>𝑤</m:t>
                          </m:r>
                          <m:r>
                            <a:rPr lang="en-US" sz="2800" b="0" i="1" smtClean="0">
                              <a:latin typeface="Cambria Math" panose="02040503050406030204" pitchFamily="18" charset="0"/>
                            </a:rPr>
                            <m:t>)</m:t>
                          </m:r>
                        </m:sub>
                      </m:sSub>
                      <m:r>
                        <a:rPr lang="en-US" sz="2800" b="0" i="1" smtClean="0">
                          <a:latin typeface="Cambria Math" panose="02040503050406030204" pitchFamily="18" charset="0"/>
                        </a:rPr>
                        <m:t> </m:t>
                      </m:r>
                      <m:r>
                        <a:rPr lang="en-US" sz="2800" b="0" i="1" smtClean="0">
                          <a:latin typeface="Cambria Math" panose="02040503050406030204" pitchFamily="18" charset="0"/>
                        </a:rPr>
                        <m:t>𝑑𝑒𝑐𝑟𝑦𝑝𝑡𝑠</m:t>
                      </m:r>
                      <m:r>
                        <a:rPr lang="en-US" sz="2800" b="0" i="1" smtClean="0">
                          <a:latin typeface="Cambria Math" panose="02040503050406030204" pitchFamily="18" charset="0"/>
                        </a:rPr>
                        <m:t> </m:t>
                      </m:r>
                      <m:r>
                        <a:rPr lang="en-US" sz="2800" b="0" i="1" smtClean="0">
                          <a:latin typeface="Cambria Math" panose="02040503050406030204" pitchFamily="18" charset="0"/>
                        </a:rPr>
                        <m:t>𝑡𝑜</m:t>
                      </m:r>
                      <m:r>
                        <a:rPr lang="en-US" sz="2800" b="0" i="1" smtClean="0">
                          <a:latin typeface="Cambria Math" panose="02040503050406030204" pitchFamily="18" charset="0"/>
                        </a:rPr>
                        <m:t> 1 ”</m:t>
                      </m:r>
                    </m:oMath>
                  </m:oMathPara>
                </a14:m>
                <a:endParaRPr lang="en-US" sz="2800" dirty="0"/>
              </a:p>
            </p:txBody>
          </p:sp>
        </mc:Choice>
        <mc:Fallback xmlns="">
          <p:sp>
            <p:nvSpPr>
              <p:cNvPr id="5" name="TextBox 4">
                <a:extLst>
                  <a:ext uri="{FF2B5EF4-FFF2-40B4-BE49-F238E27FC236}">
                    <a16:creationId xmlns:a16="http://schemas.microsoft.com/office/drawing/2014/main" id="{F8411E1A-6EC0-3845-6C12-83DD64CE200C}"/>
                  </a:ext>
                </a:extLst>
              </p:cNvPr>
              <p:cNvSpPr txBox="1">
                <a:spLocks noRot="1" noChangeAspect="1" noMove="1" noResize="1" noEditPoints="1" noAdjustHandles="1" noChangeArrowheads="1" noChangeShapeType="1" noTextEdit="1"/>
              </p:cNvSpPr>
              <p:nvPr/>
            </p:nvSpPr>
            <p:spPr>
              <a:xfrm>
                <a:off x="444065" y="3012182"/>
                <a:ext cx="11217879" cy="564706"/>
              </a:xfrm>
              <a:prstGeom prst="rect">
                <a:avLst/>
              </a:prstGeom>
              <a:blipFill>
                <a:blip r:embed="rId4"/>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2819168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41A77-0FD0-C284-E707-385BDD868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E80B1B-EF5B-8D0D-D65E-A131003B2B8F}"/>
              </a:ext>
            </a:extLst>
          </p:cNvPr>
          <p:cNvSpPr>
            <a:spLocks noGrp="1"/>
          </p:cNvSpPr>
          <p:nvPr>
            <p:ph type="title"/>
          </p:nvPr>
        </p:nvSpPr>
        <p:spPr>
          <a:xfrm>
            <a:off x="336884" y="528332"/>
            <a:ext cx="11325060" cy="771079"/>
          </a:xfrm>
        </p:spPr>
        <p:txBody>
          <a:bodyPr>
            <a:normAutofit/>
          </a:bodyPr>
          <a:lstStyle/>
          <a:p>
            <a:r>
              <a:rPr lang="en-US" sz="3600" dirty="0"/>
              <a:t>Proof Intuition</a:t>
            </a:r>
          </a:p>
        </p:txBody>
      </p:sp>
      <p:graphicFrame>
        <p:nvGraphicFramePr>
          <p:cNvPr id="4" name="Content Placeholder 3">
            <a:extLst>
              <a:ext uri="{FF2B5EF4-FFF2-40B4-BE49-F238E27FC236}">
                <a16:creationId xmlns:a16="http://schemas.microsoft.com/office/drawing/2014/main" id="{6B38A784-981C-FD39-188F-943F35674BC6}"/>
              </a:ext>
            </a:extLst>
          </p:cNvPr>
          <p:cNvGraphicFramePr>
            <a:graphicFrameLocks noGrp="1"/>
          </p:cNvGraphicFramePr>
          <p:nvPr>
            <p:ph idx="1"/>
            <p:extLst>
              <p:ext uri="{D42A27DB-BD31-4B8C-83A1-F6EECF244321}">
                <p14:modId xmlns:p14="http://schemas.microsoft.com/office/powerpoint/2010/main" val="2242514960"/>
              </p:ext>
            </p:extLst>
          </p:nvPr>
        </p:nvGraphicFramePr>
        <p:xfrm>
          <a:off x="553496" y="2404128"/>
          <a:ext cx="10891836" cy="2272320"/>
        </p:xfrm>
        <a:graphic>
          <a:graphicData uri="http://schemas.openxmlformats.org/drawingml/2006/table">
            <a:tbl>
              <a:tblPr firstRow="1" bandRow="1">
                <a:tableStyleId>{2D5ABB26-0587-4C30-8999-92F81FD0307C}</a:tableStyleId>
              </a:tblPr>
              <a:tblGrid>
                <a:gridCol w="3348255">
                  <a:extLst>
                    <a:ext uri="{9D8B030D-6E8A-4147-A177-3AD203B41FA5}">
                      <a16:colId xmlns:a16="http://schemas.microsoft.com/office/drawing/2014/main" val="302658313"/>
                    </a:ext>
                  </a:extLst>
                </a:gridCol>
                <a:gridCol w="3912969">
                  <a:extLst>
                    <a:ext uri="{9D8B030D-6E8A-4147-A177-3AD203B41FA5}">
                      <a16:colId xmlns:a16="http://schemas.microsoft.com/office/drawing/2014/main" val="631114399"/>
                    </a:ext>
                  </a:extLst>
                </a:gridCol>
                <a:gridCol w="3630612">
                  <a:extLst>
                    <a:ext uri="{9D8B030D-6E8A-4147-A177-3AD203B41FA5}">
                      <a16:colId xmlns:a16="http://schemas.microsoft.com/office/drawing/2014/main" val="904424124"/>
                    </a:ext>
                  </a:extLst>
                </a:gridCol>
              </a:tblGrid>
              <a:tr h="2272320">
                <a:tc>
                  <a:txBody>
                    <a:bodyPr/>
                    <a:lstStyle/>
                    <a:p>
                      <a:r>
                        <a:rPr lang="en-US" dirty="0"/>
                        <a:t>ZK follow from hiding of the commitments, security of FHE, and ZK of OG Single theorem</a:t>
                      </a:r>
                    </a:p>
                  </a:txBody>
                  <a:tcPr anchor="ctr">
                    <a:lnR w="12700" cap="flat" cmpd="sng" algn="ctr">
                      <a:solidFill>
                        <a:schemeClr val="tx1"/>
                      </a:solidFill>
                      <a:prstDash val="solid"/>
                      <a:round/>
                      <a:headEnd type="none" w="med" len="med"/>
                      <a:tailEnd type="none" w="med" len="med"/>
                    </a:lnR>
                  </a:tcPr>
                </a:tc>
                <a:tc>
                  <a:txBody>
                    <a:bodyPr/>
                    <a:lstStyle/>
                    <a:p>
                      <a:r>
                        <a:rPr lang="en-US" dirty="0"/>
                        <a:t>Soundness follows from binding of commitments, correctness of FHE, and soundness of OG Single theorem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a:t>Uniqueness follows from the uniqueness of the OG Single Theorem and Statistical uniqueness of commitment openings </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98647384"/>
                  </a:ext>
                </a:extLst>
              </a:tr>
            </a:tbl>
          </a:graphicData>
        </a:graphic>
      </p:graphicFrame>
    </p:spTree>
    <p:extLst>
      <p:ext uri="{BB962C8B-B14F-4D97-AF65-F5344CB8AC3E}">
        <p14:creationId xmlns:p14="http://schemas.microsoft.com/office/powerpoint/2010/main" val="1471847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7397B3-B2DD-68C1-6AB9-CE699DCF3D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67FDF-172E-09A9-9305-B04DD08FFABB}"/>
              </a:ext>
            </a:extLst>
          </p:cNvPr>
          <p:cNvSpPr>
            <a:spLocks noGrp="1"/>
          </p:cNvSpPr>
          <p:nvPr>
            <p:ph type="title"/>
          </p:nvPr>
        </p:nvSpPr>
        <p:spPr>
          <a:xfrm>
            <a:off x="336884" y="441833"/>
            <a:ext cx="11325060" cy="771079"/>
          </a:xfrm>
        </p:spPr>
        <p:txBody>
          <a:bodyPr>
            <a:normAutofit/>
          </a:bodyPr>
          <a:lstStyle/>
          <a:p>
            <a:r>
              <a:rPr lang="en-US" sz="3600" dirty="0"/>
              <a:t>Motivation</a:t>
            </a:r>
          </a:p>
        </p:txBody>
      </p:sp>
      <p:sp>
        <p:nvSpPr>
          <p:cNvPr id="3" name="Content Placeholder 2">
            <a:extLst>
              <a:ext uri="{FF2B5EF4-FFF2-40B4-BE49-F238E27FC236}">
                <a16:creationId xmlns:a16="http://schemas.microsoft.com/office/drawing/2014/main" id="{E75474FB-F3F3-70B5-969E-68462EECC626}"/>
              </a:ext>
            </a:extLst>
          </p:cNvPr>
          <p:cNvSpPr>
            <a:spLocks noGrp="1"/>
          </p:cNvSpPr>
          <p:nvPr>
            <p:ph idx="1"/>
          </p:nvPr>
        </p:nvSpPr>
        <p:spPr>
          <a:xfrm>
            <a:off x="336884" y="1708484"/>
            <a:ext cx="11325060" cy="4621185"/>
          </a:xfrm>
        </p:spPr>
        <p:txBody>
          <a:bodyPr>
            <a:normAutofit/>
          </a:bodyPr>
          <a:lstStyle/>
          <a:p>
            <a:pPr marL="0" indent="0">
              <a:buNone/>
            </a:pPr>
            <a:r>
              <a:rPr lang="en-US" dirty="0"/>
              <a:t>Adversary could find a different proof that the verifier accepts</a:t>
            </a:r>
          </a:p>
        </p:txBody>
      </p:sp>
      <p:pic>
        <p:nvPicPr>
          <p:cNvPr id="5" name="Graphic 4" descr="Female Profile with solid fill">
            <a:extLst>
              <a:ext uri="{FF2B5EF4-FFF2-40B4-BE49-F238E27FC236}">
                <a16:creationId xmlns:a16="http://schemas.microsoft.com/office/drawing/2014/main" id="{C409B309-9BFC-DC7D-28E8-67BF215688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6683" y="3134031"/>
            <a:ext cx="1366683" cy="1366683"/>
          </a:xfrm>
          <a:prstGeom prst="rect">
            <a:avLst/>
          </a:prstGeom>
        </p:spPr>
      </p:pic>
      <p:pic>
        <p:nvPicPr>
          <p:cNvPr id="7" name="Graphic 6" descr="Office worker female with solid fill">
            <a:extLst>
              <a:ext uri="{FF2B5EF4-FFF2-40B4-BE49-F238E27FC236}">
                <a16:creationId xmlns:a16="http://schemas.microsoft.com/office/drawing/2014/main" id="{C3BFA304-E72F-7E85-ED0C-E75C4674D8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84155" y="3464577"/>
            <a:ext cx="1506922" cy="1506922"/>
          </a:xfrm>
          <a:prstGeom prst="rect">
            <a:avLst/>
          </a:prstGeom>
        </p:spPr>
      </p:pic>
      <p:pic>
        <p:nvPicPr>
          <p:cNvPr id="18" name="Graphic 17" descr="Arrow Right with solid fill">
            <a:extLst>
              <a:ext uri="{FF2B5EF4-FFF2-40B4-BE49-F238E27FC236}">
                <a16:creationId xmlns:a16="http://schemas.microsoft.com/office/drawing/2014/main" id="{159E9B2A-FEBA-B4B4-AA81-0825860043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00261" y="2654839"/>
            <a:ext cx="1792942" cy="1366682"/>
          </a:xfrm>
          <a:prstGeom prst="rect">
            <a:avLst/>
          </a:prstGeom>
        </p:spPr>
      </p:pic>
      <p:pic>
        <p:nvPicPr>
          <p:cNvPr id="23" name="Graphic 22" descr="Speech outline">
            <a:extLst>
              <a:ext uri="{FF2B5EF4-FFF2-40B4-BE49-F238E27FC236}">
                <a16:creationId xmlns:a16="http://schemas.microsoft.com/office/drawing/2014/main" id="{7E3F3415-56BE-D075-67B0-284FFF26ED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2050023" y="2084309"/>
            <a:ext cx="1366683" cy="1366683"/>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2139BC0-3528-B804-D4E6-0CDC6D7B2B62}"/>
                  </a:ext>
                </a:extLst>
              </p:cNvPr>
              <p:cNvSpPr txBox="1"/>
              <p:nvPr/>
            </p:nvSpPr>
            <p:spPr>
              <a:xfrm>
                <a:off x="2179237" y="2470173"/>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ℒ</m:t>
                      </m:r>
                    </m:oMath>
                  </m:oMathPara>
                </a14:m>
                <a:endParaRPr lang="en-US" dirty="0"/>
              </a:p>
            </p:txBody>
          </p:sp>
        </mc:Choice>
        <mc:Fallback xmlns="">
          <p:sp>
            <p:nvSpPr>
              <p:cNvPr id="27" name="TextBox 26">
                <a:extLst>
                  <a:ext uri="{FF2B5EF4-FFF2-40B4-BE49-F238E27FC236}">
                    <a16:creationId xmlns:a16="http://schemas.microsoft.com/office/drawing/2014/main" id="{F2139BC0-3528-B804-D4E6-0CDC6D7B2B62}"/>
                  </a:ext>
                </a:extLst>
              </p:cNvPr>
              <p:cNvSpPr txBox="1">
                <a:spLocks noRot="1" noChangeAspect="1" noMove="1" noResize="1" noEditPoints="1" noAdjustHandles="1" noChangeArrowheads="1" noChangeShapeType="1" noTextEdit="1"/>
              </p:cNvSpPr>
              <p:nvPr/>
            </p:nvSpPr>
            <p:spPr>
              <a:xfrm>
                <a:off x="2179237" y="2470173"/>
                <a:ext cx="1113363" cy="369332"/>
              </a:xfrm>
              <a:prstGeom prst="rect">
                <a:avLst/>
              </a:prstGeom>
              <a:blipFill>
                <a:blip r:embed="rId11"/>
                <a:stretch>
                  <a:fillRect b="-16667"/>
                </a:stretch>
              </a:blipFill>
            </p:spPr>
            <p:txBody>
              <a:bodyPr/>
              <a:lstStyle/>
              <a:p>
                <a:r>
                  <a:rPr lang="en-US">
                    <a:noFill/>
                  </a:rPr>
                  <a:t> </a:t>
                </a:r>
              </a:p>
            </p:txBody>
          </p:sp>
        </mc:Fallback>
      </mc:AlternateContent>
      <p:pic>
        <p:nvPicPr>
          <p:cNvPr id="9" name="Graphic 8" descr="Cloud outline">
            <a:extLst>
              <a:ext uri="{FF2B5EF4-FFF2-40B4-BE49-F238E27FC236}">
                <a16:creationId xmlns:a16="http://schemas.microsoft.com/office/drawing/2014/main" id="{C1FDC87E-927B-3ED5-95A5-0AE1D9CB691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59495" y="1925105"/>
            <a:ext cx="914400" cy="9144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0B7B902-4C64-0687-4D80-06355C339A46}"/>
                  </a:ext>
                </a:extLst>
              </p:cNvPr>
              <p:cNvSpPr txBox="1"/>
              <p:nvPr/>
            </p:nvSpPr>
            <p:spPr>
              <a:xfrm>
                <a:off x="4661930" y="2270628"/>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𝑐𝑟𝑠</m:t>
                      </m:r>
                    </m:oMath>
                  </m:oMathPara>
                </a14:m>
                <a:endParaRPr lang="en-US" dirty="0"/>
              </a:p>
            </p:txBody>
          </p:sp>
        </mc:Choice>
        <mc:Fallback xmlns="">
          <p:sp>
            <p:nvSpPr>
              <p:cNvPr id="10" name="TextBox 9">
                <a:extLst>
                  <a:ext uri="{FF2B5EF4-FFF2-40B4-BE49-F238E27FC236}">
                    <a16:creationId xmlns:a16="http://schemas.microsoft.com/office/drawing/2014/main" id="{20B7B902-4C64-0687-4D80-06355C339A46}"/>
                  </a:ext>
                </a:extLst>
              </p:cNvPr>
              <p:cNvSpPr txBox="1">
                <a:spLocks noRot="1" noChangeAspect="1" noMove="1" noResize="1" noEditPoints="1" noAdjustHandles="1" noChangeArrowheads="1" noChangeShapeType="1" noTextEdit="1"/>
              </p:cNvSpPr>
              <p:nvPr/>
            </p:nvSpPr>
            <p:spPr>
              <a:xfrm>
                <a:off x="4661930" y="2270628"/>
                <a:ext cx="1113363" cy="369332"/>
              </a:xfrm>
              <a:prstGeom prst="rect">
                <a:avLst/>
              </a:prstGeom>
              <a:blipFill>
                <a:blip r:embed="rId14"/>
                <a:stretch>
                  <a:fillRect/>
                </a:stretch>
              </a:blipFill>
            </p:spPr>
            <p:txBody>
              <a:bodyPr/>
              <a:lstStyle/>
              <a:p>
                <a:r>
                  <a:rPr lang="en-US">
                    <a:noFill/>
                  </a:rPr>
                  <a:t> </a:t>
                </a:r>
              </a:p>
            </p:txBody>
          </p:sp>
        </mc:Fallback>
      </mc:AlternateContent>
      <p:pic>
        <p:nvPicPr>
          <p:cNvPr id="13" name="Graphic 12" descr="Speech outline">
            <a:extLst>
              <a:ext uri="{FF2B5EF4-FFF2-40B4-BE49-F238E27FC236}">
                <a16:creationId xmlns:a16="http://schemas.microsoft.com/office/drawing/2014/main" id="{3F30E9AD-795F-0448-CFD1-FFEB455A09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2384938" y="3104675"/>
            <a:ext cx="1113363" cy="1113363"/>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3628F5F-1AE0-26A1-F626-E01CB9D35865}"/>
                  </a:ext>
                </a:extLst>
              </p:cNvPr>
              <p:cNvSpPr txBox="1"/>
              <p:nvPr/>
            </p:nvSpPr>
            <p:spPr>
              <a:xfrm>
                <a:off x="2590731" y="3392971"/>
                <a:ext cx="6840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𝑦𝑒𝑎h</m:t>
                      </m:r>
                    </m:oMath>
                  </m:oMathPara>
                </a14:m>
                <a:endParaRPr lang="en-US" dirty="0"/>
              </a:p>
            </p:txBody>
          </p:sp>
        </mc:Choice>
        <mc:Fallback>
          <p:sp>
            <p:nvSpPr>
              <p:cNvPr id="14" name="TextBox 13">
                <a:extLst>
                  <a:ext uri="{FF2B5EF4-FFF2-40B4-BE49-F238E27FC236}">
                    <a16:creationId xmlns:a16="http://schemas.microsoft.com/office/drawing/2014/main" id="{63628F5F-1AE0-26A1-F626-E01CB9D35865}"/>
                  </a:ext>
                </a:extLst>
              </p:cNvPr>
              <p:cNvSpPr txBox="1">
                <a:spLocks noRot="1" noChangeAspect="1" noMove="1" noResize="1" noEditPoints="1" noAdjustHandles="1" noChangeArrowheads="1" noChangeShapeType="1" noTextEdit="1"/>
              </p:cNvSpPr>
              <p:nvPr/>
            </p:nvSpPr>
            <p:spPr>
              <a:xfrm>
                <a:off x="2590731" y="3392971"/>
                <a:ext cx="684026" cy="369332"/>
              </a:xfrm>
              <a:prstGeom prst="rect">
                <a:avLst/>
              </a:prstGeom>
              <a:blipFill>
                <a:blip r:embed="rId15"/>
                <a:stretch>
                  <a:fillRect l="-3704" r="-3704" b="-13333"/>
                </a:stretch>
              </a:blipFill>
            </p:spPr>
            <p:txBody>
              <a:bodyPr/>
              <a:lstStyle/>
              <a:p>
                <a:r>
                  <a:rPr lang="en-US">
                    <a:noFill/>
                  </a:rPr>
                  <a:t> </a:t>
                </a:r>
              </a:p>
            </p:txBody>
          </p:sp>
        </mc:Fallback>
      </mc:AlternateContent>
      <p:pic>
        <p:nvPicPr>
          <p:cNvPr id="12" name="Graphic 11" descr="Arrow Right with solid fill">
            <a:extLst>
              <a:ext uri="{FF2B5EF4-FFF2-40B4-BE49-F238E27FC236}">
                <a16:creationId xmlns:a16="http://schemas.microsoft.com/office/drawing/2014/main" id="{8D9D1F7B-72BA-CF84-9779-F5994AD070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00261" y="5012509"/>
            <a:ext cx="1792942" cy="1366682"/>
          </a:xfrm>
          <a:prstGeom prst="rect">
            <a:avLst/>
          </a:prstGeom>
        </p:spPr>
      </p:pic>
      <p:pic>
        <p:nvPicPr>
          <p:cNvPr id="34" name="Graphic 33" descr="Speech outline">
            <a:extLst>
              <a:ext uri="{FF2B5EF4-FFF2-40B4-BE49-F238E27FC236}">
                <a16:creationId xmlns:a16="http://schemas.microsoft.com/office/drawing/2014/main" id="{32DD0BB2-D128-F875-5CFC-9DFF8608F5A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957305" y="4362262"/>
            <a:ext cx="1366683" cy="1366683"/>
          </a:xfrm>
          <a:prstGeom prst="rect">
            <a:avLst/>
          </a:prstGeom>
        </p:spPr>
      </p:pic>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59F367FB-A8D9-D3D6-D374-60CCFCA6CE9F}"/>
                  </a:ext>
                </a:extLst>
              </p:cNvPr>
              <p:cNvSpPr txBox="1"/>
              <p:nvPr/>
            </p:nvSpPr>
            <p:spPr>
              <a:xfrm>
                <a:off x="2086519" y="4748126"/>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ℒ</m:t>
                      </m:r>
                    </m:oMath>
                  </m:oMathPara>
                </a14:m>
                <a:endParaRPr lang="en-US" dirty="0"/>
              </a:p>
            </p:txBody>
          </p:sp>
        </mc:Choice>
        <mc:Fallback>
          <p:sp>
            <p:nvSpPr>
              <p:cNvPr id="35" name="TextBox 34">
                <a:extLst>
                  <a:ext uri="{FF2B5EF4-FFF2-40B4-BE49-F238E27FC236}">
                    <a16:creationId xmlns:a16="http://schemas.microsoft.com/office/drawing/2014/main" id="{59F367FB-A8D9-D3D6-D374-60CCFCA6CE9F}"/>
                  </a:ext>
                </a:extLst>
              </p:cNvPr>
              <p:cNvSpPr txBox="1">
                <a:spLocks noRot="1" noChangeAspect="1" noMove="1" noResize="1" noEditPoints="1" noAdjustHandles="1" noChangeArrowheads="1" noChangeShapeType="1" noTextEdit="1"/>
              </p:cNvSpPr>
              <p:nvPr/>
            </p:nvSpPr>
            <p:spPr>
              <a:xfrm>
                <a:off x="2086519" y="4748126"/>
                <a:ext cx="1113363" cy="369332"/>
              </a:xfrm>
              <a:prstGeom prst="rect">
                <a:avLst/>
              </a:prstGeom>
              <a:blipFill>
                <a:blip r:embed="rId16"/>
                <a:stretch>
                  <a:fillRect b="-16667"/>
                </a:stretch>
              </a:blipFill>
            </p:spPr>
            <p:txBody>
              <a:bodyPr/>
              <a:lstStyle/>
              <a:p>
                <a:r>
                  <a:rPr lang="en-US">
                    <a:noFill/>
                  </a:rPr>
                  <a:t> </a:t>
                </a:r>
              </a:p>
            </p:txBody>
          </p:sp>
        </mc:Fallback>
      </mc:AlternateContent>
      <p:pic>
        <p:nvPicPr>
          <p:cNvPr id="36" name="Graphic 35" descr="Speech outline">
            <a:extLst>
              <a:ext uri="{FF2B5EF4-FFF2-40B4-BE49-F238E27FC236}">
                <a16:creationId xmlns:a16="http://schemas.microsoft.com/office/drawing/2014/main" id="{97C7BD19-11F8-48D1-CFAC-27E1926F43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2292220" y="5382628"/>
            <a:ext cx="1113363" cy="1113363"/>
          </a:xfrm>
          <a:prstGeom prst="rect">
            <a:avLst/>
          </a:prstGeom>
        </p:spPr>
      </p:pic>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BE917E8E-E013-A962-A3D1-367808F84255}"/>
                  </a:ext>
                </a:extLst>
              </p:cNvPr>
              <p:cNvSpPr txBox="1"/>
              <p:nvPr/>
            </p:nvSpPr>
            <p:spPr>
              <a:xfrm>
                <a:off x="2498013" y="5670924"/>
                <a:ext cx="6840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𝑦𝑒</m:t>
                      </m:r>
                    </m:oMath>
                  </m:oMathPara>
                </a14:m>
                <a:endParaRPr lang="en-US" dirty="0"/>
              </a:p>
            </p:txBody>
          </p:sp>
        </mc:Choice>
        <mc:Fallback>
          <p:sp>
            <p:nvSpPr>
              <p:cNvPr id="37" name="TextBox 36">
                <a:extLst>
                  <a:ext uri="{FF2B5EF4-FFF2-40B4-BE49-F238E27FC236}">
                    <a16:creationId xmlns:a16="http://schemas.microsoft.com/office/drawing/2014/main" id="{BE917E8E-E013-A962-A3D1-367808F84255}"/>
                  </a:ext>
                </a:extLst>
              </p:cNvPr>
              <p:cNvSpPr txBox="1">
                <a:spLocks noRot="1" noChangeAspect="1" noMove="1" noResize="1" noEditPoints="1" noAdjustHandles="1" noChangeArrowheads="1" noChangeShapeType="1" noTextEdit="1"/>
              </p:cNvSpPr>
              <p:nvPr/>
            </p:nvSpPr>
            <p:spPr>
              <a:xfrm>
                <a:off x="2498013" y="5670924"/>
                <a:ext cx="684026" cy="369332"/>
              </a:xfrm>
              <a:prstGeom prst="rect">
                <a:avLst/>
              </a:prstGeom>
              <a:blipFill>
                <a:blip r:embed="rId17"/>
                <a:stretch>
                  <a:fillRect b="-10000"/>
                </a:stretch>
              </a:blipFill>
            </p:spPr>
            <p:txBody>
              <a:bodyPr/>
              <a:lstStyle/>
              <a:p>
                <a:r>
                  <a:rPr lang="en-US">
                    <a:noFill/>
                  </a:rPr>
                  <a:t> </a:t>
                </a:r>
              </a:p>
            </p:txBody>
          </p:sp>
        </mc:Fallback>
      </mc:AlternateContent>
      <p:pic>
        <p:nvPicPr>
          <p:cNvPr id="39" name="Graphic 38" descr="Devil face outline with solid fill">
            <a:extLst>
              <a:ext uri="{FF2B5EF4-FFF2-40B4-BE49-F238E27FC236}">
                <a16:creationId xmlns:a16="http://schemas.microsoft.com/office/drawing/2014/main" id="{BFDC2BE5-15E5-F7CE-C544-20178A5DDD2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534795" y="5567933"/>
            <a:ext cx="914400" cy="914400"/>
          </a:xfrm>
          <a:prstGeom prst="rect">
            <a:avLst/>
          </a:prstGeom>
        </p:spPr>
      </p:pic>
    </p:spTree>
    <p:extLst>
      <p:ext uri="{BB962C8B-B14F-4D97-AF65-F5344CB8AC3E}">
        <p14:creationId xmlns:p14="http://schemas.microsoft.com/office/powerpoint/2010/main" val="10455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9BFDE6-F18A-C63A-4709-9A1906012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36643-BAD9-13C9-21AF-71838AD6D571}"/>
              </a:ext>
            </a:extLst>
          </p:cNvPr>
          <p:cNvSpPr>
            <a:spLocks noGrp="1"/>
          </p:cNvSpPr>
          <p:nvPr>
            <p:ph type="title"/>
          </p:nvPr>
        </p:nvSpPr>
        <p:spPr>
          <a:xfrm>
            <a:off x="336884" y="441833"/>
            <a:ext cx="11325060" cy="771079"/>
          </a:xfrm>
        </p:spPr>
        <p:txBody>
          <a:bodyPr>
            <a:normAutofit/>
          </a:bodyPr>
          <a:lstStyle/>
          <a:p>
            <a:r>
              <a:rPr lang="en-US" sz="3600" dirty="0"/>
              <a:t>Motivation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D0CCD8-74D6-0123-7AEC-1B6AFD75ED43}"/>
                  </a:ext>
                </a:extLst>
              </p:cNvPr>
              <p:cNvSpPr>
                <a:spLocks noGrp="1"/>
              </p:cNvSpPr>
              <p:nvPr>
                <p:ph idx="1"/>
              </p:nvPr>
            </p:nvSpPr>
            <p:spPr>
              <a:xfrm>
                <a:off x="336884" y="1708484"/>
                <a:ext cx="11325060" cy="4621185"/>
              </a:xfrm>
            </p:spPr>
            <p:txBody>
              <a:bodyPr>
                <a:normAutofit/>
              </a:bodyPr>
              <a:lstStyle/>
              <a:p>
                <a:pPr marL="0" indent="0">
                  <a:buNone/>
                </a:pPr>
                <a:r>
                  <a:rPr lang="en-US" dirty="0"/>
                  <a:t>Could there exists only a single “</a:t>
                </a:r>
                <a:r>
                  <a:rPr lang="en-US" u="sng" dirty="0"/>
                  <a:t>unique</a:t>
                </a:r>
                <a:r>
                  <a:rPr lang="en-US" dirty="0"/>
                  <a:t>” accepting proof for a statement </a:t>
                </a:r>
                <a14:m>
                  <m:oMath xmlns:m="http://schemas.openxmlformats.org/officeDocument/2006/math">
                    <m:r>
                      <a:rPr lang="en-US" b="0" i="1" smtClean="0">
                        <a:latin typeface="Cambria Math" panose="02040503050406030204" pitchFamily="18" charset="0"/>
                      </a:rPr>
                      <m:t>𝑥</m:t>
                    </m:r>
                  </m:oMath>
                </a14:m>
                <a:r>
                  <a:rPr lang="en-US" dirty="0"/>
                  <a:t>?</a:t>
                </a:r>
              </a:p>
            </p:txBody>
          </p:sp>
        </mc:Choice>
        <mc:Fallback>
          <p:sp>
            <p:nvSpPr>
              <p:cNvPr id="3" name="Content Placeholder 2">
                <a:extLst>
                  <a:ext uri="{FF2B5EF4-FFF2-40B4-BE49-F238E27FC236}">
                    <a16:creationId xmlns:a16="http://schemas.microsoft.com/office/drawing/2014/main" id="{4BD0CCD8-74D6-0123-7AEC-1B6AFD75ED43}"/>
                  </a:ext>
                </a:extLst>
              </p:cNvPr>
              <p:cNvSpPr>
                <a:spLocks noGrp="1" noRot="1" noChangeAspect="1" noMove="1" noResize="1" noEditPoints="1" noAdjustHandles="1" noChangeArrowheads="1" noChangeShapeType="1" noTextEdit="1"/>
              </p:cNvSpPr>
              <p:nvPr>
                <p:ph idx="1"/>
              </p:nvPr>
            </p:nvSpPr>
            <p:spPr>
              <a:xfrm>
                <a:off x="336884" y="1708484"/>
                <a:ext cx="11325060" cy="4621185"/>
              </a:xfrm>
              <a:blipFill>
                <a:blip r:embed="rId3"/>
                <a:stretch>
                  <a:fillRect l="-560"/>
                </a:stretch>
              </a:blipFill>
            </p:spPr>
            <p:txBody>
              <a:bodyPr/>
              <a:lstStyle/>
              <a:p>
                <a:r>
                  <a:rPr lang="en-US">
                    <a:noFill/>
                  </a:rPr>
                  <a:t> </a:t>
                </a:r>
              </a:p>
            </p:txBody>
          </p:sp>
        </mc:Fallback>
      </mc:AlternateContent>
      <p:pic>
        <p:nvPicPr>
          <p:cNvPr id="5" name="Graphic 4" descr="Female Profile with solid fill">
            <a:extLst>
              <a:ext uri="{FF2B5EF4-FFF2-40B4-BE49-F238E27FC236}">
                <a16:creationId xmlns:a16="http://schemas.microsoft.com/office/drawing/2014/main" id="{422A3F7A-085E-8AE2-ECD1-9AF6D189E0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6683" y="3134031"/>
            <a:ext cx="1366683" cy="1366683"/>
          </a:xfrm>
          <a:prstGeom prst="rect">
            <a:avLst/>
          </a:prstGeom>
        </p:spPr>
      </p:pic>
      <p:pic>
        <p:nvPicPr>
          <p:cNvPr id="7" name="Graphic 6" descr="Office worker female with solid fill">
            <a:extLst>
              <a:ext uri="{FF2B5EF4-FFF2-40B4-BE49-F238E27FC236}">
                <a16:creationId xmlns:a16="http://schemas.microsoft.com/office/drawing/2014/main" id="{44A172D0-AFB7-BBF5-76AF-953CECC012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60098" y="2993792"/>
            <a:ext cx="1506922" cy="1506922"/>
          </a:xfrm>
          <a:prstGeom prst="rect">
            <a:avLst/>
          </a:prstGeom>
        </p:spPr>
      </p:pic>
      <p:pic>
        <p:nvPicPr>
          <p:cNvPr id="18" name="Graphic 17" descr="Arrow Right with solid fill">
            <a:extLst>
              <a:ext uri="{FF2B5EF4-FFF2-40B4-BE49-F238E27FC236}">
                <a16:creationId xmlns:a16="http://schemas.microsoft.com/office/drawing/2014/main" id="{CDA95680-8A16-B799-907B-CC0CA40010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00261" y="2654839"/>
            <a:ext cx="1792942" cy="1366682"/>
          </a:xfrm>
          <a:prstGeom prst="rect">
            <a:avLst/>
          </a:prstGeom>
        </p:spPr>
      </p:pic>
      <p:pic>
        <p:nvPicPr>
          <p:cNvPr id="23" name="Graphic 22" descr="Speech outline">
            <a:extLst>
              <a:ext uri="{FF2B5EF4-FFF2-40B4-BE49-F238E27FC236}">
                <a16:creationId xmlns:a16="http://schemas.microsoft.com/office/drawing/2014/main" id="{AE2CB555-E308-4655-60F7-6391454F337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2050023" y="2084309"/>
            <a:ext cx="1366683" cy="1366683"/>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A6B972B-9D31-3658-9211-520EECC5EB1B}"/>
                  </a:ext>
                </a:extLst>
              </p:cNvPr>
              <p:cNvSpPr txBox="1"/>
              <p:nvPr/>
            </p:nvSpPr>
            <p:spPr>
              <a:xfrm>
                <a:off x="2179237" y="2470173"/>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ℒ</m:t>
                      </m:r>
                    </m:oMath>
                  </m:oMathPara>
                </a14:m>
                <a:endParaRPr lang="en-US" dirty="0"/>
              </a:p>
            </p:txBody>
          </p:sp>
        </mc:Choice>
        <mc:Fallback xmlns="">
          <p:sp>
            <p:nvSpPr>
              <p:cNvPr id="27" name="TextBox 26">
                <a:extLst>
                  <a:ext uri="{FF2B5EF4-FFF2-40B4-BE49-F238E27FC236}">
                    <a16:creationId xmlns:a16="http://schemas.microsoft.com/office/drawing/2014/main" id="{2A6B972B-9D31-3658-9211-520EECC5EB1B}"/>
                  </a:ext>
                </a:extLst>
              </p:cNvPr>
              <p:cNvSpPr txBox="1">
                <a:spLocks noRot="1" noChangeAspect="1" noMove="1" noResize="1" noEditPoints="1" noAdjustHandles="1" noChangeArrowheads="1" noChangeShapeType="1" noTextEdit="1"/>
              </p:cNvSpPr>
              <p:nvPr/>
            </p:nvSpPr>
            <p:spPr>
              <a:xfrm>
                <a:off x="2179237" y="2470173"/>
                <a:ext cx="1113363" cy="369332"/>
              </a:xfrm>
              <a:prstGeom prst="rect">
                <a:avLst/>
              </a:prstGeom>
              <a:blipFill>
                <a:blip r:embed="rId12"/>
                <a:stretch>
                  <a:fillRect b="-16667"/>
                </a:stretch>
              </a:blipFill>
            </p:spPr>
            <p:txBody>
              <a:bodyPr/>
              <a:lstStyle/>
              <a:p>
                <a:r>
                  <a:rPr lang="en-US">
                    <a:noFill/>
                  </a:rPr>
                  <a:t> </a:t>
                </a:r>
              </a:p>
            </p:txBody>
          </p:sp>
        </mc:Fallback>
      </mc:AlternateContent>
      <p:pic>
        <p:nvPicPr>
          <p:cNvPr id="9" name="Graphic 8" descr="Cloud outline">
            <a:extLst>
              <a:ext uri="{FF2B5EF4-FFF2-40B4-BE49-F238E27FC236}">
                <a16:creationId xmlns:a16="http://schemas.microsoft.com/office/drawing/2014/main" id="{300F28A6-713B-A1D0-3A7D-55EBAD34A26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59495" y="1925105"/>
            <a:ext cx="914400" cy="9144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1D0F229-BDF5-6716-32B1-25F70D7CBEB4}"/>
                  </a:ext>
                </a:extLst>
              </p:cNvPr>
              <p:cNvSpPr txBox="1"/>
              <p:nvPr/>
            </p:nvSpPr>
            <p:spPr>
              <a:xfrm>
                <a:off x="4661930" y="2270628"/>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𝑐𝑟𝑠</m:t>
                      </m:r>
                    </m:oMath>
                  </m:oMathPara>
                </a14:m>
                <a:endParaRPr lang="en-US" dirty="0"/>
              </a:p>
            </p:txBody>
          </p:sp>
        </mc:Choice>
        <mc:Fallback xmlns="">
          <p:sp>
            <p:nvSpPr>
              <p:cNvPr id="10" name="TextBox 9">
                <a:extLst>
                  <a:ext uri="{FF2B5EF4-FFF2-40B4-BE49-F238E27FC236}">
                    <a16:creationId xmlns:a16="http://schemas.microsoft.com/office/drawing/2014/main" id="{E1D0F229-BDF5-6716-32B1-25F70D7CBEB4}"/>
                  </a:ext>
                </a:extLst>
              </p:cNvPr>
              <p:cNvSpPr txBox="1">
                <a:spLocks noRot="1" noChangeAspect="1" noMove="1" noResize="1" noEditPoints="1" noAdjustHandles="1" noChangeArrowheads="1" noChangeShapeType="1" noTextEdit="1"/>
              </p:cNvSpPr>
              <p:nvPr/>
            </p:nvSpPr>
            <p:spPr>
              <a:xfrm>
                <a:off x="4661930" y="2270628"/>
                <a:ext cx="1113363" cy="369332"/>
              </a:xfrm>
              <a:prstGeom prst="rect">
                <a:avLst/>
              </a:prstGeom>
              <a:blipFill>
                <a:blip r:embed="rId15"/>
                <a:stretch>
                  <a:fillRect/>
                </a:stretch>
              </a:blipFill>
            </p:spPr>
            <p:txBody>
              <a:bodyPr/>
              <a:lstStyle/>
              <a:p>
                <a:r>
                  <a:rPr lang="en-US">
                    <a:noFill/>
                  </a:rPr>
                  <a:t> </a:t>
                </a:r>
              </a:p>
            </p:txBody>
          </p:sp>
        </mc:Fallback>
      </mc:AlternateContent>
      <p:pic>
        <p:nvPicPr>
          <p:cNvPr id="13" name="Graphic 12" descr="Speech outline">
            <a:extLst>
              <a:ext uri="{FF2B5EF4-FFF2-40B4-BE49-F238E27FC236}">
                <a16:creationId xmlns:a16="http://schemas.microsoft.com/office/drawing/2014/main" id="{C55068F6-0A3B-4173-A9C4-10DFBC6C96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2384938" y="3104675"/>
            <a:ext cx="1113363" cy="1113363"/>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E9A61C3-5BDC-9CC4-D3FC-9740A8974329}"/>
                  </a:ext>
                </a:extLst>
              </p:cNvPr>
              <p:cNvSpPr txBox="1"/>
              <p:nvPr/>
            </p:nvSpPr>
            <p:spPr>
              <a:xfrm>
                <a:off x="2590731" y="3392971"/>
                <a:ext cx="6840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𝑦𝑒𝑎h</m:t>
                      </m:r>
                    </m:oMath>
                  </m:oMathPara>
                </a14:m>
                <a:endParaRPr lang="en-US" dirty="0"/>
              </a:p>
            </p:txBody>
          </p:sp>
        </mc:Choice>
        <mc:Fallback xmlns="">
          <p:sp>
            <p:nvSpPr>
              <p:cNvPr id="14" name="TextBox 13">
                <a:extLst>
                  <a:ext uri="{FF2B5EF4-FFF2-40B4-BE49-F238E27FC236}">
                    <a16:creationId xmlns:a16="http://schemas.microsoft.com/office/drawing/2014/main" id="{FE9A61C3-5BDC-9CC4-D3FC-9740A8974329}"/>
                  </a:ext>
                </a:extLst>
              </p:cNvPr>
              <p:cNvSpPr txBox="1">
                <a:spLocks noRot="1" noChangeAspect="1" noMove="1" noResize="1" noEditPoints="1" noAdjustHandles="1" noChangeArrowheads="1" noChangeShapeType="1" noTextEdit="1"/>
              </p:cNvSpPr>
              <p:nvPr/>
            </p:nvSpPr>
            <p:spPr>
              <a:xfrm>
                <a:off x="2590731" y="3392971"/>
                <a:ext cx="684026" cy="369332"/>
              </a:xfrm>
              <a:prstGeom prst="rect">
                <a:avLst/>
              </a:prstGeom>
              <a:blipFill>
                <a:blip r:embed="rId16"/>
                <a:stretch>
                  <a:fillRect l="-3704" r="-3704" b="-13333"/>
                </a:stretch>
              </a:blipFill>
            </p:spPr>
            <p:txBody>
              <a:bodyPr/>
              <a:lstStyle/>
              <a:p>
                <a:r>
                  <a:rPr lang="en-US">
                    <a:noFill/>
                  </a:rPr>
                  <a:t> </a:t>
                </a:r>
              </a:p>
            </p:txBody>
          </p:sp>
        </mc:Fallback>
      </mc:AlternateContent>
    </p:spTree>
    <p:extLst>
      <p:ext uri="{BB962C8B-B14F-4D97-AF65-F5344CB8AC3E}">
        <p14:creationId xmlns:p14="http://schemas.microsoft.com/office/powerpoint/2010/main" val="224707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60AB1-2617-2BA3-BBA5-FBE8DC3A2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D75B1D-152D-D57A-D5A6-E81A443144F0}"/>
              </a:ext>
            </a:extLst>
          </p:cNvPr>
          <p:cNvSpPr>
            <a:spLocks noGrp="1"/>
          </p:cNvSpPr>
          <p:nvPr>
            <p:ph type="title"/>
          </p:nvPr>
        </p:nvSpPr>
        <p:spPr>
          <a:xfrm>
            <a:off x="336884" y="441833"/>
            <a:ext cx="11325060" cy="771079"/>
          </a:xfrm>
        </p:spPr>
        <p:txBody>
          <a:bodyPr>
            <a:normAutofit/>
          </a:bodyPr>
          <a:lstStyle/>
          <a:p>
            <a:r>
              <a:rPr lang="en-US" sz="3600" dirty="0"/>
              <a:t>Motivation</a:t>
            </a:r>
          </a:p>
        </p:txBody>
      </p:sp>
      <p:sp>
        <p:nvSpPr>
          <p:cNvPr id="3" name="Content Placeholder 2">
            <a:extLst>
              <a:ext uri="{FF2B5EF4-FFF2-40B4-BE49-F238E27FC236}">
                <a16:creationId xmlns:a16="http://schemas.microsoft.com/office/drawing/2014/main" id="{15823C3D-B957-B5D8-9CDC-754BA46C2F88}"/>
              </a:ext>
            </a:extLst>
          </p:cNvPr>
          <p:cNvSpPr>
            <a:spLocks noGrp="1"/>
          </p:cNvSpPr>
          <p:nvPr>
            <p:ph idx="1"/>
          </p:nvPr>
        </p:nvSpPr>
        <p:spPr>
          <a:xfrm>
            <a:off x="336884" y="1708484"/>
            <a:ext cx="11325060" cy="4621185"/>
          </a:xfrm>
        </p:spPr>
        <p:txBody>
          <a:bodyPr>
            <a:normAutofit/>
          </a:bodyPr>
          <a:lstStyle/>
          <a:p>
            <a:pPr marL="0" indent="0">
              <a:buNone/>
            </a:pPr>
            <a:r>
              <a:rPr lang="en-US" dirty="0"/>
              <a:t>Uniqueness implies witness encryption, even when the prover is honest and even without ZK</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We can convert Sahai-Waters proof into a unique proof using injective OWF</a:t>
            </a:r>
          </a:p>
        </p:txBody>
      </p:sp>
      <p:pic>
        <p:nvPicPr>
          <p:cNvPr id="7" name="Graphic 6" descr="Office worker female with solid fill">
            <a:extLst>
              <a:ext uri="{FF2B5EF4-FFF2-40B4-BE49-F238E27FC236}">
                <a16:creationId xmlns:a16="http://schemas.microsoft.com/office/drawing/2014/main" id="{290138D9-626A-4D5E-22B7-E0D6AC6D6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0098" y="2993792"/>
            <a:ext cx="1506922" cy="1506922"/>
          </a:xfrm>
          <a:prstGeom prst="rect">
            <a:avLst/>
          </a:prstGeom>
        </p:spPr>
      </p:pic>
      <p:pic>
        <p:nvPicPr>
          <p:cNvPr id="18" name="Graphic 17" descr="Arrow Right with solid fill">
            <a:extLst>
              <a:ext uri="{FF2B5EF4-FFF2-40B4-BE49-F238E27FC236}">
                <a16:creationId xmlns:a16="http://schemas.microsoft.com/office/drawing/2014/main" id="{F1AE6089-BF7A-FAFF-039B-604D9C68F7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00261" y="2654839"/>
            <a:ext cx="1792942" cy="1366682"/>
          </a:xfrm>
          <a:prstGeom prst="rect">
            <a:avLst/>
          </a:prstGeom>
        </p:spPr>
      </p:pic>
      <p:pic>
        <p:nvPicPr>
          <p:cNvPr id="23" name="Graphic 22" descr="Speech outline">
            <a:extLst>
              <a:ext uri="{FF2B5EF4-FFF2-40B4-BE49-F238E27FC236}">
                <a16:creationId xmlns:a16="http://schemas.microsoft.com/office/drawing/2014/main" id="{EF8B95FB-3DC4-9472-A49F-6B5E66BFA6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050023" y="2084309"/>
            <a:ext cx="1366683" cy="1366683"/>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59D8210-6A56-0751-0817-E4A0B8A28226}"/>
                  </a:ext>
                </a:extLst>
              </p:cNvPr>
              <p:cNvSpPr txBox="1"/>
              <p:nvPr/>
            </p:nvSpPr>
            <p:spPr>
              <a:xfrm>
                <a:off x="2179237" y="2470173"/>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ℒ</m:t>
                      </m:r>
                    </m:oMath>
                  </m:oMathPara>
                </a14:m>
                <a:endParaRPr lang="en-US" dirty="0"/>
              </a:p>
            </p:txBody>
          </p:sp>
        </mc:Choice>
        <mc:Fallback xmlns="">
          <p:sp>
            <p:nvSpPr>
              <p:cNvPr id="27" name="TextBox 26">
                <a:extLst>
                  <a:ext uri="{FF2B5EF4-FFF2-40B4-BE49-F238E27FC236}">
                    <a16:creationId xmlns:a16="http://schemas.microsoft.com/office/drawing/2014/main" id="{159D8210-6A56-0751-0817-E4A0B8A28226}"/>
                  </a:ext>
                </a:extLst>
              </p:cNvPr>
              <p:cNvSpPr txBox="1">
                <a:spLocks noRot="1" noChangeAspect="1" noMove="1" noResize="1" noEditPoints="1" noAdjustHandles="1" noChangeArrowheads="1" noChangeShapeType="1" noTextEdit="1"/>
              </p:cNvSpPr>
              <p:nvPr/>
            </p:nvSpPr>
            <p:spPr>
              <a:xfrm>
                <a:off x="2179237" y="2470173"/>
                <a:ext cx="1113363" cy="369332"/>
              </a:xfrm>
              <a:prstGeom prst="rect">
                <a:avLst/>
              </a:prstGeom>
              <a:blipFill>
                <a:blip r:embed="rId9"/>
                <a:stretch>
                  <a:fillRect b="-16667"/>
                </a:stretch>
              </a:blipFill>
            </p:spPr>
            <p:txBody>
              <a:bodyPr/>
              <a:lstStyle/>
              <a:p>
                <a:r>
                  <a:rPr lang="en-US">
                    <a:noFill/>
                  </a:rPr>
                  <a:t> </a:t>
                </a:r>
              </a:p>
            </p:txBody>
          </p:sp>
        </mc:Fallback>
      </mc:AlternateContent>
      <p:pic>
        <p:nvPicPr>
          <p:cNvPr id="9" name="Graphic 8" descr="Cloud outline">
            <a:extLst>
              <a:ext uri="{FF2B5EF4-FFF2-40B4-BE49-F238E27FC236}">
                <a16:creationId xmlns:a16="http://schemas.microsoft.com/office/drawing/2014/main" id="{9DE79117-BB6F-0420-2D64-6563ACAD812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59495" y="1925105"/>
            <a:ext cx="914400" cy="9144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D0FC252-2862-634A-168E-009CA3548C7D}"/>
                  </a:ext>
                </a:extLst>
              </p:cNvPr>
              <p:cNvSpPr txBox="1"/>
              <p:nvPr/>
            </p:nvSpPr>
            <p:spPr>
              <a:xfrm>
                <a:off x="4661930" y="2270628"/>
                <a:ext cx="1113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𝑐𝑟𝑠</m:t>
                      </m:r>
                    </m:oMath>
                  </m:oMathPara>
                </a14:m>
                <a:endParaRPr lang="en-US" dirty="0"/>
              </a:p>
            </p:txBody>
          </p:sp>
        </mc:Choice>
        <mc:Fallback xmlns="">
          <p:sp>
            <p:nvSpPr>
              <p:cNvPr id="10" name="TextBox 9">
                <a:extLst>
                  <a:ext uri="{FF2B5EF4-FFF2-40B4-BE49-F238E27FC236}">
                    <a16:creationId xmlns:a16="http://schemas.microsoft.com/office/drawing/2014/main" id="{8D0FC252-2862-634A-168E-009CA3548C7D}"/>
                  </a:ext>
                </a:extLst>
              </p:cNvPr>
              <p:cNvSpPr txBox="1">
                <a:spLocks noRot="1" noChangeAspect="1" noMove="1" noResize="1" noEditPoints="1" noAdjustHandles="1" noChangeArrowheads="1" noChangeShapeType="1" noTextEdit="1"/>
              </p:cNvSpPr>
              <p:nvPr/>
            </p:nvSpPr>
            <p:spPr>
              <a:xfrm>
                <a:off x="4661930" y="2270628"/>
                <a:ext cx="1113363" cy="369332"/>
              </a:xfrm>
              <a:prstGeom prst="rect">
                <a:avLst/>
              </a:prstGeom>
              <a:blipFill>
                <a:blip r:embed="rId12"/>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AFEE44F2-985F-ABB1-12E1-F1F8AF81E317}"/>
              </a:ext>
            </a:extLst>
          </p:cNvPr>
          <p:cNvGrpSpPr/>
          <p:nvPr/>
        </p:nvGrpSpPr>
        <p:grpSpPr>
          <a:xfrm>
            <a:off x="2238229" y="2955481"/>
            <a:ext cx="1506923" cy="1506923"/>
            <a:chOff x="2238229" y="2955481"/>
            <a:chExt cx="1506923" cy="1506923"/>
          </a:xfrm>
        </p:grpSpPr>
        <p:pic>
          <p:nvPicPr>
            <p:cNvPr id="13" name="Graphic 12" descr="Speech outline">
              <a:extLst>
                <a:ext uri="{FF2B5EF4-FFF2-40B4-BE49-F238E27FC236}">
                  <a16:creationId xmlns:a16="http://schemas.microsoft.com/office/drawing/2014/main" id="{C4477088-FD57-75A4-6D90-CF2ED43DDB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238229" y="2955481"/>
              <a:ext cx="1506923" cy="1506923"/>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0E4DB99-A8A0-FFF2-62F6-23D681D48E40}"/>
                    </a:ext>
                  </a:extLst>
                </p:cNvPr>
                <p:cNvSpPr txBox="1"/>
                <p:nvPr/>
              </p:nvSpPr>
              <p:spPr>
                <a:xfrm>
                  <a:off x="2431465" y="3407664"/>
                  <a:ext cx="6840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h𝑒𝑟</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𝑤</m:t>
                        </m:r>
                      </m:oMath>
                    </m:oMathPara>
                  </a14:m>
                  <a:endParaRPr lang="en-US" dirty="0"/>
                </a:p>
              </p:txBody>
            </p:sp>
          </mc:Choice>
          <mc:Fallback xmlns="">
            <p:sp>
              <p:nvSpPr>
                <p:cNvPr id="14" name="TextBox 13">
                  <a:extLst>
                    <a:ext uri="{FF2B5EF4-FFF2-40B4-BE49-F238E27FC236}">
                      <a16:creationId xmlns:a16="http://schemas.microsoft.com/office/drawing/2014/main" id="{40E4DB99-A8A0-FFF2-62F6-23D681D48E40}"/>
                    </a:ext>
                  </a:extLst>
                </p:cNvPr>
                <p:cNvSpPr txBox="1">
                  <a:spLocks noRot="1" noChangeAspect="1" noMove="1" noResize="1" noEditPoints="1" noAdjustHandles="1" noChangeArrowheads="1" noChangeShapeType="1" noTextEdit="1"/>
                </p:cNvSpPr>
                <p:nvPr/>
              </p:nvSpPr>
              <p:spPr>
                <a:xfrm>
                  <a:off x="2431465" y="3407664"/>
                  <a:ext cx="684026" cy="369332"/>
                </a:xfrm>
                <a:prstGeom prst="rect">
                  <a:avLst/>
                </a:prstGeom>
                <a:blipFill>
                  <a:blip r:embed="rId13"/>
                  <a:stretch>
                    <a:fillRect r="-54545" b="-13333"/>
                  </a:stretch>
                </a:blipFill>
              </p:spPr>
              <p:txBody>
                <a:bodyPr/>
                <a:lstStyle/>
                <a:p>
                  <a:r>
                    <a:rPr lang="en-US">
                      <a:noFill/>
                    </a:rPr>
                    <a:t> </a:t>
                  </a:r>
                </a:p>
              </p:txBody>
            </p:sp>
          </mc:Fallback>
        </mc:AlternateContent>
      </p:grpSp>
      <p:pic>
        <p:nvPicPr>
          <p:cNvPr id="15" name="Graphic 14" descr="Angel face with solid fill with solid fill">
            <a:extLst>
              <a:ext uri="{FF2B5EF4-FFF2-40B4-BE49-F238E27FC236}">
                <a16:creationId xmlns:a16="http://schemas.microsoft.com/office/drawing/2014/main" id="{18DF9F56-FD98-8760-A8E9-629A465FACF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65269" y="3294966"/>
            <a:ext cx="914400" cy="914400"/>
          </a:xfrm>
          <a:prstGeom prst="rect">
            <a:avLst/>
          </a:prstGeom>
        </p:spPr>
      </p:pic>
    </p:spTree>
    <p:extLst>
      <p:ext uri="{BB962C8B-B14F-4D97-AF65-F5344CB8AC3E}">
        <p14:creationId xmlns:p14="http://schemas.microsoft.com/office/powerpoint/2010/main" val="169019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a8eec281-aaa3-4dae-ac9b-9a398b9215e7}" enabled="0" method="" siteId="{a8eec281-aaa3-4dae-ac9b-9a398b9215e7}" removed="1"/>
</clbl:labelList>
</file>

<file path=docProps/app.xml><?xml version="1.0" encoding="utf-8"?>
<Properties xmlns="http://schemas.openxmlformats.org/officeDocument/2006/extended-properties" xmlns:vt="http://schemas.openxmlformats.org/officeDocument/2006/docPropsVTypes">
  <Template/>
  <TotalTime>8326</TotalTime>
  <Words>4997</Words>
  <Application>Microsoft Macintosh PowerPoint</Application>
  <PresentationFormat>Widescreen</PresentationFormat>
  <Paragraphs>736</Paragraphs>
  <Slides>62</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Aptos</vt:lpstr>
      <vt:lpstr>Arial</vt:lpstr>
      <vt:lpstr>Cambria Math</vt:lpstr>
      <vt:lpstr>CMR10</vt:lpstr>
      <vt:lpstr>CMR9</vt:lpstr>
      <vt:lpstr>Grandview Display</vt:lpstr>
      <vt:lpstr>DashVTI</vt:lpstr>
      <vt:lpstr>Unique NIZKs and Steganography Detection</vt:lpstr>
      <vt:lpstr>Motivation</vt:lpstr>
      <vt:lpstr>Motivation</vt:lpstr>
      <vt:lpstr>Motivation</vt:lpstr>
      <vt:lpstr>Motivation</vt:lpstr>
      <vt:lpstr>Motivation</vt:lpstr>
      <vt:lpstr>Motivation</vt:lpstr>
      <vt:lpstr>Motivation</vt:lpstr>
      <vt:lpstr>Motivation</vt:lpstr>
      <vt:lpstr>The Model and Our Results</vt:lpstr>
      <vt:lpstr>The Model and Our Results</vt:lpstr>
      <vt:lpstr>Prior Work</vt:lpstr>
      <vt:lpstr>Application: Steganography Detection</vt:lpstr>
      <vt:lpstr>Application: Steganography Detection</vt:lpstr>
      <vt:lpstr>Application: Steganography Detection</vt:lpstr>
      <vt:lpstr>Recall:</vt:lpstr>
      <vt:lpstr>Recall:</vt:lpstr>
      <vt:lpstr>Single Theorem UNIZK with Honest Prover Setup</vt:lpstr>
      <vt:lpstr>Single Theorem UNIZK with Honest Prover Setup</vt:lpstr>
      <vt:lpstr>Single Theorem UNIZK with Honest Prover Setup</vt:lpstr>
      <vt:lpstr>Single Theorem UNIZK with Honest Prover Setup</vt:lpstr>
      <vt:lpstr>Single Theorem UNIZK with Honest Prover Setup</vt:lpstr>
      <vt:lpstr>Single Theorem UNIZK with Honest Prover Setup</vt:lpstr>
      <vt:lpstr>Single Theorem UNIZK with Honest Prover Setup</vt:lpstr>
      <vt:lpstr>Single Theorem UNIZK with Honest Prover Setup</vt:lpstr>
      <vt:lpstr>Proof Intuition</vt:lpstr>
      <vt:lpstr>Recall:</vt:lpstr>
      <vt:lpstr>Recall:</vt:lpstr>
      <vt:lpstr>Transformation to Multi-theorem: Take 1</vt:lpstr>
      <vt:lpstr>Transformation to Multi-theorem: Take 1</vt:lpstr>
      <vt:lpstr>Transformation to Multi-theorem: Take 1</vt:lpstr>
      <vt:lpstr>Transformation to Multi-theorem: Take 1</vt:lpstr>
      <vt:lpstr> Multi-theorem: Take 1 Summary</vt:lpstr>
      <vt:lpstr>Issue with previous attempt</vt:lpstr>
      <vt:lpstr>Issue with previous attempt</vt:lpstr>
      <vt:lpstr>Issue with previous attempt</vt:lpstr>
      <vt:lpstr>Issue with previous attempt</vt:lpstr>
      <vt:lpstr>Issue with previous attempt</vt:lpstr>
      <vt:lpstr>Recall:</vt:lpstr>
      <vt:lpstr>Recall:</vt:lpstr>
      <vt:lpstr>Multi-theorem with Malicious Keys</vt:lpstr>
      <vt:lpstr>Summary</vt:lpstr>
      <vt:lpstr>PowerPoint Presentation</vt:lpstr>
      <vt:lpstr>Proof Intuition for Multi-theorem</vt:lpstr>
      <vt:lpstr>Proof Intuition: Multi-theorem Zero Knowledge</vt:lpstr>
      <vt:lpstr>Proof Intuition: Soundness</vt:lpstr>
      <vt:lpstr>Proof Intuition: Uniqueness</vt:lpstr>
      <vt:lpstr>Proof Intuition: Uniqueness</vt:lpstr>
      <vt:lpstr>Proof Intuition: Uniqueness</vt:lpstr>
      <vt:lpstr>Proof Intuition: Uniqueness</vt:lpstr>
      <vt:lpstr>Proof Intuition: Uniqueness</vt:lpstr>
      <vt:lpstr>Proof Intuition: Uniqueness</vt:lpstr>
      <vt:lpstr>Detailed fix for single theorem NIZKs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Multi-theorem: Take 2 Retrospective</vt:lpstr>
      <vt:lpstr>Proof Intuition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LaKyah Tyner</dc:creator>
  <cp:lastModifiedBy>LaKyah Tyner</cp:lastModifiedBy>
  <cp:revision>117</cp:revision>
  <dcterms:created xsi:type="dcterms:W3CDTF">2025-04-28T15:38:48Z</dcterms:created>
  <dcterms:modified xsi:type="dcterms:W3CDTF">2025-05-05T22:33:53Z</dcterms:modified>
</cp:coreProperties>
</file>