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1" r:id="rId9"/>
    <p:sldId id="293" r:id="rId10"/>
    <p:sldId id="292" r:id="rId11"/>
    <p:sldId id="289" r:id="rId12"/>
    <p:sldId id="265" r:id="rId13"/>
    <p:sldId id="294" r:id="rId14"/>
    <p:sldId id="296" r:id="rId15"/>
    <p:sldId id="297" r:id="rId16"/>
    <p:sldId id="298" r:id="rId17"/>
    <p:sldId id="268" r:id="rId18"/>
    <p:sldId id="299" r:id="rId19"/>
    <p:sldId id="271" r:id="rId20"/>
    <p:sldId id="304" r:id="rId21"/>
    <p:sldId id="272" r:id="rId22"/>
    <p:sldId id="302" r:id="rId23"/>
    <p:sldId id="261" r:id="rId24"/>
    <p:sldId id="300" r:id="rId25"/>
    <p:sldId id="305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86939"/>
  </p:normalViewPr>
  <p:slideViewPr>
    <p:cSldViewPr snapToGrid="0">
      <p:cViewPr varScale="1">
        <p:scale>
          <a:sx n="94" d="100"/>
          <a:sy n="94" d="100"/>
        </p:scale>
        <p:origin x="20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24F8DA-BA1B-D6F3-663B-780EA32A4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C2F45-046C-20EC-878F-44068AD052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C6ED-95C5-42E8-B042-6C56B0E6256F}" type="datetimeFigureOut">
              <a:rPr lang="en-US" smtClean="0"/>
              <a:t>5/3/25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321C5-6F06-6B2C-4514-655BD8045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29283-8A88-0B33-9BCB-09102BA65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03AD-2159-4248-9D57-4B31AD3C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24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E9B2-A3B6-4EA0-8AD3-3D9D79026ECF}" type="datetimeFigureOut">
              <a:rPr lang="en-US" smtClean="0"/>
              <a:t>5/3/25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9F7D3-079E-4A0D-AF49-2E3F69F0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9F7D3-079E-4A0D-AF49-2E3F69F0B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5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9F7D3-079E-4A0D-AF49-2E3F69F0B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7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a897c0082_0_3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Unicorn doesn’t even cite Cleve!</a:t>
            </a:r>
            <a:endParaRPr dirty="0"/>
          </a:p>
        </p:txBody>
      </p:sp>
      <p:sp>
        <p:nvSpPr>
          <p:cNvPr id="112" name="Google Shape;112;g28a897c008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86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9F7D3-079E-4A0D-AF49-2E3F69F0B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9F7D3-079E-4A0D-AF49-2E3F69F0B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9F7D3-079E-4A0D-AF49-2E3F69F0B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45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9F7D3-079E-4A0D-AF49-2E3F69F0B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7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07C5-19C4-AC49-9A95-E54F18F8C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E5CE4-0501-5FE6-4DE8-6B0270E6B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40918-46E6-B4E0-301F-25757558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04E2-EB79-4322-B254-B9219A96FBF6}" type="datetime1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A0B7-C1AB-71C9-E6D8-72243444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E2561-C2C8-D5BA-7FC9-4B9F1293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2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16D3-484D-F711-8A58-FE33BCA1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42899-AD44-C96D-31F0-756A2B39D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8598E-815F-C3B6-9BDE-6E1A807C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1A54-2367-47F3-9AB6-0AE4A47B57B9}" type="datetime1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669D-DB55-4E08-443F-A2D1E2B7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C66CD-FC94-2D90-4C70-4C7812A3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2D66D-5E3F-2C1E-A2DB-DE37DC1B4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F3CE3-2252-5959-E18A-B88241678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0886-BC8B-C59D-0CA0-74CB3D8B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9EC-C5ED-4A9B-8196-2F97D9E10E59}" type="datetime1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60714-10CB-4419-C9F1-288969CF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23E80-41C1-F21F-2EB2-04D90CBE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7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3148-E755-E11B-0C10-B737ADBA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E6263-0C8E-D2D5-C0E1-C7A0D04DF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049B3-50B2-1F42-4032-175D5435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D0F1-4DC0-42BF-8FFD-86F40602905D}" type="datetime1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8FC28-30DF-6D38-C517-FF1489DD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DD4FE-58B7-EE63-F876-9483560D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32E2-AB20-41AE-AF81-9CCB7FA5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E98DA-3847-71EB-941E-71F1743B5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F4C29-19A9-0383-70A9-5225E2E9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3EE-7BB9-42CE-BE82-F5A51681A57B}" type="datetime1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BF97E-EE1E-5DB6-2435-4E0364C9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FEDB2-645E-2C15-CF22-6528616E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EAA6-8066-718B-9210-A74A35C1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B96E-2535-AA33-5A56-7532581D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5C31B-1973-61B4-FF89-0B329F03A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C1E52-FD21-32D2-557F-47270707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FE5-8460-4B87-A232-4D7707A7FDF9}" type="datetime1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2A8F8-F0D6-924F-2F3F-163DFFC2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2D17B-56C2-0C0F-1515-A3B010E0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7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D4C8-1619-1BF0-2152-78FC882B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59C2B-1BD8-288F-0106-43D17F848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49FD1-02EC-0659-8454-8E22BC057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9696E-60C9-BA15-DF86-D52EE1D3E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C4268-F40D-636D-DDE7-8FAF50EFA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69E8C-19E8-BC41-4F1D-892B751D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555B-FA2B-471C-87E7-2718FBD2DDE9}" type="datetime1">
              <a:rPr lang="en-US" smtClean="0"/>
              <a:t>5/3/25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5975F-988D-9C73-D22B-AE7D98CC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D3188-17F1-43D8-7715-2F23FF85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0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3C68-1053-415F-E27B-80AE664E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78190-EB8A-D93A-2098-25F092C1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2D30-AC4E-43BB-BEE9-98D44FB0873D}" type="datetime1">
              <a:rPr lang="en-US" smtClean="0"/>
              <a:t>5/3/25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66397-3C77-1127-7C18-2C15ED7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0CD47-01AB-E24F-F721-63DD49BC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0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A6704-3A36-A91E-E5D7-87DD38DF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2A60-F44C-460E-84D7-0562640F14F4}" type="datetime1">
              <a:rPr lang="en-US" smtClean="0"/>
              <a:t>5/3/25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271A2-433D-9A0C-D2EA-78ECD956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D660C-42EF-4CF2-7FC3-6B35DD82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A5E5-FD23-DF1B-0251-6DD47627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434C0-0CA6-4613-F81E-04D1CE27B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D889A-DF77-ED25-4DCA-4DFB8D66E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F5F61-80E6-866D-5B34-F4C05EF3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A2AD-4B1F-48AD-B6FE-FECB053A1ECD}" type="datetime1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9A03E-B0BA-8187-F69F-0A3237F4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B3B27-0357-2F20-A589-4C7E0686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1A09-7511-A863-7EA7-A77C1D06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5FEB8-BA6A-1879-2942-50FECB309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37C31-CE6D-8B17-EDD6-F4FA0CAD0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04AFA-6263-EAA0-A1C8-F2D97D82F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4A2-187C-4FEB-A383-0CF7B2E7B3EA}" type="datetime1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F6159-3146-6B5C-87F4-DEBC8D73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79428-8EA1-BD13-24CD-3A5951AB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2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73CCB-79ED-3183-27C5-3CC362B1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E2A44-53DF-9846-3000-6CF6D072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CC3D3-7D5C-D4B5-5942-59D2769E1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C6DD0F-F8C8-4558-AA9C-D28EA8509871}" type="datetime1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B89DC-5733-6FFE-F1E2-278CE496A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B3DD7-74B1-AE1F-7706-F8B2FCF13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F4AEF-7C95-4AEE-BCDE-EB3878CB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3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4/17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718F-9FF9-8ED3-D362-0ED7438E6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770" y="91722"/>
            <a:ext cx="10058400" cy="2614299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</a:rPr>
              <a:t>Good Things Come To Those Who Wait: Dishonest Majority Beacons imply Delay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333F7-1868-2201-AB4D-0063B9238157}"/>
              </a:ext>
            </a:extLst>
          </p:cNvPr>
          <p:cNvSpPr txBox="1"/>
          <p:nvPr/>
        </p:nvSpPr>
        <p:spPr>
          <a:xfrm>
            <a:off x="4452069" y="2748131"/>
            <a:ext cx="3287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Miranda Christ</a:t>
            </a:r>
          </a:p>
          <a:p>
            <a:pPr algn="ctr"/>
            <a:r>
              <a:rPr lang="en-US" sz="2400" dirty="0"/>
              <a:t>Columbia University </a:t>
            </a:r>
          </a:p>
        </p:txBody>
      </p:sp>
      <p:pic>
        <p:nvPicPr>
          <p:cNvPr id="1028" name="Picture 4" descr="Joseph Bonneau - New York University | LinkedIn">
            <a:extLst>
              <a:ext uri="{FF2B5EF4-FFF2-40B4-BE49-F238E27FC236}">
                <a16:creationId xmlns:a16="http://schemas.microsoft.com/office/drawing/2014/main" id="{5C582944-7C6F-7252-27EC-E3E18687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65" y="45302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nedikt Bünz | NYU Blockchain Lab">
            <a:extLst>
              <a:ext uri="{FF2B5EF4-FFF2-40B4-BE49-F238E27FC236}">
                <a16:creationId xmlns:a16="http://schemas.microsoft.com/office/drawing/2014/main" id="{D3A80D3B-4DA1-1066-8DEA-3E4055E8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5302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0A718E-7719-FA49-2F24-B1D757E49774}"/>
              </a:ext>
            </a:extLst>
          </p:cNvPr>
          <p:cNvSpPr txBox="1"/>
          <p:nvPr/>
        </p:nvSpPr>
        <p:spPr>
          <a:xfrm>
            <a:off x="1228816" y="3828814"/>
            <a:ext cx="216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Joseph Bonneau</a:t>
            </a:r>
          </a:p>
          <a:p>
            <a:pPr algn="ctr"/>
            <a:r>
              <a:rPr lang="en-US" dirty="0"/>
              <a:t>NYU, a16z Crypto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04267-56E9-F583-2D58-CEB941E00E8C}"/>
              </a:ext>
            </a:extLst>
          </p:cNvPr>
          <p:cNvSpPr txBox="1"/>
          <p:nvPr/>
        </p:nvSpPr>
        <p:spPr>
          <a:xfrm>
            <a:off x="5014451" y="3831580"/>
            <a:ext cx="216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Benedikt </a:t>
            </a:r>
            <a:r>
              <a:rPr lang="en-US" dirty="0" err="1"/>
              <a:t>B</a:t>
            </a:r>
            <a:r>
              <a:rPr lang="en-US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ünz</a:t>
            </a:r>
            <a:endParaRPr lang="en-US" dirty="0"/>
          </a:p>
          <a:p>
            <a:pPr algn="ctr"/>
            <a:r>
              <a:rPr lang="en-US" dirty="0"/>
              <a:t>NYU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C00EC-F6A4-4B92-38CB-E256D8B90D71}"/>
              </a:ext>
            </a:extLst>
          </p:cNvPr>
          <p:cNvSpPr txBox="1"/>
          <p:nvPr/>
        </p:nvSpPr>
        <p:spPr>
          <a:xfrm>
            <a:off x="8726237" y="3828813"/>
            <a:ext cx="231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Yuval </a:t>
            </a:r>
            <a:r>
              <a:rPr lang="en-US" dirty="0" err="1"/>
              <a:t>Efron</a:t>
            </a:r>
            <a:endParaRPr lang="en-US" dirty="0"/>
          </a:p>
          <a:p>
            <a:pPr algn="ctr"/>
            <a:r>
              <a:rPr lang="en-US" dirty="0"/>
              <a:t>Columbia University</a:t>
            </a:r>
          </a:p>
        </p:txBody>
      </p:sp>
      <p:pic>
        <p:nvPicPr>
          <p:cNvPr id="1026" name="Picture 2" descr="Yuval Efron">
            <a:extLst>
              <a:ext uri="{FF2B5EF4-FFF2-40B4-BE49-F238E27FC236}">
                <a16:creationId xmlns:a16="http://schemas.microsoft.com/office/drawing/2014/main" id="{25831321-A5D6-5BC5-4CCB-53A78D7A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35" y="446324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DBF6B42-4179-7C87-5761-0347444A8EE2}"/>
              </a:ext>
            </a:extLst>
          </p:cNvPr>
          <p:cNvSpPr txBox="1">
            <a:spLocks/>
          </p:cNvSpPr>
          <p:nvPr/>
        </p:nvSpPr>
        <p:spPr>
          <a:xfrm>
            <a:off x="8612967" y="6211669"/>
            <a:ext cx="2625972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Yuval for some of the slides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 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99A0B7-CB1C-2853-726D-88CA0598E6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Dishonest-majority protocol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br>
                  <a:rPr lang="en-US" b="1" dirty="0">
                    <a:solidFill>
                      <a:schemeClr val="accent1"/>
                    </a:solidFill>
                  </a:rPr>
                </a:br>
                <a:r>
                  <a:rPr lang="en-US" b="1" dirty="0">
                    <a:solidFill>
                      <a:schemeClr val="accent1"/>
                    </a:solidFill>
                  </a:rPr>
                  <a:t>weak delay function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99A0B7-CB1C-2853-726D-88CA0598E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498" b="-14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25BE5-28E1-B048-CECB-08A0C7511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4D16C-A98E-0019-C8E7-EEC149C1D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6E41-F9AF-0EFC-9BD5-BE778346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Delay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C366D9-0774-B84C-C8C4-099546DC9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03591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(⋅)</m:t>
                    </m:r>
                  </m:oMath>
                </a14:m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-delay function consists of algorithms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𝑆𝑒𝑡𝑢𝑝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𝑆𝑎𝑚𝑝𝑙𝑒𝐼𝑛𝑝𝑢𝑡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𝐸𝑣𝑎𝑙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𝑆𝑒𝑡𝑢𝑝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pp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𝑆𝑎𝑚𝑝𝑙𝑒𝐼𝑛𝑝𝑢𝑡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pp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pp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Properties:</a:t>
                </a:r>
              </a:p>
              <a:p>
                <a:pPr lvl="1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Efficiency: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𝐸𝑣𝑎𝑙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polynomial-time computable.</a:t>
                </a:r>
              </a:p>
              <a:p>
                <a:pPr lvl="1"/>
                <a:r>
                  <a:rPr lang="en-US" sz="2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Sequentiality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adversary running in fewer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sequential steps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(eq. parallel time) can produce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pp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except with negligible probability</a:t>
                </a: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(⋅)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-Weak Sequentiality: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Same as above, but can predict with at most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1 −1/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C366D9-0774-B84C-C8C4-099546DC9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03591" cy="4895850"/>
              </a:xfrm>
              <a:blipFill>
                <a:blip r:embed="rId2"/>
                <a:stretch>
                  <a:fillRect l="-799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3CB6A4-9073-0D6C-0A99-78C63E514F28}"/>
                  </a:ext>
                </a:extLst>
              </p:cNvPr>
              <p:cNvSpPr txBox="1"/>
              <p:nvPr/>
            </p:nvSpPr>
            <p:spPr>
              <a:xfrm>
                <a:off x="6223379" y="491613"/>
                <a:ext cx="5457344" cy="859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ptos" panose="02110004020202020204"/>
                  </a:rPr>
                  <a:t>Heuristic e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xample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𝐸𝑣𝑎𝑙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…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for a hash function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3CB6A4-9073-0D6C-0A99-78C63E514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379" y="491613"/>
                <a:ext cx="5457344" cy="859146"/>
              </a:xfrm>
              <a:prstGeom prst="rect">
                <a:avLst/>
              </a:prstGeom>
              <a:blipFill>
                <a:blip r:embed="rId3"/>
                <a:stretch>
                  <a:fillRect l="-1163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0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4C92-294A-BB18-F000-96A43018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Cleve’s Impossibility 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399AF2-1FFA-000E-E092-26AE13EDEFE0}"/>
              </a:ext>
            </a:extLst>
          </p:cNvPr>
          <p:cNvGrpSpPr/>
          <p:nvPr/>
        </p:nvGrpSpPr>
        <p:grpSpPr>
          <a:xfrm>
            <a:off x="6905767" y="2042928"/>
            <a:ext cx="3423767" cy="4221394"/>
            <a:chOff x="5259595" y="2042927"/>
            <a:chExt cx="5069939" cy="40901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75216D-0447-66DA-766C-DA226A79C77E}"/>
                </a:ext>
              </a:extLst>
            </p:cNvPr>
            <p:cNvCxnSpPr>
              <a:cxnSpLocks/>
            </p:cNvCxnSpPr>
            <p:nvPr/>
          </p:nvCxnSpPr>
          <p:spPr>
            <a:xfrm>
              <a:off x="5259595" y="2042927"/>
              <a:ext cx="5069939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2A1C64-CA51-E402-CA51-0E531C07AC46}"/>
                </a:ext>
              </a:extLst>
            </p:cNvPr>
            <p:cNvCxnSpPr>
              <a:cxnSpLocks/>
            </p:cNvCxnSpPr>
            <p:nvPr/>
          </p:nvCxnSpPr>
          <p:spPr>
            <a:xfrm>
              <a:off x="5259595" y="2695411"/>
              <a:ext cx="5069939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A3540F2-38AE-AA27-AA29-5A45F53BF9C9}"/>
                </a:ext>
              </a:extLst>
            </p:cNvPr>
            <p:cNvCxnSpPr>
              <a:cxnSpLocks/>
            </p:cNvCxnSpPr>
            <p:nvPr/>
          </p:nvCxnSpPr>
          <p:spPr>
            <a:xfrm>
              <a:off x="5259595" y="4330152"/>
              <a:ext cx="5069939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C8B592-96D0-4C45-1EC2-C2EBFA0ED02F}"/>
                </a:ext>
              </a:extLst>
            </p:cNvPr>
            <p:cNvSpPr txBox="1"/>
            <p:nvPr/>
          </p:nvSpPr>
          <p:spPr>
            <a:xfrm>
              <a:off x="7941165" y="2571458"/>
              <a:ext cx="88441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/>
                <a:t>.</a:t>
              </a:r>
            </a:p>
            <a:p>
              <a:r>
                <a:rPr lang="en-US" sz="2800" dirty="0"/>
                <a:t>.</a:t>
              </a:r>
              <a:endParaRPr lang="en-US" sz="4000" dirty="0"/>
            </a:p>
            <a:p>
              <a:r>
                <a:rPr lang="en-US" sz="2800" dirty="0"/>
                <a:t>.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285E42-CBD7-DC22-D96D-CC759A2BED22}"/>
                </a:ext>
              </a:extLst>
            </p:cNvPr>
            <p:cNvSpPr txBox="1"/>
            <p:nvPr/>
          </p:nvSpPr>
          <p:spPr>
            <a:xfrm>
              <a:off x="7941164" y="4430758"/>
              <a:ext cx="88441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/>
                <a:t>.</a:t>
              </a:r>
            </a:p>
            <a:p>
              <a:r>
                <a:rPr lang="en-US" sz="2800" dirty="0"/>
                <a:t>.</a:t>
              </a:r>
              <a:endParaRPr lang="en-US" sz="4000" dirty="0"/>
            </a:p>
            <a:p>
              <a:r>
                <a:rPr lang="en-US" sz="2800" dirty="0"/>
                <a:t>.</a:t>
              </a:r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ECB80D8-5CD9-7648-459B-F46A389F63AC}"/>
                </a:ext>
              </a:extLst>
            </p:cNvPr>
            <p:cNvCxnSpPr>
              <a:cxnSpLocks/>
            </p:cNvCxnSpPr>
            <p:nvPr/>
          </p:nvCxnSpPr>
          <p:spPr>
            <a:xfrm>
              <a:off x="5259595" y="6133108"/>
              <a:ext cx="5069939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F9199-DDBA-48BE-D83C-2A225D47ABC2}"/>
                  </a:ext>
                </a:extLst>
              </p:cNvPr>
              <p:cNvSpPr txBox="1"/>
              <p:nvPr/>
            </p:nvSpPr>
            <p:spPr>
              <a:xfrm>
                <a:off x="347977" y="1887794"/>
                <a:ext cx="4695494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Let’s bias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-round protocol to 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💡Use the fact that honest parties </a:t>
                </a:r>
                <a:r>
                  <a:rPr lang="en-US" sz="2400" i="1" dirty="0"/>
                  <a:t>must</a:t>
                </a:r>
                <a:r>
                  <a:rPr lang="en-US" sz="2400" dirty="0"/>
                  <a:t> output a value.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chemeClr val="accent3"/>
                    </a:solidFill>
                  </a:rPr>
                  <a:t>Alice’s attack idea: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each round, check if aborting would make the honest party 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Any problems?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F9199-DDBA-48BE-D83C-2A225D47A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77" y="1887794"/>
                <a:ext cx="4695494" cy="5170646"/>
              </a:xfrm>
              <a:prstGeom prst="rect">
                <a:avLst/>
              </a:prstGeom>
              <a:blipFill>
                <a:blip r:embed="rId3"/>
                <a:stretch>
                  <a:fillRect l="-2162" t="-980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dog face with its eyes closed&#10;&#10;Description automatically generated">
            <a:extLst>
              <a:ext uri="{FF2B5EF4-FFF2-40B4-BE49-F238E27FC236}">
                <a16:creationId xmlns:a16="http://schemas.microsoft.com/office/drawing/2014/main" id="{7C2FE48E-D197-6163-724B-3409C7925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28" y="3186125"/>
            <a:ext cx="1740707" cy="1740707"/>
          </a:xfrm>
          <a:prstGeom prst="rect">
            <a:avLst/>
          </a:prstGeom>
        </p:spPr>
      </p:pic>
      <p:pic>
        <p:nvPicPr>
          <p:cNvPr id="24" name="Picture 23" descr="A cartoon dog with its tongue out&#10;&#10;Description automatically generated">
            <a:extLst>
              <a:ext uri="{FF2B5EF4-FFF2-40B4-BE49-F238E27FC236}">
                <a16:creationId xmlns:a16="http://schemas.microsoft.com/office/drawing/2014/main" id="{E334FF79-8014-9325-8FD7-08AAF17DF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06" y="3186125"/>
            <a:ext cx="1740707" cy="1740707"/>
          </a:xfrm>
          <a:prstGeom prst="rect">
            <a:avLst/>
          </a:prstGeom>
        </p:spPr>
      </p:pic>
      <p:sp>
        <p:nvSpPr>
          <p:cNvPr id="25" name="Cloud Callout 24">
            <a:extLst>
              <a:ext uri="{FF2B5EF4-FFF2-40B4-BE49-F238E27FC236}">
                <a16:creationId xmlns:a16="http://schemas.microsoft.com/office/drawing/2014/main" id="{3672F97C-A818-98DE-756D-34A4587B8C67}"/>
              </a:ext>
            </a:extLst>
          </p:cNvPr>
          <p:cNvSpPr/>
          <p:nvPr/>
        </p:nvSpPr>
        <p:spPr>
          <a:xfrm>
            <a:off x="10509461" y="2115989"/>
            <a:ext cx="1552195" cy="944850"/>
          </a:xfrm>
          <a:prstGeom prst="cloud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$$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2CC7922-EBF0-640E-526A-DC87CC5BA64C}"/>
              </a:ext>
            </a:extLst>
          </p:cNvPr>
          <p:cNvSpPr/>
          <p:nvPr/>
        </p:nvSpPr>
        <p:spPr>
          <a:xfrm>
            <a:off x="5095172" y="2115989"/>
            <a:ext cx="1552195" cy="944850"/>
          </a:xfrm>
          <a:prstGeom prst="cloudCallout">
            <a:avLst>
              <a:gd name="adj1" fmla="val 15216"/>
              <a:gd name="adj2" fmla="val 65389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F1EF23-26C7-B65B-B9BB-962878D5193A}"/>
              </a:ext>
            </a:extLst>
          </p:cNvPr>
          <p:cNvSpPr txBox="1"/>
          <p:nvPr/>
        </p:nvSpPr>
        <p:spPr>
          <a:xfrm>
            <a:off x="5665285" y="469642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8A03D5-CF3D-8C5A-3517-B89BC830B499}"/>
              </a:ext>
            </a:extLst>
          </p:cNvPr>
          <p:cNvSpPr txBox="1"/>
          <p:nvPr/>
        </p:nvSpPr>
        <p:spPr>
          <a:xfrm>
            <a:off x="10995256" y="469642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4851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2A83F9-0794-E1B1-A678-C075EC3AC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30" y="3186125"/>
            <a:ext cx="2610900" cy="174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4A4C92-294A-BB18-F000-96A43018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Cleve’s Impossibility 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399AF2-1FFA-000E-E092-26AE13EDEFE0}"/>
              </a:ext>
            </a:extLst>
          </p:cNvPr>
          <p:cNvGrpSpPr/>
          <p:nvPr/>
        </p:nvGrpSpPr>
        <p:grpSpPr>
          <a:xfrm>
            <a:off x="6905767" y="2042928"/>
            <a:ext cx="3423767" cy="1879617"/>
            <a:chOff x="5259595" y="2042927"/>
            <a:chExt cx="5069939" cy="182119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75216D-0447-66DA-766C-DA226A79C77E}"/>
                </a:ext>
              </a:extLst>
            </p:cNvPr>
            <p:cNvCxnSpPr>
              <a:cxnSpLocks/>
            </p:cNvCxnSpPr>
            <p:nvPr/>
          </p:nvCxnSpPr>
          <p:spPr>
            <a:xfrm>
              <a:off x="5259595" y="2042927"/>
              <a:ext cx="5069939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2A1C64-CA51-E402-CA51-0E531C07AC46}"/>
                </a:ext>
              </a:extLst>
            </p:cNvPr>
            <p:cNvCxnSpPr>
              <a:cxnSpLocks/>
            </p:cNvCxnSpPr>
            <p:nvPr/>
          </p:nvCxnSpPr>
          <p:spPr>
            <a:xfrm>
              <a:off x="5259595" y="2695411"/>
              <a:ext cx="5069939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C8B592-96D0-4C45-1EC2-C2EBFA0ED02F}"/>
                </a:ext>
              </a:extLst>
            </p:cNvPr>
            <p:cNvSpPr txBox="1"/>
            <p:nvPr/>
          </p:nvSpPr>
          <p:spPr>
            <a:xfrm>
              <a:off x="7941165" y="2571458"/>
              <a:ext cx="88441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/>
                <a:t>.</a:t>
              </a:r>
            </a:p>
            <a:p>
              <a:r>
                <a:rPr lang="en-US" sz="2800" dirty="0"/>
                <a:t>.</a:t>
              </a:r>
              <a:endParaRPr lang="en-US" sz="4000" dirty="0"/>
            </a:p>
            <a:p>
              <a:r>
                <a:rPr lang="en-US" sz="2800" dirty="0"/>
                <a:t>.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F9199-DDBA-48BE-D83C-2A225D47ABC2}"/>
                  </a:ext>
                </a:extLst>
              </p:cNvPr>
              <p:cNvSpPr txBox="1"/>
              <p:nvPr/>
            </p:nvSpPr>
            <p:spPr>
              <a:xfrm>
                <a:off x="347977" y="1887794"/>
                <a:ext cx="4737260" cy="5847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Let’s make 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-round protocol output 1.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Alice can ask: </a:t>
                </a:r>
              </a:p>
              <a:p>
                <a:r>
                  <a:rPr lang="en-US" sz="2200" dirty="0"/>
                  <a:t>What default value would </a:t>
                </a:r>
                <a:r>
                  <a:rPr lang="en-US" sz="2200" i="1" dirty="0"/>
                  <a:t>I </a:t>
                </a:r>
                <a:r>
                  <a:rPr lang="en-US" sz="2200" dirty="0"/>
                  <a:t>output if </a:t>
                </a:r>
                <a:r>
                  <a:rPr lang="en-US" sz="2200" i="1" dirty="0"/>
                  <a:t>Bob </a:t>
                </a:r>
                <a:r>
                  <a:rPr lang="en-US" sz="2200" dirty="0"/>
                  <a:t>aborted?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Define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 strategies for Alice.</a:t>
                </a:r>
              </a:p>
              <a:p>
                <a:r>
                  <a:rPr lang="en-US" sz="2200" dirty="0"/>
                  <a:t>In strategy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If Alice’s default value in round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, abort.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Else, abort in round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F9199-DDBA-48BE-D83C-2A225D47A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77" y="1887794"/>
                <a:ext cx="4737260" cy="5847755"/>
              </a:xfrm>
              <a:prstGeom prst="rect">
                <a:avLst/>
              </a:prstGeom>
              <a:blipFill>
                <a:blip r:embed="rId4"/>
                <a:stretch>
                  <a:fillRect l="-1604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cartoon dog with its tongue out&#10;&#10;Description automatically generated">
            <a:extLst>
              <a:ext uri="{FF2B5EF4-FFF2-40B4-BE49-F238E27FC236}">
                <a16:creationId xmlns:a16="http://schemas.microsoft.com/office/drawing/2014/main" id="{E334FF79-8014-9325-8FD7-08AAF17DF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06" y="3186125"/>
            <a:ext cx="1740707" cy="1740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D4CCD9-89FD-68A4-5786-8684B3C4E264}"/>
              </a:ext>
            </a:extLst>
          </p:cNvPr>
          <p:cNvSpPr txBox="1"/>
          <p:nvPr/>
        </p:nvSpPr>
        <p:spPr>
          <a:xfrm>
            <a:off x="5665285" y="469642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DE0BB-2DA9-1611-0F3D-729512F776FE}"/>
              </a:ext>
            </a:extLst>
          </p:cNvPr>
          <p:cNvSpPr txBox="1"/>
          <p:nvPr/>
        </p:nvSpPr>
        <p:spPr>
          <a:xfrm>
            <a:off x="10995256" y="469642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2348B6-BB9D-DCC5-A94B-DF76A43FA131}"/>
                  </a:ext>
                </a:extLst>
              </p:cNvPr>
              <p:cNvSpPr txBox="1"/>
              <p:nvPr/>
            </p:nvSpPr>
            <p:spPr>
              <a:xfrm>
                <a:off x="8239271" y="4212137"/>
                <a:ext cx="9630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2348B6-BB9D-DCC5-A94B-DF76A43F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271" y="4212137"/>
                <a:ext cx="963020" cy="369332"/>
              </a:xfrm>
              <a:prstGeom prst="rect">
                <a:avLst/>
              </a:prstGeom>
              <a:blipFill>
                <a:blip r:embed="rId6"/>
                <a:stretch>
                  <a:fillRect l="-389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Callout 9">
            <a:extLst>
              <a:ext uri="{FF2B5EF4-FFF2-40B4-BE49-F238E27FC236}">
                <a16:creationId xmlns:a16="http://schemas.microsoft.com/office/drawing/2014/main" id="{3ECD1A62-876C-EEC5-538D-EE5D45211387}"/>
              </a:ext>
            </a:extLst>
          </p:cNvPr>
          <p:cNvSpPr/>
          <p:nvPr/>
        </p:nvSpPr>
        <p:spPr>
          <a:xfrm>
            <a:off x="5482222" y="1269629"/>
            <a:ext cx="2381168" cy="1740600"/>
          </a:xfrm>
          <a:prstGeom prst="cloud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Abort </a:t>
            </a:r>
            <a:r>
              <a:rPr lang="en-US" i="1" dirty="0"/>
              <a:t>now</a:t>
            </a:r>
            <a:r>
              <a:rPr lang="en-US" dirty="0"/>
              <a:t>, or send a message first?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08C8EA-2755-17F8-6EB6-1E5E2BB4F60D}"/>
              </a:ext>
            </a:extLst>
          </p:cNvPr>
          <p:cNvCxnSpPr>
            <a:cxnSpLocks/>
          </p:cNvCxnSpPr>
          <p:nvPr/>
        </p:nvCxnSpPr>
        <p:spPr>
          <a:xfrm>
            <a:off x="7064492" y="4581469"/>
            <a:ext cx="3423767" cy="0"/>
          </a:xfrm>
          <a:prstGeom prst="straightConnector1">
            <a:avLst/>
          </a:prstGeom>
          <a:ln w="76200"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2A83F9-0794-E1B1-A678-C075EC3AC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30" y="3186125"/>
            <a:ext cx="2610900" cy="174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4A4C92-294A-BB18-F000-96A43018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Cleve’s Impossibility 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399AF2-1FFA-000E-E092-26AE13EDEFE0}"/>
              </a:ext>
            </a:extLst>
          </p:cNvPr>
          <p:cNvGrpSpPr/>
          <p:nvPr/>
        </p:nvGrpSpPr>
        <p:grpSpPr>
          <a:xfrm>
            <a:off x="6905767" y="2042928"/>
            <a:ext cx="3423767" cy="1879617"/>
            <a:chOff x="5259595" y="2042927"/>
            <a:chExt cx="5069939" cy="182119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75216D-0447-66DA-766C-DA226A79C77E}"/>
                </a:ext>
              </a:extLst>
            </p:cNvPr>
            <p:cNvCxnSpPr>
              <a:cxnSpLocks/>
            </p:cNvCxnSpPr>
            <p:nvPr/>
          </p:nvCxnSpPr>
          <p:spPr>
            <a:xfrm>
              <a:off x="5259595" y="2042927"/>
              <a:ext cx="5069939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2A1C64-CA51-E402-CA51-0E531C07AC46}"/>
                </a:ext>
              </a:extLst>
            </p:cNvPr>
            <p:cNvCxnSpPr>
              <a:cxnSpLocks/>
            </p:cNvCxnSpPr>
            <p:nvPr/>
          </p:nvCxnSpPr>
          <p:spPr>
            <a:xfrm>
              <a:off x="5259595" y="2695411"/>
              <a:ext cx="5069939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C8B592-96D0-4C45-1EC2-C2EBFA0ED02F}"/>
                </a:ext>
              </a:extLst>
            </p:cNvPr>
            <p:cNvSpPr txBox="1"/>
            <p:nvPr/>
          </p:nvSpPr>
          <p:spPr>
            <a:xfrm>
              <a:off x="7941165" y="2571458"/>
              <a:ext cx="88441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/>
                <a:t>.</a:t>
              </a:r>
            </a:p>
            <a:p>
              <a:r>
                <a:rPr lang="en-US" sz="2800" dirty="0"/>
                <a:t>.</a:t>
              </a:r>
              <a:endParaRPr lang="en-US" sz="4000" dirty="0"/>
            </a:p>
            <a:p>
              <a:r>
                <a:rPr lang="en-US" sz="2800" dirty="0"/>
                <a:t>.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F9199-DDBA-48BE-D83C-2A225D47ABC2}"/>
                  </a:ext>
                </a:extLst>
              </p:cNvPr>
              <p:cNvSpPr txBox="1"/>
              <p:nvPr/>
            </p:nvSpPr>
            <p:spPr>
              <a:xfrm>
                <a:off x="347977" y="1887794"/>
                <a:ext cx="4737260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Define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 strategies for Alice.</a:t>
                </a:r>
              </a:p>
              <a:p>
                <a:r>
                  <a:rPr lang="en-US" sz="2200" dirty="0"/>
                  <a:t>In strategy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If Alice’s default value in round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, abort.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Else, abort in round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r>
                  <a:rPr lang="en-US" sz="2200" dirty="0"/>
                  <a:t>Can define analogous strategies for Bob.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F9199-DDBA-48BE-D83C-2A225D47A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77" y="1887794"/>
                <a:ext cx="4737260" cy="4493538"/>
              </a:xfrm>
              <a:prstGeom prst="rect">
                <a:avLst/>
              </a:prstGeom>
              <a:blipFill>
                <a:blip r:embed="rId4"/>
                <a:stretch>
                  <a:fillRect l="-1604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cartoon dog with its tongue out&#10;&#10;Description automatically generated">
            <a:extLst>
              <a:ext uri="{FF2B5EF4-FFF2-40B4-BE49-F238E27FC236}">
                <a16:creationId xmlns:a16="http://schemas.microsoft.com/office/drawing/2014/main" id="{E334FF79-8014-9325-8FD7-08AAF17DF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06" y="3186125"/>
            <a:ext cx="1740707" cy="1740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D4CCD9-89FD-68A4-5786-8684B3C4E264}"/>
              </a:ext>
            </a:extLst>
          </p:cNvPr>
          <p:cNvSpPr txBox="1"/>
          <p:nvPr/>
        </p:nvSpPr>
        <p:spPr>
          <a:xfrm>
            <a:off x="5665285" y="469642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DE0BB-2DA9-1611-0F3D-729512F776FE}"/>
              </a:ext>
            </a:extLst>
          </p:cNvPr>
          <p:cNvSpPr txBox="1"/>
          <p:nvPr/>
        </p:nvSpPr>
        <p:spPr>
          <a:xfrm>
            <a:off x="10995256" y="469642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2348B6-BB9D-DCC5-A94B-DF76A43FA131}"/>
                  </a:ext>
                </a:extLst>
              </p:cNvPr>
              <p:cNvSpPr txBox="1"/>
              <p:nvPr/>
            </p:nvSpPr>
            <p:spPr>
              <a:xfrm>
                <a:off x="8239271" y="4212137"/>
                <a:ext cx="9630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2348B6-BB9D-DCC5-A94B-DF76A43F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271" y="4212137"/>
                <a:ext cx="963020" cy="369332"/>
              </a:xfrm>
              <a:prstGeom prst="rect">
                <a:avLst/>
              </a:prstGeom>
              <a:blipFill>
                <a:blip r:embed="rId6"/>
                <a:stretch>
                  <a:fillRect l="-389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7C9CA9-EEB0-E462-837E-B0A431B86C94}"/>
                  </a:ext>
                </a:extLst>
              </p:cNvPr>
              <p:cNvSpPr txBox="1"/>
              <p:nvPr/>
            </p:nvSpPr>
            <p:spPr>
              <a:xfrm>
                <a:off x="561866" y="5235177"/>
                <a:ext cx="10885228" cy="1315488"/>
              </a:xfrm>
              <a:prstGeom prst="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Theorem [Cleve86]: </a:t>
                </a:r>
                <a:r>
                  <a:rPr lang="en-US" sz="3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least one of these strategies induces a bias of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f>
                      <m:fPr>
                        <m:ctrlPr>
                          <a:rPr lang="en-US" sz="3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𝜖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7C9CA9-EEB0-E462-837E-B0A431B86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6" y="5235177"/>
                <a:ext cx="10885228" cy="1315488"/>
              </a:xfrm>
              <a:prstGeom prst="rect">
                <a:avLst/>
              </a:prstGeom>
              <a:blipFill>
                <a:blip r:embed="rId7"/>
                <a:stretch>
                  <a:fillRect l="-116" t="-4630" r="-1161" b="-5556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Callout 9">
            <a:extLst>
              <a:ext uri="{FF2B5EF4-FFF2-40B4-BE49-F238E27FC236}">
                <a16:creationId xmlns:a16="http://schemas.microsoft.com/office/drawing/2014/main" id="{6F7EE46F-61EA-A6EC-3C8E-832F10C3C597}"/>
              </a:ext>
            </a:extLst>
          </p:cNvPr>
          <p:cNvSpPr/>
          <p:nvPr/>
        </p:nvSpPr>
        <p:spPr>
          <a:xfrm>
            <a:off x="5482222" y="1269629"/>
            <a:ext cx="2381168" cy="1740600"/>
          </a:xfrm>
          <a:prstGeom prst="cloud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Abort </a:t>
            </a:r>
            <a:r>
              <a:rPr lang="en-US" i="1" dirty="0"/>
              <a:t>now</a:t>
            </a:r>
            <a:r>
              <a:rPr lang="en-US" dirty="0"/>
              <a:t>, or send a message first?</a:t>
            </a:r>
          </a:p>
        </p:txBody>
      </p:sp>
    </p:spTree>
    <p:extLst>
      <p:ext uri="{BB962C8B-B14F-4D97-AF65-F5344CB8AC3E}">
        <p14:creationId xmlns:p14="http://schemas.microsoft.com/office/powerpoint/2010/main" val="4487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4C92-294A-BB18-F000-96A43018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Circumventing Cleve’s Impossibility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7C9CA9-EEB0-E462-837E-B0A431B86C94}"/>
                  </a:ext>
                </a:extLst>
              </p:cNvPr>
              <p:cNvSpPr txBox="1"/>
              <p:nvPr/>
            </p:nvSpPr>
            <p:spPr>
              <a:xfrm>
                <a:off x="468572" y="1753364"/>
                <a:ext cx="10885228" cy="1310680"/>
              </a:xfrm>
              <a:prstGeom prst="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Theorem [Cleve86]: </a:t>
                </a:r>
                <a:r>
                  <a:rPr lang="en-US" sz="3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least one of these strategies induces a bias of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f>
                      <m:fPr>
                        <m:ctrlPr>
                          <a:rPr lang="en-US" sz="3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𝜖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7C9CA9-EEB0-E462-837E-B0A431B86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2" y="1753364"/>
                <a:ext cx="10885228" cy="1310680"/>
              </a:xfrm>
              <a:prstGeom prst="rect">
                <a:avLst/>
              </a:prstGeom>
              <a:blipFill>
                <a:blip r:embed="rId3"/>
                <a:stretch>
                  <a:fillRect l="-116" t="-4673" r="-1045" b="-6542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9E184C7-1D38-8AC1-6722-A855C6BB17F5}"/>
              </a:ext>
            </a:extLst>
          </p:cNvPr>
          <p:cNvSpPr txBox="1"/>
          <p:nvPr/>
        </p:nvSpPr>
        <p:spPr>
          <a:xfrm>
            <a:off x="468572" y="4471543"/>
            <a:ext cx="10885228" cy="1138773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For protocols avoiding Cleve’s attack, </a:t>
            </a:r>
            <a:r>
              <a:rPr lang="en-US" sz="3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must be infeasible to carry out this strategy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501DD9-50F1-B43D-966C-83F325A2E78B}"/>
                  </a:ext>
                </a:extLst>
              </p:cNvPr>
              <p:cNvSpPr txBox="1"/>
              <p:nvPr/>
            </p:nvSpPr>
            <p:spPr>
              <a:xfrm>
                <a:off x="5515083" y="3286125"/>
                <a:ext cx="7922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501DD9-50F1-B43D-966C-83F325A2E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83" y="3286125"/>
                <a:ext cx="792205" cy="1015663"/>
              </a:xfrm>
              <a:prstGeom prst="rect">
                <a:avLst/>
              </a:prstGeom>
              <a:blipFill>
                <a:blip r:embed="rId4"/>
                <a:stretch>
                  <a:fillRect l="-12698" r="-12698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445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CAAD-1B28-583B-7FB4-F1156881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Building a (weak) Delay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D016E-7ADA-F230-2485-86273C8C9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𝑆𝑒𝑡𝑢𝑝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Compute the winning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𝑆𝑎𝑚𝑝𝑙𝑒𝐼𝑛𝑝𝑢𝑡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Simulate both parties up to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Output transcript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Alice’s internal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Output whether Alice should abort immediately or after sending her message.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D016E-7ADA-F230-2485-86273C8C9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8CE8AC-16F5-D08C-3EC4-AFAA537D7971}"/>
                  </a:ext>
                </a:extLst>
              </p:cNvPr>
              <p:cNvSpPr txBox="1"/>
              <p:nvPr/>
            </p:nvSpPr>
            <p:spPr>
              <a:xfrm>
                <a:off x="468572" y="4902861"/>
                <a:ext cx="10885228" cy="1138773"/>
              </a:xfrm>
              <a:prstGeom prst="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3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3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US" sz="3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3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-bounded adversary fails with non-</a:t>
                </a:r>
                <a:r>
                  <a:rPr lang="en-US" sz="3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negl</a:t>
                </a:r>
                <a:r>
                  <a:rPr lang="en-US" sz="3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probability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3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this is a weak delay function!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8CE8AC-16F5-D08C-3EC4-AFAA537D7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2" y="4902861"/>
                <a:ext cx="10885228" cy="1138773"/>
              </a:xfrm>
              <a:prstGeom prst="rect">
                <a:avLst/>
              </a:prstGeom>
              <a:blipFill>
                <a:blip r:embed="rId3"/>
                <a:stretch>
                  <a:fillRect l="-232" t="-5319" r="-348" b="-15957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5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CAAD-1B28-583B-7FB4-F1156881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Building a (weak) Delay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D016E-7ADA-F230-2485-86273C8C9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we have a dishonest-majority protocol that is </a:t>
                </a:r>
                <a:r>
                  <a:rPr lang="en-US" dirty="0" err="1"/>
                  <a:t>unbiasable</a:t>
                </a:r>
                <a:r>
                  <a:rPr lang="en-US" dirty="0"/>
                  <a:t> by adversaries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Any adversary computing the “should I abort now or later?” function must fail with non-</a:t>
                </a:r>
                <a:r>
                  <a:rPr lang="en-US" dirty="0" err="1"/>
                  <a:t>negl</a:t>
                </a:r>
                <a:r>
                  <a:rPr lang="en-US" dirty="0"/>
                  <a:t>. probability.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💡Use this to build a delay function!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D016E-7ADA-F230-2485-86273C8C9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2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99A0B7-CB1C-2853-726D-88CA0598E6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Weak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“strong” delay function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99A0B7-CB1C-2853-726D-88CA0598E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498" r="-2654" b="-15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25BE5-28E1-B048-CECB-08A0C7511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3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8D1D-7962-813D-4821-A3FAEA9D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Weak to “Strong” Delay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B6BD3F-8FC6-B38E-3F3C-8DEFBB2AE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So far: Weak delay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𝐷𝐹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Goal: Amplify weak delay function to strong delay function.</a:t>
                </a:r>
              </a:p>
              <a:p>
                <a:r>
                  <a:rPr lang="en-US" sz="2400" dirty="0"/>
                  <a:t>Natural idea: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𝐷𝐹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𝐷𝐹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Claim: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a Delay Function?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B6BD3F-8FC6-B38E-3F3C-8DEFBB2AE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D095D93-FD95-BEB4-3DC9-268F304ADF36}"/>
              </a:ext>
            </a:extLst>
          </p:cNvPr>
          <p:cNvSpPr txBox="1"/>
          <p:nvPr/>
        </p:nvSpPr>
        <p:spPr>
          <a:xfrm>
            <a:off x="468572" y="4150717"/>
            <a:ext cx="10885228" cy="615553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💡Adapt proof of amplification of weak OWF =&gt; strong OWF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3343C-E1F1-1D0D-D49A-B69B5A0031B8}"/>
              </a:ext>
            </a:extLst>
          </p:cNvPr>
          <p:cNvSpPr txBox="1"/>
          <p:nvPr/>
        </p:nvSpPr>
        <p:spPr>
          <a:xfrm>
            <a:off x="468572" y="5372597"/>
            <a:ext cx="10885228" cy="11887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Problem: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reduction must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know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the OWF is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correctly inverted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––analogously, must know when the delay function is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correctly computed</a:t>
            </a:r>
          </a:p>
        </p:txBody>
      </p:sp>
    </p:spTree>
    <p:extLst>
      <p:ext uri="{BB962C8B-B14F-4D97-AF65-F5344CB8AC3E}">
        <p14:creationId xmlns:p14="http://schemas.microsoft.com/office/powerpoint/2010/main" val="4509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5D0F-3A54-4EE9-11F2-F368F0CB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41" y="5895833"/>
            <a:ext cx="10660118" cy="64307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and Bob want to agree on a random value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0345ED-26D9-2109-4C61-AF9AAFE5A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52" y="2432904"/>
            <a:ext cx="2374331" cy="2374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5D1A49-5DA7-F278-B288-A0837DE94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51" y="2528440"/>
            <a:ext cx="3561497" cy="23743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075F4F-B1A3-E021-42EB-D24C00C0E072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601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Coin flipping</a:t>
            </a:r>
          </a:p>
        </p:txBody>
      </p:sp>
      <p:pic>
        <p:nvPicPr>
          <p:cNvPr id="5" name="Graphic 4" descr="Coins outline">
            <a:extLst>
              <a:ext uri="{FF2B5EF4-FFF2-40B4-BE49-F238E27FC236}">
                <a16:creationId xmlns:a16="http://schemas.microsoft.com/office/drawing/2014/main" id="{FDF393D1-CD6A-7884-C186-C7F22F673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3858" y="31628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8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6330D-5370-5F4C-B767-1452F1CD3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EE68-C9CE-8D47-BC15-F11117B2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Verifiability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45048-5625-B77D-218E-B08681D490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331245" cy="48208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Solution: </a:t>
                </a:r>
                <a:r>
                  <a:rPr lang="en-US" sz="2400" dirty="0"/>
                  <a:t>make the delay function verifiable in low depth.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Challenge: </a:t>
                </a:r>
                <a:r>
                  <a:rPr lang="en-US" sz="2400" dirty="0"/>
                  <a:t>this seems to require fancy cryptography?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💡</a:t>
                </a:r>
                <a:r>
                  <a:rPr lang="en-US" sz="2400" dirty="0"/>
                  <a:t>Use high (but still polynomial) </a:t>
                </a:r>
                <a:r>
                  <a:rPr lang="en-US" sz="2400" i="1" dirty="0"/>
                  <a:t>width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💡Modify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additionally output the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values of the wires </a:t>
                </a:r>
                <a:r>
                  <a:rPr lang="en-US" sz="2400" dirty="0"/>
                  <a:t>of its circuit on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Can now adapt proof of weak =&gt; strong OWF.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1600" dirty="0"/>
                  <a:t>Note: this verifiability is not efficient enough to yield a VDF.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45048-5625-B77D-218E-B08681D49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331245" cy="4820835"/>
              </a:xfrm>
              <a:blipFill>
                <a:blip r:embed="rId2"/>
                <a:stretch>
                  <a:fillRect l="-983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2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116330D-5370-5F4C-B767-1452F1CD3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EE68-C9CE-8D47-BC15-F11117B2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Weak to “Strong” Delay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45048-5625-B77D-218E-B08681D490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331245" cy="482083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Natural idea: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𝐷𝐹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𝐷𝐹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Claim: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a Delay Function.</a:t>
                </a:r>
              </a:p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𝐷𝐹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𝐷𝐹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with non-</a:t>
                </a:r>
                <a:r>
                  <a:rPr lang="en-US" sz="2400" dirty="0" err="1"/>
                  <a:t>negl</a:t>
                </a:r>
                <a:r>
                  <a:rPr lang="en-US" sz="2400" dirty="0"/>
                  <a:t>. probability.</a:t>
                </a:r>
              </a:p>
              <a:p>
                <a:r>
                  <a:rPr lang="en-US" sz="2400" dirty="0"/>
                  <a:t>Can we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to break weak unpredictability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𝐷𝐹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Intuition: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there must be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if we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’s,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predicts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non-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negl</a:t>
                </a:r>
                <a:r>
                  <a:rPr lang="en-US" sz="2400" dirty="0">
                    <a:solidFill>
                      <a:schemeClr val="tx1"/>
                    </a:solidFill>
                  </a:rPr>
                  <a:t>. prob. over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’s.</a:t>
                </a:r>
              </a:p>
              <a:p>
                <a:r>
                  <a:rPr lang="en-US" sz="2400" dirty="0"/>
                  <a:t>Call this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; simply run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’s until it succeeds.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Problem: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we can’t tell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succeeds.</a:t>
                </a:r>
              </a:p>
              <a:p>
                <a:r>
                  <a:rPr lang="en-US" sz="2400" dirty="0"/>
                  <a:t>Output is too long to take a majority vote.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45048-5625-B77D-218E-B08681D49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331245" cy="4820835"/>
              </a:xfrm>
              <a:blipFill>
                <a:blip r:embed="rId2"/>
                <a:stretch>
                  <a:fillRect l="-983" t="-1050" r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8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A0B7-CB1C-2853-726D-88CA0598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Delay function to DRB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25BE5-28E1-B048-CECB-08A0C7511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77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1925-93F8-F71D-25A0-38DF1256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Dishonest Majority DRB From Delay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DE98F-E57D-93BD-2DB1-26E1917D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Adapt Unicorn protocol.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Slight challenge: ensure Unicorn works with our weaker notion of a delay function.</a:t>
            </a:r>
          </a:p>
        </p:txBody>
      </p:sp>
    </p:spTree>
    <p:extLst>
      <p:ext uri="{BB962C8B-B14F-4D97-AF65-F5344CB8AC3E}">
        <p14:creationId xmlns:p14="http://schemas.microsoft.com/office/powerpoint/2010/main" val="3025906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37E5-EFA0-AADA-1EED-087E3DC2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Why bounded-depth adversaries?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EEFBA1-88B4-5DDE-C9E2-FA4B0BD6DD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 practice, powerful attackers can get more computers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more parallelism.</a:t>
                </a:r>
              </a:p>
              <a:p>
                <a:r>
                  <a:rPr lang="en-US" sz="2400" dirty="0"/>
                  <a:t>Computations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requiring size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/>
                  <a:t> may be sped up arbitrarily.</a:t>
                </a:r>
              </a:p>
              <a:p>
                <a:r>
                  <a:rPr lang="en-US" sz="2400" dirty="0"/>
                  <a:t>But computations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 requiring depth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/>
                  <a:t>cannot be sped up easily.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i="1" dirty="0"/>
                  <a:t>Bandwidth problems can be cured with money. Latency problems are harder because the speed of light is fixed--you can't bribe God. </a:t>
                </a:r>
              </a:p>
              <a:p>
                <a:pPr marL="0" indent="0">
                  <a:buNone/>
                </a:pPr>
                <a:r>
                  <a:rPr lang="en-US" sz="1800" dirty="0"/>
                  <a:t>(Attributed to David Clark, paraphrased)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EEFBA1-88B4-5DDE-C9E2-FA4B0BD6D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401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37E5-EFA0-AADA-1EED-087E3DC2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Why not bound some other resource?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FBA1-88B4-5DDE-C9E2-FA4B0BD6D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Weak to strong amplification fails.</a:t>
            </a:r>
          </a:p>
          <a:p>
            <a:r>
              <a:rPr lang="en-US" sz="2400" dirty="0"/>
              <a:t>Resource must be limited </a:t>
            </a:r>
            <a:r>
              <a:rPr lang="en-US" sz="2400" i="1" dirty="0"/>
              <a:t>during </a:t>
            </a:r>
            <a:r>
              <a:rPr lang="en-US" sz="2400" dirty="0"/>
              <a:t>protocol, but available </a:t>
            </a:r>
            <a:r>
              <a:rPr lang="en-US" sz="2400" i="1" dirty="0"/>
              <a:t>after </a:t>
            </a:r>
            <a:r>
              <a:rPr lang="en-US" sz="2400" dirty="0"/>
              <a:t>the protocol.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75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-Turn Arrow 15">
            <a:extLst>
              <a:ext uri="{FF2B5EF4-FFF2-40B4-BE49-F238E27FC236}">
                <a16:creationId xmlns:a16="http://schemas.microsoft.com/office/drawing/2014/main" id="{3624208C-4D0D-C515-B3FE-7A5B0595A5ED}"/>
              </a:ext>
            </a:extLst>
          </p:cNvPr>
          <p:cNvSpPr/>
          <p:nvPr/>
        </p:nvSpPr>
        <p:spPr>
          <a:xfrm rot="10800000">
            <a:off x="1624084" y="4547819"/>
            <a:ext cx="8707272" cy="1689208"/>
          </a:xfrm>
          <a:prstGeom prst="uturnArrow">
            <a:avLst>
              <a:gd name="adj1" fmla="val 16113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3CDF752-E9A4-48A3-B177-86CA601CEECF}"/>
              </a:ext>
            </a:extLst>
          </p:cNvPr>
          <p:cNvSpPr/>
          <p:nvPr/>
        </p:nvSpPr>
        <p:spPr>
          <a:xfrm>
            <a:off x="7242412" y="4109639"/>
            <a:ext cx="1674125" cy="3548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977C5D6-2402-00C3-BED5-2BCD055C40A5}"/>
              </a:ext>
            </a:extLst>
          </p:cNvPr>
          <p:cNvSpPr/>
          <p:nvPr/>
        </p:nvSpPr>
        <p:spPr>
          <a:xfrm>
            <a:off x="3275463" y="4121618"/>
            <a:ext cx="1674125" cy="3548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C5C11-643D-CF05-EC5A-016C442B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647C4-1BA2-2B0D-FCAD-BA783D237ACC}"/>
              </a:ext>
            </a:extLst>
          </p:cNvPr>
          <p:cNvSpPr txBox="1"/>
          <p:nvPr/>
        </p:nvSpPr>
        <p:spPr>
          <a:xfrm>
            <a:off x="838200" y="1690688"/>
            <a:ext cx="10885228" cy="156966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dishonest-majority beacons against bounded-depth adversaries and delay functions are equivalent.</a:t>
            </a: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F4DC36-0564-97BE-7488-DA116D8F9CF2}"/>
              </a:ext>
            </a:extLst>
          </p:cNvPr>
          <p:cNvSpPr/>
          <p:nvPr/>
        </p:nvSpPr>
        <p:spPr>
          <a:xfrm>
            <a:off x="982639" y="3643948"/>
            <a:ext cx="2292824" cy="1310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Dishonest-majority beacon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E176E9-363F-485A-3315-0B67CBD11996}"/>
              </a:ext>
            </a:extLst>
          </p:cNvPr>
          <p:cNvSpPr/>
          <p:nvPr/>
        </p:nvSpPr>
        <p:spPr>
          <a:xfrm>
            <a:off x="4949588" y="3643948"/>
            <a:ext cx="2292824" cy="1310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Weak</a:t>
            </a:r>
            <a:r>
              <a:rPr lang="en-US" dirty="0"/>
              <a:t> delay function</a:t>
            </a:r>
            <a:endParaRPr lang="en-US" i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F852B1A-BC7A-E8AC-CE68-389D66B8B9AB}"/>
              </a:ext>
            </a:extLst>
          </p:cNvPr>
          <p:cNvSpPr/>
          <p:nvPr/>
        </p:nvSpPr>
        <p:spPr>
          <a:xfrm>
            <a:off x="8916537" y="3643948"/>
            <a:ext cx="2292824" cy="1310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Delay function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D4166C-D290-8BA6-4EC5-F3BC11623730}"/>
              </a:ext>
            </a:extLst>
          </p:cNvPr>
          <p:cNvSpPr txBox="1"/>
          <p:nvPr/>
        </p:nvSpPr>
        <p:spPr>
          <a:xfrm>
            <a:off x="838200" y="6400800"/>
            <a:ext cx="789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https://eprint.iacr.org/2024/1711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652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B0345ED-26D9-2109-4C61-AF9AAFE5A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43" y="1996175"/>
            <a:ext cx="2374331" cy="23743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99BBD6-D450-2C08-E08D-8EB2721A4061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601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First attempt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7337EB-A4A6-0F6D-1D2F-B9D27D6882B5}"/>
              </a:ext>
            </a:extLst>
          </p:cNvPr>
          <p:cNvCxnSpPr>
            <a:cxnSpLocks/>
          </p:cNvCxnSpPr>
          <p:nvPr/>
        </p:nvCxnSpPr>
        <p:spPr>
          <a:xfrm flipH="1">
            <a:off x="3859416" y="2809664"/>
            <a:ext cx="4473167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09088C-E138-531A-544B-0BF89C55B1AA}"/>
                  </a:ext>
                </a:extLst>
              </p:cNvPr>
              <p:cNvSpPr txBox="1"/>
              <p:nvPr/>
            </p:nvSpPr>
            <p:spPr>
              <a:xfrm>
                <a:off x="5349454" y="2327039"/>
                <a:ext cx="1373966" cy="37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09088C-E138-531A-544B-0BF89C55B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54" y="2327039"/>
                <a:ext cx="1373966" cy="371640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EA8D3A-CE7B-0CC6-D434-A151503819C0}"/>
              </a:ext>
            </a:extLst>
          </p:cNvPr>
          <p:cNvCxnSpPr>
            <a:cxnSpLocks/>
          </p:cNvCxnSpPr>
          <p:nvPr/>
        </p:nvCxnSpPr>
        <p:spPr>
          <a:xfrm flipH="1">
            <a:off x="3859416" y="3565478"/>
            <a:ext cx="447316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095D81-BC95-75A8-2A8A-DFDDC7C017ED}"/>
                  </a:ext>
                </a:extLst>
              </p:cNvPr>
              <p:cNvSpPr txBox="1"/>
              <p:nvPr/>
            </p:nvSpPr>
            <p:spPr>
              <a:xfrm>
                <a:off x="5434220" y="3175506"/>
                <a:ext cx="1204432" cy="27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095D81-BC95-75A8-2A8A-DFDDC7C01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220" y="3175506"/>
                <a:ext cx="1204432" cy="279307"/>
              </a:xfrm>
              <a:prstGeom prst="rect">
                <a:avLst/>
              </a:prstGeom>
              <a:blipFill>
                <a:blip r:embed="rId4"/>
                <a:stretch>
                  <a:fillRect l="-2083" t="-17391" r="-416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A5BBE7-3A75-6366-8ACD-6A3E5DD70941}"/>
              </a:ext>
            </a:extLst>
          </p:cNvPr>
          <p:cNvCxnSpPr>
            <a:cxnSpLocks/>
          </p:cNvCxnSpPr>
          <p:nvPr/>
        </p:nvCxnSpPr>
        <p:spPr>
          <a:xfrm>
            <a:off x="2957584" y="4168045"/>
            <a:ext cx="2391870" cy="89527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4A518C6-E01B-BBE1-1A7B-591A76CF0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4" y="2163122"/>
            <a:ext cx="3561497" cy="237433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D60D23-DC9D-460D-F1FD-058951B83573}"/>
              </a:ext>
            </a:extLst>
          </p:cNvPr>
          <p:cNvCxnSpPr>
            <a:cxnSpLocks/>
          </p:cNvCxnSpPr>
          <p:nvPr/>
        </p:nvCxnSpPr>
        <p:spPr>
          <a:xfrm flipH="1">
            <a:off x="6946710" y="4168045"/>
            <a:ext cx="2483893" cy="89527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825604-5F18-7681-9F47-4DB6A15575EB}"/>
                  </a:ext>
                </a:extLst>
              </p:cNvPr>
              <p:cNvSpPr txBox="1"/>
              <p:nvPr/>
            </p:nvSpPr>
            <p:spPr>
              <a:xfrm>
                <a:off x="5663077" y="4878653"/>
                <a:ext cx="970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825604-5F18-7681-9F47-4DB6A1557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77" y="4878653"/>
                <a:ext cx="970009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7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B0345ED-26D9-2109-4C61-AF9AAFE5A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43" y="1996175"/>
            <a:ext cx="2374331" cy="23743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99BBD6-D450-2C08-E08D-8EB2721A4061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601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Second attempt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7337EB-A4A6-0F6D-1D2F-B9D27D6882B5}"/>
              </a:ext>
            </a:extLst>
          </p:cNvPr>
          <p:cNvCxnSpPr>
            <a:cxnSpLocks/>
          </p:cNvCxnSpPr>
          <p:nvPr/>
        </p:nvCxnSpPr>
        <p:spPr>
          <a:xfrm flipH="1">
            <a:off x="3859416" y="2809664"/>
            <a:ext cx="4473167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EA8D3A-CE7B-0CC6-D434-A151503819C0}"/>
              </a:ext>
            </a:extLst>
          </p:cNvPr>
          <p:cNvCxnSpPr>
            <a:cxnSpLocks/>
          </p:cNvCxnSpPr>
          <p:nvPr/>
        </p:nvCxnSpPr>
        <p:spPr>
          <a:xfrm flipH="1">
            <a:off x="3859416" y="3565478"/>
            <a:ext cx="447316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4A518C6-E01B-BBE1-1A7B-591A76CF0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4" y="2163122"/>
            <a:ext cx="3561497" cy="2374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D4D3F7-6BA1-13AB-4820-87D85896B67D}"/>
                  </a:ext>
                </a:extLst>
              </p:cNvPr>
              <p:cNvSpPr txBox="1"/>
              <p:nvPr/>
            </p:nvSpPr>
            <p:spPr>
              <a:xfrm>
                <a:off x="5349454" y="2327039"/>
                <a:ext cx="143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𝐶𝑜𝑚𝑚𝑖𝑡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D4D3F7-6BA1-13AB-4820-87D85896B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54" y="2327039"/>
                <a:ext cx="143904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F246C1-3EA5-8063-9F80-69D45B232C2B}"/>
                  </a:ext>
                </a:extLst>
              </p:cNvPr>
              <p:cNvSpPr txBox="1"/>
              <p:nvPr/>
            </p:nvSpPr>
            <p:spPr>
              <a:xfrm>
                <a:off x="5434220" y="3175506"/>
                <a:ext cx="12702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𝐶𝑜𝑚𝑚𝑖𝑡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F246C1-3EA5-8063-9F80-69D45B232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220" y="3175506"/>
                <a:ext cx="1270284" cy="276999"/>
              </a:xfrm>
              <a:prstGeom prst="rect">
                <a:avLst/>
              </a:prstGeom>
              <a:blipFill>
                <a:blip r:embed="rId5"/>
                <a:stretch>
                  <a:fillRect l="-3960" t="-4545" r="-693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865C0-E264-9AC9-C644-9BED3554AB05}"/>
                  </a:ext>
                </a:extLst>
              </p:cNvPr>
              <p:cNvSpPr txBox="1"/>
              <p:nvPr/>
            </p:nvSpPr>
            <p:spPr>
              <a:xfrm>
                <a:off x="5855618" y="395196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865C0-E264-9AC9-C644-9BED3554A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18" y="3951960"/>
                <a:ext cx="4267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cartoon of a dog with horns and wings&#10;&#10;Description automatically generated">
            <a:extLst>
              <a:ext uri="{FF2B5EF4-FFF2-40B4-BE49-F238E27FC236}">
                <a16:creationId xmlns:a16="http://schemas.microsoft.com/office/drawing/2014/main" id="{7FF7F359-DA4A-2A6A-6C98-A3729B82D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12" y="1826728"/>
            <a:ext cx="3477499" cy="347749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6FDAFC-DF22-3802-052C-EADBB189B9D5}"/>
              </a:ext>
            </a:extLst>
          </p:cNvPr>
          <p:cNvCxnSpPr>
            <a:cxnSpLocks/>
          </p:cNvCxnSpPr>
          <p:nvPr/>
        </p:nvCxnSpPr>
        <p:spPr>
          <a:xfrm flipH="1">
            <a:off x="3859416" y="4370506"/>
            <a:ext cx="4473167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5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6C433-C910-E19B-3B6A-667F0A15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A04D-2CCC-F37B-3853-CA386524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52714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Cleve, STOC ‘86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04B3179-E109-6154-269C-F9FF1810AE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51377"/>
                <a:ext cx="10885228" cy="31799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two-party coin-flipping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Π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an interaction between Alice and Bob such that: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Honest parties 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always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terminate and output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∈{0,1}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Honest parties agree on the output with decent probability.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04B3179-E109-6154-269C-F9FF1810AE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51377"/>
                <a:ext cx="10885228" cy="3179929"/>
              </a:xfrm>
              <a:blipFill>
                <a:blip r:embed="rId2"/>
                <a:stretch>
                  <a:fillRect l="-1048" t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00EE54C-4E51-924A-B948-BED6C6BEB685}"/>
              </a:ext>
            </a:extLst>
          </p:cNvPr>
          <p:cNvSpPr txBox="1"/>
          <p:nvPr/>
        </p:nvSpPr>
        <p:spPr>
          <a:xfrm>
            <a:off x="838199" y="4584211"/>
            <a:ext cx="10885228" cy="83099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any two-party coin-flipping protocol can be non-negligibly* biased by a dishonest party.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D38F9B-3473-9EAA-F15E-F5D0FACC30EF}"/>
              </a:ext>
            </a:extLst>
          </p:cNvPr>
          <p:cNvSpPr txBox="1">
            <a:spLocks/>
          </p:cNvSpPr>
          <p:nvPr/>
        </p:nvSpPr>
        <p:spPr>
          <a:xfrm>
            <a:off x="838199" y="5574593"/>
            <a:ext cx="8352431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*Amount of bias depends on the agreement probability and number of rounds.</a:t>
            </a:r>
          </a:p>
        </p:txBody>
      </p:sp>
    </p:spTree>
    <p:extLst>
      <p:ext uri="{BB962C8B-B14F-4D97-AF65-F5344CB8AC3E}">
        <p14:creationId xmlns:p14="http://schemas.microsoft.com/office/powerpoint/2010/main" val="10901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D672-C958-4C85-4BEC-6EFC6470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Coin flipping-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BCA1-2C62-F92F-EFBD-616D4F2E2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Significant amount of work since the 80s: </a:t>
            </a:r>
            <a:r>
              <a:rPr lang="en-US" sz="1600" dirty="0">
                <a:solidFill>
                  <a:schemeClr val="accent1"/>
                </a:solidFill>
              </a:rPr>
              <a:t>[Blum 83][Luby, </a:t>
            </a:r>
            <a:r>
              <a:rPr lang="en-US" sz="1600" dirty="0" err="1">
                <a:solidFill>
                  <a:schemeClr val="accent1"/>
                </a:solidFill>
              </a:rPr>
              <a:t>Micali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Rackoff</a:t>
            </a:r>
            <a:r>
              <a:rPr lang="en-US" sz="1600" dirty="0">
                <a:solidFill>
                  <a:schemeClr val="accent1"/>
                </a:solidFill>
              </a:rPr>
              <a:t> 83][</a:t>
            </a:r>
            <a:r>
              <a:rPr lang="en-US" sz="1600" dirty="0" err="1">
                <a:solidFill>
                  <a:schemeClr val="accent1"/>
                </a:solidFill>
              </a:rPr>
              <a:t>Dolev</a:t>
            </a:r>
            <a:r>
              <a:rPr lang="en-US" sz="1600" dirty="0">
                <a:solidFill>
                  <a:schemeClr val="accent1"/>
                </a:solidFill>
              </a:rPr>
              <a:t>, Broder 84][Ben-Or, </a:t>
            </a:r>
            <a:r>
              <a:rPr lang="en-US" sz="1600" dirty="0" err="1">
                <a:solidFill>
                  <a:schemeClr val="accent1"/>
                </a:solidFill>
              </a:rPr>
              <a:t>Linial</a:t>
            </a:r>
            <a:r>
              <a:rPr lang="en-US" sz="1600" dirty="0">
                <a:solidFill>
                  <a:schemeClr val="accent1"/>
                </a:solidFill>
              </a:rPr>
              <a:t> 85][Canetti, Rabin 93] [</a:t>
            </a:r>
            <a:r>
              <a:rPr lang="en-US" sz="1600" dirty="0" err="1">
                <a:solidFill>
                  <a:schemeClr val="accent1"/>
                </a:solidFill>
              </a:rPr>
              <a:t>Schoenmakers</a:t>
            </a:r>
            <a:r>
              <a:rPr lang="en-US" sz="1600" dirty="0">
                <a:solidFill>
                  <a:schemeClr val="accent1"/>
                </a:solidFill>
              </a:rPr>
              <a:t> 99]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Work in dishonest majority setting focuses on </a:t>
            </a:r>
            <a:r>
              <a:rPr lang="en-US" sz="2400" i="1" dirty="0"/>
              <a:t>minimizing </a:t>
            </a:r>
            <a:r>
              <a:rPr lang="en-US" sz="2400" dirty="0"/>
              <a:t>bias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Newer blockchain-motivated work: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[</a:t>
            </a:r>
            <a:r>
              <a:rPr lang="en-US" sz="1600" dirty="0" err="1">
                <a:solidFill>
                  <a:schemeClr val="accent1"/>
                </a:solidFill>
              </a:rPr>
              <a:t>Lenstra</a:t>
            </a:r>
            <a:r>
              <a:rPr lang="en-US" sz="1600" dirty="0">
                <a:solidFill>
                  <a:schemeClr val="accent1"/>
                </a:solidFill>
              </a:rPr>
              <a:t>, Wesolowski 15][</a:t>
            </a:r>
            <a:r>
              <a:rPr lang="en-US" sz="1600" dirty="0" err="1">
                <a:solidFill>
                  <a:schemeClr val="accent1"/>
                </a:solidFill>
              </a:rPr>
              <a:t>Cascudo</a:t>
            </a:r>
            <a:r>
              <a:rPr lang="en-US" sz="1600" dirty="0">
                <a:solidFill>
                  <a:schemeClr val="accent1"/>
                </a:solidFill>
              </a:rPr>
              <a:t>, David 17] [Gilad, </a:t>
            </a:r>
            <a:r>
              <a:rPr lang="en-US" sz="1600" dirty="0" err="1">
                <a:solidFill>
                  <a:schemeClr val="accent1"/>
                </a:solidFill>
              </a:rPr>
              <a:t>Hemo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Micali</a:t>
            </a:r>
            <a:r>
              <a:rPr lang="en-US" sz="1600" dirty="0">
                <a:solidFill>
                  <a:schemeClr val="accent1"/>
                </a:solidFill>
              </a:rPr>
              <a:t>, Vlachos, </a:t>
            </a:r>
            <a:r>
              <a:rPr lang="en-US" sz="1600" dirty="0" err="1">
                <a:solidFill>
                  <a:schemeClr val="accent1"/>
                </a:solidFill>
              </a:rPr>
              <a:t>Zeldovich</a:t>
            </a:r>
            <a:r>
              <a:rPr lang="en-US" sz="1600" dirty="0">
                <a:solidFill>
                  <a:schemeClr val="accent1"/>
                </a:solidFill>
              </a:rPr>
              <a:t> 17][Qian 17][</a:t>
            </a:r>
            <a:r>
              <a:rPr lang="en-US" sz="1600" dirty="0" err="1">
                <a:solidFill>
                  <a:schemeClr val="accent1"/>
                </a:solidFill>
              </a:rPr>
              <a:t>Kiayias</a:t>
            </a:r>
            <a:r>
              <a:rPr lang="en-US" sz="1600" dirty="0">
                <a:solidFill>
                  <a:schemeClr val="accent1"/>
                </a:solidFill>
              </a:rPr>
              <a:t>, Russell, David, </a:t>
            </a:r>
            <a:r>
              <a:rPr lang="en-US" sz="1600" dirty="0" err="1">
                <a:solidFill>
                  <a:schemeClr val="accent1"/>
                </a:solidFill>
              </a:rPr>
              <a:t>Oliynykov</a:t>
            </a:r>
            <a:r>
              <a:rPr lang="en-US" sz="1600" dirty="0">
                <a:solidFill>
                  <a:schemeClr val="accent1"/>
                </a:solidFill>
              </a:rPr>
              <a:t> 17] [</a:t>
            </a:r>
            <a:r>
              <a:rPr lang="en-US" sz="1600" dirty="0" err="1">
                <a:solidFill>
                  <a:schemeClr val="accent1"/>
                </a:solidFill>
              </a:rPr>
              <a:t>Azouvi</a:t>
            </a:r>
            <a:r>
              <a:rPr lang="en-US" sz="1600" dirty="0">
                <a:solidFill>
                  <a:schemeClr val="accent1"/>
                </a:solidFill>
              </a:rPr>
              <a:t>, McCorry, Meiklejohn 18] [David, Gazi, </a:t>
            </a:r>
            <a:r>
              <a:rPr lang="en-US" sz="1600" dirty="0" err="1">
                <a:solidFill>
                  <a:schemeClr val="accent1"/>
                </a:solidFill>
              </a:rPr>
              <a:t>Kiayias</a:t>
            </a:r>
            <a:r>
              <a:rPr lang="en-US" sz="1600" dirty="0">
                <a:solidFill>
                  <a:schemeClr val="accent1"/>
                </a:solidFill>
              </a:rPr>
              <a:t>, Russell 18] [Schindler, </a:t>
            </a:r>
            <a:r>
              <a:rPr lang="en-US" sz="1600" dirty="0" err="1">
                <a:solidFill>
                  <a:schemeClr val="accent1"/>
                </a:solidFill>
              </a:rPr>
              <a:t>Stifter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Weippl</a:t>
            </a:r>
            <a:r>
              <a:rPr lang="en-US" sz="1600" dirty="0">
                <a:solidFill>
                  <a:schemeClr val="accent1"/>
                </a:solidFill>
              </a:rPr>
              <a:t> 20][Christ, Choi, Bonneau 24]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“Distributed randomness beacons”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Some have </a:t>
            </a:r>
            <a:r>
              <a:rPr lang="en-US" sz="2400" i="1" dirty="0"/>
              <a:t>negligible bias</a:t>
            </a:r>
            <a:r>
              <a:rPr lang="en-US" sz="2400" dirty="0"/>
              <a:t>, even with a dishonest supermajority 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B0B6F-BA1C-818B-FF90-DF3630D4B3BF}"/>
              </a:ext>
            </a:extLst>
          </p:cNvPr>
          <p:cNvSpPr txBox="1"/>
          <p:nvPr/>
        </p:nvSpPr>
        <p:spPr>
          <a:xfrm>
            <a:off x="9376011" y="4936983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🤨</a:t>
            </a:r>
          </a:p>
        </p:txBody>
      </p:sp>
    </p:spTree>
    <p:extLst>
      <p:ext uri="{BB962C8B-B14F-4D97-AF65-F5344CB8AC3E}">
        <p14:creationId xmlns:p14="http://schemas.microsoft.com/office/powerpoint/2010/main" val="19412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a897c0082_0_34"/>
          <p:cNvSpPr txBox="1">
            <a:spLocks noGrp="1"/>
          </p:cNvSpPr>
          <p:nvPr>
            <p:ph type="title"/>
          </p:nvPr>
        </p:nvSpPr>
        <p:spPr>
          <a:xfrm>
            <a:off x="419100" y="391350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B6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accent1"/>
                </a:solidFill>
              </a:rPr>
              <a:t>Example: Unicorn DRB </a:t>
            </a:r>
            <a:r>
              <a:rPr lang="en-US" sz="3600" dirty="0">
                <a:solidFill>
                  <a:schemeClr val="accent1"/>
                </a:solidFill>
              </a:rPr>
              <a:t>[</a:t>
            </a:r>
            <a:r>
              <a:rPr lang="en-US" sz="3600" dirty="0" err="1">
                <a:solidFill>
                  <a:schemeClr val="accent1"/>
                </a:solidFill>
              </a:rPr>
              <a:t>Lenstra</a:t>
            </a:r>
            <a:r>
              <a:rPr lang="en-US" sz="3600" dirty="0">
                <a:solidFill>
                  <a:schemeClr val="accent1"/>
                </a:solidFill>
              </a:rPr>
              <a:t>, </a:t>
            </a:r>
            <a:r>
              <a:rPr lang="en-US" sz="3600" dirty="0" err="1">
                <a:solidFill>
                  <a:schemeClr val="accent1"/>
                </a:solidFill>
              </a:rPr>
              <a:t>Wesolowski</a:t>
            </a:r>
            <a:r>
              <a:rPr lang="en-US" sz="3600" dirty="0">
                <a:solidFill>
                  <a:schemeClr val="accent1"/>
                </a:solidFill>
              </a:rPr>
              <a:t> 2015]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16" name="Google Shape;116;g28a897c0082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4200" y="2724746"/>
            <a:ext cx="1010516" cy="8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8a897c0082_0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4608" y="2074183"/>
            <a:ext cx="1324244" cy="125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8a897c0082_0_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349" y="4969877"/>
            <a:ext cx="1331086" cy="90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8a897c0082_0_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674" y="3984302"/>
            <a:ext cx="1331086" cy="90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8a897c0082_0_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6049" y="3796927"/>
            <a:ext cx="1331086" cy="90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8a897c0082_0_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1749" y="1551802"/>
            <a:ext cx="1331086" cy="90786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Google Shape;124;g28a897c0082_0_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670425" y="6172950"/>
                <a:ext cx="1470300" cy="44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20000"/>
              </a:bodyPr>
              <a:lstStyle/>
              <a:p>
                <a:pPr marL="0" lvl="0" indent="0" algn="ctr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ts val="180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users</a:t>
                </a:r>
                <a:endParaRPr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4" name="Google Shape;124;g28a897c0082_0_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70425" y="6172950"/>
                <a:ext cx="1470300" cy="449100"/>
              </a:xfrm>
              <a:prstGeom prst="rect">
                <a:avLst/>
              </a:prstGeom>
              <a:blipFill>
                <a:blip r:embed="rId6"/>
                <a:stretch>
                  <a:fillRect b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Google Shape;125;g28a897c0082_0_34"/>
          <p:cNvSpPr txBox="1">
            <a:spLocks noGrp="1"/>
          </p:cNvSpPr>
          <p:nvPr>
            <p:ph type="body" idx="1"/>
          </p:nvPr>
        </p:nvSpPr>
        <p:spPr>
          <a:xfrm>
            <a:off x="7346425" y="3347825"/>
            <a:ext cx="34206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Broadcast Channel/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Public Bulletin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6" name="Google Shape;126;g28a897c0082_0_34"/>
          <p:cNvCxnSpPr/>
          <p:nvPr/>
        </p:nvCxnSpPr>
        <p:spPr>
          <a:xfrm>
            <a:off x="4461363" y="2868850"/>
            <a:ext cx="301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Google Shape;127;g28a897c0082_0_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461363" y="2419738"/>
                <a:ext cx="3420600" cy="44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ctr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ts val="1800"/>
                  <a:buNone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7" name="Google Shape;127;g28a897c0082_0_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61363" y="2419738"/>
                <a:ext cx="3420600" cy="449100"/>
              </a:xfrm>
              <a:prstGeom prst="rect">
                <a:avLst/>
              </a:prstGeom>
              <a:blipFill>
                <a:blip r:embed="rId7"/>
                <a:stretch>
                  <a:fillRect b="-24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Google Shape;128;g28a897c0082_0_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461363" y="3158809"/>
                <a:ext cx="3420600" cy="80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ctr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ts val="1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b="0" i="1" baseline="-2500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algn="ctr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SzPts val="1800"/>
                  <a:buNone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Result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sz="18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8" name="Google Shape;128;g28a897c0082_0_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61363" y="3158809"/>
                <a:ext cx="3420600" cy="807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Google Shape;129;g28a897c0082_0_34"/>
          <p:cNvCxnSpPr/>
          <p:nvPr/>
        </p:nvCxnSpPr>
        <p:spPr>
          <a:xfrm>
            <a:off x="4461363" y="3013825"/>
            <a:ext cx="301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130" name="Google Shape;130;g28a897c0082_0_34"/>
          <p:cNvSpPr txBox="1">
            <a:spLocks noGrp="1"/>
          </p:cNvSpPr>
          <p:nvPr>
            <p:ph type="body" idx="1"/>
          </p:nvPr>
        </p:nvSpPr>
        <p:spPr>
          <a:xfrm>
            <a:off x="4737925" y="4734323"/>
            <a:ext cx="6768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Negligible bias if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user is honest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F32CE7FA-E65A-715E-B7E6-6AE5C2EA437D}"/>
              </a:ext>
            </a:extLst>
          </p:cNvPr>
          <p:cNvSpPr/>
          <p:nvPr/>
        </p:nvSpPr>
        <p:spPr>
          <a:xfrm>
            <a:off x="5825866" y="3217043"/>
            <a:ext cx="1928884" cy="1033818"/>
          </a:xfrm>
          <a:prstGeom prst="irregularSeal1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30;g28a897c0082_0_34">
                <a:extLst>
                  <a:ext uri="{FF2B5EF4-FFF2-40B4-BE49-F238E27FC236}">
                    <a16:creationId xmlns:a16="http://schemas.microsoft.com/office/drawing/2014/main" id="{C8C51644-AEEF-98F2-F257-B433804AF5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7925" y="5406979"/>
                <a:ext cx="7231162" cy="132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spcBef>
                    <a:spcPts val="500"/>
                  </a:spcBef>
                  <a:buSzPts val="1800"/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Secure because nobody has time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Eval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before choosing their randomness.</a:t>
                </a:r>
              </a:p>
            </p:txBody>
          </p:sp>
        </mc:Choice>
        <mc:Fallback>
          <p:sp>
            <p:nvSpPr>
              <p:cNvPr id="2" name="Google Shape;130;g28a897c0082_0_34">
                <a:extLst>
                  <a:ext uri="{FF2B5EF4-FFF2-40B4-BE49-F238E27FC236}">
                    <a16:creationId xmlns:a16="http://schemas.microsoft.com/office/drawing/2014/main" id="{C8C51644-AEEF-98F2-F257-B433804AF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25" y="5406979"/>
                <a:ext cx="7231162" cy="1325700"/>
              </a:xfrm>
              <a:prstGeom prst="rect">
                <a:avLst/>
              </a:prstGeom>
              <a:blipFill>
                <a:blip r:embed="rId9"/>
                <a:stretch>
                  <a:fillRect t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21;g28a897c0082_0_34">
            <a:extLst>
              <a:ext uri="{FF2B5EF4-FFF2-40B4-BE49-F238E27FC236}">
                <a16:creationId xmlns:a16="http://schemas.microsoft.com/office/drawing/2014/main" id="{41924DC1-7F24-5E5A-1082-B1E1F7F661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000" y="2805113"/>
            <a:ext cx="1331086" cy="90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1;g28a897c0082_0_34">
            <a:extLst>
              <a:ext uri="{FF2B5EF4-FFF2-40B4-BE49-F238E27FC236}">
                <a16:creationId xmlns:a16="http://schemas.microsoft.com/office/drawing/2014/main" id="{D2128B32-009D-C647-8727-21E65F36ED8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331" y="1602052"/>
            <a:ext cx="1331086" cy="90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1;g28a897c0082_0_34">
            <a:extLst>
              <a:ext uri="{FF2B5EF4-FFF2-40B4-BE49-F238E27FC236}">
                <a16:creationId xmlns:a16="http://schemas.microsoft.com/office/drawing/2014/main" id="{B91B90B2-64CE-0844-DD8D-CEE77C38B2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559" y="4984939"/>
            <a:ext cx="1331086" cy="907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0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p"/>
      <p:bldP spid="128" grpId="0" uiExpand="1" build="p"/>
      <p:bldP spid="130" grpId="0" uiExpand="1" build="p"/>
      <p:bldP spid="3" grpId="0" animBg="1"/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5C11-643D-CF05-EC5A-016C442B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Our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F655-91FF-BC15-E75A-BA1051A8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24" y="1442710"/>
            <a:ext cx="11404980" cy="2623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known dishonest-majority randomness beacons use time-based crypto.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VDFs: Unicorn [LW15],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Randrunner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[SJH+21],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HeadStart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[LSW+22], Bicorn [CATB23], Cornucopia [CCB24]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TLPs: [EFKP20], [ARS24]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minimal object needed to circumvent Cleve?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647C4-1BA2-2B0D-FCAD-BA783D237ACC}"/>
              </a:ext>
            </a:extLst>
          </p:cNvPr>
          <p:cNvSpPr txBox="1"/>
          <p:nvPr/>
        </p:nvSpPr>
        <p:spPr>
          <a:xfrm>
            <a:off x="838200" y="4066255"/>
            <a:ext cx="10885228" cy="2185214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Theorem: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dishonest-majority beacons and delay functions are equivalent.</a:t>
            </a:r>
          </a:p>
          <a:p>
            <a:pPr algn="ctr"/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-Turn Arrow 15">
            <a:extLst>
              <a:ext uri="{FF2B5EF4-FFF2-40B4-BE49-F238E27FC236}">
                <a16:creationId xmlns:a16="http://schemas.microsoft.com/office/drawing/2014/main" id="{3624208C-4D0D-C515-B3FE-7A5B0595A5ED}"/>
              </a:ext>
            </a:extLst>
          </p:cNvPr>
          <p:cNvSpPr/>
          <p:nvPr/>
        </p:nvSpPr>
        <p:spPr>
          <a:xfrm rot="10800000">
            <a:off x="1624084" y="4547819"/>
            <a:ext cx="8707272" cy="1689208"/>
          </a:xfrm>
          <a:prstGeom prst="uturnArrow">
            <a:avLst>
              <a:gd name="adj1" fmla="val 16113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3CDF752-E9A4-48A3-B177-86CA601CEECF}"/>
              </a:ext>
            </a:extLst>
          </p:cNvPr>
          <p:cNvSpPr/>
          <p:nvPr/>
        </p:nvSpPr>
        <p:spPr>
          <a:xfrm>
            <a:off x="7242412" y="4109639"/>
            <a:ext cx="1674125" cy="3548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977C5D6-2402-00C3-BED5-2BCD055C40A5}"/>
              </a:ext>
            </a:extLst>
          </p:cNvPr>
          <p:cNvSpPr/>
          <p:nvPr/>
        </p:nvSpPr>
        <p:spPr>
          <a:xfrm>
            <a:off x="3275463" y="4121618"/>
            <a:ext cx="1674125" cy="3548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C5C11-643D-CF05-EC5A-016C442B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Our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647C4-1BA2-2B0D-FCAD-BA783D237ACC}"/>
              </a:ext>
            </a:extLst>
          </p:cNvPr>
          <p:cNvSpPr txBox="1"/>
          <p:nvPr/>
        </p:nvSpPr>
        <p:spPr>
          <a:xfrm>
            <a:off x="838200" y="1690688"/>
            <a:ext cx="10885228" cy="1200329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dishonest-majority beacons and delay functions are equivalent.</a:t>
            </a: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F4DC36-0564-97BE-7488-DA116D8F9CF2}"/>
              </a:ext>
            </a:extLst>
          </p:cNvPr>
          <p:cNvSpPr/>
          <p:nvPr/>
        </p:nvSpPr>
        <p:spPr>
          <a:xfrm>
            <a:off x="982639" y="3643948"/>
            <a:ext cx="2292824" cy="1310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Dishonest-majority beacon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E176E9-363F-485A-3315-0B67CBD11996}"/>
              </a:ext>
            </a:extLst>
          </p:cNvPr>
          <p:cNvSpPr/>
          <p:nvPr/>
        </p:nvSpPr>
        <p:spPr>
          <a:xfrm>
            <a:off x="4949588" y="3643948"/>
            <a:ext cx="2292824" cy="1310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Weak</a:t>
            </a:r>
            <a:r>
              <a:rPr lang="en-US" dirty="0"/>
              <a:t> delay function</a:t>
            </a:r>
            <a:endParaRPr lang="en-US" i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F852B1A-BC7A-E8AC-CE68-389D66B8B9AB}"/>
              </a:ext>
            </a:extLst>
          </p:cNvPr>
          <p:cNvSpPr/>
          <p:nvPr/>
        </p:nvSpPr>
        <p:spPr>
          <a:xfrm>
            <a:off x="8916537" y="3643948"/>
            <a:ext cx="2292824" cy="1310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Delay function</a:t>
            </a:r>
            <a:endParaRPr 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81910-E8E5-4A1B-2794-144406EA0763}"/>
              </a:ext>
            </a:extLst>
          </p:cNvPr>
          <p:cNvSpPr txBox="1"/>
          <p:nvPr/>
        </p:nvSpPr>
        <p:spPr>
          <a:xfrm>
            <a:off x="3430137" y="3126930"/>
            <a:ext cx="136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Opening up Cleve’s proof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34720-5F30-029B-AC32-55143D97E450}"/>
              </a:ext>
            </a:extLst>
          </p:cNvPr>
          <p:cNvSpPr txBox="1"/>
          <p:nvPr/>
        </p:nvSpPr>
        <p:spPr>
          <a:xfrm>
            <a:off x="7319748" y="3429000"/>
            <a:ext cx="151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Amplification lemma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87F48C-BCBA-6057-ADF1-96E01E669291}"/>
              </a:ext>
            </a:extLst>
          </p:cNvPr>
          <p:cNvSpPr txBox="1"/>
          <p:nvPr/>
        </p:nvSpPr>
        <p:spPr>
          <a:xfrm>
            <a:off x="5217994" y="5285297"/>
            <a:ext cx="151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Essentially Unicorn</a:t>
            </a:r>
          </a:p>
        </p:txBody>
      </p:sp>
    </p:spTree>
    <p:extLst>
      <p:ext uri="{BB962C8B-B14F-4D97-AF65-F5344CB8AC3E}">
        <p14:creationId xmlns:p14="http://schemas.microsoft.com/office/powerpoint/2010/main" val="38533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0" grpId="0" animBg="1"/>
      <p:bldP spid="8" grpId="0" animBg="1"/>
      <p:bldP spid="9" grpId="0" animBg="1"/>
      <p:bldP spid="12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19874</TotalTime>
  <Words>1394</Words>
  <Application>Microsoft Macintosh PowerPoint</Application>
  <PresentationFormat>Widescreen</PresentationFormat>
  <Paragraphs>207</Paragraphs>
  <Slides>26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 Math</vt:lpstr>
      <vt:lpstr>Noto Sans</vt:lpstr>
      <vt:lpstr>Office Theme</vt:lpstr>
      <vt:lpstr>Good Things Come To Those Who Wait: Dishonest Majority Beacons imply Delay Functions</vt:lpstr>
      <vt:lpstr>Alice and Bob want to agree on a random value</vt:lpstr>
      <vt:lpstr>PowerPoint Presentation</vt:lpstr>
      <vt:lpstr>PowerPoint Presentation</vt:lpstr>
      <vt:lpstr>Cleve, STOC ‘86</vt:lpstr>
      <vt:lpstr>Coin flipping- History</vt:lpstr>
      <vt:lpstr>Example: Unicorn DRB [Lenstra, Wesolowski 2015]</vt:lpstr>
      <vt:lpstr>Our question</vt:lpstr>
      <vt:lpstr>Our question</vt:lpstr>
      <vt:lpstr>Dishonest-majority protocol ⇒  weak delay function</vt:lpstr>
      <vt:lpstr>Delay Functions</vt:lpstr>
      <vt:lpstr>Cleve’s Impossibility </vt:lpstr>
      <vt:lpstr>Cleve’s Impossibility </vt:lpstr>
      <vt:lpstr>Cleve’s Impossibility </vt:lpstr>
      <vt:lpstr>Circumventing Cleve’s Impossibility </vt:lpstr>
      <vt:lpstr>Building a (weak) Delay Function</vt:lpstr>
      <vt:lpstr>Building a (weak) Delay Function</vt:lpstr>
      <vt:lpstr>Weak ⇒ “strong” delay function</vt:lpstr>
      <vt:lpstr>Weak to “Strong” Delay Function</vt:lpstr>
      <vt:lpstr>Verifiability</vt:lpstr>
      <vt:lpstr>Weak to “Strong” Delay Function</vt:lpstr>
      <vt:lpstr>Delay function to DRB</vt:lpstr>
      <vt:lpstr>Dishonest Majority DRB From Delay Function</vt:lpstr>
      <vt:lpstr>Why bounded-depth adversaries?</vt:lpstr>
      <vt:lpstr>Why not bound some other resource?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Things Come To Those Who Wait: Dishonest Majority Beacons imply Delay Functions</dc:title>
  <dc:creator>ye2210</dc:creator>
  <cp:lastModifiedBy>mjc2313</cp:lastModifiedBy>
  <cp:revision>56</cp:revision>
  <dcterms:created xsi:type="dcterms:W3CDTF">2025-03-08T20:40:51Z</dcterms:created>
  <dcterms:modified xsi:type="dcterms:W3CDTF">2025-05-05T09:05:02Z</dcterms:modified>
</cp:coreProperties>
</file>