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402" r:id="rId2"/>
    <p:sldId id="403" r:id="rId3"/>
    <p:sldId id="404" r:id="rId4"/>
    <p:sldId id="405" r:id="rId5"/>
    <p:sldId id="407" r:id="rId6"/>
    <p:sldId id="408" r:id="rId7"/>
    <p:sldId id="417" r:id="rId8"/>
    <p:sldId id="409" r:id="rId9"/>
    <p:sldId id="418" r:id="rId10"/>
    <p:sldId id="419" r:id="rId11"/>
    <p:sldId id="489" r:id="rId12"/>
    <p:sldId id="453" r:id="rId13"/>
    <p:sldId id="454" r:id="rId14"/>
    <p:sldId id="455" r:id="rId15"/>
    <p:sldId id="456" r:id="rId16"/>
    <p:sldId id="460" r:id="rId17"/>
    <p:sldId id="462" r:id="rId18"/>
    <p:sldId id="461" r:id="rId19"/>
    <p:sldId id="463" r:id="rId20"/>
    <p:sldId id="464" r:id="rId21"/>
    <p:sldId id="465" r:id="rId22"/>
    <p:sldId id="458" r:id="rId23"/>
    <p:sldId id="480" r:id="rId24"/>
    <p:sldId id="482" r:id="rId25"/>
    <p:sldId id="481" r:id="rId26"/>
    <p:sldId id="484" r:id="rId27"/>
    <p:sldId id="451" r:id="rId28"/>
    <p:sldId id="470" r:id="rId29"/>
    <p:sldId id="471" r:id="rId30"/>
    <p:sldId id="496" r:id="rId31"/>
    <p:sldId id="473" r:id="rId32"/>
    <p:sldId id="4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234"/>
    <a:srgbClr val="B2F400"/>
    <a:srgbClr val="AC4DF7"/>
    <a:srgbClr val="FF9E54"/>
    <a:srgbClr val="FFB282"/>
    <a:srgbClr val="00BCFF"/>
    <a:srgbClr val="CB93D4"/>
    <a:srgbClr val="E990FF"/>
    <a:srgbClr val="CA76FF"/>
    <a:srgbClr val="BCF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5"/>
    <p:restoredTop sz="84708"/>
  </p:normalViewPr>
  <p:slideViewPr>
    <p:cSldViewPr snapToGrid="0">
      <p:cViewPr varScale="1">
        <p:scale>
          <a:sx n="102" d="100"/>
          <a:sy n="102" d="100"/>
        </p:scale>
        <p:origin x="1272" y="184"/>
      </p:cViewPr>
      <p:guideLst/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F9C63-56FA-F549-8483-C253F795AD48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710D5-E5E0-7744-B8E1-9988DC8248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3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75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2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12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0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59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85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88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9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04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90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0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02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46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27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5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24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55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88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19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84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20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12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0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9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2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3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57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7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10D5-E5E0-7744-B8E1-9988DC8248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6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AEC1-CE64-4D7D-1973-4FA9D7E9C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31D82-0617-5551-C214-21FF8B195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80D8D-1152-1E2A-FB71-873AE99B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495D-5ED9-E841-84CE-E73202A7220D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F0BC8-7B69-CA00-864B-4AD0B58C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D2032-AC70-CC04-CB19-E0A7A6C2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B390-138E-7F4C-B073-E573250E2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465B-F790-CDF0-6499-2838DF2C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F3371-E13E-19D8-6935-F0F07B8D6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DC62C-39BF-B8E6-5205-8F42A223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495D-5ED9-E841-84CE-E73202A7220D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E1E3E-540A-532C-80B4-2A162A91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B88E1-75BF-3002-4E2E-ADE2EE6D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B390-138E-7F4C-B073-E573250E2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6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CB380-24D3-0510-E333-95B615EF5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1EDA7-0515-7BE3-AF09-3C815C98B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70C32-66C4-36B1-8183-31FE8B8B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495D-5ED9-E841-84CE-E73202A7220D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BFD1A-41D2-F416-5646-375A1245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324D6-C9C3-6BBA-6D73-DBB75B50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B390-138E-7F4C-B073-E573250E2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9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B766-3FB9-D441-DD8E-F0F77DD8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EBF65-C9C5-A025-8E66-F8FBCF1DD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59CCD-19BA-700D-C438-5FEA67AE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495D-5ED9-E841-84CE-E73202A7220D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F2C57-6F5E-1CC9-0EED-97898C1D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C5ED5-A66B-0994-9604-D0E4F1DD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B390-138E-7F4C-B073-E573250E2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8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0D1D-3AD2-1BB7-E4F8-96508D1A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92BAC-F087-9343-F462-5407B263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C387C-301F-CD85-A7C6-58345E32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495D-5ED9-E841-84CE-E73202A7220D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5C3A2-5569-5EDB-5B8F-2AA95A3F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BA1F6-BDB8-3CC6-52F6-2767B372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B390-138E-7F4C-B073-E573250E2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3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9380-BB83-7EED-781B-08CD8FC4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6DF1C-3C7C-7F23-11D0-FECF29B7F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9E2A8-9597-5A80-2A56-E0EA3705F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D41DD-AB13-5AF0-7549-05A34CA3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495D-5ED9-E841-84CE-E73202A7220D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E7FB1-4A18-F006-0A39-82388D86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59F93-0612-5F7C-0612-844F62D9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B390-138E-7F4C-B073-E573250E2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6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5D4E-4062-A2CE-6D51-87D8C4E2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89BC2-0C0B-56D3-5654-E86BD96A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B4F7A-E727-58F3-3BE1-401C2B0EA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5B974-E398-9FD5-A1CA-4F2CC1E89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FC1C-CB91-B5FB-4C0D-E1C42C16E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B706D-3CB5-D69A-341D-E6930CE8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495D-5ED9-E841-84CE-E73202A7220D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A4A03-5616-8615-CA6A-E8C59EFC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309CA-FED8-4012-421E-8C15BBFB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B390-138E-7F4C-B073-E573250E2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4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A642-F7D5-C023-42E4-C9A47DC8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51FD0-E585-2785-0D5B-9104CB8E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495D-5ED9-E841-84CE-E73202A7220D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FC1DF-08A6-58CC-6EEC-6A3902B3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B57D4-D397-AFDF-9B86-B59F1EC0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B390-138E-7F4C-B073-E573250E2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3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5FBFE-D255-96BA-8917-C1095716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495D-5ED9-E841-84CE-E73202A7220D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9AF0A-F60E-0705-A530-FF85A70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37BA9-87E3-9464-73D8-D7CCA19F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B390-138E-7F4C-B073-E573250E2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3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9E1C-2CE7-FD47-7873-33629844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04693-A35B-AEE3-5802-67F6C5674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9CBCA-6DF0-3170-35A4-FFA3A52D9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D833B-2F4C-ABF0-5834-52743169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495D-5ED9-E841-84CE-E73202A7220D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842A8-AA40-5430-FCB2-C4A87400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1CAD7-9E3B-8C2A-E163-7F050853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B390-138E-7F4C-B073-E573250E2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0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3E3F-FE01-2332-7AF7-D21123E9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78DCA-69BA-1949-5251-6EABF48C2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EF72C-23FF-3BF5-EEAD-3A3C94814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35CB3-0100-12F3-8D2F-1894F2CC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495D-5ED9-E841-84CE-E73202A7220D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1E3C5-E1E1-B743-FF0F-7BDE2CC9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88C0C-CE5E-6F91-2456-FD008C73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B390-138E-7F4C-B073-E573250E2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0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1E077-0997-DEE4-620A-4D24D9DE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4A1F4-F283-5095-DAEB-EDFB22816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61019-E2D1-1F1B-09B2-9A3AF7E4F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495D-5ED9-E841-84CE-E73202A7220D}" type="datetimeFigureOut">
              <a:rPr lang="en-US" smtClean="0"/>
              <a:t>5/2/25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34DCF-0DE5-F432-5D61-39733D339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40160-ED55-2993-1133-261C87912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8B390-138E-7F4C-B073-E573250E2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20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9.emf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7.emf"/><Relationship Id="rId5" Type="http://schemas.openxmlformats.org/officeDocument/2006/relationships/image" Target="../media/image23.png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4" Type="http://schemas.openxmlformats.org/officeDocument/2006/relationships/image" Target="../media/image22.svg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22.svg"/><Relationship Id="rId18" Type="http://schemas.openxmlformats.org/officeDocument/2006/relationships/image" Target="../media/image37.emf"/><Relationship Id="rId3" Type="http://schemas.openxmlformats.org/officeDocument/2006/relationships/image" Target="../media/image11.png"/><Relationship Id="rId7" Type="http://schemas.openxmlformats.org/officeDocument/2006/relationships/image" Target="../media/image27.emf"/><Relationship Id="rId12" Type="http://schemas.openxmlformats.org/officeDocument/2006/relationships/image" Target="../media/image5.png"/><Relationship Id="rId17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5" Type="http://schemas.openxmlformats.org/officeDocument/2006/relationships/image" Target="../media/image34.svg"/><Relationship Id="rId10" Type="http://schemas.openxmlformats.org/officeDocument/2006/relationships/image" Target="../media/image30.emf"/><Relationship Id="rId19" Type="http://schemas.openxmlformats.org/officeDocument/2006/relationships/image" Target="../media/image38.emf"/><Relationship Id="rId4" Type="http://schemas.openxmlformats.org/officeDocument/2006/relationships/image" Target="../media/image12.svg"/><Relationship Id="rId9" Type="http://schemas.openxmlformats.org/officeDocument/2006/relationships/image" Target="../media/image29.emf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24.svg"/><Relationship Id="rId3" Type="http://schemas.openxmlformats.org/officeDocument/2006/relationships/image" Target="../media/image5.png"/><Relationship Id="rId7" Type="http://schemas.openxmlformats.org/officeDocument/2006/relationships/image" Target="../media/image37.em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12.svg"/><Relationship Id="rId5" Type="http://schemas.openxmlformats.org/officeDocument/2006/relationships/image" Target="../media/image33.png"/><Relationship Id="rId10" Type="http://schemas.openxmlformats.org/officeDocument/2006/relationships/image" Target="../media/image11.png"/><Relationship Id="rId4" Type="http://schemas.openxmlformats.org/officeDocument/2006/relationships/image" Target="../media/image22.svg"/><Relationship Id="rId9" Type="http://schemas.openxmlformats.org/officeDocument/2006/relationships/image" Target="../media/image40.emf"/><Relationship Id="rId1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2.emf"/><Relationship Id="rId3" Type="http://schemas.openxmlformats.org/officeDocument/2006/relationships/image" Target="../media/image41.emf"/><Relationship Id="rId7" Type="http://schemas.openxmlformats.org/officeDocument/2006/relationships/image" Target="../media/image8.svg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4.svg"/><Relationship Id="rId5" Type="http://schemas.openxmlformats.org/officeDocument/2006/relationships/image" Target="../media/image4.svg"/><Relationship Id="rId15" Type="http://schemas.openxmlformats.org/officeDocument/2006/relationships/image" Target="../media/image23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22.svg"/><Relationship Id="rId1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7.png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8.svg"/><Relationship Id="rId9" Type="http://schemas.openxmlformats.org/officeDocument/2006/relationships/image" Target="../media/image48.emf"/><Relationship Id="rId14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7.png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5" Type="http://schemas.openxmlformats.org/officeDocument/2006/relationships/image" Target="../media/image54.emf"/><Relationship Id="rId10" Type="http://schemas.openxmlformats.org/officeDocument/2006/relationships/image" Target="../media/image49.emf"/><Relationship Id="rId4" Type="http://schemas.openxmlformats.org/officeDocument/2006/relationships/image" Target="../media/image8.svg"/><Relationship Id="rId9" Type="http://schemas.openxmlformats.org/officeDocument/2006/relationships/image" Target="../media/image48.emf"/><Relationship Id="rId1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7.png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5" Type="http://schemas.openxmlformats.org/officeDocument/2006/relationships/image" Target="../media/image55.emf"/><Relationship Id="rId10" Type="http://schemas.openxmlformats.org/officeDocument/2006/relationships/image" Target="../media/image49.emf"/><Relationship Id="rId4" Type="http://schemas.openxmlformats.org/officeDocument/2006/relationships/image" Target="../media/image8.svg"/><Relationship Id="rId9" Type="http://schemas.openxmlformats.org/officeDocument/2006/relationships/image" Target="../media/image48.emf"/><Relationship Id="rId1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7.png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5" Type="http://schemas.openxmlformats.org/officeDocument/2006/relationships/image" Target="../media/image53.emf"/><Relationship Id="rId10" Type="http://schemas.openxmlformats.org/officeDocument/2006/relationships/image" Target="../media/image49.emf"/><Relationship Id="rId4" Type="http://schemas.openxmlformats.org/officeDocument/2006/relationships/image" Target="../media/image8.svg"/><Relationship Id="rId9" Type="http://schemas.openxmlformats.org/officeDocument/2006/relationships/image" Target="../media/image48.emf"/><Relationship Id="rId1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7.png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5" Type="http://schemas.openxmlformats.org/officeDocument/2006/relationships/image" Target="../media/image53.emf"/><Relationship Id="rId10" Type="http://schemas.openxmlformats.org/officeDocument/2006/relationships/image" Target="../media/image49.emf"/><Relationship Id="rId4" Type="http://schemas.openxmlformats.org/officeDocument/2006/relationships/image" Target="../media/image8.svg"/><Relationship Id="rId9" Type="http://schemas.openxmlformats.org/officeDocument/2006/relationships/image" Target="../media/image48.emf"/><Relationship Id="rId14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7.png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8.svg"/><Relationship Id="rId9" Type="http://schemas.openxmlformats.org/officeDocument/2006/relationships/image" Target="../media/image48.emf"/><Relationship Id="rId1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3.png"/><Relationship Id="rId7" Type="http://schemas.openxmlformats.org/officeDocument/2006/relationships/image" Target="../media/image12.svg"/><Relationship Id="rId12" Type="http://schemas.openxmlformats.org/officeDocument/2006/relationships/image" Target="../media/image6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7.emf"/><Relationship Id="rId5" Type="http://schemas.openxmlformats.org/officeDocument/2006/relationships/image" Target="../media/image65.emf"/><Relationship Id="rId10" Type="http://schemas.openxmlformats.org/officeDocument/2006/relationships/image" Target="../media/image34.svg"/><Relationship Id="rId4" Type="http://schemas.openxmlformats.org/officeDocument/2006/relationships/image" Target="../media/image64.sv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7.png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17" Type="http://schemas.openxmlformats.org/officeDocument/2006/relationships/image" Target="../media/image76.emf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5" Type="http://schemas.openxmlformats.org/officeDocument/2006/relationships/image" Target="../media/image74.emf"/><Relationship Id="rId10" Type="http://schemas.openxmlformats.org/officeDocument/2006/relationships/image" Target="../media/image49.emf"/><Relationship Id="rId4" Type="http://schemas.openxmlformats.org/officeDocument/2006/relationships/image" Target="../media/image8.svg"/><Relationship Id="rId9" Type="http://schemas.openxmlformats.org/officeDocument/2006/relationships/image" Target="../media/image48.emf"/><Relationship Id="rId14" Type="http://schemas.openxmlformats.org/officeDocument/2006/relationships/image" Target="../media/image7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20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F05A17-5D2E-A586-96DC-91141C3AAA7B}"/>
              </a:ext>
            </a:extLst>
          </p:cNvPr>
          <p:cNvSpPr txBox="1"/>
          <p:nvPr/>
        </p:nvSpPr>
        <p:spPr>
          <a:xfrm>
            <a:off x="1811269" y="2432955"/>
            <a:ext cx="8569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Optimal Traitor Tracing from Pairings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66562-A151-BAEB-20FD-3D71C7B2D9B3}"/>
              </a:ext>
            </a:extLst>
          </p:cNvPr>
          <p:cNvSpPr txBox="1"/>
          <p:nvPr/>
        </p:nvSpPr>
        <p:spPr>
          <a:xfrm>
            <a:off x="4980887" y="3624941"/>
            <a:ext cx="2286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Mark Zhandry</a:t>
            </a:r>
          </a:p>
          <a:p>
            <a:pPr algn="ctr"/>
            <a:r>
              <a:rPr lang="en-US" sz="2800" dirty="0"/>
              <a:t>NTT Research</a:t>
            </a:r>
          </a:p>
        </p:txBody>
      </p:sp>
    </p:spTree>
    <p:extLst>
      <p:ext uri="{BB962C8B-B14F-4D97-AF65-F5344CB8AC3E}">
        <p14:creationId xmlns:p14="http://schemas.microsoft.com/office/powerpoint/2010/main" val="218082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2BFAFD-ABE2-7BFE-1062-348738BC7B6E}"/>
              </a:ext>
            </a:extLst>
          </p:cNvPr>
          <p:cNvSpPr txBox="1"/>
          <p:nvPr/>
        </p:nvSpPr>
        <p:spPr>
          <a:xfrm>
            <a:off x="234041" y="228597"/>
            <a:ext cx="3515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is known?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DABF47-239C-A0AD-4EA0-FAAF6C180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259115"/>
              </p:ext>
            </p:extLst>
          </p:nvPr>
        </p:nvGraphicFramePr>
        <p:xfrm>
          <a:off x="985157" y="894439"/>
          <a:ext cx="10221685" cy="499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257">
                  <a:extLst>
                    <a:ext uri="{9D8B030D-6E8A-4147-A177-3AD203B41FA5}">
                      <a16:colId xmlns:a16="http://schemas.microsoft.com/office/drawing/2014/main" val="2025904827"/>
                    </a:ext>
                  </a:extLst>
                </a:gridCol>
                <a:gridCol w="4430485">
                  <a:extLst>
                    <a:ext uri="{9D8B030D-6E8A-4147-A177-3AD203B41FA5}">
                      <a16:colId xmlns:a16="http://schemas.microsoft.com/office/drawing/2014/main" val="2095973232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4072751468"/>
                    </a:ext>
                  </a:extLst>
                </a:gridCol>
              </a:tblGrid>
              <a:tr h="61869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Max ( |</a:t>
                      </a:r>
                      <a:r>
                        <a:rPr lang="en-US" sz="2800" dirty="0" err="1"/>
                        <a:t>ctxt</a:t>
                      </a:r>
                      <a:r>
                        <a:rPr lang="en-US" sz="2800" dirty="0"/>
                        <a:t>| , |</a:t>
                      </a:r>
                      <a:r>
                        <a:rPr lang="en-US" sz="2800" dirty="0" err="1"/>
                        <a:t>decr</a:t>
                      </a:r>
                      <a:r>
                        <a:rPr lang="en-US" sz="2800" dirty="0"/>
                        <a:t> key|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098394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[Chor-Fiat-Naor-Pinkas’94]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Generic Enc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909386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[Boneh-Naor’02, Billet-Phan’08,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US" sz="1800" dirty="0"/>
                        <a:t>’20]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Generic Enc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541043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[Boneh-Sahai-Waters’06]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Pairings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421671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[</a:t>
                      </a:r>
                      <a:r>
                        <a:rPr lang="en-US" sz="220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US" sz="2200"/>
                        <a:t>’20, Gong-Luo-Wee’23]</a:t>
                      </a:r>
                      <a:endParaRPr lang="en-US" sz="2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Pairings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577706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This work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Pairings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23140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[Garg-Gentry-Halevi-Raykova-Sahao-Waters’13, Boneh-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US" sz="1800" dirty="0"/>
                        <a:t>’14]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Obfuscation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0465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[Goyal-Koppula-Waters’18]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Lattices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29833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5E33B6-1CE0-3BDF-425A-8E4167E6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099" y="2842303"/>
            <a:ext cx="939800" cy="444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9F40B-30F8-DED3-40C2-658D54701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9" y="4814095"/>
            <a:ext cx="152400" cy="317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6894C6-BA08-C511-86CB-914A686FC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099" y="3447940"/>
            <a:ext cx="9398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FDEFE9-AC7B-C6D8-EB49-D367328E4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9" y="5424194"/>
            <a:ext cx="152400" cy="31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7161BC-E0C1-D101-2CFA-79FD15AEB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349" y="1661683"/>
            <a:ext cx="393700" cy="317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0223AF-BF96-2423-15CF-D7FB558DF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099" y="2222796"/>
            <a:ext cx="939800" cy="444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D6981F-461A-0007-A931-0D390C8E1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378" y="4061880"/>
            <a:ext cx="249383" cy="51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3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8BA1AC-09B9-F2AE-60D3-E2058551019C}"/>
              </a:ext>
            </a:extLst>
          </p:cNvPr>
          <p:cNvSpPr txBox="1"/>
          <p:nvPr/>
        </p:nvSpPr>
        <p:spPr>
          <a:xfrm>
            <a:off x="2541469" y="2998113"/>
            <a:ext cx="71090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/>
              <a:t>Traitor Tracing Background</a:t>
            </a:r>
          </a:p>
        </p:txBody>
      </p:sp>
    </p:spTree>
    <p:extLst>
      <p:ext uri="{BB962C8B-B14F-4D97-AF65-F5344CB8AC3E}">
        <p14:creationId xmlns:p14="http://schemas.microsoft.com/office/powerpoint/2010/main" val="185374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DF58C8-7980-3E0F-30E3-27A69F65D6AB}"/>
              </a:ext>
            </a:extLst>
          </p:cNvPr>
          <p:cNvSpPr txBox="1"/>
          <p:nvPr/>
        </p:nvSpPr>
        <p:spPr>
          <a:xfrm>
            <a:off x="234041" y="228597"/>
            <a:ext cx="821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Private Linear Broadcast Approach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075E1-D1E2-CE6E-D681-BD63936C8F58}"/>
              </a:ext>
            </a:extLst>
          </p:cNvPr>
          <p:cNvGrpSpPr/>
          <p:nvPr/>
        </p:nvGrpSpPr>
        <p:grpSpPr>
          <a:xfrm>
            <a:off x="5443774" y="1369422"/>
            <a:ext cx="1173770" cy="1450220"/>
            <a:chOff x="2057836" y="1128900"/>
            <a:chExt cx="1173770" cy="1450220"/>
          </a:xfrm>
        </p:grpSpPr>
        <p:pic>
          <p:nvPicPr>
            <p:cNvPr id="5" name="Graphic 4" descr="Music outline">
              <a:extLst>
                <a:ext uri="{FF2B5EF4-FFF2-40B4-BE49-F238E27FC236}">
                  <a16:creationId xmlns:a16="http://schemas.microsoft.com/office/drawing/2014/main" id="{0C44AFB0-235A-8AEA-18C1-3CC9EDE8D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17206" y="1664720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Lock with solid fill">
              <a:extLst>
                <a:ext uri="{FF2B5EF4-FFF2-40B4-BE49-F238E27FC236}">
                  <a16:creationId xmlns:a16="http://schemas.microsoft.com/office/drawing/2014/main" id="{B80F0A04-8043-C3EE-3936-FC57D7480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57836" y="1128900"/>
              <a:ext cx="1045136" cy="104513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41D7ABC-7C79-0B48-C7B1-DE1614248380}"/>
              </a:ext>
            </a:extLst>
          </p:cNvPr>
          <p:cNvSpPr txBox="1"/>
          <p:nvPr/>
        </p:nvSpPr>
        <p:spPr>
          <a:xfrm>
            <a:off x="3047794" y="1035861"/>
            <a:ext cx="609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Publicly generated “normal” ciphertexts: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F7001D-53D0-591A-CB7E-A658073E9C0A}"/>
              </a:ext>
            </a:extLst>
          </p:cNvPr>
          <p:cNvGrpSpPr/>
          <p:nvPr/>
        </p:nvGrpSpPr>
        <p:grpSpPr>
          <a:xfrm>
            <a:off x="1225752" y="2992313"/>
            <a:ext cx="1370418" cy="1369242"/>
            <a:chOff x="3063056" y="3191153"/>
            <a:chExt cx="1692670" cy="169121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D988D6-5F48-06EF-E35D-7127DB4B6CCD}"/>
                </a:ext>
              </a:extLst>
            </p:cNvPr>
            <p:cNvGrpSpPr/>
            <p:nvPr/>
          </p:nvGrpSpPr>
          <p:grpSpPr>
            <a:xfrm>
              <a:off x="3063056" y="3191153"/>
              <a:ext cx="1692670" cy="1691217"/>
              <a:chOff x="5911516" y="4511843"/>
              <a:chExt cx="1130968" cy="1130968"/>
            </a:xfrm>
          </p:grpSpPr>
          <p:pic>
            <p:nvPicPr>
              <p:cNvPr id="12" name="Graphic 11" descr="Key with solid fill">
                <a:extLst>
                  <a:ext uri="{FF2B5EF4-FFF2-40B4-BE49-F238E27FC236}">
                    <a16:creationId xmlns:a16="http://schemas.microsoft.com/office/drawing/2014/main" id="{D182747E-E938-B08A-C6DF-5241E74E0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83F299F-8002-47FE-F21A-4093825A4571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EE5BF5-117D-55B7-DB34-F82063F32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68540" y="3748895"/>
              <a:ext cx="260789" cy="54331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F4F22C-CABF-A38B-5BB2-600650E76967}"/>
              </a:ext>
            </a:extLst>
          </p:cNvPr>
          <p:cNvGrpSpPr/>
          <p:nvPr/>
        </p:nvGrpSpPr>
        <p:grpSpPr>
          <a:xfrm>
            <a:off x="2642213" y="2984055"/>
            <a:ext cx="1370418" cy="1369242"/>
            <a:chOff x="4925898" y="4679993"/>
            <a:chExt cx="1692670" cy="169121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B8D36E-C8CE-7621-ECD2-EB1FCB79EA7F}"/>
                </a:ext>
              </a:extLst>
            </p:cNvPr>
            <p:cNvGrpSpPr/>
            <p:nvPr/>
          </p:nvGrpSpPr>
          <p:grpSpPr>
            <a:xfrm>
              <a:off x="4925898" y="4679993"/>
              <a:ext cx="1692670" cy="1691217"/>
              <a:chOff x="5911516" y="4511843"/>
              <a:chExt cx="1130968" cy="1130968"/>
            </a:xfrm>
          </p:grpSpPr>
          <p:pic>
            <p:nvPicPr>
              <p:cNvPr id="25" name="Graphic 24" descr="Key with solid fill">
                <a:extLst>
                  <a:ext uri="{FF2B5EF4-FFF2-40B4-BE49-F238E27FC236}">
                    <a16:creationId xmlns:a16="http://schemas.microsoft.com/office/drawing/2014/main" id="{AE753219-5ED4-C08F-1161-311169FA5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80AD57C-735D-132F-178C-12A5F0C3784B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D5F0DE-09FD-559C-F71A-512DBDCFE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98517" y="5237735"/>
              <a:ext cx="325986" cy="54331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2CDD91-2780-E69F-8A68-B1E6B2CCEAB9}"/>
              </a:ext>
            </a:extLst>
          </p:cNvPr>
          <p:cNvGrpSpPr/>
          <p:nvPr/>
        </p:nvGrpSpPr>
        <p:grpSpPr>
          <a:xfrm>
            <a:off x="4058674" y="2986317"/>
            <a:ext cx="1370418" cy="1369242"/>
            <a:chOff x="5070846" y="4938186"/>
            <a:chExt cx="1692670" cy="169121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2BFF9B5-7079-8D1E-BE5E-BEB9AC77E8F1}"/>
                </a:ext>
              </a:extLst>
            </p:cNvPr>
            <p:cNvGrpSpPr/>
            <p:nvPr/>
          </p:nvGrpSpPr>
          <p:grpSpPr>
            <a:xfrm>
              <a:off x="5070846" y="4938186"/>
              <a:ext cx="1692670" cy="1691217"/>
              <a:chOff x="5911516" y="4511843"/>
              <a:chExt cx="1130968" cy="1130968"/>
            </a:xfrm>
          </p:grpSpPr>
          <p:pic>
            <p:nvPicPr>
              <p:cNvPr id="31" name="Graphic 30" descr="Key with solid fill">
                <a:extLst>
                  <a:ext uri="{FF2B5EF4-FFF2-40B4-BE49-F238E27FC236}">
                    <a16:creationId xmlns:a16="http://schemas.microsoft.com/office/drawing/2014/main" id="{5A09A821-013D-32BB-20DE-93010ADB1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D602259-7CCF-3D4D-E1A4-0C9F45F9759C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A704D76-C294-E9E0-21D4-1094EBD1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46706" y="5484437"/>
              <a:ext cx="347718" cy="56504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1EC6EC-AF43-6989-B45E-53933FE01ECD}"/>
              </a:ext>
            </a:extLst>
          </p:cNvPr>
          <p:cNvGrpSpPr/>
          <p:nvPr/>
        </p:nvGrpSpPr>
        <p:grpSpPr>
          <a:xfrm>
            <a:off x="5475135" y="2984054"/>
            <a:ext cx="1370418" cy="1369242"/>
            <a:chOff x="7528982" y="4638828"/>
            <a:chExt cx="1692670" cy="169121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F154554-8677-257D-ACB6-46BB9D9293B4}"/>
                </a:ext>
              </a:extLst>
            </p:cNvPr>
            <p:cNvGrpSpPr/>
            <p:nvPr/>
          </p:nvGrpSpPr>
          <p:grpSpPr>
            <a:xfrm>
              <a:off x="7528982" y="4638828"/>
              <a:ext cx="1692670" cy="1691217"/>
              <a:chOff x="5911516" y="4511843"/>
              <a:chExt cx="1130968" cy="1130968"/>
            </a:xfrm>
          </p:grpSpPr>
          <p:pic>
            <p:nvPicPr>
              <p:cNvPr id="37" name="Graphic 36" descr="Key with solid fill">
                <a:extLst>
                  <a:ext uri="{FF2B5EF4-FFF2-40B4-BE49-F238E27FC236}">
                    <a16:creationId xmlns:a16="http://schemas.microsoft.com/office/drawing/2014/main" id="{9BCAB1FB-6CD1-FAFE-31D8-E18B3BE32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18F7121-6544-4005-DDB2-8199EF9B48EB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DDB0416-44E1-69E1-5E3A-B0F44A4C8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61444" y="5199529"/>
              <a:ext cx="369450" cy="543309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D42C628-2DE1-3F9B-311F-A349D2B57E3C}"/>
              </a:ext>
            </a:extLst>
          </p:cNvPr>
          <p:cNvGrpSpPr/>
          <p:nvPr/>
        </p:nvGrpSpPr>
        <p:grpSpPr>
          <a:xfrm>
            <a:off x="6891596" y="2984054"/>
            <a:ext cx="1370418" cy="1369242"/>
            <a:chOff x="9372537" y="3674029"/>
            <a:chExt cx="1692670" cy="169121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4D0E08F-C758-A5EA-0A0D-78E66EE91202}"/>
                </a:ext>
              </a:extLst>
            </p:cNvPr>
            <p:cNvGrpSpPr/>
            <p:nvPr/>
          </p:nvGrpSpPr>
          <p:grpSpPr>
            <a:xfrm>
              <a:off x="9372537" y="3674029"/>
              <a:ext cx="1692670" cy="1691217"/>
              <a:chOff x="5911516" y="4511843"/>
              <a:chExt cx="1130968" cy="1130968"/>
            </a:xfrm>
          </p:grpSpPr>
          <p:pic>
            <p:nvPicPr>
              <p:cNvPr id="43" name="Graphic 42" descr="Key with solid fill">
                <a:extLst>
                  <a:ext uri="{FF2B5EF4-FFF2-40B4-BE49-F238E27FC236}">
                    <a16:creationId xmlns:a16="http://schemas.microsoft.com/office/drawing/2014/main" id="{CEAC0760-2671-F4E8-7433-62CD8D1C7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71798B2-8E82-66EB-0FB3-56B263400F63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EB348BE-C9A1-9041-E5F6-1B43F4B9E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52305" y="4229150"/>
              <a:ext cx="325986" cy="56504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0F3B698-6D85-0A0C-0F86-25EE28F71808}"/>
              </a:ext>
            </a:extLst>
          </p:cNvPr>
          <p:cNvGrpSpPr/>
          <p:nvPr/>
        </p:nvGrpSpPr>
        <p:grpSpPr>
          <a:xfrm>
            <a:off x="8308057" y="2992313"/>
            <a:ext cx="1370418" cy="1369242"/>
            <a:chOff x="9506533" y="2379247"/>
            <a:chExt cx="1692670" cy="169121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ECB690A-8E43-5E6C-0EF3-D752BC34F53B}"/>
                </a:ext>
              </a:extLst>
            </p:cNvPr>
            <p:cNvGrpSpPr/>
            <p:nvPr/>
          </p:nvGrpSpPr>
          <p:grpSpPr>
            <a:xfrm>
              <a:off x="9506533" y="2379247"/>
              <a:ext cx="1692670" cy="1691217"/>
              <a:chOff x="5911516" y="4511843"/>
              <a:chExt cx="1130968" cy="1130968"/>
            </a:xfrm>
          </p:grpSpPr>
          <p:pic>
            <p:nvPicPr>
              <p:cNvPr id="49" name="Graphic 48" descr="Key with solid fill">
                <a:extLst>
                  <a:ext uri="{FF2B5EF4-FFF2-40B4-BE49-F238E27FC236}">
                    <a16:creationId xmlns:a16="http://schemas.microsoft.com/office/drawing/2014/main" id="{7685DD1B-1292-2183-FFC6-9E3CD5CCA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DDAD583-E2F6-6FA9-21F3-44095E44505D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9B4BE37-B50B-014E-393B-A98559F07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749038" y="2929082"/>
              <a:ext cx="347718" cy="56504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8215CBF-1A1C-D920-54FA-9566EA2FB9F4}"/>
              </a:ext>
            </a:extLst>
          </p:cNvPr>
          <p:cNvGrpSpPr/>
          <p:nvPr/>
        </p:nvGrpSpPr>
        <p:grpSpPr>
          <a:xfrm>
            <a:off x="9724518" y="2992313"/>
            <a:ext cx="1370418" cy="1369242"/>
            <a:chOff x="7432137" y="2211763"/>
            <a:chExt cx="1692670" cy="169121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2ACDB0C-4FCE-5BE4-3B8F-710389DE29BA}"/>
                </a:ext>
              </a:extLst>
            </p:cNvPr>
            <p:cNvGrpSpPr/>
            <p:nvPr/>
          </p:nvGrpSpPr>
          <p:grpSpPr>
            <a:xfrm>
              <a:off x="7432137" y="2211763"/>
              <a:ext cx="1692670" cy="1691217"/>
              <a:chOff x="5911516" y="4511843"/>
              <a:chExt cx="1130968" cy="1130968"/>
            </a:xfrm>
          </p:grpSpPr>
          <p:pic>
            <p:nvPicPr>
              <p:cNvPr id="55" name="Graphic 54" descr="Key with solid fill">
                <a:extLst>
                  <a:ext uri="{FF2B5EF4-FFF2-40B4-BE49-F238E27FC236}">
                    <a16:creationId xmlns:a16="http://schemas.microsoft.com/office/drawing/2014/main" id="{9645ABC7-DD24-E67F-FF36-595FAAB7E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5469DC4-14A7-5D17-1E02-9F328598242B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A8E6EC1-BA3A-7B17-71BA-0AD135088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699290" y="2773162"/>
              <a:ext cx="347718" cy="565042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A8372C-993C-9892-EB76-6BDC8FC8E2C9}"/>
              </a:ext>
            </a:extLst>
          </p:cNvPr>
          <p:cNvGrpSpPr/>
          <p:nvPr/>
        </p:nvGrpSpPr>
        <p:grpSpPr>
          <a:xfrm>
            <a:off x="3549694" y="2814930"/>
            <a:ext cx="5092613" cy="523220"/>
            <a:chOff x="1060174" y="2652751"/>
            <a:chExt cx="5092613" cy="52322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092F446-F27C-B046-BB70-863DA6766FE9}"/>
                </a:ext>
              </a:extLst>
            </p:cNvPr>
            <p:cNvSpPr txBox="1"/>
            <p:nvPr/>
          </p:nvSpPr>
          <p:spPr>
            <a:xfrm>
              <a:off x="1060174" y="2652751"/>
              <a:ext cx="50926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    secret keys, indexed by user #: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D39C125-1442-6A27-4C22-556AF156E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6434" y="2742012"/>
              <a:ext cx="393700" cy="317500"/>
            </a:xfrm>
            <a:prstGeom prst="rect">
              <a:avLst/>
            </a:prstGeom>
          </p:spPr>
        </p:pic>
      </p:grpSp>
      <p:pic>
        <p:nvPicPr>
          <p:cNvPr id="61" name="Graphic 60" descr="Music outline">
            <a:extLst>
              <a:ext uri="{FF2B5EF4-FFF2-40B4-BE49-F238E27FC236}">
                <a16:creationId xmlns:a16="http://schemas.microsoft.com/office/drawing/2014/main" id="{82935661-484E-9C1C-27CC-F84F813AF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3761" y="4713491"/>
            <a:ext cx="914400" cy="914400"/>
          </a:xfrm>
          <a:prstGeom prst="rect">
            <a:avLst/>
          </a:prstGeom>
        </p:spPr>
      </p:pic>
      <p:pic>
        <p:nvPicPr>
          <p:cNvPr id="62" name="Graphic 61" descr="Music outline">
            <a:extLst>
              <a:ext uri="{FF2B5EF4-FFF2-40B4-BE49-F238E27FC236}">
                <a16:creationId xmlns:a16="http://schemas.microsoft.com/office/drawing/2014/main" id="{98CED854-8036-24D5-27DE-0E8EAD876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0222" y="4717746"/>
            <a:ext cx="914400" cy="914400"/>
          </a:xfrm>
          <a:prstGeom prst="rect">
            <a:avLst/>
          </a:prstGeom>
        </p:spPr>
      </p:pic>
      <p:pic>
        <p:nvPicPr>
          <p:cNvPr id="63" name="Graphic 62" descr="Music outline">
            <a:extLst>
              <a:ext uri="{FF2B5EF4-FFF2-40B4-BE49-F238E27FC236}">
                <a16:creationId xmlns:a16="http://schemas.microsoft.com/office/drawing/2014/main" id="{AAC3DFD7-05B1-CD74-CB31-B7CE918B6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6683" y="4718595"/>
            <a:ext cx="914400" cy="914400"/>
          </a:xfrm>
          <a:prstGeom prst="rect">
            <a:avLst/>
          </a:prstGeom>
        </p:spPr>
      </p:pic>
      <p:pic>
        <p:nvPicPr>
          <p:cNvPr id="64" name="Graphic 63" descr="Music outline">
            <a:extLst>
              <a:ext uri="{FF2B5EF4-FFF2-40B4-BE49-F238E27FC236}">
                <a16:creationId xmlns:a16="http://schemas.microsoft.com/office/drawing/2014/main" id="{F01065D5-AD7F-34C7-ED58-C41C3102C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3144" y="4714342"/>
            <a:ext cx="914400" cy="914400"/>
          </a:xfrm>
          <a:prstGeom prst="rect">
            <a:avLst/>
          </a:prstGeom>
        </p:spPr>
      </p:pic>
      <p:pic>
        <p:nvPicPr>
          <p:cNvPr id="65" name="Graphic 64" descr="Music outline">
            <a:extLst>
              <a:ext uri="{FF2B5EF4-FFF2-40B4-BE49-F238E27FC236}">
                <a16:creationId xmlns:a16="http://schemas.microsoft.com/office/drawing/2014/main" id="{FEB3E6F4-7639-5F82-9724-EB4F025A4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9605" y="4715193"/>
            <a:ext cx="914400" cy="914400"/>
          </a:xfrm>
          <a:prstGeom prst="rect">
            <a:avLst/>
          </a:prstGeom>
        </p:spPr>
      </p:pic>
      <p:pic>
        <p:nvPicPr>
          <p:cNvPr id="66" name="Graphic 65" descr="Music outline">
            <a:extLst>
              <a:ext uri="{FF2B5EF4-FFF2-40B4-BE49-F238E27FC236}">
                <a16:creationId xmlns:a16="http://schemas.microsoft.com/office/drawing/2014/main" id="{82D93189-DEE2-636D-A6FF-777993C5B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6066" y="4716044"/>
            <a:ext cx="914400" cy="914400"/>
          </a:xfrm>
          <a:prstGeom prst="rect">
            <a:avLst/>
          </a:prstGeom>
        </p:spPr>
      </p:pic>
      <p:pic>
        <p:nvPicPr>
          <p:cNvPr id="67" name="Graphic 66" descr="Music outline">
            <a:extLst>
              <a:ext uri="{FF2B5EF4-FFF2-40B4-BE49-F238E27FC236}">
                <a16:creationId xmlns:a16="http://schemas.microsoft.com/office/drawing/2014/main" id="{CC1FB584-5EED-55E7-BDF6-77CCBFE5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2527" y="4716895"/>
            <a:ext cx="914400" cy="914400"/>
          </a:xfrm>
          <a:prstGeom prst="rect">
            <a:avLst/>
          </a:prstGeom>
        </p:spPr>
      </p:pic>
      <p:sp>
        <p:nvSpPr>
          <p:cNvPr id="69" name="Down Arrow 68">
            <a:extLst>
              <a:ext uri="{FF2B5EF4-FFF2-40B4-BE49-F238E27FC236}">
                <a16:creationId xmlns:a16="http://schemas.microsoft.com/office/drawing/2014/main" id="{8E7F025D-B1E3-CB6B-F2C1-5542468DF58D}"/>
              </a:ext>
            </a:extLst>
          </p:cNvPr>
          <p:cNvSpPr/>
          <p:nvPr/>
        </p:nvSpPr>
        <p:spPr>
          <a:xfrm>
            <a:off x="1753310" y="4235808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>
            <a:extLst>
              <a:ext uri="{FF2B5EF4-FFF2-40B4-BE49-F238E27FC236}">
                <a16:creationId xmlns:a16="http://schemas.microsoft.com/office/drawing/2014/main" id="{96DE8B5F-2964-9C3F-76B6-F4BC87EF3583}"/>
              </a:ext>
            </a:extLst>
          </p:cNvPr>
          <p:cNvSpPr/>
          <p:nvPr/>
        </p:nvSpPr>
        <p:spPr>
          <a:xfrm>
            <a:off x="10279964" y="4235808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692FBFAF-2EB9-084B-1DBC-9809E9239358}"/>
              </a:ext>
            </a:extLst>
          </p:cNvPr>
          <p:cNvSpPr/>
          <p:nvPr/>
        </p:nvSpPr>
        <p:spPr>
          <a:xfrm>
            <a:off x="8858855" y="4235808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>
            <a:extLst>
              <a:ext uri="{FF2B5EF4-FFF2-40B4-BE49-F238E27FC236}">
                <a16:creationId xmlns:a16="http://schemas.microsoft.com/office/drawing/2014/main" id="{0573D670-0FE5-E4D7-C640-F76F71C0E702}"/>
              </a:ext>
            </a:extLst>
          </p:cNvPr>
          <p:cNvSpPr/>
          <p:nvPr/>
        </p:nvSpPr>
        <p:spPr>
          <a:xfrm>
            <a:off x="7437746" y="4235808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id="{0CC3B2AB-8569-DB0B-0FF1-A7D8ED52ED0D}"/>
              </a:ext>
            </a:extLst>
          </p:cNvPr>
          <p:cNvSpPr/>
          <p:nvPr/>
        </p:nvSpPr>
        <p:spPr>
          <a:xfrm>
            <a:off x="6016637" y="4235808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07AED64E-89A3-5386-EA47-6B04028C4698}"/>
              </a:ext>
            </a:extLst>
          </p:cNvPr>
          <p:cNvSpPr/>
          <p:nvPr/>
        </p:nvSpPr>
        <p:spPr>
          <a:xfrm>
            <a:off x="4595528" y="4235808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>
            <a:extLst>
              <a:ext uri="{FF2B5EF4-FFF2-40B4-BE49-F238E27FC236}">
                <a16:creationId xmlns:a16="http://schemas.microsoft.com/office/drawing/2014/main" id="{070ACE3C-78E3-E4BD-68D4-F64C058B4E56}"/>
              </a:ext>
            </a:extLst>
          </p:cNvPr>
          <p:cNvSpPr/>
          <p:nvPr/>
        </p:nvSpPr>
        <p:spPr>
          <a:xfrm>
            <a:off x="3174419" y="4235808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285DE51-1DD2-0C3A-B92E-22002064212F}"/>
              </a:ext>
            </a:extLst>
          </p:cNvPr>
          <p:cNvSpPr txBox="1"/>
          <p:nvPr/>
        </p:nvSpPr>
        <p:spPr>
          <a:xfrm>
            <a:off x="3054341" y="6158933"/>
            <a:ext cx="626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secret keys decrypt normal ciphertexts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9385046-4B45-B0F6-D2B7-2705E4908A34}"/>
              </a:ext>
            </a:extLst>
          </p:cNvPr>
          <p:cNvSpPr txBox="1"/>
          <p:nvPr/>
        </p:nvSpPr>
        <p:spPr>
          <a:xfrm>
            <a:off x="234041" y="743119"/>
            <a:ext cx="25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[Boneh-Sahai-Waters’06]</a:t>
            </a:r>
          </a:p>
        </p:txBody>
      </p:sp>
    </p:spTree>
    <p:extLst>
      <p:ext uri="{BB962C8B-B14F-4D97-AF65-F5344CB8AC3E}">
        <p14:creationId xmlns:p14="http://schemas.microsoft.com/office/powerpoint/2010/main" val="20734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1D7ABC-7C79-0B48-C7B1-DE1614248380}"/>
              </a:ext>
            </a:extLst>
          </p:cNvPr>
          <p:cNvSpPr txBox="1"/>
          <p:nvPr/>
        </p:nvSpPr>
        <p:spPr>
          <a:xfrm>
            <a:off x="2233020" y="1035861"/>
            <a:ext cx="772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(privately-generated) indexed “tracing” ciphertexts: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F7001D-53D0-591A-CB7E-A658073E9C0A}"/>
              </a:ext>
            </a:extLst>
          </p:cNvPr>
          <p:cNvGrpSpPr/>
          <p:nvPr/>
        </p:nvGrpSpPr>
        <p:grpSpPr>
          <a:xfrm>
            <a:off x="1225752" y="2992316"/>
            <a:ext cx="1370418" cy="1369242"/>
            <a:chOff x="3063056" y="3191153"/>
            <a:chExt cx="1692670" cy="169121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D988D6-5F48-06EF-E35D-7127DB4B6CCD}"/>
                </a:ext>
              </a:extLst>
            </p:cNvPr>
            <p:cNvGrpSpPr/>
            <p:nvPr/>
          </p:nvGrpSpPr>
          <p:grpSpPr>
            <a:xfrm>
              <a:off x="3063056" y="3191153"/>
              <a:ext cx="1692670" cy="1691217"/>
              <a:chOff x="5911516" y="4511843"/>
              <a:chExt cx="1130968" cy="1130968"/>
            </a:xfrm>
          </p:grpSpPr>
          <p:pic>
            <p:nvPicPr>
              <p:cNvPr id="12" name="Graphic 11" descr="Key with solid fill">
                <a:extLst>
                  <a:ext uri="{FF2B5EF4-FFF2-40B4-BE49-F238E27FC236}">
                    <a16:creationId xmlns:a16="http://schemas.microsoft.com/office/drawing/2014/main" id="{D182747E-E938-B08A-C6DF-5241E74E0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83F299F-8002-47FE-F21A-4093825A4571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EE5BF5-117D-55B7-DB34-F82063F32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8540" y="3748895"/>
              <a:ext cx="260789" cy="54331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F4F22C-CABF-A38B-5BB2-600650E76967}"/>
              </a:ext>
            </a:extLst>
          </p:cNvPr>
          <p:cNvGrpSpPr/>
          <p:nvPr/>
        </p:nvGrpSpPr>
        <p:grpSpPr>
          <a:xfrm>
            <a:off x="2642213" y="2984058"/>
            <a:ext cx="1370418" cy="1369242"/>
            <a:chOff x="4925898" y="4679993"/>
            <a:chExt cx="1692670" cy="169121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B8D36E-C8CE-7621-ECD2-EB1FCB79EA7F}"/>
                </a:ext>
              </a:extLst>
            </p:cNvPr>
            <p:cNvGrpSpPr/>
            <p:nvPr/>
          </p:nvGrpSpPr>
          <p:grpSpPr>
            <a:xfrm>
              <a:off x="4925898" y="4679993"/>
              <a:ext cx="1692670" cy="1691217"/>
              <a:chOff x="5911516" y="4511843"/>
              <a:chExt cx="1130968" cy="1130968"/>
            </a:xfrm>
          </p:grpSpPr>
          <p:pic>
            <p:nvPicPr>
              <p:cNvPr id="25" name="Graphic 24" descr="Key with solid fill">
                <a:extLst>
                  <a:ext uri="{FF2B5EF4-FFF2-40B4-BE49-F238E27FC236}">
                    <a16:creationId xmlns:a16="http://schemas.microsoft.com/office/drawing/2014/main" id="{AE753219-5ED4-C08F-1161-311169FA5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80AD57C-735D-132F-178C-12A5F0C3784B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D5F0DE-09FD-559C-F71A-512DBDCFE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8517" y="5237735"/>
              <a:ext cx="325986" cy="54331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2CDD91-2780-E69F-8A68-B1E6B2CCEAB9}"/>
              </a:ext>
            </a:extLst>
          </p:cNvPr>
          <p:cNvGrpSpPr/>
          <p:nvPr/>
        </p:nvGrpSpPr>
        <p:grpSpPr>
          <a:xfrm>
            <a:off x="4058674" y="2986320"/>
            <a:ext cx="1370418" cy="1369242"/>
            <a:chOff x="5070846" y="4938186"/>
            <a:chExt cx="1692670" cy="169121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2BFF9B5-7079-8D1E-BE5E-BEB9AC77E8F1}"/>
                </a:ext>
              </a:extLst>
            </p:cNvPr>
            <p:cNvGrpSpPr/>
            <p:nvPr/>
          </p:nvGrpSpPr>
          <p:grpSpPr>
            <a:xfrm>
              <a:off x="5070846" y="4938186"/>
              <a:ext cx="1692670" cy="1691217"/>
              <a:chOff x="5911516" y="4511843"/>
              <a:chExt cx="1130968" cy="1130968"/>
            </a:xfrm>
          </p:grpSpPr>
          <p:pic>
            <p:nvPicPr>
              <p:cNvPr id="31" name="Graphic 30" descr="Key with solid fill">
                <a:extLst>
                  <a:ext uri="{FF2B5EF4-FFF2-40B4-BE49-F238E27FC236}">
                    <a16:creationId xmlns:a16="http://schemas.microsoft.com/office/drawing/2014/main" id="{5A09A821-013D-32BB-20DE-93010ADB1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D602259-7CCF-3D4D-E1A4-0C9F45F9759C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A704D76-C294-E9E0-21D4-1094EBD1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46706" y="5484437"/>
              <a:ext cx="347718" cy="56504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1EC6EC-AF43-6989-B45E-53933FE01ECD}"/>
              </a:ext>
            </a:extLst>
          </p:cNvPr>
          <p:cNvGrpSpPr/>
          <p:nvPr/>
        </p:nvGrpSpPr>
        <p:grpSpPr>
          <a:xfrm>
            <a:off x="5475135" y="2984057"/>
            <a:ext cx="1370418" cy="1369242"/>
            <a:chOff x="7528982" y="4638828"/>
            <a:chExt cx="1692670" cy="169121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F154554-8677-257D-ACB6-46BB9D9293B4}"/>
                </a:ext>
              </a:extLst>
            </p:cNvPr>
            <p:cNvGrpSpPr/>
            <p:nvPr/>
          </p:nvGrpSpPr>
          <p:grpSpPr>
            <a:xfrm>
              <a:off x="7528982" y="4638828"/>
              <a:ext cx="1692670" cy="1691217"/>
              <a:chOff x="5911516" y="4511843"/>
              <a:chExt cx="1130968" cy="1130968"/>
            </a:xfrm>
          </p:grpSpPr>
          <p:pic>
            <p:nvPicPr>
              <p:cNvPr id="37" name="Graphic 36" descr="Key with solid fill">
                <a:extLst>
                  <a:ext uri="{FF2B5EF4-FFF2-40B4-BE49-F238E27FC236}">
                    <a16:creationId xmlns:a16="http://schemas.microsoft.com/office/drawing/2014/main" id="{9BCAB1FB-6CD1-FAFE-31D8-E18B3BE32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18F7121-6544-4005-DDB2-8199EF9B48EB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DDB0416-44E1-69E1-5E3A-B0F44A4C8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61444" y="5199529"/>
              <a:ext cx="369450" cy="543309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D42C628-2DE1-3F9B-311F-A349D2B57E3C}"/>
              </a:ext>
            </a:extLst>
          </p:cNvPr>
          <p:cNvGrpSpPr/>
          <p:nvPr/>
        </p:nvGrpSpPr>
        <p:grpSpPr>
          <a:xfrm>
            <a:off x="6891596" y="2984057"/>
            <a:ext cx="1370418" cy="1369242"/>
            <a:chOff x="9372537" y="3674029"/>
            <a:chExt cx="1692670" cy="169121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4D0E08F-C758-A5EA-0A0D-78E66EE91202}"/>
                </a:ext>
              </a:extLst>
            </p:cNvPr>
            <p:cNvGrpSpPr/>
            <p:nvPr/>
          </p:nvGrpSpPr>
          <p:grpSpPr>
            <a:xfrm>
              <a:off x="9372537" y="3674029"/>
              <a:ext cx="1692670" cy="1691217"/>
              <a:chOff x="5911516" y="4511843"/>
              <a:chExt cx="1130968" cy="1130968"/>
            </a:xfrm>
          </p:grpSpPr>
          <p:pic>
            <p:nvPicPr>
              <p:cNvPr id="43" name="Graphic 42" descr="Key with solid fill">
                <a:extLst>
                  <a:ext uri="{FF2B5EF4-FFF2-40B4-BE49-F238E27FC236}">
                    <a16:creationId xmlns:a16="http://schemas.microsoft.com/office/drawing/2014/main" id="{CEAC0760-2671-F4E8-7433-62CD8D1C7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71798B2-8E82-66EB-0FB3-56B263400F63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EB348BE-C9A1-9041-E5F6-1B43F4B9E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52305" y="4229150"/>
              <a:ext cx="325986" cy="56504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0F3B698-6D85-0A0C-0F86-25EE28F71808}"/>
              </a:ext>
            </a:extLst>
          </p:cNvPr>
          <p:cNvGrpSpPr/>
          <p:nvPr/>
        </p:nvGrpSpPr>
        <p:grpSpPr>
          <a:xfrm>
            <a:off x="8308057" y="2992316"/>
            <a:ext cx="1370418" cy="1369242"/>
            <a:chOff x="9506533" y="2379247"/>
            <a:chExt cx="1692670" cy="169121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ECB690A-8E43-5E6C-0EF3-D752BC34F53B}"/>
                </a:ext>
              </a:extLst>
            </p:cNvPr>
            <p:cNvGrpSpPr/>
            <p:nvPr/>
          </p:nvGrpSpPr>
          <p:grpSpPr>
            <a:xfrm>
              <a:off x="9506533" y="2379247"/>
              <a:ext cx="1692670" cy="1691217"/>
              <a:chOff x="5911516" y="4511843"/>
              <a:chExt cx="1130968" cy="1130968"/>
            </a:xfrm>
          </p:grpSpPr>
          <p:pic>
            <p:nvPicPr>
              <p:cNvPr id="49" name="Graphic 48" descr="Key with solid fill">
                <a:extLst>
                  <a:ext uri="{FF2B5EF4-FFF2-40B4-BE49-F238E27FC236}">
                    <a16:creationId xmlns:a16="http://schemas.microsoft.com/office/drawing/2014/main" id="{7685DD1B-1292-2183-FFC6-9E3CD5CCA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DDAD583-E2F6-6FA9-21F3-44095E44505D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9B4BE37-B50B-014E-393B-A98559F07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49038" y="2929082"/>
              <a:ext cx="347718" cy="56504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8215CBF-1A1C-D920-54FA-9566EA2FB9F4}"/>
              </a:ext>
            </a:extLst>
          </p:cNvPr>
          <p:cNvGrpSpPr/>
          <p:nvPr/>
        </p:nvGrpSpPr>
        <p:grpSpPr>
          <a:xfrm>
            <a:off x="9724518" y="2992316"/>
            <a:ext cx="1370418" cy="1369242"/>
            <a:chOff x="7432137" y="2211763"/>
            <a:chExt cx="1692670" cy="169121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2ACDB0C-4FCE-5BE4-3B8F-710389DE29BA}"/>
                </a:ext>
              </a:extLst>
            </p:cNvPr>
            <p:cNvGrpSpPr/>
            <p:nvPr/>
          </p:nvGrpSpPr>
          <p:grpSpPr>
            <a:xfrm>
              <a:off x="7432137" y="2211763"/>
              <a:ext cx="1692670" cy="1691217"/>
              <a:chOff x="5911516" y="4511843"/>
              <a:chExt cx="1130968" cy="1130968"/>
            </a:xfrm>
          </p:grpSpPr>
          <p:pic>
            <p:nvPicPr>
              <p:cNvPr id="55" name="Graphic 54" descr="Key with solid fill">
                <a:extLst>
                  <a:ext uri="{FF2B5EF4-FFF2-40B4-BE49-F238E27FC236}">
                    <a16:creationId xmlns:a16="http://schemas.microsoft.com/office/drawing/2014/main" id="{9645ABC7-DD24-E67F-FF36-595FAAB7E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5469DC4-14A7-5D17-1E02-9F328598242B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A8E6EC1-BA3A-7B17-71BA-0AD135088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99290" y="2773162"/>
              <a:ext cx="347718" cy="565042"/>
            </a:xfrm>
            <a:prstGeom prst="rect">
              <a:avLst/>
            </a:prstGeom>
          </p:spPr>
        </p:pic>
      </p:grpSp>
      <p:pic>
        <p:nvPicPr>
          <p:cNvPr id="61" name="Graphic 60" descr="Music outline">
            <a:extLst>
              <a:ext uri="{FF2B5EF4-FFF2-40B4-BE49-F238E27FC236}">
                <a16:creationId xmlns:a16="http://schemas.microsoft.com/office/drawing/2014/main" id="{82935661-484E-9C1C-27CC-F84F813AF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53761" y="4713494"/>
            <a:ext cx="914400" cy="914400"/>
          </a:xfrm>
          <a:prstGeom prst="rect">
            <a:avLst/>
          </a:prstGeom>
        </p:spPr>
      </p:pic>
      <p:pic>
        <p:nvPicPr>
          <p:cNvPr id="62" name="Graphic 61" descr="Music outline">
            <a:extLst>
              <a:ext uri="{FF2B5EF4-FFF2-40B4-BE49-F238E27FC236}">
                <a16:creationId xmlns:a16="http://schemas.microsoft.com/office/drawing/2014/main" id="{98CED854-8036-24D5-27DE-0E8EAD8768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70222" y="4717749"/>
            <a:ext cx="914400" cy="914400"/>
          </a:xfrm>
          <a:prstGeom prst="rect">
            <a:avLst/>
          </a:prstGeom>
        </p:spPr>
      </p:pic>
      <p:pic>
        <p:nvPicPr>
          <p:cNvPr id="63" name="Graphic 62" descr="Music outline">
            <a:extLst>
              <a:ext uri="{FF2B5EF4-FFF2-40B4-BE49-F238E27FC236}">
                <a16:creationId xmlns:a16="http://schemas.microsoft.com/office/drawing/2014/main" id="{AAC3DFD7-05B1-CD74-CB31-B7CE918B65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86683" y="4718598"/>
            <a:ext cx="914400" cy="914400"/>
          </a:xfrm>
          <a:prstGeom prst="rect">
            <a:avLst/>
          </a:prstGeom>
        </p:spPr>
      </p:pic>
      <p:pic>
        <p:nvPicPr>
          <p:cNvPr id="64" name="Graphic 63" descr="Music outline">
            <a:extLst>
              <a:ext uri="{FF2B5EF4-FFF2-40B4-BE49-F238E27FC236}">
                <a16:creationId xmlns:a16="http://schemas.microsoft.com/office/drawing/2014/main" id="{F01065D5-AD7F-34C7-ED58-C41C3102C5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03144" y="4714345"/>
            <a:ext cx="914400" cy="914400"/>
          </a:xfrm>
          <a:prstGeom prst="rect">
            <a:avLst/>
          </a:prstGeom>
        </p:spPr>
      </p:pic>
      <p:sp>
        <p:nvSpPr>
          <p:cNvPr id="69" name="Down Arrow 68">
            <a:extLst>
              <a:ext uri="{FF2B5EF4-FFF2-40B4-BE49-F238E27FC236}">
                <a16:creationId xmlns:a16="http://schemas.microsoft.com/office/drawing/2014/main" id="{8E7F025D-B1E3-CB6B-F2C1-5542468DF58D}"/>
              </a:ext>
            </a:extLst>
          </p:cNvPr>
          <p:cNvSpPr/>
          <p:nvPr/>
        </p:nvSpPr>
        <p:spPr>
          <a:xfrm>
            <a:off x="1753310" y="4235811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>
            <a:extLst>
              <a:ext uri="{FF2B5EF4-FFF2-40B4-BE49-F238E27FC236}">
                <a16:creationId xmlns:a16="http://schemas.microsoft.com/office/drawing/2014/main" id="{96DE8B5F-2964-9C3F-76B6-F4BC87EF3583}"/>
              </a:ext>
            </a:extLst>
          </p:cNvPr>
          <p:cNvSpPr/>
          <p:nvPr/>
        </p:nvSpPr>
        <p:spPr>
          <a:xfrm>
            <a:off x="10279964" y="4235811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692FBFAF-2EB9-084B-1DBC-9809E9239358}"/>
              </a:ext>
            </a:extLst>
          </p:cNvPr>
          <p:cNvSpPr/>
          <p:nvPr/>
        </p:nvSpPr>
        <p:spPr>
          <a:xfrm>
            <a:off x="8858855" y="4235811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>
            <a:extLst>
              <a:ext uri="{FF2B5EF4-FFF2-40B4-BE49-F238E27FC236}">
                <a16:creationId xmlns:a16="http://schemas.microsoft.com/office/drawing/2014/main" id="{0573D670-0FE5-E4D7-C640-F76F71C0E702}"/>
              </a:ext>
            </a:extLst>
          </p:cNvPr>
          <p:cNvSpPr/>
          <p:nvPr/>
        </p:nvSpPr>
        <p:spPr>
          <a:xfrm>
            <a:off x="7437746" y="4235811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id="{0CC3B2AB-8569-DB0B-0FF1-A7D8ED52ED0D}"/>
              </a:ext>
            </a:extLst>
          </p:cNvPr>
          <p:cNvSpPr/>
          <p:nvPr/>
        </p:nvSpPr>
        <p:spPr>
          <a:xfrm>
            <a:off x="6016637" y="4235811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07AED64E-89A3-5386-EA47-6B04028C4698}"/>
              </a:ext>
            </a:extLst>
          </p:cNvPr>
          <p:cNvSpPr/>
          <p:nvPr/>
        </p:nvSpPr>
        <p:spPr>
          <a:xfrm>
            <a:off x="4595528" y="4235811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>
            <a:extLst>
              <a:ext uri="{FF2B5EF4-FFF2-40B4-BE49-F238E27FC236}">
                <a16:creationId xmlns:a16="http://schemas.microsoft.com/office/drawing/2014/main" id="{070ACE3C-78E3-E4BD-68D4-F64C058B4E56}"/>
              </a:ext>
            </a:extLst>
          </p:cNvPr>
          <p:cNvSpPr/>
          <p:nvPr/>
        </p:nvSpPr>
        <p:spPr>
          <a:xfrm>
            <a:off x="3174419" y="4235811"/>
            <a:ext cx="457200" cy="4149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9CA941-BF22-9FD8-95D4-D035D91664CB}"/>
              </a:ext>
            </a:extLst>
          </p:cNvPr>
          <p:cNvGrpSpPr/>
          <p:nvPr/>
        </p:nvGrpSpPr>
        <p:grpSpPr>
          <a:xfrm>
            <a:off x="5443774" y="1369422"/>
            <a:ext cx="1173770" cy="1450220"/>
            <a:chOff x="5443774" y="1445624"/>
            <a:chExt cx="1173770" cy="14502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D3075E1-D1E2-CE6E-D681-BD63936C8F58}"/>
                </a:ext>
              </a:extLst>
            </p:cNvPr>
            <p:cNvGrpSpPr/>
            <p:nvPr/>
          </p:nvGrpSpPr>
          <p:grpSpPr>
            <a:xfrm>
              <a:off x="5443774" y="1445624"/>
              <a:ext cx="1173770" cy="1450220"/>
              <a:chOff x="2057836" y="1128900"/>
              <a:chExt cx="1173770" cy="1450220"/>
            </a:xfrm>
          </p:grpSpPr>
          <p:pic>
            <p:nvPicPr>
              <p:cNvPr id="5" name="Graphic 4" descr="Music outline">
                <a:extLst>
                  <a:ext uri="{FF2B5EF4-FFF2-40B4-BE49-F238E27FC236}">
                    <a16:creationId xmlns:a16="http://schemas.microsoft.com/office/drawing/2014/main" id="{0C44AFB0-235A-8AEA-18C1-3CC9EDE8D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317206" y="166472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" name="Graphic 5" descr="Lock with solid fill">
                <a:extLst>
                  <a:ext uri="{FF2B5EF4-FFF2-40B4-BE49-F238E27FC236}">
                    <a16:creationId xmlns:a16="http://schemas.microsoft.com/office/drawing/2014/main" id="{B80F0A04-8043-C3EE-3936-FC57D7480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057836" y="1128900"/>
                <a:ext cx="1045136" cy="1045136"/>
              </a:xfrm>
              <a:prstGeom prst="rect">
                <a:avLst/>
              </a:prstGeom>
            </p:spPr>
          </p:pic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032A261-842B-B6EE-53D0-368A291C9E82}"/>
                </a:ext>
              </a:extLst>
            </p:cNvPr>
            <p:cNvSpPr/>
            <p:nvPr/>
          </p:nvSpPr>
          <p:spPr>
            <a:xfrm>
              <a:off x="5742900" y="1981444"/>
              <a:ext cx="434192" cy="3244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A1CACF-218B-AFA8-A3DF-54F205CBB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827092" y="1940947"/>
              <a:ext cx="255656" cy="37596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DEBAFDF-28AE-2A2B-B248-BB1FB4295E59}"/>
              </a:ext>
            </a:extLst>
          </p:cNvPr>
          <p:cNvSpPr txBox="1"/>
          <p:nvPr/>
        </p:nvSpPr>
        <p:spPr>
          <a:xfrm>
            <a:off x="7053605" y="4322829"/>
            <a:ext cx="12330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9AC25-8D88-CE91-DE6F-385C9436715B}"/>
              </a:ext>
            </a:extLst>
          </p:cNvPr>
          <p:cNvSpPr txBox="1"/>
          <p:nvPr/>
        </p:nvSpPr>
        <p:spPr>
          <a:xfrm>
            <a:off x="8468053" y="4322829"/>
            <a:ext cx="12330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E362A-36A5-0A39-AD4A-A3B7BC4D3E7F}"/>
              </a:ext>
            </a:extLst>
          </p:cNvPr>
          <p:cNvSpPr txBox="1"/>
          <p:nvPr/>
        </p:nvSpPr>
        <p:spPr>
          <a:xfrm>
            <a:off x="9897287" y="4322829"/>
            <a:ext cx="12330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</a:rPr>
              <a:t>✘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0FE9C5-C365-D4D6-BC4B-20CC8F3ABAE9}"/>
              </a:ext>
            </a:extLst>
          </p:cNvPr>
          <p:cNvGrpSpPr/>
          <p:nvPr/>
        </p:nvGrpSpPr>
        <p:grpSpPr>
          <a:xfrm>
            <a:off x="1371265" y="5389162"/>
            <a:ext cx="9449470" cy="1538289"/>
            <a:chOff x="1478457" y="5389162"/>
            <a:chExt cx="9449470" cy="153828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285DE51-1DD2-0C3A-B92E-22002064212F}"/>
                </a:ext>
              </a:extLst>
            </p:cNvPr>
            <p:cNvSpPr txBox="1"/>
            <p:nvPr/>
          </p:nvSpPr>
          <p:spPr>
            <a:xfrm>
              <a:off x="1478457" y="5981220"/>
              <a:ext cx="854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Message-hiding:                    </a:t>
              </a:r>
              <a:r>
                <a:rPr lang="en-US" sz="2800" dirty="0"/>
                <a:t>decrypts               if and only if 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DBEAB2D-1607-BE45-D0CF-2F8490796FD6}"/>
                </a:ext>
              </a:extLst>
            </p:cNvPr>
            <p:cNvGrpSpPr/>
            <p:nvPr/>
          </p:nvGrpSpPr>
          <p:grpSpPr>
            <a:xfrm>
              <a:off x="4129997" y="5558209"/>
              <a:ext cx="1370418" cy="1369242"/>
              <a:chOff x="4899876" y="5565066"/>
              <a:chExt cx="1370418" cy="1369242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309FEF31-A7DE-CEA5-6C65-FE8F64FCA85F}"/>
                  </a:ext>
                </a:extLst>
              </p:cNvPr>
              <p:cNvGrpSpPr/>
              <p:nvPr/>
            </p:nvGrpSpPr>
            <p:grpSpPr>
              <a:xfrm>
                <a:off x="4899876" y="5565066"/>
                <a:ext cx="1370418" cy="1369242"/>
                <a:chOff x="5911516" y="4511843"/>
                <a:chExt cx="1130968" cy="1130968"/>
              </a:xfrm>
            </p:grpSpPr>
            <p:pic>
              <p:nvPicPr>
                <p:cNvPr id="83" name="Graphic 82" descr="Key with solid fill">
                  <a:extLst>
                    <a:ext uri="{FF2B5EF4-FFF2-40B4-BE49-F238E27FC236}">
                      <a16:creationId xmlns:a16="http://schemas.microsoft.com/office/drawing/2014/main" id="{78D943AE-88EF-E9F3-D3D8-1D437DB330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1516" y="4511843"/>
                  <a:ext cx="1130968" cy="1130968"/>
                </a:xfrm>
                <a:prstGeom prst="rect">
                  <a:avLst/>
                </a:prstGeom>
              </p:spPr>
            </p:pic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09F034B2-D089-7515-6DE5-A7E2612C65C2}"/>
                    </a:ext>
                  </a:extLst>
                </p:cNvPr>
                <p:cNvSpPr/>
                <p:nvPr/>
              </p:nvSpPr>
              <p:spPr>
                <a:xfrm>
                  <a:off x="6001046" y="4884822"/>
                  <a:ext cx="345849" cy="39303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DBC80AAD-889C-FC8E-6FB0-BAA5EAA83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64016" y="6045574"/>
                <a:ext cx="162808" cy="384818"/>
              </a:xfrm>
              <a:prstGeom prst="rect">
                <a:avLst/>
              </a:prstGeom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2C3F946-2260-BA63-53A1-977AF308D1EC}"/>
                </a:ext>
              </a:extLst>
            </p:cNvPr>
            <p:cNvGrpSpPr/>
            <p:nvPr/>
          </p:nvGrpSpPr>
          <p:grpSpPr>
            <a:xfrm>
              <a:off x="6769053" y="5389162"/>
              <a:ext cx="1173770" cy="1450220"/>
              <a:chOff x="5443774" y="1445624"/>
              <a:chExt cx="1173770" cy="1450220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2F2BBB3-E7CD-14E0-FA30-47AD53543011}"/>
                  </a:ext>
                </a:extLst>
              </p:cNvPr>
              <p:cNvGrpSpPr/>
              <p:nvPr/>
            </p:nvGrpSpPr>
            <p:grpSpPr>
              <a:xfrm>
                <a:off x="5443774" y="1445624"/>
                <a:ext cx="1173770" cy="1450220"/>
                <a:chOff x="5443774" y="1445624"/>
                <a:chExt cx="1173770" cy="1450220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44410EDC-F429-04B3-EA6B-1DF0B242FF09}"/>
                    </a:ext>
                  </a:extLst>
                </p:cNvPr>
                <p:cNvGrpSpPr/>
                <p:nvPr/>
              </p:nvGrpSpPr>
              <p:grpSpPr>
                <a:xfrm>
                  <a:off x="5443774" y="1445624"/>
                  <a:ext cx="1173770" cy="1450220"/>
                  <a:chOff x="2057836" y="1128900"/>
                  <a:chExt cx="1173770" cy="1450220"/>
                </a:xfrm>
              </p:grpSpPr>
              <p:pic>
                <p:nvPicPr>
                  <p:cNvPr id="92" name="Graphic 91" descr="Music outline">
                    <a:extLst>
                      <a:ext uri="{FF2B5EF4-FFF2-40B4-BE49-F238E27FC236}">
                        <a16:creationId xmlns:a16="http://schemas.microsoft.com/office/drawing/2014/main" id="{F2AA7CA8-081E-1C64-DFCF-C825028D0A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17206" y="1664720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93" name="Graphic 92" descr="Lock with solid fill">
                    <a:extLst>
                      <a:ext uri="{FF2B5EF4-FFF2-40B4-BE49-F238E27FC236}">
                        <a16:creationId xmlns:a16="http://schemas.microsoft.com/office/drawing/2014/main" id="{2F52826B-0ECA-14D6-5E60-1DC74DEDAE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57836" y="1128900"/>
                    <a:ext cx="1045136" cy="104513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290692EC-FEEA-3DF9-9802-28D65F3A5341}"/>
                    </a:ext>
                  </a:extLst>
                </p:cNvPr>
                <p:cNvSpPr/>
                <p:nvPr/>
              </p:nvSpPr>
              <p:spPr>
                <a:xfrm>
                  <a:off x="5742900" y="1981444"/>
                  <a:ext cx="434192" cy="324434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6B7E10C9-FD64-4D00-FB9F-202288EC90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53044" y="1927209"/>
                <a:ext cx="203200" cy="406400"/>
              </a:xfrm>
              <a:prstGeom prst="rect">
                <a:avLst/>
              </a:prstGeom>
            </p:spPr>
          </p:pic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62F7E87-BFF2-C09B-8ED5-C468D82FF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975427" y="6067173"/>
              <a:ext cx="952500" cy="406400"/>
            </a:xfrm>
            <a:prstGeom prst="rect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506C3E94-0822-EE14-533F-2B3E4D2AA5B5}"/>
              </a:ext>
            </a:extLst>
          </p:cNvPr>
          <p:cNvSpPr txBox="1"/>
          <p:nvPr/>
        </p:nvSpPr>
        <p:spPr>
          <a:xfrm>
            <a:off x="234041" y="228597"/>
            <a:ext cx="821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Private Linear Broadcast Approach</a:t>
            </a:r>
          </a:p>
        </p:txBody>
      </p:sp>
    </p:spTree>
    <p:extLst>
      <p:ext uri="{BB962C8B-B14F-4D97-AF65-F5344CB8AC3E}">
        <p14:creationId xmlns:p14="http://schemas.microsoft.com/office/powerpoint/2010/main" val="22412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9" grpId="0"/>
      <p:bldP spid="11" grpId="0"/>
      <p:bldP spid="22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629B51-F639-CC69-608E-2B746E99E13D}"/>
              </a:ext>
            </a:extLst>
          </p:cNvPr>
          <p:cNvSpPr txBox="1"/>
          <p:nvPr/>
        </p:nvSpPr>
        <p:spPr>
          <a:xfrm>
            <a:off x="3904118" y="1112063"/>
            <a:ext cx="4383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additional requirements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79B4F0-DEE8-48A0-2AFC-23AFB2CA832D}"/>
              </a:ext>
            </a:extLst>
          </p:cNvPr>
          <p:cNvGrpSpPr/>
          <p:nvPr/>
        </p:nvGrpSpPr>
        <p:grpSpPr>
          <a:xfrm>
            <a:off x="3212571" y="1717449"/>
            <a:ext cx="1173770" cy="1450220"/>
            <a:chOff x="5443774" y="1445624"/>
            <a:chExt cx="1173770" cy="1450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ECD4C2-CD8C-3029-1ECB-7E7C7E8A3C58}"/>
                </a:ext>
              </a:extLst>
            </p:cNvPr>
            <p:cNvGrpSpPr/>
            <p:nvPr/>
          </p:nvGrpSpPr>
          <p:grpSpPr>
            <a:xfrm>
              <a:off x="5443774" y="1445624"/>
              <a:ext cx="1173770" cy="1450220"/>
              <a:chOff x="5443774" y="1445624"/>
              <a:chExt cx="1173770" cy="145022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C1E3E08-C61D-821E-D297-110A934FEB0C}"/>
                  </a:ext>
                </a:extLst>
              </p:cNvPr>
              <p:cNvGrpSpPr/>
              <p:nvPr/>
            </p:nvGrpSpPr>
            <p:grpSpPr>
              <a:xfrm>
                <a:off x="5443774" y="1445624"/>
                <a:ext cx="1173770" cy="1450220"/>
                <a:chOff x="2057836" y="1128900"/>
                <a:chExt cx="1173770" cy="1450220"/>
              </a:xfrm>
            </p:grpSpPr>
            <p:pic>
              <p:nvPicPr>
                <p:cNvPr id="13" name="Graphic 12" descr="Music outline">
                  <a:extLst>
                    <a:ext uri="{FF2B5EF4-FFF2-40B4-BE49-F238E27FC236}">
                      <a16:creationId xmlns:a16="http://schemas.microsoft.com/office/drawing/2014/main" id="{ADA04FE0-29BE-16FF-AFDD-3C4E43A919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7206" y="166472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" name="Graphic 13" descr="Lock with solid fill">
                  <a:extLst>
                    <a:ext uri="{FF2B5EF4-FFF2-40B4-BE49-F238E27FC236}">
                      <a16:creationId xmlns:a16="http://schemas.microsoft.com/office/drawing/2014/main" id="{5A92AEF1-B65F-1FAD-7908-75EB84D90F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7836" y="1128900"/>
                  <a:ext cx="1045136" cy="1045136"/>
                </a:xfrm>
                <a:prstGeom prst="rect">
                  <a:avLst/>
                </a:prstGeom>
              </p:spPr>
            </p:pic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EAD0782-6F77-D5A8-6FC1-77F7A68CDA96}"/>
                  </a:ext>
                </a:extLst>
              </p:cNvPr>
              <p:cNvSpPr/>
              <p:nvPr/>
            </p:nvSpPr>
            <p:spPr>
              <a:xfrm>
                <a:off x="5742900" y="1981444"/>
                <a:ext cx="434192" cy="32443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C95886C-07BA-27B1-0703-63DC62018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53044" y="1927209"/>
              <a:ext cx="203200" cy="4064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60842F-A437-421E-2879-903665E4FC31}"/>
              </a:ext>
            </a:extLst>
          </p:cNvPr>
          <p:cNvGrpSpPr/>
          <p:nvPr/>
        </p:nvGrpSpPr>
        <p:grpSpPr>
          <a:xfrm>
            <a:off x="5616104" y="1717930"/>
            <a:ext cx="1173770" cy="1450220"/>
            <a:chOff x="7365374" y="1445624"/>
            <a:chExt cx="1173770" cy="14502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85CE16C-6E4E-BDB5-806F-E4C754FAAD1B}"/>
                </a:ext>
              </a:extLst>
            </p:cNvPr>
            <p:cNvGrpSpPr/>
            <p:nvPr/>
          </p:nvGrpSpPr>
          <p:grpSpPr>
            <a:xfrm>
              <a:off x="7365374" y="1445624"/>
              <a:ext cx="1173770" cy="1450220"/>
              <a:chOff x="5443774" y="1445624"/>
              <a:chExt cx="1173770" cy="145022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32C0894-D9B5-CFA6-DB85-71BA1306AAD0}"/>
                  </a:ext>
                </a:extLst>
              </p:cNvPr>
              <p:cNvGrpSpPr/>
              <p:nvPr/>
            </p:nvGrpSpPr>
            <p:grpSpPr>
              <a:xfrm>
                <a:off x="5443774" y="1445624"/>
                <a:ext cx="1173770" cy="1450220"/>
                <a:chOff x="2057836" y="1128900"/>
                <a:chExt cx="1173770" cy="1450220"/>
              </a:xfrm>
            </p:grpSpPr>
            <p:pic>
              <p:nvPicPr>
                <p:cNvPr id="22" name="Graphic 21" descr="Music outline">
                  <a:extLst>
                    <a:ext uri="{FF2B5EF4-FFF2-40B4-BE49-F238E27FC236}">
                      <a16:creationId xmlns:a16="http://schemas.microsoft.com/office/drawing/2014/main" id="{192EC4E9-B402-254C-8C9E-5910B63CF9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7206" y="166472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3" name="Graphic 22" descr="Lock with solid fill">
                  <a:extLst>
                    <a:ext uri="{FF2B5EF4-FFF2-40B4-BE49-F238E27FC236}">
                      <a16:creationId xmlns:a16="http://schemas.microsoft.com/office/drawing/2014/main" id="{D5344D82-DB10-E2D4-7DCC-6663AC5E54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7836" y="1128900"/>
                  <a:ext cx="1045136" cy="1045136"/>
                </a:xfrm>
                <a:prstGeom prst="rect">
                  <a:avLst/>
                </a:prstGeom>
              </p:spPr>
            </p:pic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3F47CE8-C1F8-338A-2A03-C6903630612E}"/>
                  </a:ext>
                </a:extLst>
              </p:cNvPr>
              <p:cNvSpPr/>
              <p:nvPr/>
            </p:nvSpPr>
            <p:spPr>
              <a:xfrm>
                <a:off x="5742900" y="1981444"/>
                <a:ext cx="434192" cy="32443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BF240E-8F94-A798-7D8B-E85E2625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82594" y="1927209"/>
              <a:ext cx="571500" cy="40640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E8F5EC3-3FBE-3096-AF85-A9242240F46E}"/>
              </a:ext>
            </a:extLst>
          </p:cNvPr>
          <p:cNvSpPr txBox="1"/>
          <p:nvPr/>
        </p:nvSpPr>
        <p:spPr>
          <a:xfrm>
            <a:off x="312363" y="2253668"/>
            <a:ext cx="2128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Index-hiding: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FA1341-91A9-0F7B-E809-BD9EF28B47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4108" y="2286678"/>
            <a:ext cx="914399" cy="45720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A26808A-86E8-DA8B-B7FE-E892CB8BB09A}"/>
              </a:ext>
            </a:extLst>
          </p:cNvPr>
          <p:cNvGrpSpPr/>
          <p:nvPr/>
        </p:nvGrpSpPr>
        <p:grpSpPr>
          <a:xfrm>
            <a:off x="10089379" y="1830657"/>
            <a:ext cx="1370418" cy="1369242"/>
            <a:chOff x="5475135" y="3343292"/>
            <a:chExt cx="1370418" cy="13692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A945170-45F9-EA77-9702-0BD15F48AF67}"/>
                </a:ext>
              </a:extLst>
            </p:cNvPr>
            <p:cNvGrpSpPr/>
            <p:nvPr/>
          </p:nvGrpSpPr>
          <p:grpSpPr>
            <a:xfrm>
              <a:off x="5475135" y="3343292"/>
              <a:ext cx="1370418" cy="1369242"/>
              <a:chOff x="5911516" y="4511843"/>
              <a:chExt cx="1130968" cy="1130968"/>
            </a:xfrm>
          </p:grpSpPr>
          <p:pic>
            <p:nvPicPr>
              <p:cNvPr id="32" name="Graphic 31" descr="Key with solid fill">
                <a:extLst>
                  <a:ext uri="{FF2B5EF4-FFF2-40B4-BE49-F238E27FC236}">
                    <a16:creationId xmlns:a16="http://schemas.microsoft.com/office/drawing/2014/main" id="{59E387DD-3041-CD98-DAC5-DC164A089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F255819-6FE6-886B-549E-782E1DBB6BD3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0D2DAD6-4BF6-0273-0D51-557A68E9F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5084" y="3815684"/>
              <a:ext cx="203200" cy="40640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08E950B-4B70-2653-A5D5-F5F9D34C0D28}"/>
              </a:ext>
            </a:extLst>
          </p:cNvPr>
          <p:cNvSpPr txBox="1"/>
          <p:nvPr/>
        </p:nvSpPr>
        <p:spPr>
          <a:xfrm>
            <a:off x="6977239" y="2242829"/>
            <a:ext cx="292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unless you possess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11750-C54D-6F71-9088-3F53834ED1B1}"/>
              </a:ext>
            </a:extLst>
          </p:cNvPr>
          <p:cNvGrpSpPr/>
          <p:nvPr/>
        </p:nvGrpSpPr>
        <p:grpSpPr>
          <a:xfrm>
            <a:off x="3212571" y="3812559"/>
            <a:ext cx="1173770" cy="1450220"/>
            <a:chOff x="2057836" y="1128900"/>
            <a:chExt cx="1173770" cy="1450220"/>
          </a:xfrm>
        </p:grpSpPr>
        <p:pic>
          <p:nvPicPr>
            <p:cNvPr id="38" name="Graphic 37" descr="Music outline">
              <a:extLst>
                <a:ext uri="{FF2B5EF4-FFF2-40B4-BE49-F238E27FC236}">
                  <a16:creationId xmlns:a16="http://schemas.microsoft.com/office/drawing/2014/main" id="{3FD63EFB-2E21-F4DD-D1B2-CB86DFE11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17206" y="1664720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Lock with solid fill">
              <a:extLst>
                <a:ext uri="{FF2B5EF4-FFF2-40B4-BE49-F238E27FC236}">
                  <a16:creationId xmlns:a16="http://schemas.microsoft.com/office/drawing/2014/main" id="{A92FB580-4B45-FA81-D4AF-E73D7A4A5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57836" y="1128900"/>
              <a:ext cx="1045136" cy="1045136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F358BD5-2BE9-C8B6-EC38-A902F2721F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4107" y="4413747"/>
            <a:ext cx="914399" cy="4572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1720A7B-8E6F-61CA-EE1D-712F59ACA1B7}"/>
              </a:ext>
            </a:extLst>
          </p:cNvPr>
          <p:cNvSpPr txBox="1"/>
          <p:nvPr/>
        </p:nvSpPr>
        <p:spPr>
          <a:xfrm>
            <a:off x="312363" y="4347727"/>
            <a:ext cx="243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Normal-hiding: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4046C4-CC29-C3C5-0978-096C33F87095}"/>
              </a:ext>
            </a:extLst>
          </p:cNvPr>
          <p:cNvGrpSpPr/>
          <p:nvPr/>
        </p:nvGrpSpPr>
        <p:grpSpPr>
          <a:xfrm>
            <a:off x="5616104" y="3812559"/>
            <a:ext cx="1173770" cy="1450220"/>
            <a:chOff x="5616104" y="3812559"/>
            <a:chExt cx="1173770" cy="14502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69E799C-08FD-12C1-7895-5DF6DC3CF1D2}"/>
                </a:ext>
              </a:extLst>
            </p:cNvPr>
            <p:cNvGrpSpPr/>
            <p:nvPr/>
          </p:nvGrpSpPr>
          <p:grpSpPr>
            <a:xfrm>
              <a:off x="5616104" y="3812559"/>
              <a:ext cx="1173770" cy="1450220"/>
              <a:chOff x="5443774" y="1445624"/>
              <a:chExt cx="1173770" cy="145022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CE572E2-9443-E960-A936-B99F316405E5}"/>
                  </a:ext>
                </a:extLst>
              </p:cNvPr>
              <p:cNvGrpSpPr/>
              <p:nvPr/>
            </p:nvGrpSpPr>
            <p:grpSpPr>
              <a:xfrm>
                <a:off x="5443774" y="1445624"/>
                <a:ext cx="1173770" cy="1450220"/>
                <a:chOff x="2057836" y="1128900"/>
                <a:chExt cx="1173770" cy="1450220"/>
              </a:xfrm>
            </p:grpSpPr>
            <p:pic>
              <p:nvPicPr>
                <p:cNvPr id="47" name="Graphic 46" descr="Music outline">
                  <a:extLst>
                    <a:ext uri="{FF2B5EF4-FFF2-40B4-BE49-F238E27FC236}">
                      <a16:creationId xmlns:a16="http://schemas.microsoft.com/office/drawing/2014/main" id="{35BC4082-EB54-D72A-3A25-70C4951FC1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7206" y="166472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8" name="Graphic 47" descr="Lock with solid fill">
                  <a:extLst>
                    <a:ext uri="{FF2B5EF4-FFF2-40B4-BE49-F238E27FC236}">
                      <a16:creationId xmlns:a16="http://schemas.microsoft.com/office/drawing/2014/main" id="{AE998BD2-6E22-F808-E756-0E2645AE8D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7836" y="1128900"/>
                  <a:ext cx="1045136" cy="1045136"/>
                </a:xfrm>
                <a:prstGeom prst="rect">
                  <a:avLst/>
                </a:prstGeom>
              </p:spPr>
            </p:pic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C719CCC-E05E-53D8-C7FD-22D07A9BA5D9}"/>
                  </a:ext>
                </a:extLst>
              </p:cNvPr>
              <p:cNvSpPr/>
              <p:nvPr/>
            </p:nvSpPr>
            <p:spPr>
              <a:xfrm>
                <a:off x="5742900" y="1981444"/>
                <a:ext cx="434192" cy="32443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560941C-C661-313C-EF0D-AEC6642A0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35476" y="4347727"/>
              <a:ext cx="393700" cy="317500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00EB0FA-9EEA-2FB8-342F-83DC9B3CA48A}"/>
              </a:ext>
            </a:extLst>
          </p:cNvPr>
          <p:cNvSpPr txBox="1"/>
          <p:nvPr/>
        </p:nvSpPr>
        <p:spPr>
          <a:xfrm>
            <a:off x="234041" y="228597"/>
            <a:ext cx="821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Private Linear Broadcast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D82572-E96C-8FAD-EDD3-2D77995D22C8}"/>
              </a:ext>
            </a:extLst>
          </p:cNvPr>
          <p:cNvSpPr txBox="1"/>
          <p:nvPr/>
        </p:nvSpPr>
        <p:spPr>
          <a:xfrm>
            <a:off x="6977239" y="4219617"/>
            <a:ext cx="331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even with all the keys</a:t>
            </a:r>
          </a:p>
        </p:txBody>
      </p:sp>
    </p:spTree>
    <p:extLst>
      <p:ext uri="{BB962C8B-B14F-4D97-AF65-F5344CB8AC3E}">
        <p14:creationId xmlns:p14="http://schemas.microsoft.com/office/powerpoint/2010/main" val="106677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ECEDAB-6C9A-9D89-9EC5-716D642E2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61" y="1830826"/>
            <a:ext cx="3231525" cy="6069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81035A-CE77-9BCD-3CFF-E7B20E371090}"/>
              </a:ext>
            </a:extLst>
          </p:cNvPr>
          <p:cNvSpPr txBox="1"/>
          <p:nvPr/>
        </p:nvSpPr>
        <p:spPr>
          <a:xfrm>
            <a:off x="1804396" y="3105110"/>
            <a:ext cx="1330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Define</a:t>
            </a:r>
            <a:r>
              <a:rPr lang="en-US" dirty="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671345-96AA-2D68-175B-2473FE6C84A8}"/>
              </a:ext>
            </a:extLst>
          </p:cNvPr>
          <p:cNvGrpSpPr/>
          <p:nvPr/>
        </p:nvGrpSpPr>
        <p:grpSpPr>
          <a:xfrm>
            <a:off x="1703128" y="1530492"/>
            <a:ext cx="1706176" cy="1402407"/>
            <a:chOff x="4740728" y="419101"/>
            <a:chExt cx="2715783" cy="2232263"/>
          </a:xfrm>
        </p:grpSpPr>
        <p:pic>
          <p:nvPicPr>
            <p:cNvPr id="12" name="Graphic 11" descr="Radio outline">
              <a:extLst>
                <a:ext uri="{FF2B5EF4-FFF2-40B4-BE49-F238E27FC236}">
                  <a16:creationId xmlns:a16="http://schemas.microsoft.com/office/drawing/2014/main" id="{07D22790-4090-8873-D4B9-062CF8810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95900" y="419101"/>
              <a:ext cx="1600200" cy="16002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3EB4C74-81FE-0F27-CAD6-D87B07405EE9}"/>
                </a:ext>
              </a:extLst>
            </p:cNvPr>
            <p:cNvGrpSpPr/>
            <p:nvPr/>
          </p:nvGrpSpPr>
          <p:grpSpPr>
            <a:xfrm>
              <a:off x="4740728" y="625236"/>
              <a:ext cx="2715783" cy="2026128"/>
              <a:chOff x="4740728" y="625236"/>
              <a:chExt cx="2715783" cy="2026128"/>
            </a:xfrm>
          </p:grpSpPr>
          <p:pic>
            <p:nvPicPr>
              <p:cNvPr id="14" name="Graphic 13" descr="Devil face outline with solid fill">
                <a:extLst>
                  <a:ext uri="{FF2B5EF4-FFF2-40B4-BE49-F238E27FC236}">
                    <a16:creationId xmlns:a16="http://schemas.microsoft.com/office/drawing/2014/main" id="{60C2EF26-8A48-6DF4-E94D-4EA9D0767A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5" name="Graphic 14" descr="Devil face outline with solid fill">
                <a:extLst>
                  <a:ext uri="{FF2B5EF4-FFF2-40B4-BE49-F238E27FC236}">
                    <a16:creationId xmlns:a16="http://schemas.microsoft.com/office/drawing/2014/main" id="{30B685FF-9061-8835-5742-610493700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740728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E59700-7F19-4C0D-F014-F81A7D2B3485}"/>
              </a:ext>
            </a:extLst>
          </p:cNvPr>
          <p:cNvGrpSpPr/>
          <p:nvPr/>
        </p:nvGrpSpPr>
        <p:grpSpPr>
          <a:xfrm>
            <a:off x="3351616" y="2608593"/>
            <a:ext cx="6396277" cy="1438048"/>
            <a:chOff x="2386421" y="2211739"/>
            <a:chExt cx="6396277" cy="143804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872842C-AC44-691D-D78D-20249EE7429F}"/>
                </a:ext>
              </a:extLst>
            </p:cNvPr>
            <p:cNvGrpSpPr/>
            <p:nvPr/>
          </p:nvGrpSpPr>
          <p:grpSpPr>
            <a:xfrm>
              <a:off x="4251726" y="2535809"/>
              <a:ext cx="1355272" cy="1113978"/>
              <a:chOff x="4740728" y="419101"/>
              <a:chExt cx="2715783" cy="2232263"/>
            </a:xfrm>
          </p:grpSpPr>
          <p:pic>
            <p:nvPicPr>
              <p:cNvPr id="19" name="Graphic 18" descr="Radio outline">
                <a:extLst>
                  <a:ext uri="{FF2B5EF4-FFF2-40B4-BE49-F238E27FC236}">
                    <a16:creationId xmlns:a16="http://schemas.microsoft.com/office/drawing/2014/main" id="{9904A9ED-B769-851C-D4DA-997A84A6A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95900" y="419101"/>
                <a:ext cx="1600200" cy="1600200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77710ED-6480-81F2-F599-19B21377C846}"/>
                  </a:ext>
                </a:extLst>
              </p:cNvPr>
              <p:cNvGrpSpPr/>
              <p:nvPr/>
            </p:nvGrpSpPr>
            <p:grpSpPr>
              <a:xfrm>
                <a:off x="4740728" y="625236"/>
                <a:ext cx="2715783" cy="2026128"/>
                <a:chOff x="4740728" y="625236"/>
                <a:chExt cx="2715783" cy="2026128"/>
              </a:xfrm>
            </p:grpSpPr>
            <p:pic>
              <p:nvPicPr>
                <p:cNvPr id="21" name="Graphic 20" descr="Devil face outline with solid fill">
                  <a:extLst>
                    <a:ext uri="{FF2B5EF4-FFF2-40B4-BE49-F238E27FC236}">
                      <a16:creationId xmlns:a16="http://schemas.microsoft.com/office/drawing/2014/main" id="{2B65010B-A81A-BD35-7F1D-3787CE418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085802" y="625236"/>
                  <a:ext cx="2370709" cy="2026128"/>
                </a:xfrm>
                <a:custGeom>
                  <a:avLst/>
                  <a:gdLst>
                    <a:gd name="connsiteX0" fmla="*/ 2157024 w 2370709"/>
                    <a:gd name="connsiteY0" fmla="*/ 1526722 h 2026128"/>
                    <a:gd name="connsiteX1" fmla="*/ 2370709 w 2370709"/>
                    <a:gd name="connsiteY1" fmla="*/ 1526722 h 2026128"/>
                    <a:gd name="connsiteX2" fmla="*/ 2370709 w 2370709"/>
                    <a:gd name="connsiteY2" fmla="*/ 2026128 h 2026128"/>
                    <a:gd name="connsiteX3" fmla="*/ 2157024 w 2370709"/>
                    <a:gd name="connsiteY3" fmla="*/ 2026128 h 2026128"/>
                    <a:gd name="connsiteX4" fmla="*/ 0 w 2370709"/>
                    <a:gd name="connsiteY4" fmla="*/ 0 h 2026128"/>
                    <a:gd name="connsiteX5" fmla="*/ 1425143 w 2370709"/>
                    <a:gd name="connsiteY5" fmla="*/ 0 h 2026128"/>
                    <a:gd name="connsiteX6" fmla="*/ 1425143 w 2370709"/>
                    <a:gd name="connsiteY6" fmla="*/ 134385 h 2026128"/>
                    <a:gd name="connsiteX7" fmla="*/ 677346 w 2370709"/>
                    <a:gd name="connsiteY7" fmla="*/ 134385 h 2026128"/>
                    <a:gd name="connsiteX8" fmla="*/ 677346 w 2370709"/>
                    <a:gd name="connsiteY8" fmla="*/ 323249 h 2026128"/>
                    <a:gd name="connsiteX9" fmla="*/ 350766 w 2370709"/>
                    <a:gd name="connsiteY9" fmla="*/ 323249 h 2026128"/>
                    <a:gd name="connsiteX10" fmla="*/ 350766 w 2370709"/>
                    <a:gd name="connsiteY10" fmla="*/ 620454 h 2026128"/>
                    <a:gd name="connsiteX11" fmla="*/ 213683 w 2370709"/>
                    <a:gd name="connsiteY11" fmla="*/ 620454 h 2026128"/>
                    <a:gd name="connsiteX12" fmla="*/ 213683 w 2370709"/>
                    <a:gd name="connsiteY12" fmla="*/ 2026128 h 2026128"/>
                    <a:gd name="connsiteX13" fmla="*/ 0 w 2370709"/>
                    <a:gd name="connsiteY13" fmla="*/ 2026128 h 2026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70709" h="2026128">
                      <a:moveTo>
                        <a:pt x="2157024" y="1526722"/>
                      </a:moveTo>
                      <a:lnTo>
                        <a:pt x="2370709" y="1526722"/>
                      </a:lnTo>
                      <a:lnTo>
                        <a:pt x="2370709" y="2026128"/>
                      </a:lnTo>
                      <a:lnTo>
                        <a:pt x="2157024" y="2026128"/>
                      </a:lnTo>
                      <a:close/>
                      <a:moveTo>
                        <a:pt x="0" y="0"/>
                      </a:moveTo>
                      <a:lnTo>
                        <a:pt x="1425143" y="0"/>
                      </a:lnTo>
                      <a:lnTo>
                        <a:pt x="1425143" y="134385"/>
                      </a:lnTo>
                      <a:lnTo>
                        <a:pt x="677346" y="134385"/>
                      </a:lnTo>
                      <a:lnTo>
                        <a:pt x="677346" y="323249"/>
                      </a:lnTo>
                      <a:lnTo>
                        <a:pt x="350766" y="323249"/>
                      </a:lnTo>
                      <a:lnTo>
                        <a:pt x="350766" y="620454"/>
                      </a:lnTo>
                      <a:lnTo>
                        <a:pt x="213683" y="620454"/>
                      </a:lnTo>
                      <a:lnTo>
                        <a:pt x="213683" y="2026128"/>
                      </a:lnTo>
                      <a:lnTo>
                        <a:pt x="0" y="202612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2" name="Graphic 21" descr="Devil face outline with solid fill">
                  <a:extLst>
                    <a:ext uri="{FF2B5EF4-FFF2-40B4-BE49-F238E27FC236}">
                      <a16:creationId xmlns:a16="http://schemas.microsoft.com/office/drawing/2014/main" id="{0D5F156E-36F9-6BA1-3047-D94C1002AE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>
                  <a:off x="4740728" y="625236"/>
                  <a:ext cx="2370709" cy="2026128"/>
                </a:xfrm>
                <a:custGeom>
                  <a:avLst/>
                  <a:gdLst>
                    <a:gd name="connsiteX0" fmla="*/ 2157024 w 2370709"/>
                    <a:gd name="connsiteY0" fmla="*/ 1526722 h 2026128"/>
                    <a:gd name="connsiteX1" fmla="*/ 2370709 w 2370709"/>
                    <a:gd name="connsiteY1" fmla="*/ 1526722 h 2026128"/>
                    <a:gd name="connsiteX2" fmla="*/ 2370709 w 2370709"/>
                    <a:gd name="connsiteY2" fmla="*/ 2026128 h 2026128"/>
                    <a:gd name="connsiteX3" fmla="*/ 2157024 w 2370709"/>
                    <a:gd name="connsiteY3" fmla="*/ 2026128 h 2026128"/>
                    <a:gd name="connsiteX4" fmla="*/ 0 w 2370709"/>
                    <a:gd name="connsiteY4" fmla="*/ 0 h 2026128"/>
                    <a:gd name="connsiteX5" fmla="*/ 1425143 w 2370709"/>
                    <a:gd name="connsiteY5" fmla="*/ 0 h 2026128"/>
                    <a:gd name="connsiteX6" fmla="*/ 1425143 w 2370709"/>
                    <a:gd name="connsiteY6" fmla="*/ 134385 h 2026128"/>
                    <a:gd name="connsiteX7" fmla="*/ 677346 w 2370709"/>
                    <a:gd name="connsiteY7" fmla="*/ 134385 h 2026128"/>
                    <a:gd name="connsiteX8" fmla="*/ 677346 w 2370709"/>
                    <a:gd name="connsiteY8" fmla="*/ 323249 h 2026128"/>
                    <a:gd name="connsiteX9" fmla="*/ 350766 w 2370709"/>
                    <a:gd name="connsiteY9" fmla="*/ 323249 h 2026128"/>
                    <a:gd name="connsiteX10" fmla="*/ 350766 w 2370709"/>
                    <a:gd name="connsiteY10" fmla="*/ 620454 h 2026128"/>
                    <a:gd name="connsiteX11" fmla="*/ 213683 w 2370709"/>
                    <a:gd name="connsiteY11" fmla="*/ 620454 h 2026128"/>
                    <a:gd name="connsiteX12" fmla="*/ 213683 w 2370709"/>
                    <a:gd name="connsiteY12" fmla="*/ 2026128 h 2026128"/>
                    <a:gd name="connsiteX13" fmla="*/ 0 w 2370709"/>
                    <a:gd name="connsiteY13" fmla="*/ 2026128 h 2026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70709" h="2026128">
                      <a:moveTo>
                        <a:pt x="2157024" y="1526722"/>
                      </a:moveTo>
                      <a:lnTo>
                        <a:pt x="2370709" y="1526722"/>
                      </a:lnTo>
                      <a:lnTo>
                        <a:pt x="2370709" y="2026128"/>
                      </a:lnTo>
                      <a:lnTo>
                        <a:pt x="2157024" y="2026128"/>
                      </a:lnTo>
                      <a:close/>
                      <a:moveTo>
                        <a:pt x="0" y="0"/>
                      </a:moveTo>
                      <a:lnTo>
                        <a:pt x="1425143" y="0"/>
                      </a:lnTo>
                      <a:lnTo>
                        <a:pt x="1425143" y="134385"/>
                      </a:lnTo>
                      <a:lnTo>
                        <a:pt x="677346" y="134385"/>
                      </a:lnTo>
                      <a:lnTo>
                        <a:pt x="677346" y="323249"/>
                      </a:lnTo>
                      <a:lnTo>
                        <a:pt x="350766" y="323249"/>
                      </a:lnTo>
                      <a:lnTo>
                        <a:pt x="350766" y="620454"/>
                      </a:lnTo>
                      <a:lnTo>
                        <a:pt x="213683" y="620454"/>
                      </a:lnTo>
                      <a:lnTo>
                        <a:pt x="213683" y="2026128"/>
                      </a:lnTo>
                      <a:lnTo>
                        <a:pt x="0" y="2026128"/>
                      </a:lnTo>
                      <a:close/>
                    </a:path>
                  </a:pathLst>
                </a:custGeom>
              </p:spPr>
            </p:pic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9A1BAE2-DBDA-66FE-9630-52C0C3FC7029}"/>
                </a:ext>
              </a:extLst>
            </p:cNvPr>
            <p:cNvGrpSpPr/>
            <p:nvPr/>
          </p:nvGrpSpPr>
          <p:grpSpPr>
            <a:xfrm>
              <a:off x="7498677" y="2211739"/>
              <a:ext cx="1066239" cy="1317363"/>
              <a:chOff x="5443774" y="1445624"/>
              <a:chExt cx="1173770" cy="145022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D85670D-5C9D-6F26-E237-BA5DE1F5D669}"/>
                  </a:ext>
                </a:extLst>
              </p:cNvPr>
              <p:cNvGrpSpPr/>
              <p:nvPr/>
            </p:nvGrpSpPr>
            <p:grpSpPr>
              <a:xfrm>
                <a:off x="5443774" y="1445624"/>
                <a:ext cx="1173770" cy="1450220"/>
                <a:chOff x="5443774" y="1445624"/>
                <a:chExt cx="1173770" cy="145022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A25296F4-2303-803C-0DE3-61212E004D89}"/>
                    </a:ext>
                  </a:extLst>
                </p:cNvPr>
                <p:cNvGrpSpPr/>
                <p:nvPr/>
              </p:nvGrpSpPr>
              <p:grpSpPr>
                <a:xfrm>
                  <a:off x="5443774" y="1445624"/>
                  <a:ext cx="1173770" cy="1450220"/>
                  <a:chOff x="2057836" y="1128900"/>
                  <a:chExt cx="1173770" cy="1450220"/>
                </a:xfrm>
              </p:grpSpPr>
              <p:pic>
                <p:nvPicPr>
                  <p:cNvPr id="37" name="Graphic 36" descr="Music outline">
                    <a:extLst>
                      <a:ext uri="{FF2B5EF4-FFF2-40B4-BE49-F238E27FC236}">
                        <a16:creationId xmlns:a16="http://schemas.microsoft.com/office/drawing/2014/main" id="{93EDF818-D8D3-CF73-4AF9-CE85DDF132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17206" y="1664720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38" name="Graphic 37" descr="Lock with solid fill">
                    <a:extLst>
                      <a:ext uri="{FF2B5EF4-FFF2-40B4-BE49-F238E27FC236}">
                        <a16:creationId xmlns:a16="http://schemas.microsoft.com/office/drawing/2014/main" id="{14496B61-E805-34EA-B422-0B143C891F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57836" y="1128900"/>
                    <a:ext cx="1045136" cy="104513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33D5D72-BCA1-7D5A-5CA1-0ECDC78E8246}"/>
                    </a:ext>
                  </a:extLst>
                </p:cNvPr>
                <p:cNvSpPr/>
                <p:nvPr/>
              </p:nvSpPr>
              <p:spPr>
                <a:xfrm>
                  <a:off x="5742900" y="1981444"/>
                  <a:ext cx="434192" cy="324434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C60EC28-1382-5351-952F-2EAA6A430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53044" y="1927209"/>
                <a:ext cx="203200" cy="406400"/>
              </a:xfrm>
              <a:prstGeom prst="rect">
                <a:avLst/>
              </a:prstGeom>
            </p:spPr>
          </p:pic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108BBF3-72F0-8A01-EA84-0BC796DBE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86421" y="2738789"/>
              <a:ext cx="6396277" cy="56657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709C4D-CCD3-21AF-6F44-4053CCA0B7D5}"/>
              </a:ext>
            </a:extLst>
          </p:cNvPr>
          <p:cNvGrpSpPr/>
          <p:nvPr/>
        </p:nvGrpSpPr>
        <p:grpSpPr>
          <a:xfrm>
            <a:off x="3192513" y="4153478"/>
            <a:ext cx="6555380" cy="1461998"/>
            <a:chOff x="2317469" y="3904663"/>
            <a:chExt cx="6555380" cy="1461998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FCD5D23-E104-290B-6250-E01B0F1DB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17469" y="4397925"/>
              <a:ext cx="6555380" cy="553765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5FBD000-DF27-A184-86B4-F58E38627A11}"/>
                </a:ext>
              </a:extLst>
            </p:cNvPr>
            <p:cNvGrpSpPr/>
            <p:nvPr/>
          </p:nvGrpSpPr>
          <p:grpSpPr>
            <a:xfrm>
              <a:off x="4354978" y="4252683"/>
              <a:ext cx="1355272" cy="1113978"/>
              <a:chOff x="4740728" y="419101"/>
              <a:chExt cx="2715783" cy="2232263"/>
            </a:xfrm>
          </p:grpSpPr>
          <p:pic>
            <p:nvPicPr>
              <p:cNvPr id="46" name="Graphic 45" descr="Radio outline">
                <a:extLst>
                  <a:ext uri="{FF2B5EF4-FFF2-40B4-BE49-F238E27FC236}">
                    <a16:creationId xmlns:a16="http://schemas.microsoft.com/office/drawing/2014/main" id="{4B731437-537E-E92F-721F-8BE4F6C72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95900" y="419101"/>
                <a:ext cx="1600200" cy="1600200"/>
              </a:xfrm>
              <a:prstGeom prst="rect">
                <a:avLst/>
              </a:prstGeom>
            </p:spPr>
          </p:pic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6F7AC4C-0ECA-33FC-D016-59E48D16AA78}"/>
                  </a:ext>
                </a:extLst>
              </p:cNvPr>
              <p:cNvGrpSpPr/>
              <p:nvPr/>
            </p:nvGrpSpPr>
            <p:grpSpPr>
              <a:xfrm>
                <a:off x="4740728" y="625236"/>
                <a:ext cx="2715783" cy="2026128"/>
                <a:chOff x="4740728" y="625236"/>
                <a:chExt cx="2715783" cy="2026128"/>
              </a:xfrm>
            </p:grpSpPr>
            <p:pic>
              <p:nvPicPr>
                <p:cNvPr id="48" name="Graphic 47" descr="Devil face outline with solid fill">
                  <a:extLst>
                    <a:ext uri="{FF2B5EF4-FFF2-40B4-BE49-F238E27FC236}">
                      <a16:creationId xmlns:a16="http://schemas.microsoft.com/office/drawing/2014/main" id="{6629FAD1-B9A3-FD26-CC3F-625F7D0D82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085802" y="625236"/>
                  <a:ext cx="2370709" cy="2026128"/>
                </a:xfrm>
                <a:custGeom>
                  <a:avLst/>
                  <a:gdLst>
                    <a:gd name="connsiteX0" fmla="*/ 2157024 w 2370709"/>
                    <a:gd name="connsiteY0" fmla="*/ 1526722 h 2026128"/>
                    <a:gd name="connsiteX1" fmla="*/ 2370709 w 2370709"/>
                    <a:gd name="connsiteY1" fmla="*/ 1526722 h 2026128"/>
                    <a:gd name="connsiteX2" fmla="*/ 2370709 w 2370709"/>
                    <a:gd name="connsiteY2" fmla="*/ 2026128 h 2026128"/>
                    <a:gd name="connsiteX3" fmla="*/ 2157024 w 2370709"/>
                    <a:gd name="connsiteY3" fmla="*/ 2026128 h 2026128"/>
                    <a:gd name="connsiteX4" fmla="*/ 0 w 2370709"/>
                    <a:gd name="connsiteY4" fmla="*/ 0 h 2026128"/>
                    <a:gd name="connsiteX5" fmla="*/ 1425143 w 2370709"/>
                    <a:gd name="connsiteY5" fmla="*/ 0 h 2026128"/>
                    <a:gd name="connsiteX6" fmla="*/ 1425143 w 2370709"/>
                    <a:gd name="connsiteY6" fmla="*/ 134385 h 2026128"/>
                    <a:gd name="connsiteX7" fmla="*/ 677346 w 2370709"/>
                    <a:gd name="connsiteY7" fmla="*/ 134385 h 2026128"/>
                    <a:gd name="connsiteX8" fmla="*/ 677346 w 2370709"/>
                    <a:gd name="connsiteY8" fmla="*/ 323249 h 2026128"/>
                    <a:gd name="connsiteX9" fmla="*/ 350766 w 2370709"/>
                    <a:gd name="connsiteY9" fmla="*/ 323249 h 2026128"/>
                    <a:gd name="connsiteX10" fmla="*/ 350766 w 2370709"/>
                    <a:gd name="connsiteY10" fmla="*/ 620454 h 2026128"/>
                    <a:gd name="connsiteX11" fmla="*/ 213683 w 2370709"/>
                    <a:gd name="connsiteY11" fmla="*/ 620454 h 2026128"/>
                    <a:gd name="connsiteX12" fmla="*/ 213683 w 2370709"/>
                    <a:gd name="connsiteY12" fmla="*/ 2026128 h 2026128"/>
                    <a:gd name="connsiteX13" fmla="*/ 0 w 2370709"/>
                    <a:gd name="connsiteY13" fmla="*/ 2026128 h 2026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70709" h="2026128">
                      <a:moveTo>
                        <a:pt x="2157024" y="1526722"/>
                      </a:moveTo>
                      <a:lnTo>
                        <a:pt x="2370709" y="1526722"/>
                      </a:lnTo>
                      <a:lnTo>
                        <a:pt x="2370709" y="2026128"/>
                      </a:lnTo>
                      <a:lnTo>
                        <a:pt x="2157024" y="2026128"/>
                      </a:lnTo>
                      <a:close/>
                      <a:moveTo>
                        <a:pt x="0" y="0"/>
                      </a:moveTo>
                      <a:lnTo>
                        <a:pt x="1425143" y="0"/>
                      </a:lnTo>
                      <a:lnTo>
                        <a:pt x="1425143" y="134385"/>
                      </a:lnTo>
                      <a:lnTo>
                        <a:pt x="677346" y="134385"/>
                      </a:lnTo>
                      <a:lnTo>
                        <a:pt x="677346" y="323249"/>
                      </a:lnTo>
                      <a:lnTo>
                        <a:pt x="350766" y="323249"/>
                      </a:lnTo>
                      <a:lnTo>
                        <a:pt x="350766" y="620454"/>
                      </a:lnTo>
                      <a:lnTo>
                        <a:pt x="213683" y="620454"/>
                      </a:lnTo>
                      <a:lnTo>
                        <a:pt x="213683" y="2026128"/>
                      </a:lnTo>
                      <a:lnTo>
                        <a:pt x="0" y="202612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9" name="Graphic 48" descr="Devil face outline with solid fill">
                  <a:extLst>
                    <a:ext uri="{FF2B5EF4-FFF2-40B4-BE49-F238E27FC236}">
                      <a16:creationId xmlns:a16="http://schemas.microsoft.com/office/drawing/2014/main" id="{9F9824BF-49F5-290A-C93F-72FA04C177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flipH="1">
                  <a:off x="4740728" y="625236"/>
                  <a:ext cx="2370709" cy="2026128"/>
                </a:xfrm>
                <a:custGeom>
                  <a:avLst/>
                  <a:gdLst>
                    <a:gd name="connsiteX0" fmla="*/ 2157024 w 2370709"/>
                    <a:gd name="connsiteY0" fmla="*/ 1526722 h 2026128"/>
                    <a:gd name="connsiteX1" fmla="*/ 2370709 w 2370709"/>
                    <a:gd name="connsiteY1" fmla="*/ 1526722 h 2026128"/>
                    <a:gd name="connsiteX2" fmla="*/ 2370709 w 2370709"/>
                    <a:gd name="connsiteY2" fmla="*/ 2026128 h 2026128"/>
                    <a:gd name="connsiteX3" fmla="*/ 2157024 w 2370709"/>
                    <a:gd name="connsiteY3" fmla="*/ 2026128 h 2026128"/>
                    <a:gd name="connsiteX4" fmla="*/ 0 w 2370709"/>
                    <a:gd name="connsiteY4" fmla="*/ 0 h 2026128"/>
                    <a:gd name="connsiteX5" fmla="*/ 1425143 w 2370709"/>
                    <a:gd name="connsiteY5" fmla="*/ 0 h 2026128"/>
                    <a:gd name="connsiteX6" fmla="*/ 1425143 w 2370709"/>
                    <a:gd name="connsiteY6" fmla="*/ 134385 h 2026128"/>
                    <a:gd name="connsiteX7" fmla="*/ 677346 w 2370709"/>
                    <a:gd name="connsiteY7" fmla="*/ 134385 h 2026128"/>
                    <a:gd name="connsiteX8" fmla="*/ 677346 w 2370709"/>
                    <a:gd name="connsiteY8" fmla="*/ 323249 h 2026128"/>
                    <a:gd name="connsiteX9" fmla="*/ 350766 w 2370709"/>
                    <a:gd name="connsiteY9" fmla="*/ 323249 h 2026128"/>
                    <a:gd name="connsiteX10" fmla="*/ 350766 w 2370709"/>
                    <a:gd name="connsiteY10" fmla="*/ 620454 h 2026128"/>
                    <a:gd name="connsiteX11" fmla="*/ 213683 w 2370709"/>
                    <a:gd name="connsiteY11" fmla="*/ 620454 h 2026128"/>
                    <a:gd name="connsiteX12" fmla="*/ 213683 w 2370709"/>
                    <a:gd name="connsiteY12" fmla="*/ 2026128 h 2026128"/>
                    <a:gd name="connsiteX13" fmla="*/ 0 w 2370709"/>
                    <a:gd name="connsiteY13" fmla="*/ 2026128 h 2026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70709" h="2026128">
                      <a:moveTo>
                        <a:pt x="2157024" y="1526722"/>
                      </a:moveTo>
                      <a:lnTo>
                        <a:pt x="2370709" y="1526722"/>
                      </a:lnTo>
                      <a:lnTo>
                        <a:pt x="2370709" y="2026128"/>
                      </a:lnTo>
                      <a:lnTo>
                        <a:pt x="2157024" y="2026128"/>
                      </a:lnTo>
                      <a:close/>
                      <a:moveTo>
                        <a:pt x="0" y="0"/>
                      </a:moveTo>
                      <a:lnTo>
                        <a:pt x="1425143" y="0"/>
                      </a:lnTo>
                      <a:lnTo>
                        <a:pt x="1425143" y="134385"/>
                      </a:lnTo>
                      <a:lnTo>
                        <a:pt x="677346" y="134385"/>
                      </a:lnTo>
                      <a:lnTo>
                        <a:pt x="677346" y="323249"/>
                      </a:lnTo>
                      <a:lnTo>
                        <a:pt x="350766" y="323249"/>
                      </a:lnTo>
                      <a:lnTo>
                        <a:pt x="350766" y="620454"/>
                      </a:lnTo>
                      <a:lnTo>
                        <a:pt x="213683" y="620454"/>
                      </a:lnTo>
                      <a:lnTo>
                        <a:pt x="213683" y="2026128"/>
                      </a:lnTo>
                      <a:lnTo>
                        <a:pt x="0" y="2026128"/>
                      </a:lnTo>
                      <a:close/>
                    </a:path>
                  </a:pathLst>
                </a:custGeom>
              </p:spPr>
            </p:pic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F8064FB-1A93-1EFE-AEF6-20943CB8CF55}"/>
                </a:ext>
              </a:extLst>
            </p:cNvPr>
            <p:cNvGrpSpPr/>
            <p:nvPr/>
          </p:nvGrpSpPr>
          <p:grpSpPr>
            <a:xfrm>
              <a:off x="7664728" y="3904663"/>
              <a:ext cx="975733" cy="1205541"/>
              <a:chOff x="2057836" y="1128900"/>
              <a:chExt cx="1173770" cy="1450220"/>
            </a:xfrm>
          </p:grpSpPr>
          <p:pic>
            <p:nvPicPr>
              <p:cNvPr id="51" name="Graphic 50" descr="Music outline">
                <a:extLst>
                  <a:ext uri="{FF2B5EF4-FFF2-40B4-BE49-F238E27FC236}">
                    <a16:creationId xmlns:a16="http://schemas.microsoft.com/office/drawing/2014/main" id="{1AE97A1F-321B-ED48-2F0F-1B90A24C3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17206" y="166472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2" name="Graphic 51" descr="Lock with solid fill">
                <a:extLst>
                  <a:ext uri="{FF2B5EF4-FFF2-40B4-BE49-F238E27FC236}">
                    <a16:creationId xmlns:a16="http://schemas.microsoft.com/office/drawing/2014/main" id="{2E0BB557-1D6B-E95F-3ED0-3F4AA5D45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057836" y="1128900"/>
                <a:ext cx="1045136" cy="1045136"/>
              </a:xfrm>
              <a:prstGeom prst="rect">
                <a:avLst/>
              </a:prstGeom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A947370-4609-16BC-427E-D5BCAE795982}"/>
              </a:ext>
            </a:extLst>
          </p:cNvPr>
          <p:cNvSpPr txBox="1"/>
          <p:nvPr/>
        </p:nvSpPr>
        <p:spPr>
          <a:xfrm>
            <a:off x="234041" y="228597"/>
            <a:ext cx="821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Private Linear Broadcast Approach</a:t>
            </a:r>
          </a:p>
        </p:txBody>
      </p:sp>
    </p:spTree>
    <p:extLst>
      <p:ext uri="{BB962C8B-B14F-4D97-AF65-F5344CB8AC3E}">
        <p14:creationId xmlns:p14="http://schemas.microsoft.com/office/powerpoint/2010/main" val="391743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>
            <a:extLst>
              <a:ext uri="{FF2B5EF4-FFF2-40B4-BE49-F238E27FC236}">
                <a16:creationId xmlns:a16="http://schemas.microsoft.com/office/drawing/2014/main" id="{3AF01777-F4A3-DCF7-ECBC-B1B3E260856B}"/>
              </a:ext>
            </a:extLst>
          </p:cNvPr>
          <p:cNvGrpSpPr/>
          <p:nvPr/>
        </p:nvGrpSpPr>
        <p:grpSpPr>
          <a:xfrm>
            <a:off x="1185518" y="1219475"/>
            <a:ext cx="9846364" cy="5620694"/>
            <a:chOff x="1185518" y="1219475"/>
            <a:chExt cx="9846364" cy="562069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84EC310-7FD2-8F27-5013-8124756A000C}"/>
                </a:ext>
              </a:extLst>
            </p:cNvPr>
            <p:cNvGrpSpPr/>
            <p:nvPr/>
          </p:nvGrpSpPr>
          <p:grpSpPr>
            <a:xfrm>
              <a:off x="3004750" y="5571594"/>
              <a:ext cx="2033617" cy="1252016"/>
              <a:chOff x="4165526" y="625236"/>
              <a:chExt cx="3290985" cy="2026128"/>
            </a:xfrm>
          </p:grpSpPr>
          <p:pic>
            <p:nvPicPr>
              <p:cNvPr id="135" name="Graphic 134" descr="Devil face outline with solid fill">
                <a:extLst>
                  <a:ext uri="{FF2B5EF4-FFF2-40B4-BE49-F238E27FC236}">
                    <a16:creationId xmlns:a16="http://schemas.microsoft.com/office/drawing/2014/main" id="{3AD96733-A1BD-FE7D-FA13-37F526607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6" name="Graphic 135" descr="Devil face outline with solid fill">
                <a:extLst>
                  <a:ext uri="{FF2B5EF4-FFF2-40B4-BE49-F238E27FC236}">
                    <a16:creationId xmlns:a16="http://schemas.microsoft.com/office/drawing/2014/main" id="{62BAB316-CDAF-AA44-BE68-2C82CE1E0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FB46D55-4A5F-1AA4-A22E-D1408C2ADFF8}"/>
                </a:ext>
              </a:extLst>
            </p:cNvPr>
            <p:cNvGrpSpPr/>
            <p:nvPr/>
          </p:nvGrpSpPr>
          <p:grpSpPr>
            <a:xfrm>
              <a:off x="7563342" y="5579480"/>
              <a:ext cx="2033617" cy="1252016"/>
              <a:chOff x="4165526" y="625236"/>
              <a:chExt cx="3290985" cy="2026128"/>
            </a:xfrm>
          </p:grpSpPr>
          <p:pic>
            <p:nvPicPr>
              <p:cNvPr id="133" name="Graphic 132" descr="Devil face outline with solid fill">
                <a:extLst>
                  <a:ext uri="{FF2B5EF4-FFF2-40B4-BE49-F238E27FC236}">
                    <a16:creationId xmlns:a16="http://schemas.microsoft.com/office/drawing/2014/main" id="{09FA31FF-AA66-343E-1B48-5B3EF34E3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4" name="Graphic 133" descr="Devil face outline with solid fill">
                <a:extLst>
                  <a:ext uri="{FF2B5EF4-FFF2-40B4-BE49-F238E27FC236}">
                    <a16:creationId xmlns:a16="http://schemas.microsoft.com/office/drawing/2014/main" id="{BE33222D-6FA7-3831-7017-CB7D8B369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DFFE054-6D7B-79A7-8DE9-82EC2D499B18}"/>
                </a:ext>
              </a:extLst>
            </p:cNvPr>
            <p:cNvGrpSpPr/>
            <p:nvPr/>
          </p:nvGrpSpPr>
          <p:grpSpPr>
            <a:xfrm>
              <a:off x="6417733" y="5588153"/>
              <a:ext cx="2033617" cy="1252016"/>
              <a:chOff x="4165526" y="625236"/>
              <a:chExt cx="3290985" cy="2026128"/>
            </a:xfrm>
          </p:grpSpPr>
          <p:pic>
            <p:nvPicPr>
              <p:cNvPr id="131" name="Graphic 130" descr="Devil face outline with solid fill">
                <a:extLst>
                  <a:ext uri="{FF2B5EF4-FFF2-40B4-BE49-F238E27FC236}">
                    <a16:creationId xmlns:a16="http://schemas.microsoft.com/office/drawing/2014/main" id="{B64AA835-DA74-C11E-7FE9-7F16A2629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2" name="Graphic 131" descr="Devil face outline with solid fill">
                <a:extLst>
                  <a:ext uri="{FF2B5EF4-FFF2-40B4-BE49-F238E27FC236}">
                    <a16:creationId xmlns:a16="http://schemas.microsoft.com/office/drawing/2014/main" id="{6D2F008E-93B5-7365-7BA4-50DFF3C8F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08B0D67-8EAF-51F0-81CE-9B27A41DCA07}"/>
                </a:ext>
              </a:extLst>
            </p:cNvPr>
            <p:cNvGrpSpPr/>
            <p:nvPr/>
          </p:nvGrpSpPr>
          <p:grpSpPr>
            <a:xfrm>
              <a:off x="1185518" y="1219475"/>
              <a:ext cx="9846364" cy="5008770"/>
              <a:chOff x="1185518" y="1219475"/>
              <a:chExt cx="9846364" cy="5008770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497BAD5-4312-5CC2-8450-ACEAB5DAD488}"/>
                  </a:ext>
                </a:extLst>
              </p:cNvPr>
              <p:cNvGrpSpPr/>
              <p:nvPr/>
            </p:nvGrpSpPr>
            <p:grpSpPr>
              <a:xfrm>
                <a:off x="1185518" y="1219475"/>
                <a:ext cx="9846364" cy="5008770"/>
                <a:chOff x="1166193" y="1630293"/>
                <a:chExt cx="9846364" cy="5008770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9D26414-9F42-AF4B-A1B5-7B9B29B61FFD}"/>
                    </a:ext>
                  </a:extLst>
                </p:cNvPr>
                <p:cNvCxnSpPr/>
                <p:nvPr/>
              </p:nvCxnSpPr>
              <p:spPr>
                <a:xfrm>
                  <a:off x="1736035" y="5777948"/>
                  <a:ext cx="909099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3060B94D-9D94-4A8E-CCD5-369E3E898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6035" y="1842052"/>
                  <a:ext cx="0" cy="41187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6A2819A-8FD2-4154-86AC-CF64D8721D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0505" y="1842052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48FDEDCB-5AF4-6941-4403-FAA8B458EE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6193" y="1630293"/>
                  <a:ext cx="203420" cy="423791"/>
                </a:xfrm>
                <a:prstGeom prst="rect">
                  <a:avLst/>
                </a:prstGeom>
              </p:spPr>
            </p:pic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4BAADCAE-D959-8388-57B4-2E93197F03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62161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30C328C-339D-06A7-0302-6A07227A6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6088548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54D4F712-85CC-0EA5-2EB3-D8A5CD9D2A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355082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5DAE51C7-16EA-FE97-A71D-0809CF0116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822014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C7B16F96-196D-F715-4B57-901EF89BD1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48834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79E83657-A023-BE34-E46F-47F96FDBB0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955281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5881A35-1B23-17C3-FB08-8513B1E7F2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221815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C78057D-02B0-4695-50A0-919C9F05E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2688747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8024C833-29DC-A56A-E7ED-14F2D3B9F5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7109" y="6175408"/>
                  <a:ext cx="271226" cy="440743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985BD977-3F33-E704-7E59-1160468ACD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69254" y="6192360"/>
                  <a:ext cx="203420" cy="423791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EB26C47D-A754-4D0B-1E67-9655D2EC28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3780" y="6186837"/>
                  <a:ext cx="260901" cy="434835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A1C30D0C-79C1-ECA4-9DEE-6A491E3724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98351" y="6182917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6589D877-3ACC-7416-002A-759C7A40E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3685" y="6200087"/>
                  <a:ext cx="295689" cy="434838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5725548D-6626-4D61-1D22-92C92D653D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86415" y="6186835"/>
                  <a:ext cx="260901" cy="452228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63194C53-5366-B8BF-9138-3205C8D15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04357" y="6182916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F711876B-2970-AEE2-4E90-5F39523710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54528" y="6182915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0622BD71-C72D-B3D2-CD0D-FA38597B6C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5115" y="6190144"/>
                  <a:ext cx="417442" cy="434835"/>
                </a:xfrm>
                <a:prstGeom prst="rect">
                  <a:avLst/>
                </a:prstGeom>
              </p:spPr>
            </p:pic>
          </p:grp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6C9483E-03ED-7D2C-4219-E04A5268431B}"/>
                  </a:ext>
                </a:extLst>
              </p:cNvPr>
              <p:cNvSpPr/>
              <p:nvPr/>
            </p:nvSpPr>
            <p:spPr>
              <a:xfrm>
                <a:off x="2508046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9222033-16E7-946A-D97F-CA3975B6E8D6}"/>
                  </a:ext>
                </a:extLst>
              </p:cNvPr>
              <p:cNvSpPr/>
              <p:nvPr/>
            </p:nvSpPr>
            <p:spPr>
              <a:xfrm>
                <a:off x="4786304" y="5658812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32B370C-92D2-9072-B0CD-6A45C9EFFF2C}"/>
                  </a:ext>
                </a:extLst>
              </p:cNvPr>
              <p:cNvSpPr/>
              <p:nvPr/>
            </p:nvSpPr>
            <p:spPr>
              <a:xfrm>
                <a:off x="5946603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DE3D8E7-A7BA-41ED-A013-CA3450014A29}"/>
                  </a:ext>
                </a:extLst>
              </p:cNvPr>
              <p:cNvSpPr/>
              <p:nvPr/>
            </p:nvSpPr>
            <p:spPr>
              <a:xfrm>
                <a:off x="9335371" y="564814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B2214B-20C7-D8C3-AB43-8650F906E1EC}"/>
              </a:ext>
            </a:extLst>
          </p:cNvPr>
          <p:cNvCxnSpPr>
            <a:cxnSpLocks/>
          </p:cNvCxnSpPr>
          <p:nvPr/>
        </p:nvCxnSpPr>
        <p:spPr>
          <a:xfrm flipH="1">
            <a:off x="9689891" y="2557670"/>
            <a:ext cx="1156460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66FF60-D110-1AC4-A328-ACACB38C1794}"/>
              </a:ext>
            </a:extLst>
          </p:cNvPr>
          <p:cNvCxnSpPr>
            <a:cxnSpLocks/>
          </p:cNvCxnSpPr>
          <p:nvPr/>
        </p:nvCxnSpPr>
        <p:spPr>
          <a:xfrm flipH="1">
            <a:off x="8556624" y="2557670"/>
            <a:ext cx="1133267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4B37EA-23E7-0209-C96A-268AF98B3FD3}"/>
              </a:ext>
            </a:extLst>
          </p:cNvPr>
          <p:cNvCxnSpPr>
            <a:cxnSpLocks/>
          </p:cNvCxnSpPr>
          <p:nvPr/>
        </p:nvCxnSpPr>
        <p:spPr>
          <a:xfrm flipH="1">
            <a:off x="7423357" y="2556851"/>
            <a:ext cx="1133267" cy="1112487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B3BFC1-1448-13FB-DCF5-CA3B6F557F95}"/>
              </a:ext>
            </a:extLst>
          </p:cNvPr>
          <p:cNvCxnSpPr>
            <a:cxnSpLocks/>
          </p:cNvCxnSpPr>
          <p:nvPr/>
        </p:nvCxnSpPr>
        <p:spPr>
          <a:xfrm flipH="1" flipV="1">
            <a:off x="6300854" y="1584136"/>
            <a:ext cx="1122503" cy="209235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8965A7-1F37-423C-BA1A-6BA719ACCC7A}"/>
              </a:ext>
            </a:extLst>
          </p:cNvPr>
          <p:cNvCxnSpPr>
            <a:cxnSpLocks/>
          </p:cNvCxnSpPr>
          <p:nvPr/>
        </p:nvCxnSpPr>
        <p:spPr>
          <a:xfrm flipH="1">
            <a:off x="5155992" y="1584136"/>
            <a:ext cx="1144862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8A83C4-8E7C-B9CC-9F77-23170648CD15}"/>
              </a:ext>
            </a:extLst>
          </p:cNvPr>
          <p:cNvCxnSpPr>
            <a:cxnSpLocks/>
          </p:cNvCxnSpPr>
          <p:nvPr/>
        </p:nvCxnSpPr>
        <p:spPr>
          <a:xfrm flipH="1">
            <a:off x="4016928" y="159522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0E5C34-26FA-EBEF-B80B-5C3BAD0D7C22}"/>
              </a:ext>
            </a:extLst>
          </p:cNvPr>
          <p:cNvCxnSpPr>
            <a:cxnSpLocks/>
          </p:cNvCxnSpPr>
          <p:nvPr/>
        </p:nvCxnSpPr>
        <p:spPr>
          <a:xfrm flipH="1">
            <a:off x="2890289" y="1595221"/>
            <a:ext cx="1121257" cy="377296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91000B0-EA21-1794-88D4-F797DD70DE26}"/>
              </a:ext>
            </a:extLst>
          </p:cNvPr>
          <p:cNvCxnSpPr>
            <a:cxnSpLocks/>
          </p:cNvCxnSpPr>
          <p:nvPr/>
        </p:nvCxnSpPr>
        <p:spPr>
          <a:xfrm flipH="1">
            <a:off x="1752047" y="536363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217EF6AE-CB66-8238-F950-DD5E42DE0B38}"/>
              </a:ext>
            </a:extLst>
          </p:cNvPr>
          <p:cNvSpPr txBox="1"/>
          <p:nvPr/>
        </p:nvSpPr>
        <p:spPr>
          <a:xfrm>
            <a:off x="234041" y="228597"/>
            <a:ext cx="821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Private Linear Broadcast Approach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90E63A-BE88-6C26-4FF4-852987978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1745" y="4782887"/>
            <a:ext cx="241300" cy="939800"/>
          </a:xfrm>
          <a:prstGeom prst="rect">
            <a:avLst/>
          </a:prstGeom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969D92BE-E4EB-4291-864E-1B9D414A030A}"/>
              </a:ext>
            </a:extLst>
          </p:cNvPr>
          <p:cNvSpPr/>
          <p:nvPr/>
        </p:nvSpPr>
        <p:spPr>
          <a:xfrm>
            <a:off x="2763081" y="2869588"/>
            <a:ext cx="6665839" cy="1118824"/>
          </a:xfrm>
          <a:prstGeom prst="wedgeRectCallout">
            <a:avLst>
              <a:gd name="adj1" fmla="val -69289"/>
              <a:gd name="adj2" fmla="val 14400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For single-bit messages, can guess with probability ½. This is baseline</a:t>
            </a:r>
          </a:p>
        </p:txBody>
      </p:sp>
    </p:spTree>
    <p:extLst>
      <p:ext uri="{BB962C8B-B14F-4D97-AF65-F5344CB8AC3E}">
        <p14:creationId xmlns:p14="http://schemas.microsoft.com/office/powerpoint/2010/main" val="18309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>
            <a:extLst>
              <a:ext uri="{FF2B5EF4-FFF2-40B4-BE49-F238E27FC236}">
                <a16:creationId xmlns:a16="http://schemas.microsoft.com/office/drawing/2014/main" id="{3AF01777-F4A3-DCF7-ECBC-B1B3E260856B}"/>
              </a:ext>
            </a:extLst>
          </p:cNvPr>
          <p:cNvGrpSpPr/>
          <p:nvPr/>
        </p:nvGrpSpPr>
        <p:grpSpPr>
          <a:xfrm>
            <a:off x="1185518" y="1219475"/>
            <a:ext cx="9846364" cy="5620694"/>
            <a:chOff x="1185518" y="1219475"/>
            <a:chExt cx="9846364" cy="562069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84EC310-7FD2-8F27-5013-8124756A000C}"/>
                </a:ext>
              </a:extLst>
            </p:cNvPr>
            <p:cNvGrpSpPr/>
            <p:nvPr/>
          </p:nvGrpSpPr>
          <p:grpSpPr>
            <a:xfrm>
              <a:off x="3004750" y="5571594"/>
              <a:ext cx="2033617" cy="1252016"/>
              <a:chOff x="4165526" y="625236"/>
              <a:chExt cx="3290985" cy="2026128"/>
            </a:xfrm>
          </p:grpSpPr>
          <p:pic>
            <p:nvPicPr>
              <p:cNvPr id="135" name="Graphic 134" descr="Devil face outline with solid fill">
                <a:extLst>
                  <a:ext uri="{FF2B5EF4-FFF2-40B4-BE49-F238E27FC236}">
                    <a16:creationId xmlns:a16="http://schemas.microsoft.com/office/drawing/2014/main" id="{3AD96733-A1BD-FE7D-FA13-37F526607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6" name="Graphic 135" descr="Devil face outline with solid fill">
                <a:extLst>
                  <a:ext uri="{FF2B5EF4-FFF2-40B4-BE49-F238E27FC236}">
                    <a16:creationId xmlns:a16="http://schemas.microsoft.com/office/drawing/2014/main" id="{62BAB316-CDAF-AA44-BE68-2C82CE1E0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FB46D55-4A5F-1AA4-A22E-D1408C2ADFF8}"/>
                </a:ext>
              </a:extLst>
            </p:cNvPr>
            <p:cNvGrpSpPr/>
            <p:nvPr/>
          </p:nvGrpSpPr>
          <p:grpSpPr>
            <a:xfrm>
              <a:off x="7563342" y="5579480"/>
              <a:ext cx="2033617" cy="1252016"/>
              <a:chOff x="4165526" y="625236"/>
              <a:chExt cx="3290985" cy="2026128"/>
            </a:xfrm>
          </p:grpSpPr>
          <p:pic>
            <p:nvPicPr>
              <p:cNvPr id="133" name="Graphic 132" descr="Devil face outline with solid fill">
                <a:extLst>
                  <a:ext uri="{FF2B5EF4-FFF2-40B4-BE49-F238E27FC236}">
                    <a16:creationId xmlns:a16="http://schemas.microsoft.com/office/drawing/2014/main" id="{09FA31FF-AA66-343E-1B48-5B3EF34E3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4" name="Graphic 133" descr="Devil face outline with solid fill">
                <a:extLst>
                  <a:ext uri="{FF2B5EF4-FFF2-40B4-BE49-F238E27FC236}">
                    <a16:creationId xmlns:a16="http://schemas.microsoft.com/office/drawing/2014/main" id="{BE33222D-6FA7-3831-7017-CB7D8B369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DFFE054-6D7B-79A7-8DE9-82EC2D499B18}"/>
                </a:ext>
              </a:extLst>
            </p:cNvPr>
            <p:cNvGrpSpPr/>
            <p:nvPr/>
          </p:nvGrpSpPr>
          <p:grpSpPr>
            <a:xfrm>
              <a:off x="6417733" y="5588153"/>
              <a:ext cx="2033617" cy="1252016"/>
              <a:chOff x="4165526" y="625236"/>
              <a:chExt cx="3290985" cy="2026128"/>
            </a:xfrm>
          </p:grpSpPr>
          <p:pic>
            <p:nvPicPr>
              <p:cNvPr id="131" name="Graphic 130" descr="Devil face outline with solid fill">
                <a:extLst>
                  <a:ext uri="{FF2B5EF4-FFF2-40B4-BE49-F238E27FC236}">
                    <a16:creationId xmlns:a16="http://schemas.microsoft.com/office/drawing/2014/main" id="{B64AA835-DA74-C11E-7FE9-7F16A2629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2" name="Graphic 131" descr="Devil face outline with solid fill">
                <a:extLst>
                  <a:ext uri="{FF2B5EF4-FFF2-40B4-BE49-F238E27FC236}">
                    <a16:creationId xmlns:a16="http://schemas.microsoft.com/office/drawing/2014/main" id="{6D2F008E-93B5-7365-7BA4-50DFF3C8F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08B0D67-8EAF-51F0-81CE-9B27A41DCA07}"/>
                </a:ext>
              </a:extLst>
            </p:cNvPr>
            <p:cNvGrpSpPr/>
            <p:nvPr/>
          </p:nvGrpSpPr>
          <p:grpSpPr>
            <a:xfrm>
              <a:off x="1185518" y="1219475"/>
              <a:ext cx="9846364" cy="5008770"/>
              <a:chOff x="1185518" y="1219475"/>
              <a:chExt cx="9846364" cy="5008770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497BAD5-4312-5CC2-8450-ACEAB5DAD488}"/>
                  </a:ext>
                </a:extLst>
              </p:cNvPr>
              <p:cNvGrpSpPr/>
              <p:nvPr/>
            </p:nvGrpSpPr>
            <p:grpSpPr>
              <a:xfrm>
                <a:off x="1185518" y="1219475"/>
                <a:ext cx="9846364" cy="5008770"/>
                <a:chOff x="1166193" y="1630293"/>
                <a:chExt cx="9846364" cy="5008770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9D26414-9F42-AF4B-A1B5-7B9B29B61FFD}"/>
                    </a:ext>
                  </a:extLst>
                </p:cNvPr>
                <p:cNvCxnSpPr/>
                <p:nvPr/>
              </p:nvCxnSpPr>
              <p:spPr>
                <a:xfrm>
                  <a:off x="1736035" y="5777948"/>
                  <a:ext cx="909099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3060B94D-9D94-4A8E-CCD5-369E3E898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6035" y="1842052"/>
                  <a:ext cx="0" cy="41187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6A2819A-8FD2-4154-86AC-CF64D8721D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0505" y="1842052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48FDEDCB-5AF4-6941-4403-FAA8B458EE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6193" y="1630293"/>
                  <a:ext cx="203420" cy="423791"/>
                </a:xfrm>
                <a:prstGeom prst="rect">
                  <a:avLst/>
                </a:prstGeom>
              </p:spPr>
            </p:pic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4BAADCAE-D959-8388-57B4-2E93197F03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62161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30C328C-339D-06A7-0302-6A07227A6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6088548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54D4F712-85CC-0EA5-2EB3-D8A5CD9D2A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355082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5DAE51C7-16EA-FE97-A71D-0809CF0116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822014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C7B16F96-196D-F715-4B57-901EF89BD1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48834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79E83657-A023-BE34-E46F-47F96FDBB0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955281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5881A35-1B23-17C3-FB08-8513B1E7F2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221815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C78057D-02B0-4695-50A0-919C9F05E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2688747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8024C833-29DC-A56A-E7ED-14F2D3B9F5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7109" y="6175408"/>
                  <a:ext cx="271226" cy="440743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985BD977-3F33-E704-7E59-1160468ACD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69254" y="6192360"/>
                  <a:ext cx="203420" cy="423791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EB26C47D-A754-4D0B-1E67-9655D2EC28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3780" y="6186837"/>
                  <a:ext cx="260901" cy="434835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A1C30D0C-79C1-ECA4-9DEE-6A491E3724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98351" y="6182917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6589D877-3ACC-7416-002A-759C7A40E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3685" y="6200087"/>
                  <a:ext cx="295689" cy="434838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5725548D-6626-4D61-1D22-92C92D653D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86415" y="6186835"/>
                  <a:ext cx="260901" cy="452228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63194C53-5366-B8BF-9138-3205C8D15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04357" y="6182916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F711876B-2970-AEE2-4E90-5F39523710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54528" y="6182915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0622BD71-C72D-B3D2-CD0D-FA38597B6C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5115" y="6190144"/>
                  <a:ext cx="417442" cy="434835"/>
                </a:xfrm>
                <a:prstGeom prst="rect">
                  <a:avLst/>
                </a:prstGeom>
              </p:spPr>
            </p:pic>
          </p:grp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6C9483E-03ED-7D2C-4219-E04A5268431B}"/>
                  </a:ext>
                </a:extLst>
              </p:cNvPr>
              <p:cNvSpPr/>
              <p:nvPr/>
            </p:nvSpPr>
            <p:spPr>
              <a:xfrm>
                <a:off x="2508046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9222033-16E7-946A-D97F-CA3975B6E8D6}"/>
                  </a:ext>
                </a:extLst>
              </p:cNvPr>
              <p:cNvSpPr/>
              <p:nvPr/>
            </p:nvSpPr>
            <p:spPr>
              <a:xfrm>
                <a:off x="4786304" y="5658812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32B370C-92D2-9072-B0CD-6A45C9EFFF2C}"/>
                  </a:ext>
                </a:extLst>
              </p:cNvPr>
              <p:cNvSpPr/>
              <p:nvPr/>
            </p:nvSpPr>
            <p:spPr>
              <a:xfrm>
                <a:off x="5946603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DE3D8E7-A7BA-41ED-A013-CA3450014A29}"/>
                  </a:ext>
                </a:extLst>
              </p:cNvPr>
              <p:cNvSpPr/>
              <p:nvPr/>
            </p:nvSpPr>
            <p:spPr>
              <a:xfrm>
                <a:off x="9335371" y="564814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B2214B-20C7-D8C3-AB43-8650F906E1EC}"/>
              </a:ext>
            </a:extLst>
          </p:cNvPr>
          <p:cNvCxnSpPr>
            <a:cxnSpLocks/>
          </p:cNvCxnSpPr>
          <p:nvPr/>
        </p:nvCxnSpPr>
        <p:spPr>
          <a:xfrm flipH="1">
            <a:off x="9689891" y="2557670"/>
            <a:ext cx="1156460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66FF60-D110-1AC4-A328-ACACB38C1794}"/>
              </a:ext>
            </a:extLst>
          </p:cNvPr>
          <p:cNvCxnSpPr>
            <a:cxnSpLocks/>
          </p:cNvCxnSpPr>
          <p:nvPr/>
        </p:nvCxnSpPr>
        <p:spPr>
          <a:xfrm flipH="1">
            <a:off x="8556624" y="2557670"/>
            <a:ext cx="1133267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4B37EA-23E7-0209-C96A-268AF98B3FD3}"/>
              </a:ext>
            </a:extLst>
          </p:cNvPr>
          <p:cNvCxnSpPr>
            <a:cxnSpLocks/>
          </p:cNvCxnSpPr>
          <p:nvPr/>
        </p:nvCxnSpPr>
        <p:spPr>
          <a:xfrm flipH="1">
            <a:off x="7423357" y="2556851"/>
            <a:ext cx="1133267" cy="1112487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B3BFC1-1448-13FB-DCF5-CA3B6F557F95}"/>
              </a:ext>
            </a:extLst>
          </p:cNvPr>
          <p:cNvCxnSpPr>
            <a:cxnSpLocks/>
          </p:cNvCxnSpPr>
          <p:nvPr/>
        </p:nvCxnSpPr>
        <p:spPr>
          <a:xfrm flipH="1" flipV="1">
            <a:off x="6300854" y="1584136"/>
            <a:ext cx="1122503" cy="209235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8965A7-1F37-423C-BA1A-6BA719ACCC7A}"/>
              </a:ext>
            </a:extLst>
          </p:cNvPr>
          <p:cNvCxnSpPr>
            <a:cxnSpLocks/>
          </p:cNvCxnSpPr>
          <p:nvPr/>
        </p:nvCxnSpPr>
        <p:spPr>
          <a:xfrm flipH="1">
            <a:off x="5155992" y="1584136"/>
            <a:ext cx="1144862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8A83C4-8E7C-B9CC-9F77-23170648CD15}"/>
              </a:ext>
            </a:extLst>
          </p:cNvPr>
          <p:cNvCxnSpPr>
            <a:cxnSpLocks/>
          </p:cNvCxnSpPr>
          <p:nvPr/>
        </p:nvCxnSpPr>
        <p:spPr>
          <a:xfrm flipH="1">
            <a:off x="4016928" y="159522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0E5C34-26FA-EBEF-B80B-5C3BAD0D7C22}"/>
              </a:ext>
            </a:extLst>
          </p:cNvPr>
          <p:cNvCxnSpPr>
            <a:cxnSpLocks/>
          </p:cNvCxnSpPr>
          <p:nvPr/>
        </p:nvCxnSpPr>
        <p:spPr>
          <a:xfrm flipH="1">
            <a:off x="2890289" y="1595221"/>
            <a:ext cx="1121257" cy="377296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91000B0-EA21-1794-88D4-F797DD70DE26}"/>
              </a:ext>
            </a:extLst>
          </p:cNvPr>
          <p:cNvCxnSpPr>
            <a:cxnSpLocks/>
          </p:cNvCxnSpPr>
          <p:nvPr/>
        </p:nvCxnSpPr>
        <p:spPr>
          <a:xfrm flipH="1">
            <a:off x="1752047" y="536363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F8C3BB1-B4DC-D16C-D514-AD7B1F1A0198}"/>
              </a:ext>
            </a:extLst>
          </p:cNvPr>
          <p:cNvSpPr txBox="1"/>
          <p:nvPr/>
        </p:nvSpPr>
        <p:spPr>
          <a:xfrm>
            <a:off x="234041" y="228597"/>
            <a:ext cx="821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Private Linear Broadcast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1DE7F-E3E5-1594-A81B-9ECCCE36C4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1745" y="4782887"/>
            <a:ext cx="241300" cy="939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20AEA5-A76B-6D60-1D0D-07EA1517D81A}"/>
              </a:ext>
            </a:extLst>
          </p:cNvPr>
          <p:cNvGrpSpPr/>
          <p:nvPr/>
        </p:nvGrpSpPr>
        <p:grpSpPr>
          <a:xfrm>
            <a:off x="2438445" y="3123146"/>
            <a:ext cx="7315111" cy="611708"/>
            <a:chOff x="2438445" y="3123146"/>
            <a:chExt cx="7315111" cy="611708"/>
          </a:xfrm>
        </p:grpSpPr>
        <p:sp>
          <p:nvSpPr>
            <p:cNvPr id="2" name="Rectangular Callout 1">
              <a:extLst>
                <a:ext uri="{FF2B5EF4-FFF2-40B4-BE49-F238E27FC236}">
                  <a16:creationId xmlns:a16="http://schemas.microsoft.com/office/drawing/2014/main" id="{63556AA7-9F2A-C85B-7F23-4C1AC6257456}"/>
                </a:ext>
              </a:extLst>
            </p:cNvPr>
            <p:cNvSpPr/>
            <p:nvPr/>
          </p:nvSpPr>
          <p:spPr>
            <a:xfrm>
              <a:off x="2438445" y="3123146"/>
              <a:ext cx="7315111" cy="611708"/>
            </a:xfrm>
            <a:prstGeom prst="wedgeRectCallout">
              <a:avLst>
                <a:gd name="adj1" fmla="val -57542"/>
                <a:gd name="adj2" fmla="val 30090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</a:rPr>
                <a:t>Message-hiding security means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5F12D5-1D0F-5B68-89D0-0F2093922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38375" y="3194050"/>
              <a:ext cx="1727200" cy="46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058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B2214B-20C7-D8C3-AB43-8650F906E1EC}"/>
              </a:ext>
            </a:extLst>
          </p:cNvPr>
          <p:cNvCxnSpPr>
            <a:cxnSpLocks/>
          </p:cNvCxnSpPr>
          <p:nvPr/>
        </p:nvCxnSpPr>
        <p:spPr>
          <a:xfrm flipH="1">
            <a:off x="9689891" y="2557670"/>
            <a:ext cx="1156460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66FF60-D110-1AC4-A328-ACACB38C1794}"/>
              </a:ext>
            </a:extLst>
          </p:cNvPr>
          <p:cNvCxnSpPr>
            <a:cxnSpLocks/>
          </p:cNvCxnSpPr>
          <p:nvPr/>
        </p:nvCxnSpPr>
        <p:spPr>
          <a:xfrm flipH="1">
            <a:off x="8556624" y="2557670"/>
            <a:ext cx="1133267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4B37EA-23E7-0209-C96A-268AF98B3FD3}"/>
              </a:ext>
            </a:extLst>
          </p:cNvPr>
          <p:cNvCxnSpPr>
            <a:cxnSpLocks/>
          </p:cNvCxnSpPr>
          <p:nvPr/>
        </p:nvCxnSpPr>
        <p:spPr>
          <a:xfrm flipH="1">
            <a:off x="7423357" y="2556851"/>
            <a:ext cx="1133267" cy="1112487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B3BFC1-1448-13FB-DCF5-CA3B6F557F95}"/>
              </a:ext>
            </a:extLst>
          </p:cNvPr>
          <p:cNvCxnSpPr>
            <a:cxnSpLocks/>
          </p:cNvCxnSpPr>
          <p:nvPr/>
        </p:nvCxnSpPr>
        <p:spPr>
          <a:xfrm flipH="1" flipV="1">
            <a:off x="6300854" y="1584136"/>
            <a:ext cx="1122503" cy="209235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8965A7-1F37-423C-BA1A-6BA719ACCC7A}"/>
              </a:ext>
            </a:extLst>
          </p:cNvPr>
          <p:cNvCxnSpPr>
            <a:cxnSpLocks/>
          </p:cNvCxnSpPr>
          <p:nvPr/>
        </p:nvCxnSpPr>
        <p:spPr>
          <a:xfrm flipH="1">
            <a:off x="5155992" y="1584136"/>
            <a:ext cx="1144862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8A83C4-8E7C-B9CC-9F77-23170648CD15}"/>
              </a:ext>
            </a:extLst>
          </p:cNvPr>
          <p:cNvCxnSpPr>
            <a:cxnSpLocks/>
          </p:cNvCxnSpPr>
          <p:nvPr/>
        </p:nvCxnSpPr>
        <p:spPr>
          <a:xfrm flipH="1">
            <a:off x="4016928" y="159522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0E5C34-26FA-EBEF-B80B-5C3BAD0D7C22}"/>
              </a:ext>
            </a:extLst>
          </p:cNvPr>
          <p:cNvCxnSpPr>
            <a:cxnSpLocks/>
          </p:cNvCxnSpPr>
          <p:nvPr/>
        </p:nvCxnSpPr>
        <p:spPr>
          <a:xfrm flipH="1">
            <a:off x="2890289" y="1595221"/>
            <a:ext cx="1121257" cy="377296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91000B0-EA21-1794-88D4-F797DD70DE26}"/>
              </a:ext>
            </a:extLst>
          </p:cNvPr>
          <p:cNvCxnSpPr>
            <a:cxnSpLocks/>
          </p:cNvCxnSpPr>
          <p:nvPr/>
        </p:nvCxnSpPr>
        <p:spPr>
          <a:xfrm flipH="1">
            <a:off x="1752047" y="536363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p-Down Arrow 1">
            <a:extLst>
              <a:ext uri="{FF2B5EF4-FFF2-40B4-BE49-F238E27FC236}">
                <a16:creationId xmlns:a16="http://schemas.microsoft.com/office/drawing/2014/main" id="{6331F69D-3275-0E26-F16A-5C5F6B8B5903}"/>
              </a:ext>
            </a:extLst>
          </p:cNvPr>
          <p:cNvSpPr/>
          <p:nvPr/>
        </p:nvSpPr>
        <p:spPr>
          <a:xfrm>
            <a:off x="10637630" y="3008831"/>
            <a:ext cx="417441" cy="1762539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77AB33-7486-E1AF-5B5C-FA98D8D13D6F}"/>
              </a:ext>
            </a:extLst>
          </p:cNvPr>
          <p:cNvGrpSpPr/>
          <p:nvPr/>
        </p:nvGrpSpPr>
        <p:grpSpPr>
          <a:xfrm>
            <a:off x="1185518" y="1219475"/>
            <a:ext cx="9846364" cy="5620694"/>
            <a:chOff x="1185518" y="1219475"/>
            <a:chExt cx="9846364" cy="562069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4F4A3FA-B78F-3BA3-4889-123B7DBDCE9E}"/>
                </a:ext>
              </a:extLst>
            </p:cNvPr>
            <p:cNvGrpSpPr/>
            <p:nvPr/>
          </p:nvGrpSpPr>
          <p:grpSpPr>
            <a:xfrm>
              <a:off x="3004750" y="5571594"/>
              <a:ext cx="2033617" cy="1252016"/>
              <a:chOff x="4165526" y="625236"/>
              <a:chExt cx="3290985" cy="2026128"/>
            </a:xfrm>
          </p:grpSpPr>
          <p:pic>
            <p:nvPicPr>
              <p:cNvPr id="38" name="Graphic 37" descr="Devil face outline with solid fill">
                <a:extLst>
                  <a:ext uri="{FF2B5EF4-FFF2-40B4-BE49-F238E27FC236}">
                    <a16:creationId xmlns:a16="http://schemas.microsoft.com/office/drawing/2014/main" id="{B1D83A21-C9BD-D920-24D5-811AC5B49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39" name="Graphic 38" descr="Devil face outline with solid fill">
                <a:extLst>
                  <a:ext uri="{FF2B5EF4-FFF2-40B4-BE49-F238E27FC236}">
                    <a16:creationId xmlns:a16="http://schemas.microsoft.com/office/drawing/2014/main" id="{E3FCDC3B-EDB8-5CE0-ADA8-C2F60D97D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6E302ED-0E44-8274-5526-6A041E1253E6}"/>
                </a:ext>
              </a:extLst>
            </p:cNvPr>
            <p:cNvGrpSpPr/>
            <p:nvPr/>
          </p:nvGrpSpPr>
          <p:grpSpPr>
            <a:xfrm>
              <a:off x="7563342" y="5579480"/>
              <a:ext cx="2033617" cy="1252016"/>
              <a:chOff x="4165526" y="625236"/>
              <a:chExt cx="3290985" cy="2026128"/>
            </a:xfrm>
          </p:grpSpPr>
          <p:pic>
            <p:nvPicPr>
              <p:cNvPr id="41" name="Graphic 40" descr="Devil face outline with solid fill">
                <a:extLst>
                  <a:ext uri="{FF2B5EF4-FFF2-40B4-BE49-F238E27FC236}">
                    <a16:creationId xmlns:a16="http://schemas.microsoft.com/office/drawing/2014/main" id="{A4045E40-804A-9C35-9711-F0BC9F124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42" name="Graphic 41" descr="Devil face outline with solid fill">
                <a:extLst>
                  <a:ext uri="{FF2B5EF4-FFF2-40B4-BE49-F238E27FC236}">
                    <a16:creationId xmlns:a16="http://schemas.microsoft.com/office/drawing/2014/main" id="{D1C49EA9-4EDB-57E8-6691-3625BCE97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12331BE-18F0-827D-3286-B7E973944FA7}"/>
                </a:ext>
              </a:extLst>
            </p:cNvPr>
            <p:cNvGrpSpPr/>
            <p:nvPr/>
          </p:nvGrpSpPr>
          <p:grpSpPr>
            <a:xfrm>
              <a:off x="6417733" y="5588153"/>
              <a:ext cx="2033617" cy="1252016"/>
              <a:chOff x="4165526" y="625236"/>
              <a:chExt cx="3290985" cy="2026128"/>
            </a:xfrm>
          </p:grpSpPr>
          <p:pic>
            <p:nvPicPr>
              <p:cNvPr id="52" name="Graphic 51" descr="Devil face outline with solid fill">
                <a:extLst>
                  <a:ext uri="{FF2B5EF4-FFF2-40B4-BE49-F238E27FC236}">
                    <a16:creationId xmlns:a16="http://schemas.microsoft.com/office/drawing/2014/main" id="{116F04F4-8BEC-A62A-BEE3-B5FE78BC6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53" name="Graphic 52" descr="Devil face outline with solid fill">
                <a:extLst>
                  <a:ext uri="{FF2B5EF4-FFF2-40B4-BE49-F238E27FC236}">
                    <a16:creationId xmlns:a16="http://schemas.microsoft.com/office/drawing/2014/main" id="{725920BB-497A-3014-7498-DBE42C588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EECF087-66CF-B383-7B94-781AC1339B35}"/>
                </a:ext>
              </a:extLst>
            </p:cNvPr>
            <p:cNvGrpSpPr/>
            <p:nvPr/>
          </p:nvGrpSpPr>
          <p:grpSpPr>
            <a:xfrm>
              <a:off x="1185518" y="1219475"/>
              <a:ext cx="9846364" cy="5008770"/>
              <a:chOff x="1185518" y="1219475"/>
              <a:chExt cx="9846364" cy="500877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12F0945-B06A-642C-275D-E66F673F5C59}"/>
                  </a:ext>
                </a:extLst>
              </p:cNvPr>
              <p:cNvGrpSpPr/>
              <p:nvPr/>
            </p:nvGrpSpPr>
            <p:grpSpPr>
              <a:xfrm>
                <a:off x="1185518" y="1219475"/>
                <a:ext cx="9846364" cy="5008770"/>
                <a:chOff x="1166193" y="1630293"/>
                <a:chExt cx="9846364" cy="5008770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D5562BA2-C17D-D13E-50EB-C35518680E5D}"/>
                    </a:ext>
                  </a:extLst>
                </p:cNvPr>
                <p:cNvCxnSpPr/>
                <p:nvPr/>
              </p:nvCxnSpPr>
              <p:spPr>
                <a:xfrm>
                  <a:off x="1736035" y="5777948"/>
                  <a:ext cx="909099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6E5933E2-C56B-1BE8-767D-8CED7E9A00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6035" y="1842052"/>
                  <a:ext cx="0" cy="41187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ECF24AEF-6E96-7A8C-0B9D-95A7ABB04E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0505" y="1842052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6EADAA36-9543-9BBD-E0AF-48B464241D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6193" y="1630293"/>
                  <a:ext cx="203420" cy="423791"/>
                </a:xfrm>
                <a:prstGeom prst="rect">
                  <a:avLst/>
                </a:prstGeom>
              </p:spPr>
            </p:pic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A33A1F2-1716-D809-B478-CE8DBCB269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62161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FEC5B0C-B19D-9980-A15E-637B9D1B72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6088548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1CB2076-911F-20D6-1FAC-7EDEFE56D6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355082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13B6B62-8A82-3796-3317-28E9089897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822014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A5C62C2E-EC37-03CE-92B5-C47C84A0A5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48834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161FCD0D-3992-2523-F65D-1EA6A40D40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955281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87A70A6-6D93-DBB9-2036-01464E145B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221815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2E4D151-DF60-B457-ADC5-9EB6DC7401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2688747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9AA3343A-85C7-7B3A-1333-512A2FE265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7109" y="6175408"/>
                  <a:ext cx="271226" cy="440743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7AA5F056-2126-962F-B287-FE8AB875AA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69254" y="6192360"/>
                  <a:ext cx="203420" cy="42379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5BCED3AC-9FB0-77DD-E00A-BC5FE89453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3780" y="6186837"/>
                  <a:ext cx="260901" cy="434835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E7A67AC4-5695-B1C2-6F92-E87EC74CD0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98351" y="6182917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3F1730E1-9FFF-9EBA-800A-ABCAE7D9E2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3685" y="6200087"/>
                  <a:ext cx="295689" cy="434838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C55B8FE6-3883-270E-AFB7-A1FFE85234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86415" y="6186835"/>
                  <a:ext cx="260901" cy="452228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81C85A43-AC42-296C-ACE4-FEDE1671C6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04357" y="6182916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204EF607-38C6-F46A-4D11-5F946DC2D0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54528" y="6182915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2C784B98-2993-B224-70B4-84A0C0349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5115" y="6190144"/>
                  <a:ext cx="417442" cy="434835"/>
                </a:xfrm>
                <a:prstGeom prst="rect">
                  <a:avLst/>
                </a:prstGeom>
              </p:spPr>
            </p:pic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3490C40-D69A-33A9-17FA-A8B3D4B1B681}"/>
                  </a:ext>
                </a:extLst>
              </p:cNvPr>
              <p:cNvSpPr/>
              <p:nvPr/>
            </p:nvSpPr>
            <p:spPr>
              <a:xfrm>
                <a:off x="2508046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9CD5EBE-0F51-CB11-7982-0878DF2EE71A}"/>
                  </a:ext>
                </a:extLst>
              </p:cNvPr>
              <p:cNvSpPr/>
              <p:nvPr/>
            </p:nvSpPr>
            <p:spPr>
              <a:xfrm>
                <a:off x="4786304" y="5658812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EF130E5-0C1B-428C-94FE-53C67D0748F2}"/>
                  </a:ext>
                </a:extLst>
              </p:cNvPr>
              <p:cNvSpPr/>
              <p:nvPr/>
            </p:nvSpPr>
            <p:spPr>
              <a:xfrm>
                <a:off x="5946603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9B8475F-ABE1-BB14-2595-4CCA7D5B5AE3}"/>
                  </a:ext>
                </a:extLst>
              </p:cNvPr>
              <p:cNvSpPr/>
              <p:nvPr/>
            </p:nvSpPr>
            <p:spPr>
              <a:xfrm>
                <a:off x="9335371" y="564814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A548B68-4A6F-1194-D91B-71853471718F}"/>
              </a:ext>
            </a:extLst>
          </p:cNvPr>
          <p:cNvSpPr txBox="1"/>
          <p:nvPr/>
        </p:nvSpPr>
        <p:spPr>
          <a:xfrm>
            <a:off x="234041" y="228597"/>
            <a:ext cx="821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Private Linear Broadcast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94D10-2C4A-67EC-832E-61383D579E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1745" y="4782887"/>
            <a:ext cx="241300" cy="9398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F8A088-E23F-77F3-625A-C4CA226CE493}"/>
              </a:ext>
            </a:extLst>
          </p:cNvPr>
          <p:cNvGrpSpPr/>
          <p:nvPr/>
        </p:nvGrpSpPr>
        <p:grpSpPr>
          <a:xfrm>
            <a:off x="2502621" y="2869588"/>
            <a:ext cx="7186758" cy="1118824"/>
            <a:chOff x="2502621" y="2869588"/>
            <a:chExt cx="7186758" cy="111882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B3C1BBE-B69F-8C86-E684-6DFE9B421106}"/>
                </a:ext>
              </a:extLst>
            </p:cNvPr>
            <p:cNvGrpSpPr/>
            <p:nvPr/>
          </p:nvGrpSpPr>
          <p:grpSpPr>
            <a:xfrm>
              <a:off x="2502621" y="2869588"/>
              <a:ext cx="7186758" cy="1118824"/>
              <a:chOff x="3713648" y="3628745"/>
              <a:chExt cx="6665839" cy="1118824"/>
            </a:xfrm>
          </p:grpSpPr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3FAC1B0A-475B-C11C-DDB1-FA76B559288B}"/>
                  </a:ext>
                </a:extLst>
              </p:cNvPr>
              <p:cNvSpPr/>
              <p:nvPr/>
            </p:nvSpPr>
            <p:spPr>
              <a:xfrm>
                <a:off x="3713648" y="3628745"/>
                <a:ext cx="6665839" cy="1118824"/>
              </a:xfrm>
              <a:prstGeom prst="wedgeRectCallout">
                <a:avLst>
                  <a:gd name="adj1" fmla="val 65853"/>
                  <a:gd name="adj2" fmla="val 5087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Correctness of decoder. Should be able to trace if         is inverse poly better than  </a:t>
                </a:r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9FF7F78-A2BF-8FBE-C70F-352ECE1DF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3345" y="4314148"/>
                <a:ext cx="520700" cy="304800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97BC05-3C7A-86FC-6A50-3BAA03F53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51553" y="3472441"/>
              <a:ext cx="622300" cy="46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11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>
            <a:extLst>
              <a:ext uri="{FF2B5EF4-FFF2-40B4-BE49-F238E27FC236}">
                <a16:creationId xmlns:a16="http://schemas.microsoft.com/office/drawing/2014/main" id="{3AF01777-F4A3-DCF7-ECBC-B1B3E260856B}"/>
              </a:ext>
            </a:extLst>
          </p:cNvPr>
          <p:cNvGrpSpPr/>
          <p:nvPr/>
        </p:nvGrpSpPr>
        <p:grpSpPr>
          <a:xfrm>
            <a:off x="1185518" y="1219475"/>
            <a:ext cx="9846364" cy="5620694"/>
            <a:chOff x="1185518" y="1219475"/>
            <a:chExt cx="9846364" cy="562069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84EC310-7FD2-8F27-5013-8124756A000C}"/>
                </a:ext>
              </a:extLst>
            </p:cNvPr>
            <p:cNvGrpSpPr/>
            <p:nvPr/>
          </p:nvGrpSpPr>
          <p:grpSpPr>
            <a:xfrm>
              <a:off x="3004750" y="5571594"/>
              <a:ext cx="2033617" cy="1252016"/>
              <a:chOff x="4165526" y="625236"/>
              <a:chExt cx="3290985" cy="2026128"/>
            </a:xfrm>
          </p:grpSpPr>
          <p:pic>
            <p:nvPicPr>
              <p:cNvPr id="135" name="Graphic 134" descr="Devil face outline with solid fill">
                <a:extLst>
                  <a:ext uri="{FF2B5EF4-FFF2-40B4-BE49-F238E27FC236}">
                    <a16:creationId xmlns:a16="http://schemas.microsoft.com/office/drawing/2014/main" id="{3AD96733-A1BD-FE7D-FA13-37F526607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6" name="Graphic 135" descr="Devil face outline with solid fill">
                <a:extLst>
                  <a:ext uri="{FF2B5EF4-FFF2-40B4-BE49-F238E27FC236}">
                    <a16:creationId xmlns:a16="http://schemas.microsoft.com/office/drawing/2014/main" id="{62BAB316-CDAF-AA44-BE68-2C82CE1E0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FB46D55-4A5F-1AA4-A22E-D1408C2ADFF8}"/>
                </a:ext>
              </a:extLst>
            </p:cNvPr>
            <p:cNvGrpSpPr/>
            <p:nvPr/>
          </p:nvGrpSpPr>
          <p:grpSpPr>
            <a:xfrm>
              <a:off x="7563342" y="5579480"/>
              <a:ext cx="2033617" cy="1252016"/>
              <a:chOff x="4165526" y="625236"/>
              <a:chExt cx="3290985" cy="2026128"/>
            </a:xfrm>
          </p:grpSpPr>
          <p:pic>
            <p:nvPicPr>
              <p:cNvPr id="133" name="Graphic 132" descr="Devil face outline with solid fill">
                <a:extLst>
                  <a:ext uri="{FF2B5EF4-FFF2-40B4-BE49-F238E27FC236}">
                    <a16:creationId xmlns:a16="http://schemas.microsoft.com/office/drawing/2014/main" id="{09FA31FF-AA66-343E-1B48-5B3EF34E3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4" name="Graphic 133" descr="Devil face outline with solid fill">
                <a:extLst>
                  <a:ext uri="{FF2B5EF4-FFF2-40B4-BE49-F238E27FC236}">
                    <a16:creationId xmlns:a16="http://schemas.microsoft.com/office/drawing/2014/main" id="{BE33222D-6FA7-3831-7017-CB7D8B369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DFFE054-6D7B-79A7-8DE9-82EC2D499B18}"/>
                </a:ext>
              </a:extLst>
            </p:cNvPr>
            <p:cNvGrpSpPr/>
            <p:nvPr/>
          </p:nvGrpSpPr>
          <p:grpSpPr>
            <a:xfrm>
              <a:off x="6417733" y="5588153"/>
              <a:ext cx="2033617" cy="1252016"/>
              <a:chOff x="4165526" y="625236"/>
              <a:chExt cx="3290985" cy="2026128"/>
            </a:xfrm>
          </p:grpSpPr>
          <p:pic>
            <p:nvPicPr>
              <p:cNvPr id="131" name="Graphic 130" descr="Devil face outline with solid fill">
                <a:extLst>
                  <a:ext uri="{FF2B5EF4-FFF2-40B4-BE49-F238E27FC236}">
                    <a16:creationId xmlns:a16="http://schemas.microsoft.com/office/drawing/2014/main" id="{B64AA835-DA74-C11E-7FE9-7F16A2629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2" name="Graphic 131" descr="Devil face outline with solid fill">
                <a:extLst>
                  <a:ext uri="{FF2B5EF4-FFF2-40B4-BE49-F238E27FC236}">
                    <a16:creationId xmlns:a16="http://schemas.microsoft.com/office/drawing/2014/main" id="{6D2F008E-93B5-7365-7BA4-50DFF3C8F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08B0D67-8EAF-51F0-81CE-9B27A41DCA07}"/>
                </a:ext>
              </a:extLst>
            </p:cNvPr>
            <p:cNvGrpSpPr/>
            <p:nvPr/>
          </p:nvGrpSpPr>
          <p:grpSpPr>
            <a:xfrm>
              <a:off x="1185518" y="1219475"/>
              <a:ext cx="9846364" cy="5008770"/>
              <a:chOff x="1185518" y="1219475"/>
              <a:chExt cx="9846364" cy="5008770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497BAD5-4312-5CC2-8450-ACEAB5DAD488}"/>
                  </a:ext>
                </a:extLst>
              </p:cNvPr>
              <p:cNvGrpSpPr/>
              <p:nvPr/>
            </p:nvGrpSpPr>
            <p:grpSpPr>
              <a:xfrm>
                <a:off x="1185518" y="1219475"/>
                <a:ext cx="9846364" cy="5008770"/>
                <a:chOff x="1166193" y="1630293"/>
                <a:chExt cx="9846364" cy="5008770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9D26414-9F42-AF4B-A1B5-7B9B29B61FFD}"/>
                    </a:ext>
                  </a:extLst>
                </p:cNvPr>
                <p:cNvCxnSpPr/>
                <p:nvPr/>
              </p:nvCxnSpPr>
              <p:spPr>
                <a:xfrm>
                  <a:off x="1736035" y="5777948"/>
                  <a:ext cx="909099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3060B94D-9D94-4A8E-CCD5-369E3E898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6035" y="1842052"/>
                  <a:ext cx="0" cy="41187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6A2819A-8FD2-4154-86AC-CF64D8721D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0505" y="1842052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48FDEDCB-5AF4-6941-4403-FAA8B458EE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6193" y="1630293"/>
                  <a:ext cx="203420" cy="423791"/>
                </a:xfrm>
                <a:prstGeom prst="rect">
                  <a:avLst/>
                </a:prstGeom>
              </p:spPr>
            </p:pic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4BAADCAE-D959-8388-57B4-2E93197F03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62161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30C328C-339D-06A7-0302-6A07227A6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6088548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54D4F712-85CC-0EA5-2EB3-D8A5CD9D2A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355082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5DAE51C7-16EA-FE97-A71D-0809CF0116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822014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C7B16F96-196D-F715-4B57-901EF89BD1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48834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79E83657-A023-BE34-E46F-47F96FDBB0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955281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5881A35-1B23-17C3-FB08-8513B1E7F2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221815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C78057D-02B0-4695-50A0-919C9F05E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2688747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8024C833-29DC-A56A-E7ED-14F2D3B9F5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7109" y="6175408"/>
                  <a:ext cx="271226" cy="440743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985BD977-3F33-E704-7E59-1160468ACD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69254" y="6192360"/>
                  <a:ext cx="203420" cy="423791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EB26C47D-A754-4D0B-1E67-9655D2EC28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3780" y="6186837"/>
                  <a:ext cx="260901" cy="434835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A1C30D0C-79C1-ECA4-9DEE-6A491E3724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98351" y="6182917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6589D877-3ACC-7416-002A-759C7A40E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3685" y="6200087"/>
                  <a:ext cx="295689" cy="434838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5725548D-6626-4D61-1D22-92C92D653D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86415" y="6186835"/>
                  <a:ext cx="260901" cy="452228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63194C53-5366-B8BF-9138-3205C8D15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04357" y="6182916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F711876B-2970-AEE2-4E90-5F39523710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54528" y="6182915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0622BD71-C72D-B3D2-CD0D-FA38597B6C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5115" y="6190144"/>
                  <a:ext cx="417442" cy="434835"/>
                </a:xfrm>
                <a:prstGeom prst="rect">
                  <a:avLst/>
                </a:prstGeom>
              </p:spPr>
            </p:pic>
          </p:grp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6C9483E-03ED-7D2C-4219-E04A5268431B}"/>
                  </a:ext>
                </a:extLst>
              </p:cNvPr>
              <p:cNvSpPr/>
              <p:nvPr/>
            </p:nvSpPr>
            <p:spPr>
              <a:xfrm>
                <a:off x="2508046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9222033-16E7-946A-D97F-CA3975B6E8D6}"/>
                  </a:ext>
                </a:extLst>
              </p:cNvPr>
              <p:cNvSpPr/>
              <p:nvPr/>
            </p:nvSpPr>
            <p:spPr>
              <a:xfrm>
                <a:off x="4786304" y="5658812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32B370C-92D2-9072-B0CD-6A45C9EFFF2C}"/>
                  </a:ext>
                </a:extLst>
              </p:cNvPr>
              <p:cNvSpPr/>
              <p:nvPr/>
            </p:nvSpPr>
            <p:spPr>
              <a:xfrm>
                <a:off x="5946603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DE3D8E7-A7BA-41ED-A013-CA3450014A29}"/>
                  </a:ext>
                </a:extLst>
              </p:cNvPr>
              <p:cNvSpPr/>
              <p:nvPr/>
            </p:nvSpPr>
            <p:spPr>
              <a:xfrm>
                <a:off x="9335371" y="564814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B2214B-20C7-D8C3-AB43-8650F906E1EC}"/>
              </a:ext>
            </a:extLst>
          </p:cNvPr>
          <p:cNvCxnSpPr>
            <a:cxnSpLocks/>
          </p:cNvCxnSpPr>
          <p:nvPr/>
        </p:nvCxnSpPr>
        <p:spPr>
          <a:xfrm flipH="1">
            <a:off x="9689891" y="2557670"/>
            <a:ext cx="1156460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66FF60-D110-1AC4-A328-ACACB38C1794}"/>
              </a:ext>
            </a:extLst>
          </p:cNvPr>
          <p:cNvCxnSpPr>
            <a:cxnSpLocks/>
          </p:cNvCxnSpPr>
          <p:nvPr/>
        </p:nvCxnSpPr>
        <p:spPr>
          <a:xfrm flipH="1">
            <a:off x="8556624" y="2557670"/>
            <a:ext cx="1133267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4B37EA-23E7-0209-C96A-268AF98B3FD3}"/>
              </a:ext>
            </a:extLst>
          </p:cNvPr>
          <p:cNvCxnSpPr>
            <a:cxnSpLocks/>
          </p:cNvCxnSpPr>
          <p:nvPr/>
        </p:nvCxnSpPr>
        <p:spPr>
          <a:xfrm flipH="1">
            <a:off x="7423357" y="2556851"/>
            <a:ext cx="1133267" cy="1112487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B3BFC1-1448-13FB-DCF5-CA3B6F557F95}"/>
              </a:ext>
            </a:extLst>
          </p:cNvPr>
          <p:cNvCxnSpPr>
            <a:cxnSpLocks/>
          </p:cNvCxnSpPr>
          <p:nvPr/>
        </p:nvCxnSpPr>
        <p:spPr>
          <a:xfrm flipH="1" flipV="1">
            <a:off x="6300854" y="1584136"/>
            <a:ext cx="1122503" cy="209235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8965A7-1F37-423C-BA1A-6BA719ACCC7A}"/>
              </a:ext>
            </a:extLst>
          </p:cNvPr>
          <p:cNvCxnSpPr>
            <a:cxnSpLocks/>
          </p:cNvCxnSpPr>
          <p:nvPr/>
        </p:nvCxnSpPr>
        <p:spPr>
          <a:xfrm flipH="1">
            <a:off x="5155992" y="1584136"/>
            <a:ext cx="1144862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8A83C4-8E7C-B9CC-9F77-23170648CD15}"/>
              </a:ext>
            </a:extLst>
          </p:cNvPr>
          <p:cNvCxnSpPr>
            <a:cxnSpLocks/>
          </p:cNvCxnSpPr>
          <p:nvPr/>
        </p:nvCxnSpPr>
        <p:spPr>
          <a:xfrm flipH="1">
            <a:off x="4016928" y="159522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0E5C34-26FA-EBEF-B80B-5C3BAD0D7C22}"/>
              </a:ext>
            </a:extLst>
          </p:cNvPr>
          <p:cNvCxnSpPr>
            <a:cxnSpLocks/>
          </p:cNvCxnSpPr>
          <p:nvPr/>
        </p:nvCxnSpPr>
        <p:spPr>
          <a:xfrm flipH="1">
            <a:off x="2890289" y="1595221"/>
            <a:ext cx="1121257" cy="377296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91000B0-EA21-1794-88D4-F797DD70DE26}"/>
              </a:ext>
            </a:extLst>
          </p:cNvPr>
          <p:cNvCxnSpPr>
            <a:cxnSpLocks/>
          </p:cNvCxnSpPr>
          <p:nvPr/>
        </p:nvCxnSpPr>
        <p:spPr>
          <a:xfrm flipH="1">
            <a:off x="1752047" y="536363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367B68-F94D-3AD4-23E9-89B296CF7AF4}"/>
              </a:ext>
            </a:extLst>
          </p:cNvPr>
          <p:cNvCxnSpPr/>
          <p:nvPr/>
        </p:nvCxnSpPr>
        <p:spPr>
          <a:xfrm>
            <a:off x="9596959" y="2398644"/>
            <a:ext cx="1249392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ED4C83-870B-B505-E42B-3FE136F7ADFE}"/>
              </a:ext>
            </a:extLst>
          </p:cNvPr>
          <p:cNvCxnSpPr/>
          <p:nvPr/>
        </p:nvCxnSpPr>
        <p:spPr>
          <a:xfrm>
            <a:off x="9596959" y="2696818"/>
            <a:ext cx="1249392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715411-6C99-C623-DBAC-172C45DB75C9}"/>
              </a:ext>
            </a:extLst>
          </p:cNvPr>
          <p:cNvGrpSpPr/>
          <p:nvPr/>
        </p:nvGrpSpPr>
        <p:grpSpPr>
          <a:xfrm>
            <a:off x="2536831" y="3123146"/>
            <a:ext cx="7118339" cy="611708"/>
            <a:chOff x="2135712" y="6146906"/>
            <a:chExt cx="7118339" cy="611708"/>
          </a:xfrm>
        </p:grpSpPr>
        <p:sp>
          <p:nvSpPr>
            <p:cNvPr id="2" name="Rectangular Callout 1">
              <a:extLst>
                <a:ext uri="{FF2B5EF4-FFF2-40B4-BE49-F238E27FC236}">
                  <a16:creationId xmlns:a16="http://schemas.microsoft.com/office/drawing/2014/main" id="{63556AA7-9F2A-C85B-7F23-4C1AC6257456}"/>
                </a:ext>
              </a:extLst>
            </p:cNvPr>
            <p:cNvSpPr/>
            <p:nvPr/>
          </p:nvSpPr>
          <p:spPr>
            <a:xfrm>
              <a:off x="2135712" y="6146906"/>
              <a:ext cx="7118339" cy="611708"/>
            </a:xfrm>
            <a:prstGeom prst="wedgeRectCallout">
              <a:avLst>
                <a:gd name="adj1" fmla="val 49367"/>
                <a:gd name="adj2" fmla="val -10421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</a:rPr>
                <a:t>Normal-hiding security means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8EEC74-BABF-73AA-9F47-90BBA966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19695" y="6315122"/>
              <a:ext cx="1701800" cy="3175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8C93549-462E-2BFA-CA4F-35D5612CC76E}"/>
              </a:ext>
            </a:extLst>
          </p:cNvPr>
          <p:cNvSpPr txBox="1"/>
          <p:nvPr/>
        </p:nvSpPr>
        <p:spPr>
          <a:xfrm>
            <a:off x="234041" y="228597"/>
            <a:ext cx="821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Private Linear Broadcast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0A9F5-8BEB-B260-3E5A-D52C15A9DF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1745" y="4782887"/>
            <a:ext cx="241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8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Cell Tower outline">
            <a:extLst>
              <a:ext uri="{FF2B5EF4-FFF2-40B4-BE49-F238E27FC236}">
                <a16:creationId xmlns:a16="http://schemas.microsoft.com/office/drawing/2014/main" id="{749E693A-3F2D-A8C7-C9AA-55A559441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307" y="2754088"/>
            <a:ext cx="2345871" cy="2345871"/>
          </a:xfrm>
          <a:prstGeom prst="rect">
            <a:avLst/>
          </a:prstGeom>
        </p:spPr>
      </p:pic>
      <p:pic>
        <p:nvPicPr>
          <p:cNvPr id="22" name="Graphic 21" descr="Radio outline">
            <a:extLst>
              <a:ext uri="{FF2B5EF4-FFF2-40B4-BE49-F238E27FC236}">
                <a16:creationId xmlns:a16="http://schemas.microsoft.com/office/drawing/2014/main" id="{31A2D895-2956-6915-FC4E-DDAAC7EDA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900" y="419101"/>
            <a:ext cx="1600200" cy="1600200"/>
          </a:xfrm>
          <a:prstGeom prst="rect">
            <a:avLst/>
          </a:prstGeom>
        </p:spPr>
      </p:pic>
      <p:pic>
        <p:nvPicPr>
          <p:cNvPr id="25" name="Graphic 24" descr="Radio outline">
            <a:extLst>
              <a:ext uri="{FF2B5EF4-FFF2-40B4-BE49-F238E27FC236}">
                <a16:creationId xmlns:a16="http://schemas.microsoft.com/office/drawing/2014/main" id="{9C4DBB7A-7147-9619-DBA0-E9009A689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900" y="1948547"/>
            <a:ext cx="1600200" cy="1600200"/>
          </a:xfrm>
          <a:prstGeom prst="rect">
            <a:avLst/>
          </a:prstGeom>
        </p:spPr>
      </p:pic>
      <p:pic>
        <p:nvPicPr>
          <p:cNvPr id="26" name="Graphic 25" descr="Radio outline">
            <a:extLst>
              <a:ext uri="{FF2B5EF4-FFF2-40B4-BE49-F238E27FC236}">
                <a16:creationId xmlns:a16="http://schemas.microsoft.com/office/drawing/2014/main" id="{67BB4288-A1B8-BFC6-644E-E5E6800FD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900" y="3510644"/>
            <a:ext cx="1600200" cy="1600200"/>
          </a:xfrm>
          <a:prstGeom prst="rect">
            <a:avLst/>
          </a:prstGeom>
        </p:spPr>
      </p:pic>
      <p:pic>
        <p:nvPicPr>
          <p:cNvPr id="27" name="Graphic 26" descr="Radio outline">
            <a:extLst>
              <a:ext uri="{FF2B5EF4-FFF2-40B4-BE49-F238E27FC236}">
                <a16:creationId xmlns:a16="http://schemas.microsoft.com/office/drawing/2014/main" id="{EF876CB3-7D4A-EE10-84DC-0F348F96C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900" y="5110844"/>
            <a:ext cx="1600200" cy="1600200"/>
          </a:xfrm>
          <a:prstGeom prst="rect">
            <a:avLst/>
          </a:prstGeom>
        </p:spPr>
      </p:pic>
      <p:pic>
        <p:nvPicPr>
          <p:cNvPr id="35" name="Graphic 34" descr="Music outline">
            <a:extLst>
              <a:ext uri="{FF2B5EF4-FFF2-40B4-BE49-F238E27FC236}">
                <a16:creationId xmlns:a16="http://schemas.microsoft.com/office/drawing/2014/main" id="{D1B8A760-CC1C-3ACE-F6F9-87CD80588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46332" y="3208564"/>
            <a:ext cx="914400" cy="9144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F28FEB0-9BA7-714E-41B7-4C09002D1B50}"/>
              </a:ext>
            </a:extLst>
          </p:cNvPr>
          <p:cNvCxnSpPr>
            <a:cxnSpLocks/>
          </p:cNvCxnSpPr>
          <p:nvPr/>
        </p:nvCxnSpPr>
        <p:spPr>
          <a:xfrm flipV="1">
            <a:off x="3377297" y="1621983"/>
            <a:ext cx="1278724" cy="15205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5A7F8E-E2C9-534E-9338-5652007FEC13}"/>
              </a:ext>
            </a:extLst>
          </p:cNvPr>
          <p:cNvCxnSpPr>
            <a:cxnSpLocks/>
          </p:cNvCxnSpPr>
          <p:nvPr/>
        </p:nvCxnSpPr>
        <p:spPr>
          <a:xfrm flipV="1">
            <a:off x="3770257" y="2872468"/>
            <a:ext cx="885764" cy="6497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909D977-423F-F643-6B9B-8995CFE132C7}"/>
              </a:ext>
            </a:extLst>
          </p:cNvPr>
          <p:cNvCxnSpPr>
            <a:cxnSpLocks/>
          </p:cNvCxnSpPr>
          <p:nvPr/>
        </p:nvCxnSpPr>
        <p:spPr>
          <a:xfrm>
            <a:off x="3760732" y="3976690"/>
            <a:ext cx="889622" cy="4823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ECBB176-3B7D-362E-9255-AD4B889FE5AA}"/>
              </a:ext>
            </a:extLst>
          </p:cNvPr>
          <p:cNvCxnSpPr>
            <a:cxnSpLocks/>
          </p:cNvCxnSpPr>
          <p:nvPr/>
        </p:nvCxnSpPr>
        <p:spPr>
          <a:xfrm>
            <a:off x="3377297" y="4217875"/>
            <a:ext cx="1145720" cy="16930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 descr="Devil face outline with solid fill">
            <a:extLst>
              <a:ext uri="{FF2B5EF4-FFF2-40B4-BE49-F238E27FC236}">
                <a16:creationId xmlns:a16="http://schemas.microsoft.com/office/drawing/2014/main" id="{FBCCC622-1994-FD55-4661-B14106A971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14757" y="3126923"/>
            <a:ext cx="1600199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58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>
            <a:extLst>
              <a:ext uri="{FF2B5EF4-FFF2-40B4-BE49-F238E27FC236}">
                <a16:creationId xmlns:a16="http://schemas.microsoft.com/office/drawing/2014/main" id="{3AF01777-F4A3-DCF7-ECBC-B1B3E260856B}"/>
              </a:ext>
            </a:extLst>
          </p:cNvPr>
          <p:cNvGrpSpPr/>
          <p:nvPr/>
        </p:nvGrpSpPr>
        <p:grpSpPr>
          <a:xfrm>
            <a:off x="1185518" y="1219475"/>
            <a:ext cx="9846364" cy="5620694"/>
            <a:chOff x="1185518" y="1219475"/>
            <a:chExt cx="9846364" cy="562069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84EC310-7FD2-8F27-5013-8124756A000C}"/>
                </a:ext>
              </a:extLst>
            </p:cNvPr>
            <p:cNvGrpSpPr/>
            <p:nvPr/>
          </p:nvGrpSpPr>
          <p:grpSpPr>
            <a:xfrm>
              <a:off x="3004750" y="5571594"/>
              <a:ext cx="2033617" cy="1252016"/>
              <a:chOff x="4165526" y="625236"/>
              <a:chExt cx="3290985" cy="2026128"/>
            </a:xfrm>
          </p:grpSpPr>
          <p:pic>
            <p:nvPicPr>
              <p:cNvPr id="135" name="Graphic 134" descr="Devil face outline with solid fill">
                <a:extLst>
                  <a:ext uri="{FF2B5EF4-FFF2-40B4-BE49-F238E27FC236}">
                    <a16:creationId xmlns:a16="http://schemas.microsoft.com/office/drawing/2014/main" id="{3AD96733-A1BD-FE7D-FA13-37F526607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6" name="Graphic 135" descr="Devil face outline with solid fill">
                <a:extLst>
                  <a:ext uri="{FF2B5EF4-FFF2-40B4-BE49-F238E27FC236}">
                    <a16:creationId xmlns:a16="http://schemas.microsoft.com/office/drawing/2014/main" id="{62BAB316-CDAF-AA44-BE68-2C82CE1E0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FB46D55-4A5F-1AA4-A22E-D1408C2ADFF8}"/>
                </a:ext>
              </a:extLst>
            </p:cNvPr>
            <p:cNvGrpSpPr/>
            <p:nvPr/>
          </p:nvGrpSpPr>
          <p:grpSpPr>
            <a:xfrm>
              <a:off x="7563342" y="5579480"/>
              <a:ext cx="2033617" cy="1252016"/>
              <a:chOff x="4165526" y="625236"/>
              <a:chExt cx="3290985" cy="2026128"/>
            </a:xfrm>
          </p:grpSpPr>
          <p:pic>
            <p:nvPicPr>
              <p:cNvPr id="133" name="Graphic 132" descr="Devil face outline with solid fill">
                <a:extLst>
                  <a:ext uri="{FF2B5EF4-FFF2-40B4-BE49-F238E27FC236}">
                    <a16:creationId xmlns:a16="http://schemas.microsoft.com/office/drawing/2014/main" id="{09FA31FF-AA66-343E-1B48-5B3EF34E3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4" name="Graphic 133" descr="Devil face outline with solid fill">
                <a:extLst>
                  <a:ext uri="{FF2B5EF4-FFF2-40B4-BE49-F238E27FC236}">
                    <a16:creationId xmlns:a16="http://schemas.microsoft.com/office/drawing/2014/main" id="{BE33222D-6FA7-3831-7017-CB7D8B369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DFFE054-6D7B-79A7-8DE9-82EC2D499B18}"/>
                </a:ext>
              </a:extLst>
            </p:cNvPr>
            <p:cNvGrpSpPr/>
            <p:nvPr/>
          </p:nvGrpSpPr>
          <p:grpSpPr>
            <a:xfrm>
              <a:off x="6417733" y="5588153"/>
              <a:ext cx="2033617" cy="1252016"/>
              <a:chOff x="4165526" y="625236"/>
              <a:chExt cx="3290985" cy="2026128"/>
            </a:xfrm>
          </p:grpSpPr>
          <p:pic>
            <p:nvPicPr>
              <p:cNvPr id="131" name="Graphic 130" descr="Devil face outline with solid fill">
                <a:extLst>
                  <a:ext uri="{FF2B5EF4-FFF2-40B4-BE49-F238E27FC236}">
                    <a16:creationId xmlns:a16="http://schemas.microsoft.com/office/drawing/2014/main" id="{B64AA835-DA74-C11E-7FE9-7F16A2629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2" name="Graphic 131" descr="Devil face outline with solid fill">
                <a:extLst>
                  <a:ext uri="{FF2B5EF4-FFF2-40B4-BE49-F238E27FC236}">
                    <a16:creationId xmlns:a16="http://schemas.microsoft.com/office/drawing/2014/main" id="{6D2F008E-93B5-7365-7BA4-50DFF3C8F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08B0D67-8EAF-51F0-81CE-9B27A41DCA07}"/>
                </a:ext>
              </a:extLst>
            </p:cNvPr>
            <p:cNvGrpSpPr/>
            <p:nvPr/>
          </p:nvGrpSpPr>
          <p:grpSpPr>
            <a:xfrm>
              <a:off x="1185518" y="1219475"/>
              <a:ext cx="9846364" cy="5008770"/>
              <a:chOff x="1185518" y="1219475"/>
              <a:chExt cx="9846364" cy="5008770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497BAD5-4312-5CC2-8450-ACEAB5DAD488}"/>
                  </a:ext>
                </a:extLst>
              </p:cNvPr>
              <p:cNvGrpSpPr/>
              <p:nvPr/>
            </p:nvGrpSpPr>
            <p:grpSpPr>
              <a:xfrm>
                <a:off x="1185518" y="1219475"/>
                <a:ext cx="9846364" cy="5008770"/>
                <a:chOff x="1166193" y="1630293"/>
                <a:chExt cx="9846364" cy="5008770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9D26414-9F42-AF4B-A1B5-7B9B29B61FFD}"/>
                    </a:ext>
                  </a:extLst>
                </p:cNvPr>
                <p:cNvCxnSpPr/>
                <p:nvPr/>
              </p:nvCxnSpPr>
              <p:spPr>
                <a:xfrm>
                  <a:off x="1736035" y="5777948"/>
                  <a:ext cx="909099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3060B94D-9D94-4A8E-CCD5-369E3E898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6035" y="1842052"/>
                  <a:ext cx="0" cy="41187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6A2819A-8FD2-4154-86AC-CF64D8721D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0505" y="1842052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48FDEDCB-5AF4-6941-4403-FAA8B458EE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6193" y="1630293"/>
                  <a:ext cx="203420" cy="423791"/>
                </a:xfrm>
                <a:prstGeom prst="rect">
                  <a:avLst/>
                </a:prstGeom>
              </p:spPr>
            </p:pic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4BAADCAE-D959-8388-57B4-2E93197F03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62161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30C328C-339D-06A7-0302-6A07227A6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6088548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54D4F712-85CC-0EA5-2EB3-D8A5CD9D2A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355082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5DAE51C7-16EA-FE97-A71D-0809CF0116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822014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C7B16F96-196D-F715-4B57-901EF89BD1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48834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79E83657-A023-BE34-E46F-47F96FDBB0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955281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5881A35-1B23-17C3-FB08-8513B1E7F2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221815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C78057D-02B0-4695-50A0-919C9F05E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2688747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8024C833-29DC-A56A-E7ED-14F2D3B9F5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7109" y="6175408"/>
                  <a:ext cx="271226" cy="440743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985BD977-3F33-E704-7E59-1160468ACD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69254" y="6192360"/>
                  <a:ext cx="203420" cy="423791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EB26C47D-A754-4D0B-1E67-9655D2EC28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3780" y="6186837"/>
                  <a:ext cx="260901" cy="434835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A1C30D0C-79C1-ECA4-9DEE-6A491E3724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98351" y="6182917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6589D877-3ACC-7416-002A-759C7A40E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3685" y="6200087"/>
                  <a:ext cx="295689" cy="434838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5725548D-6626-4D61-1D22-92C92D653D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86415" y="6186835"/>
                  <a:ext cx="260901" cy="452228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63194C53-5366-B8BF-9138-3205C8D15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04357" y="6182916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F711876B-2970-AEE2-4E90-5F39523710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54528" y="6182915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0622BD71-C72D-B3D2-CD0D-FA38597B6C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5115" y="6190144"/>
                  <a:ext cx="417442" cy="434835"/>
                </a:xfrm>
                <a:prstGeom prst="rect">
                  <a:avLst/>
                </a:prstGeom>
              </p:spPr>
            </p:pic>
          </p:grp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6C9483E-03ED-7D2C-4219-E04A5268431B}"/>
                  </a:ext>
                </a:extLst>
              </p:cNvPr>
              <p:cNvSpPr/>
              <p:nvPr/>
            </p:nvSpPr>
            <p:spPr>
              <a:xfrm>
                <a:off x="2508046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9222033-16E7-946A-D97F-CA3975B6E8D6}"/>
                  </a:ext>
                </a:extLst>
              </p:cNvPr>
              <p:cNvSpPr/>
              <p:nvPr/>
            </p:nvSpPr>
            <p:spPr>
              <a:xfrm>
                <a:off x="4786304" y="5658812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32B370C-92D2-9072-B0CD-6A45C9EFFF2C}"/>
                  </a:ext>
                </a:extLst>
              </p:cNvPr>
              <p:cNvSpPr/>
              <p:nvPr/>
            </p:nvSpPr>
            <p:spPr>
              <a:xfrm>
                <a:off x="5946603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DE3D8E7-A7BA-41ED-A013-CA3450014A29}"/>
                  </a:ext>
                </a:extLst>
              </p:cNvPr>
              <p:cNvSpPr/>
              <p:nvPr/>
            </p:nvSpPr>
            <p:spPr>
              <a:xfrm>
                <a:off x="9335371" y="564814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B2214B-20C7-D8C3-AB43-8650F906E1EC}"/>
              </a:ext>
            </a:extLst>
          </p:cNvPr>
          <p:cNvCxnSpPr>
            <a:cxnSpLocks/>
          </p:cNvCxnSpPr>
          <p:nvPr/>
        </p:nvCxnSpPr>
        <p:spPr>
          <a:xfrm flipH="1">
            <a:off x="9689891" y="2557670"/>
            <a:ext cx="1156460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66FF60-D110-1AC4-A328-ACACB38C1794}"/>
              </a:ext>
            </a:extLst>
          </p:cNvPr>
          <p:cNvCxnSpPr>
            <a:cxnSpLocks/>
          </p:cNvCxnSpPr>
          <p:nvPr/>
        </p:nvCxnSpPr>
        <p:spPr>
          <a:xfrm flipH="1">
            <a:off x="8556624" y="2557670"/>
            <a:ext cx="1133267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4B37EA-23E7-0209-C96A-268AF98B3FD3}"/>
              </a:ext>
            </a:extLst>
          </p:cNvPr>
          <p:cNvCxnSpPr>
            <a:cxnSpLocks/>
          </p:cNvCxnSpPr>
          <p:nvPr/>
        </p:nvCxnSpPr>
        <p:spPr>
          <a:xfrm flipH="1">
            <a:off x="7423357" y="2556851"/>
            <a:ext cx="1133267" cy="1112487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B3BFC1-1448-13FB-DCF5-CA3B6F557F95}"/>
              </a:ext>
            </a:extLst>
          </p:cNvPr>
          <p:cNvCxnSpPr>
            <a:cxnSpLocks/>
          </p:cNvCxnSpPr>
          <p:nvPr/>
        </p:nvCxnSpPr>
        <p:spPr>
          <a:xfrm flipH="1" flipV="1">
            <a:off x="6300854" y="1584136"/>
            <a:ext cx="1122503" cy="209235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8965A7-1F37-423C-BA1A-6BA719ACCC7A}"/>
              </a:ext>
            </a:extLst>
          </p:cNvPr>
          <p:cNvCxnSpPr>
            <a:cxnSpLocks/>
          </p:cNvCxnSpPr>
          <p:nvPr/>
        </p:nvCxnSpPr>
        <p:spPr>
          <a:xfrm flipH="1">
            <a:off x="5155992" y="1584136"/>
            <a:ext cx="1144862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8A83C4-8E7C-B9CC-9F77-23170648CD15}"/>
              </a:ext>
            </a:extLst>
          </p:cNvPr>
          <p:cNvCxnSpPr>
            <a:cxnSpLocks/>
          </p:cNvCxnSpPr>
          <p:nvPr/>
        </p:nvCxnSpPr>
        <p:spPr>
          <a:xfrm flipH="1">
            <a:off x="4016928" y="159522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0E5C34-26FA-EBEF-B80B-5C3BAD0D7C22}"/>
              </a:ext>
            </a:extLst>
          </p:cNvPr>
          <p:cNvCxnSpPr>
            <a:cxnSpLocks/>
          </p:cNvCxnSpPr>
          <p:nvPr/>
        </p:nvCxnSpPr>
        <p:spPr>
          <a:xfrm flipH="1">
            <a:off x="2890289" y="1595221"/>
            <a:ext cx="1121257" cy="377296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91000B0-EA21-1794-88D4-F797DD70DE26}"/>
              </a:ext>
            </a:extLst>
          </p:cNvPr>
          <p:cNvCxnSpPr>
            <a:cxnSpLocks/>
          </p:cNvCxnSpPr>
          <p:nvPr/>
        </p:nvCxnSpPr>
        <p:spPr>
          <a:xfrm flipH="1">
            <a:off x="1752047" y="536363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367B68-F94D-3AD4-23E9-89B296CF7AF4}"/>
              </a:ext>
            </a:extLst>
          </p:cNvPr>
          <p:cNvCxnSpPr/>
          <p:nvPr/>
        </p:nvCxnSpPr>
        <p:spPr>
          <a:xfrm>
            <a:off x="8498561" y="2398644"/>
            <a:ext cx="1249392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ED4C83-870B-B505-E42B-3FE136F7ADFE}"/>
              </a:ext>
            </a:extLst>
          </p:cNvPr>
          <p:cNvCxnSpPr/>
          <p:nvPr/>
        </p:nvCxnSpPr>
        <p:spPr>
          <a:xfrm>
            <a:off x="8498561" y="2696818"/>
            <a:ext cx="1249392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B80A42-1202-0EE9-BC7C-0F1947B43C54}"/>
              </a:ext>
            </a:extLst>
          </p:cNvPr>
          <p:cNvCxnSpPr>
            <a:cxnSpLocks/>
          </p:cNvCxnSpPr>
          <p:nvPr/>
        </p:nvCxnSpPr>
        <p:spPr>
          <a:xfrm>
            <a:off x="4023555" y="1437861"/>
            <a:ext cx="2329564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68520B-2A42-1CFA-AE1B-39396015D324}"/>
              </a:ext>
            </a:extLst>
          </p:cNvPr>
          <p:cNvCxnSpPr>
            <a:cxnSpLocks/>
          </p:cNvCxnSpPr>
          <p:nvPr/>
        </p:nvCxnSpPr>
        <p:spPr>
          <a:xfrm>
            <a:off x="4023555" y="1736035"/>
            <a:ext cx="2329564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B74C14-E0CF-F991-DF7B-57B194BD6AD4}"/>
              </a:ext>
            </a:extLst>
          </p:cNvPr>
          <p:cNvCxnSpPr/>
          <p:nvPr/>
        </p:nvCxnSpPr>
        <p:spPr>
          <a:xfrm>
            <a:off x="1693570" y="5201479"/>
            <a:ext cx="1249392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0D36F9-2E8F-7553-A39D-82CAD8DCFC1D}"/>
              </a:ext>
            </a:extLst>
          </p:cNvPr>
          <p:cNvCxnSpPr/>
          <p:nvPr/>
        </p:nvCxnSpPr>
        <p:spPr>
          <a:xfrm>
            <a:off x="1693570" y="5499653"/>
            <a:ext cx="1249392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B8DA28-E5E6-5D6E-ABFC-5584513B6275}"/>
              </a:ext>
            </a:extLst>
          </p:cNvPr>
          <p:cNvGrpSpPr/>
          <p:nvPr/>
        </p:nvGrpSpPr>
        <p:grpSpPr>
          <a:xfrm>
            <a:off x="1315006" y="3123146"/>
            <a:ext cx="9561989" cy="611708"/>
            <a:chOff x="1940890" y="3163805"/>
            <a:chExt cx="9561989" cy="611708"/>
          </a:xfrm>
        </p:grpSpPr>
        <p:sp>
          <p:nvSpPr>
            <p:cNvPr id="2" name="Rectangular Callout 1">
              <a:extLst>
                <a:ext uri="{FF2B5EF4-FFF2-40B4-BE49-F238E27FC236}">
                  <a16:creationId xmlns:a16="http://schemas.microsoft.com/office/drawing/2014/main" id="{63556AA7-9F2A-C85B-7F23-4C1AC6257456}"/>
                </a:ext>
              </a:extLst>
            </p:cNvPr>
            <p:cNvSpPr/>
            <p:nvPr/>
          </p:nvSpPr>
          <p:spPr>
            <a:xfrm>
              <a:off x="1940890" y="3163805"/>
              <a:ext cx="9561989" cy="611708"/>
            </a:xfrm>
            <a:prstGeom prst="wedgeRectCallout">
              <a:avLst>
                <a:gd name="adj1" fmla="val -8703"/>
                <a:gd name="adj2" fmla="val -26886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</a:rPr>
                <a:t>Index-hiding security means                      for honest users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AB4EDF-71A7-51B5-0835-DE94DF12A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37075" y="3348772"/>
              <a:ext cx="1816100" cy="3175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4B41625-E4BB-3700-08AF-E0928F1458FD}"/>
              </a:ext>
            </a:extLst>
          </p:cNvPr>
          <p:cNvSpPr txBox="1"/>
          <p:nvPr/>
        </p:nvSpPr>
        <p:spPr>
          <a:xfrm>
            <a:off x="234041" y="228597"/>
            <a:ext cx="821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Private Linear Broadcast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6EC04-CE57-EC82-977A-FD704185EC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1745" y="4782887"/>
            <a:ext cx="241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3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>
            <a:extLst>
              <a:ext uri="{FF2B5EF4-FFF2-40B4-BE49-F238E27FC236}">
                <a16:creationId xmlns:a16="http://schemas.microsoft.com/office/drawing/2014/main" id="{3AF01777-F4A3-DCF7-ECBC-B1B3E260856B}"/>
              </a:ext>
            </a:extLst>
          </p:cNvPr>
          <p:cNvGrpSpPr/>
          <p:nvPr/>
        </p:nvGrpSpPr>
        <p:grpSpPr>
          <a:xfrm>
            <a:off x="1185518" y="1219475"/>
            <a:ext cx="9846364" cy="5620694"/>
            <a:chOff x="1185518" y="1219475"/>
            <a:chExt cx="9846364" cy="562069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84EC310-7FD2-8F27-5013-8124756A000C}"/>
                </a:ext>
              </a:extLst>
            </p:cNvPr>
            <p:cNvGrpSpPr/>
            <p:nvPr/>
          </p:nvGrpSpPr>
          <p:grpSpPr>
            <a:xfrm>
              <a:off x="3004750" y="5571594"/>
              <a:ext cx="2033617" cy="1252016"/>
              <a:chOff x="4165526" y="625236"/>
              <a:chExt cx="3290985" cy="2026128"/>
            </a:xfrm>
          </p:grpSpPr>
          <p:pic>
            <p:nvPicPr>
              <p:cNvPr id="135" name="Graphic 134" descr="Devil face outline with solid fill">
                <a:extLst>
                  <a:ext uri="{FF2B5EF4-FFF2-40B4-BE49-F238E27FC236}">
                    <a16:creationId xmlns:a16="http://schemas.microsoft.com/office/drawing/2014/main" id="{3AD96733-A1BD-FE7D-FA13-37F526607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6" name="Graphic 135" descr="Devil face outline with solid fill">
                <a:extLst>
                  <a:ext uri="{FF2B5EF4-FFF2-40B4-BE49-F238E27FC236}">
                    <a16:creationId xmlns:a16="http://schemas.microsoft.com/office/drawing/2014/main" id="{62BAB316-CDAF-AA44-BE68-2C82CE1E0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FB46D55-4A5F-1AA4-A22E-D1408C2ADFF8}"/>
                </a:ext>
              </a:extLst>
            </p:cNvPr>
            <p:cNvGrpSpPr/>
            <p:nvPr/>
          </p:nvGrpSpPr>
          <p:grpSpPr>
            <a:xfrm>
              <a:off x="7563342" y="5579480"/>
              <a:ext cx="2033617" cy="1252016"/>
              <a:chOff x="4165526" y="625236"/>
              <a:chExt cx="3290985" cy="2026128"/>
            </a:xfrm>
          </p:grpSpPr>
          <p:pic>
            <p:nvPicPr>
              <p:cNvPr id="133" name="Graphic 132" descr="Devil face outline with solid fill">
                <a:extLst>
                  <a:ext uri="{FF2B5EF4-FFF2-40B4-BE49-F238E27FC236}">
                    <a16:creationId xmlns:a16="http://schemas.microsoft.com/office/drawing/2014/main" id="{09FA31FF-AA66-343E-1B48-5B3EF34E3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4" name="Graphic 133" descr="Devil face outline with solid fill">
                <a:extLst>
                  <a:ext uri="{FF2B5EF4-FFF2-40B4-BE49-F238E27FC236}">
                    <a16:creationId xmlns:a16="http://schemas.microsoft.com/office/drawing/2014/main" id="{BE33222D-6FA7-3831-7017-CB7D8B369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DFFE054-6D7B-79A7-8DE9-82EC2D499B18}"/>
                </a:ext>
              </a:extLst>
            </p:cNvPr>
            <p:cNvGrpSpPr/>
            <p:nvPr/>
          </p:nvGrpSpPr>
          <p:grpSpPr>
            <a:xfrm>
              <a:off x="6417733" y="5588153"/>
              <a:ext cx="2033617" cy="1252016"/>
              <a:chOff x="4165526" y="625236"/>
              <a:chExt cx="3290985" cy="2026128"/>
            </a:xfrm>
          </p:grpSpPr>
          <p:pic>
            <p:nvPicPr>
              <p:cNvPr id="131" name="Graphic 130" descr="Devil face outline with solid fill">
                <a:extLst>
                  <a:ext uri="{FF2B5EF4-FFF2-40B4-BE49-F238E27FC236}">
                    <a16:creationId xmlns:a16="http://schemas.microsoft.com/office/drawing/2014/main" id="{B64AA835-DA74-C11E-7FE9-7F16A2629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2" name="Graphic 131" descr="Devil face outline with solid fill">
                <a:extLst>
                  <a:ext uri="{FF2B5EF4-FFF2-40B4-BE49-F238E27FC236}">
                    <a16:creationId xmlns:a16="http://schemas.microsoft.com/office/drawing/2014/main" id="{6D2F008E-93B5-7365-7BA4-50DFF3C8F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08B0D67-8EAF-51F0-81CE-9B27A41DCA07}"/>
                </a:ext>
              </a:extLst>
            </p:cNvPr>
            <p:cNvGrpSpPr/>
            <p:nvPr/>
          </p:nvGrpSpPr>
          <p:grpSpPr>
            <a:xfrm>
              <a:off x="1185518" y="1219475"/>
              <a:ext cx="9846364" cy="5008770"/>
              <a:chOff x="1185518" y="1219475"/>
              <a:chExt cx="9846364" cy="5008770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497BAD5-4312-5CC2-8450-ACEAB5DAD488}"/>
                  </a:ext>
                </a:extLst>
              </p:cNvPr>
              <p:cNvGrpSpPr/>
              <p:nvPr/>
            </p:nvGrpSpPr>
            <p:grpSpPr>
              <a:xfrm>
                <a:off x="1185518" y="1219475"/>
                <a:ext cx="9846364" cy="5008770"/>
                <a:chOff x="1166193" y="1630293"/>
                <a:chExt cx="9846364" cy="5008770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9D26414-9F42-AF4B-A1B5-7B9B29B61FFD}"/>
                    </a:ext>
                  </a:extLst>
                </p:cNvPr>
                <p:cNvCxnSpPr/>
                <p:nvPr/>
              </p:nvCxnSpPr>
              <p:spPr>
                <a:xfrm>
                  <a:off x="1736035" y="5777948"/>
                  <a:ext cx="909099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3060B94D-9D94-4A8E-CCD5-369E3E898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6035" y="1842052"/>
                  <a:ext cx="0" cy="41187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6A2819A-8FD2-4154-86AC-CF64D8721D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0505" y="1842052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48FDEDCB-5AF4-6941-4403-FAA8B458EE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6193" y="1630293"/>
                  <a:ext cx="203420" cy="423791"/>
                </a:xfrm>
                <a:prstGeom prst="rect">
                  <a:avLst/>
                </a:prstGeom>
              </p:spPr>
            </p:pic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4BAADCAE-D959-8388-57B4-2E93197F03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62161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30C328C-339D-06A7-0302-6A07227A6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6088548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54D4F712-85CC-0EA5-2EB3-D8A5CD9D2A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355082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5DAE51C7-16EA-FE97-A71D-0809CF0116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822014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C7B16F96-196D-F715-4B57-901EF89BD1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48834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79E83657-A023-BE34-E46F-47F96FDBB0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955281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5881A35-1B23-17C3-FB08-8513B1E7F2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221815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C78057D-02B0-4695-50A0-919C9F05E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2688747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8024C833-29DC-A56A-E7ED-14F2D3B9F5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7109" y="6175408"/>
                  <a:ext cx="271226" cy="440743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985BD977-3F33-E704-7E59-1160468ACD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69254" y="6192360"/>
                  <a:ext cx="203420" cy="423791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EB26C47D-A754-4D0B-1E67-9655D2EC28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3780" y="6186837"/>
                  <a:ext cx="260901" cy="434835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A1C30D0C-79C1-ECA4-9DEE-6A491E3724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98351" y="6182917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6589D877-3ACC-7416-002A-759C7A40E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3685" y="6200087"/>
                  <a:ext cx="295689" cy="434838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5725548D-6626-4D61-1D22-92C92D653D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86415" y="6186835"/>
                  <a:ext cx="260901" cy="452228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63194C53-5366-B8BF-9138-3205C8D15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04357" y="6182916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F711876B-2970-AEE2-4E90-5F39523710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54528" y="6182915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0622BD71-C72D-B3D2-CD0D-FA38597B6C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5115" y="6190144"/>
                  <a:ext cx="417442" cy="434835"/>
                </a:xfrm>
                <a:prstGeom prst="rect">
                  <a:avLst/>
                </a:prstGeom>
              </p:spPr>
            </p:pic>
          </p:grp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6C9483E-03ED-7D2C-4219-E04A5268431B}"/>
                  </a:ext>
                </a:extLst>
              </p:cNvPr>
              <p:cNvSpPr/>
              <p:nvPr/>
            </p:nvSpPr>
            <p:spPr>
              <a:xfrm>
                <a:off x="2508046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9222033-16E7-946A-D97F-CA3975B6E8D6}"/>
                  </a:ext>
                </a:extLst>
              </p:cNvPr>
              <p:cNvSpPr/>
              <p:nvPr/>
            </p:nvSpPr>
            <p:spPr>
              <a:xfrm>
                <a:off x="4786304" y="5658812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32B370C-92D2-9072-B0CD-6A45C9EFFF2C}"/>
                  </a:ext>
                </a:extLst>
              </p:cNvPr>
              <p:cNvSpPr/>
              <p:nvPr/>
            </p:nvSpPr>
            <p:spPr>
              <a:xfrm>
                <a:off x="5946603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DE3D8E7-A7BA-41ED-A013-CA3450014A29}"/>
                  </a:ext>
                </a:extLst>
              </p:cNvPr>
              <p:cNvSpPr/>
              <p:nvPr/>
            </p:nvSpPr>
            <p:spPr>
              <a:xfrm>
                <a:off x="9335371" y="564814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B2214B-20C7-D8C3-AB43-8650F906E1EC}"/>
              </a:ext>
            </a:extLst>
          </p:cNvPr>
          <p:cNvCxnSpPr>
            <a:cxnSpLocks/>
          </p:cNvCxnSpPr>
          <p:nvPr/>
        </p:nvCxnSpPr>
        <p:spPr>
          <a:xfrm flipH="1">
            <a:off x="9689891" y="2557670"/>
            <a:ext cx="1156460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66FF60-D110-1AC4-A328-ACACB38C1794}"/>
              </a:ext>
            </a:extLst>
          </p:cNvPr>
          <p:cNvCxnSpPr>
            <a:cxnSpLocks/>
          </p:cNvCxnSpPr>
          <p:nvPr/>
        </p:nvCxnSpPr>
        <p:spPr>
          <a:xfrm flipH="1">
            <a:off x="8556624" y="2557670"/>
            <a:ext cx="1133267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4B37EA-23E7-0209-C96A-268AF98B3FD3}"/>
              </a:ext>
            </a:extLst>
          </p:cNvPr>
          <p:cNvCxnSpPr>
            <a:cxnSpLocks/>
          </p:cNvCxnSpPr>
          <p:nvPr/>
        </p:nvCxnSpPr>
        <p:spPr>
          <a:xfrm flipH="1">
            <a:off x="7423357" y="2556851"/>
            <a:ext cx="1133267" cy="1112487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B3BFC1-1448-13FB-DCF5-CA3B6F557F95}"/>
              </a:ext>
            </a:extLst>
          </p:cNvPr>
          <p:cNvCxnSpPr>
            <a:cxnSpLocks/>
          </p:cNvCxnSpPr>
          <p:nvPr/>
        </p:nvCxnSpPr>
        <p:spPr>
          <a:xfrm flipH="1" flipV="1">
            <a:off x="6300854" y="1584136"/>
            <a:ext cx="1122503" cy="209235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8965A7-1F37-423C-BA1A-6BA719ACCC7A}"/>
              </a:ext>
            </a:extLst>
          </p:cNvPr>
          <p:cNvCxnSpPr>
            <a:cxnSpLocks/>
          </p:cNvCxnSpPr>
          <p:nvPr/>
        </p:nvCxnSpPr>
        <p:spPr>
          <a:xfrm flipH="1">
            <a:off x="5155992" y="1584136"/>
            <a:ext cx="1144862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8A83C4-8E7C-B9CC-9F77-23170648CD15}"/>
              </a:ext>
            </a:extLst>
          </p:cNvPr>
          <p:cNvCxnSpPr>
            <a:cxnSpLocks/>
          </p:cNvCxnSpPr>
          <p:nvPr/>
        </p:nvCxnSpPr>
        <p:spPr>
          <a:xfrm flipH="1">
            <a:off x="4016928" y="159522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0E5C34-26FA-EBEF-B80B-5C3BAD0D7C22}"/>
              </a:ext>
            </a:extLst>
          </p:cNvPr>
          <p:cNvCxnSpPr>
            <a:cxnSpLocks/>
          </p:cNvCxnSpPr>
          <p:nvPr/>
        </p:nvCxnSpPr>
        <p:spPr>
          <a:xfrm flipH="1">
            <a:off x="2890289" y="1595221"/>
            <a:ext cx="1121257" cy="377296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91000B0-EA21-1794-88D4-F797DD70DE26}"/>
              </a:ext>
            </a:extLst>
          </p:cNvPr>
          <p:cNvCxnSpPr>
            <a:cxnSpLocks/>
          </p:cNvCxnSpPr>
          <p:nvPr/>
        </p:nvCxnSpPr>
        <p:spPr>
          <a:xfrm flipH="1">
            <a:off x="1752047" y="536363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19346F1A-47C1-5170-4B4A-2328CC8B2E9F}"/>
              </a:ext>
            </a:extLst>
          </p:cNvPr>
          <p:cNvSpPr/>
          <p:nvPr/>
        </p:nvSpPr>
        <p:spPr>
          <a:xfrm>
            <a:off x="4670256" y="2370422"/>
            <a:ext cx="6967602" cy="1509477"/>
          </a:xfrm>
          <a:prstGeom prst="wedgeRectCallout">
            <a:avLst>
              <a:gd name="adj1" fmla="val -64431"/>
              <a:gd name="adj2" fmla="val -168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Thus, there must exist at least one jump, and that jump must occur at a traitor. Note: not all traitors must have jumps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241C1-5FB9-F24D-6977-D02DB34D1E3E}"/>
              </a:ext>
            </a:extLst>
          </p:cNvPr>
          <p:cNvSpPr txBox="1"/>
          <p:nvPr/>
        </p:nvSpPr>
        <p:spPr>
          <a:xfrm>
            <a:off x="234041" y="228597"/>
            <a:ext cx="821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Private Linear Broadcast Approach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DF0091-A2E9-E159-5233-74A4120BE1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1745" y="4782887"/>
            <a:ext cx="241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38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0D69C3C6-71B9-148E-5BA5-8F654912034D}"/>
              </a:ext>
            </a:extLst>
          </p:cNvPr>
          <p:cNvGrpSpPr/>
          <p:nvPr/>
        </p:nvGrpSpPr>
        <p:grpSpPr>
          <a:xfrm>
            <a:off x="1358348" y="3219800"/>
            <a:ext cx="9475305" cy="3127995"/>
            <a:chOff x="1358348" y="3590856"/>
            <a:chExt cx="9475305" cy="312799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4510332-6597-F014-1AF0-F9FBA6E7D1AB}"/>
                </a:ext>
              </a:extLst>
            </p:cNvPr>
            <p:cNvSpPr/>
            <p:nvPr/>
          </p:nvSpPr>
          <p:spPr>
            <a:xfrm>
              <a:off x="1358348" y="3590856"/>
              <a:ext cx="9475305" cy="31279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800" b="1" dirty="0">
                  <a:solidFill>
                    <a:schemeClr val="tx1"/>
                  </a:solidFill>
                </a:rPr>
                <a:t>Theorem</a:t>
              </a:r>
              <a:r>
                <a:rPr lang="en-US" sz="2800" dirty="0">
                  <a:solidFill>
                    <a:schemeClr val="tx1"/>
                  </a:solidFill>
                </a:rPr>
                <a:t> [Goyal-Koppula-Waters’18]: 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E9962A5-065A-F9AC-64FA-BFBA3A260A9E}"/>
                </a:ext>
              </a:extLst>
            </p:cNvPr>
            <p:cNvSpPr txBox="1"/>
            <p:nvPr/>
          </p:nvSpPr>
          <p:spPr>
            <a:xfrm>
              <a:off x="1941442" y="4499632"/>
              <a:ext cx="2896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2-ctxt index-hiding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259595-E03A-1BA3-211D-ED7A1A7B5C6C}"/>
                </a:ext>
              </a:extLst>
            </p:cNvPr>
            <p:cNvSpPr txBox="1"/>
            <p:nvPr/>
          </p:nvSpPr>
          <p:spPr>
            <a:xfrm>
              <a:off x="1941596" y="4890332"/>
              <a:ext cx="31624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2-ctxt normal-hiding</a:t>
              </a:r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920BDD1B-65A8-FADA-1F84-5127EB820F70}"/>
                </a:ext>
              </a:extLst>
            </p:cNvPr>
            <p:cNvSpPr/>
            <p:nvPr/>
          </p:nvSpPr>
          <p:spPr>
            <a:xfrm>
              <a:off x="5649712" y="5066034"/>
              <a:ext cx="1139687" cy="52322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8BD6DD-0D12-1ED2-5CED-1C25F2C72736}"/>
                </a:ext>
              </a:extLst>
            </p:cNvPr>
            <p:cNvSpPr txBox="1"/>
            <p:nvPr/>
          </p:nvSpPr>
          <p:spPr>
            <a:xfrm>
              <a:off x="1732012" y="4024399"/>
              <a:ext cx="33861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Message-less PLBE w/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6FE7DE-A8B4-052D-5BEB-F0A7E6E0AA2C}"/>
                </a:ext>
              </a:extLst>
            </p:cNvPr>
            <p:cNvSpPr txBox="1"/>
            <p:nvPr/>
          </p:nvSpPr>
          <p:spPr>
            <a:xfrm>
              <a:off x="7207289" y="4645674"/>
              <a:ext cx="3380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2-ctxt message-hiding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3391EA-D6AD-72D1-BEE5-91D3687A801F}"/>
                </a:ext>
              </a:extLst>
            </p:cNvPr>
            <p:cNvSpPr txBox="1"/>
            <p:nvPr/>
          </p:nvSpPr>
          <p:spPr>
            <a:xfrm>
              <a:off x="7591601" y="4075693"/>
              <a:ext cx="21611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Plain PLBE w/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7779AF3-8C04-7E33-706C-E22C127CB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3094" y="6039754"/>
              <a:ext cx="304800" cy="3175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BC9DEA1-06D0-D977-7D4C-FAF073D2B34D}"/>
                </a:ext>
              </a:extLst>
            </p:cNvPr>
            <p:cNvSpPr txBox="1"/>
            <p:nvPr/>
          </p:nvSpPr>
          <p:spPr>
            <a:xfrm>
              <a:off x="2185798" y="5921505"/>
              <a:ext cx="33861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u="sng" dirty="0"/>
                <a:t>ABE</a:t>
              </a:r>
              <a:r>
                <a:rPr lang="en-US" sz="3000" dirty="0"/>
                <a:t> for circuits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831D90F-3ED4-BE8D-DA71-676C71D26077}"/>
                </a:ext>
              </a:extLst>
            </p:cNvPr>
            <p:cNvSpPr txBox="1"/>
            <p:nvPr/>
          </p:nvSpPr>
          <p:spPr>
            <a:xfrm>
              <a:off x="7192562" y="5001421"/>
              <a:ext cx="2896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2-ctxt index-hiding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19C636A-72F7-22B1-F47E-1D0BDB2E4AE9}"/>
                </a:ext>
              </a:extLst>
            </p:cNvPr>
            <p:cNvSpPr txBox="1"/>
            <p:nvPr/>
          </p:nvSpPr>
          <p:spPr>
            <a:xfrm>
              <a:off x="7192716" y="5392121"/>
              <a:ext cx="31624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2-ctxt normal-hiding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ED282C-109A-5045-77F8-CCDFCC2DC8A8}"/>
              </a:ext>
            </a:extLst>
          </p:cNvPr>
          <p:cNvGrpSpPr/>
          <p:nvPr/>
        </p:nvGrpSpPr>
        <p:grpSpPr>
          <a:xfrm>
            <a:off x="1358348" y="490331"/>
            <a:ext cx="9475305" cy="2451654"/>
            <a:chOff x="1616765" y="569843"/>
            <a:chExt cx="9475305" cy="24516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6FEA82A-69D8-A54A-5D77-9B9E7EFA473D}"/>
                </a:ext>
              </a:extLst>
            </p:cNvPr>
            <p:cNvSpPr/>
            <p:nvPr/>
          </p:nvSpPr>
          <p:spPr>
            <a:xfrm>
              <a:off x="1616765" y="569843"/>
              <a:ext cx="9475305" cy="24516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800" b="1" dirty="0">
                  <a:solidFill>
                    <a:schemeClr val="tx1"/>
                  </a:solidFill>
                </a:rPr>
                <a:t>Theorem</a:t>
              </a:r>
              <a:r>
                <a:rPr lang="en-US" sz="2800" dirty="0">
                  <a:solidFill>
                    <a:schemeClr val="tx1"/>
                  </a:solidFill>
                </a:rPr>
                <a:t> [Boneh-Sahai-Waters’06, Goyal-Koppula-Waters’18]: 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CCFBE7-5906-DB1F-D18A-07A2DDFA159B}"/>
                </a:ext>
              </a:extLst>
            </p:cNvPr>
            <p:cNvSpPr txBox="1"/>
            <p:nvPr/>
          </p:nvSpPr>
          <p:spPr>
            <a:xfrm>
              <a:off x="2120347" y="1295520"/>
              <a:ext cx="3380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2-ctxt message-hiding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C90570-E92B-8FFB-A6B1-948D2AE19944}"/>
                </a:ext>
              </a:extLst>
            </p:cNvPr>
            <p:cNvSpPr txBox="1"/>
            <p:nvPr/>
          </p:nvSpPr>
          <p:spPr>
            <a:xfrm>
              <a:off x="2504661" y="1818740"/>
              <a:ext cx="2896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2-ctxt index-hiding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D6810B-710B-28A1-2684-2B973C247CFB}"/>
                </a:ext>
              </a:extLst>
            </p:cNvPr>
            <p:cNvSpPr txBox="1"/>
            <p:nvPr/>
          </p:nvSpPr>
          <p:spPr>
            <a:xfrm>
              <a:off x="2504660" y="2341960"/>
              <a:ext cx="31624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2-ctxt normal-hiding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8CEF51-B01F-6792-02A1-6C395FFB7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860" y="1921600"/>
              <a:ext cx="304800" cy="317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4589D7-0860-2B5B-758E-BA65BFBCB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859" y="2439843"/>
              <a:ext cx="304800" cy="317500"/>
            </a:xfrm>
            <a:prstGeom prst="rect">
              <a:avLst/>
            </a:prstGeom>
          </p:spPr>
        </p:pic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9285A53E-95A4-3521-786C-0677720C742C}"/>
                </a:ext>
              </a:extLst>
            </p:cNvPr>
            <p:cNvSpPr/>
            <p:nvPr/>
          </p:nvSpPr>
          <p:spPr>
            <a:xfrm>
              <a:off x="6221448" y="1818740"/>
              <a:ext cx="1139687" cy="52322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056D7B-69E7-1EE0-9AC7-140228B99366}"/>
                </a:ext>
              </a:extLst>
            </p:cNvPr>
            <p:cNvSpPr txBox="1"/>
            <p:nvPr/>
          </p:nvSpPr>
          <p:spPr>
            <a:xfrm>
              <a:off x="7850019" y="1818740"/>
              <a:ext cx="22216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Traitor tracing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DA321C-0146-5E49-9680-907A98FF3699}"/>
              </a:ext>
            </a:extLst>
          </p:cNvPr>
          <p:cNvGrpSpPr/>
          <p:nvPr/>
        </p:nvGrpSpPr>
        <p:grpSpPr>
          <a:xfrm>
            <a:off x="106932" y="921373"/>
            <a:ext cx="5445730" cy="1715068"/>
            <a:chOff x="5142293" y="1689106"/>
            <a:chExt cx="5445730" cy="1715068"/>
          </a:xfrm>
        </p:grpSpPr>
        <p:sp>
          <p:nvSpPr>
            <p:cNvPr id="31" name="Rectangular Callout 30">
              <a:extLst>
                <a:ext uri="{FF2B5EF4-FFF2-40B4-BE49-F238E27FC236}">
                  <a16:creationId xmlns:a16="http://schemas.microsoft.com/office/drawing/2014/main" id="{24075C7E-1F34-00BA-79F4-7FB2A2D58079}"/>
                </a:ext>
              </a:extLst>
            </p:cNvPr>
            <p:cNvSpPr/>
            <p:nvPr/>
          </p:nvSpPr>
          <p:spPr>
            <a:xfrm>
              <a:off x="5142293" y="1689106"/>
              <a:ext cx="5445730" cy="1519074"/>
            </a:xfrm>
            <a:prstGeom prst="wedgeRectCallout">
              <a:avLst>
                <a:gd name="adj1" fmla="val -6444"/>
                <a:gd name="adj2" fmla="val 136918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Music outline">
              <a:extLst>
                <a:ext uri="{FF2B5EF4-FFF2-40B4-BE49-F238E27FC236}">
                  <a16:creationId xmlns:a16="http://schemas.microsoft.com/office/drawing/2014/main" id="{7ECFDBB9-46DC-755B-E268-434AF60E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2537" y="1728658"/>
              <a:ext cx="677352" cy="67735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9BCB49-6EE0-AC58-2CC1-2A660DDB9A52}"/>
                </a:ext>
              </a:extLst>
            </p:cNvPr>
            <p:cNvSpPr txBox="1"/>
            <p:nvPr/>
          </p:nvSpPr>
          <p:spPr>
            <a:xfrm>
              <a:off x="7694599" y="1818740"/>
              <a:ext cx="11192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empty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4D9193-7893-8A6D-8315-00F8ADEB0FD4}"/>
                </a:ext>
              </a:extLst>
            </p:cNvPr>
            <p:cNvSpPr txBox="1"/>
            <p:nvPr/>
          </p:nvSpPr>
          <p:spPr>
            <a:xfrm>
              <a:off x="5255717" y="2588725"/>
              <a:ext cx="48337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Decryption just indicates        or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02AA63-E255-F476-747B-873362CE391D}"/>
                </a:ext>
              </a:extLst>
            </p:cNvPr>
            <p:cNvSpPr txBox="1"/>
            <p:nvPr/>
          </p:nvSpPr>
          <p:spPr>
            <a:xfrm>
              <a:off x="9830900" y="2434293"/>
              <a:ext cx="70884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>
                  <a:solidFill>
                    <a:srgbClr val="C00000"/>
                  </a:solidFill>
                </a:rPr>
                <a:t>✘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E74A84-F1EC-761D-2D16-2E469E08198C}"/>
                </a:ext>
              </a:extLst>
            </p:cNvPr>
            <p:cNvSpPr txBox="1"/>
            <p:nvPr/>
          </p:nvSpPr>
          <p:spPr>
            <a:xfrm>
              <a:off x="8844196" y="2388511"/>
              <a:ext cx="7617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chemeClr val="accent6">
                      <a:lumMod val="75000"/>
                    </a:schemeClr>
                  </a:solidFill>
                </a:rPr>
                <a:t>✓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6E2A92-57AC-A129-030E-D0AA6EAE9DB6}"/>
              </a:ext>
            </a:extLst>
          </p:cNvPr>
          <p:cNvGrpSpPr/>
          <p:nvPr/>
        </p:nvGrpSpPr>
        <p:grpSpPr>
          <a:xfrm>
            <a:off x="4379284" y="6090227"/>
            <a:ext cx="7527833" cy="652310"/>
            <a:chOff x="5142293" y="1689106"/>
            <a:chExt cx="7527833" cy="652310"/>
          </a:xfrm>
        </p:grpSpPr>
        <p:sp>
          <p:nvSpPr>
            <p:cNvPr id="12" name="Rectangular Callout 11">
              <a:extLst>
                <a:ext uri="{FF2B5EF4-FFF2-40B4-BE49-F238E27FC236}">
                  <a16:creationId xmlns:a16="http://schemas.microsoft.com/office/drawing/2014/main" id="{B14881AB-354D-B1FC-5461-F255E519D4DD}"/>
                </a:ext>
              </a:extLst>
            </p:cNvPr>
            <p:cNvSpPr/>
            <p:nvPr/>
          </p:nvSpPr>
          <p:spPr>
            <a:xfrm>
              <a:off x="5142293" y="1689106"/>
              <a:ext cx="7345994" cy="652310"/>
            </a:xfrm>
            <a:prstGeom prst="wedgeRectCallout">
              <a:avLst>
                <a:gd name="adj1" fmla="val -62095"/>
                <a:gd name="adj2" fmla="val -5982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BEB865-62EF-61F1-7A56-B94E36A4911D}"/>
                </a:ext>
              </a:extLst>
            </p:cNvPr>
            <p:cNvSpPr txBox="1"/>
            <p:nvPr/>
          </p:nvSpPr>
          <p:spPr>
            <a:xfrm>
              <a:off x="5144348" y="1739722"/>
              <a:ext cx="75257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From lattices [Gorbunov-Vaikuntanathan-Wee’13]</a:t>
              </a: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11DF1D-AC9B-71C1-0988-7D78926F400C}"/>
              </a:ext>
            </a:extLst>
          </p:cNvPr>
          <p:cNvGrpSpPr/>
          <p:nvPr/>
        </p:nvGrpSpPr>
        <p:grpSpPr>
          <a:xfrm>
            <a:off x="5658379" y="2747285"/>
            <a:ext cx="6088080" cy="652310"/>
            <a:chOff x="5142293" y="1689106"/>
            <a:chExt cx="6088080" cy="652310"/>
          </a:xfrm>
        </p:grpSpPr>
        <p:sp>
          <p:nvSpPr>
            <p:cNvPr id="14" name="Rectangular Callout 13">
              <a:extLst>
                <a:ext uri="{FF2B5EF4-FFF2-40B4-BE49-F238E27FC236}">
                  <a16:creationId xmlns:a16="http://schemas.microsoft.com/office/drawing/2014/main" id="{BFC6C653-6412-5A64-5713-728C29161FCE}"/>
                </a:ext>
              </a:extLst>
            </p:cNvPr>
            <p:cNvSpPr/>
            <p:nvPr/>
          </p:nvSpPr>
          <p:spPr>
            <a:xfrm>
              <a:off x="5142293" y="1689106"/>
              <a:ext cx="6088080" cy="652310"/>
            </a:xfrm>
            <a:prstGeom prst="wedgeRectCallout">
              <a:avLst>
                <a:gd name="adj1" fmla="val -57798"/>
                <a:gd name="adj2" fmla="val 13795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7C9C0D-898F-03D3-0851-EDB51BB4DBFB}"/>
                </a:ext>
              </a:extLst>
            </p:cNvPr>
            <p:cNvSpPr txBox="1"/>
            <p:nvPr/>
          </p:nvSpPr>
          <p:spPr>
            <a:xfrm>
              <a:off x="5144348" y="1739722"/>
              <a:ext cx="60860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From lattices [Goyal-Koppula-Waters’18]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96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DED282C-109A-5045-77F8-CCDFCC2DC8A8}"/>
              </a:ext>
            </a:extLst>
          </p:cNvPr>
          <p:cNvGrpSpPr/>
          <p:nvPr/>
        </p:nvGrpSpPr>
        <p:grpSpPr>
          <a:xfrm>
            <a:off x="1358348" y="490331"/>
            <a:ext cx="9475305" cy="2451654"/>
            <a:chOff x="1616765" y="569843"/>
            <a:chExt cx="9475305" cy="24516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6FEA82A-69D8-A54A-5D77-9B9E7EFA473D}"/>
                </a:ext>
              </a:extLst>
            </p:cNvPr>
            <p:cNvSpPr/>
            <p:nvPr/>
          </p:nvSpPr>
          <p:spPr>
            <a:xfrm>
              <a:off x="1616765" y="569843"/>
              <a:ext cx="9475305" cy="24516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800" b="1" dirty="0">
                  <a:solidFill>
                    <a:schemeClr val="tx1"/>
                  </a:solidFill>
                </a:rPr>
                <a:t>Theorem</a:t>
              </a:r>
              <a:r>
                <a:rPr lang="en-US" sz="2800" dirty="0">
                  <a:solidFill>
                    <a:schemeClr val="tx1"/>
                  </a:solidFill>
                </a:rPr>
                <a:t> [Boneh-Sahai-Waters’06, Goyal-Koppula-Waters’18]: 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CCFBE7-5906-DB1F-D18A-07A2DDFA159B}"/>
                </a:ext>
              </a:extLst>
            </p:cNvPr>
            <p:cNvSpPr txBox="1"/>
            <p:nvPr/>
          </p:nvSpPr>
          <p:spPr>
            <a:xfrm>
              <a:off x="2120347" y="1295520"/>
              <a:ext cx="3380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2-ctxt message-hiding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C90570-E92B-8FFB-A6B1-948D2AE19944}"/>
                </a:ext>
              </a:extLst>
            </p:cNvPr>
            <p:cNvSpPr txBox="1"/>
            <p:nvPr/>
          </p:nvSpPr>
          <p:spPr>
            <a:xfrm>
              <a:off x="2504661" y="1818740"/>
              <a:ext cx="2896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2-ctxt index-hiding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D6810B-710B-28A1-2684-2B973C247CFB}"/>
                </a:ext>
              </a:extLst>
            </p:cNvPr>
            <p:cNvSpPr txBox="1"/>
            <p:nvPr/>
          </p:nvSpPr>
          <p:spPr>
            <a:xfrm>
              <a:off x="2504660" y="2341960"/>
              <a:ext cx="31624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2-ctxt normal-hiding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8CEF51-B01F-6792-02A1-6C395FFB7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860" y="1921600"/>
              <a:ext cx="304800" cy="317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4589D7-0860-2B5B-758E-BA65BFBCB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859" y="2439843"/>
              <a:ext cx="304800" cy="317500"/>
            </a:xfrm>
            <a:prstGeom prst="rect">
              <a:avLst/>
            </a:prstGeom>
          </p:spPr>
        </p:pic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9285A53E-95A4-3521-786C-0677720C742C}"/>
                </a:ext>
              </a:extLst>
            </p:cNvPr>
            <p:cNvSpPr/>
            <p:nvPr/>
          </p:nvSpPr>
          <p:spPr>
            <a:xfrm>
              <a:off x="6221448" y="1818740"/>
              <a:ext cx="1139687" cy="52322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056D7B-69E7-1EE0-9AC7-140228B99366}"/>
                </a:ext>
              </a:extLst>
            </p:cNvPr>
            <p:cNvSpPr txBox="1"/>
            <p:nvPr/>
          </p:nvSpPr>
          <p:spPr>
            <a:xfrm>
              <a:off x="7850019" y="1818740"/>
              <a:ext cx="22216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Traitor tracing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8D8DBF-E297-52E2-32A9-50433007913E}"/>
              </a:ext>
            </a:extLst>
          </p:cNvPr>
          <p:cNvGrpSpPr/>
          <p:nvPr/>
        </p:nvGrpSpPr>
        <p:grpSpPr>
          <a:xfrm>
            <a:off x="1358348" y="3219800"/>
            <a:ext cx="9475305" cy="3127995"/>
            <a:chOff x="1358348" y="3590856"/>
            <a:chExt cx="9475305" cy="31279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C25843-6212-233D-7835-053CD9B582ED}"/>
                </a:ext>
              </a:extLst>
            </p:cNvPr>
            <p:cNvSpPr/>
            <p:nvPr/>
          </p:nvSpPr>
          <p:spPr>
            <a:xfrm>
              <a:off x="1358348" y="3590856"/>
              <a:ext cx="9475305" cy="31279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800" b="1" dirty="0">
                  <a:solidFill>
                    <a:schemeClr val="tx1"/>
                  </a:solidFill>
                </a:rPr>
                <a:t>Theorem</a:t>
              </a:r>
              <a:r>
                <a:rPr lang="en-US" sz="2800" dirty="0">
                  <a:solidFill>
                    <a:schemeClr val="tx1"/>
                  </a:solidFill>
                </a:rPr>
                <a:t> [Goyal-Koppula-Waters’18]: 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16EAC1-C081-A8DD-6D98-C9B6F7340F23}"/>
                </a:ext>
              </a:extLst>
            </p:cNvPr>
            <p:cNvSpPr txBox="1"/>
            <p:nvPr/>
          </p:nvSpPr>
          <p:spPr>
            <a:xfrm>
              <a:off x="1954694" y="4499632"/>
              <a:ext cx="28768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 -ctxt index-hiding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1147DA-B85A-8426-42AD-6256B91C2646}"/>
                </a:ext>
              </a:extLst>
            </p:cNvPr>
            <p:cNvSpPr txBox="1"/>
            <p:nvPr/>
          </p:nvSpPr>
          <p:spPr>
            <a:xfrm>
              <a:off x="1954848" y="4890332"/>
              <a:ext cx="3143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 -ctxt normal-hiding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DAD52FBE-1141-6795-7672-AD62A8C201C7}"/>
                </a:ext>
              </a:extLst>
            </p:cNvPr>
            <p:cNvSpPr/>
            <p:nvPr/>
          </p:nvSpPr>
          <p:spPr>
            <a:xfrm>
              <a:off x="5649712" y="5066034"/>
              <a:ext cx="1139687" cy="52322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E63692-B258-398D-099D-649E4EEEC006}"/>
                </a:ext>
              </a:extLst>
            </p:cNvPr>
            <p:cNvSpPr txBox="1"/>
            <p:nvPr/>
          </p:nvSpPr>
          <p:spPr>
            <a:xfrm>
              <a:off x="1732012" y="4024399"/>
              <a:ext cx="33861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Message-less PLBE w/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06A395-31B2-DF86-3E49-3B8669A347E9}"/>
                </a:ext>
              </a:extLst>
            </p:cNvPr>
            <p:cNvSpPr txBox="1"/>
            <p:nvPr/>
          </p:nvSpPr>
          <p:spPr>
            <a:xfrm>
              <a:off x="7220541" y="4645674"/>
              <a:ext cx="3361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 -ctxt message-hiding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2CEA77-7ED9-16FC-41F5-AD9A75D2794E}"/>
                </a:ext>
              </a:extLst>
            </p:cNvPr>
            <p:cNvSpPr txBox="1"/>
            <p:nvPr/>
          </p:nvSpPr>
          <p:spPr>
            <a:xfrm>
              <a:off x="7591601" y="4075693"/>
              <a:ext cx="21611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Plain PLBE w/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7A1A623-0196-F2D4-405A-359AE209C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3094" y="6039754"/>
              <a:ext cx="304800" cy="3175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A34EBA-C07C-33F5-F3D6-8B572FB2024D}"/>
                </a:ext>
              </a:extLst>
            </p:cNvPr>
            <p:cNvSpPr txBox="1"/>
            <p:nvPr/>
          </p:nvSpPr>
          <p:spPr>
            <a:xfrm>
              <a:off x="2185798" y="5690672"/>
              <a:ext cx="3386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u="sng" dirty="0"/>
                <a:t>ABE</a:t>
              </a:r>
              <a:r>
                <a:rPr lang="en-US" sz="3000" dirty="0"/>
                <a:t> which handles PLBE decryption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EE5B89-4C98-D2BC-1E64-883E110ED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0627" y="4761234"/>
              <a:ext cx="368300" cy="304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CED66E-B15F-AD12-2713-F53B41AFC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2174" y="4643138"/>
              <a:ext cx="355600" cy="3048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F1CE15-EC15-D106-883F-585F38E4E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9076" y="5013739"/>
              <a:ext cx="368300" cy="3048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631A43-0094-67F1-AEEA-1DF39795B438}"/>
                </a:ext>
              </a:extLst>
            </p:cNvPr>
            <p:cNvSpPr txBox="1"/>
            <p:nvPr/>
          </p:nvSpPr>
          <p:spPr>
            <a:xfrm>
              <a:off x="7205814" y="5001421"/>
              <a:ext cx="28768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 -ctxt index-hiding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D9F2BD-4E50-01EB-DA8F-47E15091DC26}"/>
                </a:ext>
              </a:extLst>
            </p:cNvPr>
            <p:cNvSpPr txBox="1"/>
            <p:nvPr/>
          </p:nvSpPr>
          <p:spPr>
            <a:xfrm>
              <a:off x="7205968" y="5392121"/>
              <a:ext cx="3143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 -ctxt normal-hiding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729F6C8-D150-35C0-D69C-A5F5F8F48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3294" y="5144927"/>
              <a:ext cx="355600" cy="3048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ED3EFF6-072B-91A5-E0D1-15BE2D996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0196" y="5515528"/>
              <a:ext cx="368300" cy="304800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16B6E97-2446-4BDF-A665-8AE7BC68208C}"/>
              </a:ext>
            </a:extLst>
          </p:cNvPr>
          <p:cNvSpPr/>
          <p:nvPr/>
        </p:nvSpPr>
        <p:spPr>
          <a:xfrm>
            <a:off x="1705508" y="4102072"/>
            <a:ext cx="640127" cy="108962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4F9DA9-29F9-75A2-7BA1-341860316ECA}"/>
              </a:ext>
            </a:extLst>
          </p:cNvPr>
          <p:cNvSpPr/>
          <p:nvPr/>
        </p:nvSpPr>
        <p:spPr>
          <a:xfrm>
            <a:off x="6921919" y="4150166"/>
            <a:ext cx="640127" cy="151853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177A6D-BCF3-E1AF-4010-D77C868B52F7}"/>
              </a:ext>
            </a:extLst>
          </p:cNvPr>
          <p:cNvSpPr/>
          <p:nvPr/>
        </p:nvSpPr>
        <p:spPr>
          <a:xfrm>
            <a:off x="1945888" y="5245125"/>
            <a:ext cx="3264595" cy="108962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5D3578-73DB-658D-28A1-7C498A375903}"/>
              </a:ext>
            </a:extLst>
          </p:cNvPr>
          <p:cNvGrpSpPr/>
          <p:nvPr/>
        </p:nvGrpSpPr>
        <p:grpSpPr>
          <a:xfrm>
            <a:off x="5408712" y="5915891"/>
            <a:ext cx="6415858" cy="824204"/>
            <a:chOff x="5142293" y="1517212"/>
            <a:chExt cx="6415858" cy="824204"/>
          </a:xfrm>
        </p:grpSpPr>
        <p:sp>
          <p:nvSpPr>
            <p:cNvPr id="27" name="Rectangular Callout 26">
              <a:extLst>
                <a:ext uri="{FF2B5EF4-FFF2-40B4-BE49-F238E27FC236}">
                  <a16:creationId xmlns:a16="http://schemas.microsoft.com/office/drawing/2014/main" id="{8180BD8D-ED68-9247-0D52-0850BC33E580}"/>
                </a:ext>
              </a:extLst>
            </p:cNvPr>
            <p:cNvSpPr/>
            <p:nvPr/>
          </p:nvSpPr>
          <p:spPr>
            <a:xfrm>
              <a:off x="5142293" y="1517212"/>
              <a:ext cx="6252391" cy="824204"/>
            </a:xfrm>
            <a:prstGeom prst="wedgeRectCallout">
              <a:avLst>
                <a:gd name="adj1" fmla="val -59090"/>
                <a:gd name="adj2" fmla="val -4159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EE0503-8DE9-87C9-C346-F60AC6B4B45B}"/>
                </a:ext>
              </a:extLst>
            </p:cNvPr>
            <p:cNvSpPr txBox="1"/>
            <p:nvPr/>
          </p:nvSpPr>
          <p:spPr>
            <a:xfrm>
              <a:off x="5144348" y="1539306"/>
              <a:ext cx="64138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ABE for log-depth from pairings </a:t>
              </a:r>
              <a:r>
                <a:rPr lang="en-US" dirty="0">
                  <a:solidFill>
                    <a:schemeClr val="tx1"/>
                  </a:solidFill>
                </a:rPr>
                <a:t>[Goyal-Pandey-Sahai-Waters’06, Ishai-Wee’14, Chen-Gay-Wee’15, Lin-Luo’20]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0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8BA1AC-09B9-F2AE-60D3-E2058551019C}"/>
              </a:ext>
            </a:extLst>
          </p:cNvPr>
          <p:cNvSpPr txBox="1"/>
          <p:nvPr/>
        </p:nvSpPr>
        <p:spPr>
          <a:xfrm>
            <a:off x="3985134" y="2998113"/>
            <a:ext cx="42217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/>
              <a:t>Our Techniques</a:t>
            </a:r>
          </a:p>
        </p:txBody>
      </p:sp>
    </p:spTree>
    <p:extLst>
      <p:ext uri="{BB962C8B-B14F-4D97-AF65-F5344CB8AC3E}">
        <p14:creationId xmlns:p14="http://schemas.microsoft.com/office/powerpoint/2010/main" val="2520739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AA6F2BD-1648-8F22-9849-03400B6394B2}"/>
              </a:ext>
            </a:extLst>
          </p:cNvPr>
          <p:cNvGrpSpPr/>
          <p:nvPr/>
        </p:nvGrpSpPr>
        <p:grpSpPr>
          <a:xfrm>
            <a:off x="1358347" y="3076597"/>
            <a:ext cx="9480748" cy="1804795"/>
            <a:chOff x="1412634" y="1562466"/>
            <a:chExt cx="9480748" cy="180479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4317C76-AD85-A0E6-67EB-611CDF78C4EB}"/>
                </a:ext>
              </a:extLst>
            </p:cNvPr>
            <p:cNvGrpSpPr/>
            <p:nvPr/>
          </p:nvGrpSpPr>
          <p:grpSpPr>
            <a:xfrm>
              <a:off x="1412634" y="1562466"/>
              <a:ext cx="9475305" cy="1765211"/>
              <a:chOff x="1358347" y="977346"/>
              <a:chExt cx="9475305" cy="176521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D10C520-50E9-68DA-4F28-6D7B9A902A26}"/>
                  </a:ext>
                </a:extLst>
              </p:cNvPr>
              <p:cNvGrpSpPr/>
              <p:nvPr/>
            </p:nvGrpSpPr>
            <p:grpSpPr>
              <a:xfrm>
                <a:off x="1358347" y="977346"/>
                <a:ext cx="9475305" cy="1765211"/>
                <a:chOff x="1616765" y="569843"/>
                <a:chExt cx="9475305" cy="1765211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AAB7F95-CADF-5B6C-A91F-4806EC3A7F5B}"/>
                    </a:ext>
                  </a:extLst>
                </p:cNvPr>
                <p:cNvSpPr/>
                <p:nvPr/>
              </p:nvSpPr>
              <p:spPr>
                <a:xfrm>
                  <a:off x="1616765" y="569843"/>
                  <a:ext cx="9475305" cy="176521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Theorem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 (This Work): 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8F2F893-24CE-BBCD-CBF7-DA016E0FE5D6}"/>
                    </a:ext>
                  </a:extLst>
                </p:cNvPr>
                <p:cNvSpPr txBox="1"/>
                <p:nvPr/>
              </p:nvSpPr>
              <p:spPr>
                <a:xfrm>
                  <a:off x="7075506" y="1026749"/>
                  <a:ext cx="28960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2-ctxt index-hiding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6FD6DCE-3687-87B0-92F5-17D4D005A16A}"/>
                    </a:ext>
                  </a:extLst>
                </p:cNvPr>
                <p:cNvSpPr txBox="1"/>
                <p:nvPr/>
              </p:nvSpPr>
              <p:spPr>
                <a:xfrm>
                  <a:off x="7420929" y="1333496"/>
                  <a:ext cx="3200941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400" b="1" dirty="0"/>
                    <a:t>1</a:t>
                  </a:r>
                  <a:r>
                    <a:rPr lang="en-US" sz="2800" dirty="0"/>
                    <a:t>-ctxt normal-hiding</a:t>
                  </a:r>
                </a:p>
              </p:txBody>
            </p: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87AA60C5-3281-C4D3-CEB8-140602ADEB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69136" y="1510891"/>
                  <a:ext cx="304800" cy="317500"/>
                </a:xfrm>
                <a:prstGeom prst="rect">
                  <a:avLst/>
                </a:prstGeom>
              </p:spPr>
            </p:pic>
            <p:sp>
              <p:nvSpPr>
                <p:cNvPr id="23" name="Right Arrow 10">
                  <a:extLst>
                    <a:ext uri="{FF2B5EF4-FFF2-40B4-BE49-F238E27FC236}">
                      <a16:creationId xmlns:a16="http://schemas.microsoft.com/office/drawing/2014/main" id="{58DE6819-F40B-05D9-F921-55D8EE460D77}"/>
                    </a:ext>
                  </a:extLst>
                </p:cNvPr>
                <p:cNvSpPr/>
                <p:nvPr/>
              </p:nvSpPr>
              <p:spPr>
                <a:xfrm>
                  <a:off x="5399682" y="1285561"/>
                  <a:ext cx="1139687" cy="52322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3D113C6-12C2-9888-7619-20750DD7CA1D}"/>
                    </a:ext>
                  </a:extLst>
                </p:cNvPr>
                <p:cNvSpPr txBox="1"/>
                <p:nvPr/>
              </p:nvSpPr>
              <p:spPr>
                <a:xfrm>
                  <a:off x="2523379" y="1318957"/>
                  <a:ext cx="17667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Weak PRFs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C084B8-AD2A-1F61-0D08-15A1F0B6E88C}"/>
                  </a:ext>
                </a:extLst>
              </p:cNvPr>
              <p:cNvSpPr txBox="1"/>
              <p:nvPr/>
            </p:nvSpPr>
            <p:spPr>
              <a:xfrm>
                <a:off x="6850759" y="1057053"/>
                <a:ext cx="33861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Message-less PLBE w/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9BEA90-BDD9-C6E0-664E-0D83C1B611C7}"/>
                </a:ext>
              </a:extLst>
            </p:cNvPr>
            <p:cNvSpPr txBox="1"/>
            <p:nvPr/>
          </p:nvSpPr>
          <p:spPr>
            <a:xfrm>
              <a:off x="6905046" y="2844041"/>
              <a:ext cx="3988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Similar depth to weak PRF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80C294-390C-BB87-89E0-A0C3BE0B13C8}"/>
              </a:ext>
            </a:extLst>
          </p:cNvPr>
          <p:cNvGrpSpPr/>
          <p:nvPr/>
        </p:nvGrpSpPr>
        <p:grpSpPr>
          <a:xfrm>
            <a:off x="1358347" y="421389"/>
            <a:ext cx="9475305" cy="2451654"/>
            <a:chOff x="1358347" y="977346"/>
            <a:chExt cx="9475305" cy="24516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3933ECD-CA5C-E615-56F4-7B0A49C3CB0A}"/>
                </a:ext>
              </a:extLst>
            </p:cNvPr>
            <p:cNvGrpSpPr/>
            <p:nvPr/>
          </p:nvGrpSpPr>
          <p:grpSpPr>
            <a:xfrm>
              <a:off x="1358347" y="977346"/>
              <a:ext cx="9475305" cy="2451654"/>
              <a:chOff x="1616765" y="569843"/>
              <a:chExt cx="9475305" cy="245165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88BEC7-E14E-251C-52CF-EEF7C4F34BD4}"/>
                  </a:ext>
                </a:extLst>
              </p:cNvPr>
              <p:cNvSpPr/>
              <p:nvPr/>
            </p:nvSpPr>
            <p:spPr>
              <a:xfrm>
                <a:off x="1616765" y="569843"/>
                <a:ext cx="9475305" cy="24516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 (This Work): 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A006D3-6472-4DE7-62F5-ABC2E8DD30F3}"/>
                  </a:ext>
                </a:extLst>
              </p:cNvPr>
              <p:cNvSpPr txBox="1"/>
              <p:nvPr/>
            </p:nvSpPr>
            <p:spPr>
              <a:xfrm>
                <a:off x="2120347" y="1557216"/>
                <a:ext cx="33807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2-ctxt message-hiding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76EB82-60A3-D55E-BA67-C4BC460B63D5}"/>
                  </a:ext>
                </a:extLst>
              </p:cNvPr>
              <p:cNvSpPr txBox="1"/>
              <p:nvPr/>
            </p:nvSpPr>
            <p:spPr>
              <a:xfrm>
                <a:off x="2504661" y="1955701"/>
                <a:ext cx="28960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2-ctxt index-hiding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C31060-0A2F-7E2D-E643-F93C49933DA8}"/>
                  </a:ext>
                </a:extLst>
              </p:cNvPr>
              <p:cNvSpPr txBox="1"/>
              <p:nvPr/>
            </p:nvSpPr>
            <p:spPr>
              <a:xfrm>
                <a:off x="2451652" y="2262448"/>
                <a:ext cx="320094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/>
                  <a:t>1</a:t>
                </a:r>
                <a:r>
                  <a:rPr lang="en-US" sz="2800" dirty="0"/>
                  <a:t>-ctxt normal-hiding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C46D59C-BA77-395E-2494-BE10BCC7C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9860" y="2058561"/>
                <a:ext cx="304800" cy="3175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C9ADE36-F31D-E57F-C2E3-ED3331CA2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9859" y="2439843"/>
                <a:ext cx="304800" cy="317500"/>
              </a:xfrm>
              <a:prstGeom prst="rect">
                <a:avLst/>
              </a:prstGeom>
            </p:spPr>
          </p:pic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E6A1734A-1C69-5577-4575-1446E7BB190E}"/>
                  </a:ext>
                </a:extLst>
              </p:cNvPr>
              <p:cNvSpPr/>
              <p:nvPr/>
            </p:nvSpPr>
            <p:spPr>
              <a:xfrm>
                <a:off x="6221448" y="1818740"/>
                <a:ext cx="1139687" cy="5232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E3C36D-F24D-C8E2-C3D0-506CBC6A51DE}"/>
                  </a:ext>
                </a:extLst>
              </p:cNvPr>
              <p:cNvSpPr txBox="1"/>
              <p:nvPr/>
            </p:nvSpPr>
            <p:spPr>
              <a:xfrm>
                <a:off x="7850019" y="1818740"/>
                <a:ext cx="2221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Traitor tracing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C87FA6-2AE1-A5B3-88BA-7DAA29CE1B86}"/>
                </a:ext>
              </a:extLst>
            </p:cNvPr>
            <p:cNvSpPr txBox="1"/>
            <p:nvPr/>
          </p:nvSpPr>
          <p:spPr>
            <a:xfrm>
              <a:off x="2471711" y="1562671"/>
              <a:ext cx="21611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Plain PLBE w/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5D7D73-6B51-648C-103A-B996C2C02CE7}"/>
              </a:ext>
            </a:extLst>
          </p:cNvPr>
          <p:cNvGrpSpPr/>
          <p:nvPr/>
        </p:nvGrpSpPr>
        <p:grpSpPr>
          <a:xfrm>
            <a:off x="1358347" y="5042259"/>
            <a:ext cx="9475305" cy="1418835"/>
            <a:chOff x="1199472" y="4493006"/>
            <a:chExt cx="9475305" cy="14188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E433EA-F861-81D7-7780-3DECA3F75D1E}"/>
                </a:ext>
              </a:extLst>
            </p:cNvPr>
            <p:cNvGrpSpPr/>
            <p:nvPr/>
          </p:nvGrpSpPr>
          <p:grpSpPr>
            <a:xfrm>
              <a:off x="1199472" y="4493006"/>
              <a:ext cx="9475305" cy="1418835"/>
              <a:chOff x="1616765" y="569843"/>
              <a:chExt cx="9475305" cy="141883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DE3905-7CC8-C700-78FD-D09A00B0981C}"/>
                  </a:ext>
                </a:extLst>
              </p:cNvPr>
              <p:cNvSpPr/>
              <p:nvPr/>
            </p:nvSpPr>
            <p:spPr>
              <a:xfrm>
                <a:off x="1616765" y="569843"/>
                <a:ext cx="9475305" cy="141883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Corollary </a:t>
                </a:r>
                <a:r>
                  <a:rPr lang="en-US" sz="2800" dirty="0">
                    <a:solidFill>
                      <a:schemeClr val="tx1"/>
                    </a:solidFill>
                  </a:rPr>
                  <a:t>(informal): 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117302-EACD-C786-804C-D0FFE1B292D6}"/>
                  </a:ext>
                </a:extLst>
              </p:cNvPr>
              <p:cNvSpPr txBox="1"/>
              <p:nvPr/>
            </p:nvSpPr>
            <p:spPr>
              <a:xfrm>
                <a:off x="8273972" y="1259068"/>
                <a:ext cx="22538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Traitor Tracing</a:t>
                </a:r>
              </a:p>
            </p:txBody>
          </p:sp>
          <p:sp>
            <p:nvSpPr>
              <p:cNvPr id="29" name="Right Arrow 10">
                <a:extLst>
                  <a:ext uri="{FF2B5EF4-FFF2-40B4-BE49-F238E27FC236}">
                    <a16:creationId xmlns:a16="http://schemas.microsoft.com/office/drawing/2014/main" id="{7589AA7C-1E12-CAF6-A497-D3F654EF3739}"/>
                  </a:ext>
                </a:extLst>
              </p:cNvPr>
              <p:cNvSpPr/>
              <p:nvPr/>
            </p:nvSpPr>
            <p:spPr>
              <a:xfrm>
                <a:off x="6570074" y="1245994"/>
                <a:ext cx="1139687" cy="5232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B6BEC1-C637-1AB0-650C-FD7BB7445180}"/>
                  </a:ext>
                </a:extLst>
              </p:cNvPr>
              <p:cNvSpPr txBox="1"/>
              <p:nvPr/>
            </p:nvSpPr>
            <p:spPr>
              <a:xfrm>
                <a:off x="1775640" y="1054297"/>
                <a:ext cx="34803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(log-depth) Weak PRFs</a:t>
                </a: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66D8E70-265B-F4F9-8890-C5A879AE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3740" y="5477490"/>
              <a:ext cx="304800" cy="3175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6774B3-D3CB-09B0-50B1-0C648928B1F3}"/>
                </a:ext>
              </a:extLst>
            </p:cNvPr>
            <p:cNvSpPr txBox="1"/>
            <p:nvPr/>
          </p:nvSpPr>
          <p:spPr>
            <a:xfrm>
              <a:off x="1788540" y="5388621"/>
              <a:ext cx="396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ABE (for log-depth comp.)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E0C49E-A61B-0058-ED63-D7269A94689A}"/>
              </a:ext>
            </a:extLst>
          </p:cNvPr>
          <p:cNvGrpSpPr/>
          <p:nvPr/>
        </p:nvGrpSpPr>
        <p:grpSpPr>
          <a:xfrm>
            <a:off x="6675031" y="4105860"/>
            <a:ext cx="5065235" cy="1081854"/>
            <a:chOff x="5142294" y="1689106"/>
            <a:chExt cx="5065235" cy="1081854"/>
          </a:xfrm>
        </p:grpSpPr>
        <p:sp>
          <p:nvSpPr>
            <p:cNvPr id="32" name="Rectangular Callout 31">
              <a:extLst>
                <a:ext uri="{FF2B5EF4-FFF2-40B4-BE49-F238E27FC236}">
                  <a16:creationId xmlns:a16="http://schemas.microsoft.com/office/drawing/2014/main" id="{953B705C-A4C1-9758-86D7-A4A4966454C9}"/>
                </a:ext>
              </a:extLst>
            </p:cNvPr>
            <p:cNvSpPr/>
            <p:nvPr/>
          </p:nvSpPr>
          <p:spPr>
            <a:xfrm>
              <a:off x="5142294" y="1689106"/>
              <a:ext cx="4924660" cy="1081854"/>
            </a:xfrm>
            <a:prstGeom prst="wedgeRectCallout">
              <a:avLst>
                <a:gd name="adj1" fmla="val -77554"/>
                <a:gd name="adj2" fmla="val 11681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7ADDB8-9BE4-D448-C260-994B72DF3694}"/>
                </a:ext>
              </a:extLst>
            </p:cNvPr>
            <p:cNvSpPr txBox="1"/>
            <p:nvPr/>
          </p:nvSpPr>
          <p:spPr>
            <a:xfrm>
              <a:off x="5144349" y="1739722"/>
              <a:ext cx="50631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In log-depth setting, both can be instantiated from pairings</a:t>
              </a:r>
              <a:endParaRPr lang="en-US" sz="2800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312A123-FE14-4760-5689-B75A8FB9F31D}"/>
              </a:ext>
            </a:extLst>
          </p:cNvPr>
          <p:cNvSpPr/>
          <p:nvPr/>
        </p:nvSpPr>
        <p:spPr>
          <a:xfrm>
            <a:off x="2151648" y="2141254"/>
            <a:ext cx="478908" cy="63552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8BA1AC-09B9-F2AE-60D3-E2058551019C}"/>
              </a:ext>
            </a:extLst>
          </p:cNvPr>
          <p:cNvSpPr txBox="1"/>
          <p:nvPr/>
        </p:nvSpPr>
        <p:spPr>
          <a:xfrm>
            <a:off x="654606" y="2998113"/>
            <a:ext cx="108827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/>
              <a:t>Traitor Tracing from 1-ctxt Normal-Hiding</a:t>
            </a:r>
          </a:p>
        </p:txBody>
      </p:sp>
    </p:spTree>
    <p:extLst>
      <p:ext uri="{BB962C8B-B14F-4D97-AF65-F5344CB8AC3E}">
        <p14:creationId xmlns:p14="http://schemas.microsoft.com/office/powerpoint/2010/main" val="1106156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47F81A-426C-A2FA-A7B2-861B1E01B7D5}"/>
              </a:ext>
            </a:extLst>
          </p:cNvPr>
          <p:cNvSpPr txBox="1"/>
          <p:nvPr/>
        </p:nvSpPr>
        <p:spPr>
          <a:xfrm>
            <a:off x="234041" y="228597"/>
            <a:ext cx="867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Can We Upgrade to 2-Bounded Security?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33260C-B539-3B5B-D57C-0638B4E88AE2}"/>
              </a:ext>
            </a:extLst>
          </p:cNvPr>
          <p:cNvSpPr txBox="1"/>
          <p:nvPr/>
        </p:nvSpPr>
        <p:spPr>
          <a:xfrm>
            <a:off x="234041" y="1391478"/>
            <a:ext cx="7148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Simple black-box Idea: several parallel instances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D8B42C-F1E3-01C2-DD56-72E3124181CA}"/>
              </a:ext>
            </a:extLst>
          </p:cNvPr>
          <p:cNvGrpSpPr/>
          <p:nvPr/>
        </p:nvGrpSpPr>
        <p:grpSpPr>
          <a:xfrm>
            <a:off x="2156778" y="2287975"/>
            <a:ext cx="1051858" cy="1051858"/>
            <a:chOff x="1265872" y="3135362"/>
            <a:chExt cx="1692670" cy="1692670"/>
          </a:xfrm>
        </p:grpSpPr>
        <p:pic>
          <p:nvPicPr>
            <p:cNvPr id="7" name="Graphic 6" descr="Old Key with solid fill">
              <a:extLst>
                <a:ext uri="{FF2B5EF4-FFF2-40B4-BE49-F238E27FC236}">
                  <a16:creationId xmlns:a16="http://schemas.microsoft.com/office/drawing/2014/main" id="{99E1ADBC-7B85-6334-E1E2-B687BB350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5872" y="3135362"/>
              <a:ext cx="1692670" cy="1692670"/>
            </a:xfrm>
            <a:prstGeom prst="rect">
              <a:avLst/>
            </a:prstGeom>
          </p:spPr>
        </p:pic>
        <p:sp>
          <p:nvSpPr>
            <p:cNvPr id="8" name="4-Point Star 7">
              <a:extLst>
                <a:ext uri="{FF2B5EF4-FFF2-40B4-BE49-F238E27FC236}">
                  <a16:creationId xmlns:a16="http://schemas.microsoft.com/office/drawing/2014/main" id="{3EDA549F-02A5-E9F5-D190-4A5CBB1822B4}"/>
                </a:ext>
              </a:extLst>
            </p:cNvPr>
            <p:cNvSpPr/>
            <p:nvPr/>
          </p:nvSpPr>
          <p:spPr>
            <a:xfrm>
              <a:off x="1473678" y="4408779"/>
              <a:ext cx="182880" cy="197474"/>
            </a:xfrm>
            <a:prstGeom prst="star4">
              <a:avLst/>
            </a:prstGeom>
            <a:solidFill>
              <a:srgbClr val="CB93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4-Point Star 8">
              <a:extLst>
                <a:ext uri="{FF2B5EF4-FFF2-40B4-BE49-F238E27FC236}">
                  <a16:creationId xmlns:a16="http://schemas.microsoft.com/office/drawing/2014/main" id="{6FFEF249-77D1-C484-64EC-A82211891148}"/>
                </a:ext>
              </a:extLst>
            </p:cNvPr>
            <p:cNvSpPr/>
            <p:nvPr/>
          </p:nvSpPr>
          <p:spPr>
            <a:xfrm>
              <a:off x="1733654" y="4333946"/>
              <a:ext cx="182880" cy="197474"/>
            </a:xfrm>
            <a:prstGeom prst="star4">
              <a:avLst/>
            </a:prstGeom>
            <a:solidFill>
              <a:srgbClr val="00B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4-Point Star 9">
              <a:extLst>
                <a:ext uri="{FF2B5EF4-FFF2-40B4-BE49-F238E27FC236}">
                  <a16:creationId xmlns:a16="http://schemas.microsoft.com/office/drawing/2014/main" id="{0942C9C0-F9CD-3288-7A19-915994304AD4}"/>
                </a:ext>
              </a:extLst>
            </p:cNvPr>
            <p:cNvSpPr/>
            <p:nvPr/>
          </p:nvSpPr>
          <p:spPr>
            <a:xfrm>
              <a:off x="1834535" y="4037334"/>
              <a:ext cx="182880" cy="197474"/>
            </a:xfrm>
            <a:prstGeom prst="star4">
              <a:avLst/>
            </a:prstGeom>
            <a:solidFill>
              <a:srgbClr val="FFB2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4-Point Star 10">
              <a:extLst>
                <a:ext uri="{FF2B5EF4-FFF2-40B4-BE49-F238E27FC236}">
                  <a16:creationId xmlns:a16="http://schemas.microsoft.com/office/drawing/2014/main" id="{62AD5095-E4D1-F3F6-D737-B1AD6B8C9F04}"/>
                </a:ext>
              </a:extLst>
            </p:cNvPr>
            <p:cNvSpPr/>
            <p:nvPr/>
          </p:nvSpPr>
          <p:spPr>
            <a:xfrm>
              <a:off x="2076351" y="3799592"/>
              <a:ext cx="182880" cy="197474"/>
            </a:xfrm>
            <a:prstGeom prst="star4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4-Point Star 11">
              <a:extLst>
                <a:ext uri="{FF2B5EF4-FFF2-40B4-BE49-F238E27FC236}">
                  <a16:creationId xmlns:a16="http://schemas.microsoft.com/office/drawing/2014/main" id="{31E81791-0208-3D09-869B-16FFF408D685}"/>
                </a:ext>
              </a:extLst>
            </p:cNvPr>
            <p:cNvSpPr/>
            <p:nvPr/>
          </p:nvSpPr>
          <p:spPr>
            <a:xfrm>
              <a:off x="2259231" y="3485828"/>
              <a:ext cx="182880" cy="197474"/>
            </a:xfrm>
            <a:prstGeom prst="star4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4-Point Star 12">
              <a:extLst>
                <a:ext uri="{FF2B5EF4-FFF2-40B4-BE49-F238E27FC236}">
                  <a16:creationId xmlns:a16="http://schemas.microsoft.com/office/drawing/2014/main" id="{B24E86D6-0DCC-8DE6-D7D9-E9CFBB148721}"/>
                </a:ext>
              </a:extLst>
            </p:cNvPr>
            <p:cNvSpPr/>
            <p:nvPr/>
          </p:nvSpPr>
          <p:spPr>
            <a:xfrm>
              <a:off x="2590958" y="3508291"/>
              <a:ext cx="182880" cy="197474"/>
            </a:xfrm>
            <a:prstGeom prst="star4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4-Point Star 13">
              <a:extLst>
                <a:ext uri="{FF2B5EF4-FFF2-40B4-BE49-F238E27FC236}">
                  <a16:creationId xmlns:a16="http://schemas.microsoft.com/office/drawing/2014/main" id="{7E05A127-7978-2BBF-C6A7-260E857E1DEE}"/>
                </a:ext>
              </a:extLst>
            </p:cNvPr>
            <p:cNvSpPr/>
            <p:nvPr/>
          </p:nvSpPr>
          <p:spPr>
            <a:xfrm>
              <a:off x="2406254" y="3637974"/>
              <a:ext cx="182880" cy="197474"/>
            </a:xfrm>
            <a:prstGeom prst="star4">
              <a:avLst/>
            </a:prstGeom>
            <a:solidFill>
              <a:srgbClr val="AC4D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4-Point Star 14">
              <a:extLst>
                <a:ext uri="{FF2B5EF4-FFF2-40B4-BE49-F238E27FC236}">
                  <a16:creationId xmlns:a16="http://schemas.microsoft.com/office/drawing/2014/main" id="{D8F3F8A7-019F-D33E-F350-40709A04783F}"/>
                </a:ext>
              </a:extLst>
            </p:cNvPr>
            <p:cNvSpPr/>
            <p:nvPr/>
          </p:nvSpPr>
          <p:spPr>
            <a:xfrm>
              <a:off x="2350671" y="3300497"/>
              <a:ext cx="182880" cy="197474"/>
            </a:xfrm>
            <a:prstGeom prst="star4">
              <a:avLst/>
            </a:prstGeom>
            <a:solidFill>
              <a:srgbClr val="FF9E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8C12E9B-675C-C384-9CBE-21C8687C3B1B}"/>
              </a:ext>
            </a:extLst>
          </p:cNvPr>
          <p:cNvSpPr txBox="1"/>
          <p:nvPr/>
        </p:nvSpPr>
        <p:spPr>
          <a:xfrm>
            <a:off x="1514694" y="2001581"/>
            <a:ext cx="22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2-bounded master key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9A88F8-2CCC-F973-0E57-03536A237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943" y="2661665"/>
            <a:ext cx="673207" cy="28050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B0EAC02-2A6F-8810-42FC-22FD31EABD06}"/>
              </a:ext>
            </a:extLst>
          </p:cNvPr>
          <p:cNvGrpSpPr/>
          <p:nvPr/>
        </p:nvGrpSpPr>
        <p:grpSpPr>
          <a:xfrm>
            <a:off x="4318457" y="2297525"/>
            <a:ext cx="1051858" cy="1051858"/>
            <a:chOff x="1265872" y="3135362"/>
            <a:chExt cx="1692670" cy="1692670"/>
          </a:xfrm>
        </p:grpSpPr>
        <p:pic>
          <p:nvPicPr>
            <p:cNvPr id="19" name="Graphic 18" descr="Old Key with solid fill">
              <a:extLst>
                <a:ext uri="{FF2B5EF4-FFF2-40B4-BE49-F238E27FC236}">
                  <a16:creationId xmlns:a16="http://schemas.microsoft.com/office/drawing/2014/main" id="{8919C045-B339-60B6-856E-8AA4D60D6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5872" y="3135362"/>
              <a:ext cx="1692670" cy="1692670"/>
            </a:xfrm>
            <a:prstGeom prst="rect">
              <a:avLst/>
            </a:prstGeom>
          </p:spPr>
        </p:pic>
        <p:sp>
          <p:nvSpPr>
            <p:cNvPr id="20" name="4-Point Star 19">
              <a:extLst>
                <a:ext uri="{FF2B5EF4-FFF2-40B4-BE49-F238E27FC236}">
                  <a16:creationId xmlns:a16="http://schemas.microsoft.com/office/drawing/2014/main" id="{641BE58F-A440-ECFB-AC68-60782444D70E}"/>
                </a:ext>
              </a:extLst>
            </p:cNvPr>
            <p:cNvSpPr/>
            <p:nvPr/>
          </p:nvSpPr>
          <p:spPr>
            <a:xfrm>
              <a:off x="1473678" y="4408779"/>
              <a:ext cx="182880" cy="197474"/>
            </a:xfrm>
            <a:prstGeom prst="star4">
              <a:avLst/>
            </a:prstGeom>
            <a:solidFill>
              <a:srgbClr val="CB93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4-Point Star 20">
              <a:extLst>
                <a:ext uri="{FF2B5EF4-FFF2-40B4-BE49-F238E27FC236}">
                  <a16:creationId xmlns:a16="http://schemas.microsoft.com/office/drawing/2014/main" id="{5B0A8249-4571-9E4C-E911-BC4CFC24C8D9}"/>
                </a:ext>
              </a:extLst>
            </p:cNvPr>
            <p:cNvSpPr/>
            <p:nvPr/>
          </p:nvSpPr>
          <p:spPr>
            <a:xfrm>
              <a:off x="1733654" y="4333946"/>
              <a:ext cx="182880" cy="197474"/>
            </a:xfrm>
            <a:prstGeom prst="star4">
              <a:avLst/>
            </a:prstGeom>
            <a:solidFill>
              <a:srgbClr val="00B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4-Point Star 21">
              <a:extLst>
                <a:ext uri="{FF2B5EF4-FFF2-40B4-BE49-F238E27FC236}">
                  <a16:creationId xmlns:a16="http://schemas.microsoft.com/office/drawing/2014/main" id="{E054ADE4-953C-83B6-FA54-CE0C70914736}"/>
                </a:ext>
              </a:extLst>
            </p:cNvPr>
            <p:cNvSpPr/>
            <p:nvPr/>
          </p:nvSpPr>
          <p:spPr>
            <a:xfrm>
              <a:off x="1834535" y="4037334"/>
              <a:ext cx="182880" cy="197474"/>
            </a:xfrm>
            <a:prstGeom prst="star4">
              <a:avLst/>
            </a:prstGeom>
            <a:solidFill>
              <a:srgbClr val="FFB2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4-Point Star 22">
              <a:extLst>
                <a:ext uri="{FF2B5EF4-FFF2-40B4-BE49-F238E27FC236}">
                  <a16:creationId xmlns:a16="http://schemas.microsoft.com/office/drawing/2014/main" id="{9552D13F-333E-49AA-7DC1-4FE90C089EDC}"/>
                </a:ext>
              </a:extLst>
            </p:cNvPr>
            <p:cNvSpPr/>
            <p:nvPr/>
          </p:nvSpPr>
          <p:spPr>
            <a:xfrm>
              <a:off x="2076351" y="3799592"/>
              <a:ext cx="182880" cy="197474"/>
            </a:xfrm>
            <a:prstGeom prst="star4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4-Point Star 23">
              <a:extLst>
                <a:ext uri="{FF2B5EF4-FFF2-40B4-BE49-F238E27FC236}">
                  <a16:creationId xmlns:a16="http://schemas.microsoft.com/office/drawing/2014/main" id="{8EE6B222-15C1-CF25-B195-B19FC6FBE0A1}"/>
                </a:ext>
              </a:extLst>
            </p:cNvPr>
            <p:cNvSpPr/>
            <p:nvPr/>
          </p:nvSpPr>
          <p:spPr>
            <a:xfrm>
              <a:off x="2259231" y="3485828"/>
              <a:ext cx="182880" cy="197474"/>
            </a:xfrm>
            <a:prstGeom prst="star4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4-Point Star 24">
              <a:extLst>
                <a:ext uri="{FF2B5EF4-FFF2-40B4-BE49-F238E27FC236}">
                  <a16:creationId xmlns:a16="http://schemas.microsoft.com/office/drawing/2014/main" id="{E34F58D7-3E83-25E6-52BB-96613AAA7605}"/>
                </a:ext>
              </a:extLst>
            </p:cNvPr>
            <p:cNvSpPr/>
            <p:nvPr/>
          </p:nvSpPr>
          <p:spPr>
            <a:xfrm>
              <a:off x="2590958" y="3508291"/>
              <a:ext cx="182880" cy="197474"/>
            </a:xfrm>
            <a:prstGeom prst="star4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4-Point Star 25">
              <a:extLst>
                <a:ext uri="{FF2B5EF4-FFF2-40B4-BE49-F238E27FC236}">
                  <a16:creationId xmlns:a16="http://schemas.microsoft.com/office/drawing/2014/main" id="{7ACD3024-E866-44F6-9D2E-A1910A6EE0B2}"/>
                </a:ext>
              </a:extLst>
            </p:cNvPr>
            <p:cNvSpPr/>
            <p:nvPr/>
          </p:nvSpPr>
          <p:spPr>
            <a:xfrm>
              <a:off x="2406254" y="3637974"/>
              <a:ext cx="182880" cy="197474"/>
            </a:xfrm>
            <a:prstGeom prst="star4">
              <a:avLst/>
            </a:prstGeom>
            <a:solidFill>
              <a:srgbClr val="AC4D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4-Point Star 26">
              <a:extLst>
                <a:ext uri="{FF2B5EF4-FFF2-40B4-BE49-F238E27FC236}">
                  <a16:creationId xmlns:a16="http://schemas.microsoft.com/office/drawing/2014/main" id="{F81C0DB2-EE27-8F71-0483-AAEE3E82E42B}"/>
                </a:ext>
              </a:extLst>
            </p:cNvPr>
            <p:cNvSpPr/>
            <p:nvPr/>
          </p:nvSpPr>
          <p:spPr>
            <a:xfrm>
              <a:off x="2350671" y="3300497"/>
              <a:ext cx="182880" cy="197474"/>
            </a:xfrm>
            <a:prstGeom prst="star4">
              <a:avLst/>
            </a:prstGeom>
            <a:solidFill>
              <a:srgbClr val="FF9E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E1C732-B0CC-4E13-A29A-6326F4FE81DA}"/>
              </a:ext>
            </a:extLst>
          </p:cNvPr>
          <p:cNvGrpSpPr/>
          <p:nvPr/>
        </p:nvGrpSpPr>
        <p:grpSpPr>
          <a:xfrm>
            <a:off x="5588622" y="2304016"/>
            <a:ext cx="1051858" cy="1051858"/>
            <a:chOff x="1265872" y="3135362"/>
            <a:chExt cx="1692670" cy="1692670"/>
          </a:xfrm>
        </p:grpSpPr>
        <p:pic>
          <p:nvPicPr>
            <p:cNvPr id="29" name="Graphic 28" descr="Old Key with solid fill">
              <a:extLst>
                <a:ext uri="{FF2B5EF4-FFF2-40B4-BE49-F238E27FC236}">
                  <a16:creationId xmlns:a16="http://schemas.microsoft.com/office/drawing/2014/main" id="{28B9735C-2C97-D121-570B-9479C02EF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5872" y="3135362"/>
              <a:ext cx="1692670" cy="1692670"/>
            </a:xfrm>
            <a:prstGeom prst="rect">
              <a:avLst/>
            </a:prstGeom>
          </p:spPr>
        </p:pic>
        <p:sp>
          <p:nvSpPr>
            <p:cNvPr id="30" name="4-Point Star 29">
              <a:extLst>
                <a:ext uri="{FF2B5EF4-FFF2-40B4-BE49-F238E27FC236}">
                  <a16:creationId xmlns:a16="http://schemas.microsoft.com/office/drawing/2014/main" id="{5B95981C-4394-4F6C-9767-ADBBC5F8F492}"/>
                </a:ext>
              </a:extLst>
            </p:cNvPr>
            <p:cNvSpPr/>
            <p:nvPr/>
          </p:nvSpPr>
          <p:spPr>
            <a:xfrm>
              <a:off x="1473678" y="4408779"/>
              <a:ext cx="182880" cy="197474"/>
            </a:xfrm>
            <a:prstGeom prst="star4">
              <a:avLst/>
            </a:prstGeom>
            <a:solidFill>
              <a:srgbClr val="CB93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4-Point Star 30">
              <a:extLst>
                <a:ext uri="{FF2B5EF4-FFF2-40B4-BE49-F238E27FC236}">
                  <a16:creationId xmlns:a16="http://schemas.microsoft.com/office/drawing/2014/main" id="{1264DD6E-A18B-A9D6-6359-AE29FDDA5AB8}"/>
                </a:ext>
              </a:extLst>
            </p:cNvPr>
            <p:cNvSpPr/>
            <p:nvPr/>
          </p:nvSpPr>
          <p:spPr>
            <a:xfrm>
              <a:off x="1733654" y="4333946"/>
              <a:ext cx="182880" cy="197474"/>
            </a:xfrm>
            <a:prstGeom prst="star4">
              <a:avLst/>
            </a:prstGeom>
            <a:solidFill>
              <a:srgbClr val="00B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4-Point Star 31">
              <a:extLst>
                <a:ext uri="{FF2B5EF4-FFF2-40B4-BE49-F238E27FC236}">
                  <a16:creationId xmlns:a16="http://schemas.microsoft.com/office/drawing/2014/main" id="{AFBBB68E-5C37-8C6F-53DC-988126B9ED14}"/>
                </a:ext>
              </a:extLst>
            </p:cNvPr>
            <p:cNvSpPr/>
            <p:nvPr/>
          </p:nvSpPr>
          <p:spPr>
            <a:xfrm>
              <a:off x="1834535" y="4037334"/>
              <a:ext cx="182880" cy="197474"/>
            </a:xfrm>
            <a:prstGeom prst="star4">
              <a:avLst/>
            </a:prstGeom>
            <a:solidFill>
              <a:srgbClr val="FFB2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4-Point Star 32">
              <a:extLst>
                <a:ext uri="{FF2B5EF4-FFF2-40B4-BE49-F238E27FC236}">
                  <a16:creationId xmlns:a16="http://schemas.microsoft.com/office/drawing/2014/main" id="{75D15F5E-8B2A-F9B2-1E9A-5B46C97FC5F6}"/>
                </a:ext>
              </a:extLst>
            </p:cNvPr>
            <p:cNvSpPr/>
            <p:nvPr/>
          </p:nvSpPr>
          <p:spPr>
            <a:xfrm>
              <a:off x="2076351" y="3799592"/>
              <a:ext cx="182880" cy="197474"/>
            </a:xfrm>
            <a:prstGeom prst="star4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4-Point Star 33">
              <a:extLst>
                <a:ext uri="{FF2B5EF4-FFF2-40B4-BE49-F238E27FC236}">
                  <a16:creationId xmlns:a16="http://schemas.microsoft.com/office/drawing/2014/main" id="{88378644-0191-3A3D-1F3B-54989E24D144}"/>
                </a:ext>
              </a:extLst>
            </p:cNvPr>
            <p:cNvSpPr/>
            <p:nvPr/>
          </p:nvSpPr>
          <p:spPr>
            <a:xfrm>
              <a:off x="2259231" y="3485828"/>
              <a:ext cx="182880" cy="197474"/>
            </a:xfrm>
            <a:prstGeom prst="star4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4-Point Star 34">
              <a:extLst>
                <a:ext uri="{FF2B5EF4-FFF2-40B4-BE49-F238E27FC236}">
                  <a16:creationId xmlns:a16="http://schemas.microsoft.com/office/drawing/2014/main" id="{D6F1C6C3-40AE-69DA-8FAF-9F29027C8B4F}"/>
                </a:ext>
              </a:extLst>
            </p:cNvPr>
            <p:cNvSpPr/>
            <p:nvPr/>
          </p:nvSpPr>
          <p:spPr>
            <a:xfrm>
              <a:off x="2590958" y="3508291"/>
              <a:ext cx="182880" cy="197474"/>
            </a:xfrm>
            <a:prstGeom prst="star4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4-Point Star 35">
              <a:extLst>
                <a:ext uri="{FF2B5EF4-FFF2-40B4-BE49-F238E27FC236}">
                  <a16:creationId xmlns:a16="http://schemas.microsoft.com/office/drawing/2014/main" id="{53BEB9DE-73FD-E82B-25DD-CE486D4FECFD}"/>
                </a:ext>
              </a:extLst>
            </p:cNvPr>
            <p:cNvSpPr/>
            <p:nvPr/>
          </p:nvSpPr>
          <p:spPr>
            <a:xfrm>
              <a:off x="2406254" y="3637974"/>
              <a:ext cx="182880" cy="197474"/>
            </a:xfrm>
            <a:prstGeom prst="star4">
              <a:avLst/>
            </a:prstGeom>
            <a:solidFill>
              <a:srgbClr val="AC4D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4-Point Star 36">
              <a:extLst>
                <a:ext uri="{FF2B5EF4-FFF2-40B4-BE49-F238E27FC236}">
                  <a16:creationId xmlns:a16="http://schemas.microsoft.com/office/drawing/2014/main" id="{9EF40C05-0858-B822-5D58-D22E365CB986}"/>
                </a:ext>
              </a:extLst>
            </p:cNvPr>
            <p:cNvSpPr/>
            <p:nvPr/>
          </p:nvSpPr>
          <p:spPr>
            <a:xfrm>
              <a:off x="2350671" y="3300497"/>
              <a:ext cx="182880" cy="197474"/>
            </a:xfrm>
            <a:prstGeom prst="star4">
              <a:avLst/>
            </a:prstGeom>
            <a:solidFill>
              <a:srgbClr val="FF9E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4B983E1-9199-B0E7-072F-CCCDAC9EB12D}"/>
              </a:ext>
            </a:extLst>
          </p:cNvPr>
          <p:cNvGrpSpPr/>
          <p:nvPr/>
        </p:nvGrpSpPr>
        <p:grpSpPr>
          <a:xfrm>
            <a:off x="6858787" y="2309297"/>
            <a:ext cx="1051858" cy="1051858"/>
            <a:chOff x="1265872" y="3135362"/>
            <a:chExt cx="1692670" cy="1692670"/>
          </a:xfrm>
        </p:grpSpPr>
        <p:pic>
          <p:nvPicPr>
            <p:cNvPr id="39" name="Graphic 38" descr="Old Key with solid fill">
              <a:extLst>
                <a:ext uri="{FF2B5EF4-FFF2-40B4-BE49-F238E27FC236}">
                  <a16:creationId xmlns:a16="http://schemas.microsoft.com/office/drawing/2014/main" id="{49921E43-0377-D63E-974D-3DEF087C0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5872" y="3135362"/>
              <a:ext cx="1692670" cy="1692670"/>
            </a:xfrm>
            <a:prstGeom prst="rect">
              <a:avLst/>
            </a:prstGeom>
          </p:spPr>
        </p:pic>
        <p:sp>
          <p:nvSpPr>
            <p:cNvPr id="40" name="4-Point Star 39">
              <a:extLst>
                <a:ext uri="{FF2B5EF4-FFF2-40B4-BE49-F238E27FC236}">
                  <a16:creationId xmlns:a16="http://schemas.microsoft.com/office/drawing/2014/main" id="{0C9EEF97-84C2-4C3B-3CCE-17201C8E60BA}"/>
                </a:ext>
              </a:extLst>
            </p:cNvPr>
            <p:cNvSpPr/>
            <p:nvPr/>
          </p:nvSpPr>
          <p:spPr>
            <a:xfrm>
              <a:off x="1473678" y="4408779"/>
              <a:ext cx="182880" cy="197474"/>
            </a:xfrm>
            <a:prstGeom prst="star4">
              <a:avLst/>
            </a:prstGeom>
            <a:solidFill>
              <a:srgbClr val="CB93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4-Point Star 40">
              <a:extLst>
                <a:ext uri="{FF2B5EF4-FFF2-40B4-BE49-F238E27FC236}">
                  <a16:creationId xmlns:a16="http://schemas.microsoft.com/office/drawing/2014/main" id="{3B5CCF16-BB3A-1BDB-905E-92F6900A6A35}"/>
                </a:ext>
              </a:extLst>
            </p:cNvPr>
            <p:cNvSpPr/>
            <p:nvPr/>
          </p:nvSpPr>
          <p:spPr>
            <a:xfrm>
              <a:off x="1733654" y="4333946"/>
              <a:ext cx="182880" cy="197474"/>
            </a:xfrm>
            <a:prstGeom prst="star4">
              <a:avLst/>
            </a:prstGeom>
            <a:solidFill>
              <a:srgbClr val="00B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4-Point Star 41">
              <a:extLst>
                <a:ext uri="{FF2B5EF4-FFF2-40B4-BE49-F238E27FC236}">
                  <a16:creationId xmlns:a16="http://schemas.microsoft.com/office/drawing/2014/main" id="{367367B1-5502-7418-A306-814B6ED36F52}"/>
                </a:ext>
              </a:extLst>
            </p:cNvPr>
            <p:cNvSpPr/>
            <p:nvPr/>
          </p:nvSpPr>
          <p:spPr>
            <a:xfrm>
              <a:off x="1834535" y="4037334"/>
              <a:ext cx="182880" cy="197474"/>
            </a:xfrm>
            <a:prstGeom prst="star4">
              <a:avLst/>
            </a:prstGeom>
            <a:solidFill>
              <a:srgbClr val="FFB2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4-Point Star 42">
              <a:extLst>
                <a:ext uri="{FF2B5EF4-FFF2-40B4-BE49-F238E27FC236}">
                  <a16:creationId xmlns:a16="http://schemas.microsoft.com/office/drawing/2014/main" id="{ABC4BE7F-075C-9DA5-F3F4-89D505AFA46E}"/>
                </a:ext>
              </a:extLst>
            </p:cNvPr>
            <p:cNvSpPr/>
            <p:nvPr/>
          </p:nvSpPr>
          <p:spPr>
            <a:xfrm>
              <a:off x="2076351" y="3799592"/>
              <a:ext cx="182880" cy="197474"/>
            </a:xfrm>
            <a:prstGeom prst="star4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4-Point Star 43">
              <a:extLst>
                <a:ext uri="{FF2B5EF4-FFF2-40B4-BE49-F238E27FC236}">
                  <a16:creationId xmlns:a16="http://schemas.microsoft.com/office/drawing/2014/main" id="{13CB926C-2FB0-688A-ABB8-8EB6339BA7B9}"/>
                </a:ext>
              </a:extLst>
            </p:cNvPr>
            <p:cNvSpPr/>
            <p:nvPr/>
          </p:nvSpPr>
          <p:spPr>
            <a:xfrm>
              <a:off x="2259231" y="3485828"/>
              <a:ext cx="182880" cy="197474"/>
            </a:xfrm>
            <a:prstGeom prst="star4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4-Point Star 44">
              <a:extLst>
                <a:ext uri="{FF2B5EF4-FFF2-40B4-BE49-F238E27FC236}">
                  <a16:creationId xmlns:a16="http://schemas.microsoft.com/office/drawing/2014/main" id="{EC8CB62B-9E02-2357-DF0A-7A94137913E7}"/>
                </a:ext>
              </a:extLst>
            </p:cNvPr>
            <p:cNvSpPr/>
            <p:nvPr/>
          </p:nvSpPr>
          <p:spPr>
            <a:xfrm>
              <a:off x="2590958" y="3508291"/>
              <a:ext cx="182880" cy="197474"/>
            </a:xfrm>
            <a:prstGeom prst="star4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4-Point Star 45">
              <a:extLst>
                <a:ext uri="{FF2B5EF4-FFF2-40B4-BE49-F238E27FC236}">
                  <a16:creationId xmlns:a16="http://schemas.microsoft.com/office/drawing/2014/main" id="{8F1B94C5-1EBF-CFEA-7740-F92D7D4F6A91}"/>
                </a:ext>
              </a:extLst>
            </p:cNvPr>
            <p:cNvSpPr/>
            <p:nvPr/>
          </p:nvSpPr>
          <p:spPr>
            <a:xfrm>
              <a:off x="2406254" y="3637974"/>
              <a:ext cx="182880" cy="197474"/>
            </a:xfrm>
            <a:prstGeom prst="star4">
              <a:avLst/>
            </a:prstGeom>
            <a:solidFill>
              <a:srgbClr val="AC4D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4-Point Star 46">
              <a:extLst>
                <a:ext uri="{FF2B5EF4-FFF2-40B4-BE49-F238E27FC236}">
                  <a16:creationId xmlns:a16="http://schemas.microsoft.com/office/drawing/2014/main" id="{B8436CD5-C990-123F-5301-905982B9A3CB}"/>
                </a:ext>
              </a:extLst>
            </p:cNvPr>
            <p:cNvSpPr/>
            <p:nvPr/>
          </p:nvSpPr>
          <p:spPr>
            <a:xfrm>
              <a:off x="2350671" y="3300497"/>
              <a:ext cx="182880" cy="197474"/>
            </a:xfrm>
            <a:prstGeom prst="star4">
              <a:avLst/>
            </a:prstGeom>
            <a:solidFill>
              <a:srgbClr val="FF9E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8E82FE-8713-7F8E-AE95-84594CE13465}"/>
              </a:ext>
            </a:extLst>
          </p:cNvPr>
          <p:cNvGrpSpPr/>
          <p:nvPr/>
        </p:nvGrpSpPr>
        <p:grpSpPr>
          <a:xfrm>
            <a:off x="8128952" y="2318847"/>
            <a:ext cx="1051858" cy="1051858"/>
            <a:chOff x="1265872" y="3135362"/>
            <a:chExt cx="1692670" cy="1692670"/>
          </a:xfrm>
        </p:grpSpPr>
        <p:pic>
          <p:nvPicPr>
            <p:cNvPr id="49" name="Graphic 48" descr="Old Key with solid fill">
              <a:extLst>
                <a:ext uri="{FF2B5EF4-FFF2-40B4-BE49-F238E27FC236}">
                  <a16:creationId xmlns:a16="http://schemas.microsoft.com/office/drawing/2014/main" id="{0D6F75DB-2483-CD50-3594-A3D78E1D6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5872" y="3135362"/>
              <a:ext cx="1692670" cy="1692670"/>
            </a:xfrm>
            <a:prstGeom prst="rect">
              <a:avLst/>
            </a:prstGeom>
          </p:spPr>
        </p:pic>
        <p:sp>
          <p:nvSpPr>
            <p:cNvPr id="50" name="4-Point Star 49">
              <a:extLst>
                <a:ext uri="{FF2B5EF4-FFF2-40B4-BE49-F238E27FC236}">
                  <a16:creationId xmlns:a16="http://schemas.microsoft.com/office/drawing/2014/main" id="{E37858D4-E428-0260-3F51-38A222032808}"/>
                </a:ext>
              </a:extLst>
            </p:cNvPr>
            <p:cNvSpPr/>
            <p:nvPr/>
          </p:nvSpPr>
          <p:spPr>
            <a:xfrm>
              <a:off x="1473678" y="4408779"/>
              <a:ext cx="182880" cy="197474"/>
            </a:xfrm>
            <a:prstGeom prst="star4">
              <a:avLst/>
            </a:prstGeom>
            <a:solidFill>
              <a:srgbClr val="CB93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4-Point Star 50">
              <a:extLst>
                <a:ext uri="{FF2B5EF4-FFF2-40B4-BE49-F238E27FC236}">
                  <a16:creationId xmlns:a16="http://schemas.microsoft.com/office/drawing/2014/main" id="{C845B201-6813-6BD7-AFD7-71C13D47AD23}"/>
                </a:ext>
              </a:extLst>
            </p:cNvPr>
            <p:cNvSpPr/>
            <p:nvPr/>
          </p:nvSpPr>
          <p:spPr>
            <a:xfrm>
              <a:off x="1733654" y="4333946"/>
              <a:ext cx="182880" cy="197474"/>
            </a:xfrm>
            <a:prstGeom prst="star4">
              <a:avLst/>
            </a:prstGeom>
            <a:solidFill>
              <a:srgbClr val="00B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4-Point Star 51">
              <a:extLst>
                <a:ext uri="{FF2B5EF4-FFF2-40B4-BE49-F238E27FC236}">
                  <a16:creationId xmlns:a16="http://schemas.microsoft.com/office/drawing/2014/main" id="{E5E49995-7668-FB92-6353-550086603F44}"/>
                </a:ext>
              </a:extLst>
            </p:cNvPr>
            <p:cNvSpPr/>
            <p:nvPr/>
          </p:nvSpPr>
          <p:spPr>
            <a:xfrm>
              <a:off x="1834535" y="4037334"/>
              <a:ext cx="182880" cy="197474"/>
            </a:xfrm>
            <a:prstGeom prst="star4">
              <a:avLst/>
            </a:prstGeom>
            <a:solidFill>
              <a:srgbClr val="FFB2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4-Point Star 52">
              <a:extLst>
                <a:ext uri="{FF2B5EF4-FFF2-40B4-BE49-F238E27FC236}">
                  <a16:creationId xmlns:a16="http://schemas.microsoft.com/office/drawing/2014/main" id="{D5C4DAC3-CCA4-15D2-AC39-23DA5ABE9EFB}"/>
                </a:ext>
              </a:extLst>
            </p:cNvPr>
            <p:cNvSpPr/>
            <p:nvPr/>
          </p:nvSpPr>
          <p:spPr>
            <a:xfrm>
              <a:off x="2076351" y="3799592"/>
              <a:ext cx="182880" cy="197474"/>
            </a:xfrm>
            <a:prstGeom prst="star4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4-Point Star 53">
              <a:extLst>
                <a:ext uri="{FF2B5EF4-FFF2-40B4-BE49-F238E27FC236}">
                  <a16:creationId xmlns:a16="http://schemas.microsoft.com/office/drawing/2014/main" id="{0C720435-7E01-763C-6F31-555BF89D1BE3}"/>
                </a:ext>
              </a:extLst>
            </p:cNvPr>
            <p:cNvSpPr/>
            <p:nvPr/>
          </p:nvSpPr>
          <p:spPr>
            <a:xfrm>
              <a:off x="2259231" y="3485828"/>
              <a:ext cx="182880" cy="197474"/>
            </a:xfrm>
            <a:prstGeom prst="star4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4-Point Star 54">
              <a:extLst>
                <a:ext uri="{FF2B5EF4-FFF2-40B4-BE49-F238E27FC236}">
                  <a16:creationId xmlns:a16="http://schemas.microsoft.com/office/drawing/2014/main" id="{78E860EC-D517-7296-9E04-2E52C733547F}"/>
                </a:ext>
              </a:extLst>
            </p:cNvPr>
            <p:cNvSpPr/>
            <p:nvPr/>
          </p:nvSpPr>
          <p:spPr>
            <a:xfrm>
              <a:off x="2590958" y="3508291"/>
              <a:ext cx="182880" cy="197474"/>
            </a:xfrm>
            <a:prstGeom prst="star4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4-Point Star 55">
              <a:extLst>
                <a:ext uri="{FF2B5EF4-FFF2-40B4-BE49-F238E27FC236}">
                  <a16:creationId xmlns:a16="http://schemas.microsoft.com/office/drawing/2014/main" id="{8FD6D7EA-AE95-60EC-78DF-D71DEC2A993E}"/>
                </a:ext>
              </a:extLst>
            </p:cNvPr>
            <p:cNvSpPr/>
            <p:nvPr/>
          </p:nvSpPr>
          <p:spPr>
            <a:xfrm>
              <a:off x="2406254" y="3637974"/>
              <a:ext cx="182880" cy="197474"/>
            </a:xfrm>
            <a:prstGeom prst="star4">
              <a:avLst/>
            </a:prstGeom>
            <a:solidFill>
              <a:srgbClr val="AC4D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4-Point Star 56">
              <a:extLst>
                <a:ext uri="{FF2B5EF4-FFF2-40B4-BE49-F238E27FC236}">
                  <a16:creationId xmlns:a16="http://schemas.microsoft.com/office/drawing/2014/main" id="{247D9F8F-7BE2-ED3E-4CA5-AE70EF87C913}"/>
                </a:ext>
              </a:extLst>
            </p:cNvPr>
            <p:cNvSpPr/>
            <p:nvPr/>
          </p:nvSpPr>
          <p:spPr>
            <a:xfrm>
              <a:off x="2350671" y="3300497"/>
              <a:ext cx="182880" cy="197474"/>
            </a:xfrm>
            <a:prstGeom prst="star4">
              <a:avLst/>
            </a:prstGeom>
            <a:solidFill>
              <a:srgbClr val="FF9E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F3FE17-A306-FF9A-E8F7-F3643EC4F6C4}"/>
              </a:ext>
            </a:extLst>
          </p:cNvPr>
          <p:cNvGrpSpPr/>
          <p:nvPr/>
        </p:nvGrpSpPr>
        <p:grpSpPr>
          <a:xfrm>
            <a:off x="9399116" y="2318847"/>
            <a:ext cx="1051858" cy="1051858"/>
            <a:chOff x="1265872" y="3135362"/>
            <a:chExt cx="1692670" cy="1692670"/>
          </a:xfrm>
        </p:grpSpPr>
        <p:pic>
          <p:nvPicPr>
            <p:cNvPr id="59" name="Graphic 58" descr="Old Key with solid fill">
              <a:extLst>
                <a:ext uri="{FF2B5EF4-FFF2-40B4-BE49-F238E27FC236}">
                  <a16:creationId xmlns:a16="http://schemas.microsoft.com/office/drawing/2014/main" id="{DCE6F2BA-B7CF-4C05-1F6F-D3279D461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5872" y="3135362"/>
              <a:ext cx="1692670" cy="1692670"/>
            </a:xfrm>
            <a:prstGeom prst="rect">
              <a:avLst/>
            </a:prstGeom>
          </p:spPr>
        </p:pic>
        <p:sp>
          <p:nvSpPr>
            <p:cNvPr id="60" name="4-Point Star 59">
              <a:extLst>
                <a:ext uri="{FF2B5EF4-FFF2-40B4-BE49-F238E27FC236}">
                  <a16:creationId xmlns:a16="http://schemas.microsoft.com/office/drawing/2014/main" id="{42A0D6FC-F0F7-805F-0D20-4B250E2924A6}"/>
                </a:ext>
              </a:extLst>
            </p:cNvPr>
            <p:cNvSpPr/>
            <p:nvPr/>
          </p:nvSpPr>
          <p:spPr>
            <a:xfrm>
              <a:off x="1473678" y="4408779"/>
              <a:ext cx="182880" cy="197474"/>
            </a:xfrm>
            <a:prstGeom prst="star4">
              <a:avLst/>
            </a:prstGeom>
            <a:solidFill>
              <a:srgbClr val="CB93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4-Point Star 60">
              <a:extLst>
                <a:ext uri="{FF2B5EF4-FFF2-40B4-BE49-F238E27FC236}">
                  <a16:creationId xmlns:a16="http://schemas.microsoft.com/office/drawing/2014/main" id="{93AA4984-47EE-5495-CDB5-C1BFE44AC6B1}"/>
                </a:ext>
              </a:extLst>
            </p:cNvPr>
            <p:cNvSpPr/>
            <p:nvPr/>
          </p:nvSpPr>
          <p:spPr>
            <a:xfrm>
              <a:off x="1733654" y="4333946"/>
              <a:ext cx="182880" cy="197474"/>
            </a:xfrm>
            <a:prstGeom prst="star4">
              <a:avLst/>
            </a:prstGeom>
            <a:solidFill>
              <a:srgbClr val="00B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4-Point Star 61">
              <a:extLst>
                <a:ext uri="{FF2B5EF4-FFF2-40B4-BE49-F238E27FC236}">
                  <a16:creationId xmlns:a16="http://schemas.microsoft.com/office/drawing/2014/main" id="{9C8F8E77-D5AA-8935-ABA4-B02CAD10CAFB}"/>
                </a:ext>
              </a:extLst>
            </p:cNvPr>
            <p:cNvSpPr/>
            <p:nvPr/>
          </p:nvSpPr>
          <p:spPr>
            <a:xfrm>
              <a:off x="1834535" y="4037334"/>
              <a:ext cx="182880" cy="197474"/>
            </a:xfrm>
            <a:prstGeom prst="star4">
              <a:avLst/>
            </a:prstGeom>
            <a:solidFill>
              <a:srgbClr val="FFB2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4-Point Star 62">
              <a:extLst>
                <a:ext uri="{FF2B5EF4-FFF2-40B4-BE49-F238E27FC236}">
                  <a16:creationId xmlns:a16="http://schemas.microsoft.com/office/drawing/2014/main" id="{E43C6AEC-C25F-46CC-4D16-0C68BEAA42D3}"/>
                </a:ext>
              </a:extLst>
            </p:cNvPr>
            <p:cNvSpPr/>
            <p:nvPr/>
          </p:nvSpPr>
          <p:spPr>
            <a:xfrm>
              <a:off x="2076351" y="3799592"/>
              <a:ext cx="182880" cy="197474"/>
            </a:xfrm>
            <a:prstGeom prst="star4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4-Point Star 63">
              <a:extLst>
                <a:ext uri="{FF2B5EF4-FFF2-40B4-BE49-F238E27FC236}">
                  <a16:creationId xmlns:a16="http://schemas.microsoft.com/office/drawing/2014/main" id="{B3187A89-9951-47A2-4DFE-88AE6C3D03F4}"/>
                </a:ext>
              </a:extLst>
            </p:cNvPr>
            <p:cNvSpPr/>
            <p:nvPr/>
          </p:nvSpPr>
          <p:spPr>
            <a:xfrm>
              <a:off x="2259231" y="3485828"/>
              <a:ext cx="182880" cy="197474"/>
            </a:xfrm>
            <a:prstGeom prst="star4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4-Point Star 64">
              <a:extLst>
                <a:ext uri="{FF2B5EF4-FFF2-40B4-BE49-F238E27FC236}">
                  <a16:creationId xmlns:a16="http://schemas.microsoft.com/office/drawing/2014/main" id="{B71E51F4-EDF0-75F5-3D11-00C6FC0B17CA}"/>
                </a:ext>
              </a:extLst>
            </p:cNvPr>
            <p:cNvSpPr/>
            <p:nvPr/>
          </p:nvSpPr>
          <p:spPr>
            <a:xfrm>
              <a:off x="2590958" y="3508291"/>
              <a:ext cx="182880" cy="197474"/>
            </a:xfrm>
            <a:prstGeom prst="star4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4-Point Star 65">
              <a:extLst>
                <a:ext uri="{FF2B5EF4-FFF2-40B4-BE49-F238E27FC236}">
                  <a16:creationId xmlns:a16="http://schemas.microsoft.com/office/drawing/2014/main" id="{58C83F7A-D8A9-0BB6-7785-B6510C9F07C7}"/>
                </a:ext>
              </a:extLst>
            </p:cNvPr>
            <p:cNvSpPr/>
            <p:nvPr/>
          </p:nvSpPr>
          <p:spPr>
            <a:xfrm>
              <a:off x="2406254" y="3637974"/>
              <a:ext cx="182880" cy="197474"/>
            </a:xfrm>
            <a:prstGeom prst="star4">
              <a:avLst/>
            </a:prstGeom>
            <a:solidFill>
              <a:srgbClr val="AC4D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4-Point Star 66">
              <a:extLst>
                <a:ext uri="{FF2B5EF4-FFF2-40B4-BE49-F238E27FC236}">
                  <a16:creationId xmlns:a16="http://schemas.microsoft.com/office/drawing/2014/main" id="{46E1816F-6AE4-56ED-6375-DB70B0AE6BA7}"/>
                </a:ext>
              </a:extLst>
            </p:cNvPr>
            <p:cNvSpPr/>
            <p:nvPr/>
          </p:nvSpPr>
          <p:spPr>
            <a:xfrm>
              <a:off x="2350671" y="3300497"/>
              <a:ext cx="182880" cy="197474"/>
            </a:xfrm>
            <a:prstGeom prst="star4">
              <a:avLst/>
            </a:prstGeom>
            <a:solidFill>
              <a:srgbClr val="FF9E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ABB610E-CE3A-F074-8C8B-633C497B7791}"/>
              </a:ext>
            </a:extLst>
          </p:cNvPr>
          <p:cNvSpPr txBox="1"/>
          <p:nvPr/>
        </p:nvSpPr>
        <p:spPr>
          <a:xfrm>
            <a:off x="5558850" y="2007079"/>
            <a:ext cx="436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Several independent 1-bounded master keys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75F57A0-668D-4CBF-7EA5-C7180F70A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943" y="4047287"/>
            <a:ext cx="673207" cy="28050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3C97961-9885-E92F-35F2-1E981C9F5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943" y="5639156"/>
            <a:ext cx="673207" cy="280503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73954DD6-8825-CAA5-6195-EDDBF6F73228}"/>
              </a:ext>
            </a:extLst>
          </p:cNvPr>
          <p:cNvSpPr txBox="1"/>
          <p:nvPr/>
        </p:nvSpPr>
        <p:spPr>
          <a:xfrm>
            <a:off x="1514694" y="3616358"/>
            <a:ext cx="22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2-bounded secret key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6659F21-9910-924B-08F7-8586B41CAA4A}"/>
              </a:ext>
            </a:extLst>
          </p:cNvPr>
          <p:cNvSpPr txBox="1"/>
          <p:nvPr/>
        </p:nvSpPr>
        <p:spPr>
          <a:xfrm>
            <a:off x="5558850" y="3616358"/>
            <a:ext cx="428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Several independent 1-bounded secret keys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F9FD596-4721-372D-CFDA-C19A35B750EB}"/>
              </a:ext>
            </a:extLst>
          </p:cNvPr>
          <p:cNvSpPr txBox="1"/>
          <p:nvPr/>
        </p:nvSpPr>
        <p:spPr>
          <a:xfrm>
            <a:off x="1455841" y="4934148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2-bounded ciphertext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13DBBA7-3979-4ABA-1963-A3B94D6E7424}"/>
              </a:ext>
            </a:extLst>
          </p:cNvPr>
          <p:cNvSpPr txBox="1"/>
          <p:nvPr/>
        </p:nvSpPr>
        <p:spPr>
          <a:xfrm>
            <a:off x="6350788" y="4935388"/>
            <a:ext cx="456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choice of single 1-bounded ciphertext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713257-1CCF-FCBA-7872-B2210059A25A}"/>
              </a:ext>
            </a:extLst>
          </p:cNvPr>
          <p:cNvGrpSpPr/>
          <p:nvPr/>
        </p:nvGrpSpPr>
        <p:grpSpPr>
          <a:xfrm>
            <a:off x="2014083" y="3616449"/>
            <a:ext cx="1212789" cy="1211748"/>
            <a:chOff x="336683" y="3341795"/>
            <a:chExt cx="1212789" cy="12117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264D02F-5729-D3BC-F3CC-3BB18ECA0E83}"/>
                </a:ext>
              </a:extLst>
            </p:cNvPr>
            <p:cNvGrpSpPr/>
            <p:nvPr/>
          </p:nvGrpSpPr>
          <p:grpSpPr>
            <a:xfrm>
              <a:off x="336683" y="3341795"/>
              <a:ext cx="1212789" cy="1211748"/>
              <a:chOff x="5911516" y="4511843"/>
              <a:chExt cx="1130968" cy="1130968"/>
            </a:xfrm>
          </p:grpSpPr>
          <p:pic>
            <p:nvPicPr>
              <p:cNvPr id="116" name="Graphic 115" descr="Key with solid fill">
                <a:extLst>
                  <a:ext uri="{FF2B5EF4-FFF2-40B4-BE49-F238E27FC236}">
                    <a16:creationId xmlns:a16="http://schemas.microsoft.com/office/drawing/2014/main" id="{70E0586A-073B-4C8C-BA8F-3F7F64E41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E9202FD-D19F-565B-B5AA-3AB291B17537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34F94C80-59C4-E9CF-1498-20647636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986" y="3735923"/>
              <a:ext cx="169684" cy="401071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CAAC299-BD33-969C-BE48-5EA1E01FACA4}"/>
              </a:ext>
            </a:extLst>
          </p:cNvPr>
          <p:cNvGrpSpPr/>
          <p:nvPr/>
        </p:nvGrpSpPr>
        <p:grpSpPr>
          <a:xfrm>
            <a:off x="4272531" y="3624330"/>
            <a:ext cx="1212789" cy="1211748"/>
            <a:chOff x="336683" y="3341795"/>
            <a:chExt cx="1212789" cy="1211748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A86D642-9317-3C62-CA4A-64B2FE28A4AE}"/>
                </a:ext>
              </a:extLst>
            </p:cNvPr>
            <p:cNvGrpSpPr/>
            <p:nvPr/>
          </p:nvGrpSpPr>
          <p:grpSpPr>
            <a:xfrm>
              <a:off x="336683" y="3341795"/>
              <a:ext cx="1212789" cy="1211748"/>
              <a:chOff x="5911516" y="4511843"/>
              <a:chExt cx="1130968" cy="1130968"/>
            </a:xfrm>
          </p:grpSpPr>
          <p:pic>
            <p:nvPicPr>
              <p:cNvPr id="126" name="Graphic 125" descr="Key with solid fill">
                <a:extLst>
                  <a:ext uri="{FF2B5EF4-FFF2-40B4-BE49-F238E27FC236}">
                    <a16:creationId xmlns:a16="http://schemas.microsoft.com/office/drawing/2014/main" id="{7E64752A-08BE-46FC-F2F5-C9A684D10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CF3C6A05-9B56-18EB-5BEF-C5DF4A674A03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9DC4B46E-017C-F994-B871-F09CF815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986" y="3735923"/>
              <a:ext cx="169684" cy="401071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A5E886C-F072-75EB-270A-BEC99503F5CC}"/>
              </a:ext>
            </a:extLst>
          </p:cNvPr>
          <p:cNvGrpSpPr/>
          <p:nvPr/>
        </p:nvGrpSpPr>
        <p:grpSpPr>
          <a:xfrm>
            <a:off x="9353190" y="3602450"/>
            <a:ext cx="1212789" cy="1211748"/>
            <a:chOff x="336683" y="3341795"/>
            <a:chExt cx="1212789" cy="1211748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B7A1BE7-44E7-DA86-72D4-AAD7129FB8A2}"/>
                </a:ext>
              </a:extLst>
            </p:cNvPr>
            <p:cNvGrpSpPr/>
            <p:nvPr/>
          </p:nvGrpSpPr>
          <p:grpSpPr>
            <a:xfrm>
              <a:off x="336683" y="3341795"/>
              <a:ext cx="1212789" cy="1211748"/>
              <a:chOff x="5911516" y="4511843"/>
              <a:chExt cx="1130968" cy="1130968"/>
            </a:xfrm>
          </p:grpSpPr>
          <p:pic>
            <p:nvPicPr>
              <p:cNvPr id="131" name="Graphic 130" descr="Key with solid fill">
                <a:extLst>
                  <a:ext uri="{FF2B5EF4-FFF2-40B4-BE49-F238E27FC236}">
                    <a16:creationId xmlns:a16="http://schemas.microsoft.com/office/drawing/2014/main" id="{02A70972-8D41-187E-41BA-2E7581FAC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BF5D43E0-87E0-53AB-1D15-2100EEC99236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6C04374F-05EC-1AB9-C451-9F9591996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986" y="3735923"/>
              <a:ext cx="169684" cy="401071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E5C6BF8-01D1-06F0-0517-B4825234A947}"/>
              </a:ext>
            </a:extLst>
          </p:cNvPr>
          <p:cNvGrpSpPr/>
          <p:nvPr/>
        </p:nvGrpSpPr>
        <p:grpSpPr>
          <a:xfrm>
            <a:off x="8083026" y="3602450"/>
            <a:ext cx="1212789" cy="1211748"/>
            <a:chOff x="336683" y="3341795"/>
            <a:chExt cx="1212789" cy="1211748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9E013477-5F83-0E02-52AA-019FC21C1B1E}"/>
                </a:ext>
              </a:extLst>
            </p:cNvPr>
            <p:cNvGrpSpPr/>
            <p:nvPr/>
          </p:nvGrpSpPr>
          <p:grpSpPr>
            <a:xfrm>
              <a:off x="336683" y="3341795"/>
              <a:ext cx="1212789" cy="1211748"/>
              <a:chOff x="5911516" y="4511843"/>
              <a:chExt cx="1130968" cy="1130968"/>
            </a:xfrm>
          </p:grpSpPr>
          <p:pic>
            <p:nvPicPr>
              <p:cNvPr id="136" name="Graphic 135" descr="Key with solid fill">
                <a:extLst>
                  <a:ext uri="{FF2B5EF4-FFF2-40B4-BE49-F238E27FC236}">
                    <a16:creationId xmlns:a16="http://schemas.microsoft.com/office/drawing/2014/main" id="{EE15503D-DF76-8C1E-534A-D556FA49E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4DF3C6A-BEC2-CBAE-57DC-C2FD8F9DFAF2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603273B2-E329-36EF-F3D8-B02B5011D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986" y="3735923"/>
              <a:ext cx="169684" cy="401071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481045D-9A10-CB02-BBE7-ECB25F6365EA}"/>
              </a:ext>
            </a:extLst>
          </p:cNvPr>
          <p:cNvGrpSpPr/>
          <p:nvPr/>
        </p:nvGrpSpPr>
        <p:grpSpPr>
          <a:xfrm>
            <a:off x="6812861" y="3616449"/>
            <a:ext cx="1212789" cy="1211748"/>
            <a:chOff x="336683" y="3341795"/>
            <a:chExt cx="1212789" cy="1211748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41896DBA-D0E7-634E-8A71-CEE221815EE4}"/>
                </a:ext>
              </a:extLst>
            </p:cNvPr>
            <p:cNvGrpSpPr/>
            <p:nvPr/>
          </p:nvGrpSpPr>
          <p:grpSpPr>
            <a:xfrm>
              <a:off x="336683" y="3341795"/>
              <a:ext cx="1212789" cy="1211748"/>
              <a:chOff x="5911516" y="4511843"/>
              <a:chExt cx="1130968" cy="1130968"/>
            </a:xfrm>
          </p:grpSpPr>
          <p:pic>
            <p:nvPicPr>
              <p:cNvPr id="141" name="Graphic 140" descr="Key with solid fill">
                <a:extLst>
                  <a:ext uri="{FF2B5EF4-FFF2-40B4-BE49-F238E27FC236}">
                    <a16:creationId xmlns:a16="http://schemas.microsoft.com/office/drawing/2014/main" id="{BCBDC0C5-6696-658B-E466-03C455200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D9AB280-3ED4-494D-0373-E5509D499043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48B77EB0-B8A6-671D-7FD6-C6A91F588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986" y="3735923"/>
              <a:ext cx="169684" cy="401071"/>
            </a:xfrm>
            <a:prstGeom prst="rect">
              <a:avLst/>
            </a:prstGeom>
          </p:spPr>
        </p:pic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1EADFDC-9408-FB47-D616-7763A0E82880}"/>
              </a:ext>
            </a:extLst>
          </p:cNvPr>
          <p:cNvGrpSpPr/>
          <p:nvPr/>
        </p:nvGrpSpPr>
        <p:grpSpPr>
          <a:xfrm>
            <a:off x="5542696" y="3628626"/>
            <a:ext cx="1212789" cy="1211748"/>
            <a:chOff x="336683" y="3341795"/>
            <a:chExt cx="1212789" cy="1211748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8E853127-828E-07A2-696A-3374BE87AB70}"/>
                </a:ext>
              </a:extLst>
            </p:cNvPr>
            <p:cNvGrpSpPr/>
            <p:nvPr/>
          </p:nvGrpSpPr>
          <p:grpSpPr>
            <a:xfrm>
              <a:off x="336683" y="3341795"/>
              <a:ext cx="1212789" cy="1211748"/>
              <a:chOff x="5911516" y="4511843"/>
              <a:chExt cx="1130968" cy="1130968"/>
            </a:xfrm>
          </p:grpSpPr>
          <p:pic>
            <p:nvPicPr>
              <p:cNvPr id="146" name="Graphic 145" descr="Key with solid fill">
                <a:extLst>
                  <a:ext uri="{FF2B5EF4-FFF2-40B4-BE49-F238E27FC236}">
                    <a16:creationId xmlns:a16="http://schemas.microsoft.com/office/drawing/2014/main" id="{0C79109D-37AD-0CA7-63BD-C512598D9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11516" y="4511843"/>
                <a:ext cx="1130968" cy="1130968"/>
              </a:xfrm>
              <a:prstGeom prst="rect">
                <a:avLst/>
              </a:prstGeom>
            </p:spPr>
          </p:pic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00A5EC8D-9A8F-8433-2E85-EB4CE83C9B7B}"/>
                  </a:ext>
                </a:extLst>
              </p:cNvPr>
              <p:cNvSpPr/>
              <p:nvPr/>
            </p:nvSpPr>
            <p:spPr>
              <a:xfrm>
                <a:off x="6001046" y="4884822"/>
                <a:ext cx="345849" cy="3930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A14FBFFD-33A2-F292-826E-C52B112C1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986" y="3735923"/>
              <a:ext cx="169684" cy="401071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926B0FD-276E-741A-2E06-D5568E2D8F37}"/>
              </a:ext>
            </a:extLst>
          </p:cNvPr>
          <p:cNvGrpSpPr/>
          <p:nvPr/>
        </p:nvGrpSpPr>
        <p:grpSpPr>
          <a:xfrm>
            <a:off x="1845464" y="5119606"/>
            <a:ext cx="1270992" cy="1270992"/>
            <a:chOff x="3326371" y="5358411"/>
            <a:chExt cx="1270992" cy="1270992"/>
          </a:xfrm>
        </p:grpSpPr>
        <p:pic>
          <p:nvPicPr>
            <p:cNvPr id="148" name="Graphic 147" descr="Lock with solid fill">
              <a:extLst>
                <a:ext uri="{FF2B5EF4-FFF2-40B4-BE49-F238E27FC236}">
                  <a16:creationId xmlns:a16="http://schemas.microsoft.com/office/drawing/2014/main" id="{8C4AD959-969D-04D0-167C-AF544C10A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26371" y="5358411"/>
              <a:ext cx="1270992" cy="1270992"/>
            </a:xfrm>
            <a:prstGeom prst="rect">
              <a:avLst/>
            </a:prstGeom>
          </p:spPr>
        </p:pic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4B1B6ED-0175-65DA-4078-DFD8BF11F003}"/>
                </a:ext>
              </a:extLst>
            </p:cNvPr>
            <p:cNvSpPr/>
            <p:nvPr/>
          </p:nvSpPr>
          <p:spPr>
            <a:xfrm>
              <a:off x="3690139" y="6010023"/>
              <a:ext cx="528022" cy="39454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0842A2F0-C4B5-4447-4758-C6E148E7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24085" y="5944067"/>
              <a:ext cx="247112" cy="494224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94A82BD-56C6-A66B-9E8D-F968DB1CB87A}"/>
              </a:ext>
            </a:extLst>
          </p:cNvPr>
          <p:cNvGrpSpPr/>
          <p:nvPr/>
        </p:nvGrpSpPr>
        <p:grpSpPr>
          <a:xfrm>
            <a:off x="8110748" y="5118814"/>
            <a:ext cx="1270992" cy="1270992"/>
            <a:chOff x="3326371" y="5358411"/>
            <a:chExt cx="1270992" cy="1270992"/>
          </a:xfrm>
        </p:grpSpPr>
        <p:pic>
          <p:nvPicPr>
            <p:cNvPr id="156" name="Graphic 155" descr="Lock with solid fill">
              <a:extLst>
                <a:ext uri="{FF2B5EF4-FFF2-40B4-BE49-F238E27FC236}">
                  <a16:creationId xmlns:a16="http://schemas.microsoft.com/office/drawing/2014/main" id="{F2FFC7C5-332B-63A2-E105-98175B651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26371" y="5358411"/>
              <a:ext cx="1270992" cy="1270992"/>
            </a:xfrm>
            <a:prstGeom prst="rect">
              <a:avLst/>
            </a:prstGeom>
          </p:spPr>
        </p:pic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1AA474B-3944-7D6C-EEB4-51B9EFC317EC}"/>
                </a:ext>
              </a:extLst>
            </p:cNvPr>
            <p:cNvSpPr/>
            <p:nvPr/>
          </p:nvSpPr>
          <p:spPr>
            <a:xfrm>
              <a:off x="3690139" y="6010023"/>
              <a:ext cx="528022" cy="39454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004C479D-6A30-81EA-474F-7C6D49A40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24085" y="5944067"/>
              <a:ext cx="247112" cy="494224"/>
            </a:xfrm>
            <a:prstGeom prst="rect">
              <a:avLst/>
            </a:prstGeom>
          </p:spPr>
        </p:pic>
      </p:grpSp>
      <p:pic>
        <p:nvPicPr>
          <p:cNvPr id="159" name="Picture 158">
            <a:extLst>
              <a:ext uri="{FF2B5EF4-FFF2-40B4-BE49-F238E27FC236}">
                <a16:creationId xmlns:a16="http://schemas.microsoft.com/office/drawing/2014/main" id="{B3445133-6838-F44E-36D8-CEAE47DFF4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6925" y="5605652"/>
            <a:ext cx="1903598" cy="5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89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7300FD-3937-2024-6539-F27F34CB33DD}"/>
              </a:ext>
            </a:extLst>
          </p:cNvPr>
          <p:cNvSpPr txBox="1"/>
          <p:nvPr/>
        </p:nvSpPr>
        <p:spPr>
          <a:xfrm>
            <a:off x="234041" y="228597"/>
            <a:ext cx="867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Can We Upgrade to 2-Bounded Security?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C278BE-9619-CF88-BF26-586603EBB06B}"/>
              </a:ext>
            </a:extLst>
          </p:cNvPr>
          <p:cNvGrpSpPr/>
          <p:nvPr/>
        </p:nvGrpSpPr>
        <p:grpSpPr>
          <a:xfrm>
            <a:off x="2087892" y="1235746"/>
            <a:ext cx="1903598" cy="1270992"/>
            <a:chOff x="2325890" y="1235746"/>
            <a:chExt cx="1903598" cy="12709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9815F3-E13B-27CB-E07A-95B5BDBB9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890" y="1722584"/>
              <a:ext cx="1903598" cy="563465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0B9DF7-25A5-012B-F56B-0D9FDB48ABF4}"/>
                </a:ext>
              </a:extLst>
            </p:cNvPr>
            <p:cNvGrpSpPr/>
            <p:nvPr/>
          </p:nvGrpSpPr>
          <p:grpSpPr>
            <a:xfrm>
              <a:off x="2799713" y="1235746"/>
              <a:ext cx="1270992" cy="1270992"/>
              <a:chOff x="3326371" y="5358411"/>
              <a:chExt cx="1270992" cy="1270992"/>
            </a:xfrm>
          </p:grpSpPr>
          <p:pic>
            <p:nvPicPr>
              <p:cNvPr id="6" name="Graphic 5" descr="Lock with solid fill">
                <a:extLst>
                  <a:ext uri="{FF2B5EF4-FFF2-40B4-BE49-F238E27FC236}">
                    <a16:creationId xmlns:a16="http://schemas.microsoft.com/office/drawing/2014/main" id="{3245F4FE-A5B9-49C2-690F-E008A917D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26371" y="5358411"/>
                <a:ext cx="1270992" cy="1270992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470DDF3-508F-CDF6-0067-8E3921321247}"/>
                  </a:ext>
                </a:extLst>
              </p:cNvPr>
              <p:cNvSpPr/>
              <p:nvPr/>
            </p:nvSpPr>
            <p:spPr>
              <a:xfrm>
                <a:off x="3690139" y="6010023"/>
                <a:ext cx="528022" cy="39454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71E668-13C4-FF02-7E0F-3C6B8C30CDD6}"/>
              </a:ext>
            </a:extLst>
          </p:cNvPr>
          <p:cNvGrpSpPr/>
          <p:nvPr/>
        </p:nvGrpSpPr>
        <p:grpSpPr>
          <a:xfrm>
            <a:off x="4555522" y="1235746"/>
            <a:ext cx="1903598" cy="1270992"/>
            <a:chOff x="6572213" y="1235746"/>
            <a:chExt cx="1903598" cy="12709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F5B9A5-DEB7-E7E0-6DF6-D821FF344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2213" y="1702322"/>
              <a:ext cx="1903598" cy="56346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0444EC-A713-1B71-868F-AA2B93B42CAC}"/>
                </a:ext>
              </a:extLst>
            </p:cNvPr>
            <p:cNvGrpSpPr/>
            <p:nvPr/>
          </p:nvGrpSpPr>
          <p:grpSpPr>
            <a:xfrm>
              <a:off x="7095760" y="1235746"/>
              <a:ext cx="1270992" cy="1270992"/>
              <a:chOff x="3326371" y="5358411"/>
              <a:chExt cx="1270992" cy="1270992"/>
            </a:xfrm>
          </p:grpSpPr>
          <p:pic>
            <p:nvPicPr>
              <p:cNvPr id="12" name="Graphic 11" descr="Lock with solid fill">
                <a:extLst>
                  <a:ext uri="{FF2B5EF4-FFF2-40B4-BE49-F238E27FC236}">
                    <a16:creationId xmlns:a16="http://schemas.microsoft.com/office/drawing/2014/main" id="{D8637BBC-BA47-197C-728D-9C1ABF3FB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26371" y="5358411"/>
                <a:ext cx="1270992" cy="1270992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562B8A1-7082-EC22-71B8-702A0399F841}"/>
                  </a:ext>
                </a:extLst>
              </p:cNvPr>
              <p:cNvSpPr/>
              <p:nvPr/>
            </p:nvSpPr>
            <p:spPr>
              <a:xfrm>
                <a:off x="3690139" y="6010023"/>
                <a:ext cx="528022" cy="39454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A31ECDF-6B85-FC2D-32F3-6D396815ABDD}"/>
              </a:ext>
            </a:extLst>
          </p:cNvPr>
          <p:cNvSpPr/>
          <p:nvPr/>
        </p:nvSpPr>
        <p:spPr>
          <a:xfrm>
            <a:off x="972728" y="3428999"/>
            <a:ext cx="5436551" cy="922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As long as instances are different, each instance gets single ciphertext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74E1539-609E-9737-DD06-F55DAD7C8083}"/>
              </a:ext>
            </a:extLst>
          </p:cNvPr>
          <p:cNvSpPr/>
          <p:nvPr/>
        </p:nvSpPr>
        <p:spPr>
          <a:xfrm rot="3856587">
            <a:off x="2226600" y="2589150"/>
            <a:ext cx="1027065" cy="36011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5762B3B3-D7EB-A611-7CE0-A4B82007C34A}"/>
              </a:ext>
            </a:extLst>
          </p:cNvPr>
          <p:cNvSpPr/>
          <p:nvPr/>
        </p:nvSpPr>
        <p:spPr>
          <a:xfrm rot="7236892">
            <a:off x="4027726" y="2628317"/>
            <a:ext cx="1130388" cy="36011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254EEA3-AE88-86B4-252A-D1CCE5668C43}"/>
              </a:ext>
            </a:extLst>
          </p:cNvPr>
          <p:cNvSpPr/>
          <p:nvPr/>
        </p:nvSpPr>
        <p:spPr>
          <a:xfrm rot="5400000">
            <a:off x="3431899" y="4613766"/>
            <a:ext cx="518207" cy="50297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08E03D-244A-EFFE-A483-5A85D95D31EC}"/>
              </a:ext>
            </a:extLst>
          </p:cNvPr>
          <p:cNvSpPr/>
          <p:nvPr/>
        </p:nvSpPr>
        <p:spPr>
          <a:xfrm>
            <a:off x="972728" y="5273523"/>
            <a:ext cx="5436551" cy="922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 this case, security reduces to 1-ctxt security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EBE945-8BD0-C5BF-A40D-E0AC9C816913}"/>
              </a:ext>
            </a:extLst>
          </p:cNvPr>
          <p:cNvSpPr/>
          <p:nvPr/>
        </p:nvSpPr>
        <p:spPr>
          <a:xfrm>
            <a:off x="7341326" y="3432930"/>
            <a:ext cx="4621029" cy="918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Problem: </a:t>
            </a:r>
            <a:r>
              <a:rPr lang="en-US" sz="2800" dirty="0">
                <a:solidFill>
                  <a:schemeClr val="tx1"/>
                </a:solidFill>
              </a:rPr>
              <a:t>always non-trivial probability instances are same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5169E32-06DE-FB3D-11C0-C6A80CDB00C9}"/>
              </a:ext>
            </a:extLst>
          </p:cNvPr>
          <p:cNvSpPr/>
          <p:nvPr/>
        </p:nvSpPr>
        <p:spPr>
          <a:xfrm rot="5400000">
            <a:off x="9467355" y="4613766"/>
            <a:ext cx="518207" cy="50297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E6DC96-F5F1-898F-DD67-00F31DEAD60B}"/>
              </a:ext>
            </a:extLst>
          </p:cNvPr>
          <p:cNvSpPr/>
          <p:nvPr/>
        </p:nvSpPr>
        <p:spPr>
          <a:xfrm>
            <a:off x="7341326" y="5273523"/>
            <a:ext cx="4621029" cy="922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chemeClr val="tx1"/>
                </a:solidFill>
              </a:rPr>
              <a:t>In these cases, no security</a:t>
            </a:r>
          </a:p>
        </p:txBody>
      </p:sp>
    </p:spTree>
    <p:extLst>
      <p:ext uri="{BB962C8B-B14F-4D97-AF65-F5344CB8AC3E}">
        <p14:creationId xmlns:p14="http://schemas.microsoft.com/office/powerpoint/2010/main" val="2865036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AEAEAB-99DE-5DFC-DF72-028DB45AE5B1}"/>
              </a:ext>
            </a:extLst>
          </p:cNvPr>
          <p:cNvSpPr txBox="1"/>
          <p:nvPr/>
        </p:nvSpPr>
        <p:spPr>
          <a:xfrm>
            <a:off x="234041" y="228597"/>
            <a:ext cx="7746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Weak</a:t>
            </a:r>
            <a:r>
              <a:rPr lang="en-US" sz="4000" dirty="0"/>
              <a:t> Decoder-Based Normal-Hiding</a:t>
            </a:r>
            <a:endParaRPr lang="en-US" sz="4000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5C72F-BD07-8F51-2048-0DB6026EEFD1}"/>
              </a:ext>
            </a:extLst>
          </p:cNvPr>
          <p:cNvGrpSpPr/>
          <p:nvPr/>
        </p:nvGrpSpPr>
        <p:grpSpPr>
          <a:xfrm>
            <a:off x="1223375" y="4041081"/>
            <a:ext cx="9745250" cy="584775"/>
            <a:chOff x="81710" y="4041081"/>
            <a:chExt cx="9745250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A8FEC3-AC06-90E1-7F64-0CA0297C3FCB}"/>
                </a:ext>
              </a:extLst>
            </p:cNvPr>
            <p:cNvSpPr txBox="1"/>
            <p:nvPr/>
          </p:nvSpPr>
          <p:spPr>
            <a:xfrm>
              <a:off x="81710" y="4041081"/>
              <a:ext cx="9745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That is, </a:t>
              </a:r>
              <a:r>
                <a:rPr lang="en-US" sz="3200" b="1" i="1" dirty="0"/>
                <a:t>very</a:t>
              </a:r>
              <a:r>
                <a:rPr lang="en-US" sz="3200" dirty="0"/>
                <a:t> good decoders can’t have tiny         too often 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D4CF71D-BB18-5502-7380-BAF16B58F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2816" y="4218646"/>
              <a:ext cx="558800" cy="3048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20E9620-40E1-9FB6-0D5F-A54ABA8628BA}"/>
              </a:ext>
            </a:extLst>
          </p:cNvPr>
          <p:cNvGrpSpPr/>
          <p:nvPr/>
        </p:nvGrpSpPr>
        <p:grpSpPr>
          <a:xfrm>
            <a:off x="521918" y="1164921"/>
            <a:ext cx="11148165" cy="1390389"/>
            <a:chOff x="521918" y="1164921"/>
            <a:chExt cx="11148165" cy="13903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E9EB816-780B-CCE3-3867-1756673B49D9}"/>
                </a:ext>
              </a:extLst>
            </p:cNvPr>
            <p:cNvGrpSpPr/>
            <p:nvPr/>
          </p:nvGrpSpPr>
          <p:grpSpPr>
            <a:xfrm>
              <a:off x="521918" y="1164921"/>
              <a:ext cx="11148165" cy="1390389"/>
              <a:chOff x="563672" y="1440493"/>
              <a:chExt cx="11148165" cy="139038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735ED32-72BC-7FB5-0FDA-767BC247E450}"/>
                  </a:ext>
                </a:extLst>
              </p:cNvPr>
              <p:cNvSpPr/>
              <p:nvPr/>
            </p:nvSpPr>
            <p:spPr>
              <a:xfrm>
                <a:off x="563672" y="1440493"/>
                <a:ext cx="11148164" cy="13903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6C58CF-9879-8C15-BBC4-F52F4F18B4B7}"/>
                  </a:ext>
                </a:extLst>
              </p:cNvPr>
              <p:cNvSpPr txBox="1"/>
              <p:nvPr/>
            </p:nvSpPr>
            <p:spPr>
              <a:xfrm>
                <a:off x="563673" y="1440493"/>
                <a:ext cx="111481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Lemma</a:t>
                </a:r>
                <a:r>
                  <a:rPr lang="en-US" sz="2800" dirty="0"/>
                  <a:t> (This Work, informal): Instantiate with 5 parallel instances. Then among decoders with                          , at least a fraction              of them have    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9F4E72-ED6B-6143-EA41-897C4AD19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6017" y="1634083"/>
              <a:ext cx="2056305" cy="42268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71716F-D82C-A176-09FC-6524500B0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327" y="2074610"/>
              <a:ext cx="2024079" cy="4092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674873-F39B-21EF-2FD5-DC92F7C17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5267" y="1688315"/>
              <a:ext cx="752119" cy="409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523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Cell Tower outline">
            <a:extLst>
              <a:ext uri="{FF2B5EF4-FFF2-40B4-BE49-F238E27FC236}">
                <a16:creationId xmlns:a16="http://schemas.microsoft.com/office/drawing/2014/main" id="{749E693A-3F2D-A8C7-C9AA-55A559441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307" y="2754088"/>
            <a:ext cx="2345871" cy="2345871"/>
          </a:xfrm>
          <a:prstGeom prst="rect">
            <a:avLst/>
          </a:prstGeom>
        </p:spPr>
      </p:pic>
      <p:pic>
        <p:nvPicPr>
          <p:cNvPr id="22" name="Graphic 21" descr="Radio outline">
            <a:extLst>
              <a:ext uri="{FF2B5EF4-FFF2-40B4-BE49-F238E27FC236}">
                <a16:creationId xmlns:a16="http://schemas.microsoft.com/office/drawing/2014/main" id="{31A2D895-2956-6915-FC4E-DDAAC7EDA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900" y="419101"/>
            <a:ext cx="1600200" cy="1600200"/>
          </a:xfrm>
          <a:prstGeom prst="rect">
            <a:avLst/>
          </a:prstGeom>
        </p:spPr>
      </p:pic>
      <p:pic>
        <p:nvPicPr>
          <p:cNvPr id="25" name="Graphic 24" descr="Radio outline">
            <a:extLst>
              <a:ext uri="{FF2B5EF4-FFF2-40B4-BE49-F238E27FC236}">
                <a16:creationId xmlns:a16="http://schemas.microsoft.com/office/drawing/2014/main" id="{9C4DBB7A-7147-9619-DBA0-E9009A689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900" y="1948547"/>
            <a:ext cx="1600200" cy="1600200"/>
          </a:xfrm>
          <a:prstGeom prst="rect">
            <a:avLst/>
          </a:prstGeom>
        </p:spPr>
      </p:pic>
      <p:pic>
        <p:nvPicPr>
          <p:cNvPr id="26" name="Graphic 25" descr="Radio outline">
            <a:extLst>
              <a:ext uri="{FF2B5EF4-FFF2-40B4-BE49-F238E27FC236}">
                <a16:creationId xmlns:a16="http://schemas.microsoft.com/office/drawing/2014/main" id="{67BB4288-A1B8-BFC6-644E-E5E6800FD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900" y="3510644"/>
            <a:ext cx="1600200" cy="1600200"/>
          </a:xfrm>
          <a:prstGeom prst="rect">
            <a:avLst/>
          </a:prstGeom>
        </p:spPr>
      </p:pic>
      <p:pic>
        <p:nvPicPr>
          <p:cNvPr id="27" name="Graphic 26" descr="Radio outline">
            <a:extLst>
              <a:ext uri="{FF2B5EF4-FFF2-40B4-BE49-F238E27FC236}">
                <a16:creationId xmlns:a16="http://schemas.microsoft.com/office/drawing/2014/main" id="{EF876CB3-7D4A-EE10-84DC-0F348F96C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900" y="5110844"/>
            <a:ext cx="1600200" cy="1600200"/>
          </a:xfrm>
          <a:prstGeom prst="rect">
            <a:avLst/>
          </a:prstGeom>
        </p:spPr>
      </p:pic>
      <p:pic>
        <p:nvPicPr>
          <p:cNvPr id="35" name="Graphic 34" descr="Music outline">
            <a:extLst>
              <a:ext uri="{FF2B5EF4-FFF2-40B4-BE49-F238E27FC236}">
                <a16:creationId xmlns:a16="http://schemas.microsoft.com/office/drawing/2014/main" id="{D1B8A760-CC1C-3ACE-F6F9-87CD80588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46332" y="3208564"/>
            <a:ext cx="914400" cy="9144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F28FEB0-9BA7-714E-41B7-4C09002D1B50}"/>
              </a:ext>
            </a:extLst>
          </p:cNvPr>
          <p:cNvCxnSpPr>
            <a:cxnSpLocks/>
          </p:cNvCxnSpPr>
          <p:nvPr/>
        </p:nvCxnSpPr>
        <p:spPr>
          <a:xfrm flipV="1">
            <a:off x="3377297" y="1621983"/>
            <a:ext cx="1278724" cy="15205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5A7F8E-E2C9-534E-9338-5652007FEC13}"/>
              </a:ext>
            </a:extLst>
          </p:cNvPr>
          <p:cNvCxnSpPr>
            <a:cxnSpLocks/>
          </p:cNvCxnSpPr>
          <p:nvPr/>
        </p:nvCxnSpPr>
        <p:spPr>
          <a:xfrm flipV="1">
            <a:off x="3770257" y="2872468"/>
            <a:ext cx="885764" cy="6497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909D977-423F-F643-6B9B-8995CFE132C7}"/>
              </a:ext>
            </a:extLst>
          </p:cNvPr>
          <p:cNvCxnSpPr>
            <a:cxnSpLocks/>
          </p:cNvCxnSpPr>
          <p:nvPr/>
        </p:nvCxnSpPr>
        <p:spPr>
          <a:xfrm>
            <a:off x="3760732" y="3976690"/>
            <a:ext cx="889622" cy="4823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ECBB176-3B7D-362E-9255-AD4B889FE5AA}"/>
              </a:ext>
            </a:extLst>
          </p:cNvPr>
          <p:cNvCxnSpPr>
            <a:cxnSpLocks/>
          </p:cNvCxnSpPr>
          <p:nvPr/>
        </p:nvCxnSpPr>
        <p:spPr>
          <a:xfrm>
            <a:off x="3377297" y="4217875"/>
            <a:ext cx="1145720" cy="16930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 descr="Devil face outline with solid fill">
            <a:extLst>
              <a:ext uri="{FF2B5EF4-FFF2-40B4-BE49-F238E27FC236}">
                <a16:creationId xmlns:a16="http://schemas.microsoft.com/office/drawing/2014/main" id="{FBCCC622-1994-FD55-4661-B14106A971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14757" y="3126923"/>
            <a:ext cx="1600199" cy="1600199"/>
          </a:xfrm>
          <a:prstGeom prst="rect">
            <a:avLst/>
          </a:prstGeom>
        </p:spPr>
      </p:pic>
      <p:pic>
        <p:nvPicPr>
          <p:cNvPr id="3" name="Graphic 2" descr="Lock with solid fill">
            <a:extLst>
              <a:ext uri="{FF2B5EF4-FFF2-40B4-BE49-F238E27FC236}">
                <a16:creationId xmlns:a16="http://schemas.microsoft.com/office/drawing/2014/main" id="{F188C384-13A5-5A4B-4A89-0C9D686C85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26719" y="2937108"/>
            <a:ext cx="914400" cy="914400"/>
          </a:xfrm>
          <a:prstGeom prst="rect">
            <a:avLst/>
          </a:prstGeom>
        </p:spPr>
      </p:pic>
      <p:pic>
        <p:nvPicPr>
          <p:cNvPr id="7" name="Graphic 6" descr="Key with solid fill">
            <a:extLst>
              <a:ext uri="{FF2B5EF4-FFF2-40B4-BE49-F238E27FC236}">
                <a16:creationId xmlns:a16="http://schemas.microsoft.com/office/drawing/2014/main" id="{72F306C9-B259-8F38-2723-4A5CD0A197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38900" y="1434190"/>
            <a:ext cx="914400" cy="914400"/>
          </a:xfrm>
          <a:prstGeom prst="rect">
            <a:avLst/>
          </a:prstGeom>
        </p:spPr>
      </p:pic>
      <p:pic>
        <p:nvPicPr>
          <p:cNvPr id="8" name="Graphic 7" descr="Key with solid fill">
            <a:extLst>
              <a:ext uri="{FF2B5EF4-FFF2-40B4-BE49-F238E27FC236}">
                <a16:creationId xmlns:a16="http://schemas.microsoft.com/office/drawing/2014/main" id="{856919A3-CDB4-48CB-CA41-29577F1D4D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38900" y="2971800"/>
            <a:ext cx="914400" cy="914400"/>
          </a:xfrm>
          <a:prstGeom prst="rect">
            <a:avLst/>
          </a:prstGeom>
        </p:spPr>
      </p:pic>
      <p:pic>
        <p:nvPicPr>
          <p:cNvPr id="9" name="Graphic 8" descr="Key with solid fill">
            <a:extLst>
              <a:ext uri="{FF2B5EF4-FFF2-40B4-BE49-F238E27FC236}">
                <a16:creationId xmlns:a16="http://schemas.microsoft.com/office/drawing/2014/main" id="{FA5A754B-B29C-2588-04F4-FA637A563B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38900" y="4533897"/>
            <a:ext cx="914400" cy="914400"/>
          </a:xfrm>
          <a:prstGeom prst="rect">
            <a:avLst/>
          </a:prstGeom>
        </p:spPr>
      </p:pic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9F880D2A-89B7-0FFD-6E24-DEDBF241E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38900" y="6128658"/>
            <a:ext cx="914400" cy="914400"/>
          </a:xfrm>
          <a:prstGeom prst="rect">
            <a:avLst/>
          </a:prstGeom>
        </p:spPr>
      </p:pic>
      <p:pic>
        <p:nvPicPr>
          <p:cNvPr id="12" name="Graphic 11" descr="Question Mark with solid fill">
            <a:extLst>
              <a:ext uri="{FF2B5EF4-FFF2-40B4-BE49-F238E27FC236}">
                <a16:creationId xmlns:a16="http://schemas.microsoft.com/office/drawing/2014/main" id="{864B435B-9E27-CF54-4265-E16A9C50A9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54395" y="2283282"/>
            <a:ext cx="914400" cy="914400"/>
          </a:xfrm>
          <a:prstGeom prst="rect">
            <a:avLst/>
          </a:prstGeom>
        </p:spPr>
      </p:pic>
      <p:pic>
        <p:nvPicPr>
          <p:cNvPr id="13" name="Graphic 12" descr="Question Mark with solid fill">
            <a:extLst>
              <a:ext uri="{FF2B5EF4-FFF2-40B4-BE49-F238E27FC236}">
                <a16:creationId xmlns:a16="http://schemas.microsoft.com/office/drawing/2014/main" id="{49EF1C7C-9428-69D3-2BEC-16E40FAF26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64442" y="2479908"/>
            <a:ext cx="914400" cy="914400"/>
          </a:xfrm>
          <a:prstGeom prst="rect">
            <a:avLst/>
          </a:prstGeom>
        </p:spPr>
      </p:pic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E1D460C1-5132-D965-667D-BB77DF7FC2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39995" y="26697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16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>
            <a:extLst>
              <a:ext uri="{FF2B5EF4-FFF2-40B4-BE49-F238E27FC236}">
                <a16:creationId xmlns:a16="http://schemas.microsoft.com/office/drawing/2014/main" id="{3AF01777-F4A3-DCF7-ECBC-B1B3E260856B}"/>
              </a:ext>
            </a:extLst>
          </p:cNvPr>
          <p:cNvGrpSpPr/>
          <p:nvPr/>
        </p:nvGrpSpPr>
        <p:grpSpPr>
          <a:xfrm>
            <a:off x="1185518" y="1219475"/>
            <a:ext cx="9846364" cy="5620694"/>
            <a:chOff x="1185518" y="1219475"/>
            <a:chExt cx="9846364" cy="562069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84EC310-7FD2-8F27-5013-8124756A000C}"/>
                </a:ext>
              </a:extLst>
            </p:cNvPr>
            <p:cNvGrpSpPr/>
            <p:nvPr/>
          </p:nvGrpSpPr>
          <p:grpSpPr>
            <a:xfrm>
              <a:off x="3004750" y="5571594"/>
              <a:ext cx="2033617" cy="1252016"/>
              <a:chOff x="4165526" y="625236"/>
              <a:chExt cx="3290985" cy="2026128"/>
            </a:xfrm>
          </p:grpSpPr>
          <p:pic>
            <p:nvPicPr>
              <p:cNvPr id="135" name="Graphic 134" descr="Devil face outline with solid fill">
                <a:extLst>
                  <a:ext uri="{FF2B5EF4-FFF2-40B4-BE49-F238E27FC236}">
                    <a16:creationId xmlns:a16="http://schemas.microsoft.com/office/drawing/2014/main" id="{3AD96733-A1BD-FE7D-FA13-37F526607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6" name="Graphic 135" descr="Devil face outline with solid fill">
                <a:extLst>
                  <a:ext uri="{FF2B5EF4-FFF2-40B4-BE49-F238E27FC236}">
                    <a16:creationId xmlns:a16="http://schemas.microsoft.com/office/drawing/2014/main" id="{62BAB316-CDAF-AA44-BE68-2C82CE1E0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FB46D55-4A5F-1AA4-A22E-D1408C2ADFF8}"/>
                </a:ext>
              </a:extLst>
            </p:cNvPr>
            <p:cNvGrpSpPr/>
            <p:nvPr/>
          </p:nvGrpSpPr>
          <p:grpSpPr>
            <a:xfrm>
              <a:off x="7563342" y="5579480"/>
              <a:ext cx="2033617" cy="1252016"/>
              <a:chOff x="4165526" y="625236"/>
              <a:chExt cx="3290985" cy="2026128"/>
            </a:xfrm>
          </p:grpSpPr>
          <p:pic>
            <p:nvPicPr>
              <p:cNvPr id="133" name="Graphic 132" descr="Devil face outline with solid fill">
                <a:extLst>
                  <a:ext uri="{FF2B5EF4-FFF2-40B4-BE49-F238E27FC236}">
                    <a16:creationId xmlns:a16="http://schemas.microsoft.com/office/drawing/2014/main" id="{09FA31FF-AA66-343E-1B48-5B3EF34E3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4" name="Graphic 133" descr="Devil face outline with solid fill">
                <a:extLst>
                  <a:ext uri="{FF2B5EF4-FFF2-40B4-BE49-F238E27FC236}">
                    <a16:creationId xmlns:a16="http://schemas.microsoft.com/office/drawing/2014/main" id="{BE33222D-6FA7-3831-7017-CB7D8B369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DFFE054-6D7B-79A7-8DE9-82EC2D499B18}"/>
                </a:ext>
              </a:extLst>
            </p:cNvPr>
            <p:cNvGrpSpPr/>
            <p:nvPr/>
          </p:nvGrpSpPr>
          <p:grpSpPr>
            <a:xfrm>
              <a:off x="6417733" y="5588153"/>
              <a:ext cx="2033617" cy="1252016"/>
              <a:chOff x="4165526" y="625236"/>
              <a:chExt cx="3290985" cy="2026128"/>
            </a:xfrm>
          </p:grpSpPr>
          <p:pic>
            <p:nvPicPr>
              <p:cNvPr id="131" name="Graphic 130" descr="Devil face outline with solid fill">
                <a:extLst>
                  <a:ext uri="{FF2B5EF4-FFF2-40B4-BE49-F238E27FC236}">
                    <a16:creationId xmlns:a16="http://schemas.microsoft.com/office/drawing/2014/main" id="{B64AA835-DA74-C11E-7FE9-7F16A2629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85802" y="625236"/>
                <a:ext cx="2370709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  <p:pic>
            <p:nvPicPr>
              <p:cNvPr id="132" name="Graphic 131" descr="Devil face outline with solid fill">
                <a:extLst>
                  <a:ext uri="{FF2B5EF4-FFF2-40B4-BE49-F238E27FC236}">
                    <a16:creationId xmlns:a16="http://schemas.microsoft.com/office/drawing/2014/main" id="{6D2F008E-93B5-7365-7BA4-50DFF3C8F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165526" y="625236"/>
                <a:ext cx="2370708" cy="2026128"/>
              </a:xfrm>
              <a:custGeom>
                <a:avLst/>
                <a:gdLst>
                  <a:gd name="connsiteX0" fmla="*/ 2157024 w 2370709"/>
                  <a:gd name="connsiteY0" fmla="*/ 1526722 h 2026128"/>
                  <a:gd name="connsiteX1" fmla="*/ 2370709 w 2370709"/>
                  <a:gd name="connsiteY1" fmla="*/ 1526722 h 2026128"/>
                  <a:gd name="connsiteX2" fmla="*/ 2370709 w 2370709"/>
                  <a:gd name="connsiteY2" fmla="*/ 2026128 h 2026128"/>
                  <a:gd name="connsiteX3" fmla="*/ 2157024 w 2370709"/>
                  <a:gd name="connsiteY3" fmla="*/ 2026128 h 2026128"/>
                  <a:gd name="connsiteX4" fmla="*/ 0 w 2370709"/>
                  <a:gd name="connsiteY4" fmla="*/ 0 h 2026128"/>
                  <a:gd name="connsiteX5" fmla="*/ 1425143 w 2370709"/>
                  <a:gd name="connsiteY5" fmla="*/ 0 h 2026128"/>
                  <a:gd name="connsiteX6" fmla="*/ 1425143 w 2370709"/>
                  <a:gd name="connsiteY6" fmla="*/ 134385 h 2026128"/>
                  <a:gd name="connsiteX7" fmla="*/ 677346 w 2370709"/>
                  <a:gd name="connsiteY7" fmla="*/ 134385 h 2026128"/>
                  <a:gd name="connsiteX8" fmla="*/ 677346 w 2370709"/>
                  <a:gd name="connsiteY8" fmla="*/ 323249 h 2026128"/>
                  <a:gd name="connsiteX9" fmla="*/ 350766 w 2370709"/>
                  <a:gd name="connsiteY9" fmla="*/ 323249 h 2026128"/>
                  <a:gd name="connsiteX10" fmla="*/ 350766 w 2370709"/>
                  <a:gd name="connsiteY10" fmla="*/ 620454 h 2026128"/>
                  <a:gd name="connsiteX11" fmla="*/ 213683 w 2370709"/>
                  <a:gd name="connsiteY11" fmla="*/ 620454 h 2026128"/>
                  <a:gd name="connsiteX12" fmla="*/ 213683 w 2370709"/>
                  <a:gd name="connsiteY12" fmla="*/ 2026128 h 2026128"/>
                  <a:gd name="connsiteX13" fmla="*/ 0 w 2370709"/>
                  <a:gd name="connsiteY13" fmla="*/ 2026128 h 202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0709" h="2026128">
                    <a:moveTo>
                      <a:pt x="2157024" y="1526722"/>
                    </a:moveTo>
                    <a:lnTo>
                      <a:pt x="2370709" y="1526722"/>
                    </a:lnTo>
                    <a:lnTo>
                      <a:pt x="2370709" y="2026128"/>
                    </a:lnTo>
                    <a:lnTo>
                      <a:pt x="2157024" y="2026128"/>
                    </a:lnTo>
                    <a:close/>
                    <a:moveTo>
                      <a:pt x="0" y="0"/>
                    </a:moveTo>
                    <a:lnTo>
                      <a:pt x="1425143" y="0"/>
                    </a:lnTo>
                    <a:lnTo>
                      <a:pt x="1425143" y="134385"/>
                    </a:lnTo>
                    <a:lnTo>
                      <a:pt x="677346" y="134385"/>
                    </a:lnTo>
                    <a:lnTo>
                      <a:pt x="677346" y="323249"/>
                    </a:lnTo>
                    <a:lnTo>
                      <a:pt x="350766" y="323249"/>
                    </a:lnTo>
                    <a:lnTo>
                      <a:pt x="350766" y="620454"/>
                    </a:lnTo>
                    <a:lnTo>
                      <a:pt x="213683" y="620454"/>
                    </a:lnTo>
                    <a:lnTo>
                      <a:pt x="213683" y="2026128"/>
                    </a:lnTo>
                    <a:lnTo>
                      <a:pt x="0" y="2026128"/>
                    </a:lnTo>
                    <a:close/>
                  </a:path>
                </a:pathLst>
              </a:cu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08B0D67-8EAF-51F0-81CE-9B27A41DCA07}"/>
                </a:ext>
              </a:extLst>
            </p:cNvPr>
            <p:cNvGrpSpPr/>
            <p:nvPr/>
          </p:nvGrpSpPr>
          <p:grpSpPr>
            <a:xfrm>
              <a:off x="1185518" y="1219475"/>
              <a:ext cx="9846364" cy="5008770"/>
              <a:chOff x="1185518" y="1219475"/>
              <a:chExt cx="9846364" cy="5008770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497BAD5-4312-5CC2-8450-ACEAB5DAD488}"/>
                  </a:ext>
                </a:extLst>
              </p:cNvPr>
              <p:cNvGrpSpPr/>
              <p:nvPr/>
            </p:nvGrpSpPr>
            <p:grpSpPr>
              <a:xfrm>
                <a:off x="1185518" y="1219475"/>
                <a:ext cx="9846364" cy="5008770"/>
                <a:chOff x="1166193" y="1630293"/>
                <a:chExt cx="9846364" cy="5008770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9D26414-9F42-AF4B-A1B5-7B9B29B61FFD}"/>
                    </a:ext>
                  </a:extLst>
                </p:cNvPr>
                <p:cNvCxnSpPr/>
                <p:nvPr/>
              </p:nvCxnSpPr>
              <p:spPr>
                <a:xfrm>
                  <a:off x="1736035" y="5777948"/>
                  <a:ext cx="909099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3060B94D-9D94-4A8E-CCD5-369E3E898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6035" y="1842052"/>
                  <a:ext cx="0" cy="41187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6A2819A-8FD2-4154-86AC-CF64D8721D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0505" y="1842052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48FDEDCB-5AF4-6941-4403-FAA8B458EE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6193" y="1630293"/>
                  <a:ext cx="203420" cy="423791"/>
                </a:xfrm>
                <a:prstGeom prst="rect">
                  <a:avLst/>
                </a:prstGeom>
              </p:spPr>
            </p:pic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4BAADCAE-D959-8388-57B4-2E93197F03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62161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30C328C-339D-06A7-0302-6A07227A6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6088548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54D4F712-85CC-0EA5-2EB3-D8A5CD9D2A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355082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5DAE51C7-16EA-FE97-A71D-0809CF0116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822014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C7B16F96-196D-F715-4B57-901EF89BD1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488349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79E83657-A023-BE34-E46F-47F96FDBB0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955281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5881A35-1B23-17C3-FB08-8513B1E7F2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221815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C78057D-02B0-4695-50A0-919C9F05E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2688747" y="5779008"/>
                  <a:ext cx="364435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8024C833-29DC-A56A-E7ED-14F2D3B9F5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7109" y="6175408"/>
                  <a:ext cx="271226" cy="440743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985BD977-3F33-E704-7E59-1160468ACD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69254" y="6192360"/>
                  <a:ext cx="203420" cy="423791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EB26C47D-A754-4D0B-1E67-9655D2EC28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3780" y="6186837"/>
                  <a:ext cx="260901" cy="434835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A1C30D0C-79C1-ECA4-9DEE-6A491E3724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98351" y="6182917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6589D877-3ACC-7416-002A-759C7A40E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3685" y="6200087"/>
                  <a:ext cx="295689" cy="434838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5725548D-6626-4D61-1D22-92C92D653D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86415" y="6186835"/>
                  <a:ext cx="260901" cy="452228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63194C53-5366-B8BF-9138-3205C8D15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04357" y="6182916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F711876B-2970-AEE2-4E90-5F39523710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54528" y="6182915"/>
                  <a:ext cx="278293" cy="452227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0622BD71-C72D-B3D2-CD0D-FA38597B6C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5115" y="6190144"/>
                  <a:ext cx="417442" cy="434835"/>
                </a:xfrm>
                <a:prstGeom prst="rect">
                  <a:avLst/>
                </a:prstGeom>
              </p:spPr>
            </p:pic>
          </p:grp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6C9483E-03ED-7D2C-4219-E04A5268431B}"/>
                  </a:ext>
                </a:extLst>
              </p:cNvPr>
              <p:cNvSpPr/>
              <p:nvPr/>
            </p:nvSpPr>
            <p:spPr>
              <a:xfrm>
                <a:off x="2508046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9222033-16E7-946A-D97F-CA3975B6E8D6}"/>
                  </a:ext>
                </a:extLst>
              </p:cNvPr>
              <p:cNvSpPr/>
              <p:nvPr/>
            </p:nvSpPr>
            <p:spPr>
              <a:xfrm>
                <a:off x="4786304" y="5658812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32B370C-92D2-9072-B0CD-6A45C9EFFF2C}"/>
                  </a:ext>
                </a:extLst>
              </p:cNvPr>
              <p:cNvSpPr/>
              <p:nvPr/>
            </p:nvSpPr>
            <p:spPr>
              <a:xfrm>
                <a:off x="5946603" y="565325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DE3D8E7-A7BA-41ED-A013-CA3450014A29}"/>
                  </a:ext>
                </a:extLst>
              </p:cNvPr>
              <p:cNvSpPr/>
              <p:nvPr/>
            </p:nvSpPr>
            <p:spPr>
              <a:xfrm>
                <a:off x="9335371" y="5648144"/>
                <a:ext cx="697165" cy="100558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B2214B-20C7-D8C3-AB43-8650F906E1EC}"/>
              </a:ext>
            </a:extLst>
          </p:cNvPr>
          <p:cNvCxnSpPr>
            <a:cxnSpLocks/>
          </p:cNvCxnSpPr>
          <p:nvPr/>
        </p:nvCxnSpPr>
        <p:spPr>
          <a:xfrm flipH="1">
            <a:off x="9689891" y="1643266"/>
            <a:ext cx="1044914" cy="286627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66FF60-D110-1AC4-A328-ACACB38C1794}"/>
              </a:ext>
            </a:extLst>
          </p:cNvPr>
          <p:cNvCxnSpPr>
            <a:cxnSpLocks/>
          </p:cNvCxnSpPr>
          <p:nvPr/>
        </p:nvCxnSpPr>
        <p:spPr>
          <a:xfrm flipH="1">
            <a:off x="8556624" y="4510392"/>
            <a:ext cx="1133267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4B37EA-23E7-0209-C96A-268AF98B3FD3}"/>
              </a:ext>
            </a:extLst>
          </p:cNvPr>
          <p:cNvCxnSpPr>
            <a:cxnSpLocks/>
          </p:cNvCxnSpPr>
          <p:nvPr/>
        </p:nvCxnSpPr>
        <p:spPr>
          <a:xfrm flipH="1" flipV="1">
            <a:off x="7423357" y="3669338"/>
            <a:ext cx="1133267" cy="839995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B3BFC1-1448-13FB-DCF5-CA3B6F557F95}"/>
              </a:ext>
            </a:extLst>
          </p:cNvPr>
          <p:cNvCxnSpPr>
            <a:cxnSpLocks/>
          </p:cNvCxnSpPr>
          <p:nvPr/>
        </p:nvCxnSpPr>
        <p:spPr>
          <a:xfrm flipH="1">
            <a:off x="6300854" y="3676495"/>
            <a:ext cx="1122503" cy="716102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8965A7-1F37-423C-BA1A-6BA719ACCC7A}"/>
              </a:ext>
            </a:extLst>
          </p:cNvPr>
          <p:cNvCxnSpPr>
            <a:cxnSpLocks/>
          </p:cNvCxnSpPr>
          <p:nvPr/>
        </p:nvCxnSpPr>
        <p:spPr>
          <a:xfrm flipH="1">
            <a:off x="5155992" y="4393656"/>
            <a:ext cx="1144862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8A83C4-8E7C-B9CC-9F77-23170648CD15}"/>
              </a:ext>
            </a:extLst>
          </p:cNvPr>
          <p:cNvCxnSpPr>
            <a:cxnSpLocks/>
          </p:cNvCxnSpPr>
          <p:nvPr/>
        </p:nvCxnSpPr>
        <p:spPr>
          <a:xfrm flipH="1">
            <a:off x="4016928" y="440474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0E5C34-26FA-EBEF-B80B-5C3BAD0D7C22}"/>
              </a:ext>
            </a:extLst>
          </p:cNvPr>
          <p:cNvCxnSpPr>
            <a:cxnSpLocks/>
          </p:cNvCxnSpPr>
          <p:nvPr/>
        </p:nvCxnSpPr>
        <p:spPr>
          <a:xfrm flipH="1">
            <a:off x="2890289" y="4402227"/>
            <a:ext cx="1139887" cy="965963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91000B0-EA21-1794-88D4-F797DD70DE26}"/>
              </a:ext>
            </a:extLst>
          </p:cNvPr>
          <p:cNvCxnSpPr>
            <a:cxnSpLocks/>
          </p:cNvCxnSpPr>
          <p:nvPr/>
        </p:nvCxnSpPr>
        <p:spPr>
          <a:xfrm flipH="1">
            <a:off x="1752047" y="5363631"/>
            <a:ext cx="1133267" cy="151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217EF6AE-CB66-8238-F950-DD5E42DE0B38}"/>
              </a:ext>
            </a:extLst>
          </p:cNvPr>
          <p:cNvSpPr txBox="1"/>
          <p:nvPr/>
        </p:nvSpPr>
        <p:spPr>
          <a:xfrm>
            <a:off x="234041" y="228597"/>
            <a:ext cx="10179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Our Tweaked Private Linear Broadcast Approach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8CEE53-A257-F454-7A5A-C5AADE7C1EC2}"/>
              </a:ext>
            </a:extLst>
          </p:cNvPr>
          <p:cNvCxnSpPr>
            <a:cxnSpLocks/>
          </p:cNvCxnSpPr>
          <p:nvPr/>
        </p:nvCxnSpPr>
        <p:spPr>
          <a:xfrm>
            <a:off x="1752047" y="2108787"/>
            <a:ext cx="907111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677CDC3-985A-300E-E3E6-DE463EF4BD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534" y="1865518"/>
            <a:ext cx="11049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44D6E2-E912-4F6E-E4D4-BCC76F4E9E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930" y="4509545"/>
            <a:ext cx="1104900" cy="469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11AC61-9DBF-E696-A5C6-4398DBE572CB}"/>
              </a:ext>
            </a:extLst>
          </p:cNvPr>
          <p:cNvCxnSpPr>
            <a:cxnSpLocks/>
          </p:cNvCxnSpPr>
          <p:nvPr/>
        </p:nvCxnSpPr>
        <p:spPr>
          <a:xfrm>
            <a:off x="1759628" y="4744495"/>
            <a:ext cx="907111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FBEE5F-2FA9-4B06-3F88-CBC473B8F564}"/>
              </a:ext>
            </a:extLst>
          </p:cNvPr>
          <p:cNvGrpSpPr/>
          <p:nvPr/>
        </p:nvGrpSpPr>
        <p:grpSpPr>
          <a:xfrm>
            <a:off x="2725529" y="2580924"/>
            <a:ext cx="8397578" cy="704111"/>
            <a:chOff x="605274" y="4921413"/>
            <a:chExt cx="8397578" cy="704111"/>
          </a:xfrm>
        </p:grpSpPr>
        <p:sp>
          <p:nvSpPr>
            <p:cNvPr id="17" name="Rectangular Callout 16">
              <a:extLst>
                <a:ext uri="{FF2B5EF4-FFF2-40B4-BE49-F238E27FC236}">
                  <a16:creationId xmlns:a16="http://schemas.microsoft.com/office/drawing/2014/main" id="{681EF58B-ACF2-DEF4-6A27-3C2392BD3518}"/>
                </a:ext>
              </a:extLst>
            </p:cNvPr>
            <p:cNvSpPr/>
            <p:nvPr/>
          </p:nvSpPr>
          <p:spPr>
            <a:xfrm>
              <a:off x="605274" y="4921413"/>
              <a:ext cx="8397578" cy="704111"/>
            </a:xfrm>
            <a:prstGeom prst="wedgeRectCallout">
              <a:avLst>
                <a:gd name="adj1" fmla="val 31672"/>
                <a:gd name="adj2" fmla="val 210658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</a:rPr>
                <a:t>If                              , we can trace via traditional approach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52873A1-B107-FB44-55EC-C37B8B748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23589" y="5061181"/>
              <a:ext cx="2324100" cy="4699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08506F5-C4DA-9E75-964C-2C0E79973D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4156" y="5109580"/>
            <a:ext cx="622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10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3CDEA6-47D2-A2F0-64CC-64007CF12DAD}"/>
              </a:ext>
            </a:extLst>
          </p:cNvPr>
          <p:cNvSpPr txBox="1"/>
          <p:nvPr/>
        </p:nvSpPr>
        <p:spPr>
          <a:xfrm>
            <a:off x="234041" y="228597"/>
            <a:ext cx="10179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Our Tweaked Private Linear Broadcast Approach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0319A-921C-A43E-9CC2-80E522EAADE4}"/>
              </a:ext>
            </a:extLst>
          </p:cNvPr>
          <p:cNvSpPr/>
          <p:nvPr/>
        </p:nvSpPr>
        <p:spPr>
          <a:xfrm>
            <a:off x="234040" y="2434836"/>
            <a:ext cx="11628107" cy="1402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Problem: </a:t>
            </a:r>
            <a:r>
              <a:rPr lang="en-US" sz="2800" dirty="0">
                <a:solidFill>
                  <a:schemeClr val="tx1"/>
                </a:solidFill>
              </a:rPr>
              <a:t>Our tracing algorithm</a:t>
            </a:r>
          </a:p>
          <a:p>
            <a:pPr marL="457200" indent="-27432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Only has guarantees on decoders with high constant decryption probability</a:t>
            </a:r>
          </a:p>
          <a:p>
            <a:pPr marL="457200" indent="-27432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Tracing of such decoders only successful with low constant probability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7FEA0760-C623-1EB1-FA04-3DDDAA35CCD4}"/>
              </a:ext>
            </a:extLst>
          </p:cNvPr>
          <p:cNvSpPr/>
          <p:nvPr/>
        </p:nvSpPr>
        <p:spPr>
          <a:xfrm>
            <a:off x="7433482" y="1204981"/>
            <a:ext cx="4258849" cy="1030266"/>
          </a:xfrm>
          <a:prstGeom prst="wedgeRectCallout">
            <a:avLst>
              <a:gd name="adj1" fmla="val -38329"/>
              <a:gd name="adj2" fmla="val 1175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Called “threshold” traitor tracing [Naor-Pinkas’98]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42F3F901-9A5D-CB9F-9BD3-DA1EC6B3FE1B}"/>
              </a:ext>
            </a:extLst>
          </p:cNvPr>
          <p:cNvSpPr/>
          <p:nvPr/>
        </p:nvSpPr>
        <p:spPr>
          <a:xfrm>
            <a:off x="1073361" y="4130547"/>
            <a:ext cx="5283896" cy="1030266"/>
          </a:xfrm>
          <a:prstGeom prst="wedgeRectCallout">
            <a:avLst>
              <a:gd name="adj1" fmla="val -20327"/>
              <a:gd name="adj2" fmla="val -937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Called “risky” traitor tracing [Goyal-Koppula-Russell-Waters’17]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D28587-2AF5-B5DA-EB61-84FBE649B4C6}"/>
              </a:ext>
            </a:extLst>
          </p:cNvPr>
          <p:cNvSpPr/>
          <p:nvPr/>
        </p:nvSpPr>
        <p:spPr>
          <a:xfrm>
            <a:off x="234040" y="5267195"/>
            <a:ext cx="11628107" cy="1030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Theorem </a:t>
            </a:r>
            <a:r>
              <a:rPr lang="en-US" sz="2800" dirty="0">
                <a:solidFill>
                  <a:schemeClr val="tx1"/>
                </a:solidFill>
              </a:rPr>
              <a:t>[</a:t>
            </a:r>
            <a:r>
              <a:rPr lang="en-US" sz="2800" dirty="0">
                <a:solidFill>
                  <a:srgbClr val="C00000"/>
                </a:solidFill>
              </a:rPr>
              <a:t>Z</a:t>
            </a:r>
            <a:r>
              <a:rPr lang="en-US" sz="2800" dirty="0">
                <a:solidFill>
                  <a:schemeClr val="tx1"/>
                </a:solidFill>
              </a:rPr>
              <a:t>’20]: Can generically remove both risky and threshold limitations. As long as probabilities are constant, no asymptotic change to parameters.</a:t>
            </a:r>
          </a:p>
        </p:txBody>
      </p:sp>
    </p:spTree>
    <p:extLst>
      <p:ext uri="{BB962C8B-B14F-4D97-AF65-F5344CB8AC3E}">
        <p14:creationId xmlns:p14="http://schemas.microsoft.com/office/powerpoint/2010/main" val="20995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69E61-8106-38F5-1956-495966C530EC}"/>
              </a:ext>
            </a:extLst>
          </p:cNvPr>
          <p:cNvSpPr txBox="1"/>
          <p:nvPr/>
        </p:nvSpPr>
        <p:spPr>
          <a:xfrm>
            <a:off x="3964999" y="2613392"/>
            <a:ext cx="42620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420092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Cell Tower outline">
            <a:extLst>
              <a:ext uri="{FF2B5EF4-FFF2-40B4-BE49-F238E27FC236}">
                <a16:creationId xmlns:a16="http://schemas.microsoft.com/office/drawing/2014/main" id="{749E693A-3F2D-A8C7-C9AA-55A559441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307" y="2754088"/>
            <a:ext cx="2345871" cy="2345871"/>
          </a:xfrm>
          <a:prstGeom prst="rect">
            <a:avLst/>
          </a:prstGeom>
        </p:spPr>
      </p:pic>
      <p:pic>
        <p:nvPicPr>
          <p:cNvPr id="22" name="Graphic 21" descr="Radio outline">
            <a:extLst>
              <a:ext uri="{FF2B5EF4-FFF2-40B4-BE49-F238E27FC236}">
                <a16:creationId xmlns:a16="http://schemas.microsoft.com/office/drawing/2014/main" id="{31A2D895-2956-6915-FC4E-DDAAC7EDA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900" y="419101"/>
            <a:ext cx="1600200" cy="1600200"/>
          </a:xfrm>
          <a:prstGeom prst="rect">
            <a:avLst/>
          </a:prstGeom>
        </p:spPr>
      </p:pic>
      <p:pic>
        <p:nvPicPr>
          <p:cNvPr id="25" name="Graphic 24" descr="Radio outline">
            <a:extLst>
              <a:ext uri="{FF2B5EF4-FFF2-40B4-BE49-F238E27FC236}">
                <a16:creationId xmlns:a16="http://schemas.microsoft.com/office/drawing/2014/main" id="{9C4DBB7A-7147-9619-DBA0-E9009A689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900" y="1948547"/>
            <a:ext cx="1600200" cy="1600200"/>
          </a:xfrm>
          <a:prstGeom prst="rect">
            <a:avLst/>
          </a:prstGeom>
        </p:spPr>
      </p:pic>
      <p:pic>
        <p:nvPicPr>
          <p:cNvPr id="26" name="Graphic 25" descr="Radio outline">
            <a:extLst>
              <a:ext uri="{FF2B5EF4-FFF2-40B4-BE49-F238E27FC236}">
                <a16:creationId xmlns:a16="http://schemas.microsoft.com/office/drawing/2014/main" id="{67BB4288-A1B8-BFC6-644E-E5E6800FD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900" y="3510644"/>
            <a:ext cx="1600200" cy="1600200"/>
          </a:xfrm>
          <a:prstGeom prst="rect">
            <a:avLst/>
          </a:prstGeom>
        </p:spPr>
      </p:pic>
      <p:pic>
        <p:nvPicPr>
          <p:cNvPr id="27" name="Graphic 26" descr="Radio outline">
            <a:extLst>
              <a:ext uri="{FF2B5EF4-FFF2-40B4-BE49-F238E27FC236}">
                <a16:creationId xmlns:a16="http://schemas.microsoft.com/office/drawing/2014/main" id="{EF876CB3-7D4A-EE10-84DC-0F348F96C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900" y="5110844"/>
            <a:ext cx="1600200" cy="1600200"/>
          </a:xfrm>
          <a:prstGeom prst="rect">
            <a:avLst/>
          </a:prstGeom>
        </p:spPr>
      </p:pic>
      <p:pic>
        <p:nvPicPr>
          <p:cNvPr id="35" name="Graphic 34" descr="Music outline">
            <a:extLst>
              <a:ext uri="{FF2B5EF4-FFF2-40B4-BE49-F238E27FC236}">
                <a16:creationId xmlns:a16="http://schemas.microsoft.com/office/drawing/2014/main" id="{D1B8A760-CC1C-3ACE-F6F9-87CD80588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46332" y="3208564"/>
            <a:ext cx="914400" cy="9144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F28FEB0-9BA7-714E-41B7-4C09002D1B50}"/>
              </a:ext>
            </a:extLst>
          </p:cNvPr>
          <p:cNvCxnSpPr>
            <a:cxnSpLocks/>
          </p:cNvCxnSpPr>
          <p:nvPr/>
        </p:nvCxnSpPr>
        <p:spPr>
          <a:xfrm flipV="1">
            <a:off x="3377297" y="1621983"/>
            <a:ext cx="1278724" cy="15205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5A7F8E-E2C9-534E-9338-5652007FEC13}"/>
              </a:ext>
            </a:extLst>
          </p:cNvPr>
          <p:cNvCxnSpPr>
            <a:cxnSpLocks/>
          </p:cNvCxnSpPr>
          <p:nvPr/>
        </p:nvCxnSpPr>
        <p:spPr>
          <a:xfrm flipV="1">
            <a:off x="3770257" y="2872468"/>
            <a:ext cx="885764" cy="6497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909D977-423F-F643-6B9B-8995CFE132C7}"/>
              </a:ext>
            </a:extLst>
          </p:cNvPr>
          <p:cNvCxnSpPr>
            <a:cxnSpLocks/>
          </p:cNvCxnSpPr>
          <p:nvPr/>
        </p:nvCxnSpPr>
        <p:spPr>
          <a:xfrm>
            <a:off x="3760732" y="3976690"/>
            <a:ext cx="889622" cy="4823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ECBB176-3B7D-362E-9255-AD4B889FE5AA}"/>
              </a:ext>
            </a:extLst>
          </p:cNvPr>
          <p:cNvCxnSpPr>
            <a:cxnSpLocks/>
          </p:cNvCxnSpPr>
          <p:nvPr/>
        </p:nvCxnSpPr>
        <p:spPr>
          <a:xfrm>
            <a:off x="3377297" y="4217875"/>
            <a:ext cx="1145720" cy="16930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Lock with solid fill">
            <a:extLst>
              <a:ext uri="{FF2B5EF4-FFF2-40B4-BE49-F238E27FC236}">
                <a16:creationId xmlns:a16="http://schemas.microsoft.com/office/drawing/2014/main" id="{F188C384-13A5-5A4B-4A89-0C9D686C85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26719" y="2937108"/>
            <a:ext cx="914400" cy="914400"/>
          </a:xfrm>
          <a:prstGeom prst="rect">
            <a:avLst/>
          </a:prstGeom>
        </p:spPr>
      </p:pic>
      <p:pic>
        <p:nvPicPr>
          <p:cNvPr id="7" name="Graphic 6" descr="Key with solid fill">
            <a:extLst>
              <a:ext uri="{FF2B5EF4-FFF2-40B4-BE49-F238E27FC236}">
                <a16:creationId xmlns:a16="http://schemas.microsoft.com/office/drawing/2014/main" id="{72F306C9-B259-8F38-2723-4A5CD0A197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8900" y="1434190"/>
            <a:ext cx="914400" cy="914400"/>
          </a:xfrm>
          <a:prstGeom prst="rect">
            <a:avLst/>
          </a:prstGeom>
        </p:spPr>
      </p:pic>
      <p:pic>
        <p:nvPicPr>
          <p:cNvPr id="8" name="Graphic 7" descr="Key with solid fill">
            <a:extLst>
              <a:ext uri="{FF2B5EF4-FFF2-40B4-BE49-F238E27FC236}">
                <a16:creationId xmlns:a16="http://schemas.microsoft.com/office/drawing/2014/main" id="{856919A3-CDB4-48CB-CA41-29577F1D4D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8900" y="2971800"/>
            <a:ext cx="914400" cy="914400"/>
          </a:xfrm>
          <a:prstGeom prst="rect">
            <a:avLst/>
          </a:prstGeom>
        </p:spPr>
      </p:pic>
      <p:pic>
        <p:nvPicPr>
          <p:cNvPr id="9" name="Graphic 8" descr="Key with solid fill">
            <a:extLst>
              <a:ext uri="{FF2B5EF4-FFF2-40B4-BE49-F238E27FC236}">
                <a16:creationId xmlns:a16="http://schemas.microsoft.com/office/drawing/2014/main" id="{FA5A754B-B29C-2588-04F4-FA637A563B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8900" y="4533897"/>
            <a:ext cx="914400" cy="914400"/>
          </a:xfrm>
          <a:prstGeom prst="rect">
            <a:avLst/>
          </a:prstGeom>
        </p:spPr>
      </p:pic>
      <p:pic>
        <p:nvPicPr>
          <p:cNvPr id="10" name="Graphic 9" descr="Key with solid fill">
            <a:extLst>
              <a:ext uri="{FF2B5EF4-FFF2-40B4-BE49-F238E27FC236}">
                <a16:creationId xmlns:a16="http://schemas.microsoft.com/office/drawing/2014/main" id="{9F880D2A-89B7-0FFD-6E24-DEDBF241EA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8900" y="6128658"/>
            <a:ext cx="914400" cy="9144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516545F-7C48-14AF-B5D1-7A23E3CA6894}"/>
              </a:ext>
            </a:extLst>
          </p:cNvPr>
          <p:cNvGrpSpPr/>
          <p:nvPr/>
        </p:nvGrpSpPr>
        <p:grpSpPr>
          <a:xfrm>
            <a:off x="4740728" y="625236"/>
            <a:ext cx="2715783" cy="2026128"/>
            <a:chOff x="4740728" y="625236"/>
            <a:chExt cx="2715783" cy="2026128"/>
          </a:xfrm>
        </p:grpSpPr>
        <p:pic>
          <p:nvPicPr>
            <p:cNvPr id="23" name="Graphic 22" descr="Devil face outline with solid fill">
              <a:extLst>
                <a:ext uri="{FF2B5EF4-FFF2-40B4-BE49-F238E27FC236}">
                  <a16:creationId xmlns:a16="http://schemas.microsoft.com/office/drawing/2014/main" id="{3D79319C-AF7A-A4E3-C6BD-943812060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5085802" y="625236"/>
              <a:ext cx="2370709" cy="2026128"/>
            </a:xfrm>
            <a:custGeom>
              <a:avLst/>
              <a:gdLst>
                <a:gd name="connsiteX0" fmla="*/ 2157024 w 2370709"/>
                <a:gd name="connsiteY0" fmla="*/ 1526722 h 2026128"/>
                <a:gd name="connsiteX1" fmla="*/ 2370709 w 2370709"/>
                <a:gd name="connsiteY1" fmla="*/ 1526722 h 2026128"/>
                <a:gd name="connsiteX2" fmla="*/ 2370709 w 2370709"/>
                <a:gd name="connsiteY2" fmla="*/ 2026128 h 2026128"/>
                <a:gd name="connsiteX3" fmla="*/ 2157024 w 2370709"/>
                <a:gd name="connsiteY3" fmla="*/ 2026128 h 2026128"/>
                <a:gd name="connsiteX4" fmla="*/ 0 w 2370709"/>
                <a:gd name="connsiteY4" fmla="*/ 0 h 2026128"/>
                <a:gd name="connsiteX5" fmla="*/ 1425143 w 2370709"/>
                <a:gd name="connsiteY5" fmla="*/ 0 h 2026128"/>
                <a:gd name="connsiteX6" fmla="*/ 1425143 w 2370709"/>
                <a:gd name="connsiteY6" fmla="*/ 134385 h 2026128"/>
                <a:gd name="connsiteX7" fmla="*/ 677346 w 2370709"/>
                <a:gd name="connsiteY7" fmla="*/ 134385 h 2026128"/>
                <a:gd name="connsiteX8" fmla="*/ 677346 w 2370709"/>
                <a:gd name="connsiteY8" fmla="*/ 323249 h 2026128"/>
                <a:gd name="connsiteX9" fmla="*/ 350766 w 2370709"/>
                <a:gd name="connsiteY9" fmla="*/ 323249 h 2026128"/>
                <a:gd name="connsiteX10" fmla="*/ 350766 w 2370709"/>
                <a:gd name="connsiteY10" fmla="*/ 620454 h 2026128"/>
                <a:gd name="connsiteX11" fmla="*/ 213683 w 2370709"/>
                <a:gd name="connsiteY11" fmla="*/ 620454 h 2026128"/>
                <a:gd name="connsiteX12" fmla="*/ 213683 w 2370709"/>
                <a:gd name="connsiteY12" fmla="*/ 2026128 h 2026128"/>
                <a:gd name="connsiteX13" fmla="*/ 0 w 2370709"/>
                <a:gd name="connsiteY13" fmla="*/ 2026128 h 202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0709" h="2026128">
                  <a:moveTo>
                    <a:pt x="2157024" y="1526722"/>
                  </a:moveTo>
                  <a:lnTo>
                    <a:pt x="2370709" y="1526722"/>
                  </a:lnTo>
                  <a:lnTo>
                    <a:pt x="2370709" y="2026128"/>
                  </a:lnTo>
                  <a:lnTo>
                    <a:pt x="2157024" y="2026128"/>
                  </a:lnTo>
                  <a:close/>
                  <a:moveTo>
                    <a:pt x="0" y="0"/>
                  </a:moveTo>
                  <a:lnTo>
                    <a:pt x="1425143" y="0"/>
                  </a:lnTo>
                  <a:lnTo>
                    <a:pt x="1425143" y="134385"/>
                  </a:lnTo>
                  <a:lnTo>
                    <a:pt x="677346" y="134385"/>
                  </a:lnTo>
                  <a:lnTo>
                    <a:pt x="677346" y="323249"/>
                  </a:lnTo>
                  <a:lnTo>
                    <a:pt x="350766" y="323249"/>
                  </a:lnTo>
                  <a:lnTo>
                    <a:pt x="350766" y="620454"/>
                  </a:lnTo>
                  <a:lnTo>
                    <a:pt x="213683" y="620454"/>
                  </a:lnTo>
                  <a:lnTo>
                    <a:pt x="213683" y="2026128"/>
                  </a:lnTo>
                  <a:lnTo>
                    <a:pt x="0" y="2026128"/>
                  </a:lnTo>
                  <a:close/>
                </a:path>
              </a:pathLst>
            </a:custGeom>
          </p:spPr>
        </p:pic>
        <p:pic>
          <p:nvPicPr>
            <p:cNvPr id="24" name="Graphic 23" descr="Devil face outline with solid fill">
              <a:extLst>
                <a:ext uri="{FF2B5EF4-FFF2-40B4-BE49-F238E27FC236}">
                  <a16:creationId xmlns:a16="http://schemas.microsoft.com/office/drawing/2014/main" id="{FA041E70-E573-92BF-E888-9A3487788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flipH="1">
              <a:off x="4740728" y="625236"/>
              <a:ext cx="2370709" cy="2026128"/>
            </a:xfrm>
            <a:custGeom>
              <a:avLst/>
              <a:gdLst>
                <a:gd name="connsiteX0" fmla="*/ 2157024 w 2370709"/>
                <a:gd name="connsiteY0" fmla="*/ 1526722 h 2026128"/>
                <a:gd name="connsiteX1" fmla="*/ 2370709 w 2370709"/>
                <a:gd name="connsiteY1" fmla="*/ 1526722 h 2026128"/>
                <a:gd name="connsiteX2" fmla="*/ 2370709 w 2370709"/>
                <a:gd name="connsiteY2" fmla="*/ 2026128 h 2026128"/>
                <a:gd name="connsiteX3" fmla="*/ 2157024 w 2370709"/>
                <a:gd name="connsiteY3" fmla="*/ 2026128 h 2026128"/>
                <a:gd name="connsiteX4" fmla="*/ 0 w 2370709"/>
                <a:gd name="connsiteY4" fmla="*/ 0 h 2026128"/>
                <a:gd name="connsiteX5" fmla="*/ 1425143 w 2370709"/>
                <a:gd name="connsiteY5" fmla="*/ 0 h 2026128"/>
                <a:gd name="connsiteX6" fmla="*/ 1425143 w 2370709"/>
                <a:gd name="connsiteY6" fmla="*/ 134385 h 2026128"/>
                <a:gd name="connsiteX7" fmla="*/ 677346 w 2370709"/>
                <a:gd name="connsiteY7" fmla="*/ 134385 h 2026128"/>
                <a:gd name="connsiteX8" fmla="*/ 677346 w 2370709"/>
                <a:gd name="connsiteY8" fmla="*/ 323249 h 2026128"/>
                <a:gd name="connsiteX9" fmla="*/ 350766 w 2370709"/>
                <a:gd name="connsiteY9" fmla="*/ 323249 h 2026128"/>
                <a:gd name="connsiteX10" fmla="*/ 350766 w 2370709"/>
                <a:gd name="connsiteY10" fmla="*/ 620454 h 2026128"/>
                <a:gd name="connsiteX11" fmla="*/ 213683 w 2370709"/>
                <a:gd name="connsiteY11" fmla="*/ 620454 h 2026128"/>
                <a:gd name="connsiteX12" fmla="*/ 213683 w 2370709"/>
                <a:gd name="connsiteY12" fmla="*/ 2026128 h 2026128"/>
                <a:gd name="connsiteX13" fmla="*/ 0 w 2370709"/>
                <a:gd name="connsiteY13" fmla="*/ 2026128 h 202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0709" h="2026128">
                  <a:moveTo>
                    <a:pt x="2157024" y="1526722"/>
                  </a:moveTo>
                  <a:lnTo>
                    <a:pt x="2370709" y="1526722"/>
                  </a:lnTo>
                  <a:lnTo>
                    <a:pt x="2370709" y="2026128"/>
                  </a:lnTo>
                  <a:lnTo>
                    <a:pt x="2157024" y="2026128"/>
                  </a:lnTo>
                  <a:close/>
                  <a:moveTo>
                    <a:pt x="0" y="0"/>
                  </a:moveTo>
                  <a:lnTo>
                    <a:pt x="1425143" y="0"/>
                  </a:lnTo>
                  <a:lnTo>
                    <a:pt x="1425143" y="134385"/>
                  </a:lnTo>
                  <a:lnTo>
                    <a:pt x="677346" y="134385"/>
                  </a:lnTo>
                  <a:lnTo>
                    <a:pt x="677346" y="323249"/>
                  </a:lnTo>
                  <a:lnTo>
                    <a:pt x="350766" y="323249"/>
                  </a:lnTo>
                  <a:lnTo>
                    <a:pt x="350766" y="620454"/>
                  </a:lnTo>
                  <a:lnTo>
                    <a:pt x="213683" y="620454"/>
                  </a:lnTo>
                  <a:lnTo>
                    <a:pt x="213683" y="2026128"/>
                  </a:lnTo>
                  <a:lnTo>
                    <a:pt x="0" y="2026128"/>
                  </a:lnTo>
                  <a:close/>
                </a:path>
              </a:pathLst>
            </a:custGeom>
          </p:spPr>
        </p:pic>
      </p:grpSp>
      <p:pic>
        <p:nvPicPr>
          <p:cNvPr id="32" name="Graphic 31" descr="Cloud with solid fill">
            <a:extLst>
              <a:ext uri="{FF2B5EF4-FFF2-40B4-BE49-F238E27FC236}">
                <a16:creationId xmlns:a16="http://schemas.microsoft.com/office/drawing/2014/main" id="{94AC06E1-48C8-3CBA-3932-1C970BBADD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54946" y="2265498"/>
            <a:ext cx="2566497" cy="2566497"/>
          </a:xfrm>
          <a:prstGeom prst="rect">
            <a:avLst/>
          </a:prstGeom>
        </p:spPr>
      </p:pic>
      <p:pic>
        <p:nvPicPr>
          <p:cNvPr id="29" name="Graphic 28" descr="Key with solid fill">
            <a:extLst>
              <a:ext uri="{FF2B5EF4-FFF2-40B4-BE49-F238E27FC236}">
                <a16:creationId xmlns:a16="http://schemas.microsoft.com/office/drawing/2014/main" id="{21707EA2-AA2D-83B8-0889-7F2B1FAA03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65281" y="3303475"/>
            <a:ext cx="914400" cy="91440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D290BB-7C2D-4007-DFBF-95FA5EC72C3A}"/>
              </a:ext>
            </a:extLst>
          </p:cNvPr>
          <p:cNvCxnSpPr>
            <a:cxnSpLocks/>
          </p:cNvCxnSpPr>
          <p:nvPr/>
        </p:nvCxnSpPr>
        <p:spPr>
          <a:xfrm>
            <a:off x="7353300" y="2019301"/>
            <a:ext cx="2084614" cy="1502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6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44253A-4B34-FBD9-2C02-0CAC6390D3D7}"/>
              </a:ext>
            </a:extLst>
          </p:cNvPr>
          <p:cNvSpPr/>
          <p:nvPr/>
        </p:nvSpPr>
        <p:spPr>
          <a:xfrm>
            <a:off x="2478479" y="2842184"/>
            <a:ext cx="7235041" cy="1173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>
              <a:schemeClr val="bg1">
                <a:alpha val="86094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Traitor Tracing</a:t>
            </a:r>
            <a:r>
              <a:rPr lang="en-US" sz="3200" dirty="0">
                <a:solidFill>
                  <a:schemeClr val="tx1"/>
                </a:solidFill>
              </a:rPr>
              <a:t> [Chor-Fiat-Naor-Pinkas’94]: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Identify “traitor” who leaked key</a:t>
            </a:r>
          </a:p>
        </p:txBody>
      </p:sp>
    </p:spTree>
    <p:extLst>
      <p:ext uri="{BB962C8B-B14F-4D97-AF65-F5344CB8AC3E}">
        <p14:creationId xmlns:p14="http://schemas.microsoft.com/office/powerpoint/2010/main" val="278567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E5F67A-70A3-4CC9-2F1C-F351B32FC1BA}"/>
              </a:ext>
            </a:extLst>
          </p:cNvPr>
          <p:cNvSpPr/>
          <p:nvPr/>
        </p:nvSpPr>
        <p:spPr>
          <a:xfrm>
            <a:off x="914071" y="1177716"/>
            <a:ext cx="10363859" cy="1578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>
              <a:schemeClr val="bg1">
                <a:alpha val="86094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Major Goal in Cryptography: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Traitor tracing with small ciphertexts, decryption keys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D305D-388A-0AD3-B2E1-234FDFD5DC6C}"/>
              </a:ext>
            </a:extLst>
          </p:cNvPr>
          <p:cNvSpPr/>
          <p:nvPr/>
        </p:nvSpPr>
        <p:spPr>
          <a:xfrm>
            <a:off x="914071" y="3597969"/>
            <a:ext cx="10363859" cy="1766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>
              <a:schemeClr val="bg1">
                <a:alpha val="86094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Want successful tracing even if:</a:t>
            </a:r>
          </a:p>
          <a:p>
            <a:pPr marL="480060" indent="-29718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Multiple traitors collude</a:t>
            </a:r>
          </a:p>
          <a:p>
            <a:pPr marL="480060" indent="-29718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Leaked key embedded in obfuscated decoder program</a:t>
            </a:r>
          </a:p>
        </p:txBody>
      </p:sp>
    </p:spTree>
    <p:extLst>
      <p:ext uri="{BB962C8B-B14F-4D97-AF65-F5344CB8AC3E}">
        <p14:creationId xmlns:p14="http://schemas.microsoft.com/office/powerpoint/2010/main" val="277462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2BFAFD-ABE2-7BFE-1062-348738BC7B6E}"/>
              </a:ext>
            </a:extLst>
          </p:cNvPr>
          <p:cNvSpPr txBox="1"/>
          <p:nvPr/>
        </p:nvSpPr>
        <p:spPr>
          <a:xfrm>
            <a:off x="234041" y="228597"/>
            <a:ext cx="3515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is known?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DABF47-239C-A0AD-4EA0-FAAF6C180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47279"/>
              </p:ext>
            </p:extLst>
          </p:nvPr>
        </p:nvGraphicFramePr>
        <p:xfrm>
          <a:off x="985157" y="894439"/>
          <a:ext cx="10221685" cy="187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257">
                  <a:extLst>
                    <a:ext uri="{9D8B030D-6E8A-4147-A177-3AD203B41FA5}">
                      <a16:colId xmlns:a16="http://schemas.microsoft.com/office/drawing/2014/main" val="2025904827"/>
                    </a:ext>
                  </a:extLst>
                </a:gridCol>
                <a:gridCol w="4430485">
                  <a:extLst>
                    <a:ext uri="{9D8B030D-6E8A-4147-A177-3AD203B41FA5}">
                      <a16:colId xmlns:a16="http://schemas.microsoft.com/office/drawing/2014/main" val="2095973232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4072751468"/>
                    </a:ext>
                  </a:extLst>
                </a:gridCol>
              </a:tblGrid>
              <a:tr h="61869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Max ( |</a:t>
                      </a:r>
                      <a:r>
                        <a:rPr lang="en-US" sz="2800" dirty="0" err="1"/>
                        <a:t>ctxt</a:t>
                      </a:r>
                      <a:r>
                        <a:rPr lang="en-US" sz="2800" dirty="0"/>
                        <a:t>| , |</a:t>
                      </a:r>
                      <a:r>
                        <a:rPr lang="en-US" sz="2800" dirty="0" err="1"/>
                        <a:t>decr</a:t>
                      </a:r>
                      <a:r>
                        <a:rPr lang="en-US" sz="2800" dirty="0"/>
                        <a:t> key|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098394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[Chor-Fiat-Naor-Pinkas’94]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Generic Enc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909386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[Boneh-Naor’02, Billet-Phan’08,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US" sz="1800" dirty="0"/>
                        <a:t>’20]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Generic Enc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54104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90FB633-A011-96F9-A62D-0F2F62846ED2}"/>
              </a:ext>
            </a:extLst>
          </p:cNvPr>
          <p:cNvSpPr txBox="1"/>
          <p:nvPr/>
        </p:nvSpPr>
        <p:spPr>
          <a:xfrm>
            <a:off x="6227995" y="5268059"/>
            <a:ext cx="59640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Notes: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r>
              <a:rPr lang="en-US" sz="2000" dirty="0"/>
              <a:t>Only showing collusion-resistant schemes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r>
              <a:rPr lang="en-US" sz="2000" dirty="0"/>
              <a:t>Can sometimes trade-off between parameter sizes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r>
              <a:rPr lang="en-US" sz="2000" dirty="0"/>
              <a:t>Sizes ignore polynomial terms in security parameter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r>
              <a:rPr lang="en-US" sz="2000" dirty="0"/>
              <a:t>| </a:t>
            </a:r>
            <a:r>
              <a:rPr lang="en-US" sz="2000" dirty="0" err="1"/>
              <a:t>encr</a:t>
            </a:r>
            <a:r>
              <a:rPr lang="en-US" sz="2000" dirty="0"/>
              <a:t> key | also important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7161BC-E0C1-D101-2CFA-79FD15AEB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49" y="1661683"/>
            <a:ext cx="393700" cy="317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0223AF-BF96-2423-15CF-D7FB558DF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099" y="2222796"/>
            <a:ext cx="939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1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2BFAFD-ABE2-7BFE-1062-348738BC7B6E}"/>
              </a:ext>
            </a:extLst>
          </p:cNvPr>
          <p:cNvSpPr txBox="1"/>
          <p:nvPr/>
        </p:nvSpPr>
        <p:spPr>
          <a:xfrm>
            <a:off x="234041" y="228597"/>
            <a:ext cx="3515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is known?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DABF47-239C-A0AD-4EA0-FAAF6C180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01303"/>
              </p:ext>
            </p:extLst>
          </p:nvPr>
        </p:nvGraphicFramePr>
        <p:xfrm>
          <a:off x="985157" y="894439"/>
          <a:ext cx="10221685" cy="3114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257">
                  <a:extLst>
                    <a:ext uri="{9D8B030D-6E8A-4147-A177-3AD203B41FA5}">
                      <a16:colId xmlns:a16="http://schemas.microsoft.com/office/drawing/2014/main" val="2025904827"/>
                    </a:ext>
                  </a:extLst>
                </a:gridCol>
                <a:gridCol w="4430485">
                  <a:extLst>
                    <a:ext uri="{9D8B030D-6E8A-4147-A177-3AD203B41FA5}">
                      <a16:colId xmlns:a16="http://schemas.microsoft.com/office/drawing/2014/main" val="2095973232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4072751468"/>
                    </a:ext>
                  </a:extLst>
                </a:gridCol>
              </a:tblGrid>
              <a:tr h="61869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Max ( |</a:t>
                      </a:r>
                      <a:r>
                        <a:rPr lang="en-US" sz="2800" dirty="0" err="1"/>
                        <a:t>ctxt</a:t>
                      </a:r>
                      <a:r>
                        <a:rPr lang="en-US" sz="2800" dirty="0"/>
                        <a:t>| , |</a:t>
                      </a:r>
                      <a:r>
                        <a:rPr lang="en-US" sz="2800" dirty="0" err="1"/>
                        <a:t>decr</a:t>
                      </a:r>
                      <a:r>
                        <a:rPr lang="en-US" sz="2800" dirty="0"/>
                        <a:t> key|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098394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[Chor-Fiat-Naor-Pinkas’94]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Generic Enc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909386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[Boneh-Naor’02, Billet-Phan’08,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US" sz="1800" dirty="0"/>
                        <a:t>’20]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Generic Enc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541043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[Boneh-Sahai-Waters’06]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Pairings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74421671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[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US" sz="2200" dirty="0"/>
                        <a:t>’20, Gong-Luo-Wee’23]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Pairings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57770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5E33B6-1CE0-3BDF-425A-8E4167E6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099" y="2842303"/>
            <a:ext cx="939800" cy="444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6894C6-BA08-C511-86CB-914A686FC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099" y="3447940"/>
            <a:ext cx="939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0FB633-A011-96F9-A62D-0F2F62846ED2}"/>
              </a:ext>
            </a:extLst>
          </p:cNvPr>
          <p:cNvSpPr txBox="1"/>
          <p:nvPr/>
        </p:nvSpPr>
        <p:spPr>
          <a:xfrm>
            <a:off x="6227995" y="5268059"/>
            <a:ext cx="59640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Notes: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r>
              <a:rPr lang="en-US" sz="2000" dirty="0"/>
              <a:t>Only showing collusion-resistant schemes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r>
              <a:rPr lang="en-US" sz="2000" dirty="0"/>
              <a:t>Can sometimes trade-off between parameter sizes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r>
              <a:rPr lang="en-US" sz="2000" dirty="0"/>
              <a:t>Sizes ignore polynomial terms in security parameter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r>
              <a:rPr lang="en-US" sz="2000" dirty="0"/>
              <a:t>| </a:t>
            </a:r>
            <a:r>
              <a:rPr lang="en-US" sz="2000" dirty="0" err="1"/>
              <a:t>encr</a:t>
            </a:r>
            <a:r>
              <a:rPr lang="en-US" sz="2000" dirty="0"/>
              <a:t> key | also important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7161BC-E0C1-D101-2CFA-79FD15AEB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349" y="1661683"/>
            <a:ext cx="393700" cy="317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0223AF-BF96-2423-15CF-D7FB558D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099" y="2222796"/>
            <a:ext cx="939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2BFAFD-ABE2-7BFE-1062-348738BC7B6E}"/>
              </a:ext>
            </a:extLst>
          </p:cNvPr>
          <p:cNvSpPr txBox="1"/>
          <p:nvPr/>
        </p:nvSpPr>
        <p:spPr>
          <a:xfrm>
            <a:off x="234041" y="228597"/>
            <a:ext cx="3515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is known?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DABF47-239C-A0AD-4EA0-FAAF6C180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408837"/>
              </p:ext>
            </p:extLst>
          </p:nvPr>
        </p:nvGraphicFramePr>
        <p:xfrm>
          <a:off x="985157" y="894439"/>
          <a:ext cx="10221685" cy="437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257">
                  <a:extLst>
                    <a:ext uri="{9D8B030D-6E8A-4147-A177-3AD203B41FA5}">
                      <a16:colId xmlns:a16="http://schemas.microsoft.com/office/drawing/2014/main" val="2025904827"/>
                    </a:ext>
                  </a:extLst>
                </a:gridCol>
                <a:gridCol w="4430485">
                  <a:extLst>
                    <a:ext uri="{9D8B030D-6E8A-4147-A177-3AD203B41FA5}">
                      <a16:colId xmlns:a16="http://schemas.microsoft.com/office/drawing/2014/main" val="2095973232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4072751468"/>
                    </a:ext>
                  </a:extLst>
                </a:gridCol>
              </a:tblGrid>
              <a:tr h="61869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Max ( |</a:t>
                      </a:r>
                      <a:r>
                        <a:rPr lang="en-US" sz="2800" dirty="0" err="1"/>
                        <a:t>ctxt</a:t>
                      </a:r>
                      <a:r>
                        <a:rPr lang="en-US" sz="2800" dirty="0"/>
                        <a:t>| , |</a:t>
                      </a:r>
                      <a:r>
                        <a:rPr lang="en-US" sz="2800" dirty="0" err="1"/>
                        <a:t>decr</a:t>
                      </a:r>
                      <a:r>
                        <a:rPr lang="en-US" sz="2800" dirty="0"/>
                        <a:t> key|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098394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[Chor-Fiat-Naor-Pinkas’94]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Generic Enc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909386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[Boneh-Naor’02, Billet-Phan’08,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US" sz="1800" dirty="0"/>
                        <a:t>’20]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Generic Enc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541043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[Boneh-Sahai-Waters’06]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Pairings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74421671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[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US" sz="2200" dirty="0"/>
                        <a:t>’20, Gong-Luo-Wee’23]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Pairings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577706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[Garg-Gentry-Halevi-Raykova-Sahao-Waters’13, Boneh-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US" sz="1800" dirty="0"/>
                        <a:t>’14]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Obfuscation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0465"/>
                  </a:ext>
                </a:extLst>
              </a:tr>
              <a:tr h="61869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[Goyal-Koppula-Waters’18]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Lattices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29833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5E33B6-1CE0-3BDF-425A-8E4167E6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099" y="2842303"/>
            <a:ext cx="939800" cy="444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9F40B-30F8-DED3-40C2-658D54701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9" y="4190638"/>
            <a:ext cx="152400" cy="317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6894C6-BA08-C511-86CB-914A686FC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099" y="3447940"/>
            <a:ext cx="9398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FDEFE9-AC7B-C6D8-EB49-D367328E4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9" y="4800737"/>
            <a:ext cx="152400" cy="31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0FB633-A011-96F9-A62D-0F2F62846ED2}"/>
              </a:ext>
            </a:extLst>
          </p:cNvPr>
          <p:cNvSpPr txBox="1"/>
          <p:nvPr/>
        </p:nvSpPr>
        <p:spPr>
          <a:xfrm>
            <a:off x="6227995" y="5268059"/>
            <a:ext cx="59640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Notes: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r>
              <a:rPr lang="en-US" sz="2000" dirty="0"/>
              <a:t>Only showing collusion-resistant schemes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r>
              <a:rPr lang="en-US" sz="2000" dirty="0"/>
              <a:t>Can sometimes trade-off between parameter sizes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r>
              <a:rPr lang="en-US" sz="2000" dirty="0"/>
              <a:t>Sizes ignore polynomial terms in security parameter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r>
              <a:rPr lang="en-US" sz="2000" dirty="0"/>
              <a:t>| </a:t>
            </a:r>
            <a:r>
              <a:rPr lang="en-US" sz="2000" dirty="0" err="1"/>
              <a:t>encr</a:t>
            </a:r>
            <a:r>
              <a:rPr lang="en-US" sz="2000" dirty="0"/>
              <a:t> key | also important</a:t>
            </a:r>
          </a:p>
          <a:p>
            <a:pPr marL="377190" indent="-19431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7161BC-E0C1-D101-2CFA-79FD15AEB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349" y="1661683"/>
            <a:ext cx="393700" cy="317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0223AF-BF96-2423-15CF-D7FB558DF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099" y="2222796"/>
            <a:ext cx="939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4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44389</TotalTime>
  <Words>908</Words>
  <Application>Microsoft Macintosh PowerPoint</Application>
  <PresentationFormat>Widescreen</PresentationFormat>
  <Paragraphs>217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Zhandry</dc:creator>
  <cp:lastModifiedBy>Mark Zhandry</cp:lastModifiedBy>
  <cp:revision>1138</cp:revision>
  <cp:lastPrinted>2024-01-31T23:28:04Z</cp:lastPrinted>
  <dcterms:created xsi:type="dcterms:W3CDTF">2023-04-06T23:44:15Z</dcterms:created>
  <dcterms:modified xsi:type="dcterms:W3CDTF">2025-05-03T03:21:13Z</dcterms:modified>
</cp:coreProperties>
</file>